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256" r:id="rId2"/>
    <p:sldId id="443" r:id="rId3"/>
    <p:sldId id="494" r:id="rId4"/>
    <p:sldId id="367" r:id="rId5"/>
    <p:sldId id="457" r:id="rId6"/>
    <p:sldId id="459" r:id="rId7"/>
    <p:sldId id="461" r:id="rId8"/>
    <p:sldId id="462" r:id="rId9"/>
    <p:sldId id="463" r:id="rId10"/>
    <p:sldId id="464" r:id="rId11"/>
    <p:sldId id="506" r:id="rId12"/>
    <p:sldId id="507" r:id="rId13"/>
    <p:sldId id="508" r:id="rId14"/>
    <p:sldId id="468" r:id="rId15"/>
    <p:sldId id="469" r:id="rId16"/>
    <p:sldId id="471" r:id="rId17"/>
    <p:sldId id="472" r:id="rId18"/>
    <p:sldId id="473" r:id="rId19"/>
    <p:sldId id="474" r:id="rId20"/>
    <p:sldId id="475" r:id="rId21"/>
    <p:sldId id="476" r:id="rId22"/>
    <p:sldId id="477" r:id="rId23"/>
    <p:sldId id="479" r:id="rId24"/>
    <p:sldId id="509" r:id="rId25"/>
    <p:sldId id="480" r:id="rId26"/>
    <p:sldId id="481" r:id="rId27"/>
    <p:sldId id="482" r:id="rId28"/>
    <p:sldId id="483" r:id="rId29"/>
    <p:sldId id="484" r:id="rId30"/>
    <p:sldId id="485" r:id="rId31"/>
    <p:sldId id="488" r:id="rId32"/>
    <p:sldId id="510" r:id="rId33"/>
    <p:sldId id="514" r:id="rId34"/>
    <p:sldId id="489" r:id="rId35"/>
    <p:sldId id="495" r:id="rId36"/>
    <p:sldId id="451" r:id="rId37"/>
    <p:sldId id="491" r:id="rId38"/>
    <p:sldId id="498" r:id="rId39"/>
    <p:sldId id="492" r:id="rId40"/>
    <p:sldId id="330" r:id="rId41"/>
    <p:sldId id="445" r:id="rId42"/>
    <p:sldId id="499" r:id="rId43"/>
    <p:sldId id="446" r:id="rId44"/>
    <p:sldId id="500" r:id="rId45"/>
    <p:sldId id="501" r:id="rId46"/>
    <p:sldId id="453" r:id="rId47"/>
    <p:sldId id="447" r:id="rId48"/>
    <p:sldId id="502" r:id="rId49"/>
    <p:sldId id="496" r:id="rId50"/>
    <p:sldId id="503" r:id="rId51"/>
    <p:sldId id="504" r:id="rId52"/>
    <p:sldId id="505" r:id="rId53"/>
    <p:sldId id="448" r:id="rId54"/>
    <p:sldId id="454" r:id="rId55"/>
    <p:sldId id="511" r:id="rId56"/>
    <p:sldId id="512" r:id="rId57"/>
    <p:sldId id="455" r:id="rId58"/>
  </p:sldIdLst>
  <p:sldSz cx="13003213" cy="9756775"/>
  <p:notesSz cx="6797675" cy="9872663"/>
  <p:defaultTextStyle>
    <a:defPPr>
      <a:defRPr lang="fr-FR"/>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Section par défaut" id="{4824AD41-FB7B-4859-B5D9-F4869A4DB4D3}">
          <p14:sldIdLst>
            <p14:sldId id="256"/>
            <p14:sldId id="443"/>
            <p14:sldId id="494"/>
            <p14:sldId id="367"/>
            <p14:sldId id="457"/>
            <p14:sldId id="459"/>
            <p14:sldId id="461"/>
            <p14:sldId id="462"/>
            <p14:sldId id="463"/>
            <p14:sldId id="464"/>
            <p14:sldId id="506"/>
            <p14:sldId id="507"/>
            <p14:sldId id="508"/>
          </p14:sldIdLst>
        </p14:section>
        <p14:section name="Section sans titre" id="{3DF820D6-EF62-4A3F-A1F8-F745D1527124}">
          <p14:sldIdLst>
            <p14:sldId id="468"/>
            <p14:sldId id="469"/>
            <p14:sldId id="471"/>
            <p14:sldId id="472"/>
            <p14:sldId id="473"/>
            <p14:sldId id="474"/>
            <p14:sldId id="475"/>
            <p14:sldId id="476"/>
            <p14:sldId id="477"/>
            <p14:sldId id="479"/>
            <p14:sldId id="509"/>
            <p14:sldId id="480"/>
            <p14:sldId id="481"/>
            <p14:sldId id="482"/>
            <p14:sldId id="483"/>
            <p14:sldId id="484"/>
            <p14:sldId id="485"/>
            <p14:sldId id="488"/>
            <p14:sldId id="510"/>
            <p14:sldId id="514"/>
            <p14:sldId id="489"/>
            <p14:sldId id="495"/>
            <p14:sldId id="451"/>
            <p14:sldId id="491"/>
            <p14:sldId id="498"/>
            <p14:sldId id="492"/>
            <p14:sldId id="330"/>
            <p14:sldId id="445"/>
            <p14:sldId id="499"/>
            <p14:sldId id="446"/>
            <p14:sldId id="500"/>
            <p14:sldId id="501"/>
            <p14:sldId id="453"/>
            <p14:sldId id="447"/>
            <p14:sldId id="502"/>
            <p14:sldId id="496"/>
            <p14:sldId id="503"/>
            <p14:sldId id="504"/>
            <p14:sldId id="505"/>
            <p14:sldId id="448"/>
            <p14:sldId id="454"/>
            <p14:sldId id="511"/>
            <p14:sldId id="512"/>
            <p14:sldId id="455"/>
          </p14:sldIdLst>
        </p14:section>
      </p14:sectionLst>
    </p:ext>
    <p:ext uri="{EFAFB233-063F-42B5-8137-9DF3F51BA10A}">
      <p15:sldGuideLst xmlns:p15="http://schemas.microsoft.com/office/powerpoint/2012/main">
        <p15:guide id="1" orient="horz" pos="3073">
          <p15:clr>
            <a:srgbClr val="A4A3A4"/>
          </p15:clr>
        </p15:guide>
        <p15:guide id="2" pos="409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8"/>
    <a:srgbClr val="AB0707"/>
    <a:srgbClr val="F8F8F8"/>
    <a:srgbClr val="3EB9D6"/>
    <a:srgbClr val="FFCC00"/>
    <a:srgbClr val="FF0000"/>
    <a:srgbClr val="003E8A"/>
    <a:srgbClr val="D4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57" autoAdjust="0"/>
    <p:restoredTop sz="94612" autoAdjust="0"/>
  </p:normalViewPr>
  <p:slideViewPr>
    <p:cSldViewPr>
      <p:cViewPr varScale="1">
        <p:scale>
          <a:sx n="75" d="100"/>
          <a:sy n="75" d="100"/>
        </p:scale>
        <p:origin x="1656" y="78"/>
      </p:cViewPr>
      <p:guideLst>
        <p:guide orient="horz" pos="3073"/>
        <p:guide pos="4095"/>
      </p:guideLst>
    </p:cSldViewPr>
  </p:slideViewPr>
  <p:outlineViewPr>
    <p:cViewPr>
      <p:scale>
        <a:sx n="33" d="100"/>
        <a:sy n="33" d="100"/>
      </p:scale>
      <p:origin x="0" y="-37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400"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659" cy="493633"/>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lvl1pPr eaLnBrk="0" hangingPunct="0">
              <a:defRPr sz="1200">
                <a:ea typeface="ＭＳ Ｐゴシック" pitchFamily="-80" charset="-128"/>
                <a:cs typeface="+mn-cs"/>
              </a:defRPr>
            </a:lvl1pPr>
          </a:lstStyle>
          <a:p>
            <a:pPr>
              <a:defRPr/>
            </a:pPr>
            <a:endParaRPr lang="fr-FR"/>
          </a:p>
        </p:txBody>
      </p:sp>
      <p:sp>
        <p:nvSpPr>
          <p:cNvPr id="5123" name="Rectangle 3"/>
          <p:cNvSpPr>
            <a:spLocks noGrp="1" noChangeArrowheads="1"/>
          </p:cNvSpPr>
          <p:nvPr>
            <p:ph type="dt" sz="quarter" idx="1"/>
          </p:nvPr>
        </p:nvSpPr>
        <p:spPr bwMode="auto">
          <a:xfrm>
            <a:off x="3852016" y="0"/>
            <a:ext cx="2945659" cy="493633"/>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lvl1pPr algn="r" eaLnBrk="0" hangingPunct="0">
              <a:defRPr sz="1200">
                <a:ea typeface="ＭＳ Ｐゴシック" pitchFamily="-80" charset="-128"/>
                <a:cs typeface="+mn-cs"/>
              </a:defRPr>
            </a:lvl1pPr>
          </a:lstStyle>
          <a:p>
            <a:pPr>
              <a:defRPr/>
            </a:pPr>
            <a:endParaRPr lang="fr-FR"/>
          </a:p>
        </p:txBody>
      </p:sp>
    </p:spTree>
    <p:extLst>
      <p:ext uri="{BB962C8B-B14F-4D97-AF65-F5344CB8AC3E}">
        <p14:creationId xmlns:p14="http://schemas.microsoft.com/office/powerpoint/2010/main" val="220540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3633"/>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lvl1pPr eaLnBrk="0" hangingPunct="0">
              <a:defRPr sz="1200">
                <a:ea typeface="ＭＳ Ｐゴシック" pitchFamily="-80" charset="-128"/>
                <a:cs typeface="+mn-cs"/>
              </a:defRPr>
            </a:lvl1pPr>
          </a:lstStyle>
          <a:p>
            <a:pPr>
              <a:defRPr/>
            </a:pPr>
            <a:endParaRPr lang="fr-FR"/>
          </a:p>
        </p:txBody>
      </p:sp>
      <p:sp>
        <p:nvSpPr>
          <p:cNvPr id="3075" name="Rectangle 3"/>
          <p:cNvSpPr>
            <a:spLocks noGrp="1" noChangeArrowheads="1"/>
          </p:cNvSpPr>
          <p:nvPr>
            <p:ph type="dt" idx="1"/>
          </p:nvPr>
        </p:nvSpPr>
        <p:spPr bwMode="auto">
          <a:xfrm>
            <a:off x="3852016" y="0"/>
            <a:ext cx="2945659" cy="493633"/>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lvl1pPr algn="r" eaLnBrk="0" hangingPunct="0">
              <a:defRPr sz="1200">
                <a:ea typeface="ＭＳ Ｐゴシック" pitchFamily="-80" charset="-128"/>
                <a:cs typeface="+mn-cs"/>
              </a:defRPr>
            </a:lvl1pPr>
          </a:lstStyle>
          <a:p>
            <a:pPr>
              <a:defRPr/>
            </a:pPr>
            <a:endParaRPr lang="fr-FR"/>
          </a:p>
        </p:txBody>
      </p:sp>
      <p:sp>
        <p:nvSpPr>
          <p:cNvPr id="56324"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359" y="4689515"/>
            <a:ext cx="4984962" cy="4442698"/>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1" y="9379030"/>
            <a:ext cx="2945659" cy="493633"/>
          </a:xfrm>
          <a:prstGeom prst="rect">
            <a:avLst/>
          </a:prstGeom>
          <a:noFill/>
          <a:ln w="9525">
            <a:noFill/>
            <a:miter lim="800000"/>
            <a:headEnd/>
            <a:tailEnd/>
          </a:ln>
        </p:spPr>
        <p:txBody>
          <a:bodyPr vert="horz" wrap="square" lIns="92399" tIns="46199" rIns="92399" bIns="46199" numCol="1" anchor="b" anchorCtr="0" compatLnSpc="1">
            <a:prstTxWarp prst="textNoShape">
              <a:avLst/>
            </a:prstTxWarp>
          </a:bodyPr>
          <a:lstStyle>
            <a:lvl1pPr eaLnBrk="0" hangingPunct="0">
              <a:defRPr sz="1200">
                <a:ea typeface="ＭＳ Ｐゴシック" pitchFamily="-80" charset="-128"/>
                <a:cs typeface="+mn-cs"/>
              </a:defRPr>
            </a:lvl1pPr>
          </a:lstStyle>
          <a:p>
            <a:pPr>
              <a:defRPr/>
            </a:pPr>
            <a:endParaRPr lang="fr-FR"/>
          </a:p>
        </p:txBody>
      </p:sp>
      <p:sp>
        <p:nvSpPr>
          <p:cNvPr id="3079" name="Rectangle 7"/>
          <p:cNvSpPr>
            <a:spLocks noGrp="1" noChangeArrowheads="1"/>
          </p:cNvSpPr>
          <p:nvPr>
            <p:ph type="sldNum" sz="quarter" idx="5"/>
          </p:nvPr>
        </p:nvSpPr>
        <p:spPr bwMode="auto">
          <a:xfrm>
            <a:off x="3852016" y="9379030"/>
            <a:ext cx="2945659" cy="493633"/>
          </a:xfrm>
          <a:prstGeom prst="rect">
            <a:avLst/>
          </a:prstGeom>
          <a:noFill/>
          <a:ln w="9525">
            <a:noFill/>
            <a:miter lim="800000"/>
            <a:headEnd/>
            <a:tailEnd/>
          </a:ln>
        </p:spPr>
        <p:txBody>
          <a:bodyPr vert="horz" wrap="square" lIns="92399" tIns="46199" rIns="92399" bIns="46199" numCol="1" anchor="b" anchorCtr="0" compatLnSpc="1">
            <a:prstTxWarp prst="textNoShape">
              <a:avLst/>
            </a:prstTxWarp>
          </a:bodyPr>
          <a:lstStyle>
            <a:lvl1pPr algn="r" eaLnBrk="0" hangingPunct="0">
              <a:defRPr sz="1200">
                <a:ea typeface="ＭＳ Ｐゴシック" pitchFamily="-80" charset="-128"/>
                <a:cs typeface="+mn-cs"/>
              </a:defRPr>
            </a:lvl1pPr>
          </a:lstStyle>
          <a:p>
            <a:pPr>
              <a:defRPr/>
            </a:pPr>
            <a:fld id="{6692719D-B2AF-444B-BA38-02AAA93E92A1}" type="slidenum">
              <a:rPr lang="fr-FR"/>
              <a:pPr>
                <a:defRPr/>
              </a:pPr>
              <a:t>‹N°›</a:t>
            </a:fld>
            <a:endParaRPr lang="fr-FR"/>
          </a:p>
        </p:txBody>
      </p:sp>
    </p:spTree>
    <p:extLst>
      <p:ext uri="{BB962C8B-B14F-4D97-AF65-F5344CB8AC3E}">
        <p14:creationId xmlns:p14="http://schemas.microsoft.com/office/powerpoint/2010/main" val="967292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9835E3BC-0D02-4A4E-ACCA-53CA52768220}" type="slidenum">
              <a:rPr lang="fr-FR" smtClean="0">
                <a:ea typeface="ＭＳ Ｐゴシック" pitchFamily="34" charset="-128"/>
              </a:rPr>
              <a:pPr>
                <a:defRPr/>
              </a:pPr>
              <a:t>1</a:t>
            </a:fld>
            <a:endParaRPr lang="fr-FR">
              <a:ea typeface="ＭＳ Ｐゴシック" pitchFamily="3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dirty="0">
              <a:ea typeface="ＭＳ Ｐゴシック" pitchFamily="34" charset="-128"/>
            </a:endParaRPr>
          </a:p>
        </p:txBody>
      </p:sp>
    </p:spTree>
    <p:extLst>
      <p:ext uri="{BB962C8B-B14F-4D97-AF65-F5344CB8AC3E}">
        <p14:creationId xmlns:p14="http://schemas.microsoft.com/office/powerpoint/2010/main" val="39661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692719D-B2AF-444B-BA38-02AAA93E92A1}" type="slidenum">
              <a:rPr lang="fr-FR" smtClean="0"/>
              <a:pPr>
                <a:defRPr/>
              </a:pPr>
              <a:t>4</a:t>
            </a:fld>
            <a:endParaRPr lang="fr-FR"/>
          </a:p>
        </p:txBody>
      </p:sp>
    </p:spTree>
    <p:extLst>
      <p:ext uri="{BB962C8B-B14F-4D97-AF65-F5344CB8AC3E}">
        <p14:creationId xmlns:p14="http://schemas.microsoft.com/office/powerpoint/2010/main" val="228466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ln/>
        </p:spPr>
      </p:sp>
      <p:sp>
        <p:nvSpPr>
          <p:cNvPr id="109571" name="Espace réservé des commentaires 2"/>
          <p:cNvSpPr>
            <a:spLocks noGrp="1"/>
          </p:cNvSpPr>
          <p:nvPr>
            <p:ph type="body" idx="1"/>
          </p:nvPr>
        </p:nvSpPr>
        <p:spPr>
          <a:noFill/>
          <a:ln/>
        </p:spPr>
        <p:txBody>
          <a:bodyPr/>
          <a:lstStyle/>
          <a:p>
            <a:pPr eaLnBrk="1" hangingPunct="1"/>
            <a:endParaRPr lang="fr-FR" dirty="0">
              <a:latin typeface="Times New Roman" pitchFamily="18" charset="0"/>
              <a:ea typeface="ＭＳ Ｐゴシック" pitchFamily="34" charset="-128"/>
            </a:endParaRPr>
          </a:p>
        </p:txBody>
      </p:sp>
      <p:sp>
        <p:nvSpPr>
          <p:cNvPr id="109572" name="Espace réservé du numéro de diapositive 3"/>
          <p:cNvSpPr>
            <a:spLocks noGrp="1"/>
          </p:cNvSpPr>
          <p:nvPr>
            <p:ph type="sldNum" sz="quarter" idx="5"/>
          </p:nvPr>
        </p:nvSpPr>
        <p:spPr/>
        <p:txBody>
          <a:bodyPr/>
          <a:lstStyle/>
          <a:p>
            <a:pPr>
              <a:defRPr/>
            </a:pPr>
            <a:fld id="{0A0C5948-6231-4259-A6A2-59456B8D3533}" type="slidenum">
              <a:rPr lang="fr-FR" smtClean="0">
                <a:latin typeface="Times New Roman" pitchFamily="18" charset="0"/>
                <a:ea typeface="ＭＳ Ｐゴシック" pitchFamily="34" charset="-128"/>
              </a:rPr>
              <a:pPr>
                <a:defRPr/>
              </a:pPr>
              <a:t>40</a:t>
            </a:fld>
            <a:endParaRPr lang="fr-FR">
              <a:latin typeface="Times New Roman" pitchFamily="18" charset="0"/>
              <a:ea typeface="ＭＳ Ｐゴシック" pitchFamily="34" charset="-128"/>
            </a:endParaRPr>
          </a:p>
        </p:txBody>
      </p:sp>
    </p:spTree>
    <p:extLst>
      <p:ext uri="{BB962C8B-B14F-4D97-AF65-F5344CB8AC3E}">
        <p14:creationId xmlns:p14="http://schemas.microsoft.com/office/powerpoint/2010/main" val="195401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3763" cy="20923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951038" y="5529263"/>
            <a:ext cx="9101137"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650875" y="2276475"/>
            <a:ext cx="11701463" cy="64389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28163" y="390525"/>
            <a:ext cx="2924175" cy="8324850"/>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50875" y="390525"/>
            <a:ext cx="8624888" cy="832485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650875" y="2276475"/>
            <a:ext cx="11701463" cy="64389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9038"/>
            <a:ext cx="11052175" cy="1938337"/>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1027113" y="4135438"/>
            <a:ext cx="11052175"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650875" y="2276475"/>
            <a:ext cx="5773738" cy="6438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77013" y="2276475"/>
            <a:ext cx="5775325" cy="6438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50875" y="2184400"/>
            <a:ext cx="5745163"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50875" y="3094038"/>
            <a:ext cx="5745163"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605588" y="2184400"/>
            <a:ext cx="5746750"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605588" y="3094038"/>
            <a:ext cx="5746750"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Cliquez pour modifier le style du titre</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6725" cy="1652587"/>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5083175" y="388938"/>
            <a:ext cx="7269163" cy="8326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50875" y="2041525"/>
            <a:ext cx="4276725" cy="6673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7938" y="6829425"/>
            <a:ext cx="7802562" cy="806450"/>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547938" y="871538"/>
            <a:ext cx="7802562" cy="585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547938" y="7635875"/>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8" descr="fd1"/>
          <p:cNvPicPr>
            <a:picLocks noChangeAspect="1" noChangeArrowheads="1"/>
          </p:cNvPicPr>
          <p:nvPr/>
        </p:nvPicPr>
        <p:blipFill>
          <a:blip r:embed="rId13" cstate="print"/>
          <a:srcRect/>
          <a:stretch>
            <a:fillRect/>
          </a:stretch>
        </p:blipFill>
        <p:spPr bwMode="auto">
          <a:xfrm>
            <a:off x="0" y="0"/>
            <a:ext cx="13004800" cy="975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ctr" defTabSz="1300163" rtl="0" eaLnBrk="0" fontAlgn="base" hangingPunct="0">
        <a:spcBef>
          <a:spcPct val="0"/>
        </a:spcBef>
        <a:spcAft>
          <a:spcPct val="0"/>
        </a:spcAft>
        <a:defRPr sz="3600">
          <a:solidFill>
            <a:schemeClr val="tx2"/>
          </a:solidFill>
          <a:latin typeface="+mj-lt"/>
          <a:ea typeface="+mj-ea"/>
          <a:cs typeface="+mj-cs"/>
        </a:defRPr>
      </a:lvl1pPr>
      <a:lvl2pPr algn="ctr" defTabSz="1300163" rtl="0" eaLnBrk="0" fontAlgn="base" hangingPunct="0">
        <a:spcBef>
          <a:spcPct val="0"/>
        </a:spcBef>
        <a:spcAft>
          <a:spcPct val="0"/>
        </a:spcAft>
        <a:defRPr sz="3600">
          <a:solidFill>
            <a:schemeClr val="tx2"/>
          </a:solidFill>
          <a:latin typeface="Arial Black" pitchFamily="34" charset="0"/>
          <a:ea typeface="ＭＳ Ｐゴシック" pitchFamily="-80" charset="-128"/>
        </a:defRPr>
      </a:lvl2pPr>
      <a:lvl3pPr algn="ctr" defTabSz="1300163" rtl="0" eaLnBrk="0" fontAlgn="base" hangingPunct="0">
        <a:spcBef>
          <a:spcPct val="0"/>
        </a:spcBef>
        <a:spcAft>
          <a:spcPct val="0"/>
        </a:spcAft>
        <a:defRPr sz="3600">
          <a:solidFill>
            <a:schemeClr val="tx2"/>
          </a:solidFill>
          <a:latin typeface="Arial Black" pitchFamily="34" charset="0"/>
          <a:ea typeface="ＭＳ Ｐゴシック" pitchFamily="-80" charset="-128"/>
        </a:defRPr>
      </a:lvl3pPr>
      <a:lvl4pPr algn="ctr" defTabSz="1300163" rtl="0" eaLnBrk="0" fontAlgn="base" hangingPunct="0">
        <a:spcBef>
          <a:spcPct val="0"/>
        </a:spcBef>
        <a:spcAft>
          <a:spcPct val="0"/>
        </a:spcAft>
        <a:defRPr sz="3600">
          <a:solidFill>
            <a:schemeClr val="tx2"/>
          </a:solidFill>
          <a:latin typeface="Arial Black" pitchFamily="34" charset="0"/>
          <a:ea typeface="ＭＳ Ｐゴシック" pitchFamily="-80" charset="-128"/>
        </a:defRPr>
      </a:lvl4pPr>
      <a:lvl5pPr algn="ctr" defTabSz="1300163" rtl="0" eaLnBrk="0" fontAlgn="base" hangingPunct="0">
        <a:spcBef>
          <a:spcPct val="0"/>
        </a:spcBef>
        <a:spcAft>
          <a:spcPct val="0"/>
        </a:spcAft>
        <a:defRPr sz="3600">
          <a:solidFill>
            <a:schemeClr val="tx2"/>
          </a:solidFill>
          <a:latin typeface="Arial Black" pitchFamily="34" charset="0"/>
          <a:ea typeface="ＭＳ Ｐゴシック" pitchFamily="-80" charset="-128"/>
        </a:defRPr>
      </a:lvl5pPr>
      <a:lvl6pPr marL="457200" algn="ctr" defTabSz="1300163" rtl="0" fontAlgn="base">
        <a:spcBef>
          <a:spcPct val="0"/>
        </a:spcBef>
        <a:spcAft>
          <a:spcPct val="0"/>
        </a:spcAft>
        <a:defRPr sz="3600">
          <a:solidFill>
            <a:schemeClr val="tx2"/>
          </a:solidFill>
          <a:latin typeface="Arial Black" pitchFamily="34" charset="0"/>
          <a:ea typeface="ＭＳ Ｐゴシック" pitchFamily="-80" charset="-128"/>
        </a:defRPr>
      </a:lvl6pPr>
      <a:lvl7pPr marL="914400" algn="ctr" defTabSz="1300163" rtl="0" fontAlgn="base">
        <a:spcBef>
          <a:spcPct val="0"/>
        </a:spcBef>
        <a:spcAft>
          <a:spcPct val="0"/>
        </a:spcAft>
        <a:defRPr sz="3600">
          <a:solidFill>
            <a:schemeClr val="tx2"/>
          </a:solidFill>
          <a:latin typeface="Arial Black" pitchFamily="34" charset="0"/>
          <a:ea typeface="ＭＳ Ｐゴシック" pitchFamily="-80" charset="-128"/>
        </a:defRPr>
      </a:lvl7pPr>
      <a:lvl8pPr marL="1371600" algn="ctr" defTabSz="1300163" rtl="0" fontAlgn="base">
        <a:spcBef>
          <a:spcPct val="0"/>
        </a:spcBef>
        <a:spcAft>
          <a:spcPct val="0"/>
        </a:spcAft>
        <a:defRPr sz="3600">
          <a:solidFill>
            <a:schemeClr val="tx2"/>
          </a:solidFill>
          <a:latin typeface="Arial Black" pitchFamily="34" charset="0"/>
          <a:ea typeface="ＭＳ Ｐゴシック" pitchFamily="-80" charset="-128"/>
        </a:defRPr>
      </a:lvl8pPr>
      <a:lvl9pPr marL="1828800" algn="ctr" defTabSz="1300163" rtl="0" fontAlgn="base">
        <a:spcBef>
          <a:spcPct val="0"/>
        </a:spcBef>
        <a:spcAft>
          <a:spcPct val="0"/>
        </a:spcAft>
        <a:defRPr sz="3600">
          <a:solidFill>
            <a:schemeClr val="tx2"/>
          </a:solidFill>
          <a:latin typeface="Arial Black" pitchFamily="34" charset="0"/>
          <a:ea typeface="ＭＳ Ｐゴシック" pitchFamily="-80" charset="-128"/>
        </a:defRPr>
      </a:lvl9pPr>
    </p:titleStyle>
    <p:bodyStyle>
      <a:lvl1pPr marL="487363" indent="-487363" algn="l" defTabSz="1300163" rtl="0" eaLnBrk="0" fontAlgn="base" hangingPunct="0">
        <a:spcBef>
          <a:spcPct val="20000"/>
        </a:spcBef>
        <a:spcAft>
          <a:spcPct val="0"/>
        </a:spcAft>
        <a:defRPr sz="4600">
          <a:solidFill>
            <a:schemeClr val="tx1"/>
          </a:solidFill>
          <a:latin typeface="+mn-lt"/>
          <a:ea typeface="+mn-ea"/>
          <a:cs typeface="+mn-cs"/>
        </a:defRPr>
      </a:lvl1pPr>
      <a:lvl2pPr marL="1057275" indent="-406400" algn="l" defTabSz="1300163" rtl="0" eaLnBrk="0" fontAlgn="base" hangingPunct="0">
        <a:spcBef>
          <a:spcPct val="20000"/>
        </a:spcBef>
        <a:spcAft>
          <a:spcPct val="0"/>
        </a:spcAft>
        <a:buChar char="–"/>
        <a:defRPr sz="4000">
          <a:solidFill>
            <a:schemeClr val="tx1"/>
          </a:solidFill>
          <a:latin typeface="+mn-lt"/>
          <a:ea typeface="+mn-ea"/>
        </a:defRPr>
      </a:lvl2pPr>
      <a:lvl3pPr marL="1625600" indent="-325438" algn="l" defTabSz="1300163" rtl="0" eaLnBrk="0" fontAlgn="base" hangingPunct="0">
        <a:spcBef>
          <a:spcPct val="20000"/>
        </a:spcBef>
        <a:spcAft>
          <a:spcPct val="0"/>
        </a:spcAft>
        <a:buChar char="•"/>
        <a:defRPr sz="3400">
          <a:solidFill>
            <a:schemeClr val="tx1"/>
          </a:solidFill>
          <a:latin typeface="+mn-lt"/>
          <a:ea typeface="+mn-ea"/>
        </a:defRPr>
      </a:lvl3pPr>
      <a:lvl4pPr marL="2276475" indent="-325438" algn="l" defTabSz="1300163" rtl="0" eaLnBrk="0" fontAlgn="base" hangingPunct="0">
        <a:spcBef>
          <a:spcPct val="20000"/>
        </a:spcBef>
        <a:spcAft>
          <a:spcPct val="0"/>
        </a:spcAft>
        <a:buChar char="–"/>
        <a:defRPr sz="2800">
          <a:solidFill>
            <a:schemeClr val="tx1"/>
          </a:solidFill>
          <a:latin typeface="+mn-lt"/>
          <a:ea typeface="+mn-ea"/>
        </a:defRPr>
      </a:lvl4pPr>
      <a:lvl5pPr marL="2925763" indent="-325438" algn="l" defTabSz="1300163" rtl="0" eaLnBrk="0" fontAlgn="base" hangingPunct="0">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ifrance.gouv.fr/affichTexteArticle.do?cidTexte=JORFTEXT000000880200&amp;idArticle=LEGIARTI000037657851&amp;dateTexte=&amp;categorieLien=ci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ifrance.gouv.fr/affichTexteArticle.do?cidTexte=JORFTEXT000000880200&amp;idArticle=LEGIARTI000006471705&amp;dateTexte=&amp;categorieLien=ci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ifrance.gouv.fr/affichTexteArticle.do?cidTexte=JORFTEXT000000880200&amp;idArticle=LEGIARTI000006471674&amp;dateTexte=&amp;categorieLien=ci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ifrance.gouv.fr/affichTexteArticle.do?cidTexte=JORFTEXT000000305770&amp;idArticle=LEGIARTI000038700243&amp;dateTexte=&amp;categorieLien=cid"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arc-copro.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ifrance.gouv.fr/affichTexteArticle.do?cidTexte=JORFTEXT000000880200&amp;idArticle=LEGIARTI000006471705&amp;dateTexte=&amp;categorieLien=cid"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arc-copro.fr/" TargetMode="External"/><Relationship Id="rId2" Type="http://schemas.openxmlformats.org/officeDocument/2006/relationships/hyperlink" Target="mailto:unarcasso@arc-copro.fr"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6" name="Picture 28" descr="immeuble01"/>
          <p:cNvPicPr>
            <a:picLocks noChangeAspect="1" noChangeArrowheads="1"/>
          </p:cNvPicPr>
          <p:nvPr/>
        </p:nvPicPr>
        <p:blipFill>
          <a:blip r:embed="rId3" cstate="print"/>
          <a:srcRect/>
          <a:stretch>
            <a:fillRect/>
          </a:stretch>
        </p:blipFill>
        <p:spPr bwMode="auto">
          <a:xfrm>
            <a:off x="524942" y="-8810"/>
            <a:ext cx="1108075" cy="1668463"/>
          </a:xfrm>
          <a:prstGeom prst="rect">
            <a:avLst/>
          </a:prstGeom>
          <a:noFill/>
          <a:ln w="9525">
            <a:noFill/>
            <a:miter lim="800000"/>
            <a:headEnd/>
            <a:tailEnd/>
          </a:ln>
        </p:spPr>
      </p:pic>
      <p:sp>
        <p:nvSpPr>
          <p:cNvPr id="2054" name="Text Box 43"/>
          <p:cNvSpPr txBox="1">
            <a:spLocks noChangeArrowheads="1"/>
          </p:cNvSpPr>
          <p:nvPr/>
        </p:nvSpPr>
        <p:spPr bwMode="auto">
          <a:xfrm>
            <a:off x="6019800" y="2895600"/>
            <a:ext cx="990600" cy="457200"/>
          </a:xfrm>
          <a:prstGeom prst="rect">
            <a:avLst/>
          </a:prstGeom>
          <a:noFill/>
          <a:ln w="9525">
            <a:noFill/>
            <a:miter lim="800000"/>
            <a:headEnd/>
            <a:tailEnd/>
          </a:ln>
        </p:spPr>
        <p:txBody>
          <a:bodyPr>
            <a:spAutoFit/>
          </a:bodyPr>
          <a:lstStyle/>
          <a:p>
            <a:pPr eaLnBrk="0" hangingPunct="0"/>
            <a:endParaRPr lang="fr-FR">
              <a:latin typeface="Times New Roman" pitchFamily="18" charset="0"/>
            </a:endParaRPr>
          </a:p>
        </p:txBody>
      </p:sp>
      <p:sp>
        <p:nvSpPr>
          <p:cNvPr id="2055" name="Text Box 45"/>
          <p:cNvSpPr txBox="1">
            <a:spLocks noChangeArrowheads="1"/>
          </p:cNvSpPr>
          <p:nvPr/>
        </p:nvSpPr>
        <p:spPr bwMode="auto">
          <a:xfrm>
            <a:off x="9737725" y="2936875"/>
            <a:ext cx="1006475" cy="457200"/>
          </a:xfrm>
          <a:prstGeom prst="rect">
            <a:avLst/>
          </a:prstGeom>
          <a:noFill/>
          <a:ln w="9525">
            <a:noFill/>
            <a:miter lim="800000"/>
            <a:headEnd/>
            <a:tailEnd/>
          </a:ln>
        </p:spPr>
        <p:txBody>
          <a:bodyPr>
            <a:spAutoFit/>
          </a:bodyPr>
          <a:lstStyle/>
          <a:p>
            <a:pPr eaLnBrk="0" hangingPunct="0"/>
            <a:endParaRPr lang="fr-FR">
              <a:latin typeface="Times New Roman" pitchFamily="18" charset="0"/>
            </a:endParaRPr>
          </a:p>
        </p:txBody>
      </p:sp>
      <p:sp>
        <p:nvSpPr>
          <p:cNvPr id="14" name="Titre 13"/>
          <p:cNvSpPr>
            <a:spLocks noGrp="1"/>
          </p:cNvSpPr>
          <p:nvPr>
            <p:ph type="title"/>
          </p:nvPr>
        </p:nvSpPr>
        <p:spPr>
          <a:xfrm>
            <a:off x="837972" y="485899"/>
            <a:ext cx="11701463" cy="1625600"/>
          </a:xfrm>
          <a:prstGeom prst="rect">
            <a:avLst/>
          </a:prstGeom>
        </p:spPr>
        <p:txBody>
          <a:bodyPr/>
          <a:lstStyle/>
          <a:p>
            <a:r>
              <a:rPr lang="fr-CA" altLang="fr-FR" sz="4400" b="1" dirty="0" smtClean="0">
                <a:solidFill>
                  <a:schemeClr val="tx1"/>
                </a:solidFill>
              </a:rPr>
              <a:t>Formation du 26 janvier 2022</a:t>
            </a:r>
            <a:endParaRPr lang="fr-FR" altLang="fr-FR" sz="4400" b="1" dirty="0">
              <a:solidFill>
                <a:schemeClr val="tx1"/>
              </a:solidFill>
            </a:endParaRPr>
          </a:p>
        </p:txBody>
      </p:sp>
      <p:sp>
        <p:nvSpPr>
          <p:cNvPr id="4" name="Espace réservé du contenu 3"/>
          <p:cNvSpPr>
            <a:spLocks noGrp="1"/>
          </p:cNvSpPr>
          <p:nvPr>
            <p:ph idx="1"/>
          </p:nvPr>
        </p:nvSpPr>
        <p:spPr>
          <a:xfrm>
            <a:off x="308918" y="1854051"/>
            <a:ext cx="11701463" cy="6438900"/>
          </a:xfrm>
        </p:spPr>
        <p:txBody>
          <a:bodyPr/>
          <a:lstStyle/>
          <a:p>
            <a:pPr algn="ctr"/>
            <a:endParaRPr lang="fr-FR" sz="5400" b="1" dirty="0" smtClean="0"/>
          </a:p>
          <a:p>
            <a:pPr algn="ctr"/>
            <a:r>
              <a:rPr lang="fr-FR" sz="5400" b="1" smtClean="0"/>
              <a:t>La </a:t>
            </a:r>
            <a:r>
              <a:rPr lang="fr-FR" sz="5400" b="1" dirty="0" smtClean="0"/>
              <a:t>participation </a:t>
            </a:r>
            <a:r>
              <a:rPr lang="fr-FR" sz="5400" b="1" dirty="0"/>
              <a:t>en assemblée </a:t>
            </a:r>
            <a:r>
              <a:rPr lang="fr-FR" sz="5400" b="1" dirty="0" smtClean="0"/>
              <a:t>générale</a:t>
            </a:r>
          </a:p>
          <a:p>
            <a:pPr algn="r"/>
            <a:r>
              <a:rPr lang="fr-FR" altLang="fr-FR" sz="5400" b="1" dirty="0" smtClean="0">
                <a:solidFill>
                  <a:schemeClr val="bg1"/>
                </a:solidFill>
              </a:rPr>
              <a:t>)</a:t>
            </a:r>
            <a:endParaRPr lang="fr-FR" sz="5400" b="1" dirty="0" smtClean="0"/>
          </a:p>
          <a:p>
            <a:pPr algn="r"/>
            <a:r>
              <a:rPr lang="fr-CA" sz="2800" b="1" dirty="0" smtClean="0"/>
              <a:t>Merci de couper vos micros</a:t>
            </a:r>
          </a:p>
          <a:p>
            <a:pPr algn="r"/>
            <a:r>
              <a:rPr lang="fr-CA" altLang="fr-FR" sz="2800" b="1" dirty="0" smtClean="0"/>
              <a:t>(18h15-20h00)</a:t>
            </a:r>
            <a:r>
              <a:rPr lang="fr-FR" altLang="fr-FR" sz="4800" b="1" dirty="0" smtClean="0">
                <a:solidFill>
                  <a:schemeClr val="bg1"/>
                </a:solidFill>
              </a:rPr>
              <a:t>00</a:t>
            </a:r>
            <a:endParaRPr lang="fr-FR" sz="2800" b="1"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1638" y="7323727"/>
            <a:ext cx="2237797" cy="193844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6"/>
                                        </p:tgtEl>
                                        <p:attrNameLst>
                                          <p:attrName>style.visibility</p:attrName>
                                        </p:attrNameLst>
                                      </p:cBhvr>
                                      <p:to>
                                        <p:strVal val="visible"/>
                                      </p:to>
                                    </p:set>
                                    <p:animEffect transition="in" filter="fade">
                                      <p:cBhvr>
                                        <p:cTn id="7"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75" y="125859"/>
            <a:ext cx="11701463" cy="1625600"/>
          </a:xfrm>
        </p:spPr>
        <p:txBody>
          <a:bodyPr/>
          <a:lstStyle/>
          <a:p>
            <a:r>
              <a:rPr lang="fr-FR" b="1" dirty="0" smtClean="0">
                <a:solidFill>
                  <a:schemeClr val="tx1"/>
                </a:solidFill>
              </a:rPr>
              <a:t/>
            </a:r>
            <a:br>
              <a:rPr lang="fr-FR" b="1" dirty="0" smtClean="0">
                <a:solidFill>
                  <a:schemeClr val="tx1"/>
                </a:solidFill>
              </a:rPr>
            </a:br>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dirty="0"/>
              <a:t> Les copropriétaires présents physiquement doivent signer la feuille de présence </a:t>
            </a:r>
            <a:endParaRPr lang="fr-FR" sz="2400" dirty="0" smtClean="0"/>
          </a:p>
          <a:p>
            <a:pPr marL="342900" indent="-342900" algn="just">
              <a:buFont typeface="Wingdings" panose="05000000000000000000" pitchFamily="2" charset="2"/>
              <a:buChar char="Ø"/>
            </a:pPr>
            <a:endParaRPr lang="fr-CA" sz="2400" dirty="0"/>
          </a:p>
          <a:p>
            <a:pPr marL="342900" indent="-342900" algn="just">
              <a:buFont typeface="Wingdings" panose="05000000000000000000" pitchFamily="2" charset="2"/>
              <a:buChar char="Ø"/>
            </a:pPr>
            <a:r>
              <a:rPr lang="fr-CA" sz="2400" dirty="0" smtClean="0"/>
              <a:t> Ni la loi, ni le décret ne prévoit les modalités de vote des copropriétaires présents physiquement </a:t>
            </a:r>
            <a:endParaRPr lang="fr-FR" sz="2400" dirty="0"/>
          </a:p>
          <a:p>
            <a:pPr marL="342900" indent="-342900" algn="just">
              <a:buFont typeface="Wingdings" panose="05000000000000000000" pitchFamily="2" charset="2"/>
              <a:buChar char="Ø"/>
            </a:pPr>
            <a:endParaRPr lang="fr-FR" sz="2400" dirty="0"/>
          </a:p>
          <a:p>
            <a:pPr marL="342900" indent="-342900" algn="just">
              <a:buFont typeface="Wingdings" panose="05000000000000000000" pitchFamily="2" charset="2"/>
              <a:buChar char="Ø"/>
            </a:pPr>
            <a:r>
              <a:rPr lang="fr-FR" sz="2400" dirty="0"/>
              <a:t>S’ils </a:t>
            </a:r>
            <a:r>
              <a:rPr lang="fr-FR" sz="2400" dirty="0" smtClean="0"/>
              <a:t>sont </a:t>
            </a:r>
            <a:r>
              <a:rPr lang="fr-FR" sz="2400" dirty="0"/>
              <a:t>en </a:t>
            </a:r>
            <a:r>
              <a:rPr lang="fr-FR" sz="2400" dirty="0" smtClean="0"/>
              <a:t>retard, il convient d’indiquer </a:t>
            </a:r>
            <a:r>
              <a:rPr lang="fr-FR" sz="2400" dirty="0"/>
              <a:t>l’heure d’arrivée </a:t>
            </a:r>
            <a:r>
              <a:rPr lang="fr-FR" sz="2400" dirty="0" smtClean="0"/>
              <a:t>et le numéro de la résolution </a:t>
            </a:r>
            <a:endParaRPr lang="fr-FR" sz="2400" dirty="0"/>
          </a:p>
          <a:p>
            <a:pPr marL="342900" indent="-342900" algn="just">
              <a:buFont typeface="Wingdings" panose="05000000000000000000" pitchFamily="2" charset="2"/>
              <a:buChar char="Ø"/>
            </a:pPr>
            <a:endParaRPr lang="fr-FR" sz="2400" dirty="0"/>
          </a:p>
          <a:p>
            <a:pPr marL="342900" indent="-342900" algn="just">
              <a:buFont typeface="Wingdings" panose="05000000000000000000" pitchFamily="2" charset="2"/>
              <a:buChar char="Ø"/>
            </a:pPr>
            <a:r>
              <a:rPr lang="fr-FR" sz="2400" dirty="0"/>
              <a:t>S’ils doivent partir en cours de séance, indiquer l’heure de départ </a:t>
            </a:r>
            <a:r>
              <a:rPr lang="fr-FR" sz="2400" dirty="0" smtClean="0"/>
              <a:t>et le numéro de la résolution </a:t>
            </a:r>
            <a:endParaRPr lang="fr-FR" sz="2400" dirty="0"/>
          </a:p>
          <a:p>
            <a:pPr marL="342900" indent="-342900" algn="just">
              <a:buFont typeface="Wingdings" panose="05000000000000000000" pitchFamily="2" charset="2"/>
              <a:buChar char="Ø"/>
            </a:pPr>
            <a:endParaRPr lang="fr-FR" sz="2400" dirty="0"/>
          </a:p>
          <a:p>
            <a:pPr marL="342900" indent="-342900" algn="just">
              <a:buFont typeface="Wingdings" panose="05000000000000000000" pitchFamily="2" charset="2"/>
              <a:buChar char="Ø"/>
            </a:pPr>
            <a:r>
              <a:rPr lang="fr-FR" sz="2400" dirty="0"/>
              <a:t>Ils peuvent prendre part aux débats, poser des questions, échanger </a:t>
            </a:r>
          </a:p>
          <a:p>
            <a:pPr marL="342900" indent="-342900" algn="just">
              <a:buFont typeface="Wingdings" panose="05000000000000000000" pitchFamily="2" charset="2"/>
              <a:buChar char="Ø"/>
            </a:pPr>
            <a:endParaRPr lang="fr-FR" sz="2400" dirty="0"/>
          </a:p>
          <a:p>
            <a:pPr marL="0" indent="0"/>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47174"/>
            <a:ext cx="1108075" cy="1668463"/>
          </a:xfrm>
          <a:prstGeom prst="rect">
            <a:avLst/>
          </a:prstGeom>
          <a:noFill/>
          <a:ln w="9525">
            <a:noFill/>
            <a:miter lim="800000"/>
            <a:headEnd/>
            <a:tailEnd/>
          </a:ln>
        </p:spPr>
      </p:pic>
    </p:spTree>
    <p:extLst>
      <p:ext uri="{BB962C8B-B14F-4D97-AF65-F5344CB8AC3E}">
        <p14:creationId xmlns:p14="http://schemas.microsoft.com/office/powerpoint/2010/main" val="1440977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75" y="125859"/>
            <a:ext cx="11701463" cy="1625600"/>
          </a:xfrm>
        </p:spPr>
        <p:txBody>
          <a:bodyPr/>
          <a:lstStyle/>
          <a:p>
            <a:r>
              <a:rPr lang="fr-FR" b="1" dirty="0" smtClean="0">
                <a:solidFill>
                  <a:schemeClr val="tx1"/>
                </a:solidFill>
              </a:rPr>
              <a:t/>
            </a:r>
            <a:br>
              <a:rPr lang="fr-FR" b="1" dirty="0" smtClean="0">
                <a:solidFill>
                  <a:schemeClr val="tx1"/>
                </a:solidFill>
              </a:rPr>
            </a:br>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CA" sz="2400" dirty="0" smtClean="0"/>
              <a:t>FOCUS COVID : </a:t>
            </a:r>
          </a:p>
          <a:p>
            <a:pPr marL="342900" indent="-342900" algn="just">
              <a:buFont typeface="Wingdings" panose="05000000000000000000" pitchFamily="2" charset="2"/>
              <a:buChar char="Ø"/>
            </a:pPr>
            <a:endParaRPr lang="fr-CA" sz="2400" dirty="0"/>
          </a:p>
          <a:p>
            <a:pPr marL="0" indent="0" algn="just"/>
            <a:r>
              <a:rPr lang="fr-CA" sz="2400" dirty="0" smtClean="0"/>
              <a:t>Article 22-2 de l’ordonnance du 25 mars 2020 modifié par la loi du 22 janvier 2022 n°2022-46</a:t>
            </a:r>
          </a:p>
          <a:p>
            <a:pPr marL="0" indent="0" algn="just"/>
            <a:endParaRPr lang="fr-CA" sz="2400" dirty="0" smtClean="0"/>
          </a:p>
          <a:p>
            <a:pPr algn="just"/>
            <a:r>
              <a:rPr lang="fr-FR" sz="2400" dirty="0"/>
              <a:t>I.- Par dérogation aux </a:t>
            </a:r>
            <a:r>
              <a:rPr lang="fr-FR" sz="2400" u="sng" dirty="0">
                <a:hlinkClick r:id="rId2"/>
              </a:rPr>
              <a:t>dispositions du premier alinéa de l'article 17-1 A de la loi du 10 juillet 1965 susvisée</a:t>
            </a:r>
            <a:r>
              <a:rPr lang="fr-FR" sz="2400" dirty="0"/>
              <a:t>, et </a:t>
            </a:r>
            <a:r>
              <a:rPr lang="fr-FR" sz="2400" b="1" dirty="0"/>
              <a:t>jusqu'au </a:t>
            </a:r>
            <a:r>
              <a:rPr lang="fr-FR" sz="2400" b="1" dirty="0" smtClean="0"/>
              <a:t>31</a:t>
            </a:r>
            <a:r>
              <a:rPr lang="fr-FR" sz="2400" b="1" dirty="0"/>
              <a:t> juillet 2022</a:t>
            </a:r>
            <a:r>
              <a:rPr lang="fr-FR" sz="2400" dirty="0"/>
              <a:t>, le syndic </a:t>
            </a:r>
            <a:r>
              <a:rPr lang="fr-FR" sz="2400" b="1" dirty="0"/>
              <a:t>peut</a:t>
            </a:r>
            <a:r>
              <a:rPr lang="fr-FR" sz="2400" dirty="0"/>
              <a:t> prévoir que les copropriétaires ne participent pas à l'assemblée générale par présence physique.</a:t>
            </a:r>
          </a:p>
          <a:p>
            <a:pPr algn="just"/>
            <a:r>
              <a:rPr lang="fr-FR" sz="2400" dirty="0"/>
              <a:t/>
            </a:r>
            <a:br>
              <a:rPr lang="fr-FR" sz="2400" dirty="0"/>
            </a:br>
            <a:r>
              <a:rPr lang="fr-FR" sz="2400" dirty="0"/>
              <a:t>Dans ce cas, les copropriétaires participent à l'assemblée générale par visioconférence ou par tout autre moyen de communication électronique permettant leur identification. Ils peuvent également voter par correspondance, avant la tenue de l'assemblée générale, dans les conditions édictées au deuxième alinéa de l'article 17-1 A de la loi du 10 juillet 1965 susvisée.</a:t>
            </a:r>
          </a:p>
          <a:p>
            <a:r>
              <a:rPr lang="fr-FR" sz="2400" dirty="0"/>
              <a:t/>
            </a:r>
            <a:br>
              <a:rPr lang="fr-FR" sz="2400" dirty="0"/>
            </a:br>
            <a:endParaRPr lang="fr-FR" sz="2400" dirty="0"/>
          </a:p>
        </p:txBody>
      </p:sp>
      <p:pic>
        <p:nvPicPr>
          <p:cNvPr id="4" name="Picture 28" descr="immeuble01"/>
          <p:cNvPicPr>
            <a:picLocks noChangeAspect="1" noChangeArrowheads="1"/>
          </p:cNvPicPr>
          <p:nvPr/>
        </p:nvPicPr>
        <p:blipFill>
          <a:blip r:embed="rId3" cstate="print"/>
          <a:srcRect/>
          <a:stretch>
            <a:fillRect/>
          </a:stretch>
        </p:blipFill>
        <p:spPr bwMode="auto">
          <a:xfrm>
            <a:off x="96837" y="-47174"/>
            <a:ext cx="1108075" cy="1668463"/>
          </a:xfrm>
          <a:prstGeom prst="rect">
            <a:avLst/>
          </a:prstGeom>
          <a:noFill/>
          <a:ln w="9525">
            <a:noFill/>
            <a:miter lim="800000"/>
            <a:headEnd/>
            <a:tailEnd/>
          </a:ln>
        </p:spPr>
      </p:pic>
    </p:spTree>
    <p:extLst>
      <p:ext uri="{BB962C8B-B14F-4D97-AF65-F5344CB8AC3E}">
        <p14:creationId xmlns:p14="http://schemas.microsoft.com/office/powerpoint/2010/main" val="21492748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75" y="125859"/>
            <a:ext cx="11701463" cy="1625600"/>
          </a:xfrm>
        </p:spPr>
        <p:txBody>
          <a:bodyPr/>
          <a:lstStyle/>
          <a:p>
            <a:r>
              <a:rPr lang="fr-FR" b="1" dirty="0" smtClean="0">
                <a:solidFill>
                  <a:schemeClr val="tx1"/>
                </a:solidFill>
              </a:rPr>
              <a:t/>
            </a:r>
            <a:br>
              <a:rPr lang="fr-FR" b="1" dirty="0" smtClean="0">
                <a:solidFill>
                  <a:schemeClr val="tx1"/>
                </a:solidFill>
              </a:rPr>
            </a:br>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CA" sz="2400" dirty="0" smtClean="0"/>
              <a:t>FOCUS COVID : </a:t>
            </a:r>
          </a:p>
          <a:p>
            <a:pPr marL="342900" indent="-342900" algn="just">
              <a:buFont typeface="Wingdings" panose="05000000000000000000" pitchFamily="2" charset="2"/>
              <a:buChar char="Ø"/>
            </a:pPr>
            <a:endParaRPr lang="fr-CA" sz="2400" dirty="0"/>
          </a:p>
          <a:p>
            <a:pPr algn="just"/>
            <a:r>
              <a:rPr lang="fr-FR" sz="2400" dirty="0"/>
              <a:t/>
            </a:r>
            <a:br>
              <a:rPr lang="fr-FR" sz="2400" dirty="0"/>
            </a:br>
            <a:r>
              <a:rPr lang="fr-FR" sz="2400" dirty="0"/>
              <a:t>Par dérogation aux </a:t>
            </a:r>
            <a:r>
              <a:rPr lang="fr-FR" sz="2400" u="sng" dirty="0">
                <a:hlinkClick r:id="rId2"/>
              </a:rPr>
              <a:t>dispositions de l'article 17 de la loi du 10 juillet 1965 susvisée</a:t>
            </a:r>
            <a:r>
              <a:rPr lang="fr-FR" sz="2400" dirty="0"/>
              <a:t>, lorsque le recours à la visioconférence ou à tout autre moyen de communication électronique </a:t>
            </a:r>
            <a:r>
              <a:rPr lang="fr-FR" sz="2400" b="1" dirty="0" smtClean="0"/>
              <a:t>est </a:t>
            </a:r>
            <a:r>
              <a:rPr lang="fr-FR" sz="2400" b="1" dirty="0"/>
              <a:t>impossible</a:t>
            </a:r>
            <a:r>
              <a:rPr lang="fr-FR" sz="2400" dirty="0"/>
              <a:t> pour des raisons techniques et matérielles , le syndic peut prévoir, après avis du conseil syndical, que les décisions du syndicat des copropriétaires sont prises au seul moyen du vote par correspondance. </a:t>
            </a:r>
            <a:endParaRPr lang="fr-FR" sz="2400" dirty="0" smtClean="0"/>
          </a:p>
          <a:p>
            <a:pPr algn="just"/>
            <a:r>
              <a:rPr lang="fr-FR" sz="2400" dirty="0" smtClean="0"/>
              <a:t>      Lorsqu’un </a:t>
            </a:r>
            <a:r>
              <a:rPr lang="fr-FR" sz="2400" dirty="0"/>
              <a:t>vote par correspondance est organisé en lieu et place de la tenue d’une assemblée générale donnant lieu à </a:t>
            </a:r>
            <a:r>
              <a:rPr lang="fr-FR" sz="2400" b="1" dirty="0"/>
              <a:t>la rémunération forfaitaire </a:t>
            </a:r>
            <a:r>
              <a:rPr lang="fr-FR" sz="2400" dirty="0"/>
              <a:t>prévue au premier alinéa de l’article 18‑1 A de la loi du 10 juillet 1965 susvisée, les prestations fournies par le syndic au titre du </a:t>
            </a:r>
            <a:r>
              <a:rPr lang="fr-FR" sz="2400" b="1" dirty="0"/>
              <a:t>traitement de ce vote </a:t>
            </a:r>
            <a:r>
              <a:rPr lang="fr-FR" sz="2400" dirty="0"/>
              <a:t>sont comprises dans </a:t>
            </a:r>
            <a:r>
              <a:rPr lang="fr-FR" sz="2400" b="1" dirty="0"/>
              <a:t>le forfait. </a:t>
            </a:r>
          </a:p>
          <a:p>
            <a:pPr marL="0" indent="0" algn="just"/>
            <a:endParaRPr lang="fr-FR" sz="2400" dirty="0"/>
          </a:p>
          <a:p>
            <a:pPr marL="0" indent="0"/>
            <a:endParaRPr lang="fr-FR" sz="2400" dirty="0"/>
          </a:p>
        </p:txBody>
      </p:sp>
      <p:pic>
        <p:nvPicPr>
          <p:cNvPr id="4" name="Picture 28" descr="immeuble01"/>
          <p:cNvPicPr>
            <a:picLocks noChangeAspect="1" noChangeArrowheads="1"/>
          </p:cNvPicPr>
          <p:nvPr/>
        </p:nvPicPr>
        <p:blipFill>
          <a:blip r:embed="rId3" cstate="print"/>
          <a:srcRect/>
          <a:stretch>
            <a:fillRect/>
          </a:stretch>
        </p:blipFill>
        <p:spPr bwMode="auto">
          <a:xfrm>
            <a:off x="96837" y="-47174"/>
            <a:ext cx="1108075" cy="1668463"/>
          </a:xfrm>
          <a:prstGeom prst="rect">
            <a:avLst/>
          </a:prstGeom>
          <a:noFill/>
          <a:ln w="9525">
            <a:noFill/>
            <a:miter lim="800000"/>
            <a:headEnd/>
            <a:tailEnd/>
          </a:ln>
        </p:spPr>
      </p:pic>
    </p:spTree>
    <p:extLst>
      <p:ext uri="{BB962C8B-B14F-4D97-AF65-F5344CB8AC3E}">
        <p14:creationId xmlns:p14="http://schemas.microsoft.com/office/powerpoint/2010/main" val="3484335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75" y="125859"/>
            <a:ext cx="11701463" cy="1625600"/>
          </a:xfrm>
        </p:spPr>
        <p:txBody>
          <a:bodyPr/>
          <a:lstStyle/>
          <a:p>
            <a:r>
              <a:rPr lang="fr-FR" b="1" dirty="0" smtClean="0">
                <a:solidFill>
                  <a:schemeClr val="tx1"/>
                </a:solidFill>
              </a:rPr>
              <a:t/>
            </a:r>
            <a:br>
              <a:rPr lang="fr-FR" b="1" dirty="0" smtClean="0">
                <a:solidFill>
                  <a:schemeClr val="tx1"/>
                </a:solidFill>
              </a:rPr>
            </a:br>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nchor="b"/>
          <a:lstStyle/>
          <a:p>
            <a:pPr marL="342900" indent="-342900" algn="just">
              <a:buFont typeface="Wingdings" panose="05000000000000000000" pitchFamily="2" charset="2"/>
              <a:buChar char="Ø"/>
            </a:pPr>
            <a:r>
              <a:rPr lang="fr-CA" sz="2400" dirty="0" smtClean="0"/>
              <a:t>FOCUS COVID : </a:t>
            </a:r>
          </a:p>
          <a:p>
            <a:pPr marL="342900" indent="-342900" algn="just">
              <a:buFont typeface="Wingdings" panose="05000000000000000000" pitchFamily="2" charset="2"/>
              <a:buChar char="Ø"/>
            </a:pPr>
            <a:endParaRPr lang="fr-CA" sz="2400" dirty="0"/>
          </a:p>
          <a:p>
            <a:pPr algn="just"/>
            <a:r>
              <a:rPr lang="fr-FR" sz="2400" dirty="0" smtClean="0"/>
              <a:t>  II-     Lorsque </a:t>
            </a:r>
            <a:r>
              <a:rPr lang="fr-FR" sz="2400" dirty="0"/>
              <a:t>le syndic décide de faire application des dispositions prévues au I et </a:t>
            </a:r>
            <a:r>
              <a:rPr lang="fr-FR" sz="2400" dirty="0" smtClean="0"/>
              <a:t>que l'assemblée </a:t>
            </a:r>
            <a:r>
              <a:rPr lang="fr-FR" sz="2400" dirty="0"/>
              <a:t>générale des copropriétaires a déjà été convoquée, il en informe les copropriétaires au </a:t>
            </a:r>
            <a:r>
              <a:rPr lang="fr-FR" sz="2400" b="1" dirty="0"/>
              <a:t>moins quinze jours avant la tenue de cette assemblée par tout moyen permettant d'établir avec certitude la date de la réception de cette information</a:t>
            </a:r>
          </a:p>
          <a:p>
            <a:pPr marL="0" indent="0"/>
            <a:endParaRPr lang="fr-CA" sz="2400" dirty="0"/>
          </a:p>
          <a:p>
            <a:pPr marL="0" indent="0" algn="just"/>
            <a:r>
              <a:rPr lang="fr-FR" sz="2400" dirty="0" smtClean="0"/>
              <a:t>        Lorsque </a:t>
            </a:r>
            <a:r>
              <a:rPr lang="fr-FR" sz="2400" dirty="0"/>
              <a:t>le délai d’information mentionné au premier alinéa du présent II ne peut </a:t>
            </a:r>
            <a:r>
              <a:rPr lang="fr-FR" sz="2400" dirty="0" smtClean="0"/>
              <a:t>  être </a:t>
            </a:r>
            <a:r>
              <a:rPr lang="fr-FR" sz="2400" dirty="0"/>
              <a:t>respecté, le syndic peut </a:t>
            </a:r>
            <a:r>
              <a:rPr lang="fr-FR" sz="2400" b="1" dirty="0"/>
              <a:t>reporter </a:t>
            </a:r>
            <a:r>
              <a:rPr lang="fr-FR" sz="2400" dirty="0"/>
              <a:t>la tenue de l’assemblée générale et, le cas échéant, décider de faire application des deux premiers alinéas du I. Il en informe les copropriétaires, </a:t>
            </a:r>
            <a:r>
              <a:rPr lang="fr-FR" sz="2400" b="1" dirty="0"/>
              <a:t>au plus tard le jour prévu pour la tenue de cette assemblée</a:t>
            </a:r>
            <a:r>
              <a:rPr lang="fr-FR" sz="2400" dirty="0"/>
              <a:t>, par tout moyen permettant d’établir </a:t>
            </a:r>
            <a:r>
              <a:rPr lang="fr-FR" sz="2400" b="1" dirty="0"/>
              <a:t>avec certitude </a:t>
            </a:r>
            <a:r>
              <a:rPr lang="fr-FR" sz="2400" dirty="0"/>
              <a:t>la date de la réception de cette information. Cette assemblée générale se tient dans un délai qui ne peut être inférieur à </a:t>
            </a:r>
            <a:r>
              <a:rPr lang="fr-FR" sz="2400" b="1" dirty="0"/>
              <a:t>quinze jours à compter de la date initialement prévue.</a:t>
            </a:r>
          </a:p>
          <a:p>
            <a:pPr marL="0" indent="0"/>
            <a:endParaRPr lang="fr-FR" sz="2400" b="1"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47174"/>
            <a:ext cx="1108075" cy="1668463"/>
          </a:xfrm>
          <a:prstGeom prst="rect">
            <a:avLst/>
          </a:prstGeom>
          <a:noFill/>
          <a:ln w="9525">
            <a:noFill/>
            <a:miter lim="800000"/>
            <a:headEnd/>
            <a:tailEnd/>
          </a:ln>
        </p:spPr>
      </p:pic>
    </p:spTree>
    <p:extLst>
      <p:ext uri="{BB962C8B-B14F-4D97-AF65-F5344CB8AC3E}">
        <p14:creationId xmlns:p14="http://schemas.microsoft.com/office/powerpoint/2010/main" val="3448717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6990" y="125859"/>
            <a:ext cx="11701463" cy="1625600"/>
          </a:xfrm>
        </p:spPr>
        <p:txBody>
          <a:bodyPr/>
          <a:lstStyle/>
          <a:p>
            <a:r>
              <a:rPr lang="fr-FR" b="1" dirty="0">
                <a:solidFill>
                  <a:schemeClr val="tx1"/>
                </a:solidFill>
              </a:rPr>
              <a:t/>
            </a:r>
            <a:br>
              <a:rPr lang="fr-FR" b="1" dirty="0">
                <a:solidFill>
                  <a:schemeClr val="tx1"/>
                </a:solidFill>
              </a:rPr>
            </a:br>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buFont typeface="Wingdings" panose="05000000000000000000" pitchFamily="2" charset="2"/>
              <a:buChar char="Ø"/>
            </a:pPr>
            <a:endParaRPr lang="fr-FR" sz="2400" b="1" dirty="0"/>
          </a:p>
          <a:p>
            <a:pPr marL="514350" indent="-514350">
              <a:buAutoNum type="romanUcPeriod"/>
            </a:pPr>
            <a:r>
              <a:rPr lang="fr-FR" sz="2400" dirty="0"/>
              <a:t>Les modes traditionnels de participation en assemblée générale </a:t>
            </a:r>
          </a:p>
          <a:p>
            <a:pPr marL="514350" indent="-514350">
              <a:buAutoNum type="romanUcPeriod"/>
            </a:pPr>
            <a:endParaRPr lang="fr-FR" sz="2400" dirty="0"/>
          </a:p>
          <a:p>
            <a:pPr marL="0" indent="0" algn="ctr"/>
            <a:endParaRPr lang="fr-FR" sz="2400" dirty="0"/>
          </a:p>
          <a:p>
            <a:pPr marL="0" indent="0" algn="ctr"/>
            <a:endParaRPr lang="fr-FR" sz="2400" dirty="0"/>
          </a:p>
          <a:p>
            <a:pPr marL="0" indent="0" algn="ctr"/>
            <a:endParaRPr lang="fr-FR" sz="2400" dirty="0"/>
          </a:p>
          <a:p>
            <a:pPr marL="0" indent="0" algn="ctr"/>
            <a:r>
              <a:rPr lang="fr-FR" sz="2400" b="1" dirty="0"/>
              <a:t>B. </a:t>
            </a:r>
            <a:r>
              <a:rPr lang="fr-FR" sz="2400" b="1" dirty="0" smtClean="0"/>
              <a:t>La délégation </a:t>
            </a:r>
            <a:r>
              <a:rPr lang="fr-FR" sz="2400" b="1" smtClean="0"/>
              <a:t>de vote</a:t>
            </a:r>
            <a:endParaRPr lang="fr-FR" sz="2400" b="1" dirty="0"/>
          </a:p>
          <a:p>
            <a:pPr marL="0" indent="0" algn="ctr"/>
            <a:endParaRPr lang="fr-FR" sz="2400" dirty="0"/>
          </a:p>
          <a:p>
            <a:pPr marL="0" indent="0"/>
            <a:endParaRPr lang="fr-FR" sz="2400" dirty="0"/>
          </a:p>
          <a:p>
            <a:pPr marL="0" indent="0"/>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4106"/>
            <a:ext cx="1108075" cy="1668463"/>
          </a:xfrm>
          <a:prstGeom prst="rect">
            <a:avLst/>
          </a:prstGeom>
          <a:noFill/>
          <a:ln w="9525">
            <a:noFill/>
            <a:miter lim="800000"/>
            <a:headEnd/>
            <a:tailEnd/>
          </a:ln>
        </p:spPr>
      </p:pic>
    </p:spTree>
    <p:extLst>
      <p:ext uri="{BB962C8B-B14F-4D97-AF65-F5344CB8AC3E}">
        <p14:creationId xmlns:p14="http://schemas.microsoft.com/office/powerpoint/2010/main" val="23596986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754" y="413891"/>
            <a:ext cx="11701463" cy="1625600"/>
          </a:xfrm>
        </p:spPr>
        <p:txBody>
          <a:bodyPr/>
          <a:lstStyle/>
          <a:p>
            <a:r>
              <a:rPr lang="fr-FR" b="1" dirty="0" smtClean="0">
                <a:solidFill>
                  <a:schemeClr val="tx1"/>
                </a:solidFill>
              </a:rPr>
              <a:t>La participation en assemblée générale </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b="1" dirty="0"/>
              <a:t> </a:t>
            </a:r>
            <a:r>
              <a:rPr lang="fr-FR" sz="2400" dirty="0"/>
              <a:t>Article 22 de la loi du 10 juillet 1965 : </a:t>
            </a:r>
            <a:r>
              <a:rPr lang="fr-FR" sz="2400" b="1" dirty="0"/>
              <a:t>tout copropriétaire peut déléguer son droit de </a:t>
            </a:r>
            <a:r>
              <a:rPr lang="fr-FR" sz="2400" b="1" dirty="0" smtClean="0"/>
              <a:t>vote</a:t>
            </a:r>
            <a:r>
              <a:rPr lang="fr-FR" sz="2400" dirty="0" smtClean="0"/>
              <a:t>. C’est ce qu’on appelle la représentation </a:t>
            </a:r>
          </a:p>
          <a:p>
            <a:pPr marL="342900" indent="-342900" algn="just">
              <a:buFont typeface="Wingdings" panose="05000000000000000000" pitchFamily="2" charset="2"/>
              <a:buChar char="Ø"/>
            </a:pPr>
            <a:endParaRPr lang="fr-CA" sz="2400" dirty="0"/>
          </a:p>
          <a:p>
            <a:pPr marL="342900" indent="-342900" algn="just">
              <a:buFont typeface="Wingdings" panose="05000000000000000000" pitchFamily="2" charset="2"/>
              <a:buChar char="Ø"/>
            </a:pPr>
            <a:r>
              <a:rPr lang="fr-CA" sz="2400" dirty="0" smtClean="0"/>
              <a:t>Le copropriétaire peut déléguer son droit de vote à une personne déterminée ou sans indication de nom </a:t>
            </a:r>
            <a:endParaRPr lang="fr-FR" sz="2400" dirty="0"/>
          </a:p>
          <a:p>
            <a:pPr marL="342900" indent="-342900" algn="just">
              <a:buFont typeface="Wingdings" panose="05000000000000000000" pitchFamily="2" charset="2"/>
              <a:buChar char="Ø"/>
            </a:pPr>
            <a:endParaRPr lang="fr-FR" sz="2400" dirty="0"/>
          </a:p>
          <a:p>
            <a:pPr marL="342900" indent="-342900" algn="just">
              <a:buFont typeface="Wingdings" panose="05000000000000000000" pitchFamily="2" charset="2"/>
              <a:buChar char="Ø"/>
            </a:pPr>
            <a:r>
              <a:rPr lang="fr-FR" sz="2400" dirty="0"/>
              <a:t>D</a:t>
            </a:r>
            <a:r>
              <a:rPr lang="fr-FR" sz="2400" dirty="0" smtClean="0"/>
              <a:t>es </a:t>
            </a:r>
            <a:r>
              <a:rPr lang="fr-FR" sz="2400" dirty="0"/>
              <a:t>règles encadrent la réception des pouvoirs : </a:t>
            </a:r>
          </a:p>
          <a:p>
            <a:pPr marL="342900" indent="-342900" algn="just">
              <a:buFont typeface="Wingdings" panose="05000000000000000000" pitchFamily="2" charset="2"/>
              <a:buChar char="Ø"/>
            </a:pPr>
            <a:endParaRPr lang="fr-FR" sz="2400" dirty="0"/>
          </a:p>
          <a:p>
            <a:pPr marL="342900" indent="-342900" algn="just">
              <a:buFont typeface="Arial" panose="020B0604020202020204" pitchFamily="34" charset="0"/>
              <a:buChar char="•"/>
            </a:pPr>
            <a:r>
              <a:rPr lang="fr-FR" sz="2400" dirty="0"/>
              <a:t>Un nombre </a:t>
            </a:r>
            <a:r>
              <a:rPr lang="fr-FR" sz="2400" b="1" dirty="0"/>
              <a:t>limité </a:t>
            </a:r>
            <a:r>
              <a:rPr lang="fr-FR" sz="2400" dirty="0"/>
              <a:t>de détention de pouvoirs </a:t>
            </a:r>
          </a:p>
          <a:p>
            <a:pPr marL="342900" indent="-342900" algn="just">
              <a:buFontTx/>
              <a:buChar char="-"/>
            </a:pPr>
            <a:endParaRPr lang="fr-FR" sz="2400" dirty="0"/>
          </a:p>
          <a:p>
            <a:pPr marL="342900" indent="-342900" algn="just">
              <a:buFont typeface="Arial" panose="020B0604020202020204" pitchFamily="34" charset="0"/>
              <a:buChar char="•"/>
            </a:pPr>
            <a:r>
              <a:rPr lang="fr-FR" sz="2400" dirty="0" smtClean="0"/>
              <a:t>Seules </a:t>
            </a:r>
            <a:r>
              <a:rPr lang="fr-FR" sz="2400" b="1" dirty="0" smtClean="0"/>
              <a:t>certaines</a:t>
            </a:r>
            <a:r>
              <a:rPr lang="fr-FR" sz="2400" dirty="0" smtClean="0"/>
              <a:t> personnes peuvent recevoir des pouvoirs </a:t>
            </a:r>
            <a:endParaRPr lang="fr-FR" sz="2400" dirty="0"/>
          </a:p>
          <a:p>
            <a:pPr marL="342900" indent="-342900" algn="just">
              <a:buFontTx/>
              <a:buChar char="-"/>
            </a:pPr>
            <a:endParaRPr lang="fr-FR" sz="2400" dirty="0"/>
          </a:p>
          <a:p>
            <a:pPr marL="342900" indent="-342900" algn="just">
              <a:buFont typeface="Arial" panose="020B0604020202020204" pitchFamily="34" charset="0"/>
              <a:buChar char="•"/>
            </a:pPr>
            <a:r>
              <a:rPr lang="fr-FR" sz="2400" b="1" dirty="0"/>
              <a:t>Formalisme </a:t>
            </a:r>
            <a:r>
              <a:rPr lang="fr-FR" sz="2400" dirty="0"/>
              <a:t>obligatoire du mandat </a:t>
            </a:r>
          </a:p>
          <a:p>
            <a:pPr marL="342900" indent="-342900" algn="just">
              <a:buFontTx/>
              <a:buChar char="-"/>
            </a:pPr>
            <a:endParaRPr lang="fr-FR" sz="2400" dirty="0"/>
          </a:p>
          <a:p>
            <a:pPr marL="342900" indent="-342900" algn="just">
              <a:buFont typeface="Arial" panose="020B0604020202020204" pitchFamily="34" charset="0"/>
              <a:buChar char="•"/>
            </a:pPr>
            <a:r>
              <a:rPr lang="fr-FR" sz="2400" dirty="0"/>
              <a:t>Distribution des pouvoirs </a:t>
            </a:r>
            <a:r>
              <a:rPr lang="fr-FR" sz="2400" b="1" dirty="0"/>
              <a:t>sans </a:t>
            </a:r>
            <a:r>
              <a:rPr lang="fr-FR" sz="2400" b="1" dirty="0" smtClean="0"/>
              <a:t>nom</a:t>
            </a:r>
            <a:endParaRPr lang="fr-FR" sz="2400" b="1"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601588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u="sng" dirty="0"/>
              <a:t> Limitation du nombre de pouvoirs détenus :</a:t>
            </a:r>
          </a:p>
          <a:p>
            <a:pPr marL="342900" indent="-342900" algn="just">
              <a:buFont typeface="Wingdings" panose="05000000000000000000" pitchFamily="2" charset="2"/>
              <a:buChar char="Ø"/>
            </a:pPr>
            <a:endParaRPr lang="fr-FR" sz="2400" u="sng" dirty="0"/>
          </a:p>
          <a:p>
            <a:pPr marL="342900" indent="-342900" algn="just">
              <a:buFont typeface="Arial" panose="020B0604020202020204" pitchFamily="34" charset="0"/>
              <a:buChar char="•"/>
            </a:pPr>
            <a:r>
              <a:rPr lang="fr-FR" sz="2400" dirty="0"/>
              <a:t>Le principe : chaque mandataire ne peut recevoir </a:t>
            </a:r>
            <a:r>
              <a:rPr lang="fr-FR" sz="2400" b="1" dirty="0"/>
              <a:t>plus de trois délégations </a:t>
            </a:r>
            <a:r>
              <a:rPr lang="fr-FR" sz="2400" dirty="0"/>
              <a:t>de vote </a:t>
            </a:r>
          </a:p>
          <a:p>
            <a:pPr marL="342900" indent="-342900" algn="just">
              <a:buFontTx/>
              <a:buChar char="-"/>
            </a:pPr>
            <a:endParaRPr lang="fr-FR" sz="2400" dirty="0"/>
          </a:p>
          <a:p>
            <a:pPr marL="342900" indent="-342900" algn="just">
              <a:buFont typeface="Arial" panose="020B0604020202020204" pitchFamily="34" charset="0"/>
              <a:buChar char="•"/>
            </a:pPr>
            <a:r>
              <a:rPr lang="fr-FR" sz="2400" dirty="0"/>
              <a:t>L’exception : un mandataire peut recevoir plus de trois pouvoirs </a:t>
            </a:r>
            <a:r>
              <a:rPr lang="fr-FR" sz="2400" b="1" dirty="0"/>
              <a:t>si</a:t>
            </a:r>
            <a:r>
              <a:rPr lang="fr-FR" sz="2400" dirty="0"/>
              <a:t> le total des voix dont il dispose lui-même et celles de ses mandants ne dépasse pas plus </a:t>
            </a:r>
            <a:r>
              <a:rPr lang="fr-FR" sz="2400" b="1" dirty="0"/>
              <a:t>de 10% des voix du syndicat des copropriétaires </a:t>
            </a:r>
          </a:p>
          <a:p>
            <a:pPr marL="342900" indent="-342900" algn="just">
              <a:buFontTx/>
              <a:buChar char="-"/>
            </a:pPr>
            <a:endParaRPr lang="fr-FR" sz="2400" dirty="0"/>
          </a:p>
          <a:p>
            <a:pPr marL="0" indent="0" algn="just"/>
            <a:r>
              <a:rPr lang="fr-FR" sz="2400" dirty="0"/>
              <a:t>              Si on </a:t>
            </a:r>
            <a:r>
              <a:rPr lang="fr-FR" sz="2400" dirty="0" smtClean="0"/>
              <a:t>a </a:t>
            </a:r>
            <a:r>
              <a:rPr lang="fr-FR" sz="2400" dirty="0"/>
              <a:t>3 délégations de vote, il n’y a pas de limitation du nombre de voix : par exemple on détient deux pouvoirs qui représentent à eux seuls 25% des voix des copropriétaires </a:t>
            </a:r>
            <a:endParaRPr lang="fr-FR" sz="2400" dirty="0" smtClean="0"/>
          </a:p>
          <a:p>
            <a:pPr marL="0" indent="0" algn="just"/>
            <a:endParaRPr lang="fr-FR" sz="2400" dirty="0"/>
          </a:p>
          <a:p>
            <a:pPr marL="0" indent="0" algn="just"/>
            <a:r>
              <a:rPr lang="fr-FR" sz="2400" dirty="0"/>
              <a:t>               Si on a plus de trois pouvoirs, il faut calculer que tous pouvoirs reçus plus le sien ne dépasse pas 10% des voix : 5 pouvoirs + le sien représentent 7% des voix du SDC </a:t>
            </a:r>
          </a:p>
          <a:p>
            <a:pPr marL="342900" indent="-342900" algn="just">
              <a:buFont typeface="Wingdings" panose="05000000000000000000" pitchFamily="2" charset="2"/>
              <a:buChar char="Ø"/>
            </a:pPr>
            <a:endParaRPr lang="fr-FR" sz="2400" dirty="0"/>
          </a:p>
          <a:p>
            <a:pPr marL="0" indent="0" algn="just"/>
            <a:endParaRPr lang="fr-FR" sz="2400" dirty="0"/>
          </a:p>
        </p:txBody>
      </p:sp>
      <p:sp>
        <p:nvSpPr>
          <p:cNvPr id="4" name="Flèche : droite 3">
            <a:extLst>
              <a:ext uri="{FF2B5EF4-FFF2-40B4-BE49-F238E27FC236}">
                <a16:creationId xmlns:a16="http://schemas.microsoft.com/office/drawing/2014/main" xmlns="" id="{F9B411B5-B1D2-4E55-BD43-65014A728F73}"/>
              </a:ext>
            </a:extLst>
          </p:cNvPr>
          <p:cNvSpPr/>
          <p:nvPr/>
        </p:nvSpPr>
        <p:spPr bwMode="auto">
          <a:xfrm>
            <a:off x="977664" y="6009951"/>
            <a:ext cx="720080" cy="432048"/>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sp>
        <p:nvSpPr>
          <p:cNvPr id="5" name="Flèche : droite 4">
            <a:extLst>
              <a:ext uri="{FF2B5EF4-FFF2-40B4-BE49-F238E27FC236}">
                <a16:creationId xmlns:a16="http://schemas.microsoft.com/office/drawing/2014/main" xmlns="" id="{B95A4801-9B61-42DD-ABCE-00806970D55E}"/>
              </a:ext>
            </a:extLst>
          </p:cNvPr>
          <p:cNvSpPr/>
          <p:nvPr/>
        </p:nvSpPr>
        <p:spPr bwMode="auto">
          <a:xfrm>
            <a:off x="905656" y="7614691"/>
            <a:ext cx="792088" cy="432048"/>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pic>
        <p:nvPicPr>
          <p:cNvPr id="6"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
        <p:nvSpPr>
          <p:cNvPr id="2" name="Titre 1"/>
          <p:cNvSpPr>
            <a:spLocks noGrp="1"/>
          </p:cNvSpPr>
          <p:nvPr>
            <p:ph type="title"/>
          </p:nvPr>
        </p:nvSpPr>
        <p:spPr/>
        <p:txBody>
          <a:bodyPr/>
          <a:lstStyle/>
          <a:p>
            <a:r>
              <a:rPr lang="fr-FR" b="1" dirty="0" smtClean="0">
                <a:solidFill>
                  <a:schemeClr val="tx1"/>
                </a:solidFill>
              </a:rPr>
              <a:t>La participation en assemblée générale</a:t>
            </a:r>
            <a:endParaRPr lang="fr-FR" dirty="0">
              <a:solidFill>
                <a:schemeClr val="tx1"/>
              </a:solidFill>
            </a:endParaRPr>
          </a:p>
        </p:txBody>
      </p:sp>
    </p:spTree>
    <p:extLst>
      <p:ext uri="{BB962C8B-B14F-4D97-AF65-F5344CB8AC3E}">
        <p14:creationId xmlns:p14="http://schemas.microsoft.com/office/powerpoint/2010/main" val="17103525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130" y="0"/>
            <a:ext cx="11701463" cy="1625600"/>
          </a:xfrm>
        </p:spPr>
        <p:txBody>
          <a:bodyPr/>
          <a:lstStyle/>
          <a:p>
            <a:r>
              <a:rPr lang="fr-FR" b="1" dirty="0" smtClean="0">
                <a:solidFill>
                  <a:schemeClr val="tx1"/>
                </a:solidFill>
              </a:rPr>
              <a:t/>
            </a:r>
            <a:br>
              <a:rPr lang="fr-FR" b="1" dirty="0" smtClean="0">
                <a:solidFill>
                  <a:schemeClr val="tx1"/>
                </a:solidFill>
              </a:rPr>
            </a:br>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endParaRPr lang="fr-FR" sz="2400" dirty="0"/>
          </a:p>
          <a:p>
            <a:pPr marL="342900" indent="-342900">
              <a:buFont typeface="Wingdings" panose="05000000000000000000" pitchFamily="2" charset="2"/>
              <a:buChar char="Ø"/>
            </a:pPr>
            <a:r>
              <a:rPr lang="fr-FR" sz="2400" dirty="0"/>
              <a:t>I</a:t>
            </a:r>
            <a:r>
              <a:rPr lang="fr-FR" sz="2400" dirty="0" smtClean="0"/>
              <a:t>l </a:t>
            </a:r>
            <a:r>
              <a:rPr lang="fr-FR" sz="2400" dirty="0"/>
              <a:t>est précisé que </a:t>
            </a:r>
            <a:r>
              <a:rPr lang="fr-FR" sz="2400" b="1" dirty="0"/>
              <a:t>chacun</a:t>
            </a:r>
            <a:r>
              <a:rPr lang="fr-FR" sz="2400" dirty="0"/>
              <a:t> des époux copropriétaires communs ou indivis d’un lot peut recevoir personnellement des délégations de vote : </a:t>
            </a:r>
          </a:p>
          <a:p>
            <a:pPr marL="0" indent="0"/>
            <a:endParaRPr lang="fr-FR" sz="2400" dirty="0"/>
          </a:p>
          <a:p>
            <a:pPr marL="342900" indent="-342900">
              <a:buFont typeface="Arial" panose="020B0604020202020204" pitchFamily="34" charset="0"/>
              <a:buChar char="•"/>
            </a:pPr>
            <a:r>
              <a:rPr lang="fr-FR" sz="2400" dirty="0"/>
              <a:t>Si madame </a:t>
            </a:r>
            <a:r>
              <a:rPr lang="fr-FR" sz="2400" dirty="0" smtClean="0"/>
              <a:t>détient </a:t>
            </a:r>
            <a:r>
              <a:rPr lang="fr-FR" sz="2400" dirty="0"/>
              <a:t>le </a:t>
            </a:r>
            <a:r>
              <a:rPr lang="fr-FR" sz="2400" dirty="0" smtClean="0"/>
              <a:t>mandat commun </a:t>
            </a:r>
            <a:r>
              <a:rPr lang="fr-FR" sz="2400" dirty="0"/>
              <a:t>représentant le lot des époux, elle peut recevoir d’autres pouvoirs et monsieur peut lui aussi recevoir des pouvoirs </a:t>
            </a:r>
            <a:r>
              <a:rPr lang="fr-FR" sz="2400" dirty="0" smtClean="0"/>
              <a:t>75</a:t>
            </a:r>
            <a:endParaRPr lang="fr-FR" sz="2400" dirty="0"/>
          </a:p>
          <a:p>
            <a:pPr marL="342900" indent="-342900" algn="ctr">
              <a:buFont typeface="Arial" panose="020B0604020202020204" pitchFamily="34" charset="0"/>
              <a:buChar char="•"/>
            </a:pPr>
            <a:endParaRPr lang="fr-FR" sz="2400" dirty="0"/>
          </a:p>
          <a:p>
            <a:pPr marL="342900" indent="-342900">
              <a:buFont typeface="Wingdings" panose="05000000000000000000" pitchFamily="2" charset="2"/>
              <a:buChar char="Ø"/>
            </a:pPr>
            <a:r>
              <a:rPr lang="fr-FR" sz="2400" dirty="0"/>
              <a:t> Comment faire si on reçoit trop de pouvoirs ? Il est possible de subdéléguer le pouvoir reçu</a:t>
            </a:r>
            <a:r>
              <a:rPr lang="fr-FR" sz="2400" dirty="0" smtClean="0"/>
              <a:t>.</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smtClean="0"/>
              <a:t> </a:t>
            </a:r>
            <a:r>
              <a:rPr lang="fr-FR" sz="2400" dirty="0"/>
              <a:t>La seule limite étant l’inscription sur le pouvoir de </a:t>
            </a:r>
            <a:r>
              <a:rPr lang="fr-FR" sz="2400" b="1" dirty="0"/>
              <a:t>l’interdiction</a:t>
            </a:r>
            <a:r>
              <a:rPr lang="fr-FR" sz="2400" dirty="0"/>
              <a:t> de subdéléguer le pouvoir. </a:t>
            </a:r>
          </a:p>
          <a:p>
            <a:pPr marL="0" indent="0"/>
            <a:r>
              <a:rPr lang="fr-FR" sz="2400" dirty="0"/>
              <a:t> </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162731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dirty="0"/>
              <a:t> </a:t>
            </a:r>
            <a:r>
              <a:rPr lang="fr-FR" sz="2400" u="sng" dirty="0"/>
              <a:t>Qui peut recevoir des pouvoirs </a:t>
            </a:r>
            <a:r>
              <a:rPr lang="fr-FR" sz="2400" dirty="0"/>
              <a:t>? </a:t>
            </a:r>
          </a:p>
          <a:p>
            <a:pPr marL="342900" indent="-342900" algn="just">
              <a:buFont typeface="Wingdings" panose="05000000000000000000" pitchFamily="2" charset="2"/>
              <a:buChar char="Ø"/>
            </a:pPr>
            <a:endParaRPr lang="fr-FR" sz="2400" dirty="0"/>
          </a:p>
          <a:p>
            <a:pPr marL="342900" indent="-342900" algn="just">
              <a:buFontTx/>
              <a:buChar char="-"/>
            </a:pPr>
            <a:r>
              <a:rPr lang="fr-FR" sz="2400" b="1" dirty="0"/>
              <a:t>Principe</a:t>
            </a:r>
            <a:r>
              <a:rPr lang="fr-FR" sz="2400" dirty="0"/>
              <a:t> : tout le monde peut recevoir des pouvoirs : le locataire, le frère, l’enfant, le collègue… </a:t>
            </a:r>
          </a:p>
          <a:p>
            <a:pPr marL="342900" indent="-342900" algn="just">
              <a:buFontTx/>
              <a:buChar char="-"/>
            </a:pPr>
            <a:endParaRPr lang="fr-FR" sz="2400" dirty="0"/>
          </a:p>
          <a:p>
            <a:pPr marL="342900" indent="-342900" algn="just">
              <a:buFontTx/>
              <a:buChar char="-"/>
            </a:pPr>
            <a:r>
              <a:rPr lang="fr-FR" sz="2400" b="1" dirty="0"/>
              <a:t>Exception</a:t>
            </a:r>
            <a:r>
              <a:rPr lang="fr-FR" sz="2400" dirty="0"/>
              <a:t> : l’article 22 de la loi, énumère limitativement les personnes qui ne peuvent recevoir des </a:t>
            </a:r>
            <a:r>
              <a:rPr lang="fr-FR" sz="2400" dirty="0" smtClean="0"/>
              <a:t>pouvoirs </a:t>
            </a:r>
            <a:r>
              <a:rPr lang="fr-FR" sz="2400" dirty="0"/>
              <a:t>: </a:t>
            </a:r>
          </a:p>
          <a:p>
            <a:pPr marL="342900" indent="-342900" algn="just">
              <a:buFontTx/>
              <a:buChar char="-"/>
            </a:pPr>
            <a:endParaRPr lang="fr-FR" sz="2400" dirty="0"/>
          </a:p>
          <a:p>
            <a:pPr marL="342900" indent="-342900" algn="just">
              <a:buFont typeface="Arial" panose="020B0604020202020204" pitchFamily="34" charset="0"/>
              <a:buChar char="•"/>
            </a:pPr>
            <a:r>
              <a:rPr lang="fr-FR" sz="2400" dirty="0"/>
              <a:t>Le syndic, son conjoint, son partenaire de PACS, son concubin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Les ascendants, descendants du syndic ainsi que ceux de son conjoint ou du partenaire de PACS ou de son concubin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Les préposés du syndic, leur conjoint, leur partenaire de PACS, leur concubin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150578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942" y="269875"/>
            <a:ext cx="11701463" cy="1625600"/>
          </a:xfrm>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Arial" panose="020B0604020202020204" pitchFamily="34" charset="0"/>
              <a:buChar char="•"/>
            </a:pPr>
            <a:r>
              <a:rPr lang="fr-FR" sz="2400" dirty="0"/>
              <a:t>Les ascendants, descendants du préposé du syndic ainsi que ceux de leur conjoint, de leur partenaire de PACS ou de leur concubin </a:t>
            </a:r>
          </a:p>
          <a:p>
            <a:pPr marL="342900" indent="-342900" algn="just">
              <a:buFont typeface="Arial" panose="020B0604020202020204" pitchFamily="34" charset="0"/>
              <a:buChar char="•"/>
            </a:pPr>
            <a:endParaRPr lang="fr-FR" sz="2400" dirty="0"/>
          </a:p>
          <a:p>
            <a:pPr marL="0" indent="0" algn="ctr"/>
            <a:r>
              <a:rPr lang="fr-FR" sz="2400" u="sng" dirty="0"/>
              <a:t>Le gardien peut-il recevoir des pouvoirs? </a:t>
            </a:r>
          </a:p>
          <a:p>
            <a:pPr marL="0" indent="0" algn="just"/>
            <a:endParaRPr lang="fr-FR" sz="2400" u="sng" dirty="0"/>
          </a:p>
          <a:p>
            <a:pPr marL="0" indent="0" algn="just"/>
            <a:endParaRPr lang="fr-FR" sz="2400" u="sng" dirty="0"/>
          </a:p>
          <a:p>
            <a:pPr marL="342900" indent="-342900" algn="just">
              <a:buFontTx/>
              <a:buChar char="-"/>
            </a:pPr>
            <a:r>
              <a:rPr lang="fr-FR" sz="2400" dirty="0"/>
              <a:t>l’employeur du gardien c’est le syndicat des copropriétaires </a:t>
            </a:r>
          </a:p>
          <a:p>
            <a:pPr marL="342900" indent="-342900" algn="just">
              <a:buFontTx/>
              <a:buChar char="-"/>
            </a:pPr>
            <a:endParaRPr lang="fr-FR" sz="2400" dirty="0"/>
          </a:p>
          <a:p>
            <a:pPr marL="342900" indent="-342900" algn="just">
              <a:buFontTx/>
              <a:buChar char="-"/>
            </a:pPr>
            <a:r>
              <a:rPr lang="fr-FR" sz="2400" dirty="0"/>
              <a:t>le syndic a néanmoins l’autorité hiérarchique donc le </a:t>
            </a:r>
            <a:r>
              <a:rPr lang="fr-FR" sz="2400" dirty="0" smtClean="0"/>
              <a:t>pouvoir </a:t>
            </a:r>
            <a:r>
              <a:rPr lang="fr-FR" sz="2400" dirty="0"/>
              <a:t>disciplinaire </a:t>
            </a:r>
          </a:p>
          <a:p>
            <a:pPr marL="342900" indent="-342900" algn="just">
              <a:buFontTx/>
              <a:buChar char="-"/>
            </a:pPr>
            <a:endParaRPr lang="fr-FR" sz="2400" dirty="0"/>
          </a:p>
          <a:p>
            <a:pPr marL="0" indent="0" algn="just"/>
            <a:r>
              <a:rPr lang="fr-FR" sz="2400" dirty="0"/>
              <a:t>- La Cour de cassation dans un arrêt rendu en date du 07 mai 2014 (n°13.11-743) </a:t>
            </a:r>
            <a:r>
              <a:rPr lang="fr-FR" sz="2400" dirty="0" smtClean="0"/>
              <a:t>a jugé : </a:t>
            </a:r>
            <a:r>
              <a:rPr lang="fr-FR" sz="2400" dirty="0"/>
              <a:t>peut être considéré </a:t>
            </a:r>
            <a:r>
              <a:rPr lang="fr-FR" sz="2400" b="1" dirty="0"/>
              <a:t>comme préposé du syndic </a:t>
            </a:r>
            <a:r>
              <a:rPr lang="fr-FR" sz="2400" dirty="0"/>
              <a:t>au sens de l’article 22 alinéa 4, la personne </a:t>
            </a:r>
            <a:r>
              <a:rPr lang="fr-FR" sz="2400" dirty="0" smtClean="0"/>
              <a:t>qui, </a:t>
            </a:r>
            <a:r>
              <a:rPr lang="fr-FR" sz="2400" dirty="0"/>
              <a:t>même en l’absence de tout contrat de travail </a:t>
            </a:r>
            <a:r>
              <a:rPr lang="fr-FR" sz="2400" dirty="0" smtClean="0"/>
              <a:t>le liant </a:t>
            </a:r>
            <a:r>
              <a:rPr lang="fr-FR" sz="2400" dirty="0"/>
              <a:t>au syndic travaille pour son compte, </a:t>
            </a:r>
            <a:r>
              <a:rPr lang="fr-FR" sz="2400" b="1" dirty="0"/>
              <a:t>exécute ses ordres, accomplit pour son compte des actes de gestion et se comporte à l’égard des tiers et des copropriétaires comme un préposé. </a:t>
            </a:r>
          </a:p>
        </p:txBody>
      </p:sp>
      <p:sp>
        <p:nvSpPr>
          <p:cNvPr id="4" name="Flèche : droite 3">
            <a:extLst>
              <a:ext uri="{FF2B5EF4-FFF2-40B4-BE49-F238E27FC236}">
                <a16:creationId xmlns:a16="http://schemas.microsoft.com/office/drawing/2014/main" xmlns="" id="{0D8C9AB2-B63F-4CC2-B1B3-4819BCEFAA25}"/>
              </a:ext>
            </a:extLst>
          </p:cNvPr>
          <p:cNvSpPr/>
          <p:nvPr/>
        </p:nvSpPr>
        <p:spPr bwMode="auto">
          <a:xfrm>
            <a:off x="2181126" y="3510235"/>
            <a:ext cx="1080120" cy="504056"/>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pic>
        <p:nvPicPr>
          <p:cNvPr id="5"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6393519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a:t>
            </a:r>
            <a:r>
              <a:rPr lang="fr-FR" b="1" dirty="0"/>
              <a:t>participation en assemblée générale</a:t>
            </a:r>
            <a:br>
              <a:rPr lang="fr-FR" b="1" dirty="0"/>
            </a:br>
            <a:endParaRPr lang="fr-FR" dirty="0"/>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3200" dirty="0"/>
              <a:t>L’assemblée générale est l’organe </a:t>
            </a:r>
            <a:r>
              <a:rPr lang="fr-FR" sz="3200" b="1" dirty="0"/>
              <a:t>souverain</a:t>
            </a:r>
            <a:r>
              <a:rPr lang="fr-FR" sz="3200" dirty="0"/>
              <a:t> du syndicat des copropriétaires. </a:t>
            </a:r>
            <a:endParaRPr lang="fr-FR" sz="3200" dirty="0" smtClean="0"/>
          </a:p>
          <a:p>
            <a:pPr marL="342900" indent="-342900" algn="just">
              <a:buFont typeface="Wingdings" panose="05000000000000000000" pitchFamily="2" charset="2"/>
              <a:buChar char="Ø"/>
            </a:pPr>
            <a:endParaRPr lang="fr-CA" sz="3200" dirty="0"/>
          </a:p>
          <a:p>
            <a:pPr marL="342900" indent="-342900" algn="just">
              <a:buFont typeface="Wingdings" panose="05000000000000000000" pitchFamily="2" charset="2"/>
              <a:buChar char="Ø"/>
            </a:pPr>
            <a:r>
              <a:rPr lang="fr-CA" sz="3200" dirty="0" smtClean="0"/>
              <a:t> L’assemblée générale doit se tenir </a:t>
            </a:r>
            <a:r>
              <a:rPr lang="fr-CA" sz="3200" b="1" dirty="0" smtClean="0"/>
              <a:t>au moins </a:t>
            </a:r>
            <a:r>
              <a:rPr lang="fr-CA" sz="3200" dirty="0" smtClean="0"/>
              <a:t>une fois par an </a:t>
            </a:r>
            <a:endParaRPr lang="fr-FR" sz="3200" dirty="0"/>
          </a:p>
          <a:p>
            <a:pPr algn="just">
              <a:buFont typeface="Wingdings" panose="05000000000000000000" pitchFamily="2" charset="2"/>
              <a:buChar char="Ø"/>
            </a:pPr>
            <a:endParaRPr lang="fr-FR" sz="3200" dirty="0"/>
          </a:p>
          <a:p>
            <a:pPr marL="457200" indent="-457200" algn="just">
              <a:buFont typeface="Wingdings" panose="05000000000000000000" pitchFamily="2" charset="2"/>
              <a:buChar char="Ø"/>
            </a:pPr>
            <a:r>
              <a:rPr lang="fr-CA" sz="3200" dirty="0" smtClean="0"/>
              <a:t>Tous les copropriétaires doivent être </a:t>
            </a:r>
            <a:r>
              <a:rPr lang="fr-CA" sz="3200" b="1" dirty="0" smtClean="0"/>
              <a:t>conviés</a:t>
            </a:r>
            <a:r>
              <a:rPr lang="fr-CA" sz="3200" dirty="0" smtClean="0"/>
              <a:t> à l’assemblée générale </a:t>
            </a:r>
          </a:p>
          <a:p>
            <a:pPr marL="457200" indent="-457200" algn="just">
              <a:buFont typeface="Wingdings" panose="05000000000000000000" pitchFamily="2" charset="2"/>
              <a:buChar char="Ø"/>
            </a:pPr>
            <a:endParaRPr lang="fr-FR" sz="3200" dirty="0"/>
          </a:p>
          <a:p>
            <a:pPr algn="just">
              <a:buFont typeface="Wingdings" panose="05000000000000000000" pitchFamily="2" charset="2"/>
              <a:buChar char="Ø"/>
            </a:pPr>
            <a:r>
              <a:rPr lang="fr-FR" sz="3200" dirty="0"/>
              <a:t>Ces dernières années, il y a une </a:t>
            </a:r>
            <a:r>
              <a:rPr lang="fr-FR" sz="3200" b="1" dirty="0"/>
              <a:t>évolution</a:t>
            </a:r>
            <a:r>
              <a:rPr lang="fr-FR" sz="3200" dirty="0"/>
              <a:t> concernant les modalités de participation à l’assemblée générale </a:t>
            </a:r>
            <a:endParaRPr lang="fr-FR" sz="3200" dirty="0" smtClean="0"/>
          </a:p>
          <a:p>
            <a:pPr algn="just">
              <a:buFont typeface="Wingdings" panose="05000000000000000000" pitchFamily="2" charset="2"/>
              <a:buChar char="Ø"/>
            </a:pPr>
            <a:endParaRPr lang="fr-CA" sz="3200" dirty="0"/>
          </a:p>
          <a:p>
            <a:pPr algn="just">
              <a:buFont typeface="Wingdings" panose="05000000000000000000" pitchFamily="2" charset="2"/>
              <a:buChar char="Ø"/>
            </a:pPr>
            <a:r>
              <a:rPr lang="fr-CA" sz="3200" dirty="0" smtClean="0"/>
              <a:t>Nouvelles dispositions </a:t>
            </a:r>
            <a:r>
              <a:rPr lang="fr-CA" sz="3200" b="1" dirty="0" smtClean="0"/>
              <a:t>dérogatoires</a:t>
            </a:r>
            <a:r>
              <a:rPr lang="fr-CA" sz="3200" dirty="0" smtClean="0"/>
              <a:t> liées à la situation sanitaire</a:t>
            </a:r>
            <a:endParaRPr lang="fr-FR" sz="3200" dirty="0"/>
          </a:p>
          <a:p>
            <a:pPr>
              <a:buFont typeface="Wingdings" panose="05000000000000000000" pitchFamily="2" charset="2"/>
              <a:buChar char="Ø"/>
            </a:pPr>
            <a:endParaRPr lang="fr-FR" sz="2400" dirty="0"/>
          </a:p>
          <a:p>
            <a:endParaRPr lang="fr-FR" sz="2400" dirty="0"/>
          </a:p>
          <a:p>
            <a:endParaRPr lang="fr-FR" sz="2400" dirty="0"/>
          </a:p>
          <a:p>
            <a:endParaRPr lang="fr-FR" sz="2400" dirty="0"/>
          </a:p>
          <a:p>
            <a:endParaRPr lang="fr-FR" sz="2400" dirty="0"/>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7240241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374" y="197867"/>
            <a:ext cx="11701463" cy="1650248"/>
          </a:xfrm>
        </p:spPr>
        <p:txBody>
          <a:bodyPr/>
          <a:lstStyle/>
          <a:p>
            <a:r>
              <a:rPr lang="fr-FR" b="1" dirty="0" smtClean="0">
                <a:solidFill>
                  <a:schemeClr val="tx1"/>
                </a:solidFill>
              </a:rPr>
              <a:t/>
            </a:r>
            <a:br>
              <a:rPr lang="fr-FR" b="1" dirty="0" smtClean="0">
                <a:solidFill>
                  <a:schemeClr val="tx1"/>
                </a:solidFill>
              </a:rPr>
            </a:br>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lgn="just"/>
            <a:endParaRPr lang="fr-FR" sz="2400" dirty="0"/>
          </a:p>
          <a:p>
            <a:pPr marL="0" indent="0" algn="just"/>
            <a:r>
              <a:rPr lang="fr-FR" sz="2400" dirty="0"/>
              <a:t> Le gardien est donc considéré comme un préposé : il ne peut recevoir </a:t>
            </a:r>
            <a:r>
              <a:rPr lang="fr-FR" sz="2400" dirty="0" smtClean="0"/>
              <a:t>des mandats de pouvoir </a:t>
            </a:r>
          </a:p>
          <a:p>
            <a:pPr marL="0" indent="0" algn="just"/>
            <a:endParaRPr lang="fr-FR" sz="2400" dirty="0"/>
          </a:p>
          <a:p>
            <a:pPr marL="0" indent="0" algn="just"/>
            <a:r>
              <a:rPr lang="fr-FR" sz="2400" dirty="0"/>
              <a:t>Il en va de même pour son conjoint, son partenaire de PACS et son concubin</a:t>
            </a:r>
          </a:p>
          <a:p>
            <a:pPr marL="0" indent="0" algn="just"/>
            <a:endParaRPr lang="fr-FR" sz="2400" dirty="0"/>
          </a:p>
          <a:p>
            <a:pPr marL="0" indent="0" algn="just"/>
            <a:r>
              <a:rPr lang="fr-FR" sz="2400" dirty="0"/>
              <a:t>Il en va également de même pour les ascendants, descendants ainsi que leur conjoint, leur partenaire de PACS, leur concubin </a:t>
            </a:r>
          </a:p>
          <a:p>
            <a:pPr marL="0" indent="0" algn="just"/>
            <a:endParaRPr lang="fr-FR" sz="2400" dirty="0"/>
          </a:p>
          <a:p>
            <a:pPr marL="342900" indent="-342900" algn="just">
              <a:buFont typeface="Arial" panose="020B0604020202020204" pitchFamily="34" charset="0"/>
              <a:buChar char="•"/>
            </a:pPr>
            <a:r>
              <a:rPr lang="fr-FR" sz="2400" dirty="0"/>
              <a:t>En dehors de cette liste limitative, toute autre personne peut recevoir des pouvoirs </a:t>
            </a:r>
          </a:p>
          <a:p>
            <a:pPr marL="0" indent="0"/>
            <a:endParaRPr lang="fr-FR" sz="2400" i="1" dirty="0"/>
          </a:p>
          <a:p>
            <a:pPr marL="0" indent="0"/>
            <a:endParaRPr lang="fr-FR" sz="2400" i="1"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0255742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u="sng" dirty="0"/>
              <a:t>Le formalisme du mandat de vote : </a:t>
            </a:r>
          </a:p>
          <a:p>
            <a:pPr marL="0" indent="0" algn="just"/>
            <a:endParaRPr lang="fr-FR" sz="2400" u="sng" dirty="0"/>
          </a:p>
          <a:p>
            <a:pPr marL="342900" indent="-342900" algn="just">
              <a:buFont typeface="Arial" panose="020B0604020202020204" pitchFamily="34" charset="0"/>
              <a:buChar char="•"/>
            </a:pPr>
            <a:r>
              <a:rPr lang="fr-FR" sz="2400" dirty="0"/>
              <a:t>Il n’existe pas de mandat-type fixé par un arrêté ou un décret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Il n’y a pas d’obligation de joindre un mandat à la convocation </a:t>
            </a:r>
          </a:p>
          <a:p>
            <a:pPr marL="0" indent="0" algn="just"/>
            <a:endParaRPr lang="fr-FR" sz="2400" dirty="0"/>
          </a:p>
          <a:p>
            <a:pPr marL="342900" indent="-342900" algn="just">
              <a:buFont typeface="Arial" panose="020B0604020202020204" pitchFamily="34" charset="0"/>
              <a:buChar char="•"/>
            </a:pPr>
            <a:r>
              <a:rPr lang="fr-FR" sz="2400" dirty="0"/>
              <a:t>Il est exigé un </a:t>
            </a:r>
            <a:r>
              <a:rPr lang="fr-FR" sz="2400" b="1" dirty="0"/>
              <a:t>mandat écrit</a:t>
            </a:r>
            <a:r>
              <a:rPr lang="fr-FR" sz="2400" dirty="0"/>
              <a:t>, comme l’affirme un arrêt de la Cour de cassation en date du 19 juillet </a:t>
            </a:r>
            <a:r>
              <a:rPr lang="fr-FR" sz="2400" dirty="0" smtClean="0"/>
              <a:t>1995, mais ce mandat peut être envoyé par voie électronique </a:t>
            </a:r>
            <a:endParaRPr lang="fr-FR" sz="2400" dirty="0"/>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Ce mandat doit être </a:t>
            </a:r>
            <a:r>
              <a:rPr lang="fr-FR" sz="2400" b="1" dirty="0"/>
              <a:t>signé</a:t>
            </a:r>
            <a:r>
              <a:rPr lang="fr-FR" sz="2400" dirty="0"/>
              <a:t> (civ.3. 13 septembre 2018) : il appartient au président de séance de vérifier que le mandat est bien signé </a:t>
            </a:r>
            <a:r>
              <a:rPr lang="fr-FR" sz="2400" dirty="0" smtClean="0"/>
              <a:t>à défaut AG encourt la nullité</a:t>
            </a:r>
            <a:endParaRPr lang="fr-FR" sz="2400" dirty="0"/>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 Le mandat est donné pour une assemblée générale </a:t>
            </a:r>
            <a:r>
              <a:rPr lang="fr-FR" sz="2400" b="1" dirty="0" smtClean="0"/>
              <a:t>déterminée et </a:t>
            </a:r>
            <a:r>
              <a:rPr lang="fr-FR" sz="2400" b="1" dirty="0"/>
              <a:t>précise </a:t>
            </a:r>
            <a:r>
              <a:rPr lang="fr-FR" sz="2400" dirty="0"/>
              <a:t>: le mandat ne peut donc être utilisé si l’assemblée générale est reportée; ni donner un mandat générale pour toutes les réunions qui auraient lieu en cours d’année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1777717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tabLst>
                <a:tab pos="8513763" algn="l"/>
              </a:tabLst>
            </a:pPr>
            <a:r>
              <a:rPr lang="fr-FR" sz="2400" dirty="0"/>
              <a:t> </a:t>
            </a:r>
            <a:r>
              <a:rPr lang="fr-FR" sz="2400" u="sng" dirty="0"/>
              <a:t>Doit-on donner des consignes de vote sur le mandat </a:t>
            </a:r>
            <a:r>
              <a:rPr lang="fr-FR" sz="2400" dirty="0"/>
              <a:t>?</a:t>
            </a:r>
          </a:p>
          <a:p>
            <a:pPr marL="0" indent="0" algn="just">
              <a:tabLst>
                <a:tab pos="8513763" algn="l"/>
              </a:tabLst>
            </a:pPr>
            <a:endParaRPr lang="fr-FR" sz="2400" dirty="0"/>
          </a:p>
          <a:p>
            <a:pPr marL="342900" indent="-342900" algn="just">
              <a:buFontTx/>
              <a:buChar char="-"/>
              <a:tabLst>
                <a:tab pos="8513763" algn="l"/>
              </a:tabLst>
            </a:pPr>
            <a:r>
              <a:rPr lang="fr-FR" sz="2400" dirty="0"/>
              <a:t>Pas d’obligation de donner des consignes de vote </a:t>
            </a:r>
          </a:p>
          <a:p>
            <a:pPr marL="342900" indent="-342900" algn="just">
              <a:buFontTx/>
              <a:buChar char="-"/>
              <a:tabLst>
                <a:tab pos="8513763" algn="l"/>
              </a:tabLst>
            </a:pPr>
            <a:endParaRPr lang="fr-FR" sz="2400" dirty="0"/>
          </a:p>
          <a:p>
            <a:pPr marL="342900" indent="-342900" algn="just">
              <a:buFontTx/>
              <a:buChar char="-"/>
              <a:tabLst>
                <a:tab pos="8513763" algn="l"/>
              </a:tabLst>
            </a:pPr>
            <a:r>
              <a:rPr lang="fr-FR" sz="2400" dirty="0"/>
              <a:t>S’il n’y a pas de consignes de vote, le mandataire pourra voter dans le sens qu’il le souhaite et il engagera le mandant </a:t>
            </a:r>
          </a:p>
          <a:p>
            <a:pPr marL="342900" indent="-342900" algn="just">
              <a:buFontTx/>
              <a:buChar char="-"/>
              <a:tabLst>
                <a:tab pos="8513763" algn="l"/>
              </a:tabLst>
            </a:pPr>
            <a:endParaRPr lang="fr-FR" sz="2400" dirty="0"/>
          </a:p>
          <a:p>
            <a:pPr marL="342900" indent="-342900" algn="just">
              <a:buFontTx/>
              <a:buChar char="-"/>
              <a:tabLst>
                <a:tab pos="8513763" algn="l"/>
              </a:tabLst>
            </a:pPr>
            <a:r>
              <a:rPr lang="fr-FR" sz="2400" dirty="0"/>
              <a:t>S’il y a des consignes de vote, le mandataire doit respecter les consignes de vote</a:t>
            </a:r>
          </a:p>
          <a:p>
            <a:pPr marL="342900" indent="-342900">
              <a:buFontTx/>
              <a:buChar char="-"/>
              <a:tabLst>
                <a:tab pos="8513763" algn="l"/>
              </a:tabLst>
            </a:pPr>
            <a:endParaRPr lang="fr-FR" sz="2400" dirty="0"/>
          </a:p>
          <a:p>
            <a:pPr marL="342900" indent="-342900" algn="just">
              <a:buFontTx/>
              <a:buChar char="-"/>
              <a:tabLst>
                <a:tab pos="8513763" algn="l"/>
              </a:tabLst>
            </a:pPr>
            <a:r>
              <a:rPr lang="fr-FR" sz="2400" dirty="0"/>
              <a:t>Si le mandataire ne respecte pas les consignes de vote, il engage le mandant auprès de l’assemblée générale. </a:t>
            </a:r>
            <a:endParaRPr lang="fr-FR" sz="2400" dirty="0" smtClean="0"/>
          </a:p>
          <a:p>
            <a:pPr marL="0" indent="0" algn="just">
              <a:tabLst>
                <a:tab pos="8513763" algn="l"/>
              </a:tabLst>
            </a:pPr>
            <a:r>
              <a:rPr lang="fr-FR" sz="2400" dirty="0" smtClean="0"/>
              <a:t>La </a:t>
            </a:r>
            <a:r>
              <a:rPr lang="fr-FR" sz="2400" dirty="0"/>
              <a:t>seule action du mandant sera alors d’engager la responsabilité civile du mandataire. Il ne pourra pas faire annuler l’assemblée générale et ne pourra pas s’opposer aux résolutions si le mandataire à voter « pour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0353542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794" y="358792"/>
            <a:ext cx="11701463" cy="1625600"/>
          </a:xfrm>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a:xfrm>
            <a:off x="380926" y="1992763"/>
            <a:ext cx="11701463" cy="6438900"/>
          </a:xfrm>
        </p:spPr>
        <p:txBody>
          <a:bodyPr/>
          <a:lstStyle/>
          <a:p>
            <a:pPr marL="342900" indent="-342900" algn="just">
              <a:buFont typeface="Wingdings" panose="05000000000000000000" pitchFamily="2" charset="2"/>
              <a:buChar char="Ø"/>
              <a:tabLst>
                <a:tab pos="8513763" algn="l"/>
              </a:tabLst>
            </a:pPr>
            <a:r>
              <a:rPr lang="fr-FR" sz="2400" dirty="0"/>
              <a:t> </a:t>
            </a:r>
            <a:r>
              <a:rPr lang="fr-FR" sz="2400" u="sng" dirty="0"/>
              <a:t>Gestion des mandats sans nom : </a:t>
            </a:r>
          </a:p>
          <a:p>
            <a:pPr marL="0" indent="0" algn="just">
              <a:tabLst>
                <a:tab pos="8513763" algn="l"/>
              </a:tabLst>
            </a:pPr>
            <a:endParaRPr lang="fr-FR" sz="2400" u="sng" dirty="0"/>
          </a:p>
          <a:p>
            <a:pPr marL="342900" indent="-342900" algn="just">
              <a:buFont typeface="Arial" panose="020B0604020202020204" pitchFamily="34" charset="0"/>
              <a:buChar char="•"/>
              <a:tabLst>
                <a:tab pos="8513763" algn="l"/>
              </a:tabLst>
            </a:pPr>
            <a:r>
              <a:rPr lang="fr-FR" sz="2400" dirty="0"/>
              <a:t> Article 15-1 du décret du 17 mars 1967 : le syndic qui reçoit des pouvoirs sans nom remet ce mandat en début de réunion au </a:t>
            </a:r>
            <a:r>
              <a:rPr lang="fr-FR" sz="2400" b="1" dirty="0"/>
              <a:t>président du conseil syndical</a:t>
            </a:r>
            <a:r>
              <a:rPr lang="fr-FR" sz="2400" dirty="0"/>
              <a:t>, ou à défaut à un </a:t>
            </a:r>
            <a:r>
              <a:rPr lang="fr-FR" sz="2400" b="1" dirty="0"/>
              <a:t>membre du conseil syndical</a:t>
            </a:r>
            <a:r>
              <a:rPr lang="fr-FR" sz="2400" dirty="0"/>
              <a:t>, afin qu’il désigne un mandataire pour exercer cette délégation de vote. En leur absence, le syndic remet aux mêmes fins ce mandat au </a:t>
            </a:r>
            <a:r>
              <a:rPr lang="fr-FR" sz="2400" b="1" dirty="0"/>
              <a:t>président de séance de l’assemblée générale </a:t>
            </a:r>
          </a:p>
          <a:p>
            <a:pPr marL="342900" indent="-342900" algn="just">
              <a:buFont typeface="Arial" panose="020B0604020202020204" pitchFamily="34" charset="0"/>
              <a:buChar char="•"/>
              <a:tabLst>
                <a:tab pos="8513763" algn="l"/>
              </a:tabLst>
            </a:pPr>
            <a:endParaRPr lang="fr-FR" sz="2400" dirty="0"/>
          </a:p>
          <a:p>
            <a:pPr marL="0" indent="0" algn="just">
              <a:tabLst>
                <a:tab pos="8513763" algn="l"/>
              </a:tabLst>
            </a:pPr>
            <a:r>
              <a:rPr lang="fr-FR" sz="2400" dirty="0"/>
              <a:t>-   Le syndic ne remet pas lui-même les pouvoirs. Le président de séance devra vérifier que le syndic ne garde pas de pouvoirs ou ne les distribue pas lui-même</a:t>
            </a:r>
          </a:p>
          <a:p>
            <a:pPr marL="342900" indent="-342900" algn="just">
              <a:buFontTx/>
              <a:buChar char="-"/>
              <a:tabLst>
                <a:tab pos="8513763" algn="l"/>
              </a:tabLst>
            </a:pPr>
            <a:endParaRPr lang="fr-FR" sz="2400" dirty="0"/>
          </a:p>
          <a:p>
            <a:pPr marL="342900" indent="-342900" algn="just">
              <a:buFontTx/>
              <a:buChar char="-"/>
              <a:tabLst>
                <a:tab pos="8513763" algn="l"/>
              </a:tabLst>
            </a:pPr>
            <a:r>
              <a:rPr lang="fr-FR" sz="2400" dirty="0"/>
              <a:t>Renforcement du rôle du président du conseil syndical : le décret du 02 juillet 2020 a </a:t>
            </a:r>
            <a:r>
              <a:rPr lang="fr-FR" sz="2400" dirty="0" smtClean="0"/>
              <a:t>inséré un ordre </a:t>
            </a:r>
            <a:r>
              <a:rPr lang="fr-FR" sz="2400" dirty="0"/>
              <a:t>de réception </a:t>
            </a:r>
            <a:r>
              <a:rPr lang="fr-FR" sz="2400" dirty="0" smtClean="0"/>
              <a:t>des pouvoirs </a:t>
            </a:r>
            <a:endParaRPr lang="fr-FR" sz="2400" dirty="0"/>
          </a:p>
          <a:p>
            <a:pPr marL="342900" indent="-342900" algn="just">
              <a:buFontTx/>
              <a:buChar char="-"/>
              <a:tabLst>
                <a:tab pos="8513763" algn="l"/>
              </a:tabLst>
            </a:pPr>
            <a:endParaRPr lang="fr-FR" sz="2400" dirty="0"/>
          </a:p>
          <a:p>
            <a:pPr marL="0" indent="0" algn="just">
              <a:tabLst>
                <a:tab pos="8513763" algn="l"/>
              </a:tabLst>
            </a:pPr>
            <a:r>
              <a:rPr lang="fr-FR" sz="2400" dirty="0"/>
              <a:t>- Le président du conseil syndical peut garder les pouvoirs ou les distribuer : véritable stratégie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729916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794" y="358792"/>
            <a:ext cx="11701463" cy="1625600"/>
          </a:xfrm>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a:xfrm>
            <a:off x="380926" y="1992763"/>
            <a:ext cx="11701463" cy="6438900"/>
          </a:xfrm>
        </p:spPr>
        <p:txBody>
          <a:bodyPr/>
          <a:lstStyle/>
          <a:p>
            <a:pPr marL="0" indent="0" algn="just">
              <a:tabLst>
                <a:tab pos="8513763" algn="l"/>
              </a:tabLst>
            </a:pPr>
            <a:r>
              <a:rPr lang="fr-CA" sz="2400" dirty="0" smtClean="0"/>
              <a:t>FOCUS COVID : </a:t>
            </a:r>
          </a:p>
          <a:p>
            <a:pPr marL="0" indent="0" algn="just">
              <a:tabLst>
                <a:tab pos="8513763" algn="l"/>
              </a:tabLst>
            </a:pPr>
            <a:endParaRPr lang="fr-CA" sz="2400" dirty="0"/>
          </a:p>
          <a:p>
            <a:pPr marL="0" indent="0" algn="just">
              <a:tabLst>
                <a:tab pos="8513763" algn="l"/>
              </a:tabLst>
            </a:pPr>
            <a:r>
              <a:rPr lang="fr-CA" sz="2400" dirty="0" smtClean="0"/>
              <a:t>Article 22-4 de l’ordonnance du 25 mars 2020 modifié par la loi du 22 janvier 2022 n°2022-46</a:t>
            </a:r>
          </a:p>
          <a:p>
            <a:pPr marL="0" indent="0" algn="just">
              <a:tabLst>
                <a:tab pos="8513763" algn="l"/>
              </a:tabLst>
            </a:pPr>
            <a:endParaRPr lang="fr-CA" sz="2400" dirty="0"/>
          </a:p>
          <a:p>
            <a:pPr marL="0" indent="0" algn="just">
              <a:tabLst>
                <a:tab pos="8513763" algn="l"/>
              </a:tabLst>
            </a:pPr>
            <a:r>
              <a:rPr lang="fr-FR" sz="2400" dirty="0"/>
              <a:t>Par dérogation aux </a:t>
            </a:r>
            <a:r>
              <a:rPr lang="fr-FR" sz="2400" u="sng" dirty="0">
                <a:hlinkClick r:id="rId2"/>
              </a:rPr>
              <a:t>dispositions du troisième alinéa du I de l'article 22 de la loi du 10 juillet 1965 susvisée</a:t>
            </a:r>
            <a:r>
              <a:rPr lang="fr-FR" sz="2400" dirty="0"/>
              <a:t>, et jusqu'au </a:t>
            </a:r>
            <a:r>
              <a:rPr lang="fr-FR" sz="2400" dirty="0" smtClean="0"/>
              <a:t>31 </a:t>
            </a:r>
            <a:r>
              <a:rPr lang="fr-FR" sz="2400" dirty="0"/>
              <a:t>juillet 2022, un mandataire peut recevoir plus de trois délégations de vote si le total des voix dont il dispose lui-même et de celles de ses mandants n'excède pas </a:t>
            </a:r>
            <a:r>
              <a:rPr lang="fr-FR" sz="2400" b="1" dirty="0"/>
              <a:t>15 % des voix du syndicat des copropriétaires.</a:t>
            </a:r>
          </a:p>
          <a:p>
            <a:pPr marL="0" indent="0" algn="just">
              <a:tabLst>
                <a:tab pos="8513763" algn="l"/>
              </a:tabLst>
            </a:pPr>
            <a:endParaRPr lang="fr-FR" sz="2400" b="1" dirty="0"/>
          </a:p>
        </p:txBody>
      </p:sp>
      <p:pic>
        <p:nvPicPr>
          <p:cNvPr id="4"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1389824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participation en assemblée générale </a:t>
            </a:r>
            <a:endParaRPr lang="fr-FR" dirty="0">
              <a:solidFill>
                <a:schemeClr val="tx1"/>
              </a:solidFill>
            </a:endParaRPr>
          </a:p>
        </p:txBody>
      </p:sp>
      <p:sp>
        <p:nvSpPr>
          <p:cNvPr id="3" name="Espace réservé du contenu 2"/>
          <p:cNvSpPr>
            <a:spLocks noGrp="1"/>
          </p:cNvSpPr>
          <p:nvPr>
            <p:ph idx="1"/>
          </p:nvPr>
        </p:nvSpPr>
        <p:spPr>
          <a:xfrm>
            <a:off x="650874" y="2016125"/>
            <a:ext cx="11701463" cy="6438900"/>
          </a:xfrm>
        </p:spPr>
        <p:txBody>
          <a:bodyPr/>
          <a:lstStyle/>
          <a:p>
            <a:pPr marL="0" indent="0" algn="ctr">
              <a:tabLst>
                <a:tab pos="8513763" algn="l"/>
              </a:tabLst>
            </a:pPr>
            <a:endParaRPr lang="fr-FR" sz="2400" dirty="0" smtClean="0"/>
          </a:p>
          <a:p>
            <a:pPr marL="0" indent="0" algn="ctr">
              <a:tabLst>
                <a:tab pos="8513763" algn="l"/>
              </a:tabLst>
            </a:pPr>
            <a:endParaRPr lang="fr-FR" sz="2400" dirty="0"/>
          </a:p>
          <a:p>
            <a:pPr marL="0" indent="0" algn="ctr">
              <a:tabLst>
                <a:tab pos="8513763" algn="l"/>
              </a:tabLst>
            </a:pPr>
            <a:endParaRPr lang="fr-FR" sz="2400" dirty="0" smtClean="0"/>
          </a:p>
          <a:p>
            <a:pPr marL="0" indent="0" algn="ctr">
              <a:tabLst>
                <a:tab pos="8513763" algn="l"/>
              </a:tabLst>
            </a:pPr>
            <a:endParaRPr lang="fr-FR" sz="2400" dirty="0"/>
          </a:p>
          <a:p>
            <a:pPr marL="0" indent="0" algn="ctr">
              <a:tabLst>
                <a:tab pos="8513763" algn="l"/>
              </a:tabLst>
            </a:pPr>
            <a:r>
              <a:rPr lang="fr-FR" sz="2400" dirty="0" smtClean="0"/>
              <a:t>II</a:t>
            </a:r>
            <a:r>
              <a:rPr lang="fr-FR" sz="2400" dirty="0"/>
              <a:t>. Les nouveaux modes de participation en assemblée générale </a:t>
            </a:r>
          </a:p>
          <a:p>
            <a:pPr marL="0" indent="0" algn="ctr">
              <a:tabLst>
                <a:tab pos="8513763" algn="l"/>
              </a:tabLst>
            </a:pPr>
            <a:endParaRPr lang="fr-FR" sz="2400" dirty="0"/>
          </a:p>
          <a:p>
            <a:pPr marL="0" indent="0" algn="ctr">
              <a:tabLst>
                <a:tab pos="8513763" algn="l"/>
              </a:tabLst>
            </a:pPr>
            <a:endParaRPr lang="fr-FR" sz="2400" dirty="0"/>
          </a:p>
          <a:p>
            <a:pPr marL="0" indent="0" algn="ctr">
              <a:tabLst>
                <a:tab pos="8513763" algn="l"/>
              </a:tabLst>
            </a:pPr>
            <a:r>
              <a:rPr lang="fr-FR" sz="2400" b="1" dirty="0"/>
              <a:t>A- Les moyens de communication électronique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1666744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tabLst>
                <a:tab pos="8513763" algn="l"/>
              </a:tabLst>
            </a:pPr>
            <a:r>
              <a:rPr lang="fr-FR" sz="2400" dirty="0"/>
              <a:t> La loi ELAN </a:t>
            </a:r>
            <a:r>
              <a:rPr lang="fr-FR" sz="2400" dirty="0" smtClean="0"/>
              <a:t> </a:t>
            </a:r>
            <a:r>
              <a:rPr lang="fr-FR" sz="2400" dirty="0"/>
              <a:t>a mis en place le vote par voie é</a:t>
            </a:r>
            <a:r>
              <a:rPr lang="fr-FR" sz="2400" dirty="0" smtClean="0"/>
              <a:t>lectronique, </a:t>
            </a:r>
            <a:r>
              <a:rPr lang="fr-FR" sz="2400" dirty="0"/>
              <a:t>son décret d’application date du 17 juin 2019 </a:t>
            </a:r>
          </a:p>
          <a:p>
            <a:pPr marL="342900" indent="-342900" algn="just">
              <a:buFont typeface="Wingdings" panose="05000000000000000000" pitchFamily="2" charset="2"/>
              <a:buChar char="Ø"/>
              <a:tabLst>
                <a:tab pos="8513763" algn="l"/>
              </a:tabLst>
            </a:pPr>
            <a:endParaRPr lang="fr-FR" sz="2400" dirty="0"/>
          </a:p>
          <a:p>
            <a:pPr marL="342900" indent="-342900" algn="just">
              <a:buFont typeface="Wingdings" panose="05000000000000000000" pitchFamily="2" charset="2"/>
              <a:buChar char="Ø"/>
              <a:tabLst>
                <a:tab pos="8513763" algn="l"/>
              </a:tabLst>
            </a:pPr>
            <a:r>
              <a:rPr lang="fr-FR" sz="2400" dirty="0"/>
              <a:t>L’article 17-1A de la loi du 10 juillet 1965 : « les copropriétaires peuvent participer à l’assemblée générale par visioconférence ou tout autre moyen de communication électronique permettant leur </a:t>
            </a:r>
            <a:r>
              <a:rPr lang="fr-FR" sz="2400" b="1" dirty="0"/>
              <a:t>identification » </a:t>
            </a:r>
          </a:p>
          <a:p>
            <a:pPr marL="342900" indent="-342900" algn="just">
              <a:buFont typeface="Wingdings" panose="05000000000000000000" pitchFamily="2" charset="2"/>
              <a:buChar char="Ø"/>
              <a:tabLst>
                <a:tab pos="8513763" algn="l"/>
              </a:tabLst>
            </a:pPr>
            <a:endParaRPr lang="fr-FR" sz="2400" dirty="0"/>
          </a:p>
          <a:p>
            <a:pPr marL="342900" indent="-342900" algn="just">
              <a:buFont typeface="Wingdings" panose="05000000000000000000" pitchFamily="2" charset="2"/>
              <a:buChar char="Ø"/>
              <a:tabLst>
                <a:tab pos="8513763" algn="l"/>
              </a:tabLst>
            </a:pPr>
            <a:r>
              <a:rPr lang="fr-FR" sz="2400" dirty="0"/>
              <a:t>L’article 13-1 du décret du 17 mars 1967 : </a:t>
            </a:r>
            <a:r>
              <a:rPr lang="fr-FR" sz="2400" b="1" dirty="0"/>
              <a:t>l’assemblée générale </a:t>
            </a:r>
            <a:r>
              <a:rPr lang="fr-FR" sz="2400" dirty="0"/>
              <a:t>décide de moyens techniques permettant au copropriétaire de participer à l’assemblée générale par visioconférence, audioconférence ou tout autre moyen de communication électronique, ainsi que des </a:t>
            </a:r>
            <a:r>
              <a:rPr lang="fr-FR" sz="2400" b="1" dirty="0"/>
              <a:t>garanties</a:t>
            </a:r>
            <a:r>
              <a:rPr lang="fr-FR" sz="2400" dirty="0"/>
              <a:t> permettant de s’assurer de l’identité de chaque </a:t>
            </a:r>
            <a:r>
              <a:rPr lang="fr-FR" sz="2400" dirty="0" smtClean="0"/>
              <a:t>participant  </a:t>
            </a:r>
            <a:endParaRPr lang="fr-FR" sz="2400" dirty="0"/>
          </a:p>
          <a:p>
            <a:pPr marL="342900" indent="-342900" algn="just">
              <a:buFont typeface="Wingdings" panose="05000000000000000000" pitchFamily="2" charset="2"/>
              <a:buChar char="Ø"/>
              <a:tabLst>
                <a:tab pos="8513763" algn="l"/>
              </a:tabLst>
            </a:pPr>
            <a:endParaRPr lang="fr-FR" sz="2400" dirty="0"/>
          </a:p>
          <a:p>
            <a:pPr marL="0" indent="0" algn="just">
              <a:tabLst>
                <a:tab pos="8513763" algn="l"/>
              </a:tabLst>
            </a:pPr>
            <a:endParaRPr lang="fr-FR" sz="2400" dirty="0"/>
          </a:p>
          <a:p>
            <a:pPr marL="342900" indent="-342900" algn="just">
              <a:buFont typeface="Wingdings" panose="05000000000000000000" pitchFamily="2" charset="2"/>
              <a:buChar char="Ø"/>
              <a:tabLst>
                <a:tab pos="8513763" algn="l"/>
              </a:tabLst>
            </a:pPr>
            <a:endParaRPr lang="fr-FR" sz="2400" dirty="0"/>
          </a:p>
          <a:p>
            <a:pPr marL="342900" indent="-342900" algn="just">
              <a:buFont typeface="Wingdings" panose="05000000000000000000" pitchFamily="2" charset="2"/>
              <a:buChar char="Ø"/>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7642714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lgn="just">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G</a:t>
            </a:r>
            <a:r>
              <a:rPr lang="fr-FR" sz="2400" dirty="0" smtClean="0"/>
              <a:t>arde-fou: les supports doivent au minimum </a:t>
            </a:r>
            <a:r>
              <a:rPr lang="fr-FR" sz="2400" b="1" dirty="0" smtClean="0"/>
              <a:t>transmettre la voix des copropriétaires</a:t>
            </a:r>
            <a:r>
              <a:rPr lang="fr-FR" sz="2400" dirty="0" smtClean="0"/>
              <a:t> qui participent à distance et permettre la retransmission </a:t>
            </a:r>
            <a:r>
              <a:rPr lang="fr-FR" sz="2400" b="1" dirty="0" smtClean="0"/>
              <a:t>continue et simultanée </a:t>
            </a:r>
            <a:r>
              <a:rPr lang="fr-FR" sz="2400" dirty="0" smtClean="0"/>
              <a:t>des délibérations</a:t>
            </a:r>
          </a:p>
          <a:p>
            <a:pPr marL="0" indent="0" algn="just">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L</a:t>
            </a:r>
            <a:r>
              <a:rPr lang="fr-FR" sz="2400" dirty="0" smtClean="0"/>
              <a:t>’assemblée </a:t>
            </a:r>
            <a:r>
              <a:rPr lang="fr-FR" sz="2400" dirty="0"/>
              <a:t>générale doit donc se prononcer sur : </a:t>
            </a:r>
          </a:p>
          <a:p>
            <a:pPr marL="342900" indent="-342900" algn="just">
              <a:buFontTx/>
              <a:buChar char="-"/>
              <a:tabLst>
                <a:tab pos="8513763" algn="l"/>
              </a:tabLst>
            </a:pPr>
            <a:r>
              <a:rPr lang="fr-FR" sz="2400" b="1" dirty="0"/>
              <a:t>Le moyen ou support technique </a:t>
            </a:r>
          </a:p>
          <a:p>
            <a:pPr marL="342900" indent="-342900" algn="just">
              <a:buFontTx/>
              <a:buChar char="-"/>
              <a:tabLst>
                <a:tab pos="8513763" algn="l"/>
              </a:tabLst>
            </a:pPr>
            <a:r>
              <a:rPr lang="fr-FR" sz="2400" b="1" dirty="0"/>
              <a:t>Les devis des prestataires </a:t>
            </a:r>
            <a:r>
              <a:rPr lang="fr-FR" sz="2400" dirty="0" smtClean="0"/>
              <a:t>: c’est l’AG qui supporte le coût de la mise en place</a:t>
            </a:r>
            <a:endParaRPr lang="fr-FR" sz="2400" dirty="0"/>
          </a:p>
          <a:p>
            <a:pPr marL="342900" indent="-342900" algn="just">
              <a:buFontTx/>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Il faut préciser lors du vote du support utilisé comment traiter </a:t>
            </a:r>
            <a:r>
              <a:rPr lang="fr-FR" sz="2400" b="1" dirty="0"/>
              <a:t>l’incident technique </a:t>
            </a:r>
            <a:r>
              <a:rPr lang="fr-FR" sz="2400" dirty="0"/>
              <a:t>qui empêcherait un copropriétaire de participer à distance au vote des résolutions </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a:t>
            </a:r>
            <a:r>
              <a:rPr lang="fr-FR" sz="2400" dirty="0" smtClean="0"/>
              <a:t>Les </a:t>
            </a:r>
            <a:r>
              <a:rPr lang="fr-FR" sz="2400" dirty="0"/>
              <a:t>décisions sont prises à la majorité de </a:t>
            </a:r>
            <a:r>
              <a:rPr lang="fr-FR" sz="2400" b="1" dirty="0"/>
              <a:t>l’article 24</a:t>
            </a:r>
          </a:p>
          <a:p>
            <a:pPr marL="342900" indent="-342900" algn="just">
              <a:buFont typeface="Arial" panose="020B0604020202020204" pitchFamily="34" charset="0"/>
              <a:buChar char="•"/>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271950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tabLst>
                <a:tab pos="8513763" algn="l"/>
              </a:tabLst>
            </a:pPr>
            <a:r>
              <a:rPr lang="fr-FR" sz="2400" dirty="0"/>
              <a:t> Préalablement au vote de l’assemblée générale, le conseil syndical a un rôle à jouer : </a:t>
            </a:r>
          </a:p>
          <a:p>
            <a:pPr marL="342900" indent="-342900" algn="just">
              <a:buFont typeface="Wingdings" panose="05000000000000000000" pitchFamily="2" charset="2"/>
              <a:buChar char="Ø"/>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I</a:t>
            </a:r>
            <a:r>
              <a:rPr lang="fr-FR" sz="2400" dirty="0" smtClean="0"/>
              <a:t>l </a:t>
            </a:r>
            <a:r>
              <a:rPr lang="fr-FR" sz="2400" dirty="0"/>
              <a:t>est essentiel que le conseil syndical, éventuellement avec le syndic travaille sur la solution technique qu’il souhaite proposer en assemblée générale </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I</a:t>
            </a:r>
            <a:r>
              <a:rPr lang="fr-FR" sz="2400" dirty="0" smtClean="0"/>
              <a:t>l </a:t>
            </a:r>
            <a:r>
              <a:rPr lang="fr-FR" sz="2400" dirty="0"/>
              <a:t>est important également que le conseil syndical sollicite des devis auprès des prestataires proposant ces supports techniques </a:t>
            </a:r>
          </a:p>
          <a:p>
            <a:pPr marL="342900" indent="-342900" algn="just">
              <a:buFont typeface="Arial" panose="020B0604020202020204" pitchFamily="34" charset="0"/>
              <a:buChar char="•"/>
              <a:tabLst>
                <a:tab pos="8513763" algn="l"/>
              </a:tabLst>
            </a:pPr>
            <a:endParaRPr lang="fr-FR" sz="2400" dirty="0"/>
          </a:p>
          <a:p>
            <a:pPr marL="0" indent="0" algn="ctr">
              <a:tabLst>
                <a:tab pos="8513763" algn="l"/>
              </a:tabLst>
            </a:pPr>
            <a:r>
              <a:rPr lang="fr-FR" sz="2400" dirty="0"/>
              <a:t>                         </a:t>
            </a:r>
            <a:r>
              <a:rPr lang="fr-FR" sz="2400" dirty="0" smtClean="0"/>
              <a:t>Dans </a:t>
            </a:r>
            <a:r>
              <a:rPr lang="fr-FR" sz="2400" dirty="0"/>
              <a:t>les faits, la solution doit être adaptée aux enjeux et surtout à la configuration de la copropriété </a:t>
            </a:r>
          </a:p>
          <a:p>
            <a:pPr marL="0" indent="0" algn="just">
              <a:tabLst>
                <a:tab pos="8513763" algn="l"/>
              </a:tabLst>
            </a:pPr>
            <a:endParaRPr lang="fr-FR" sz="2400" dirty="0"/>
          </a:p>
          <a:p>
            <a:pPr marL="0" indent="0" algn="just">
              <a:tabLst>
                <a:tab pos="8513763" algn="l"/>
              </a:tabLst>
            </a:pPr>
            <a:endParaRPr lang="fr-FR" sz="2400" dirty="0"/>
          </a:p>
        </p:txBody>
      </p:sp>
      <p:sp>
        <p:nvSpPr>
          <p:cNvPr id="4" name="Flèche : droite 3">
            <a:extLst>
              <a:ext uri="{FF2B5EF4-FFF2-40B4-BE49-F238E27FC236}">
                <a16:creationId xmlns:a16="http://schemas.microsoft.com/office/drawing/2014/main" xmlns="" id="{0B368B51-17A7-429E-80E7-01F0355CFA7E}"/>
              </a:ext>
            </a:extLst>
          </p:cNvPr>
          <p:cNvSpPr/>
          <p:nvPr/>
        </p:nvSpPr>
        <p:spPr bwMode="auto">
          <a:xfrm>
            <a:off x="1677070" y="6030515"/>
            <a:ext cx="936104" cy="432048"/>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pic>
        <p:nvPicPr>
          <p:cNvPr id="5" name="Picture 28" descr="immeuble01"/>
          <p:cNvPicPr>
            <a:picLocks noChangeAspect="1" noChangeArrowheads="1"/>
          </p:cNvPicPr>
          <p:nvPr/>
        </p:nvPicPr>
        <p:blipFill>
          <a:blip r:embed="rId2" cstate="print"/>
          <a:srcRect/>
          <a:stretch>
            <a:fillRect/>
          </a:stretch>
        </p:blipFill>
        <p:spPr bwMode="auto">
          <a:xfrm>
            <a:off x="96837" y="0"/>
            <a:ext cx="1108075" cy="1668463"/>
          </a:xfrm>
          <a:prstGeom prst="rect">
            <a:avLst/>
          </a:prstGeom>
          <a:noFill/>
          <a:ln w="9525">
            <a:noFill/>
            <a:miter lim="800000"/>
            <a:headEnd/>
            <a:tailEnd/>
          </a:ln>
        </p:spPr>
      </p:pic>
    </p:spTree>
    <p:extLst>
      <p:ext uri="{BB962C8B-B14F-4D97-AF65-F5344CB8AC3E}">
        <p14:creationId xmlns:p14="http://schemas.microsoft.com/office/powerpoint/2010/main" val="38897355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75" y="413891"/>
            <a:ext cx="11701463" cy="1625600"/>
          </a:xfrm>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tabLst>
                <a:tab pos="8513763" algn="l"/>
              </a:tabLst>
            </a:pPr>
            <a:r>
              <a:rPr lang="fr-FR" sz="2400" u="sng" dirty="0"/>
              <a:t>La participation en tant que telle par </a:t>
            </a:r>
            <a:r>
              <a:rPr lang="fr-FR" sz="2400" u="sng" dirty="0" smtClean="0"/>
              <a:t>moyen électronique </a:t>
            </a:r>
            <a:r>
              <a:rPr lang="fr-FR" sz="2400" dirty="0"/>
              <a:t>: </a:t>
            </a:r>
          </a:p>
          <a:p>
            <a:pPr marL="342900" indent="-342900" algn="just">
              <a:buFont typeface="Wingdings" panose="05000000000000000000" pitchFamily="2" charset="2"/>
              <a:buChar char="Ø"/>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Une fois la décision votée en assemblée générale, le copropriétaire peut décider de voter en assemblée générale par le moyen choisi par le syndicat des copropriétaires </a:t>
            </a:r>
            <a:endParaRPr lang="fr-FR" sz="2400" dirty="0" smtClean="0"/>
          </a:p>
          <a:p>
            <a:pPr marL="0" indent="0" algn="just">
              <a:tabLst>
                <a:tab pos="8513763" algn="l"/>
              </a:tabLst>
            </a:pPr>
            <a:endParaRPr lang="fr-FR" sz="2400" dirty="0"/>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L’article 13-1 du décret du 17 mars 1967 précise que le copropriétaire qui souhaite participer à l’assemblée générale doit en informer le syndic </a:t>
            </a:r>
            <a:r>
              <a:rPr lang="fr-FR" sz="2400" b="1" dirty="0" smtClean="0"/>
              <a:t>au moins trois </a:t>
            </a:r>
            <a:r>
              <a:rPr lang="fr-FR" sz="2400" b="1" dirty="0"/>
              <a:t>jours francs</a:t>
            </a:r>
            <a:r>
              <a:rPr lang="fr-FR" sz="2400" dirty="0"/>
              <a:t> avant la date de la réunion </a:t>
            </a:r>
            <a:r>
              <a:rPr lang="fr-FR" sz="2400" dirty="0" smtClean="0"/>
              <a:t>par tout moyen</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S’il n’informe pas le syndic préalablement dans le délai imparti, il ne pourra pas voter par </a:t>
            </a:r>
            <a:r>
              <a:rPr lang="fr-FR" sz="2400" dirty="0" smtClean="0"/>
              <a:t>ce biais </a:t>
            </a:r>
            <a:endParaRPr lang="fr-FR" sz="2400" dirty="0"/>
          </a:p>
          <a:p>
            <a:pPr marL="0" indent="0" algn="just">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1823406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participation en assemblée générale</a:t>
            </a:r>
            <a:br>
              <a:rPr lang="fr-FR" b="1" dirty="0"/>
            </a:br>
            <a:endParaRPr lang="fr-FR" dirty="0"/>
          </a:p>
        </p:txBody>
      </p:sp>
      <p:sp>
        <p:nvSpPr>
          <p:cNvPr id="3" name="Espace réservé du contenu 2"/>
          <p:cNvSpPr>
            <a:spLocks noGrp="1"/>
          </p:cNvSpPr>
          <p:nvPr>
            <p:ph idx="1"/>
          </p:nvPr>
        </p:nvSpPr>
        <p:spPr/>
        <p:txBody>
          <a:bodyPr/>
          <a:lstStyle/>
          <a:p>
            <a:pPr algn="just"/>
            <a:r>
              <a:rPr lang="fr-CA" sz="2400" dirty="0" smtClean="0"/>
              <a:t>En application des articles 17-1A et 22 de la loi du 10 juillets 1965, les copropriétaires peuvent participer : </a:t>
            </a:r>
          </a:p>
          <a:p>
            <a:pPr algn="just"/>
            <a:endParaRPr lang="fr-CA" sz="2400" dirty="0"/>
          </a:p>
          <a:p>
            <a:pPr algn="just">
              <a:buFont typeface="Wingdings" panose="05000000000000000000" pitchFamily="2" charset="2"/>
              <a:buChar char="Ø"/>
            </a:pPr>
            <a:r>
              <a:rPr lang="fr-CA" sz="2400" dirty="0" smtClean="0"/>
              <a:t> Par présence physique </a:t>
            </a:r>
          </a:p>
          <a:p>
            <a:pPr algn="just">
              <a:buFont typeface="Wingdings" panose="05000000000000000000" pitchFamily="2" charset="2"/>
              <a:buChar char="Ø"/>
            </a:pPr>
            <a:endParaRPr lang="fr-CA" sz="2400" dirty="0"/>
          </a:p>
          <a:p>
            <a:pPr algn="just">
              <a:buFont typeface="Wingdings" panose="05000000000000000000" pitchFamily="2" charset="2"/>
              <a:buChar char="Ø"/>
            </a:pPr>
            <a:r>
              <a:rPr lang="fr-CA" sz="2400" dirty="0" smtClean="0"/>
              <a:t> Par délégation de pouvoirs </a:t>
            </a:r>
          </a:p>
          <a:p>
            <a:pPr algn="just">
              <a:buFont typeface="Wingdings" panose="05000000000000000000" pitchFamily="2" charset="2"/>
              <a:buChar char="Ø"/>
            </a:pPr>
            <a:endParaRPr lang="fr-CA" sz="2400" dirty="0"/>
          </a:p>
          <a:p>
            <a:pPr algn="just">
              <a:buFont typeface="Wingdings" panose="05000000000000000000" pitchFamily="2" charset="2"/>
              <a:buChar char="Ø"/>
            </a:pPr>
            <a:r>
              <a:rPr lang="fr-CA" sz="2400" dirty="0" smtClean="0"/>
              <a:t>Par visioconférence ou par tout autre moyen de communication électronique permettant leur identification</a:t>
            </a:r>
          </a:p>
          <a:p>
            <a:pPr algn="just">
              <a:buFont typeface="Wingdings" panose="05000000000000000000" pitchFamily="2" charset="2"/>
              <a:buChar char="Ø"/>
            </a:pPr>
            <a:endParaRPr lang="fr-CA" sz="2400" dirty="0"/>
          </a:p>
          <a:p>
            <a:pPr algn="just">
              <a:buFont typeface="Wingdings" panose="05000000000000000000" pitchFamily="2" charset="2"/>
              <a:buChar char="Ø"/>
            </a:pPr>
            <a:r>
              <a:rPr lang="fr-CA" sz="2400" dirty="0" smtClean="0"/>
              <a:t>Par vote par correspondance </a:t>
            </a:r>
            <a:endParaRPr lang="fr-CA" sz="2400" dirty="0"/>
          </a:p>
          <a:p>
            <a:endParaRPr lang="fr-FR" sz="2400" dirty="0"/>
          </a:p>
          <a:p>
            <a:endParaRPr lang="fr-FR" sz="2400" dirty="0"/>
          </a:p>
          <a:p>
            <a:endParaRPr lang="fr-FR" sz="2400" dirty="0"/>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942171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tabLst>
                <a:tab pos="8513763" algn="l"/>
              </a:tabLst>
            </a:pPr>
            <a:r>
              <a:rPr lang="fr-CA" sz="2400" dirty="0" smtClean="0"/>
              <a:t>Quelles sont les conséquences ? </a:t>
            </a:r>
          </a:p>
          <a:p>
            <a:pPr marL="0" indent="0" algn="just">
              <a:tabLst>
                <a:tab pos="8513763" algn="l"/>
              </a:tabLst>
            </a:pPr>
            <a:endParaRPr lang="fr-FR" sz="2400" dirty="0" smtClean="0"/>
          </a:p>
          <a:p>
            <a:pPr marL="342900" indent="-342900" algn="just">
              <a:buFont typeface="Arial" panose="020B0604020202020204" pitchFamily="34" charset="0"/>
              <a:buChar char="•"/>
              <a:tabLst>
                <a:tab pos="8513763" algn="l"/>
              </a:tabLst>
            </a:pPr>
            <a:r>
              <a:rPr lang="fr-FR" sz="2400" dirty="0" smtClean="0"/>
              <a:t> La </a:t>
            </a:r>
            <a:r>
              <a:rPr lang="fr-FR" sz="2400" dirty="0"/>
              <a:t>feuille de présence doit mentionner qu’il a participé par moyen électronique </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I</a:t>
            </a:r>
            <a:r>
              <a:rPr lang="fr-FR" sz="2400" dirty="0" smtClean="0"/>
              <a:t>l </a:t>
            </a:r>
            <a:r>
              <a:rPr lang="fr-FR" sz="2400" dirty="0"/>
              <a:t>n’a pas besoin de signer la feuille de présence </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C</a:t>
            </a:r>
            <a:r>
              <a:rPr lang="fr-FR" sz="2400" dirty="0" smtClean="0"/>
              <a:t>ette </a:t>
            </a:r>
            <a:r>
              <a:rPr lang="fr-FR" sz="2400" dirty="0"/>
              <a:t>dernière doit cependant mentionner les incidents techniques qui seraient survenus </a:t>
            </a:r>
          </a:p>
          <a:p>
            <a:pPr marL="342900" indent="-342900" algn="just">
              <a:buFont typeface="Arial" panose="020B0604020202020204" pitchFamily="34" charset="0"/>
              <a:buChar char="•"/>
              <a:tabLst>
                <a:tab pos="8513763" algn="l"/>
              </a:tabLst>
            </a:pPr>
            <a:endParaRPr lang="fr-CA" sz="2400" dirty="0" smtClean="0"/>
          </a:p>
          <a:p>
            <a:pPr marL="342900" indent="-342900" algn="just">
              <a:buFont typeface="Arial" panose="020B0604020202020204" pitchFamily="34" charset="0"/>
              <a:buChar char="•"/>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2670733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390525"/>
            <a:ext cx="11701463" cy="1625600"/>
          </a:xfrm>
          <a:prstGeom prst="rect">
            <a:avLst/>
          </a:prstGeom>
        </p:spPr>
        <p:txBody>
          <a:bodyPr/>
          <a:lstStyle/>
          <a:p>
            <a:r>
              <a:rPr lang="fr-FR" b="1" dirty="0">
                <a:solidFill>
                  <a:schemeClr val="tx1"/>
                </a:solidFill>
              </a:rPr>
              <a:t> </a:t>
            </a:r>
            <a:r>
              <a:rPr lang="fr-FR" b="1" dirty="0" smtClean="0">
                <a:solidFill>
                  <a:schemeClr val="tx1"/>
                </a:solidFill>
              </a:rPr>
              <a:t>         La participation en assemblée générale </a:t>
            </a:r>
            <a:endParaRPr lang="fr-FR" dirty="0">
              <a:solidFill>
                <a:schemeClr val="tx1"/>
              </a:solidFill>
            </a:endParaRPr>
          </a:p>
        </p:txBody>
      </p:sp>
      <p:sp>
        <p:nvSpPr>
          <p:cNvPr id="3" name="Espace réservé du contenu 2"/>
          <p:cNvSpPr>
            <a:spLocks noGrp="1"/>
          </p:cNvSpPr>
          <p:nvPr>
            <p:ph idx="4294967295"/>
          </p:nvPr>
        </p:nvSpPr>
        <p:spPr>
          <a:xfrm>
            <a:off x="0" y="2276475"/>
            <a:ext cx="11701463" cy="6438900"/>
          </a:xfrm>
          <a:prstGeom prst="rect">
            <a:avLst/>
          </a:prstGeom>
        </p:spPr>
        <p:txBody>
          <a:bodyPr/>
          <a:lstStyle/>
          <a:p>
            <a:pPr marL="0" indent="0" algn="ctr">
              <a:tabLst>
                <a:tab pos="8513763" algn="l"/>
              </a:tabLst>
            </a:pPr>
            <a:r>
              <a:rPr lang="fr-FR" sz="2400" dirty="0"/>
              <a:t>                                Il ne faut pas confondre participation électronique aux assemblées générales et vote électronique des résolutions </a:t>
            </a:r>
          </a:p>
          <a:p>
            <a:pPr marL="0" indent="0" algn="ctr">
              <a:tabLst>
                <a:tab pos="8513763" algn="l"/>
              </a:tabLst>
            </a:pPr>
            <a:endParaRPr lang="fr-FR" sz="2400" b="1" u="sng" dirty="0"/>
          </a:p>
          <a:p>
            <a:pPr marL="342900" indent="-342900" algn="just">
              <a:buFont typeface="Arial" panose="020B0604020202020204" pitchFamily="34" charset="0"/>
              <a:buChar char="•"/>
              <a:tabLst>
                <a:tab pos="8513763" algn="l"/>
              </a:tabLst>
            </a:pPr>
            <a:r>
              <a:rPr lang="fr-FR" sz="2400" dirty="0" smtClean="0"/>
              <a:t>Les </a:t>
            </a:r>
            <a:r>
              <a:rPr lang="fr-FR" sz="2400" dirty="0"/>
              <a:t>syndics prennent des libertés et proposent un système hybride : il est demandé </a:t>
            </a:r>
            <a:r>
              <a:rPr lang="fr-FR" sz="2400" dirty="0" smtClean="0"/>
              <a:t>aux copropriétaires </a:t>
            </a:r>
            <a:r>
              <a:rPr lang="fr-FR" sz="2400" dirty="0"/>
              <a:t>de se connecter grâce à un </a:t>
            </a:r>
            <a:r>
              <a:rPr lang="fr-FR" sz="2400" dirty="0" smtClean="0"/>
              <a:t>identifiant, </a:t>
            </a:r>
            <a:r>
              <a:rPr lang="fr-FR" sz="2400" dirty="0"/>
              <a:t>à son espace dématérialisé via son </a:t>
            </a:r>
            <a:r>
              <a:rPr lang="fr-FR" sz="2400" dirty="0" smtClean="0"/>
              <a:t>extranet, puis de </a:t>
            </a:r>
            <a:r>
              <a:rPr lang="fr-FR" sz="2400" dirty="0"/>
              <a:t>remplir un formulaire de vote en ligne </a:t>
            </a:r>
          </a:p>
          <a:p>
            <a:pPr marL="342900" indent="-342900" algn="just">
              <a:buFontTx/>
              <a:buChar char="-"/>
              <a:tabLst>
                <a:tab pos="8513763" algn="l"/>
              </a:tabLst>
            </a:pPr>
            <a:endParaRPr lang="fr-CA" sz="2400" dirty="0" smtClean="0"/>
          </a:p>
          <a:p>
            <a:pPr marL="342900" indent="-342900" algn="just">
              <a:buFont typeface="Arial" panose="020B0604020202020204" pitchFamily="34" charset="0"/>
              <a:buChar char="•"/>
              <a:tabLst>
                <a:tab pos="8513763" algn="l"/>
              </a:tabLst>
            </a:pPr>
            <a:r>
              <a:rPr lang="fr-FR" sz="2400" dirty="0" smtClean="0"/>
              <a:t>Ce </a:t>
            </a:r>
            <a:r>
              <a:rPr lang="fr-FR" sz="2400" dirty="0"/>
              <a:t>n’est pas ce qu’on appelle un vote par moyen électronique : il n’y a pas la possibilité d’échanger, de débattre </a:t>
            </a:r>
          </a:p>
          <a:p>
            <a:pPr marL="342900" indent="-342900" algn="just">
              <a:buFontTx/>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Or, le principe même des moyens électroniques : c’est de transmettre le son et la voix </a:t>
            </a:r>
          </a:p>
          <a:p>
            <a:pPr marL="342900" indent="-342900" algn="just">
              <a:buFontTx/>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Ce système de vote n’est pas légal </a:t>
            </a:r>
          </a:p>
        </p:txBody>
      </p:sp>
      <p:sp>
        <p:nvSpPr>
          <p:cNvPr id="9" name="Triangle isocèle 8">
            <a:extLst>
              <a:ext uri="{FF2B5EF4-FFF2-40B4-BE49-F238E27FC236}">
                <a16:creationId xmlns:a16="http://schemas.microsoft.com/office/drawing/2014/main" xmlns="" id="{0F3CB5DF-4AD3-4AEF-8398-3F21914D4B0B}"/>
              </a:ext>
            </a:extLst>
          </p:cNvPr>
          <p:cNvSpPr/>
          <p:nvPr/>
        </p:nvSpPr>
        <p:spPr bwMode="auto">
          <a:xfrm>
            <a:off x="308918" y="1959266"/>
            <a:ext cx="1440160" cy="1080120"/>
          </a:xfrm>
          <a:prstGeom prst="triangle">
            <a:avLst/>
          </a:prstGeom>
          <a:solidFill>
            <a:srgbClr val="C0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AB0707"/>
              </a:solidFill>
              <a:effectLst/>
              <a:latin typeface="Arial" charset="0"/>
              <a:ea typeface="ＭＳ Ｐゴシック" pitchFamily="-80" charset="-128"/>
            </a:endParaRPr>
          </a:p>
        </p:txBody>
      </p:sp>
      <p:pic>
        <p:nvPicPr>
          <p:cNvPr id="5"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6" name="Image 5"/>
          <p:cNvPicPr>
            <a:picLocks noChangeAspect="1"/>
          </p:cNvPicPr>
          <p:nvPr/>
        </p:nvPicPr>
        <p:blipFill>
          <a:blip r:embed="rId3"/>
          <a:stretch>
            <a:fillRect/>
          </a:stretch>
        </p:blipFill>
        <p:spPr>
          <a:xfrm>
            <a:off x="7005662" y="6966619"/>
            <a:ext cx="4522247" cy="2395511"/>
          </a:xfrm>
          <a:prstGeom prst="rect">
            <a:avLst/>
          </a:prstGeom>
        </p:spPr>
      </p:pic>
    </p:spTree>
    <p:extLst>
      <p:ext uri="{BB962C8B-B14F-4D97-AF65-F5344CB8AC3E}">
        <p14:creationId xmlns:p14="http://schemas.microsoft.com/office/powerpoint/2010/main" val="37383025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390525"/>
            <a:ext cx="11701463" cy="1625600"/>
          </a:xfrm>
          <a:prstGeom prst="rect">
            <a:avLst/>
          </a:prstGeom>
        </p:spPr>
        <p:txBody>
          <a:bodyPr/>
          <a:lstStyle/>
          <a:p>
            <a:r>
              <a:rPr lang="fr-FR" b="1" dirty="0">
                <a:solidFill>
                  <a:schemeClr val="tx1"/>
                </a:solidFill>
              </a:rPr>
              <a:t> </a:t>
            </a:r>
            <a:r>
              <a:rPr lang="fr-FR" b="1" dirty="0" smtClean="0">
                <a:solidFill>
                  <a:schemeClr val="tx1"/>
                </a:solidFill>
              </a:rPr>
              <a:t>         La participation en assemblée générale </a:t>
            </a:r>
            <a:endParaRPr lang="fr-FR" dirty="0">
              <a:solidFill>
                <a:schemeClr val="tx1"/>
              </a:solidFill>
            </a:endParaRPr>
          </a:p>
        </p:txBody>
      </p:sp>
      <p:sp>
        <p:nvSpPr>
          <p:cNvPr id="3" name="Espace réservé du contenu 2"/>
          <p:cNvSpPr>
            <a:spLocks noGrp="1"/>
          </p:cNvSpPr>
          <p:nvPr>
            <p:ph idx="4294967295"/>
          </p:nvPr>
        </p:nvSpPr>
        <p:spPr>
          <a:xfrm>
            <a:off x="308918" y="2066836"/>
            <a:ext cx="11701463" cy="6438900"/>
          </a:xfrm>
          <a:prstGeom prst="rect">
            <a:avLst/>
          </a:prstGeom>
        </p:spPr>
        <p:txBody>
          <a:bodyPr/>
          <a:lstStyle/>
          <a:p>
            <a:pPr marL="0" indent="0">
              <a:tabLst>
                <a:tab pos="8513763" algn="l"/>
              </a:tabLst>
            </a:pPr>
            <a:r>
              <a:rPr lang="fr-CA" sz="2400" dirty="0" smtClean="0"/>
              <a:t>FOCUS COVID : </a:t>
            </a:r>
          </a:p>
          <a:p>
            <a:pPr marL="0" indent="0">
              <a:tabLst>
                <a:tab pos="8513763" algn="l"/>
              </a:tabLst>
            </a:pPr>
            <a:endParaRPr lang="fr-CA" sz="2400" dirty="0"/>
          </a:p>
          <a:p>
            <a:pPr marL="0" indent="0">
              <a:tabLst>
                <a:tab pos="8513763" algn="l"/>
              </a:tabLst>
            </a:pPr>
            <a:r>
              <a:rPr lang="fr-CA" sz="2400" dirty="0" smtClean="0"/>
              <a:t>Article 22-5 de l’ordonnance du 25 mars 2020 modifié par la loi du 22 janvier 2022 2022-46 :</a:t>
            </a:r>
          </a:p>
          <a:p>
            <a:pPr marL="0" indent="0" algn="just">
              <a:tabLst>
                <a:tab pos="8513763" algn="l"/>
              </a:tabLst>
            </a:pPr>
            <a:endParaRPr lang="fr-CA" sz="2400" dirty="0"/>
          </a:p>
          <a:p>
            <a:pPr marL="0" indent="0" algn="just">
              <a:tabLst>
                <a:tab pos="8513763" algn="l"/>
              </a:tabLst>
            </a:pPr>
            <a:r>
              <a:rPr lang="fr-FR" sz="2400" dirty="0" smtClean="0"/>
              <a:t>         Par </a:t>
            </a:r>
            <a:r>
              <a:rPr lang="fr-FR" sz="2400" dirty="0"/>
              <a:t>dérogation aux </a:t>
            </a:r>
            <a:r>
              <a:rPr lang="fr-FR" sz="2400" u="sng" dirty="0">
                <a:hlinkClick r:id="rId2"/>
              </a:rPr>
              <a:t>dispositions de l'article 13-1 du décret du 17 mars 1967 susvisé</a:t>
            </a:r>
            <a:r>
              <a:rPr lang="fr-FR" sz="2400" dirty="0"/>
              <a:t>, et jusqu'au </a:t>
            </a:r>
            <a:r>
              <a:rPr lang="fr-FR" sz="2400" dirty="0" smtClean="0"/>
              <a:t>31 </a:t>
            </a:r>
            <a:r>
              <a:rPr lang="fr-FR" sz="2400" dirty="0"/>
              <a:t>juillet 2022, le syndic </a:t>
            </a:r>
            <a:r>
              <a:rPr lang="fr-FR" sz="2400" b="1" dirty="0"/>
              <a:t>peut décider des moyens et supports techniques</a:t>
            </a:r>
            <a:r>
              <a:rPr lang="fr-FR" sz="2400" dirty="0"/>
              <a:t> permettant à l'ensemble des copropriétaires de participer à l'assemblée générale par visioconférence, audioconférence ou tout autre moyen de communication électronique permettant leur identification, la transmission de leur voix, ainsi que la retransmission continue et simultanée des délibérations. Ces moyens et supports techniques sont utilisés </a:t>
            </a:r>
            <a:r>
              <a:rPr lang="fr-FR" sz="2400" b="1" dirty="0"/>
              <a:t>jusqu'à ce que l'assemblée générale se prononce sur leur utilisation.</a:t>
            </a:r>
          </a:p>
          <a:p>
            <a:pPr marL="0" indent="0">
              <a:tabLst>
                <a:tab pos="8513763" algn="l"/>
              </a:tabLst>
            </a:pPr>
            <a:endParaRPr lang="fr-FR" sz="2400" dirty="0"/>
          </a:p>
        </p:txBody>
      </p:sp>
      <p:pic>
        <p:nvPicPr>
          <p:cNvPr id="5"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1268505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390525"/>
            <a:ext cx="11701463" cy="1625600"/>
          </a:xfrm>
          <a:prstGeom prst="rect">
            <a:avLst/>
          </a:prstGeom>
        </p:spPr>
        <p:txBody>
          <a:bodyPr/>
          <a:lstStyle/>
          <a:p>
            <a:r>
              <a:rPr lang="fr-FR" b="1" dirty="0">
                <a:solidFill>
                  <a:schemeClr val="tx1"/>
                </a:solidFill>
              </a:rPr>
              <a:t> </a:t>
            </a:r>
            <a:r>
              <a:rPr lang="fr-FR" b="1" dirty="0" smtClean="0">
                <a:solidFill>
                  <a:schemeClr val="tx1"/>
                </a:solidFill>
              </a:rPr>
              <a:t>         La participation en assemblée générale </a:t>
            </a:r>
            <a:endParaRPr lang="fr-FR" dirty="0">
              <a:solidFill>
                <a:schemeClr val="tx1"/>
              </a:solidFill>
            </a:endParaRPr>
          </a:p>
        </p:txBody>
      </p:sp>
      <p:sp>
        <p:nvSpPr>
          <p:cNvPr id="3" name="Espace réservé du contenu 2"/>
          <p:cNvSpPr>
            <a:spLocks noGrp="1"/>
          </p:cNvSpPr>
          <p:nvPr>
            <p:ph idx="4294967295"/>
          </p:nvPr>
        </p:nvSpPr>
        <p:spPr>
          <a:xfrm>
            <a:off x="308918" y="2066836"/>
            <a:ext cx="11701463" cy="6438900"/>
          </a:xfrm>
          <a:prstGeom prst="rect">
            <a:avLst/>
          </a:prstGeom>
        </p:spPr>
        <p:txBody>
          <a:bodyPr/>
          <a:lstStyle/>
          <a:p>
            <a:pPr marL="0" indent="0">
              <a:tabLst>
                <a:tab pos="8513763" algn="l"/>
              </a:tabLst>
            </a:pPr>
            <a:r>
              <a:rPr lang="fr-CA" sz="2400" dirty="0" smtClean="0"/>
              <a:t>FOCUS COVID : </a:t>
            </a:r>
          </a:p>
          <a:p>
            <a:pPr algn="just"/>
            <a:r>
              <a:rPr lang="fr-FR" sz="2000" dirty="0" smtClean="0"/>
              <a:t>Lorsqu'il </a:t>
            </a:r>
            <a:r>
              <a:rPr lang="fr-FR" sz="2000" dirty="0"/>
              <a:t>est fait application de l'article 22-2, il est dérogé aux dispositions des articles 9, 14, 15 et 17 du décret du 17 mars 1967 susvisé dans les conditions suivantes :</a:t>
            </a:r>
          </a:p>
          <a:p>
            <a:pPr algn="just"/>
            <a:r>
              <a:rPr lang="fr-FR" sz="2000" dirty="0"/>
              <a:t/>
            </a:r>
            <a:br>
              <a:rPr lang="fr-FR" sz="2000" dirty="0"/>
            </a:br>
            <a:r>
              <a:rPr lang="fr-FR" sz="2000" dirty="0"/>
              <a:t>1° L'assemblée générale des copropriétaires est convoquée sans </a:t>
            </a:r>
            <a:r>
              <a:rPr lang="fr-FR" sz="2000" b="1" dirty="0"/>
              <a:t>qu'un lieu de réunion </a:t>
            </a:r>
            <a:r>
              <a:rPr lang="fr-FR" sz="2000" dirty="0"/>
              <a:t>soit déterminé, ni indiqué dans la convocation ;</a:t>
            </a:r>
          </a:p>
          <a:p>
            <a:pPr algn="just"/>
            <a:r>
              <a:rPr lang="fr-FR" sz="2000" dirty="0"/>
              <a:t/>
            </a:r>
            <a:br>
              <a:rPr lang="fr-FR" sz="2000" dirty="0"/>
            </a:br>
            <a:r>
              <a:rPr lang="fr-FR" sz="2000" dirty="0"/>
              <a:t>2° La convocation </a:t>
            </a:r>
            <a:r>
              <a:rPr lang="fr-FR" sz="2000" b="1" dirty="0"/>
              <a:t>précise</a:t>
            </a:r>
            <a:r>
              <a:rPr lang="fr-FR" sz="2000" dirty="0"/>
              <a:t> que les copropriétaires ne peuvent participer à l'assemblée générale que par visioconférence ou tout autre moyen de communication électronique, sans préjudice de la possibilité de voter par correspondance. Lorsque le recours à la visioconférence ou à tout autre moyen de communication électronique n'est pas possible, la convocation précise que les copropriétaires ne peuvent voter que par correspondance ;</a:t>
            </a:r>
          </a:p>
          <a:p>
            <a:pPr algn="just"/>
            <a:r>
              <a:rPr lang="fr-FR" sz="2000" dirty="0"/>
              <a:t/>
            </a:r>
            <a:br>
              <a:rPr lang="fr-FR" sz="2000" dirty="0"/>
            </a:br>
            <a:r>
              <a:rPr lang="fr-FR" sz="2000" dirty="0"/>
              <a:t>3° Le président de séance </a:t>
            </a:r>
            <a:r>
              <a:rPr lang="fr-FR" sz="2000" b="1" dirty="0"/>
              <a:t>certifie exacte la feuille de présence et signe</a:t>
            </a:r>
            <a:r>
              <a:rPr lang="fr-FR" sz="2000" dirty="0"/>
              <a:t>, le cas échéant avec le ou les scrutateurs, le procès-verbal des décisions dans les huit jours suivant la tenue de l'assemblée générale ;</a:t>
            </a:r>
          </a:p>
          <a:p>
            <a:pPr algn="just"/>
            <a:r>
              <a:rPr lang="fr-FR" sz="2000" dirty="0"/>
              <a:t/>
            </a:r>
            <a:br>
              <a:rPr lang="fr-FR" sz="2000" dirty="0"/>
            </a:br>
            <a:r>
              <a:rPr lang="fr-FR" sz="2000" dirty="0"/>
              <a:t>4° Lorsque les décisions sont prises au seul moyen du vote par correspondance, </a:t>
            </a:r>
            <a:r>
              <a:rPr lang="fr-FR" sz="2000" b="1" dirty="0"/>
              <a:t>le président du conseil syndical, ou à défaut, l'un de ses membres, ou en leur absence, l'un des copropriétaires votant désigné par le syndic, assure les missions qui incombent au président de séance</a:t>
            </a:r>
            <a:r>
              <a:rPr lang="fr-FR" sz="2000" dirty="0"/>
              <a:t> en application des dispositions du décret du 17 mars 1967 susvisé</a:t>
            </a:r>
          </a:p>
        </p:txBody>
      </p:sp>
      <p:pic>
        <p:nvPicPr>
          <p:cNvPr id="5"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8995392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lgn="just">
              <a:tabLst>
                <a:tab pos="8513763" algn="l"/>
              </a:tabLst>
            </a:pPr>
            <a:endParaRPr lang="fr-FR" sz="2400" dirty="0" smtClean="0"/>
          </a:p>
          <a:p>
            <a:pPr marL="0" indent="0" algn="just">
              <a:tabLst>
                <a:tab pos="8513763" algn="l"/>
              </a:tabLst>
            </a:pPr>
            <a:endParaRPr lang="fr-FR" sz="2400" dirty="0"/>
          </a:p>
          <a:p>
            <a:pPr marL="0" indent="0" algn="ctr">
              <a:tabLst>
                <a:tab pos="8513763" algn="l"/>
              </a:tabLst>
            </a:pPr>
            <a:endParaRPr lang="fr-FR" sz="2400" dirty="0" smtClean="0"/>
          </a:p>
          <a:p>
            <a:pPr marL="0" indent="0" algn="ctr">
              <a:tabLst>
                <a:tab pos="8513763" algn="l"/>
              </a:tabLst>
            </a:pPr>
            <a:r>
              <a:rPr lang="fr-FR" sz="2400" dirty="0" smtClean="0"/>
              <a:t>II</a:t>
            </a:r>
            <a:r>
              <a:rPr lang="fr-FR" sz="2400" dirty="0"/>
              <a:t>. Les nouveaux modes de participation aux assemblées générales </a:t>
            </a:r>
          </a:p>
          <a:p>
            <a:pPr marL="0" indent="0" algn="just">
              <a:tabLst>
                <a:tab pos="8513763" algn="l"/>
              </a:tabLst>
            </a:pPr>
            <a:endParaRPr lang="fr-FR" sz="2400" dirty="0"/>
          </a:p>
          <a:p>
            <a:pPr marL="0" indent="0" algn="just">
              <a:tabLst>
                <a:tab pos="8513763" algn="l"/>
              </a:tabLst>
            </a:pPr>
            <a:endParaRPr lang="fr-FR" sz="2400" dirty="0"/>
          </a:p>
          <a:p>
            <a:pPr marL="0" indent="0" algn="just">
              <a:tabLst>
                <a:tab pos="8513763" algn="l"/>
              </a:tabLst>
            </a:pPr>
            <a:endParaRPr lang="fr-FR" sz="2400" dirty="0"/>
          </a:p>
          <a:p>
            <a:pPr marL="0" indent="0" algn="ctr">
              <a:tabLst>
                <a:tab pos="8513763" algn="l"/>
              </a:tabLst>
            </a:pPr>
            <a:r>
              <a:rPr lang="fr-FR" sz="2400" b="1" dirty="0"/>
              <a:t>B. Le vote par correspondance</a:t>
            </a:r>
          </a:p>
          <a:p>
            <a:pPr marL="0" indent="0" algn="just">
              <a:tabLst>
                <a:tab pos="8513763" algn="l"/>
              </a:tabLst>
            </a:pPr>
            <a:endParaRPr lang="fr-FR" sz="2400" dirty="0"/>
          </a:p>
          <a:p>
            <a:pPr marL="0" indent="0" algn="just">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29605"/>
            <a:ext cx="1108075" cy="1668463"/>
          </a:xfrm>
          <a:prstGeom prst="rect">
            <a:avLst/>
          </a:prstGeom>
          <a:noFill/>
          <a:ln w="9525">
            <a:noFill/>
            <a:miter lim="800000"/>
            <a:headEnd/>
            <a:tailEnd/>
          </a:ln>
        </p:spPr>
      </p:pic>
    </p:spTree>
    <p:extLst>
      <p:ext uri="{BB962C8B-B14F-4D97-AF65-F5344CB8AC3E}">
        <p14:creationId xmlns:p14="http://schemas.microsoft.com/office/powerpoint/2010/main" val="3829284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800" dirty="0"/>
              <a:t>Le vote par correspondance est un souhait des pouvoirs publics pour </a:t>
            </a:r>
            <a:r>
              <a:rPr lang="fr-FR" sz="2800" b="1" dirty="0"/>
              <a:t>favoriser</a:t>
            </a:r>
            <a:r>
              <a:rPr lang="fr-FR" sz="2800" dirty="0"/>
              <a:t> la participation des copropriétaires aux assemblées générales </a:t>
            </a:r>
          </a:p>
          <a:p>
            <a:pPr algn="just"/>
            <a:endParaRPr lang="fr-FR" sz="2800" dirty="0"/>
          </a:p>
          <a:p>
            <a:pPr marL="342900" indent="-342900" algn="just">
              <a:buFont typeface="Wingdings" panose="05000000000000000000" pitchFamily="2" charset="2"/>
              <a:buChar char="Ø"/>
            </a:pPr>
            <a:r>
              <a:rPr lang="fr-FR" sz="2800" dirty="0"/>
              <a:t>Innovation de la loi ELAN (23 novembre 2018), le vote par correspondance est mis en place par l’ordonnance « Copropriété » du 30 octobre 2019, entrée en vigueur </a:t>
            </a:r>
            <a:r>
              <a:rPr lang="fr-FR" sz="2800" b="1" dirty="0"/>
              <a:t>au 1</a:t>
            </a:r>
            <a:r>
              <a:rPr lang="fr-FR" sz="2800" b="1" baseline="30000" dirty="0"/>
              <a:t>er</a:t>
            </a:r>
            <a:r>
              <a:rPr lang="fr-FR" sz="2800" b="1" dirty="0"/>
              <a:t> juin 2020</a:t>
            </a:r>
          </a:p>
          <a:p>
            <a:endParaRPr lang="fr-FR" sz="2800" dirty="0"/>
          </a:p>
          <a:p>
            <a:pPr marL="342900" indent="-342900" algn="just">
              <a:buFont typeface="Wingdings" panose="05000000000000000000" pitchFamily="2" charset="2"/>
              <a:buChar char="Ø"/>
            </a:pPr>
            <a:r>
              <a:rPr lang="fr-FR" sz="2800" dirty="0"/>
              <a:t>Néanmoins, ce vote par correspondance n’est effectif que depuis le 04 juillet 2020, après l’entré en vigueur </a:t>
            </a:r>
            <a:r>
              <a:rPr lang="fr-FR" sz="2800" b="1" dirty="0"/>
              <a:t>de l’arrêté du 02 juillet 2020  fixant le formulaire du vote par correspondance </a:t>
            </a:r>
          </a:p>
          <a:p>
            <a:pPr marL="0" indent="0" algn="just">
              <a:tabLst>
                <a:tab pos="8513763" algn="l"/>
              </a:tabLst>
            </a:pPr>
            <a:endParaRPr lang="fr-FR" sz="48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2412"/>
            <a:ext cx="1108075" cy="1668463"/>
          </a:xfrm>
          <a:prstGeom prst="rect">
            <a:avLst/>
          </a:prstGeom>
          <a:noFill/>
          <a:ln w="9525">
            <a:noFill/>
            <a:miter lim="800000"/>
            <a:headEnd/>
            <a:tailEnd/>
          </a:ln>
        </p:spPr>
      </p:pic>
    </p:spTree>
    <p:extLst>
      <p:ext uri="{BB962C8B-B14F-4D97-AF65-F5344CB8AC3E}">
        <p14:creationId xmlns:p14="http://schemas.microsoft.com/office/powerpoint/2010/main" val="25109914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a:t>
            </a:r>
            <a:r>
              <a:rPr lang="fr-CA" dirty="0" smtClean="0">
                <a:solidFill>
                  <a:srgbClr val="F8F8F8"/>
                </a:solidFill>
              </a:rPr>
              <a:t> </a:t>
            </a:r>
            <a:r>
              <a:rPr lang="fr-CA" dirty="0" smtClean="0">
                <a:solidFill>
                  <a:schemeClr val="tx1"/>
                </a:solidFill>
              </a:rPr>
              <a:t>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endParaRPr lang="fr-FR" sz="2400" dirty="0"/>
          </a:p>
          <a:p>
            <a:pPr marL="342900" indent="-342900" algn="just">
              <a:buFont typeface="Wingdings" panose="05000000000000000000" pitchFamily="2" charset="2"/>
              <a:buChar char="Ø"/>
            </a:pPr>
            <a:r>
              <a:rPr lang="fr-FR" sz="2400" dirty="0"/>
              <a:t>Comme il est initialement prévu par le législateur, le vote par correspondance est une </a:t>
            </a:r>
            <a:r>
              <a:rPr lang="fr-FR" sz="2400" b="1" dirty="0"/>
              <a:t>option</a:t>
            </a:r>
            <a:r>
              <a:rPr lang="fr-FR" sz="2400" dirty="0"/>
              <a:t> pour les copropriétaires, ce qui signifie que le syndic ne peut pas forcer le copropriétaire à voter par correspondance </a:t>
            </a:r>
          </a:p>
          <a:p>
            <a:pPr marL="0" indent="0">
              <a:buNone/>
            </a:pPr>
            <a:endParaRPr lang="fr-FR" sz="2400" dirty="0"/>
          </a:p>
          <a:p>
            <a:pPr algn="just">
              <a:buFont typeface="Wingdings" panose="05000000000000000000" pitchFamily="2" charset="2"/>
              <a:buChar char="Ø"/>
            </a:pPr>
            <a:r>
              <a:rPr lang="fr-FR" sz="2400" dirty="0"/>
              <a:t>Ce vote par correspondance se fait </a:t>
            </a:r>
            <a:r>
              <a:rPr lang="fr-FR" sz="2400" b="1" dirty="0" smtClean="0"/>
              <a:t>en amont </a:t>
            </a:r>
            <a:r>
              <a:rPr lang="fr-FR" sz="2400" dirty="0" smtClean="0"/>
              <a:t>de la </a:t>
            </a:r>
            <a:r>
              <a:rPr lang="fr-FR" sz="2400" dirty="0"/>
              <a:t>tenue de l’assemblée générale : pas de possibilité de débattre sur la résolution soumise, pas de possibilité d’écouter les échanges entre copropriétaires, ni d’écouter les interventions éventuelles de professionnels ou experts, ni d’entendre l’avis du conseil syndical</a:t>
            </a:r>
          </a:p>
          <a:p>
            <a:pPr marL="0" indent="0" algn="just">
              <a:buNone/>
            </a:pPr>
            <a:endParaRPr lang="fr-FR" sz="2400" dirty="0"/>
          </a:p>
          <a:p>
            <a:pPr algn="just">
              <a:buFont typeface="Wingdings" panose="05000000000000000000" pitchFamily="2" charset="2"/>
              <a:buChar char="Ø"/>
            </a:pPr>
            <a:r>
              <a:rPr lang="fr-FR" sz="2400" dirty="0"/>
              <a:t>Ce formulaire est </a:t>
            </a:r>
            <a:r>
              <a:rPr lang="fr-FR" sz="2400" b="1" dirty="0"/>
              <a:t>obligatoirement</a:t>
            </a:r>
            <a:r>
              <a:rPr lang="fr-FR" sz="2400" dirty="0"/>
              <a:t> joint à la convocation de l’assemblée générale, conformément à l’article 9 du décret du 17 mars 1967 </a:t>
            </a:r>
          </a:p>
          <a:p>
            <a:endParaRPr lang="fr-FR" sz="2400" dirty="0"/>
          </a:p>
          <a:p>
            <a:pPr marL="0" indent="0" algn="ctr">
              <a:buNone/>
            </a:pPr>
            <a:r>
              <a:rPr lang="fr-FR" sz="2400" dirty="0"/>
              <a:t> </a:t>
            </a:r>
            <a:r>
              <a:rPr lang="fr-FR" sz="2400" dirty="0" smtClean="0"/>
              <a:t>    </a:t>
            </a:r>
            <a:r>
              <a:rPr lang="fr-FR" sz="2400" dirty="0"/>
              <a:t>S</a:t>
            </a:r>
            <a:r>
              <a:rPr lang="fr-FR" sz="2400" dirty="0" smtClean="0"/>
              <a:t>i </a:t>
            </a:r>
            <a:r>
              <a:rPr lang="fr-FR" sz="2400" dirty="0"/>
              <a:t>ce formulaire n’est pas joint, l’assemblée générale pourrait être </a:t>
            </a:r>
            <a:r>
              <a:rPr lang="fr-FR" sz="2400" b="1" dirty="0"/>
              <a:t>annulée judiciairement</a:t>
            </a:r>
          </a:p>
          <a:p>
            <a:endParaRPr lang="fr-FR" sz="2400" dirty="0"/>
          </a:p>
        </p:txBody>
      </p:sp>
      <p:sp>
        <p:nvSpPr>
          <p:cNvPr id="4" name="Flèche droite 3"/>
          <p:cNvSpPr/>
          <p:nvPr/>
        </p:nvSpPr>
        <p:spPr bwMode="auto">
          <a:xfrm>
            <a:off x="880876" y="7974731"/>
            <a:ext cx="648072" cy="504056"/>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80" charset="-128"/>
            </a:endParaRPr>
          </a:p>
        </p:txBody>
      </p:sp>
      <p:pic>
        <p:nvPicPr>
          <p:cNvPr id="5"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14836511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algn="just">
              <a:buFont typeface="Wingdings" panose="05000000000000000000" pitchFamily="2" charset="2"/>
              <a:buChar char="Ø"/>
            </a:pPr>
            <a:r>
              <a:rPr lang="fr-FR" sz="2400" dirty="0"/>
              <a:t>Pour être pris en compte lors de l’assemblée générale, le formulaire du vote par correspondance doit être réceptionné par </a:t>
            </a:r>
            <a:r>
              <a:rPr lang="fr-FR" sz="2400" b="1" dirty="0"/>
              <a:t>l’organisateur de l’assemblée générale </a:t>
            </a:r>
            <a:r>
              <a:rPr lang="fr-FR" sz="2400" dirty="0"/>
              <a:t>au plus tard </a:t>
            </a:r>
            <a:r>
              <a:rPr lang="fr-FR" sz="2400" b="1" dirty="0"/>
              <a:t>3 jours francs </a:t>
            </a:r>
            <a:r>
              <a:rPr lang="fr-FR" sz="2400" dirty="0"/>
              <a:t>avant la tenue de la réunion (art 9 bis du décret du 17 mars 1967)  : </a:t>
            </a:r>
          </a:p>
          <a:p>
            <a:pPr marL="0" indent="0" algn="just">
              <a:buNone/>
            </a:pPr>
            <a:endParaRPr lang="fr-FR" sz="2400" dirty="0"/>
          </a:p>
          <a:p>
            <a:pPr marL="342900" indent="-342900" algn="just">
              <a:buFont typeface="Arial" panose="020B0604020202020204" pitchFamily="34" charset="0"/>
              <a:buChar char="•"/>
            </a:pPr>
            <a:r>
              <a:rPr lang="fr-FR" sz="2400" dirty="0"/>
              <a:t>S</a:t>
            </a:r>
            <a:r>
              <a:rPr lang="fr-FR" sz="2400" dirty="0" smtClean="0"/>
              <a:t>i </a:t>
            </a:r>
            <a:r>
              <a:rPr lang="fr-FR" sz="2400" dirty="0"/>
              <a:t>le formulaire est réceptionné après ce délai, il ne sera pas pris en compte et le copropriétaire sera alors considéré comme </a:t>
            </a:r>
            <a:r>
              <a:rPr lang="fr-FR" sz="2400" b="1" dirty="0"/>
              <a:t>défaillant </a:t>
            </a:r>
          </a:p>
          <a:p>
            <a:pPr marL="0" indent="0" algn="just">
              <a:buNone/>
            </a:pPr>
            <a:endParaRPr lang="fr-FR" sz="2400" dirty="0"/>
          </a:p>
          <a:p>
            <a:pPr marL="342900" indent="-342900" algn="just">
              <a:buFont typeface="Arial" panose="020B0604020202020204" pitchFamily="34" charset="0"/>
              <a:buChar char="•"/>
            </a:pPr>
            <a:r>
              <a:rPr lang="fr-FR" sz="2400" dirty="0" smtClean="0"/>
              <a:t>Le formulaire peut être envoyé </a:t>
            </a:r>
            <a:r>
              <a:rPr lang="fr-FR" sz="2400" dirty="0"/>
              <a:t>par lettre simple, par lettre recommandée avec accusé de réception, par récépissé contre émargement . Il faudra être vigilant pour s’assurer que le syndic reçoive bien </a:t>
            </a:r>
            <a:r>
              <a:rPr lang="fr-FR" sz="2400" b="1" dirty="0"/>
              <a:t>le formulaire à temps </a:t>
            </a:r>
            <a:endParaRPr lang="fr-FR" sz="2400" b="1" dirty="0" smtClean="0"/>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smtClean="0"/>
              <a:t> </a:t>
            </a:r>
            <a:r>
              <a:rPr lang="fr-FR" sz="2400" dirty="0"/>
              <a:t>S</a:t>
            </a:r>
            <a:r>
              <a:rPr lang="fr-FR" sz="2400" dirty="0" smtClean="0"/>
              <a:t>i </a:t>
            </a:r>
            <a:r>
              <a:rPr lang="fr-FR" sz="2400" dirty="0"/>
              <a:t>on renvoie par courrier électronique : la date de réception est </a:t>
            </a:r>
            <a:r>
              <a:rPr lang="fr-FR" sz="2400" b="1" dirty="0"/>
              <a:t>supposée</a:t>
            </a:r>
            <a:r>
              <a:rPr lang="fr-FR" sz="2400" dirty="0"/>
              <a:t> être la date d’envoi </a:t>
            </a:r>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134426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sp>
        <p:nvSpPr>
          <p:cNvPr id="3" name="Espace réservé du contenu 2"/>
          <p:cNvSpPr>
            <a:spLocks noGrp="1"/>
          </p:cNvSpPr>
          <p:nvPr>
            <p:ph idx="1"/>
          </p:nvPr>
        </p:nvSpPr>
        <p:spPr/>
        <p:txBody>
          <a:bodyPr/>
          <a:lstStyle/>
          <a:p>
            <a:pPr marL="912812" lvl="1" indent="-342900" algn="just">
              <a:buFont typeface="Wingdings" panose="05000000000000000000" pitchFamily="2" charset="2"/>
              <a:buChar char="Ø"/>
            </a:pPr>
            <a:r>
              <a:rPr lang="fr-CA" sz="3000" u="sng" dirty="0"/>
              <a:t>Qui peut renvoyer le formulaire de vote</a:t>
            </a:r>
            <a:r>
              <a:rPr lang="fr-CA" sz="3000" dirty="0"/>
              <a:t>? </a:t>
            </a:r>
          </a:p>
          <a:p>
            <a:pPr marL="342900" indent="-342900" algn="just">
              <a:buFont typeface="Wingdings" panose="05000000000000000000" pitchFamily="2" charset="2"/>
              <a:buChar char="Ø"/>
            </a:pPr>
            <a:endParaRPr lang="fr-CA" sz="3600" dirty="0"/>
          </a:p>
          <a:p>
            <a:pPr marL="342900" indent="-342900" algn="just">
              <a:buFont typeface="Arial" panose="020B0604020202020204" pitchFamily="34" charset="0"/>
              <a:buChar char="•"/>
            </a:pPr>
            <a:r>
              <a:rPr lang="fr-CA" sz="3200" dirty="0"/>
              <a:t> Article 9bis du décret impose seulement que le formulaire de vote soit réceptionné par l’organisateur de l’assemblée générale </a:t>
            </a:r>
          </a:p>
          <a:p>
            <a:pPr marL="342900" indent="-342900" algn="just">
              <a:buFont typeface="Arial" panose="020B0604020202020204" pitchFamily="34" charset="0"/>
              <a:buChar char="•"/>
            </a:pPr>
            <a:endParaRPr lang="fr-CA" sz="3200" dirty="0"/>
          </a:p>
          <a:p>
            <a:pPr marL="342900" indent="-342900" algn="just">
              <a:buFont typeface="Arial" panose="020B0604020202020204" pitchFamily="34" charset="0"/>
              <a:buChar char="•"/>
            </a:pPr>
            <a:r>
              <a:rPr lang="fr-CA" sz="3200" dirty="0"/>
              <a:t>Le conseil syndical pourrait alors regrouper tous les formulaires de vote et les envoyer en un seul envoi</a:t>
            </a:r>
            <a:r>
              <a:rPr lang="fr-CA" sz="3600" dirty="0"/>
              <a:t>. </a:t>
            </a:r>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8127086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 </a:t>
            </a:r>
            <a:endParaRPr lang="fr-FR" dirty="0">
              <a:solidFill>
                <a:schemeClr val="tx1"/>
              </a:solidFill>
            </a:endParaRPr>
          </a:p>
        </p:txBody>
      </p:sp>
      <p:sp>
        <p:nvSpPr>
          <p:cNvPr id="3" name="Espace réservé du contenu 2"/>
          <p:cNvSpPr>
            <a:spLocks noGrp="1"/>
          </p:cNvSpPr>
          <p:nvPr>
            <p:ph idx="1"/>
          </p:nvPr>
        </p:nvSpPr>
        <p:spPr>
          <a:xfrm>
            <a:off x="236910" y="2214091"/>
            <a:ext cx="11701463" cy="6438900"/>
          </a:xfrm>
        </p:spPr>
        <p:txBody>
          <a:bodyPr/>
          <a:lstStyle/>
          <a:p>
            <a:pPr marL="342900" indent="-342900" algn="just">
              <a:buFont typeface="Wingdings" panose="05000000000000000000" pitchFamily="2" charset="2"/>
              <a:buChar char="Ø"/>
            </a:pPr>
            <a:r>
              <a:rPr lang="fr-FR" sz="2400" dirty="0"/>
              <a:t> </a:t>
            </a:r>
            <a:r>
              <a:rPr lang="fr-FR" sz="2400" dirty="0" smtClean="0"/>
              <a:t> </a:t>
            </a:r>
            <a:r>
              <a:rPr lang="fr-FR" sz="2400" u="sng" dirty="0"/>
              <a:t>Comment calcule t-on les 3 jours francs </a:t>
            </a:r>
            <a:r>
              <a:rPr lang="fr-FR" sz="2400" dirty="0"/>
              <a:t>? (article 640 et suivants  du Code de procédure civile) </a:t>
            </a:r>
            <a:endParaRPr lang="fr-FR" sz="2400" dirty="0" smtClean="0"/>
          </a:p>
          <a:p>
            <a:pPr marL="342900" indent="-342900" algn="just">
              <a:buFont typeface="Wingdings" panose="05000000000000000000" pitchFamily="2" charset="2"/>
              <a:buChar char="Ø"/>
            </a:pPr>
            <a:endParaRPr lang="fr-FR" sz="2400" dirty="0"/>
          </a:p>
          <a:p>
            <a:pPr marL="342900" indent="-342900" algn="just">
              <a:buFont typeface="Arial" panose="020B0604020202020204" pitchFamily="34" charset="0"/>
              <a:buChar char="•"/>
            </a:pPr>
            <a:r>
              <a:rPr lang="fr-FR" sz="2400" dirty="0" smtClean="0"/>
              <a:t>Le jour de l’assemblée générale n’entre pas dans le calcul </a:t>
            </a:r>
            <a:endParaRPr lang="fr-FR" sz="2400" dirty="0"/>
          </a:p>
          <a:p>
            <a:pPr marL="0" indent="0" algn="just">
              <a:buNone/>
            </a:pPr>
            <a:endParaRPr lang="fr-FR" sz="2400" dirty="0"/>
          </a:p>
          <a:p>
            <a:pPr marL="342900" indent="-342900" algn="just">
              <a:buFont typeface="Arial" panose="020B0604020202020204" pitchFamily="34" charset="0"/>
              <a:buChar char="•"/>
            </a:pPr>
            <a:r>
              <a:rPr lang="fr-FR" sz="2400" dirty="0"/>
              <a:t>Si le dernier jour pour que le syndic réceptionne le formulaire est un samedi, un dimanche ou un jour férié, le délai est prolongé jusqu'au 1</a:t>
            </a:r>
            <a:r>
              <a:rPr lang="fr-FR" sz="2400" baseline="30000" dirty="0"/>
              <a:t>er</a:t>
            </a:r>
            <a:r>
              <a:rPr lang="fr-FR" sz="2400" dirty="0"/>
              <a:t> jour ouvrable suivant. Cela signifie que lorsque le délai se termine un samedi ou un dimanche, le dernier jour pour envoyer le formulaire sera le lundi suivant. </a:t>
            </a:r>
          </a:p>
          <a:p>
            <a:pPr algn="just">
              <a:buFontTx/>
              <a:buChar char="-"/>
            </a:pPr>
            <a:endParaRPr lang="fr-FR" sz="2400" dirty="0"/>
          </a:p>
          <a:p>
            <a:pPr marL="342900" indent="-342900" algn="just">
              <a:buFont typeface="Arial" panose="020B0604020202020204" pitchFamily="34" charset="0"/>
              <a:buChar char="•"/>
            </a:pPr>
            <a:r>
              <a:rPr lang="fr-FR" sz="2400" dirty="0"/>
              <a:t>Si l’assemblée générale est un jeudi, le dernier jour pour réceptionner le formulaire étant un dimanche, la date de réception est décalée d’une journée : soit le lundi d’après</a:t>
            </a:r>
          </a:p>
          <a:p>
            <a:pPr marL="0" indent="0" algn="just">
              <a:buNone/>
            </a:pPr>
            <a:endParaRPr lang="fr-FR" sz="2400" dirty="0"/>
          </a:p>
          <a:p>
            <a:pPr marL="342900" indent="-342900" algn="just">
              <a:buFont typeface="Arial" panose="020B0604020202020204" pitchFamily="34" charset="0"/>
              <a:buChar char="•"/>
            </a:pPr>
            <a:r>
              <a:rPr lang="fr-FR" sz="2400" dirty="0"/>
              <a:t>Si l’assemblée générale est un vendredi, alors le formulaire devra être réceptionné au plus tard le lundi précédent </a:t>
            </a:r>
          </a:p>
          <a:p>
            <a:pPr marL="0" indent="0" algn="just"/>
            <a:endParaRPr lang="fr-FR" sz="2400" dirty="0"/>
          </a:p>
          <a:p>
            <a:pPr algn="just"/>
            <a:endParaRPr lang="fr-FR" sz="2400" dirty="0"/>
          </a:p>
          <a:p>
            <a:endParaRPr lang="fr-FR" sz="2400" dirty="0"/>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2933578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91" y="390526"/>
            <a:ext cx="11701463" cy="1607542"/>
          </a:xfrm>
        </p:spPr>
        <p:txBody>
          <a:bodyPr/>
          <a:lstStyle/>
          <a:p>
            <a:r>
              <a:rPr lang="fr-FR" b="1" dirty="0"/>
              <a:t>La participation en assemblée générale</a:t>
            </a:r>
            <a:br>
              <a:rPr lang="fr-FR" b="1" dirty="0"/>
            </a:br>
            <a:r>
              <a:rPr lang="fr-FR" b="1" u="sng" dirty="0">
                <a:solidFill>
                  <a:srgbClr val="F8F8F8"/>
                </a:solidFill>
              </a:rPr>
              <a:t/>
            </a:r>
            <a:br>
              <a:rPr lang="fr-FR" b="1" u="sng" dirty="0">
                <a:solidFill>
                  <a:srgbClr val="F8F8F8"/>
                </a:solidFill>
              </a:rPr>
            </a:br>
            <a:r>
              <a:rPr lang="fr-FR" b="1" u="sng" dirty="0">
                <a:solidFill>
                  <a:srgbClr val="F8F8F8"/>
                </a:solidFill>
              </a:rPr>
              <a:t/>
            </a:r>
            <a:br>
              <a:rPr lang="fr-FR" b="1" u="sng" dirty="0">
                <a:solidFill>
                  <a:srgbClr val="F8F8F8"/>
                </a:solidFill>
              </a:rPr>
            </a:br>
            <a:r>
              <a:rPr lang="fr-FR" b="1" u="sng" dirty="0"/>
              <a:t/>
            </a:r>
            <a:br>
              <a:rPr lang="fr-FR" b="1" u="sng" dirty="0"/>
            </a:br>
            <a:endParaRPr lang="fr-FR" dirty="0"/>
          </a:p>
        </p:txBody>
      </p:sp>
      <p:pic>
        <p:nvPicPr>
          <p:cNvPr id="4" name="Picture 3" descr="immeuble01"/>
          <p:cNvPicPr>
            <a:picLocks noChangeAspect="1" noChangeArrowheads="1"/>
          </p:cNvPicPr>
          <p:nvPr/>
        </p:nvPicPr>
        <p:blipFill>
          <a:blip r:embed="rId3" cstate="print"/>
          <a:srcRect/>
          <a:stretch>
            <a:fillRect/>
          </a:stretch>
        </p:blipFill>
        <p:spPr bwMode="auto">
          <a:xfrm>
            <a:off x="44499" y="0"/>
            <a:ext cx="1104901" cy="1663699"/>
          </a:xfrm>
          <a:prstGeom prst="rect">
            <a:avLst/>
          </a:prstGeom>
          <a:noFill/>
          <a:ln w="9525">
            <a:noFill/>
            <a:miter lim="800000"/>
            <a:headEnd/>
            <a:tailEnd/>
          </a:ln>
        </p:spPr>
      </p:pic>
      <p:sp>
        <p:nvSpPr>
          <p:cNvPr id="6" name="Espace réservé du contenu 5"/>
          <p:cNvSpPr>
            <a:spLocks noGrp="1"/>
          </p:cNvSpPr>
          <p:nvPr>
            <p:ph idx="1"/>
          </p:nvPr>
        </p:nvSpPr>
        <p:spPr>
          <a:xfrm>
            <a:off x="596950" y="2214091"/>
            <a:ext cx="11701463" cy="6438900"/>
          </a:xfrm>
        </p:spPr>
        <p:txBody>
          <a:bodyPr/>
          <a:lstStyle/>
          <a:p>
            <a:pPr marL="0" indent="0" algn="ctr"/>
            <a:r>
              <a:rPr lang="fr-FR" sz="2400" dirty="0"/>
              <a:t>	Plan de la formation : </a:t>
            </a:r>
          </a:p>
          <a:p>
            <a:pPr marL="0" indent="0"/>
            <a:endParaRPr lang="fr-FR" sz="2400" dirty="0"/>
          </a:p>
          <a:p>
            <a:pPr marL="0" indent="0"/>
            <a:r>
              <a:rPr lang="fr-FR" sz="2400" dirty="0"/>
              <a:t>I- </a:t>
            </a:r>
            <a:r>
              <a:rPr lang="fr-FR" sz="2400" b="1" dirty="0"/>
              <a:t>Les modes traditionnels de participation en assemblée générale </a:t>
            </a:r>
          </a:p>
          <a:p>
            <a:pPr marL="0" indent="0"/>
            <a:endParaRPr lang="fr-FR" sz="2400" dirty="0"/>
          </a:p>
          <a:p>
            <a:pPr marL="0" indent="0"/>
            <a:r>
              <a:rPr lang="fr-FR" sz="2400" dirty="0"/>
              <a:t>A- La présence physique </a:t>
            </a:r>
          </a:p>
          <a:p>
            <a:pPr marL="0" indent="0"/>
            <a:endParaRPr lang="fr-FR" sz="2400" dirty="0"/>
          </a:p>
          <a:p>
            <a:pPr marL="0" indent="0"/>
            <a:r>
              <a:rPr lang="fr-FR" sz="2400" dirty="0"/>
              <a:t>B- </a:t>
            </a:r>
            <a:r>
              <a:rPr lang="fr-FR" sz="2400" dirty="0" smtClean="0"/>
              <a:t>La délégation du droit de vote</a:t>
            </a:r>
            <a:endParaRPr lang="fr-FR" sz="2400" dirty="0"/>
          </a:p>
          <a:p>
            <a:pPr marL="0" indent="0"/>
            <a:endParaRPr lang="fr-FR" sz="2400" dirty="0"/>
          </a:p>
          <a:p>
            <a:pPr marL="0" indent="0"/>
            <a:r>
              <a:rPr lang="fr-FR" sz="2400" dirty="0"/>
              <a:t>II- </a:t>
            </a:r>
            <a:r>
              <a:rPr lang="fr-FR" sz="2400" b="1" dirty="0"/>
              <a:t>Les nouveaux modes de participation en assemblée générale </a:t>
            </a:r>
          </a:p>
          <a:p>
            <a:pPr marL="0" indent="0"/>
            <a:endParaRPr lang="fr-FR" sz="2400" dirty="0"/>
          </a:p>
          <a:p>
            <a:pPr marL="0" indent="0"/>
            <a:r>
              <a:rPr lang="fr-FR" sz="2400" dirty="0"/>
              <a:t>A- Les moyens électroniques </a:t>
            </a:r>
          </a:p>
          <a:p>
            <a:pPr marL="0" indent="0"/>
            <a:endParaRPr lang="fr-FR" sz="2400" dirty="0"/>
          </a:p>
          <a:p>
            <a:pPr marL="0" indent="0"/>
            <a:r>
              <a:rPr lang="fr-FR" sz="2400" dirty="0"/>
              <a:t>B- Le vote par correspondance </a:t>
            </a:r>
          </a:p>
        </p:txBody>
      </p:sp>
    </p:spTree>
    <p:extLst>
      <p:ext uri="{BB962C8B-B14F-4D97-AF65-F5344CB8AC3E}">
        <p14:creationId xmlns:p14="http://schemas.microsoft.com/office/powerpoint/2010/main" val="427514745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ln>
            <a:miter lim="800000"/>
            <a:headEnd/>
            <a:tailEnd/>
          </a:ln>
        </p:spPr>
        <p:txBody>
          <a:bodyPr vert="horz" wrap="square" lIns="130055" tIns="65028" rIns="130055" bIns="65028" numCol="1" anchor="t" anchorCtr="0" compatLnSpc="1">
            <a:prstTxWarp prst="textNoShape">
              <a:avLst/>
            </a:prstTxWarp>
          </a:bodyPr>
          <a:lstStyle/>
          <a:p>
            <a:r>
              <a:rPr lang="fr-CA" dirty="0" smtClean="0">
                <a:solidFill>
                  <a:schemeClr val="tx1"/>
                </a:solidFill>
                <a:latin typeface="Arial Black" panose="020B0A04020102020204" pitchFamily="34" charset="0"/>
              </a:rPr>
              <a:t>La participation en assemblée générale</a:t>
            </a:r>
            <a:endParaRPr lang="fr-FR" dirty="0">
              <a:solidFill>
                <a:schemeClr val="tx1"/>
              </a:solidFill>
              <a:latin typeface="Arial Black" panose="020B0A04020102020204" pitchFamily="34" charset="0"/>
            </a:endParaRPr>
          </a:p>
        </p:txBody>
      </p:sp>
      <p:sp>
        <p:nvSpPr>
          <p:cNvPr id="41987" name="Rectangle 3"/>
          <p:cNvSpPr>
            <a:spLocks noGrp="1" noChangeArrowheads="1"/>
          </p:cNvSpPr>
          <p:nvPr>
            <p:ph idx="1"/>
          </p:nvPr>
        </p:nvSpPr>
        <p:spPr>
          <a:xfrm>
            <a:off x="650875" y="2016125"/>
            <a:ext cx="11701463" cy="6699250"/>
          </a:xfrm>
        </p:spPr>
        <p:txBody>
          <a:bodyPr lIns="130055" tIns="65028" rIns="130055" bIns="65028">
            <a:normAutofit/>
          </a:bodyPr>
          <a:lstStyle/>
          <a:p>
            <a:pPr marL="0" lvl="0" indent="0" algn="just"/>
            <a:endParaRPr lang="fr-FR" sz="2400" dirty="0"/>
          </a:p>
          <a:p>
            <a:pPr algn="just">
              <a:buFont typeface="Wingdings" panose="05000000000000000000" pitchFamily="2" charset="2"/>
              <a:buChar char="Ø"/>
            </a:pPr>
            <a:r>
              <a:rPr lang="fr-FR" sz="2400" dirty="0"/>
              <a:t>Ce formulaire est fixé par un arrêté du 02 juillet 2020, entré en vigueur au 04 juillet dernier </a:t>
            </a:r>
          </a:p>
          <a:p>
            <a:pPr algn="just"/>
            <a:endParaRPr lang="fr-FR" sz="2400" dirty="0"/>
          </a:p>
          <a:p>
            <a:pPr marL="342900" indent="-342900" algn="just">
              <a:buFont typeface="Arial" panose="020B0604020202020204" pitchFamily="34" charset="0"/>
              <a:buChar char="•"/>
            </a:pPr>
            <a:r>
              <a:rPr lang="fr-FR" sz="2400" dirty="0" smtClean="0"/>
              <a:t> C’est </a:t>
            </a:r>
            <a:r>
              <a:rPr lang="fr-FR" sz="2400" dirty="0"/>
              <a:t>un formulaire officiel </a:t>
            </a:r>
          </a:p>
          <a:p>
            <a:pPr marL="0" indent="0" algn="just">
              <a:buNone/>
            </a:pPr>
            <a:endParaRPr lang="fr-FR" sz="2400" dirty="0"/>
          </a:p>
          <a:p>
            <a:pPr marL="342900" indent="-342900" algn="just">
              <a:buFont typeface="Arial" panose="020B0604020202020204" pitchFamily="34" charset="0"/>
              <a:buChar char="•"/>
            </a:pPr>
            <a:r>
              <a:rPr lang="fr-FR" sz="2400" dirty="0" smtClean="0"/>
              <a:t>Le syndic a l’obligation d’utiliser ce formulaire</a:t>
            </a:r>
            <a:endParaRPr lang="fr-FR" sz="2400" dirty="0"/>
          </a:p>
          <a:p>
            <a:pPr marL="0" indent="0" algn="just">
              <a:buNone/>
            </a:pPr>
            <a:endParaRPr lang="fr-FR" sz="2400" dirty="0"/>
          </a:p>
          <a:p>
            <a:pPr marL="342900" indent="-342900" algn="just">
              <a:buFont typeface="Arial" panose="020B0604020202020204" pitchFamily="34" charset="0"/>
              <a:buChar char="•"/>
            </a:pPr>
            <a:r>
              <a:rPr lang="fr-FR" sz="2400" dirty="0"/>
              <a:t>C</a:t>
            </a:r>
            <a:r>
              <a:rPr lang="fr-FR" sz="2400" dirty="0" smtClean="0"/>
              <a:t>’est </a:t>
            </a:r>
            <a:r>
              <a:rPr lang="fr-FR" sz="2400" dirty="0"/>
              <a:t>un formulaire type, article 1 de l’arrêté dispose : le formulaire ne peut être </a:t>
            </a:r>
            <a:r>
              <a:rPr lang="fr-FR" sz="2400" b="1" dirty="0"/>
              <a:t>adapté, complété sans qu’aucune mention du modèle ne puisse être supprimée </a:t>
            </a:r>
          </a:p>
          <a:p>
            <a:pPr marL="0" indent="0" algn="just">
              <a:buNone/>
            </a:pPr>
            <a:endParaRPr lang="fr-FR" sz="2400" dirty="0"/>
          </a:p>
          <a:p>
            <a:pPr marL="0" lvl="0" indent="0" algn="just"/>
            <a:endParaRPr lang="fr-FR" sz="2400" dirty="0"/>
          </a:p>
          <a:p>
            <a:pPr marL="650875" lvl="1" indent="0" eaLnBrk="1" hangingPunct="1">
              <a:buNone/>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marL="650875" lvl="1" indent="0" eaLnBrk="1" hangingPunct="1">
              <a:buNone/>
              <a:defRPr/>
            </a:pPr>
            <a:endParaRPr lang="fr-FR" dirty="0">
              <a:hlinkClick r:id="rId3"/>
            </a:endParaRPr>
          </a:p>
          <a:p>
            <a:pPr marL="650875" lvl="1" indent="0" eaLnBrk="1" hangingPunct="1">
              <a:buNone/>
              <a:defRPr/>
            </a:pPr>
            <a:endParaRPr lang="fr-FR" dirty="0">
              <a:hlinkClick r:id="rId3"/>
            </a:endParaRPr>
          </a:p>
          <a:p>
            <a:pPr lvl="1" eaLnBrk="1" hangingPunct="1">
              <a:defRPr/>
            </a:pPr>
            <a:endParaRPr lang="fr-FR" dirty="0"/>
          </a:p>
          <a:p>
            <a:pPr lvl="1" eaLnBrk="1" hangingPunct="1">
              <a:defRPr/>
            </a:pPr>
            <a:endParaRPr lang="fr-FR" dirty="0"/>
          </a:p>
          <a:p>
            <a:pPr lvl="1" eaLnBrk="1" hangingPunct="1">
              <a:buFontTx/>
              <a:buNone/>
              <a:defRPr/>
            </a:pPr>
            <a:endParaRPr lang="fr-FR" dirty="0"/>
          </a:p>
          <a:p>
            <a:pPr lvl="1" eaLnBrk="1" hangingPunct="1">
              <a:buNone/>
              <a:defRPr/>
            </a:pPr>
            <a:endParaRPr lang="fr-FR" dirty="0">
              <a:solidFill>
                <a:srgbClr val="00B0F0"/>
              </a:solidFill>
            </a:endParaRPr>
          </a:p>
        </p:txBody>
      </p:sp>
      <p:sp>
        <p:nvSpPr>
          <p:cNvPr id="6" name="Rectangle 5"/>
          <p:cNvSpPr/>
          <p:nvPr/>
        </p:nvSpPr>
        <p:spPr bwMode="auto">
          <a:xfrm>
            <a:off x="236910" y="8694811"/>
            <a:ext cx="1080120" cy="864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fr-FR"/>
          </a:p>
        </p:txBody>
      </p:sp>
      <p:pic>
        <p:nvPicPr>
          <p:cNvPr id="5" name="Picture 28" descr="immeuble01"/>
          <p:cNvPicPr>
            <a:picLocks noChangeAspect="1" noChangeArrowheads="1"/>
          </p:cNvPicPr>
          <p:nvPr/>
        </p:nvPicPr>
        <p:blipFill>
          <a:blip r:embed="rId4" cstate="print"/>
          <a:srcRect/>
          <a:stretch>
            <a:fillRect/>
          </a:stretch>
        </p:blipFill>
        <p:spPr bwMode="auto">
          <a:xfrm>
            <a:off x="96837" y="39323"/>
            <a:ext cx="1108075" cy="16684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latin typeface="Arial Black" panose="020B0A04020102020204" pitchFamily="34" charset="0"/>
              </a:rPr>
              <a:t>La participation en assemblée générale</a:t>
            </a:r>
            <a:endParaRPr lang="fr-FR" b="1" dirty="0">
              <a:latin typeface="Arial Black" panose="020B0A04020102020204" pitchFamily="34" charset="0"/>
            </a:endParaRPr>
          </a:p>
        </p:txBody>
      </p:sp>
      <p:sp>
        <p:nvSpPr>
          <p:cNvPr id="3" name="Espace réservé du contenu 2"/>
          <p:cNvSpPr>
            <a:spLocks noGrp="1"/>
          </p:cNvSpPr>
          <p:nvPr>
            <p:ph idx="1"/>
          </p:nvPr>
        </p:nvSpPr>
        <p:spPr>
          <a:xfrm>
            <a:off x="650875" y="1494011"/>
            <a:ext cx="11701463" cy="7221364"/>
          </a:xfrm>
        </p:spPr>
        <p:txBody>
          <a:bodyPr/>
          <a:lstStyle/>
          <a:p>
            <a:pPr marL="261938" indent="-261938">
              <a:buFont typeface="Wingdings" panose="05000000000000000000" pitchFamily="2" charset="2"/>
              <a:buChar char="Ø"/>
            </a:pPr>
            <a:endParaRPr lang="fr-FR" sz="2400" dirty="0"/>
          </a:p>
          <a:p>
            <a:pPr marL="0" indent="0" algn="just"/>
            <a:endParaRPr lang="fr-FR" sz="2400" dirty="0"/>
          </a:p>
          <a:p>
            <a:endParaRPr lang="fr-FR" sz="2400" dirty="0"/>
          </a:p>
        </p:txBody>
      </p:sp>
      <p:pic>
        <p:nvPicPr>
          <p:cNvPr id="4" name="Image 3">
            <a:extLst>
              <a:ext uri="{FF2B5EF4-FFF2-40B4-BE49-F238E27FC236}">
                <a16:creationId xmlns:a16="http://schemas.microsoft.com/office/drawing/2014/main" xmlns="" id="{4DFB772A-E3D5-4AF8-A2D4-9063C5368C54}"/>
              </a:ext>
            </a:extLst>
          </p:cNvPr>
          <p:cNvPicPr>
            <a:picLocks noChangeAspect="1"/>
          </p:cNvPicPr>
          <p:nvPr/>
        </p:nvPicPr>
        <p:blipFill>
          <a:blip r:embed="rId2"/>
          <a:stretch>
            <a:fillRect/>
          </a:stretch>
        </p:blipFill>
        <p:spPr>
          <a:xfrm>
            <a:off x="2253134" y="1997001"/>
            <a:ext cx="7712108" cy="6718374"/>
          </a:xfrm>
          <a:prstGeom prst="rect">
            <a:avLst/>
          </a:prstGeom>
        </p:spPr>
      </p:pic>
      <p:pic>
        <p:nvPicPr>
          <p:cNvPr id="5"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2297974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CA" sz="3200" dirty="0"/>
              <a:t>Identification de l’assemblée générale</a:t>
            </a:r>
          </a:p>
          <a:p>
            <a:pPr marL="342900" indent="-342900">
              <a:lnSpc>
                <a:spcPct val="80000"/>
              </a:lnSpc>
              <a:buFont typeface="Arial" panose="020B0604020202020204" pitchFamily="34" charset="0"/>
              <a:buChar char="•"/>
            </a:pPr>
            <a:endParaRPr lang="fr-CA" sz="3200" dirty="0"/>
          </a:p>
          <a:p>
            <a:pPr marL="342900" indent="-342900">
              <a:lnSpc>
                <a:spcPct val="80000"/>
              </a:lnSpc>
              <a:buFont typeface="Arial" panose="020B0604020202020204" pitchFamily="34" charset="0"/>
              <a:buChar char="•"/>
            </a:pPr>
            <a:r>
              <a:rPr lang="fr-CA" sz="3200" dirty="0"/>
              <a:t> Identification de l’organisateur de l’assemblée générale et savoir à qui retourner ce formulaire </a:t>
            </a:r>
          </a:p>
          <a:p>
            <a:pPr marL="342900" indent="-342900">
              <a:lnSpc>
                <a:spcPct val="80000"/>
              </a:lnSpc>
              <a:buFont typeface="Arial" panose="020B0604020202020204" pitchFamily="34" charset="0"/>
              <a:buChar char="•"/>
            </a:pPr>
            <a:endParaRPr lang="fr-CA" sz="3200" dirty="0"/>
          </a:p>
          <a:p>
            <a:pPr marL="342900" indent="-342900">
              <a:lnSpc>
                <a:spcPct val="80000"/>
              </a:lnSpc>
              <a:buFont typeface="Arial" panose="020B0604020202020204" pitchFamily="34" charset="0"/>
              <a:buChar char="•"/>
            </a:pPr>
            <a:r>
              <a:rPr lang="fr-CA" sz="3200" dirty="0"/>
              <a:t>La date limite de réception du formulaire </a:t>
            </a:r>
          </a:p>
          <a:p>
            <a:pPr marL="342900" indent="-342900">
              <a:lnSpc>
                <a:spcPct val="80000"/>
              </a:lnSpc>
              <a:buFont typeface="Arial" panose="020B0604020202020204" pitchFamily="34" charset="0"/>
              <a:buChar char="•"/>
            </a:pPr>
            <a:endParaRPr lang="fr-CA" sz="3200" dirty="0"/>
          </a:p>
          <a:p>
            <a:pPr marL="342900" indent="-342900">
              <a:lnSpc>
                <a:spcPct val="80000"/>
              </a:lnSpc>
              <a:buFont typeface="Arial" panose="020B0604020202020204" pitchFamily="34" charset="0"/>
              <a:buChar char="•"/>
            </a:pPr>
            <a:r>
              <a:rPr lang="fr-CA" sz="3200" dirty="0"/>
              <a:t>L’identité du copropriétaire : peut-on donner un pouvoir pour remplir le formulaire? </a:t>
            </a:r>
            <a:endParaRPr lang="fr-FR" sz="3200" dirty="0"/>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5" name="Image 4"/>
          <p:cNvPicPr>
            <a:picLocks noChangeAspect="1"/>
          </p:cNvPicPr>
          <p:nvPr/>
        </p:nvPicPr>
        <p:blipFill>
          <a:blip r:embed="rId3"/>
          <a:stretch>
            <a:fillRect/>
          </a:stretch>
        </p:blipFill>
        <p:spPr>
          <a:xfrm>
            <a:off x="1749078" y="7038627"/>
            <a:ext cx="9217024" cy="1224136"/>
          </a:xfrm>
          <a:prstGeom prst="rect">
            <a:avLst/>
          </a:prstGeom>
        </p:spPr>
      </p:pic>
    </p:spTree>
    <p:extLst>
      <p:ext uri="{BB962C8B-B14F-4D97-AF65-F5344CB8AC3E}">
        <p14:creationId xmlns:p14="http://schemas.microsoft.com/office/powerpoint/2010/main" val="7421631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endParaRPr lang="fr-FR" sz="2400" dirty="0"/>
          </a:p>
          <a:p>
            <a:endParaRPr lang="fr-FR" sz="2400" dirty="0"/>
          </a:p>
        </p:txBody>
      </p:sp>
      <p:pic>
        <p:nvPicPr>
          <p:cNvPr id="4" name="Image 3">
            <a:extLst>
              <a:ext uri="{FF2B5EF4-FFF2-40B4-BE49-F238E27FC236}">
                <a16:creationId xmlns:a16="http://schemas.microsoft.com/office/drawing/2014/main" xmlns="" id="{9160668A-B40F-497E-BA99-6CB77F1EE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102" y="1699676"/>
            <a:ext cx="9289032" cy="8450056"/>
          </a:xfrm>
          <a:prstGeom prst="rect">
            <a:avLst/>
          </a:prstGeom>
        </p:spPr>
      </p:pic>
      <p:pic>
        <p:nvPicPr>
          <p:cNvPr id="5"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896321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pic>
        <p:nvPicPr>
          <p:cNvPr id="4" name="Espace réservé du contenu 3"/>
          <p:cNvPicPr>
            <a:picLocks noGrp="1" noChangeAspect="1"/>
          </p:cNvPicPr>
          <p:nvPr>
            <p:ph idx="1"/>
          </p:nvPr>
        </p:nvPicPr>
        <p:blipFill>
          <a:blip r:embed="rId2"/>
          <a:stretch>
            <a:fillRect/>
          </a:stretch>
        </p:blipFill>
        <p:spPr>
          <a:xfrm>
            <a:off x="1092027" y="2286099"/>
            <a:ext cx="11107190" cy="6438900"/>
          </a:xfrm>
          <a:prstGeom prst="rect">
            <a:avLst/>
          </a:prstGeom>
        </p:spPr>
      </p:pic>
      <p:sp>
        <p:nvSpPr>
          <p:cNvPr id="5" name="Rectangle 4"/>
          <p:cNvSpPr/>
          <p:nvPr/>
        </p:nvSpPr>
        <p:spPr bwMode="auto">
          <a:xfrm>
            <a:off x="1389038" y="3078187"/>
            <a:ext cx="5400600" cy="792088"/>
          </a:xfrm>
          <a:prstGeom prst="rect">
            <a:avLst/>
          </a:prstGeom>
          <a:solidFill>
            <a:schemeClr val="accent1"/>
          </a:solidFill>
          <a:ln w="9525" cap="flat" cmpd="sng" algn="ctr">
            <a:solidFill>
              <a:srgbClr val="0084A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80" charset="-128"/>
            </a:endParaRPr>
          </a:p>
        </p:txBody>
      </p:sp>
      <p:pic>
        <p:nvPicPr>
          <p:cNvPr id="6"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089131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
        <p:nvSpPr>
          <p:cNvPr id="6" name="Espace réservé du contenu 5"/>
          <p:cNvSpPr>
            <a:spLocks noGrp="1"/>
          </p:cNvSpPr>
          <p:nvPr>
            <p:ph idx="1"/>
          </p:nvPr>
        </p:nvSpPr>
        <p:spPr/>
        <p:txBody>
          <a:bodyPr/>
          <a:lstStyle/>
          <a:p>
            <a:pPr marL="571500" indent="-571500" algn="just">
              <a:spcBef>
                <a:spcPct val="0"/>
              </a:spcBef>
              <a:buFont typeface="Wingdings" panose="05000000000000000000" pitchFamily="2" charset="2"/>
              <a:buChar char="Ø"/>
              <a:defRPr/>
            </a:pPr>
            <a:r>
              <a:rPr lang="fr-FR" sz="3200" dirty="0" smtClean="0"/>
              <a:t>Les </a:t>
            </a:r>
            <a:r>
              <a:rPr lang="fr-FR" sz="3200" dirty="0"/>
              <a:t>trois autres colonnes correspondent aux possibilités offertes aux copropriétaires pour se prononcer sur la résolution soumise : « pour », « contre », « abstention »</a:t>
            </a:r>
          </a:p>
          <a:p>
            <a:pPr algn="just"/>
            <a:endParaRPr lang="fr-FR" sz="3200" dirty="0"/>
          </a:p>
          <a:p>
            <a:pPr marL="285750" indent="-285750" algn="just">
              <a:buFont typeface="Wingdings" panose="05000000000000000000" pitchFamily="2" charset="2"/>
              <a:buChar char="Ø"/>
            </a:pPr>
            <a:r>
              <a:rPr lang="fr-FR" sz="3200" dirty="0" smtClean="0"/>
              <a:t> Les </a:t>
            </a:r>
            <a:r>
              <a:rPr lang="fr-FR" sz="3200" dirty="0"/>
              <a:t>copropriétaires doivent cocher la case correspondante à leur souhait </a:t>
            </a:r>
          </a:p>
          <a:p>
            <a:endParaRPr lang="fr-FR" dirty="0"/>
          </a:p>
        </p:txBody>
      </p:sp>
      <p:pic>
        <p:nvPicPr>
          <p:cNvPr id="7" name="Image 6"/>
          <p:cNvPicPr>
            <a:picLocks noChangeAspect="1"/>
          </p:cNvPicPr>
          <p:nvPr/>
        </p:nvPicPr>
        <p:blipFill>
          <a:blip r:embed="rId3"/>
          <a:stretch>
            <a:fillRect/>
          </a:stretch>
        </p:blipFill>
        <p:spPr>
          <a:xfrm>
            <a:off x="812974" y="5879381"/>
            <a:ext cx="10605835" cy="3096344"/>
          </a:xfrm>
          <a:prstGeom prst="rect">
            <a:avLst/>
          </a:prstGeom>
        </p:spPr>
      </p:pic>
    </p:spTree>
    <p:extLst>
      <p:ext uri="{BB962C8B-B14F-4D97-AF65-F5344CB8AC3E}">
        <p14:creationId xmlns:p14="http://schemas.microsoft.com/office/powerpoint/2010/main" val="7884410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buNone/>
            </a:pPr>
            <a:endParaRPr lang="fr-FR" sz="2400" dirty="0"/>
          </a:p>
          <a:p>
            <a:pPr marL="285750" indent="-285750">
              <a:buFont typeface="Wingdings" panose="05000000000000000000" pitchFamily="2" charset="2"/>
              <a:buChar char="Ø"/>
            </a:pPr>
            <a:r>
              <a:rPr lang="fr-FR" sz="3200" dirty="0" smtClean="0"/>
              <a:t>Il </a:t>
            </a:r>
            <a:r>
              <a:rPr lang="fr-FR" sz="3200" dirty="0"/>
              <a:t>n’est pas possible de faire des réserves ou des remarques </a:t>
            </a:r>
            <a:r>
              <a:rPr lang="fr-FR" sz="3200" dirty="0" smtClean="0"/>
              <a:t>:</a:t>
            </a:r>
          </a:p>
          <a:p>
            <a:endParaRPr lang="fr-FR" sz="3200" dirty="0"/>
          </a:p>
          <a:p>
            <a:pPr marL="285750" indent="-285750">
              <a:buFont typeface="Wingdings" panose="05000000000000000000" pitchFamily="2" charset="2"/>
              <a:buChar char="Ø"/>
            </a:pPr>
            <a:r>
              <a:rPr lang="fr-FR" sz="3200" dirty="0"/>
              <a:t>Le choix doit pouvoir être clairement identifié par le « bureau » </a:t>
            </a:r>
            <a:r>
              <a:rPr lang="fr-FR" sz="2400" dirty="0" smtClean="0"/>
              <a:t>:</a:t>
            </a:r>
          </a:p>
          <a:p>
            <a:pPr marL="0" indent="0"/>
            <a:endParaRPr lang="fr-FR" sz="2400" dirty="0" smtClean="0"/>
          </a:p>
          <a:p>
            <a:pPr marL="0" indent="0"/>
            <a:endParaRPr lang="fr-FR" sz="2400" dirty="0"/>
          </a:p>
          <a:p>
            <a:endParaRPr lang="fr-CA" sz="2400" dirty="0"/>
          </a:p>
          <a:p>
            <a:endParaRPr lang="fr-FR" sz="2400" dirty="0"/>
          </a:p>
          <a:p>
            <a:r>
              <a:rPr lang="fr-CA" sz="2400" dirty="0"/>
              <a:t>                                                               </a:t>
            </a:r>
            <a:endParaRPr lang="fr-FR" sz="2400" dirty="0"/>
          </a:p>
          <a:p>
            <a:pPr marL="285750" indent="-285750">
              <a:buFont typeface="Wingdings" panose="05000000000000000000" pitchFamily="2" charset="2"/>
              <a:buChar char="Ø"/>
            </a:pPr>
            <a:r>
              <a:rPr lang="fr-FR" sz="3200" dirty="0"/>
              <a:t>Le formulaire doit être signé par la personne qui le remplit et paraphé s’il existe plusieurs pages </a:t>
            </a:r>
          </a:p>
          <a:p>
            <a:pPr>
              <a:spcBef>
                <a:spcPct val="0"/>
              </a:spcBef>
              <a:defRPr/>
            </a:pPr>
            <a:endParaRPr lang="fr-FR" altLang="fr-FR" sz="2200" b="1" dirty="0"/>
          </a:p>
          <a:p>
            <a:pPr marL="285750" indent="-285750">
              <a:buFont typeface="Wingdings" panose="05000000000000000000" pitchFamily="2" charset="2"/>
              <a:buChar char="Ø"/>
            </a:pPr>
            <a:endParaRPr lang="fr-FR" sz="2400" u="sng"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5" name="Image 4"/>
          <p:cNvPicPr/>
          <p:nvPr/>
        </p:nvPicPr>
        <p:blipFill>
          <a:blip r:embed="rId3"/>
          <a:stretch>
            <a:fillRect/>
          </a:stretch>
        </p:blipFill>
        <p:spPr>
          <a:xfrm>
            <a:off x="3909318" y="5382443"/>
            <a:ext cx="4253789" cy="1185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71897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a:t>
            </a:r>
            <a:endParaRPr lang="fr-FR" dirty="0">
              <a:solidFill>
                <a:schemeClr val="tx1"/>
              </a:solidFill>
            </a:endParaRP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
        <p:nvSpPr>
          <p:cNvPr id="8" name="Espace réservé du contenu 7"/>
          <p:cNvSpPr>
            <a:spLocks noGrp="1"/>
          </p:cNvSpPr>
          <p:nvPr>
            <p:ph idx="1"/>
          </p:nvPr>
        </p:nvSpPr>
        <p:spPr/>
        <p:txBody>
          <a:bodyPr/>
          <a:lstStyle/>
          <a:p>
            <a:pPr marL="685800" indent="-685800">
              <a:buFont typeface="Wingdings" panose="05000000000000000000" pitchFamily="2" charset="2"/>
              <a:buChar char="Ø"/>
            </a:pPr>
            <a:r>
              <a:rPr lang="fr-CA" sz="2400" dirty="0" smtClean="0"/>
              <a:t>Enfin, le formulaire de vote doit rappeler les dispositions relatives au vote par correspondance : </a:t>
            </a:r>
          </a:p>
          <a:p>
            <a:pPr marL="685800" indent="-685800">
              <a:buFont typeface="Wingdings" panose="05000000000000000000" pitchFamily="2" charset="2"/>
              <a:buChar char="Ø"/>
            </a:pPr>
            <a:endParaRPr lang="fr-FR" sz="2400" dirty="0"/>
          </a:p>
        </p:txBody>
      </p:sp>
      <p:pic>
        <p:nvPicPr>
          <p:cNvPr id="9" name="Image 8"/>
          <p:cNvPicPr>
            <a:picLocks noChangeAspect="1"/>
          </p:cNvPicPr>
          <p:nvPr/>
        </p:nvPicPr>
        <p:blipFill>
          <a:blip r:embed="rId3"/>
          <a:stretch>
            <a:fillRect/>
          </a:stretch>
        </p:blipFill>
        <p:spPr>
          <a:xfrm>
            <a:off x="2865202" y="3222203"/>
            <a:ext cx="7272808" cy="5637188"/>
          </a:xfrm>
          <a:prstGeom prst="rect">
            <a:avLst/>
          </a:prstGeom>
        </p:spPr>
      </p:pic>
    </p:spTree>
    <p:extLst>
      <p:ext uri="{BB962C8B-B14F-4D97-AF65-F5344CB8AC3E}">
        <p14:creationId xmlns:p14="http://schemas.microsoft.com/office/powerpoint/2010/main" val="1041398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sp>
        <p:nvSpPr>
          <p:cNvPr id="3" name="Espace réservé du contenu 2"/>
          <p:cNvSpPr>
            <a:spLocks noGrp="1"/>
          </p:cNvSpPr>
          <p:nvPr>
            <p:ph idx="1"/>
          </p:nvPr>
        </p:nvSpPr>
        <p:spPr/>
        <p:txBody>
          <a:bodyPr/>
          <a:lstStyle/>
          <a:p>
            <a:pPr marL="342900" indent="-342900" algn="just">
              <a:lnSpc>
                <a:spcPct val="70000"/>
              </a:lnSpc>
              <a:buFont typeface="Wingdings" panose="05000000000000000000" pitchFamily="2" charset="2"/>
              <a:buChar char="Ø"/>
            </a:pPr>
            <a:r>
              <a:rPr lang="fr-CA" sz="2800" u="sng" dirty="0"/>
              <a:t>Les résolutions informatives doivent-elles être mentionnées dans le formulaire de vote </a:t>
            </a:r>
            <a:r>
              <a:rPr lang="fr-CA" sz="2800" dirty="0"/>
              <a:t>? </a:t>
            </a:r>
          </a:p>
          <a:p>
            <a:pPr algn="just">
              <a:lnSpc>
                <a:spcPct val="70000"/>
              </a:lnSpc>
            </a:pPr>
            <a:endParaRPr lang="fr-CA" sz="4800" dirty="0"/>
          </a:p>
          <a:p>
            <a:pPr algn="just">
              <a:lnSpc>
                <a:spcPct val="70000"/>
              </a:lnSpc>
              <a:buFont typeface="Arial" panose="020B0604020202020204" pitchFamily="34" charset="0"/>
              <a:buChar char="•"/>
            </a:pPr>
            <a:r>
              <a:rPr lang="fr-CA" sz="2400" dirty="0" smtClean="0"/>
              <a:t>Pas d’indication dans la loi, ni dans le décret </a:t>
            </a:r>
          </a:p>
          <a:p>
            <a:pPr marL="0" indent="0" algn="just">
              <a:lnSpc>
                <a:spcPct val="70000"/>
              </a:lnSpc>
            </a:pPr>
            <a:endParaRPr lang="fr-CA" sz="2400" dirty="0" smtClean="0"/>
          </a:p>
          <a:p>
            <a:pPr algn="just">
              <a:lnSpc>
                <a:spcPct val="70000"/>
              </a:lnSpc>
              <a:buFont typeface="Arial" panose="020B0604020202020204" pitchFamily="34" charset="0"/>
              <a:buChar char="•"/>
            </a:pPr>
            <a:endParaRPr lang="fr-CA" sz="2400" dirty="0"/>
          </a:p>
          <a:p>
            <a:pPr algn="just">
              <a:lnSpc>
                <a:spcPct val="70000"/>
              </a:lnSpc>
              <a:buFont typeface="Arial" panose="020B0604020202020204" pitchFamily="34" charset="0"/>
              <a:buChar char="•"/>
            </a:pPr>
            <a:r>
              <a:rPr lang="fr-CA" sz="2400" dirty="0" smtClean="0"/>
              <a:t>C’est un formulaire qui appelle au vote </a:t>
            </a:r>
          </a:p>
          <a:p>
            <a:pPr algn="just">
              <a:lnSpc>
                <a:spcPct val="70000"/>
              </a:lnSpc>
              <a:buFont typeface="Arial" panose="020B0604020202020204" pitchFamily="34" charset="0"/>
              <a:buChar char="•"/>
            </a:pPr>
            <a:endParaRPr lang="fr-CA" sz="2400" dirty="0" smtClean="0"/>
          </a:p>
          <a:p>
            <a:pPr algn="just">
              <a:lnSpc>
                <a:spcPct val="70000"/>
              </a:lnSpc>
              <a:buFont typeface="Arial" panose="020B0604020202020204" pitchFamily="34" charset="0"/>
              <a:buChar char="•"/>
            </a:pPr>
            <a:endParaRPr lang="fr-CA" sz="2400" dirty="0"/>
          </a:p>
          <a:p>
            <a:pPr algn="just">
              <a:lnSpc>
                <a:spcPct val="70000"/>
              </a:lnSpc>
              <a:buFont typeface="Arial" panose="020B0604020202020204" pitchFamily="34" charset="0"/>
              <a:buChar char="•"/>
            </a:pPr>
            <a:r>
              <a:rPr lang="fr-CA" sz="2400" dirty="0" smtClean="0"/>
              <a:t>Si les résolutions informatives sont inscrites, elles doivent être inscrites de la sorte: </a:t>
            </a:r>
            <a:endParaRPr lang="fr-CA" sz="2400" dirty="0"/>
          </a:p>
          <a:p>
            <a:pPr algn="just">
              <a:lnSpc>
                <a:spcPct val="70000"/>
              </a:lnSpc>
            </a:pPr>
            <a:endParaRPr lang="fr-CA" sz="4800" dirty="0"/>
          </a:p>
          <a:p>
            <a:pPr algn="just">
              <a:lnSpc>
                <a:spcPct val="70000"/>
              </a:lnSpc>
            </a:pPr>
            <a:endParaRPr lang="fr-CA" sz="4800" dirty="0"/>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5" name="Image 4"/>
          <p:cNvPicPr>
            <a:picLocks noChangeAspect="1"/>
          </p:cNvPicPr>
          <p:nvPr/>
        </p:nvPicPr>
        <p:blipFill>
          <a:blip r:embed="rId3"/>
          <a:stretch>
            <a:fillRect/>
          </a:stretch>
        </p:blipFill>
        <p:spPr>
          <a:xfrm>
            <a:off x="650874" y="6750595"/>
            <a:ext cx="11018701" cy="1036267"/>
          </a:xfrm>
          <a:prstGeom prst="rect">
            <a:avLst/>
          </a:prstGeom>
        </p:spPr>
      </p:pic>
    </p:spTree>
    <p:extLst>
      <p:ext uri="{BB962C8B-B14F-4D97-AF65-F5344CB8AC3E}">
        <p14:creationId xmlns:p14="http://schemas.microsoft.com/office/powerpoint/2010/main" val="2918189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sp>
        <p:nvSpPr>
          <p:cNvPr id="3" name="Espace réservé du contenu 2"/>
          <p:cNvSpPr>
            <a:spLocks noGrp="1"/>
          </p:cNvSpPr>
          <p:nvPr>
            <p:ph idx="1"/>
          </p:nvPr>
        </p:nvSpPr>
        <p:spPr/>
        <p:txBody>
          <a:bodyPr/>
          <a:lstStyle/>
          <a:p>
            <a:r>
              <a:rPr lang="fr-FR" sz="2400" dirty="0"/>
              <a:t>Ainsi, pour chaque résolution, le copropriétaire doit cocher « pour » ou « contre » ou « abstention ». </a:t>
            </a:r>
          </a:p>
          <a:p>
            <a:endParaRPr lang="fr-FR" sz="2400" dirty="0"/>
          </a:p>
          <a:p>
            <a:pPr marL="342900" indent="-342900" algn="just">
              <a:buFont typeface="Wingdings" panose="05000000000000000000" pitchFamily="2" charset="2"/>
              <a:buChar char="Ø"/>
            </a:pPr>
            <a:r>
              <a:rPr lang="fr-FR" sz="2400" dirty="0"/>
              <a:t>  Si le copropriétaire ne coche </a:t>
            </a:r>
            <a:r>
              <a:rPr lang="fr-FR" sz="2400" b="1" dirty="0"/>
              <a:t>aucune</a:t>
            </a:r>
            <a:r>
              <a:rPr lang="fr-FR" sz="2400" dirty="0"/>
              <a:t> des cases : dans ce cas, le copropriétaire sera considéré comme défaillant car il n’a exprimé aucun choix sur la question.  </a:t>
            </a:r>
          </a:p>
          <a:p>
            <a:pPr algn="just"/>
            <a:endParaRPr lang="fr-FR" sz="2400" dirty="0"/>
          </a:p>
          <a:p>
            <a:pPr marL="342900" indent="-342900" algn="just">
              <a:buFont typeface="Wingdings" panose="05000000000000000000" pitchFamily="2" charset="2"/>
              <a:buChar char="Ø"/>
            </a:pPr>
            <a:r>
              <a:rPr lang="fr-FR" sz="2400" dirty="0"/>
              <a:t> S’il coche </a:t>
            </a:r>
            <a:r>
              <a:rPr lang="fr-FR" sz="2400" b="1" dirty="0"/>
              <a:t>plusieurs</a:t>
            </a:r>
            <a:r>
              <a:rPr lang="fr-FR" sz="2400" dirty="0"/>
              <a:t> cases, il sera impossible de connaitre le vote du copropriétaire, il sera alors considéré comme défaillant pour cette résolution</a:t>
            </a:r>
          </a:p>
          <a:p>
            <a:pPr algn="just"/>
            <a:endParaRPr lang="fr-FR" sz="2400" dirty="0"/>
          </a:p>
          <a:p>
            <a:pPr marL="342900" indent="-342900" algn="just">
              <a:buFont typeface="Wingdings" panose="05000000000000000000" pitchFamily="2" charset="2"/>
              <a:buChar char="Ø"/>
            </a:pPr>
            <a:r>
              <a:rPr lang="fr-FR" sz="2400" dirty="0"/>
              <a:t> Le fait d’être déclaré « défaillant » pour la résolution concernée, ouvre au copropriétaire la possibilité de contester judiciairement la résolution, s’il constate une irrégularité </a:t>
            </a:r>
          </a:p>
          <a:p>
            <a:pPr algn="just"/>
            <a:endParaRPr lang="fr-FR" sz="2400" dirty="0"/>
          </a:p>
          <a:p>
            <a:pPr marL="342900" indent="-342900" algn="just">
              <a:buFont typeface="Wingdings" panose="05000000000000000000" pitchFamily="2" charset="2"/>
              <a:buChar char="Ø"/>
            </a:pPr>
            <a:r>
              <a:rPr lang="fr-FR" sz="2400" dirty="0"/>
              <a:t>S’il coche une case en inscrivant des remarques : la case cochée sera prise en compte, sans les remarques apportées </a:t>
            </a:r>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18680973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participation en assemblée générale</a:t>
            </a:r>
            <a:r>
              <a:rPr lang="fr-FR" b="1" u="sng" dirty="0">
                <a:solidFill>
                  <a:srgbClr val="F8F8F8"/>
                </a:solidFill>
              </a:rPr>
              <a:t/>
            </a:r>
            <a:br>
              <a:rPr lang="fr-FR" b="1" u="sng" dirty="0">
                <a:solidFill>
                  <a:srgbClr val="F8F8F8"/>
                </a:solidFill>
              </a:rPr>
            </a:br>
            <a:r>
              <a:rPr lang="fr-FR" b="1" u="sng" dirty="0">
                <a:solidFill>
                  <a:srgbClr val="F8F8F8"/>
                </a:solidFill>
              </a:rPr>
              <a:t/>
            </a:r>
            <a:br>
              <a:rPr lang="fr-FR" b="1" u="sng" dirty="0">
                <a:solidFill>
                  <a:srgbClr val="F8F8F8"/>
                </a:solidFill>
              </a:rPr>
            </a:br>
            <a:endParaRPr lang="fr-FR" dirty="0"/>
          </a:p>
        </p:txBody>
      </p:sp>
      <p:sp>
        <p:nvSpPr>
          <p:cNvPr id="3" name="Espace réservé du contenu 2"/>
          <p:cNvSpPr>
            <a:spLocks noGrp="1"/>
          </p:cNvSpPr>
          <p:nvPr>
            <p:ph idx="1"/>
          </p:nvPr>
        </p:nvSpPr>
        <p:spPr/>
        <p:txBody>
          <a:bodyPr/>
          <a:lstStyle/>
          <a:p>
            <a:pPr marL="0" indent="0" algn="ctr"/>
            <a:endParaRPr lang="fr-FR" sz="2400" dirty="0" smtClean="0"/>
          </a:p>
          <a:p>
            <a:pPr marL="0" indent="0" algn="ctr"/>
            <a:endParaRPr lang="fr-FR" sz="2400" dirty="0"/>
          </a:p>
          <a:p>
            <a:pPr marL="0" indent="0" algn="ctr"/>
            <a:endParaRPr lang="fr-FR" sz="2400" dirty="0" smtClean="0"/>
          </a:p>
          <a:p>
            <a:pPr marL="0" indent="0" algn="ctr"/>
            <a:endParaRPr lang="fr-FR" sz="2400" dirty="0"/>
          </a:p>
          <a:p>
            <a:pPr marL="0" indent="0" algn="ctr"/>
            <a:endParaRPr lang="fr-FR" sz="2400" dirty="0" smtClean="0"/>
          </a:p>
          <a:p>
            <a:pPr marL="0" indent="0" algn="ctr"/>
            <a:r>
              <a:rPr lang="fr-FR" sz="2400" dirty="0" smtClean="0"/>
              <a:t>I- </a:t>
            </a:r>
            <a:r>
              <a:rPr lang="fr-FR" sz="2400" dirty="0"/>
              <a:t>Les modes traditionnels de participation en assemblée générale </a:t>
            </a:r>
          </a:p>
          <a:p>
            <a:pPr marL="0" indent="0" algn="ctr"/>
            <a:endParaRPr lang="fr-FR" sz="2400" dirty="0"/>
          </a:p>
          <a:p>
            <a:pPr marL="0" indent="0" algn="ctr"/>
            <a:endParaRPr lang="fr-FR" sz="2400" dirty="0"/>
          </a:p>
          <a:p>
            <a:pPr marL="0" indent="0" algn="ctr"/>
            <a:r>
              <a:rPr lang="fr-FR" sz="2400" b="1" dirty="0"/>
              <a:t>A- La présence physique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66265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800" u="sng" dirty="0"/>
              <a:t>Les modalités de vote en cas de pluralité de candidats</a:t>
            </a:r>
            <a:r>
              <a:rPr lang="fr-FR" sz="2800" dirty="0"/>
              <a:t>: </a:t>
            </a:r>
          </a:p>
          <a:p>
            <a:pPr algn="just"/>
            <a:endParaRPr lang="fr-FR" sz="2800" dirty="0"/>
          </a:p>
          <a:p>
            <a:pPr marL="342900" indent="-342900" algn="just">
              <a:buFont typeface="Arial" panose="020B0604020202020204" pitchFamily="34" charset="0"/>
              <a:buChar char="•"/>
            </a:pPr>
            <a:r>
              <a:rPr lang="fr-FR" sz="2800" dirty="0"/>
              <a:t>En cas de pluralité de candidats: l’article 19 du décret du 17 mars 1967 dispose :</a:t>
            </a:r>
          </a:p>
          <a:p>
            <a:pPr algn="just"/>
            <a:r>
              <a:rPr lang="fr-FR" sz="2800" dirty="0"/>
              <a:t> « pour l’application des articles 25-1 et 26-1 de la loi du 10 juillet 1965, lorsque l’assemblée générale est appelée à approuver un contrat, un devis ou un marché mettant en concurrence plusieurs candidats, elle ne peut procéder au second vote prévu à ces articles </a:t>
            </a:r>
            <a:r>
              <a:rPr lang="fr-FR" sz="2800" b="1" dirty="0"/>
              <a:t>qu’après avoir voté sur chacune des candidatures à la majorité applicable </a:t>
            </a:r>
            <a:r>
              <a:rPr lang="fr-FR" sz="2800" dirty="0"/>
              <a:t>au premier vote »</a:t>
            </a:r>
          </a:p>
          <a:p>
            <a:pPr algn="just"/>
            <a:endParaRPr lang="fr-FR" sz="2800" dirty="0"/>
          </a:p>
          <a:p>
            <a:pPr marL="342900" indent="-342900" algn="just">
              <a:buFont typeface="Arial" panose="020B0604020202020204" pitchFamily="34" charset="0"/>
              <a:buChar char="•"/>
            </a:pPr>
            <a:r>
              <a:rPr lang="fr-FR" sz="2800" dirty="0"/>
              <a:t>Cela signifie qu’il y a bien </a:t>
            </a:r>
            <a:r>
              <a:rPr lang="fr-FR" sz="2800" b="1" dirty="0"/>
              <a:t>deux votes distincts</a:t>
            </a:r>
            <a:r>
              <a:rPr lang="fr-FR" sz="2800" dirty="0"/>
              <a:t>, le syndic doit donc prévoir plusieurs lignes en cas de pluralité de candidats </a:t>
            </a:r>
            <a:endParaRPr lang="fr-FR" sz="2800" b="1" dirty="0">
              <a:solidFill>
                <a:srgbClr val="002060"/>
              </a:solidFill>
            </a:endParaRPr>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5551370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800" u="sng" dirty="0"/>
              <a:t>Les modalités de passerelles : </a:t>
            </a:r>
          </a:p>
          <a:p>
            <a:endParaRPr lang="fr-FR" sz="2800" dirty="0"/>
          </a:p>
          <a:p>
            <a:pPr marL="342900" indent="-342900">
              <a:buFont typeface="Arial" panose="020B0604020202020204" pitchFamily="34" charset="0"/>
              <a:buChar char="•"/>
            </a:pPr>
            <a:r>
              <a:rPr lang="fr-FR" sz="2800" dirty="0"/>
              <a:t>Désormais, il existe deux passerelles : la majorité de l’article 25-1 et la majorité de l’article 26-1, pour toutes les résolutions </a:t>
            </a:r>
          </a:p>
          <a:p>
            <a:pPr>
              <a:buFontTx/>
              <a:buChar char="-"/>
            </a:pPr>
            <a:endParaRPr lang="fr-FR" sz="2800" dirty="0"/>
          </a:p>
          <a:p>
            <a:pPr marL="342900" indent="-342900">
              <a:buFont typeface="Arial" panose="020B0604020202020204" pitchFamily="34" charset="0"/>
              <a:buChar char="•"/>
            </a:pPr>
            <a:r>
              <a:rPr lang="fr-FR" sz="2800" dirty="0"/>
              <a:t>Il doit être procédé au second vote </a:t>
            </a:r>
            <a:r>
              <a:rPr lang="fr-FR" sz="2800" b="1" dirty="0"/>
              <a:t>immédiatement</a:t>
            </a:r>
            <a:r>
              <a:rPr lang="fr-FR" sz="2800" dirty="0"/>
              <a:t> à la même assemblée, le syndic doit donc prévoir sur le formulaire du vote par correspondance la possibilité de voter en utilisant la passerelle </a:t>
            </a:r>
          </a:p>
          <a:p>
            <a:pPr>
              <a:buFontTx/>
              <a:buChar char="-"/>
            </a:pPr>
            <a:endParaRPr lang="fr-FR" sz="2800" dirty="0"/>
          </a:p>
          <a:p>
            <a:pPr marL="342900" indent="-342900">
              <a:buFont typeface="Arial" panose="020B0604020202020204" pitchFamily="34" charset="0"/>
              <a:buChar char="•"/>
            </a:pPr>
            <a:r>
              <a:rPr lang="fr-FR" sz="2800" dirty="0"/>
              <a:t>S’agissant d’un second vote, il doit donc y avoir une deuxième ligne</a:t>
            </a:r>
            <a:endParaRPr lang="fr-FR" sz="2800" b="1" dirty="0">
              <a:solidFill>
                <a:srgbClr val="002060"/>
              </a:solidFill>
            </a:endParaRPr>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7514603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participation en assemblée générale</a:t>
            </a:r>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5" name="Espace réservé du contenu 3"/>
          <p:cNvPicPr>
            <a:picLocks noGrp="1" noChangeAspect="1"/>
          </p:cNvPicPr>
          <p:nvPr>
            <p:ph idx="1"/>
          </p:nvPr>
        </p:nvPicPr>
        <p:blipFill>
          <a:blip r:embed="rId3"/>
          <a:stretch>
            <a:fillRect/>
          </a:stretch>
        </p:blipFill>
        <p:spPr>
          <a:xfrm>
            <a:off x="812974" y="1810865"/>
            <a:ext cx="11701463" cy="2377930"/>
          </a:xfrm>
          <a:prstGeom prst="rect">
            <a:avLst/>
          </a:prstGeom>
        </p:spPr>
      </p:pic>
      <p:pic>
        <p:nvPicPr>
          <p:cNvPr id="7" name="Image 6"/>
          <p:cNvPicPr>
            <a:picLocks noChangeAspect="1"/>
          </p:cNvPicPr>
          <p:nvPr/>
        </p:nvPicPr>
        <p:blipFill>
          <a:blip r:embed="rId4"/>
          <a:stretch>
            <a:fillRect/>
          </a:stretch>
        </p:blipFill>
        <p:spPr>
          <a:xfrm>
            <a:off x="2541166" y="4014291"/>
            <a:ext cx="6636498" cy="2675820"/>
          </a:xfrm>
          <a:prstGeom prst="rect">
            <a:avLst/>
          </a:prstGeom>
        </p:spPr>
      </p:pic>
      <p:pic>
        <p:nvPicPr>
          <p:cNvPr id="8" name="Espace réservé du contenu 3"/>
          <p:cNvPicPr>
            <a:picLocks noChangeAspect="1"/>
          </p:cNvPicPr>
          <p:nvPr/>
        </p:nvPicPr>
        <p:blipFill>
          <a:blip r:embed="rId5"/>
          <a:stretch>
            <a:fillRect/>
          </a:stretch>
        </p:blipFill>
        <p:spPr>
          <a:xfrm>
            <a:off x="1965102" y="6705397"/>
            <a:ext cx="8271785" cy="2980649"/>
          </a:xfrm>
          <a:prstGeom prst="rect">
            <a:avLst/>
          </a:prstGeom>
        </p:spPr>
      </p:pic>
    </p:spTree>
    <p:extLst>
      <p:ext uri="{BB962C8B-B14F-4D97-AF65-F5344CB8AC3E}">
        <p14:creationId xmlns:p14="http://schemas.microsoft.com/office/powerpoint/2010/main" val="2845360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lgn="just"/>
            <a:endParaRPr lang="fr-FR" sz="1100" dirty="0"/>
          </a:p>
          <a:p>
            <a:pPr marL="342900" indent="-342900" algn="just">
              <a:buFont typeface="Wingdings" panose="05000000000000000000" pitchFamily="2" charset="2"/>
              <a:buChar char="Ø"/>
            </a:pPr>
            <a:r>
              <a:rPr lang="fr-FR" sz="2400" dirty="0"/>
              <a:t>Le vote par correspondance a une incidence sur toute la tenue de l’assemblée générale, en commençant par la feuille de présence. </a:t>
            </a:r>
          </a:p>
          <a:p>
            <a:pPr marL="0" indent="0" algn="just">
              <a:buNone/>
            </a:pPr>
            <a:endParaRPr lang="fr-FR" sz="2400" dirty="0"/>
          </a:p>
          <a:p>
            <a:pPr marL="0" indent="0" algn="just">
              <a:buNone/>
            </a:pPr>
            <a:r>
              <a:rPr lang="fr-FR" sz="2400" dirty="0"/>
              <a:t>En effet conformément à l’article 14 du décret du 17 mars 1967 : </a:t>
            </a:r>
          </a:p>
          <a:p>
            <a:pPr marL="0" indent="0" algn="just">
              <a:buNone/>
            </a:pPr>
            <a:endParaRPr lang="fr-FR" sz="2400" dirty="0"/>
          </a:p>
          <a:p>
            <a:pPr marL="342900" indent="-342900" algn="just">
              <a:buFont typeface="Arial" panose="020B0604020202020204" pitchFamily="34" charset="0"/>
              <a:buChar char="•"/>
            </a:pPr>
            <a:r>
              <a:rPr lang="fr-FR" sz="2400" dirty="0"/>
              <a:t>Il est tenu une feuille de présence, qui indique : le nom et domicile de chaque copropriétaire ou associé… ayant voté par correspondance avec la mention de la date de réception du formulaire par le syndic</a:t>
            </a:r>
          </a:p>
          <a:p>
            <a:pPr algn="just">
              <a:buFontTx/>
              <a:buChar char="-"/>
            </a:pPr>
            <a:endParaRPr lang="fr-FR" sz="2400" dirty="0"/>
          </a:p>
          <a:p>
            <a:pPr marL="342900" indent="-342900" algn="just">
              <a:buFont typeface="Arial" panose="020B0604020202020204" pitchFamily="34" charset="0"/>
              <a:buChar char="•"/>
            </a:pPr>
            <a:r>
              <a:rPr lang="fr-FR" sz="2400" dirty="0"/>
              <a:t>Elle est émargée par chaque copropriétaire ou associé présent physiquement ou par son mandataire </a:t>
            </a:r>
          </a:p>
          <a:p>
            <a:pPr algn="just">
              <a:buFontTx/>
              <a:buChar char="-"/>
            </a:pPr>
            <a:endParaRPr lang="fr-FR" sz="2400" dirty="0"/>
          </a:p>
          <a:p>
            <a:pPr marL="342900" indent="-342900" algn="just">
              <a:buFont typeface="Arial" panose="020B0604020202020204" pitchFamily="34" charset="0"/>
              <a:buChar char="•"/>
            </a:pPr>
            <a:r>
              <a:rPr lang="fr-FR" sz="2400" dirty="0" smtClean="0"/>
              <a:t> </a:t>
            </a:r>
            <a:r>
              <a:rPr lang="fr-FR" sz="2400" dirty="0"/>
              <a:t>L</a:t>
            </a:r>
            <a:r>
              <a:rPr lang="fr-FR" sz="2400" dirty="0" smtClean="0"/>
              <a:t>e </a:t>
            </a:r>
            <a:r>
              <a:rPr lang="fr-FR" sz="2400" dirty="0"/>
              <a:t>copropriétaire votant par correspondance n’aura pas à signer le formulaire de vote par correspondance </a:t>
            </a:r>
          </a:p>
          <a:p>
            <a:endParaRPr lang="fr-FR" sz="11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806808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dirty="0"/>
              <a:t>Au cours de l’assemblée générale pour le vote des résolutions, il appartiendra au président de séance et aux scrutateurs d’être d’une extrême vigilance dans le compte des voix : </a:t>
            </a:r>
          </a:p>
          <a:p>
            <a:pPr marL="0" indent="0" algn="just">
              <a:buNone/>
            </a:pPr>
            <a:endParaRPr lang="fr-FR" sz="2400" dirty="0"/>
          </a:p>
          <a:p>
            <a:pPr marL="342900" indent="-342900" algn="just">
              <a:buFont typeface="Arial" panose="020B0604020202020204" pitchFamily="34" charset="0"/>
              <a:buChar char="•"/>
            </a:pPr>
            <a:r>
              <a:rPr lang="fr-FR" sz="2400" dirty="0"/>
              <a:t>Possibilité </a:t>
            </a:r>
            <a:r>
              <a:rPr lang="fr-FR" sz="2400" b="1" dirty="0"/>
              <a:t>d’amendement</a:t>
            </a:r>
            <a:r>
              <a:rPr lang="fr-FR" sz="2400" dirty="0"/>
              <a:t> de la résolution </a:t>
            </a:r>
          </a:p>
          <a:p>
            <a:pPr algn="just">
              <a:buFontTx/>
              <a:buChar char="-"/>
            </a:pPr>
            <a:endParaRPr lang="fr-FR" sz="2400" dirty="0"/>
          </a:p>
          <a:p>
            <a:pPr marL="342900" indent="-342900" algn="just">
              <a:buFont typeface="Arial" panose="020B0604020202020204" pitchFamily="34" charset="0"/>
              <a:buChar char="•"/>
            </a:pPr>
            <a:r>
              <a:rPr lang="fr-FR" sz="2400" dirty="0"/>
              <a:t>Possibilité pour un copropriétaire qui a voté par correspondance, </a:t>
            </a:r>
            <a:r>
              <a:rPr lang="fr-FR" sz="2400" b="1" dirty="0"/>
              <a:t>d’être présent physiquement ou de donner un pouvoir à un tiers </a:t>
            </a:r>
            <a:r>
              <a:rPr lang="fr-FR" sz="2400" dirty="0" smtClean="0"/>
              <a:t>(article 14-1 du décret du 17 mars 1967) : </a:t>
            </a:r>
            <a:endParaRPr lang="fr-FR" sz="2400" dirty="0"/>
          </a:p>
          <a:p>
            <a:pPr marL="0" indent="0" algn="just"/>
            <a:endParaRPr lang="fr-FR" sz="2400" dirty="0"/>
          </a:p>
          <a:p>
            <a:pPr marL="0" indent="0" algn="just"/>
            <a:r>
              <a:rPr lang="fr-FR" sz="2400" dirty="0" smtClean="0"/>
              <a:t>«</a:t>
            </a:r>
            <a:r>
              <a:rPr lang="fr-FR" sz="2400" dirty="0"/>
              <a:t> Au moment du vote, le formulaire de vote par correspondance </a:t>
            </a:r>
            <a:r>
              <a:rPr lang="fr-FR" sz="2400" b="1" dirty="0"/>
              <a:t>n’est pas pris en compte</a:t>
            </a:r>
            <a:r>
              <a:rPr lang="fr-FR" sz="2400" dirty="0"/>
              <a:t> lorsque le copropriétaire, l’associé, le mandataire est présent à l’assemblée générale, quelle que soit la date à laquelle a été établi ou reçu le formulaire de vote par correspondance ou le mandat avec délégation de vote, y compris en cas de délégation de vote sans désignation</a:t>
            </a:r>
          </a:p>
          <a:p>
            <a:pPr algn="just"/>
            <a:endParaRPr lang="fr-FR" sz="2400" dirty="0"/>
          </a:p>
          <a:p>
            <a:endParaRPr lang="fr-FR" sz="2400" dirty="0"/>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25125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algn="just"/>
            <a:r>
              <a:rPr lang="fr-CA" sz="2400" dirty="0" smtClean="0"/>
              <a:t>FOCUS COVID : </a:t>
            </a:r>
          </a:p>
          <a:p>
            <a:pPr algn="just"/>
            <a:endParaRPr lang="fr-CA" sz="2400" dirty="0"/>
          </a:p>
          <a:p>
            <a:pPr algn="just"/>
            <a:r>
              <a:rPr lang="fr-CA" sz="2400" dirty="0" smtClean="0"/>
              <a:t>Article 22-2 de l’ordonnance du 25 mars 2020 modifié par la loi  du 22 janvier 2022 n°2022-46 </a:t>
            </a:r>
            <a:endParaRPr lang="fr-FR" sz="2400" dirty="0"/>
          </a:p>
          <a:p>
            <a:endParaRPr lang="fr-FR" sz="2400" dirty="0"/>
          </a:p>
          <a:p>
            <a:pPr algn="just"/>
            <a:r>
              <a:rPr lang="fr-FR" sz="2400" dirty="0"/>
              <a:t>Par dérogation aux </a:t>
            </a:r>
            <a:r>
              <a:rPr lang="fr-FR" sz="2400" u="sng" dirty="0">
                <a:hlinkClick r:id="rId2"/>
              </a:rPr>
              <a:t>dispositions de l'article 17 de la loi du 10 juillet 1965 susvisée</a:t>
            </a:r>
            <a:r>
              <a:rPr lang="fr-FR" sz="2400" dirty="0"/>
              <a:t>, lorsque le recours à la visioconférence ou à tout autre moyen de communication électronique </a:t>
            </a:r>
            <a:r>
              <a:rPr lang="fr-FR" sz="2400" b="1" dirty="0" smtClean="0"/>
              <a:t>est </a:t>
            </a:r>
            <a:r>
              <a:rPr lang="fr-FR" sz="2400" b="1" dirty="0"/>
              <a:t>impossible </a:t>
            </a:r>
            <a:r>
              <a:rPr lang="fr-FR" sz="2400" dirty="0"/>
              <a:t>pour des raisons techniques et matérielles , le syndic peut prévoir, après </a:t>
            </a:r>
            <a:r>
              <a:rPr lang="fr-FR" sz="2400" b="1" dirty="0"/>
              <a:t>avis</a:t>
            </a:r>
            <a:r>
              <a:rPr lang="fr-FR" sz="2400" dirty="0"/>
              <a:t> du conseil syndical, que les décisions du syndicat des copropriétaires sont prises au seul moyen du vote par correspondance</a:t>
            </a:r>
            <a:r>
              <a:rPr lang="fr-FR" sz="2400" dirty="0" smtClean="0"/>
              <a:t>.</a:t>
            </a:r>
          </a:p>
          <a:p>
            <a:pPr algn="just"/>
            <a:r>
              <a:rPr lang="fr-FR" sz="2400" dirty="0" smtClean="0"/>
              <a:t>Lorsqu’un </a:t>
            </a:r>
            <a:r>
              <a:rPr lang="fr-FR" sz="2400" dirty="0"/>
              <a:t>vote par correspondance est organisé en lieu et place de la tenue d’une assemblée générale donnant lieu à la </a:t>
            </a:r>
            <a:r>
              <a:rPr lang="fr-FR" sz="2400" b="1" dirty="0"/>
              <a:t>rémunération forfaitaire </a:t>
            </a:r>
            <a:r>
              <a:rPr lang="fr-FR" sz="2400" dirty="0"/>
              <a:t>prévue au premier alinéa de l’article 18‑1 A de la loi du 10 juillet 1965 susvisée, les prestations fournies par le syndic au titre du traitement de ce vote sont comprises </a:t>
            </a:r>
            <a:r>
              <a:rPr lang="fr-FR" sz="2400" b="1" dirty="0"/>
              <a:t>dans le forfait. </a:t>
            </a:r>
          </a:p>
          <a:p>
            <a:endParaRPr lang="fr-FR" sz="2400" dirty="0"/>
          </a:p>
        </p:txBody>
      </p:sp>
      <p:pic>
        <p:nvPicPr>
          <p:cNvPr id="4"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9945930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algn="just"/>
            <a:r>
              <a:rPr lang="fr-CA" sz="2400" dirty="0" smtClean="0"/>
              <a:t>FOCUS COVID : </a:t>
            </a:r>
          </a:p>
          <a:p>
            <a:pPr algn="just"/>
            <a:r>
              <a:rPr lang="fr-FR" sz="2000" dirty="0" smtClean="0"/>
              <a:t>Lorsqu'il </a:t>
            </a:r>
            <a:r>
              <a:rPr lang="fr-FR" sz="2000" dirty="0"/>
              <a:t>est fait application de l'article 22-2, il est dérogé aux dispositions des articles 9, 14, 15 et 17 du décret du 17 mars 1967 susvisé dans les conditions suivantes :</a:t>
            </a:r>
          </a:p>
          <a:p>
            <a:pPr algn="just"/>
            <a:r>
              <a:rPr lang="fr-FR" sz="2000" dirty="0"/>
              <a:t/>
            </a:r>
            <a:br>
              <a:rPr lang="fr-FR" sz="2000" dirty="0"/>
            </a:br>
            <a:r>
              <a:rPr lang="fr-FR" sz="2000" dirty="0"/>
              <a:t>1° L'assemblée générale des copropriétaires est convoquée sans </a:t>
            </a:r>
            <a:r>
              <a:rPr lang="fr-FR" sz="2000" b="1" dirty="0"/>
              <a:t>qu'un lieu de réunion </a:t>
            </a:r>
            <a:r>
              <a:rPr lang="fr-FR" sz="2000" dirty="0"/>
              <a:t>soit déterminé, ni indiqué dans la convocation ;</a:t>
            </a:r>
          </a:p>
          <a:p>
            <a:pPr algn="just"/>
            <a:r>
              <a:rPr lang="fr-FR" sz="2000" dirty="0"/>
              <a:t/>
            </a:r>
            <a:br>
              <a:rPr lang="fr-FR" sz="2000" dirty="0"/>
            </a:br>
            <a:r>
              <a:rPr lang="fr-FR" sz="2000" dirty="0"/>
              <a:t>2° La convocation </a:t>
            </a:r>
            <a:r>
              <a:rPr lang="fr-FR" sz="2000" b="1" dirty="0"/>
              <a:t>précise</a:t>
            </a:r>
            <a:r>
              <a:rPr lang="fr-FR" sz="2000" dirty="0"/>
              <a:t> que les copropriétaires ne peuvent participer à l'assemblée générale que par visioconférence ou tout autre moyen de communication électronique, sans préjudice de la possibilité de voter par correspondance. Lorsque le recours à la visioconférence ou à tout autre moyen de communication électronique n'est pas possible, la convocation précise que les copropriétaires ne peuvent voter que par correspondance </a:t>
            </a:r>
            <a:r>
              <a:rPr lang="fr-FR" sz="2000" dirty="0" smtClean="0"/>
              <a:t>;</a:t>
            </a:r>
          </a:p>
          <a:p>
            <a:pPr algn="just"/>
            <a:r>
              <a:rPr lang="fr-FR" sz="2000" dirty="0"/>
              <a:t/>
            </a:r>
            <a:br>
              <a:rPr lang="fr-FR" sz="2000" dirty="0"/>
            </a:br>
            <a:r>
              <a:rPr lang="fr-FR" sz="2000" dirty="0"/>
              <a:t>3° Le président de séance </a:t>
            </a:r>
            <a:r>
              <a:rPr lang="fr-FR" sz="2000" b="1" dirty="0"/>
              <a:t>certifie exacte la feuille de présence et signe</a:t>
            </a:r>
            <a:r>
              <a:rPr lang="fr-FR" sz="2000" dirty="0"/>
              <a:t>, le cas échéant avec le ou les scrutateurs, le procès-verbal des décisions dans les huit jours suivant la tenue de l'assemblée générale ;</a:t>
            </a:r>
          </a:p>
          <a:p>
            <a:pPr algn="just"/>
            <a:r>
              <a:rPr lang="fr-FR" sz="2000" dirty="0"/>
              <a:t/>
            </a:r>
            <a:br>
              <a:rPr lang="fr-FR" sz="2000" dirty="0"/>
            </a:br>
            <a:r>
              <a:rPr lang="fr-FR" sz="2000" dirty="0"/>
              <a:t>4° Lorsque les décisions sont prises au seul moyen du vote par correspondance, </a:t>
            </a:r>
            <a:r>
              <a:rPr lang="fr-FR" sz="2000" b="1" dirty="0"/>
              <a:t>le président du conseil syndical, ou à défaut, l'un de ses membres, ou en leur absence, l'un des copropriétaires votant désigné par le syndic, assure les missions qui incombent au président de séance</a:t>
            </a:r>
            <a:r>
              <a:rPr lang="fr-FR" sz="2000" dirty="0"/>
              <a:t> en application des dispositions du décret du 17 mars 1967 susvisé.</a:t>
            </a:r>
          </a:p>
          <a:p>
            <a:endParaRPr lang="fr-FR" sz="20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3520820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Merci de votre attention</a:t>
            </a:r>
          </a:p>
        </p:txBody>
      </p:sp>
      <p:sp>
        <p:nvSpPr>
          <p:cNvPr id="3" name="Espace réservé du contenu 2"/>
          <p:cNvSpPr>
            <a:spLocks noGrp="1"/>
          </p:cNvSpPr>
          <p:nvPr>
            <p:ph idx="1"/>
          </p:nvPr>
        </p:nvSpPr>
        <p:spPr/>
        <p:txBody>
          <a:bodyPr/>
          <a:lstStyle/>
          <a:p>
            <a:pPr eaLnBrk="1" hangingPunct="1">
              <a:defRPr/>
            </a:pPr>
            <a:endParaRPr lang="fr-FR" sz="3200" b="1" dirty="0"/>
          </a:p>
          <a:p>
            <a:pPr eaLnBrk="1" hangingPunct="1">
              <a:defRPr/>
            </a:pPr>
            <a:r>
              <a:rPr lang="fr-FR" sz="3200" b="1" dirty="0" smtClean="0"/>
              <a:t>Association </a:t>
            </a:r>
            <a:r>
              <a:rPr lang="fr-FR" sz="3200" b="1" dirty="0"/>
              <a:t>des Responsables de Copropriété </a:t>
            </a:r>
          </a:p>
          <a:p>
            <a:pPr eaLnBrk="1" hangingPunct="1">
              <a:defRPr/>
            </a:pPr>
            <a:endParaRPr lang="fr-FR" sz="3200" dirty="0"/>
          </a:p>
          <a:p>
            <a:pPr lvl="1" eaLnBrk="1" hangingPunct="1">
              <a:defRPr/>
            </a:pPr>
            <a:r>
              <a:rPr lang="fr-FR" sz="3200" b="1" dirty="0"/>
              <a:t>7 rue T</a:t>
            </a:r>
            <a:r>
              <a:rPr lang="fr-FR" sz="3200" b="1" dirty="0" smtClean="0"/>
              <a:t>hionville </a:t>
            </a:r>
            <a:endParaRPr lang="fr-FR" sz="3200" b="1" dirty="0"/>
          </a:p>
          <a:p>
            <a:pPr lvl="1" eaLnBrk="1" hangingPunct="1">
              <a:defRPr/>
            </a:pPr>
            <a:r>
              <a:rPr lang="fr-FR" sz="3200" b="1" dirty="0"/>
              <a:t>75 019 PARIS </a:t>
            </a:r>
          </a:p>
          <a:p>
            <a:pPr lvl="1" eaLnBrk="1" hangingPunct="1">
              <a:buNone/>
              <a:defRPr/>
            </a:pPr>
            <a:endParaRPr lang="fr-FR" sz="3200" b="1" dirty="0"/>
          </a:p>
          <a:p>
            <a:pPr lvl="1" eaLnBrk="1" hangingPunct="1">
              <a:defRPr/>
            </a:pPr>
            <a:r>
              <a:rPr lang="fr-FR" sz="3200" b="1" dirty="0"/>
              <a:t>Tel : 01.40.30.12.82</a:t>
            </a:r>
          </a:p>
          <a:p>
            <a:pPr lvl="1" eaLnBrk="1" hangingPunct="1">
              <a:buNone/>
              <a:defRPr/>
            </a:pPr>
            <a:endParaRPr lang="fr-FR" sz="3200" b="1" dirty="0"/>
          </a:p>
          <a:p>
            <a:pPr lvl="1" eaLnBrk="1" hangingPunct="1">
              <a:defRPr/>
            </a:pPr>
            <a:r>
              <a:rPr lang="fr-FR" sz="3200" dirty="0" smtClean="0">
                <a:hlinkClick r:id="rId2"/>
              </a:rPr>
              <a:t>juridique@arc-copro.fr</a:t>
            </a:r>
            <a:endParaRPr lang="fr-FR" sz="3200" dirty="0"/>
          </a:p>
          <a:p>
            <a:pPr lvl="1" eaLnBrk="1" hangingPunct="1">
              <a:defRPr/>
            </a:pPr>
            <a:r>
              <a:rPr lang="fr-FR" sz="3200" dirty="0">
                <a:hlinkClick r:id="rId3"/>
              </a:rPr>
              <a:t>http://arc-copro.fr</a:t>
            </a:r>
            <a:r>
              <a:rPr lang="fr-FR" sz="3200" dirty="0"/>
              <a:t>					</a:t>
            </a:r>
          </a:p>
        </p:txBody>
      </p:sp>
      <p:pic>
        <p:nvPicPr>
          <p:cNvPr id="4" name="Image 5" descr="logo arc.jpg"/>
          <p:cNvPicPr>
            <a:picLocks noChangeAspect="1"/>
          </p:cNvPicPr>
          <p:nvPr/>
        </p:nvPicPr>
        <p:blipFill>
          <a:blip r:embed="rId4" cstate="print"/>
          <a:srcRect/>
          <a:stretch>
            <a:fillRect/>
          </a:stretch>
        </p:blipFill>
        <p:spPr bwMode="auto">
          <a:xfrm>
            <a:off x="10678070" y="7705725"/>
            <a:ext cx="1868488" cy="2019300"/>
          </a:xfrm>
          <a:prstGeom prst="rect">
            <a:avLst/>
          </a:prstGeom>
          <a:noFill/>
          <a:ln w="9525">
            <a:noFill/>
            <a:miter lim="800000"/>
            <a:headEnd/>
            <a:tailEnd/>
          </a:ln>
        </p:spPr>
      </p:pic>
    </p:spTree>
    <p:extLst>
      <p:ext uri="{BB962C8B-B14F-4D97-AF65-F5344CB8AC3E}">
        <p14:creationId xmlns:p14="http://schemas.microsoft.com/office/powerpoint/2010/main" val="156894293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participation en assemblée générale</a:t>
            </a:r>
            <a:r>
              <a:rPr lang="fr-FR" b="1" u="sng" dirty="0">
                <a:solidFill>
                  <a:srgbClr val="F8F8F8"/>
                </a:solidFill>
              </a:rPr>
              <a:t/>
            </a:r>
            <a:br>
              <a:rPr lang="fr-FR" b="1" u="sng" dirty="0">
                <a:solidFill>
                  <a:srgbClr val="F8F8F8"/>
                </a:solidFill>
              </a:rPr>
            </a:br>
            <a:r>
              <a:rPr lang="fr-FR" b="1" u="sng" dirty="0">
                <a:solidFill>
                  <a:srgbClr val="F8F8F8"/>
                </a:solidFill>
              </a:rPr>
              <a:t/>
            </a:r>
            <a:br>
              <a:rPr lang="fr-FR" b="1" u="sng" dirty="0">
                <a:solidFill>
                  <a:srgbClr val="F8F8F8"/>
                </a:solidFill>
              </a:rPr>
            </a:br>
            <a:endParaRPr lang="fr-FR" dirty="0"/>
          </a:p>
        </p:txBody>
      </p:sp>
      <p:sp>
        <p:nvSpPr>
          <p:cNvPr id="3" name="Espace réservé du contenu 2"/>
          <p:cNvSpPr>
            <a:spLocks noGrp="1"/>
          </p:cNvSpPr>
          <p:nvPr>
            <p:ph idx="1"/>
          </p:nvPr>
        </p:nvSpPr>
        <p:spPr/>
        <p:txBody>
          <a:bodyPr/>
          <a:lstStyle/>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dirty="0"/>
              <a:t>L’article 17-1A de la loi du 10 juillet 1965 : les copropriétaires peuvent participer à l’assemblée générale par présence physique </a:t>
            </a:r>
          </a:p>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dirty="0"/>
              <a:t> Ceux sont donc les copropriétaires – </a:t>
            </a:r>
            <a:r>
              <a:rPr lang="fr-FR" sz="2400" dirty="0" smtClean="0"/>
              <a:t>propriétaire </a:t>
            </a:r>
            <a:r>
              <a:rPr lang="fr-FR" sz="2400" dirty="0"/>
              <a:t>du lot privatif- qui doivent être présents </a:t>
            </a:r>
          </a:p>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dirty="0"/>
              <a:t>On ne peut pas exclure un propriétaire de la participation de l’assemblée générale – c’est une règle d’ordre public </a:t>
            </a:r>
          </a:p>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dirty="0"/>
              <a:t>Cependant, il faut néanmoins émettre un </a:t>
            </a:r>
            <a:r>
              <a:rPr lang="fr-FR" sz="2400" dirty="0" smtClean="0"/>
              <a:t>tempérament</a:t>
            </a:r>
            <a:r>
              <a:rPr lang="fr-FR" sz="2400" dirty="0"/>
              <a:t> </a:t>
            </a:r>
            <a:r>
              <a:rPr lang="fr-FR" sz="2400" dirty="0" smtClean="0"/>
              <a:t>en cas d’indivision, de démembrement du bien ou d’époux mariés détenant le bien en commun. </a:t>
            </a: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49795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a:t>
            </a:r>
            <a:r>
              <a:rPr lang="fr-FR" b="1" dirty="0"/>
              <a:t>participation en assemblée générale</a:t>
            </a:r>
            <a:r>
              <a:rPr lang="fr-FR" b="1" u="sng" dirty="0">
                <a:solidFill>
                  <a:srgbClr val="F8F8F8"/>
                </a:solidFill>
              </a:rPr>
              <a:t/>
            </a:r>
            <a:br>
              <a:rPr lang="fr-FR" b="1" u="sng" dirty="0">
                <a:solidFill>
                  <a:srgbClr val="F8F8F8"/>
                </a:solidFill>
              </a:rPr>
            </a:br>
            <a:endParaRPr lang="fr-FR" dirty="0"/>
          </a:p>
        </p:txBody>
      </p:sp>
      <p:sp>
        <p:nvSpPr>
          <p:cNvPr id="3" name="Espace réservé du contenu 2"/>
          <p:cNvSpPr>
            <a:spLocks noGrp="1"/>
          </p:cNvSpPr>
          <p:nvPr>
            <p:ph idx="1"/>
          </p:nvPr>
        </p:nvSpPr>
        <p:spPr/>
        <p:txBody>
          <a:bodyPr/>
          <a:lstStyle/>
          <a:p>
            <a:pPr marL="342900" indent="-342900">
              <a:buFont typeface="Wingdings" panose="05000000000000000000" pitchFamily="2" charset="2"/>
              <a:buChar char="Ø"/>
            </a:pPr>
            <a:r>
              <a:rPr lang="fr-FR" sz="2400" u="sng" dirty="0"/>
              <a:t>En présence d’une indivision </a:t>
            </a:r>
            <a:r>
              <a:rPr lang="fr-FR" sz="2400" dirty="0"/>
              <a:t>: </a:t>
            </a:r>
          </a:p>
          <a:p>
            <a:pPr marL="342900" indent="-342900">
              <a:buFont typeface="Wingdings" panose="05000000000000000000" pitchFamily="2" charset="2"/>
              <a:buChar char="Ø"/>
            </a:pPr>
            <a:endParaRPr lang="fr-FR" sz="2400" dirty="0"/>
          </a:p>
          <a:p>
            <a:pPr marL="342900" indent="-342900" algn="just">
              <a:buFontTx/>
              <a:buChar char="-"/>
            </a:pPr>
            <a:r>
              <a:rPr lang="fr-FR" sz="2400" dirty="0"/>
              <a:t>Définition : la situation juridique dans laquelle plusieurs personnes détiennent des droits de même nature – et à proportions égales ou non – sur un même bien ou sur une même masse de biens, sans que la part de chaque personne sur le(s) bien(s) soit matériellement identifiable.</a:t>
            </a:r>
          </a:p>
          <a:p>
            <a:pPr marL="342900" indent="-342900" algn="just">
              <a:buFontTx/>
              <a:buChar char="-"/>
            </a:pPr>
            <a:endParaRPr lang="fr-FR" sz="2400" dirty="0"/>
          </a:p>
          <a:p>
            <a:pPr marL="342900" indent="-342900" algn="just">
              <a:buFontTx/>
              <a:buChar char="-"/>
            </a:pPr>
            <a:r>
              <a:rPr lang="fr-FR" sz="2400" dirty="0"/>
              <a:t>C’est le cas d’un achat entre </a:t>
            </a:r>
            <a:r>
              <a:rPr lang="fr-FR" sz="2400" dirty="0" smtClean="0"/>
              <a:t>concubins, </a:t>
            </a:r>
            <a:r>
              <a:rPr lang="fr-FR" sz="2400" dirty="0"/>
              <a:t>entre amis, frères et sœurs </a:t>
            </a:r>
            <a:r>
              <a:rPr lang="fr-FR" sz="2400" dirty="0" smtClean="0"/>
              <a:t>ou </a:t>
            </a:r>
            <a:r>
              <a:rPr lang="fr-FR" sz="2400" dirty="0"/>
              <a:t>couple marié sous le régime de la séparation des biens si le couple a acquis le même lot</a:t>
            </a:r>
          </a:p>
          <a:p>
            <a:pPr marL="342900" indent="-342900" algn="just">
              <a:buFontTx/>
              <a:buChar char="-"/>
            </a:pPr>
            <a:endParaRPr lang="fr-FR" sz="2400" dirty="0"/>
          </a:p>
          <a:p>
            <a:pPr marL="342900" indent="-342900" algn="just">
              <a:buFontTx/>
              <a:buChar char="-"/>
            </a:pPr>
            <a:r>
              <a:rPr lang="fr-FR" sz="2400" dirty="0" smtClean="0"/>
              <a:t>En </a:t>
            </a:r>
            <a:r>
              <a:rPr lang="fr-FR" sz="2400" dirty="0"/>
              <a:t>cas d’indivision, les indivisaires sont représentés par un mandataire commun qui est, à défaut d’accord, désigné par le </a:t>
            </a:r>
            <a:r>
              <a:rPr lang="fr-FR" sz="2400" b="1" dirty="0"/>
              <a:t>président du tribunal judiciaire </a:t>
            </a:r>
            <a:r>
              <a:rPr lang="fr-FR" sz="2400" dirty="0"/>
              <a:t>saisi par l’un d’entre eux ou par le syndic </a:t>
            </a:r>
            <a:r>
              <a:rPr lang="fr-FR" sz="2400" dirty="0" smtClean="0"/>
              <a:t>(article 23 de la loi du 10 juillet 1965)</a:t>
            </a:r>
            <a:endParaRPr lang="fr-FR" sz="2400" dirty="0"/>
          </a:p>
          <a:p>
            <a:pPr marL="342900" indent="-342900" algn="just">
              <a:buFontTx/>
              <a:buChar char="-"/>
            </a:pPr>
            <a:endParaRPr lang="fr-FR" sz="2400" dirty="0"/>
          </a:p>
          <a:p>
            <a:pPr marL="342900" indent="-342900" algn="just">
              <a:buFontTx/>
              <a:buChar char="-"/>
            </a:pPr>
            <a:r>
              <a:rPr lang="fr-FR" sz="2400" dirty="0"/>
              <a:t>Un seul des propriétaires </a:t>
            </a:r>
            <a:r>
              <a:rPr lang="fr-FR" sz="2400" dirty="0" smtClean="0"/>
              <a:t>représente </a:t>
            </a:r>
            <a:r>
              <a:rPr lang="fr-FR" sz="2400" dirty="0"/>
              <a:t>le lot, qui aura la qualité de </a:t>
            </a:r>
            <a:r>
              <a:rPr lang="fr-FR" sz="2400" b="1" dirty="0"/>
              <a:t>mandataire commun.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0"/>
            <a:ext cx="1108075" cy="1668463"/>
          </a:xfrm>
          <a:prstGeom prst="rect">
            <a:avLst/>
          </a:prstGeom>
          <a:noFill/>
          <a:ln w="9525">
            <a:noFill/>
            <a:miter lim="800000"/>
            <a:headEnd/>
            <a:tailEnd/>
          </a:ln>
        </p:spPr>
      </p:pic>
    </p:spTree>
    <p:extLst>
      <p:ext uri="{BB962C8B-B14F-4D97-AF65-F5344CB8AC3E}">
        <p14:creationId xmlns:p14="http://schemas.microsoft.com/office/powerpoint/2010/main" val="35754084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6990" y="197867"/>
            <a:ext cx="11701463" cy="1625600"/>
          </a:xfrm>
        </p:spPr>
        <p:txBody>
          <a:bodyPr/>
          <a:lstStyle/>
          <a:p>
            <a:r>
              <a:rPr lang="fr-FR" b="1" dirty="0" smtClean="0"/>
              <a:t/>
            </a:r>
            <a:br>
              <a:rPr lang="fr-FR" b="1" dirty="0" smtClean="0"/>
            </a:br>
            <a:r>
              <a:rPr lang="fr-FR" b="1" dirty="0" smtClean="0"/>
              <a:t>La </a:t>
            </a:r>
            <a:r>
              <a:rPr lang="fr-FR" b="1" dirty="0"/>
              <a:t>participation en assemblée générale</a:t>
            </a:r>
            <a:r>
              <a:rPr lang="fr-FR" b="1" u="sng" dirty="0">
                <a:solidFill>
                  <a:srgbClr val="F8F8F8"/>
                </a:solidFill>
              </a:rPr>
              <a:t/>
            </a:r>
            <a:br>
              <a:rPr lang="fr-FR" b="1" u="sng" dirty="0">
                <a:solidFill>
                  <a:srgbClr val="F8F8F8"/>
                </a:solidFill>
              </a:rPr>
            </a:br>
            <a:endParaRPr lang="fr-FR" dirty="0"/>
          </a:p>
        </p:txBody>
      </p:sp>
      <p:sp>
        <p:nvSpPr>
          <p:cNvPr id="3" name="Espace réservé du contenu 2"/>
          <p:cNvSpPr>
            <a:spLocks noGrp="1"/>
          </p:cNvSpPr>
          <p:nvPr>
            <p:ph idx="1"/>
          </p:nvPr>
        </p:nvSpPr>
        <p:spPr/>
        <p:txBody>
          <a:bodyPr/>
          <a:lstStyle/>
          <a:p>
            <a:pPr marL="0" indent="0" algn="just"/>
            <a:endParaRPr lang="fr-FR" sz="2400" b="1" u="sng" dirty="0"/>
          </a:p>
          <a:p>
            <a:pPr marL="342900" indent="-342900" algn="just">
              <a:buFont typeface="Wingdings" panose="05000000000000000000" pitchFamily="2" charset="2"/>
              <a:buChar char="Ø"/>
            </a:pPr>
            <a:r>
              <a:rPr lang="fr-FR" sz="2400" u="sng" dirty="0"/>
              <a:t>En cas de démembrement de la propriété :</a:t>
            </a:r>
          </a:p>
          <a:p>
            <a:pPr marL="0" indent="0" algn="just"/>
            <a:endParaRPr lang="fr-FR" sz="2400" b="1" u="sng" dirty="0"/>
          </a:p>
          <a:p>
            <a:pPr marL="342900" indent="-342900" algn="just">
              <a:buFont typeface="Arial" panose="020B0604020202020204" pitchFamily="34" charset="0"/>
              <a:buChar char="•"/>
            </a:pPr>
            <a:r>
              <a:rPr lang="fr-FR" sz="2400" dirty="0" smtClean="0"/>
              <a:t>Définition </a:t>
            </a:r>
            <a:r>
              <a:rPr lang="fr-FR" sz="2400" dirty="0"/>
              <a:t>: Il y a démembrement de propriété quand la propriété d'un bien est divisée entre d'une part un usufruitier, qui possède le droit d'utiliser le bien et d'en percevoir les éventuels revenus, et d'autre part un nu-propriétaire. </a:t>
            </a:r>
            <a:endParaRPr lang="fr-FR" sz="2400" dirty="0" smtClean="0"/>
          </a:p>
          <a:p>
            <a:pPr marL="342900" indent="-342900" algn="just">
              <a:buFont typeface="Arial" panose="020B0604020202020204" pitchFamily="34" charset="0"/>
              <a:buChar char="•"/>
            </a:pPr>
            <a:endParaRPr lang="fr-FR" sz="2400" b="1" u="sng" dirty="0"/>
          </a:p>
          <a:p>
            <a:pPr marL="342900" indent="-342900" algn="just">
              <a:buFont typeface="Arial" panose="020B0604020202020204" pitchFamily="34" charset="0"/>
              <a:buChar char="•"/>
            </a:pPr>
            <a:r>
              <a:rPr lang="fr-FR" sz="2400" dirty="0" smtClean="0"/>
              <a:t>En </a:t>
            </a:r>
            <a:r>
              <a:rPr lang="fr-FR" sz="2400" dirty="0"/>
              <a:t>cas d’usufruit, les intéressés sont à défaut d’accord, </a:t>
            </a:r>
            <a:r>
              <a:rPr lang="fr-FR" sz="2400" dirty="0" smtClean="0"/>
              <a:t>représentés </a:t>
            </a:r>
            <a:r>
              <a:rPr lang="fr-FR" sz="2400" dirty="0"/>
              <a:t>par le nu-propriétaire. </a:t>
            </a:r>
            <a:r>
              <a:rPr lang="fr-FR" sz="2400" dirty="0" smtClean="0"/>
              <a:t>(article 23 de la loi du 10 juillet 1965)</a:t>
            </a:r>
          </a:p>
          <a:p>
            <a:pPr marL="342900" indent="-342900" algn="just">
              <a:buFontTx/>
              <a:buChar char="-"/>
            </a:pPr>
            <a:endParaRPr lang="fr-FR" sz="2400" dirty="0"/>
          </a:p>
          <a:p>
            <a:pPr marL="342900" indent="-342900" algn="just">
              <a:buFont typeface="Arial" panose="020B0604020202020204" pitchFamily="34" charset="0"/>
              <a:buChar char="•"/>
            </a:pPr>
            <a:r>
              <a:rPr lang="fr-FR" sz="2400" dirty="0" smtClean="0"/>
              <a:t>En </a:t>
            </a:r>
            <a:r>
              <a:rPr lang="fr-FR" sz="2400" dirty="0"/>
              <a:t>cas de pluralité de nus-propriétaires, le mandataire commun est à défaut d’accord, désigné par le président du tribunal judiciaire saisi par l’un d’entre eux ou par le syndic </a:t>
            </a:r>
            <a:r>
              <a:rPr lang="fr-FR" sz="2400" dirty="0" smtClean="0"/>
              <a:t>(article 23 de la loi du 10 juillet 1965)</a:t>
            </a:r>
            <a:endParaRPr lang="fr-FR" sz="2400" dirty="0"/>
          </a:p>
          <a:p>
            <a:pPr marL="0" indent="0"/>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164902" y="0"/>
            <a:ext cx="1108075" cy="1668463"/>
          </a:xfrm>
          <a:prstGeom prst="rect">
            <a:avLst/>
          </a:prstGeom>
          <a:noFill/>
          <a:ln w="9525">
            <a:noFill/>
            <a:miter lim="800000"/>
            <a:headEnd/>
            <a:tailEnd/>
          </a:ln>
        </p:spPr>
      </p:pic>
    </p:spTree>
    <p:extLst>
      <p:ext uri="{BB962C8B-B14F-4D97-AF65-F5344CB8AC3E}">
        <p14:creationId xmlns:p14="http://schemas.microsoft.com/office/powerpoint/2010/main" val="1982715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4982" y="125859"/>
            <a:ext cx="11701463" cy="1625600"/>
          </a:xfrm>
        </p:spPr>
        <p:txBody>
          <a:bodyPr/>
          <a:lstStyle/>
          <a:p>
            <a:r>
              <a:rPr lang="fr-FR" b="1" dirty="0" smtClean="0">
                <a:solidFill>
                  <a:schemeClr val="tx1"/>
                </a:solidFill>
              </a:rPr>
              <a:t/>
            </a:r>
            <a:br>
              <a:rPr lang="fr-FR" b="1" dirty="0" smtClean="0">
                <a:solidFill>
                  <a:schemeClr val="tx1"/>
                </a:solidFill>
              </a:rPr>
            </a:br>
            <a:r>
              <a:rPr lang="fr-FR" b="1" dirty="0" smtClean="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u="sng" dirty="0" smtClean="0"/>
              <a:t>Les </a:t>
            </a:r>
            <a:r>
              <a:rPr lang="fr-FR" sz="2400" u="sng" dirty="0"/>
              <a:t>époux mariés sous le régime de la communauté </a:t>
            </a:r>
            <a:r>
              <a:rPr lang="fr-FR" sz="2400" dirty="0"/>
              <a:t>: </a:t>
            </a:r>
          </a:p>
          <a:p>
            <a:pPr marL="342900" indent="-342900" algn="just">
              <a:buFont typeface="Wingdings" panose="05000000000000000000" pitchFamily="2" charset="2"/>
              <a:buChar char="Ø"/>
            </a:pPr>
            <a:endParaRPr lang="fr-FR" sz="2400" dirty="0"/>
          </a:p>
          <a:p>
            <a:pPr marL="0" indent="0" algn="just"/>
            <a:r>
              <a:rPr lang="fr-FR" sz="2000" dirty="0" smtClean="0"/>
              <a:t>-</a:t>
            </a:r>
            <a:r>
              <a:rPr lang="fr-FR" sz="2000" dirty="0"/>
              <a:t>Toute acquisition faite pendant le mariage par l’un ou l’autre époux est commune aux deux époux. </a:t>
            </a:r>
          </a:p>
          <a:p>
            <a:pPr marL="0" indent="0" algn="just"/>
            <a:endParaRPr lang="fr-FR" sz="2000" dirty="0"/>
          </a:p>
          <a:p>
            <a:pPr marL="0" indent="0" algn="just"/>
            <a:r>
              <a:rPr lang="fr-FR" sz="2000" dirty="0"/>
              <a:t>-L’article 1421 du Code civil énonce qu’un seul des époux peut voter par un pouvoir de représentation mutuelle détenu avec ce régime matrimonial.</a:t>
            </a:r>
          </a:p>
          <a:p>
            <a:pPr marL="0" indent="0" algn="just"/>
            <a:endParaRPr lang="fr-FR" sz="2000" dirty="0"/>
          </a:p>
          <a:p>
            <a:pPr marL="0" indent="0" algn="just"/>
            <a:r>
              <a:rPr lang="fr-FR" sz="2000" dirty="0"/>
              <a:t>-Ainsi, il est reconnu que chaque époux a le pouvoir de représenter l’autre mutuellement notamment pour le vote des résolutions en assemblée générale. </a:t>
            </a:r>
          </a:p>
          <a:p>
            <a:pPr marL="0" indent="0" algn="just"/>
            <a:endParaRPr lang="fr-FR" sz="2000" dirty="0"/>
          </a:p>
          <a:p>
            <a:pPr marL="0" indent="0" algn="just"/>
            <a:r>
              <a:rPr lang="fr-FR" sz="2000" dirty="0"/>
              <a:t>-Néanmoins, pour les actes d’aliénation des parties communes  (vente) ou de constitution d’un droit réel (création d’une servitude de passage, attribution d’un droit de jouissance privative d’une partie commune), il est nécessaire d’avoir l’accord des deux époux, car cela modifie leur patrimoine.</a:t>
            </a:r>
          </a:p>
          <a:p>
            <a:pPr marL="0" indent="0" algn="just"/>
            <a:endParaRPr lang="fr-FR" sz="2000" dirty="0"/>
          </a:p>
          <a:p>
            <a:pPr marL="0" indent="0" algn="just"/>
            <a:r>
              <a:rPr lang="fr-FR" sz="2000" dirty="0"/>
              <a:t>-Il est à noter que dans le cas d’un couple marié, l’époux qui représentera le couple propriétaire n’a pas besoin d’un pouvoir écrit. Il détient en effet ce qu’on appelle un mandat tacite, mandat « apparent ».</a:t>
            </a:r>
          </a:p>
          <a:p>
            <a:pPr marL="0" indent="0"/>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12636"/>
            <a:ext cx="1108075" cy="1668463"/>
          </a:xfrm>
          <a:prstGeom prst="rect">
            <a:avLst/>
          </a:prstGeom>
          <a:noFill/>
          <a:ln w="9525">
            <a:noFill/>
            <a:miter lim="800000"/>
            <a:headEnd/>
            <a:tailEnd/>
          </a:ln>
        </p:spPr>
      </p:pic>
    </p:spTree>
    <p:extLst>
      <p:ext uri="{BB962C8B-B14F-4D97-AF65-F5344CB8AC3E}">
        <p14:creationId xmlns:p14="http://schemas.microsoft.com/office/powerpoint/2010/main" val="28673527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1739</TotalTime>
  <Words>3257</Words>
  <Application>Microsoft Office PowerPoint</Application>
  <PresentationFormat>Personnalisé</PresentationFormat>
  <Paragraphs>510</Paragraphs>
  <Slides>57</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57</vt:i4>
      </vt:variant>
    </vt:vector>
  </HeadingPairs>
  <TitlesOfParts>
    <vt:vector size="63" baseType="lpstr">
      <vt:lpstr>ＭＳ Ｐゴシック</vt:lpstr>
      <vt:lpstr>Arial</vt:lpstr>
      <vt:lpstr>Arial Black</vt:lpstr>
      <vt:lpstr>Times New Roman</vt:lpstr>
      <vt:lpstr>Wingdings</vt:lpstr>
      <vt:lpstr>Nouvelle présentation</vt:lpstr>
      <vt:lpstr>Formation du 26 janvier 2022</vt:lpstr>
      <vt:lpstr>La participation en assemblée générale </vt:lpstr>
      <vt:lpstr>La participation en assemblée générale </vt:lpstr>
      <vt:lpstr>La participation en assemblée générale    </vt:lpstr>
      <vt:lpstr>La participation en assemblée générale  </vt:lpstr>
      <vt:lpstr>La participation en assemblée générale  </vt:lpstr>
      <vt:lpstr>La participation en assemblée générale </vt:lpstr>
      <vt:lpstr> La participation en assemblée générale </vt:lpstr>
      <vt:lpstr> La participation en assemblée générale</vt:lpstr>
      <vt:lpstr> La participation en assemblée générale</vt:lpstr>
      <vt:lpstr> La participation en assemblée générale</vt:lpstr>
      <vt:lpstr> La participation en assemblée générale</vt:lpstr>
      <vt:lpstr> La participation en assemblée générale</vt:lpstr>
      <vt:lpstr> La participation en assemblée générale</vt:lpstr>
      <vt:lpstr>La participation en assemblée générale </vt:lpstr>
      <vt:lpstr>La participation en assemblée générale</vt:lpstr>
      <vt:lpstr> La participation en assemblée générale</vt:lpstr>
      <vt:lpstr>La participation en assemblée générale</vt:lpstr>
      <vt:lpstr>La participation en assemblée générale</vt:lpstr>
      <vt:lpstr> 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 </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          La participation en assemblée générale </vt:lpstr>
      <vt:lpstr>          La participation en assemblée générale </vt:lpstr>
      <vt:lpstr>          La participation en assemblée générale </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 </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Merci de votre attention</vt:lpstr>
    </vt:vector>
  </TitlesOfParts>
  <Company>skap 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Manu</dc:creator>
  <cp:lastModifiedBy>Rosy FERON</cp:lastModifiedBy>
  <cp:revision>962</cp:revision>
  <cp:lastPrinted>2022-01-19T08:43:13Z</cp:lastPrinted>
  <dcterms:modified xsi:type="dcterms:W3CDTF">2022-01-27T08:10:09Z</dcterms:modified>
</cp:coreProperties>
</file>