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9" r:id="rId7"/>
    <p:sldId id="267" r:id="rId8"/>
    <p:sldId id="268" r:id="rId9"/>
    <p:sldId id="261" r:id="rId10"/>
    <p:sldId id="262" r:id="rId11"/>
    <p:sldId id="263" r:id="rId12"/>
    <p:sldId id="264" r:id="rId13"/>
    <p:sldId id="265" r:id="rId14"/>
    <p:sldId id="270"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43E74ABF-9967-4328-8774-5D72E44EC8F9}" type="datetimeFigureOut">
              <a:rPr lang="fr-FR" smtClean="0"/>
              <a:t>08/09/2022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0DFB643-DCB8-4D97-8226-174D8EEE5E9E}" type="slidenum">
              <a:rPr lang="fr-FR" smtClean="0"/>
              <a:t>‹N°›</a:t>
            </a:fld>
            <a:endParaRPr lang="fr-FR"/>
          </a:p>
        </p:txBody>
      </p:sp>
    </p:spTree>
    <p:extLst>
      <p:ext uri="{BB962C8B-B14F-4D97-AF65-F5344CB8AC3E}">
        <p14:creationId xmlns:p14="http://schemas.microsoft.com/office/powerpoint/2010/main" val="1108584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3E74ABF-9967-4328-8774-5D72E44EC8F9}" type="datetimeFigureOut">
              <a:rPr lang="fr-FR" smtClean="0"/>
              <a:t>08/09/2022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0DFB643-DCB8-4D97-8226-174D8EEE5E9E}" type="slidenum">
              <a:rPr lang="fr-FR" smtClean="0"/>
              <a:t>‹N°›</a:t>
            </a:fld>
            <a:endParaRPr lang="fr-FR"/>
          </a:p>
        </p:txBody>
      </p:sp>
    </p:spTree>
    <p:extLst>
      <p:ext uri="{BB962C8B-B14F-4D97-AF65-F5344CB8AC3E}">
        <p14:creationId xmlns:p14="http://schemas.microsoft.com/office/powerpoint/2010/main" val="3869934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3E74ABF-9967-4328-8774-5D72E44EC8F9}" type="datetimeFigureOut">
              <a:rPr lang="fr-FR" smtClean="0"/>
              <a:t>08/09/2022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0DFB643-DCB8-4D97-8226-174D8EEE5E9E}" type="slidenum">
              <a:rPr lang="fr-FR" smtClean="0"/>
              <a:t>‹N°›</a:t>
            </a:fld>
            <a:endParaRPr lang="fr-FR"/>
          </a:p>
        </p:txBody>
      </p:sp>
    </p:spTree>
    <p:extLst>
      <p:ext uri="{BB962C8B-B14F-4D97-AF65-F5344CB8AC3E}">
        <p14:creationId xmlns:p14="http://schemas.microsoft.com/office/powerpoint/2010/main" val="768456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3E74ABF-9967-4328-8774-5D72E44EC8F9}" type="datetimeFigureOut">
              <a:rPr lang="fr-FR" smtClean="0"/>
              <a:t>08/09/2022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0DFB643-DCB8-4D97-8226-174D8EEE5E9E}" type="slidenum">
              <a:rPr lang="fr-FR" smtClean="0"/>
              <a:t>‹N°›</a:t>
            </a:fld>
            <a:endParaRPr lang="fr-FR"/>
          </a:p>
        </p:txBody>
      </p:sp>
    </p:spTree>
    <p:extLst>
      <p:ext uri="{BB962C8B-B14F-4D97-AF65-F5344CB8AC3E}">
        <p14:creationId xmlns:p14="http://schemas.microsoft.com/office/powerpoint/2010/main" val="424446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3E74ABF-9967-4328-8774-5D72E44EC8F9}" type="datetimeFigureOut">
              <a:rPr lang="fr-FR" smtClean="0"/>
              <a:t>08/09/2022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0DFB643-DCB8-4D97-8226-174D8EEE5E9E}" type="slidenum">
              <a:rPr lang="fr-FR" smtClean="0"/>
              <a:t>‹N°›</a:t>
            </a:fld>
            <a:endParaRPr lang="fr-FR"/>
          </a:p>
        </p:txBody>
      </p:sp>
    </p:spTree>
    <p:extLst>
      <p:ext uri="{BB962C8B-B14F-4D97-AF65-F5344CB8AC3E}">
        <p14:creationId xmlns:p14="http://schemas.microsoft.com/office/powerpoint/2010/main" val="3489324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3E74ABF-9967-4328-8774-5D72E44EC8F9}" type="datetimeFigureOut">
              <a:rPr lang="fr-FR" smtClean="0"/>
              <a:t>08/09/2022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0DFB643-DCB8-4D97-8226-174D8EEE5E9E}" type="slidenum">
              <a:rPr lang="fr-FR" smtClean="0"/>
              <a:t>‹N°›</a:t>
            </a:fld>
            <a:endParaRPr lang="fr-FR"/>
          </a:p>
        </p:txBody>
      </p:sp>
    </p:spTree>
    <p:extLst>
      <p:ext uri="{BB962C8B-B14F-4D97-AF65-F5344CB8AC3E}">
        <p14:creationId xmlns:p14="http://schemas.microsoft.com/office/powerpoint/2010/main" val="3043634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3E74ABF-9967-4328-8774-5D72E44EC8F9}" type="datetimeFigureOut">
              <a:rPr lang="fr-FR" smtClean="0"/>
              <a:t>08/09/2022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0DFB643-DCB8-4D97-8226-174D8EEE5E9E}" type="slidenum">
              <a:rPr lang="fr-FR" smtClean="0"/>
              <a:t>‹N°›</a:t>
            </a:fld>
            <a:endParaRPr lang="fr-FR"/>
          </a:p>
        </p:txBody>
      </p:sp>
    </p:spTree>
    <p:extLst>
      <p:ext uri="{BB962C8B-B14F-4D97-AF65-F5344CB8AC3E}">
        <p14:creationId xmlns:p14="http://schemas.microsoft.com/office/powerpoint/2010/main" val="2207695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3E74ABF-9967-4328-8774-5D72E44EC8F9}" type="datetimeFigureOut">
              <a:rPr lang="fr-FR" smtClean="0"/>
              <a:t>08/09/2022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0DFB643-DCB8-4D97-8226-174D8EEE5E9E}" type="slidenum">
              <a:rPr lang="fr-FR" smtClean="0"/>
              <a:t>‹N°›</a:t>
            </a:fld>
            <a:endParaRPr lang="fr-FR"/>
          </a:p>
        </p:txBody>
      </p:sp>
    </p:spTree>
    <p:extLst>
      <p:ext uri="{BB962C8B-B14F-4D97-AF65-F5344CB8AC3E}">
        <p14:creationId xmlns:p14="http://schemas.microsoft.com/office/powerpoint/2010/main" val="2086058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3E74ABF-9967-4328-8774-5D72E44EC8F9}" type="datetimeFigureOut">
              <a:rPr lang="fr-FR" smtClean="0"/>
              <a:t>08/09/2022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0DFB643-DCB8-4D97-8226-174D8EEE5E9E}" type="slidenum">
              <a:rPr lang="fr-FR" smtClean="0"/>
              <a:t>‹N°›</a:t>
            </a:fld>
            <a:endParaRPr lang="fr-FR"/>
          </a:p>
        </p:txBody>
      </p:sp>
    </p:spTree>
    <p:extLst>
      <p:ext uri="{BB962C8B-B14F-4D97-AF65-F5344CB8AC3E}">
        <p14:creationId xmlns:p14="http://schemas.microsoft.com/office/powerpoint/2010/main" val="4256834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3E74ABF-9967-4328-8774-5D72E44EC8F9}" type="datetimeFigureOut">
              <a:rPr lang="fr-FR" smtClean="0"/>
              <a:t>08/09/2022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0DFB643-DCB8-4D97-8226-174D8EEE5E9E}" type="slidenum">
              <a:rPr lang="fr-FR" smtClean="0"/>
              <a:t>‹N°›</a:t>
            </a:fld>
            <a:endParaRPr lang="fr-FR"/>
          </a:p>
        </p:txBody>
      </p:sp>
    </p:spTree>
    <p:extLst>
      <p:ext uri="{BB962C8B-B14F-4D97-AF65-F5344CB8AC3E}">
        <p14:creationId xmlns:p14="http://schemas.microsoft.com/office/powerpoint/2010/main" val="563230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3E74ABF-9967-4328-8774-5D72E44EC8F9}" type="datetimeFigureOut">
              <a:rPr lang="fr-FR" smtClean="0"/>
              <a:t>08/09/2022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0DFB643-DCB8-4D97-8226-174D8EEE5E9E}" type="slidenum">
              <a:rPr lang="fr-FR" smtClean="0"/>
              <a:t>‹N°›</a:t>
            </a:fld>
            <a:endParaRPr lang="fr-FR"/>
          </a:p>
        </p:txBody>
      </p:sp>
    </p:spTree>
    <p:extLst>
      <p:ext uri="{BB962C8B-B14F-4D97-AF65-F5344CB8AC3E}">
        <p14:creationId xmlns:p14="http://schemas.microsoft.com/office/powerpoint/2010/main" val="1413402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E74ABF-9967-4328-8774-5D72E44EC8F9}" type="datetimeFigureOut">
              <a:rPr lang="fr-FR" smtClean="0"/>
              <a:t>08/09/2022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DFB643-DCB8-4D97-8226-174D8EEE5E9E}" type="slidenum">
              <a:rPr lang="fr-FR" smtClean="0"/>
              <a:t>‹N°›</a:t>
            </a:fld>
            <a:endParaRPr lang="fr-FR"/>
          </a:p>
        </p:txBody>
      </p:sp>
    </p:spTree>
    <p:extLst>
      <p:ext uri="{BB962C8B-B14F-4D97-AF65-F5344CB8AC3E}">
        <p14:creationId xmlns:p14="http://schemas.microsoft.com/office/powerpoint/2010/main" val="31754863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0721&amp;idArticle=LEGIARTI000006443523&amp;dateTexte=&amp;categorieLien=cid" TargetMode="External"/><Relationship Id="rId2" Type="http://schemas.openxmlformats.org/officeDocument/2006/relationships/hyperlink" Target="https://www.legifrance.gouv.fr/affichCodeArticle.do?cidTexte=LEGITEXT000006070721&amp;idArticle=LEGIARTI000006443502&amp;dateTexte=&amp;categorieLien=cid" TargetMode="External"/><Relationship Id="rId1" Type="http://schemas.openxmlformats.org/officeDocument/2006/relationships/slideLayout" Target="../slideLayouts/slideLayout2.xml"/><Relationship Id="rId4" Type="http://schemas.openxmlformats.org/officeDocument/2006/relationships/hyperlink" Target="https://www.legifrance.gouv.fr/affichCodeArticle.do?cidTexte=LEGITEXT000006070721&amp;idArticle=LEGIARTI000006443533&amp;dateTexte=&amp;categorieLien=cid"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0721&amp;idArticle=LEGIARTI000006443512&amp;dateTexte=&amp;categorieLien=cid" TargetMode="External"/><Relationship Id="rId2" Type="http://schemas.openxmlformats.org/officeDocument/2006/relationships/hyperlink" Target="https://www.legifrance.gouv.fr/codes/article_lc/LEGIARTI000019265425" TargetMode="External"/><Relationship Id="rId1" Type="http://schemas.openxmlformats.org/officeDocument/2006/relationships/slideLayout" Target="../slideLayouts/slideLayout2.xml"/><Relationship Id="rId4" Type="http://schemas.openxmlformats.org/officeDocument/2006/relationships/hyperlink" Target="https://www.legifrance.gouv.fr/affichCodeArticle.do?cidTexte=LEGITEXT000006070721&amp;idArticle=LEGIARTI000006443502&amp;dateTexte=&amp;categorieLien=cid"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www.legifrance.gouv.fr/affichCodeArticle.do?cidTexte=LEGITEXT000006070721&amp;idArticle=LEGIARTI000006443552&amp;dateTexte=&amp;categorieLien=cid"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legifrance.gouv.fr/affichCodeArticle.do?cidTexte=LEGITEXT000006070721&amp;idArticle=LEGIARTI000006443502&amp;dateTexte=&amp;categorieLien=cid"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0721&amp;idArticle=LEGIARTI000006443502&amp;dateTexte=&amp;categorieLien=cid" TargetMode="External"/><Relationship Id="rId2" Type="http://schemas.openxmlformats.org/officeDocument/2006/relationships/hyperlink" Target="https://www.legifrance.gouv.fr/codes/article_lc/LEGIARTI00003101028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0721&amp;idArticle=LEGIARTI000006443502&amp;dateTexte=&amp;categorieLien=cid" TargetMode="External"/><Relationship Id="rId2" Type="http://schemas.openxmlformats.org/officeDocument/2006/relationships/hyperlink" Target="https://www.legifrance.gouv.fr/codes/article_lc/LEGIARTI00000679591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legifrance.gouv.fr/loda/id/LEGIARTI000006917539/2005-06-09/" TargetMode="External"/><Relationship Id="rId2" Type="http://schemas.openxmlformats.org/officeDocument/2006/relationships/hyperlink" Target="https://www.legifrance.gouv.fr/codes/article_lc/LEGIARTI00000644353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CA" dirty="0" smtClean="0"/>
              <a:t>Les garanties après travaux de construction</a:t>
            </a:r>
            <a:endParaRPr lang="fr-FR" dirty="0"/>
          </a:p>
        </p:txBody>
      </p:sp>
      <p:pic>
        <p:nvPicPr>
          <p:cNvPr id="5" name="Image 4"/>
          <p:cNvPicPr>
            <a:picLocks noChangeAspect="1"/>
          </p:cNvPicPr>
          <p:nvPr/>
        </p:nvPicPr>
        <p:blipFill>
          <a:blip r:embed="rId2"/>
          <a:stretch>
            <a:fillRect/>
          </a:stretch>
        </p:blipFill>
        <p:spPr>
          <a:xfrm>
            <a:off x="2686081" y="3602038"/>
            <a:ext cx="6935168" cy="2324424"/>
          </a:xfrm>
          <a:prstGeom prst="rect">
            <a:avLst/>
          </a:prstGeom>
        </p:spPr>
      </p:pic>
      <p:sp>
        <p:nvSpPr>
          <p:cNvPr id="3" name="Sous-titre 2"/>
          <p:cNvSpPr>
            <a:spLocks noGrp="1"/>
          </p:cNvSpPr>
          <p:nvPr>
            <p:ph type="subTitle" idx="1"/>
          </p:nvPr>
        </p:nvSpPr>
        <p:spPr/>
        <p:txBody>
          <a:bodyPr/>
          <a:lstStyle/>
          <a:p>
            <a:r>
              <a:rPr lang="fr-CA" dirty="0"/>
              <a:t> </a:t>
            </a:r>
            <a:r>
              <a:rPr lang="fr-CA" dirty="0" smtClean="0"/>
              <a:t>      </a:t>
            </a:r>
            <a:endParaRPr lang="fr-FR" dirty="0"/>
          </a:p>
        </p:txBody>
      </p:sp>
    </p:spTree>
    <p:extLst>
      <p:ext uri="{BB962C8B-B14F-4D97-AF65-F5344CB8AC3E}">
        <p14:creationId xmlns:p14="http://schemas.microsoft.com/office/powerpoint/2010/main" val="204471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La garantie des fabricants d’équipements (1792-4 code civil)</a:t>
            </a:r>
            <a:endParaRPr lang="fr-FR" dirty="0"/>
          </a:p>
        </p:txBody>
      </p:sp>
      <p:sp>
        <p:nvSpPr>
          <p:cNvPr id="3" name="Espace réservé du contenu 2"/>
          <p:cNvSpPr>
            <a:spLocks noGrp="1"/>
          </p:cNvSpPr>
          <p:nvPr>
            <p:ph idx="1"/>
          </p:nvPr>
        </p:nvSpPr>
        <p:spPr/>
        <p:txBody>
          <a:bodyPr>
            <a:normAutofit fontScale="92500" lnSpcReduction="10000"/>
          </a:bodyPr>
          <a:lstStyle/>
          <a:p>
            <a:pPr marL="0" indent="0">
              <a:buNone/>
            </a:pPr>
            <a:r>
              <a:rPr lang="fr-FR" dirty="0"/>
              <a:t>Le fabricant d'un ouvrage, d'une partie d'ouvrage ou d'un élément d'équipement conçu et produit pour satisfaire, en état de service, à des exigences précises et déterminées à l'avance, est solidairement responsable des obligations mises par les articles </a:t>
            </a:r>
            <a:r>
              <a:rPr lang="fr-FR" u="sng" dirty="0">
                <a:hlinkClick r:id="rId2"/>
              </a:rPr>
              <a:t>1792</a:t>
            </a:r>
            <a:r>
              <a:rPr lang="fr-FR" dirty="0"/>
              <a:t>, </a:t>
            </a:r>
            <a:r>
              <a:rPr lang="fr-FR" u="sng" dirty="0">
                <a:hlinkClick r:id="rId3"/>
              </a:rPr>
              <a:t>1792-2 </a:t>
            </a:r>
            <a:r>
              <a:rPr lang="fr-FR" dirty="0"/>
              <a:t>et </a:t>
            </a:r>
            <a:r>
              <a:rPr lang="fr-FR" u="sng" dirty="0">
                <a:hlinkClick r:id="rId4"/>
              </a:rPr>
              <a:t>1792-3</a:t>
            </a:r>
            <a:r>
              <a:rPr lang="fr-FR" dirty="0"/>
              <a:t> à la charge du locateur d'ouvrage qui a mis en </a:t>
            </a:r>
            <a:r>
              <a:rPr lang="fr-FR" dirty="0" smtClean="0"/>
              <a:t>œuvre, </a:t>
            </a:r>
            <a:r>
              <a:rPr lang="fr-FR" dirty="0"/>
              <a:t>sans modification et conformément aux règles édictées par le fabricant, l'ouvrage, la partie d'ouvrage ou élément d'équipement considéré.</a:t>
            </a:r>
          </a:p>
          <a:p>
            <a:pPr marL="0" indent="0">
              <a:buNone/>
            </a:pPr>
            <a:r>
              <a:rPr lang="fr-FR" dirty="0"/>
              <a:t>Sont assimilés à des fabricants pour l'application du présent article :</a:t>
            </a:r>
          </a:p>
          <a:p>
            <a:r>
              <a:rPr lang="fr-FR" dirty="0"/>
              <a:t>Celui qui a importé un ouvrage, une partie d'ouvrage ou un élément d'équipement fabriqué à l'étranger ;</a:t>
            </a:r>
          </a:p>
          <a:p>
            <a:r>
              <a:rPr lang="fr-FR" dirty="0"/>
              <a:t>Celui qui l'a présenté comme son </a:t>
            </a:r>
            <a:r>
              <a:rPr lang="fr-FR" dirty="0" smtClean="0"/>
              <a:t>œuvre </a:t>
            </a:r>
            <a:r>
              <a:rPr lang="fr-FR" dirty="0"/>
              <a:t>en faisant figurer sur lui son nom, sa marque ou tout autre signe distinctif.</a:t>
            </a:r>
          </a:p>
          <a:p>
            <a:endParaRPr lang="fr-FR" dirty="0"/>
          </a:p>
        </p:txBody>
      </p:sp>
    </p:spTree>
    <p:extLst>
      <p:ext uri="{BB962C8B-B14F-4D97-AF65-F5344CB8AC3E}">
        <p14:creationId xmlns:p14="http://schemas.microsoft.com/office/powerpoint/2010/main" val="2615323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La garantie acoustique (</a:t>
            </a:r>
            <a:r>
              <a:rPr lang="fr-CA" dirty="0"/>
              <a:t>L</a:t>
            </a:r>
            <a:r>
              <a:rPr lang="fr-CA" dirty="0" smtClean="0"/>
              <a:t>154-1 CCH)</a:t>
            </a:r>
            <a:endParaRPr lang="fr-FR" dirty="0"/>
          </a:p>
        </p:txBody>
      </p:sp>
      <p:sp>
        <p:nvSpPr>
          <p:cNvPr id="3" name="Espace réservé du contenu 2"/>
          <p:cNvSpPr>
            <a:spLocks noGrp="1"/>
          </p:cNvSpPr>
          <p:nvPr>
            <p:ph idx="1"/>
          </p:nvPr>
        </p:nvSpPr>
        <p:spPr/>
        <p:txBody>
          <a:bodyPr>
            <a:normAutofit/>
          </a:bodyPr>
          <a:lstStyle/>
          <a:p>
            <a:r>
              <a:rPr lang="fr-FR" dirty="0" smtClean="0"/>
              <a:t>Les </a:t>
            </a:r>
            <a:r>
              <a:rPr lang="fr-FR" dirty="0"/>
              <a:t>bâtiments sont conçus, construits, rénovés et équipés de façon à limiter les niveaux de bruits à l'intérieur des </a:t>
            </a:r>
            <a:r>
              <a:rPr lang="fr-FR" dirty="0" smtClean="0"/>
              <a:t>locaux</a:t>
            </a:r>
          </a:p>
          <a:p>
            <a:r>
              <a:rPr lang="fr-FR" dirty="0" smtClean="0"/>
              <a:t> </a:t>
            </a:r>
            <a:r>
              <a:rPr lang="fr-FR" dirty="0"/>
              <a:t>et leur conférer une qualité acoustique propre à leur usage, </a:t>
            </a:r>
            <a:endParaRPr lang="fr-FR" dirty="0" smtClean="0"/>
          </a:p>
          <a:p>
            <a:r>
              <a:rPr lang="fr-FR" dirty="0" smtClean="0"/>
              <a:t>dans </a:t>
            </a:r>
            <a:r>
              <a:rPr lang="fr-FR" dirty="0"/>
              <a:t>un contexte d'utilisation normale des bâtiments et locaux </a:t>
            </a:r>
            <a:endParaRPr lang="fr-FR" dirty="0" smtClean="0"/>
          </a:p>
          <a:p>
            <a:r>
              <a:rPr lang="fr-FR" dirty="0" smtClean="0"/>
              <a:t>compte </a:t>
            </a:r>
            <a:r>
              <a:rPr lang="fr-FR" dirty="0"/>
              <a:t>tenu des nuisances sonores habituelles issues des lieux avoisinants.</a:t>
            </a:r>
          </a:p>
          <a:p>
            <a:endParaRPr lang="fr-FR" dirty="0"/>
          </a:p>
        </p:txBody>
      </p:sp>
    </p:spTree>
    <p:extLst>
      <p:ext uri="{BB962C8B-B14F-4D97-AF65-F5344CB8AC3E}">
        <p14:creationId xmlns:p14="http://schemas.microsoft.com/office/powerpoint/2010/main" val="229448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Ce n’est pas une garantie, mais c’est utile: l’assurance dommages ouvrages</a:t>
            </a:r>
            <a:endParaRPr lang="fr-FR" dirty="0"/>
          </a:p>
        </p:txBody>
      </p:sp>
      <p:sp>
        <p:nvSpPr>
          <p:cNvPr id="3" name="Espace réservé du contenu 2"/>
          <p:cNvSpPr>
            <a:spLocks noGrp="1"/>
          </p:cNvSpPr>
          <p:nvPr>
            <p:ph idx="1"/>
          </p:nvPr>
        </p:nvSpPr>
        <p:spPr/>
        <p:txBody>
          <a:bodyPr>
            <a:normAutofit fontScale="92500"/>
          </a:bodyPr>
          <a:lstStyle/>
          <a:p>
            <a:r>
              <a:rPr lang="fr-FR" b="1" u="sng" dirty="0">
                <a:hlinkClick r:id="rId2"/>
              </a:rPr>
              <a:t>Article </a:t>
            </a:r>
            <a:r>
              <a:rPr lang="fr-FR" b="1" u="sng" dirty="0" smtClean="0">
                <a:hlinkClick r:id="rId2"/>
              </a:rPr>
              <a:t>L242-1</a:t>
            </a:r>
            <a:r>
              <a:rPr lang="fr-FR" b="1" u="sng" dirty="0" smtClean="0"/>
              <a:t> du code des assurances</a:t>
            </a:r>
            <a:endParaRPr lang="fr-FR" b="1" dirty="0"/>
          </a:p>
          <a:p>
            <a:pPr marL="0" indent="0">
              <a:buNone/>
            </a:pPr>
            <a:endParaRPr lang="fr-FR" b="1" dirty="0"/>
          </a:p>
          <a:p>
            <a:r>
              <a:rPr lang="fr-FR" dirty="0"/>
              <a:t>Toute personne physique ou morale qui, agissant en qualité de propriétaire de l'ouvrage, de vendeur ou de mandataire du propriétaire de l'ouvrage, fait réaliser des travaux de construction, doit souscrire avant l'ouverture du chantier, pour son compte ou pour celui des propriétaires successifs, une assurance garantissant, en dehors de toute recherche des responsabilités, le paiement de la totalité des travaux de réparation des dommages de la nature de ceux dont sont responsables les constructeurs au sens de l'article </a:t>
            </a:r>
            <a:r>
              <a:rPr lang="fr-FR" u="sng" dirty="0">
                <a:hlinkClick r:id="rId3"/>
              </a:rPr>
              <a:t>1792-1</a:t>
            </a:r>
            <a:r>
              <a:rPr lang="fr-FR" dirty="0"/>
              <a:t>, les fabricants et importateurs ou le contrôleur technique sur le fondement de l'article </a:t>
            </a:r>
            <a:r>
              <a:rPr lang="fr-FR" u="sng" dirty="0">
                <a:hlinkClick r:id="rId4"/>
              </a:rPr>
              <a:t>1792 </a:t>
            </a:r>
            <a:r>
              <a:rPr lang="fr-FR" dirty="0"/>
              <a:t>du code civil.</a:t>
            </a:r>
          </a:p>
          <a:p>
            <a:endParaRPr lang="fr-FR" dirty="0"/>
          </a:p>
        </p:txBody>
      </p:sp>
    </p:spTree>
    <p:extLst>
      <p:ext uri="{BB962C8B-B14F-4D97-AF65-F5344CB8AC3E}">
        <p14:creationId xmlns:p14="http://schemas.microsoft.com/office/powerpoint/2010/main" val="25510805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Mise en œuvre de la DO</a:t>
            </a:r>
            <a:endParaRPr lang="fr-FR" dirty="0"/>
          </a:p>
        </p:txBody>
      </p:sp>
      <p:sp>
        <p:nvSpPr>
          <p:cNvPr id="3" name="Espace réservé du contenu 2"/>
          <p:cNvSpPr>
            <a:spLocks noGrp="1"/>
          </p:cNvSpPr>
          <p:nvPr>
            <p:ph idx="1"/>
          </p:nvPr>
        </p:nvSpPr>
        <p:spPr/>
        <p:txBody>
          <a:bodyPr>
            <a:normAutofit fontScale="47500" lnSpcReduction="20000"/>
          </a:bodyPr>
          <a:lstStyle/>
          <a:p>
            <a:r>
              <a:rPr lang="fr-FR" sz="4400" b="1" dirty="0" smtClean="0"/>
              <a:t>60 jours: la décision sur la prise en charge </a:t>
            </a:r>
            <a:r>
              <a:rPr lang="fr-FR" dirty="0" smtClean="0"/>
              <a:t>L'assureur </a:t>
            </a:r>
            <a:r>
              <a:rPr lang="fr-FR" dirty="0"/>
              <a:t>a un délai maximal de soixante jours, courant à compter de la réception de la déclaration du sinistre, pour notifier à l'assuré sa décision quant au principe de la mise en jeu des garanties prévues au contrat.</a:t>
            </a:r>
          </a:p>
          <a:p>
            <a:r>
              <a:rPr lang="fr-FR" sz="4200" b="1" dirty="0"/>
              <a:t>9</a:t>
            </a:r>
            <a:r>
              <a:rPr lang="fr-FR" sz="4200" b="1" dirty="0" smtClean="0"/>
              <a:t>0 jours: la décision sur l’indemnité </a:t>
            </a:r>
            <a:r>
              <a:rPr lang="fr-FR" dirty="0" smtClean="0"/>
              <a:t>Lorsqu'il </a:t>
            </a:r>
            <a:r>
              <a:rPr lang="fr-FR" dirty="0"/>
              <a:t>accepte la mise en jeu des garanties prévues au contrat, l'assureur présente, dans un délai maximal de quatre-vingt-dix jours, courant à compter de la réception de la déclaration du sinistre, une offre d'indemnité, revêtant le cas échéant un caractère provisionnel et destinée au paiement des travaux de réparation des dommages. En cas d'acceptation, par l'assuré, de l'offre qui lui a été faite, le règlement de l'indemnité par l'assureur intervient dans un délai de quinze jours.</a:t>
            </a:r>
          </a:p>
          <a:p>
            <a:r>
              <a:rPr lang="fr-FR" dirty="0"/>
              <a:t>Lorsque l'assureur ne respecte pas l'un des délais prévus aux deux alinéas ci-dessus ou propose une offre d'indemnité manifestement insuffisante, l'assuré peut, après l'avoir notifié à l'assureur, engager les dépenses nécessaires à la réparation des dommages</a:t>
            </a:r>
            <a:r>
              <a:rPr lang="fr-FR" dirty="0" smtClean="0"/>
              <a:t>. L'indemnité </a:t>
            </a:r>
            <a:r>
              <a:rPr lang="fr-FR" dirty="0"/>
              <a:t>versée par l'assureur est alors majorée de plein droit d'un intérêt égal au double du taux de l'intérêt légal.</a:t>
            </a:r>
          </a:p>
          <a:p>
            <a:r>
              <a:rPr lang="fr-FR" dirty="0"/>
              <a:t>Dans les cas de difficultés exceptionnelles dues à la nature ou à l'importance du sinistre, l'assureur peut, en même temps qu'il notifie son accord sur le principe de la mise en jeu de la garantie, proposer à l'assuré la fixation d'un délai supplémentaire pour l'établissement de son offre d'indemnité. La proposition doit se fonder exclusivement sur des considérations d'ordre technique et être motivée.</a:t>
            </a:r>
          </a:p>
          <a:p>
            <a:r>
              <a:rPr lang="fr-FR" sz="4200" b="1" dirty="0" smtClean="0"/>
              <a:t>135 jours: les difficultés exceptionnelles </a:t>
            </a:r>
            <a:r>
              <a:rPr lang="fr-FR" dirty="0" smtClean="0"/>
              <a:t>Le </a:t>
            </a:r>
            <a:r>
              <a:rPr lang="fr-FR" dirty="0"/>
              <a:t>délai supplémentaire prévu à l'alinéa qui précède est subordonné à l'acceptation expresse de l'assuré et ne peut excéder cent trente-cinq jours.</a:t>
            </a:r>
          </a:p>
          <a:p>
            <a:r>
              <a:rPr lang="fr-FR" sz="3800" b="1" dirty="0" smtClean="0"/>
              <a:t>Après GPA</a:t>
            </a:r>
            <a:r>
              <a:rPr lang="fr-FR" b="1" dirty="0" smtClean="0"/>
              <a:t>: </a:t>
            </a:r>
            <a:r>
              <a:rPr lang="fr-FR" dirty="0" smtClean="0"/>
              <a:t>L'assurance </a:t>
            </a:r>
            <a:r>
              <a:rPr lang="fr-FR" dirty="0"/>
              <a:t>mentionnée au premier alinéa du présent article prend effet après l'expiration du délai de garantie de parfait achèvement visé à l'article </a:t>
            </a:r>
            <a:r>
              <a:rPr lang="fr-FR" u="sng" dirty="0">
                <a:hlinkClick r:id="rId2"/>
              </a:rPr>
              <a:t>1792-6 </a:t>
            </a:r>
            <a:r>
              <a:rPr lang="fr-FR" dirty="0"/>
              <a:t>du code civil. </a:t>
            </a:r>
            <a:endParaRPr lang="fr-FR" dirty="0" smtClean="0"/>
          </a:p>
          <a:p>
            <a:r>
              <a:rPr lang="fr-FR" sz="3800" b="1" dirty="0"/>
              <a:t>Avant GPA</a:t>
            </a:r>
            <a:r>
              <a:rPr lang="fr-FR" dirty="0" smtClean="0"/>
              <a:t> si: -</a:t>
            </a:r>
            <a:r>
              <a:rPr lang="fr-FR" sz="3000" b="1" dirty="0" smtClean="0"/>
              <a:t>Abandon de chantier</a:t>
            </a:r>
            <a:r>
              <a:rPr lang="fr-FR" dirty="0" smtClean="0"/>
              <a:t>: -Avant </a:t>
            </a:r>
            <a:r>
              <a:rPr lang="fr-FR" dirty="0"/>
              <a:t>la </a:t>
            </a:r>
            <a:r>
              <a:rPr lang="fr-FR" dirty="0" smtClean="0"/>
              <a:t>réception des travaux, </a:t>
            </a:r>
            <a:r>
              <a:rPr lang="fr-FR" dirty="0"/>
              <a:t>après mise en demeure restée infructueuse, le contrat </a:t>
            </a:r>
            <a:r>
              <a:rPr lang="fr-FR" dirty="0" smtClean="0"/>
              <a:t>conclu </a:t>
            </a:r>
            <a:r>
              <a:rPr lang="fr-FR" dirty="0"/>
              <a:t>avec l'entrepreneur est résilié pour inexécution, par celui-ci, de ses obligations </a:t>
            </a:r>
            <a:endParaRPr lang="fr-FR" dirty="0" smtClean="0"/>
          </a:p>
          <a:p>
            <a:pPr marL="0" indent="0">
              <a:buNone/>
            </a:pPr>
            <a:r>
              <a:rPr lang="fr-FR" dirty="0"/>
              <a:t>	</a:t>
            </a:r>
            <a:r>
              <a:rPr lang="fr-FR" dirty="0" smtClean="0"/>
              <a:t>- </a:t>
            </a:r>
            <a:r>
              <a:rPr lang="fr-FR" sz="3000" b="1" dirty="0" smtClean="0"/>
              <a:t>Après mise en demeure de GPA infructueuse: </a:t>
            </a:r>
            <a:r>
              <a:rPr lang="fr-FR" dirty="0" smtClean="0"/>
              <a:t>Après </a:t>
            </a:r>
            <a:r>
              <a:rPr lang="fr-FR" dirty="0"/>
              <a:t>la réception, après mise en demeure restée infructueuse, l'entrepreneur n'a pas exécuté ses obligations.</a:t>
            </a:r>
          </a:p>
          <a:p>
            <a:endParaRPr lang="fr-FR" dirty="0"/>
          </a:p>
        </p:txBody>
      </p:sp>
    </p:spTree>
    <p:extLst>
      <p:ext uri="{BB962C8B-B14F-4D97-AF65-F5344CB8AC3E}">
        <p14:creationId xmlns:p14="http://schemas.microsoft.com/office/powerpoint/2010/main" val="1423582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Les garanties du vendeur</a:t>
            </a:r>
            <a:endParaRPr lang="fr-FR" dirty="0"/>
          </a:p>
        </p:txBody>
      </p:sp>
      <p:sp>
        <p:nvSpPr>
          <p:cNvPr id="3" name="Espace réservé du contenu 2"/>
          <p:cNvSpPr>
            <a:spLocks noGrp="1"/>
          </p:cNvSpPr>
          <p:nvPr>
            <p:ph idx="1"/>
          </p:nvPr>
        </p:nvSpPr>
        <p:spPr/>
        <p:txBody>
          <a:bodyPr/>
          <a:lstStyle/>
          <a:p>
            <a:r>
              <a:rPr lang="fr-CA" dirty="0" smtClean="0"/>
              <a:t>Conformité: cherchez l’erreur</a:t>
            </a:r>
          </a:p>
          <a:p>
            <a:pPr marL="0" indent="0">
              <a:buNone/>
            </a:pPr>
            <a:r>
              <a:rPr lang="fr-CA" dirty="0" smtClean="0"/>
              <a:t>On avait dit « volets verts »…</a:t>
            </a:r>
            <a:endParaRPr lang="fr-CA" dirty="0"/>
          </a:p>
          <a:p>
            <a:pPr marL="0" indent="0">
              <a:buNone/>
            </a:pPr>
            <a:endParaRPr lang="fr-CA" dirty="0" smtClean="0"/>
          </a:p>
          <a:p>
            <a:endParaRPr lang="fr-CA" dirty="0"/>
          </a:p>
          <a:p>
            <a:endParaRPr lang="fr-CA" dirty="0" smtClean="0"/>
          </a:p>
          <a:p>
            <a:r>
              <a:rPr lang="fr-CA" dirty="0" smtClean="0"/>
              <a:t>Vice caché</a:t>
            </a:r>
          </a:p>
          <a:p>
            <a:pPr marL="0" indent="0">
              <a:buNone/>
            </a:pPr>
            <a:r>
              <a:rPr lang="fr-CA" dirty="0" smtClean="0"/>
              <a:t>Vice?</a:t>
            </a:r>
          </a:p>
          <a:p>
            <a:pPr marL="0" indent="0">
              <a:buNone/>
            </a:pPr>
            <a:r>
              <a:rPr lang="fr-CA" dirty="0" smtClean="0"/>
              <a:t>Caché?</a:t>
            </a:r>
            <a:endParaRPr lang="fr-FR" dirty="0"/>
          </a:p>
        </p:txBody>
      </p:sp>
      <p:pic>
        <p:nvPicPr>
          <p:cNvPr id="4" name="Image 3"/>
          <p:cNvPicPr>
            <a:picLocks noChangeAspect="1"/>
          </p:cNvPicPr>
          <p:nvPr/>
        </p:nvPicPr>
        <p:blipFill>
          <a:blip r:embed="rId2"/>
          <a:stretch>
            <a:fillRect/>
          </a:stretch>
        </p:blipFill>
        <p:spPr>
          <a:xfrm>
            <a:off x="5670027" y="1690688"/>
            <a:ext cx="4410691" cy="2686425"/>
          </a:xfrm>
          <a:prstGeom prst="rect">
            <a:avLst/>
          </a:prstGeom>
        </p:spPr>
      </p:pic>
    </p:spTree>
    <p:extLst>
      <p:ext uri="{BB962C8B-B14F-4D97-AF65-F5344CB8AC3E}">
        <p14:creationId xmlns:p14="http://schemas.microsoft.com/office/powerpoint/2010/main" val="1540098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 ouvrage de construction »: définition </a:t>
            </a:r>
            <a:endParaRPr lang="fr-FR" dirty="0"/>
          </a:p>
        </p:txBody>
      </p:sp>
      <p:sp>
        <p:nvSpPr>
          <p:cNvPr id="3" name="Espace réservé du contenu 2"/>
          <p:cNvSpPr>
            <a:spLocks noGrp="1"/>
          </p:cNvSpPr>
          <p:nvPr>
            <p:ph idx="1"/>
          </p:nvPr>
        </p:nvSpPr>
        <p:spPr/>
        <p:txBody>
          <a:bodyPr/>
          <a:lstStyle/>
          <a:p>
            <a:pPr marL="0" indent="0">
              <a:buNone/>
            </a:pPr>
            <a:r>
              <a:rPr lang="fr-CA" dirty="0" smtClean="0"/>
              <a:t>Ouvrage de construction d’un bien immobilier (exclusion des mobile homes):</a:t>
            </a:r>
          </a:p>
          <a:p>
            <a:r>
              <a:rPr lang="fr-CA" dirty="0" smtClean="0"/>
              <a:t> - pas forcément un logement (talus, terrassements, voiries, VRD…)</a:t>
            </a:r>
          </a:p>
          <a:p>
            <a:r>
              <a:rPr lang="fr-CA" dirty="0" smtClean="0"/>
              <a:t>- rénovation: ouvrage de maçonnerie indissociable d’une construction (exclusion des enduits simples et de la peinture esthétique)</a:t>
            </a:r>
            <a:endParaRPr lang="fr-CA" dirty="0"/>
          </a:p>
        </p:txBody>
      </p:sp>
    </p:spTree>
    <p:extLst>
      <p:ext uri="{BB962C8B-B14F-4D97-AF65-F5344CB8AC3E}">
        <p14:creationId xmlns:p14="http://schemas.microsoft.com/office/powerpoint/2010/main" val="3133868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2 types de garanties: les garanties des constructeurs et celles du vendeur</a:t>
            </a:r>
            <a:endParaRPr lang="fr-FR" dirty="0"/>
          </a:p>
        </p:txBody>
      </p:sp>
      <p:sp>
        <p:nvSpPr>
          <p:cNvPr id="3" name="Espace réservé du contenu 2"/>
          <p:cNvSpPr>
            <a:spLocks noGrp="1"/>
          </p:cNvSpPr>
          <p:nvPr>
            <p:ph idx="1"/>
          </p:nvPr>
        </p:nvSpPr>
        <p:spPr/>
        <p:txBody>
          <a:bodyPr>
            <a:normAutofit fontScale="92500" lnSpcReduction="10000"/>
          </a:bodyPr>
          <a:lstStyle/>
          <a:p>
            <a:pPr marL="0" indent="0" algn="ctr">
              <a:buNone/>
            </a:pPr>
            <a:r>
              <a:rPr lang="fr-CA" dirty="0" smtClean="0"/>
              <a:t>Les garanties du constructeur:</a:t>
            </a:r>
          </a:p>
          <a:p>
            <a:pPr marL="0" indent="0">
              <a:buNone/>
            </a:pPr>
            <a:r>
              <a:rPr lang="fr-CA" dirty="0" smtClean="0"/>
              <a:t>Elles sont dues par les entreprises de construction mais pour la plupart aussi par :</a:t>
            </a:r>
          </a:p>
          <a:p>
            <a:pPr marL="0" indent="0">
              <a:buNone/>
            </a:pPr>
            <a:r>
              <a:rPr lang="fr-CA" dirty="0" smtClean="0"/>
              <a:t>-l’architecte, </a:t>
            </a:r>
          </a:p>
          <a:p>
            <a:pPr marL="0" indent="0">
              <a:buNone/>
            </a:pPr>
            <a:r>
              <a:rPr lang="fr-CA" dirty="0" smtClean="0"/>
              <a:t>-les bureaux d’études, </a:t>
            </a:r>
          </a:p>
          <a:p>
            <a:pPr marL="0" indent="0">
              <a:buNone/>
            </a:pPr>
            <a:r>
              <a:rPr lang="fr-CA" dirty="0" smtClean="0"/>
              <a:t>-les techniciens divers, </a:t>
            </a:r>
          </a:p>
          <a:p>
            <a:pPr marL="0" indent="0">
              <a:buNone/>
            </a:pPr>
            <a:r>
              <a:rPr lang="fr-CA" dirty="0" smtClean="0"/>
              <a:t>- le vendeur qui a construit lui-même (promoteur vendeur, auto-constructeur)</a:t>
            </a:r>
          </a:p>
          <a:p>
            <a:pPr marL="0" indent="0">
              <a:buNone/>
            </a:pPr>
            <a:endParaRPr lang="fr-CA" dirty="0" smtClean="0"/>
          </a:p>
          <a:p>
            <a:pPr marL="0" indent="0">
              <a:buNone/>
            </a:pPr>
            <a:r>
              <a:rPr lang="fr-CA" dirty="0" smtClean="0"/>
              <a:t>qui sont assimilés par la loi à des constructeurs (article 1792-1 code civil)</a:t>
            </a:r>
            <a:endParaRPr lang="fr-FR" dirty="0"/>
          </a:p>
        </p:txBody>
      </p:sp>
    </p:spTree>
    <p:extLst>
      <p:ext uri="{BB962C8B-B14F-4D97-AF65-F5344CB8AC3E}">
        <p14:creationId xmlns:p14="http://schemas.microsoft.com/office/powerpoint/2010/main" val="1667574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la garantie de parfait achèvement GPA</a:t>
            </a:r>
            <a:endParaRPr lang="fr-FR" dirty="0"/>
          </a:p>
        </p:txBody>
      </p:sp>
      <p:sp>
        <p:nvSpPr>
          <p:cNvPr id="3" name="Espace réservé du contenu 2"/>
          <p:cNvSpPr>
            <a:spLocks noGrp="1"/>
          </p:cNvSpPr>
          <p:nvPr>
            <p:ph idx="1"/>
          </p:nvPr>
        </p:nvSpPr>
        <p:spPr/>
        <p:txBody>
          <a:bodyPr>
            <a:normAutofit fontScale="70000" lnSpcReduction="20000"/>
          </a:bodyPr>
          <a:lstStyle/>
          <a:p>
            <a:pPr marL="0" indent="0">
              <a:buNone/>
            </a:pPr>
            <a:r>
              <a:rPr lang="fr-CA" dirty="0" smtClean="0"/>
              <a:t> C’est la garantie de </a:t>
            </a:r>
            <a:r>
              <a:rPr lang="fr-CA" smtClean="0"/>
              <a:t>la </a:t>
            </a:r>
            <a:r>
              <a:rPr lang="fr-CA" smtClean="0"/>
              <a:t>réparation </a:t>
            </a:r>
            <a:r>
              <a:rPr lang="fr-CA" dirty="0" smtClean="0"/>
              <a:t>de tous désordres signalés au PV de réception des travaux ou par lettre recommandée du propriétaire dans le délai d’un an à compter de la réception des travaux.</a:t>
            </a:r>
          </a:p>
          <a:p>
            <a:pPr marL="0" indent="0">
              <a:buNone/>
            </a:pPr>
            <a:r>
              <a:rPr lang="fr-CA" dirty="0" smtClean="0"/>
              <a:t>C’est une garantie en nature due par les entreprises de construction mais pas par tous les assimilés constructeurs ni par le vendeur. </a:t>
            </a:r>
          </a:p>
          <a:p>
            <a:pPr marL="0" indent="0">
              <a:buNone/>
            </a:pPr>
            <a:r>
              <a:rPr lang="fr-CA" dirty="0" smtClean="0"/>
              <a:t>désordre=/= non conformité</a:t>
            </a:r>
          </a:p>
          <a:p>
            <a:r>
              <a:rPr lang="fr-CA" dirty="0" smtClean="0"/>
              <a:t>Mise en œuvre avant le 1</a:t>
            </a:r>
            <a:r>
              <a:rPr lang="fr-CA" baseline="30000" dirty="0" smtClean="0"/>
              <a:t>er</a:t>
            </a:r>
            <a:r>
              <a:rPr lang="fr-CA" dirty="0" smtClean="0"/>
              <a:t> anniversaire de la réception des travaux: </a:t>
            </a:r>
          </a:p>
          <a:p>
            <a:pPr marL="0" indent="0">
              <a:buNone/>
            </a:pPr>
            <a:r>
              <a:rPr lang="fr-CA" dirty="0" smtClean="0"/>
              <a:t>faire les réserves lors de la réception ou bien se procurer le PV de réception et la liste des réserves faites par le promoteur </a:t>
            </a:r>
            <a:r>
              <a:rPr lang="fr-CA" dirty="0"/>
              <a:t>q</a:t>
            </a:r>
            <a:r>
              <a:rPr lang="fr-CA" dirty="0" smtClean="0"/>
              <a:t>ui a fait la réception et son PV de levée des réserves. Définir un calendrier de reprise des réserves non levées</a:t>
            </a:r>
          </a:p>
          <a:p>
            <a:pPr marL="0" indent="0">
              <a:buNone/>
            </a:pPr>
            <a:r>
              <a:rPr lang="fr-CA" dirty="0" smtClean="0"/>
              <a:t>Signaler par LRAR aux entreprises les désordres postérieurs à la réception des travaux en parties communes ou généralisés en parties privatives avec mise en demeure de définir un calendrier de reprise</a:t>
            </a:r>
          </a:p>
          <a:p>
            <a:pPr marL="0" indent="0">
              <a:buNone/>
            </a:pPr>
            <a:r>
              <a:rPr lang="fr-CA" dirty="0" smtClean="0"/>
              <a:t>Si pas de calendrier, ou pas de respect du calendrier, en dépit de mise en demeure, faire les travaux aux frais de l’entreprise</a:t>
            </a:r>
            <a:endParaRPr lang="fr-FR" dirty="0"/>
          </a:p>
        </p:txBody>
      </p:sp>
    </p:spTree>
    <p:extLst>
      <p:ext uri="{BB962C8B-B14F-4D97-AF65-F5344CB8AC3E}">
        <p14:creationId xmlns:p14="http://schemas.microsoft.com/office/powerpoint/2010/main" val="38317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La garantie décennale </a:t>
            </a:r>
            <a:r>
              <a:rPr lang="fr-CA" sz="2000" dirty="0" smtClean="0"/>
              <a:t>(Article 1792 du code civil)</a:t>
            </a:r>
            <a:endParaRPr lang="fr-FR" sz="2000" dirty="0"/>
          </a:p>
        </p:txBody>
      </p:sp>
      <p:sp>
        <p:nvSpPr>
          <p:cNvPr id="3" name="Espace réservé du contenu 2"/>
          <p:cNvSpPr>
            <a:spLocks noGrp="1"/>
          </p:cNvSpPr>
          <p:nvPr>
            <p:ph idx="1"/>
          </p:nvPr>
        </p:nvSpPr>
        <p:spPr/>
        <p:txBody>
          <a:bodyPr/>
          <a:lstStyle/>
          <a:p>
            <a:pPr marL="0" indent="0">
              <a:buNone/>
            </a:pPr>
            <a:r>
              <a:rPr lang="fr-FR" dirty="0" smtClean="0"/>
              <a:t>Tout </a:t>
            </a:r>
            <a:r>
              <a:rPr lang="fr-FR" dirty="0"/>
              <a:t>constructeur d'un ouvrage est responsable de plein droit, envers le maître ou l'acquéreur de l'ouvrage, des dommages, même résultant d'un vice du sol, </a:t>
            </a:r>
            <a:endParaRPr lang="fr-FR" dirty="0" smtClean="0"/>
          </a:p>
          <a:p>
            <a:r>
              <a:rPr lang="fr-FR" dirty="0" smtClean="0"/>
              <a:t>qui </a:t>
            </a:r>
            <a:r>
              <a:rPr lang="fr-FR" dirty="0"/>
              <a:t>compromettent </a:t>
            </a:r>
            <a:r>
              <a:rPr lang="fr-FR" b="1" dirty="0"/>
              <a:t>la solidité de l'ouvrage </a:t>
            </a:r>
            <a:endParaRPr lang="fr-FR" b="1" dirty="0" smtClean="0"/>
          </a:p>
          <a:p>
            <a:r>
              <a:rPr lang="fr-FR" dirty="0" smtClean="0"/>
              <a:t>ou </a:t>
            </a:r>
            <a:r>
              <a:rPr lang="fr-FR" dirty="0"/>
              <a:t>qui, l'affectant dans l'un de ses éléments constitutifs ou l'un de ses éléments d'équipement, </a:t>
            </a:r>
            <a:r>
              <a:rPr lang="fr-FR" b="1" dirty="0"/>
              <a:t>le rendent impropre à sa destination</a:t>
            </a:r>
            <a:r>
              <a:rPr lang="fr-FR" dirty="0"/>
              <a:t>.</a:t>
            </a:r>
          </a:p>
          <a:p>
            <a:r>
              <a:rPr lang="fr-FR" dirty="0"/>
              <a:t>Une telle responsabilité n'a point lieu si le constructeur prouve que les dommages proviennent d'une cause étrangère</a:t>
            </a:r>
            <a:r>
              <a:rPr lang="fr-FR" dirty="0" smtClean="0"/>
              <a:t>.</a:t>
            </a:r>
          </a:p>
          <a:p>
            <a:endParaRPr lang="fr-FR" dirty="0"/>
          </a:p>
        </p:txBody>
      </p:sp>
    </p:spTree>
    <p:extLst>
      <p:ext uri="{BB962C8B-B14F-4D97-AF65-F5344CB8AC3E}">
        <p14:creationId xmlns:p14="http://schemas.microsoft.com/office/powerpoint/2010/main" val="928108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1792-2: les équipements indissociables</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r>
              <a:rPr lang="fr-FR" dirty="0"/>
              <a:t>La présomption de responsabilité établie par l'article </a:t>
            </a:r>
            <a:r>
              <a:rPr lang="fr-FR" u="sng" dirty="0">
                <a:hlinkClick r:id="rId2" tooltip="Code civil - art. 1792 (V)"/>
              </a:rPr>
              <a:t>1792</a:t>
            </a:r>
            <a:r>
              <a:rPr lang="fr-FR" dirty="0"/>
              <a:t> s'étend également aux dommages qui affectent la solidité des éléments d'équipement d'un ouvrage, mais seulement lorsque ceux-ci font indissociablement corps avec les ouvrages de viabilité, de fondation, d'ossature, de clos ou de couvert.</a:t>
            </a:r>
          </a:p>
          <a:p>
            <a:r>
              <a:rPr lang="fr-FR" dirty="0"/>
              <a:t>Un élément d'équipement est considéré comme formant indissociablement corps avec l'un des ouvrages de viabilité, de fondation, d'ossature, de clos ou de couvert lorsque sa dépose, son démontage ou son remplacement ne peut s'effectuer sans détérioration ou enlèvement de matière de cet ouvrage.</a:t>
            </a:r>
          </a:p>
          <a:p>
            <a:endParaRPr lang="fr-FR" dirty="0"/>
          </a:p>
        </p:txBody>
      </p:sp>
    </p:spTree>
    <p:extLst>
      <p:ext uri="{BB962C8B-B14F-4D97-AF65-F5344CB8AC3E}">
        <p14:creationId xmlns:p14="http://schemas.microsoft.com/office/powerpoint/2010/main" val="655704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L’assurance décennale obligatoire</a:t>
            </a:r>
            <a:endParaRPr lang="fr-FR" dirty="0"/>
          </a:p>
        </p:txBody>
      </p:sp>
      <p:sp>
        <p:nvSpPr>
          <p:cNvPr id="3" name="Espace réservé du contenu 2"/>
          <p:cNvSpPr>
            <a:spLocks noGrp="1"/>
          </p:cNvSpPr>
          <p:nvPr>
            <p:ph idx="1"/>
          </p:nvPr>
        </p:nvSpPr>
        <p:spPr/>
        <p:txBody>
          <a:bodyPr>
            <a:normAutofit fontScale="92500"/>
          </a:bodyPr>
          <a:lstStyle/>
          <a:p>
            <a:r>
              <a:rPr lang="fr-FR" b="1" u="sng" dirty="0">
                <a:hlinkClick r:id="rId2"/>
              </a:rPr>
              <a:t>Article </a:t>
            </a:r>
            <a:r>
              <a:rPr lang="fr-FR" b="1" u="sng" dirty="0" smtClean="0">
                <a:hlinkClick r:id="rId2"/>
              </a:rPr>
              <a:t>L241-1</a:t>
            </a:r>
            <a:r>
              <a:rPr lang="fr-FR" b="1" u="sng" dirty="0" smtClean="0"/>
              <a:t> du code des assurances</a:t>
            </a:r>
            <a:endParaRPr lang="fr-FR" b="1" dirty="0"/>
          </a:p>
          <a:p>
            <a:pPr marL="0" indent="0">
              <a:buNone/>
            </a:pPr>
            <a:r>
              <a:rPr lang="fr-FR" dirty="0" smtClean="0"/>
              <a:t>Toute </a:t>
            </a:r>
            <a:r>
              <a:rPr lang="fr-FR" dirty="0"/>
              <a:t>personne physique ou morale, dont la responsabilité décennale peut être engagée sur le fondement de la présomption établie par les articles </a:t>
            </a:r>
            <a:r>
              <a:rPr lang="fr-FR" u="sng" dirty="0">
                <a:hlinkClick r:id="rId3"/>
              </a:rPr>
              <a:t>1792</a:t>
            </a:r>
            <a:r>
              <a:rPr lang="fr-FR" dirty="0"/>
              <a:t> et suivants du code civil, doit être couverte par une assurance.</a:t>
            </a:r>
          </a:p>
          <a:p>
            <a:r>
              <a:rPr lang="fr-FR" dirty="0"/>
              <a:t>A l'ouverture de tout chantier, elle doit justifier qu'elle a souscrit un contrat d'assurance la couvrant pour cette responsabilité</a:t>
            </a:r>
            <a:r>
              <a:rPr lang="fr-FR" dirty="0" smtClean="0"/>
              <a:t>.</a:t>
            </a:r>
            <a:endParaRPr lang="fr-FR" dirty="0"/>
          </a:p>
          <a:p>
            <a:r>
              <a:rPr lang="fr-FR" dirty="0"/>
              <a:t>Tout contrat d'assurance souscrit en vertu du présent article est, nonobstant toute stipulation contraire, réputé comporter une clause assurant le maintien de la garantie pour la durée de la responsabilité décennale pesant sur la personne assujettie à l'obligation d'assurance.</a:t>
            </a:r>
          </a:p>
          <a:p>
            <a:pPr marL="0" indent="0">
              <a:buNone/>
            </a:pPr>
            <a:endParaRPr lang="fr-FR" dirty="0"/>
          </a:p>
        </p:txBody>
      </p:sp>
    </p:spTree>
    <p:extLst>
      <p:ext uri="{BB962C8B-B14F-4D97-AF65-F5344CB8AC3E}">
        <p14:creationId xmlns:p14="http://schemas.microsoft.com/office/powerpoint/2010/main" val="2749305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fr-FR" b="1" u="sng" dirty="0">
                <a:hlinkClick r:id="rId2"/>
              </a:rPr>
              <a:t>Article </a:t>
            </a:r>
            <a:r>
              <a:rPr lang="fr-FR" b="1" u="sng" dirty="0" smtClean="0">
                <a:hlinkClick r:id="rId2"/>
              </a:rPr>
              <a:t>L241-2</a:t>
            </a:r>
            <a:r>
              <a:rPr lang="fr-FR" b="1" u="sng" dirty="0" smtClean="0"/>
              <a:t> du code des assurances</a:t>
            </a:r>
            <a:endParaRPr lang="fr-FR" b="1" dirty="0"/>
          </a:p>
          <a:p>
            <a:r>
              <a:rPr lang="fr-FR" dirty="0"/>
              <a:t>Celui qui fait réaliser pour le compte d'autrui des travaux de construction doit être couvert par une assurance de responsabilité garantissant les dommages visés aux articles </a:t>
            </a:r>
            <a:r>
              <a:rPr lang="fr-FR" u="sng" dirty="0">
                <a:hlinkClick r:id="rId3" tooltip="Code civil - art. 1792 (V)"/>
              </a:rPr>
              <a:t>1792 et 1792-2</a:t>
            </a:r>
            <a:r>
              <a:rPr lang="fr-FR" dirty="0"/>
              <a:t> du code civil et résultant de son fait.</a:t>
            </a:r>
          </a:p>
          <a:p>
            <a:r>
              <a:rPr lang="fr-FR" dirty="0"/>
              <a:t>Il en est de même lorsque les travaux de construction sont réalisés en vue de la vente.</a:t>
            </a:r>
          </a:p>
          <a:p>
            <a:endParaRPr lang="fr-FR" dirty="0"/>
          </a:p>
        </p:txBody>
      </p:sp>
    </p:spTree>
    <p:extLst>
      <p:ext uri="{BB962C8B-B14F-4D97-AF65-F5344CB8AC3E}">
        <p14:creationId xmlns:p14="http://schemas.microsoft.com/office/powerpoint/2010/main" val="741392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La garantie biennale</a:t>
            </a:r>
            <a:endParaRPr lang="fr-FR" dirty="0"/>
          </a:p>
        </p:txBody>
      </p:sp>
      <p:sp>
        <p:nvSpPr>
          <p:cNvPr id="3" name="Espace réservé du contenu 2"/>
          <p:cNvSpPr>
            <a:spLocks noGrp="1"/>
          </p:cNvSpPr>
          <p:nvPr>
            <p:ph idx="1"/>
          </p:nvPr>
        </p:nvSpPr>
        <p:spPr/>
        <p:txBody>
          <a:bodyPr/>
          <a:lstStyle/>
          <a:p>
            <a:pPr marL="0" indent="0">
              <a:buNone/>
            </a:pPr>
            <a:r>
              <a:rPr lang="fr-FR" b="1" u="sng" dirty="0">
                <a:hlinkClick r:id="rId2"/>
              </a:rPr>
              <a:t>Article 1792-3</a:t>
            </a:r>
            <a:endParaRPr lang="fr-FR" b="1" dirty="0"/>
          </a:p>
          <a:p>
            <a:pPr marL="0" indent="0">
              <a:buNone/>
            </a:pPr>
            <a:r>
              <a:rPr lang="fr-FR" b="1" u="sng" dirty="0">
                <a:hlinkClick r:id="rId3"/>
              </a:rPr>
              <a:t/>
            </a:r>
            <a:br>
              <a:rPr lang="fr-FR" b="1" u="sng" dirty="0">
                <a:hlinkClick r:id="rId3"/>
              </a:rPr>
            </a:br>
            <a:endParaRPr lang="fr-FR" b="1" dirty="0"/>
          </a:p>
          <a:p>
            <a:pPr marL="0" indent="0">
              <a:buNone/>
            </a:pPr>
            <a:r>
              <a:rPr lang="fr-FR" dirty="0"/>
              <a:t>Les autres éléments d'équipement de l'ouvrage font l'objet d'une garantie de bon fonctionnement d'une durée minimale de deux ans à compter de sa réception.</a:t>
            </a:r>
          </a:p>
          <a:p>
            <a:endParaRPr lang="fr-FR" dirty="0"/>
          </a:p>
        </p:txBody>
      </p:sp>
    </p:spTree>
    <p:extLst>
      <p:ext uri="{BB962C8B-B14F-4D97-AF65-F5344CB8AC3E}">
        <p14:creationId xmlns:p14="http://schemas.microsoft.com/office/powerpoint/2010/main" val="263209496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320</TotalTime>
  <Words>1043</Words>
  <Application>Microsoft Office PowerPoint</Application>
  <PresentationFormat>Grand écran</PresentationFormat>
  <Paragraphs>75</Paragraphs>
  <Slides>14</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14</vt:i4>
      </vt:variant>
    </vt:vector>
  </HeadingPairs>
  <TitlesOfParts>
    <vt:vector size="18" baseType="lpstr">
      <vt:lpstr>Arial</vt:lpstr>
      <vt:lpstr>Calibri</vt:lpstr>
      <vt:lpstr>Calibri Light</vt:lpstr>
      <vt:lpstr>Thème Office</vt:lpstr>
      <vt:lpstr>Les garanties après travaux de construction</vt:lpstr>
      <vt:lpstr>« ouvrage de construction »: définition </vt:lpstr>
      <vt:lpstr>2 types de garanties: les garanties des constructeurs et celles du vendeur</vt:lpstr>
      <vt:lpstr>la garantie de parfait achèvement GPA</vt:lpstr>
      <vt:lpstr>La garantie décennale (Article 1792 du code civil)</vt:lpstr>
      <vt:lpstr>1792-2: les équipements indissociables </vt:lpstr>
      <vt:lpstr>L’assurance décennale obligatoire</vt:lpstr>
      <vt:lpstr>Présentation PowerPoint</vt:lpstr>
      <vt:lpstr>La garantie biennale</vt:lpstr>
      <vt:lpstr>La garantie des fabricants d’équipements (1792-4 code civil)</vt:lpstr>
      <vt:lpstr>La garantie acoustique (L154-1 CCH)</vt:lpstr>
      <vt:lpstr>Ce n’est pas une garantie, mais c’est utile: l’assurance dommages ouvrages</vt:lpstr>
      <vt:lpstr>Mise en œuvre de la DO</vt:lpstr>
      <vt:lpstr>Les garanties du vendeur</vt:lpstr>
    </vt:vector>
  </TitlesOfParts>
  <Company>leblogosd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garanties après travaux de construction</dc:title>
  <dc:creator>Marie Brulon</dc:creator>
  <cp:lastModifiedBy>Marie Brulon</cp:lastModifiedBy>
  <cp:revision>20</cp:revision>
  <dcterms:created xsi:type="dcterms:W3CDTF">2022-07-28T10:47:02Z</dcterms:created>
  <dcterms:modified xsi:type="dcterms:W3CDTF">2022-09-08T17:24:15Z</dcterms:modified>
</cp:coreProperties>
</file>