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444" r:id="rId3"/>
    <p:sldId id="367" r:id="rId4"/>
    <p:sldId id="457" r:id="rId5"/>
    <p:sldId id="458" r:id="rId6"/>
    <p:sldId id="459" r:id="rId7"/>
    <p:sldId id="460" r:id="rId8"/>
    <p:sldId id="461" r:id="rId9"/>
    <p:sldId id="463" r:id="rId10"/>
    <p:sldId id="462" r:id="rId11"/>
    <p:sldId id="464" r:id="rId12"/>
    <p:sldId id="465" r:id="rId13"/>
    <p:sldId id="467" r:id="rId14"/>
    <p:sldId id="494" r:id="rId15"/>
    <p:sldId id="466" r:id="rId16"/>
    <p:sldId id="470" r:id="rId17"/>
    <p:sldId id="479" r:id="rId18"/>
    <p:sldId id="480" r:id="rId19"/>
    <p:sldId id="481" r:id="rId20"/>
    <p:sldId id="482" r:id="rId21"/>
    <p:sldId id="493" r:id="rId22"/>
    <p:sldId id="483" r:id="rId23"/>
    <p:sldId id="484" r:id="rId24"/>
    <p:sldId id="485" r:id="rId25"/>
    <p:sldId id="486" r:id="rId26"/>
    <p:sldId id="487" r:id="rId27"/>
    <p:sldId id="488" r:id="rId28"/>
    <p:sldId id="489" r:id="rId29"/>
    <p:sldId id="490" r:id="rId30"/>
    <p:sldId id="451" r:id="rId31"/>
    <p:sldId id="491" r:id="rId32"/>
    <p:sldId id="492" r:id="rId33"/>
    <p:sldId id="455" r:id="rId34"/>
  </p:sldIdLst>
  <p:sldSz cx="13003213" cy="9756775"/>
  <p:notesSz cx="6797675" cy="9872663"/>
  <p:defaultTextStyle>
    <a:defPPr>
      <a:defRPr lang="fr-FR"/>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3073">
          <p15:clr>
            <a:srgbClr val="A4A3A4"/>
          </p15:clr>
        </p15:guide>
        <p15:guide id="2" pos="4095">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AB0707"/>
    <a:srgbClr val="3EB9D6"/>
    <a:srgbClr val="FFCC00"/>
    <a:srgbClr val="FF0000"/>
    <a:srgbClr val="0084A8"/>
    <a:srgbClr val="003E8A"/>
    <a:srgbClr val="D4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157" autoAdjust="0"/>
    <p:restoredTop sz="94612" autoAdjust="0"/>
  </p:normalViewPr>
  <p:slideViewPr>
    <p:cSldViewPr>
      <p:cViewPr varScale="1">
        <p:scale>
          <a:sx n="75" d="100"/>
          <a:sy n="75" d="100"/>
        </p:scale>
        <p:origin x="1656" y="78"/>
      </p:cViewPr>
      <p:guideLst>
        <p:guide orient="horz" pos="3073"/>
        <p:guide pos="4095"/>
      </p:guideLst>
    </p:cSldViewPr>
  </p:slideViewPr>
  <p:outlineViewPr>
    <p:cViewPr>
      <p:scale>
        <a:sx n="33" d="100"/>
        <a:sy n="33" d="100"/>
      </p:scale>
      <p:origin x="0" y="-37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400" y="9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2945659"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5123" name="Rectangle 3"/>
          <p:cNvSpPr>
            <a:spLocks noGrp="1" noChangeArrowheads="1"/>
          </p:cNvSpPr>
          <p:nvPr>
            <p:ph type="dt" sz="quarter" idx="1"/>
          </p:nvPr>
        </p:nvSpPr>
        <p:spPr bwMode="auto">
          <a:xfrm>
            <a:off x="3852016" y="0"/>
            <a:ext cx="2945659"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algn="r" eaLnBrk="0" hangingPunct="0">
              <a:defRPr sz="1200">
                <a:ea typeface="ＭＳ Ｐゴシック" pitchFamily="-80" charset="-128"/>
                <a:cs typeface="+mn-cs"/>
              </a:defRPr>
            </a:lvl1pPr>
          </a:lstStyle>
          <a:p>
            <a:pPr>
              <a:defRPr/>
            </a:pPr>
            <a:endParaRPr lang="fr-FR"/>
          </a:p>
        </p:txBody>
      </p:sp>
    </p:spTree>
    <p:extLst>
      <p:ext uri="{BB962C8B-B14F-4D97-AF65-F5344CB8AC3E}">
        <p14:creationId xmlns:p14="http://schemas.microsoft.com/office/powerpoint/2010/main" val="2205402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5659"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3075" name="Rectangle 3"/>
          <p:cNvSpPr>
            <a:spLocks noGrp="1" noChangeArrowheads="1"/>
          </p:cNvSpPr>
          <p:nvPr>
            <p:ph type="dt" idx="1"/>
          </p:nvPr>
        </p:nvSpPr>
        <p:spPr bwMode="auto">
          <a:xfrm>
            <a:off x="3852016" y="0"/>
            <a:ext cx="2945659"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algn="r" eaLnBrk="0" hangingPunct="0">
              <a:defRPr sz="1200">
                <a:ea typeface="ＭＳ Ｐゴシック" pitchFamily="-80" charset="-128"/>
                <a:cs typeface="+mn-cs"/>
              </a:defRPr>
            </a:lvl1pPr>
          </a:lstStyle>
          <a:p>
            <a:pPr>
              <a:defRPr/>
            </a:pPr>
            <a:endParaRPr lang="fr-FR"/>
          </a:p>
        </p:txBody>
      </p:sp>
      <p:sp>
        <p:nvSpPr>
          <p:cNvPr id="56324"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6359" y="4689515"/>
            <a:ext cx="4984962" cy="4442698"/>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1" y="9379030"/>
            <a:ext cx="2945659" cy="493633"/>
          </a:xfrm>
          <a:prstGeom prst="rect">
            <a:avLst/>
          </a:prstGeom>
          <a:noFill/>
          <a:ln w="9525">
            <a:noFill/>
            <a:miter lim="800000"/>
            <a:headEnd/>
            <a:tailEnd/>
          </a:ln>
        </p:spPr>
        <p:txBody>
          <a:bodyPr vert="horz" wrap="square" lIns="92399" tIns="46199" rIns="92399" bIns="46199" numCol="1" anchor="b"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3079" name="Rectangle 7"/>
          <p:cNvSpPr>
            <a:spLocks noGrp="1" noChangeArrowheads="1"/>
          </p:cNvSpPr>
          <p:nvPr>
            <p:ph type="sldNum" sz="quarter" idx="5"/>
          </p:nvPr>
        </p:nvSpPr>
        <p:spPr bwMode="auto">
          <a:xfrm>
            <a:off x="3852016" y="9379030"/>
            <a:ext cx="2945659" cy="493633"/>
          </a:xfrm>
          <a:prstGeom prst="rect">
            <a:avLst/>
          </a:prstGeom>
          <a:noFill/>
          <a:ln w="9525">
            <a:noFill/>
            <a:miter lim="800000"/>
            <a:headEnd/>
            <a:tailEnd/>
          </a:ln>
        </p:spPr>
        <p:txBody>
          <a:bodyPr vert="horz" wrap="square" lIns="92399" tIns="46199" rIns="92399" bIns="46199" numCol="1" anchor="b" anchorCtr="0" compatLnSpc="1">
            <a:prstTxWarp prst="textNoShape">
              <a:avLst/>
            </a:prstTxWarp>
          </a:bodyPr>
          <a:lstStyle>
            <a:lvl1pPr algn="r" eaLnBrk="0" hangingPunct="0">
              <a:defRPr sz="1200">
                <a:ea typeface="ＭＳ Ｐゴシック" pitchFamily="-80" charset="-128"/>
                <a:cs typeface="+mn-cs"/>
              </a:defRPr>
            </a:lvl1pPr>
          </a:lstStyle>
          <a:p>
            <a:pPr>
              <a:defRPr/>
            </a:pPr>
            <a:fld id="{6692719D-B2AF-444B-BA38-02AAA93E92A1}" type="slidenum">
              <a:rPr lang="fr-FR"/>
              <a:pPr>
                <a:defRPr/>
              </a:pPr>
              <a:t>‹N°›</a:t>
            </a:fld>
            <a:endParaRPr lang="fr-FR"/>
          </a:p>
        </p:txBody>
      </p:sp>
    </p:spTree>
    <p:extLst>
      <p:ext uri="{BB962C8B-B14F-4D97-AF65-F5344CB8AC3E}">
        <p14:creationId xmlns:p14="http://schemas.microsoft.com/office/powerpoint/2010/main" val="967292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9835E3BC-0D02-4A4E-ACCA-53CA52768220}" type="slidenum">
              <a:rPr lang="fr-FR" smtClean="0">
                <a:ea typeface="ＭＳ Ｐゴシック" pitchFamily="34" charset="-128"/>
              </a:rPr>
              <a:pPr>
                <a:defRPr/>
              </a:pPr>
              <a:t>1</a:t>
            </a:fld>
            <a:endParaRPr lang="fr-FR" smtClean="0">
              <a:ea typeface="ＭＳ Ｐゴシック" pitchFamily="3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dirty="0" smtClean="0">
              <a:ea typeface="ＭＳ Ｐゴシック" pitchFamily="34" charset="-128"/>
            </a:endParaRPr>
          </a:p>
        </p:txBody>
      </p:sp>
    </p:spTree>
    <p:extLst>
      <p:ext uri="{BB962C8B-B14F-4D97-AF65-F5344CB8AC3E}">
        <p14:creationId xmlns:p14="http://schemas.microsoft.com/office/powerpoint/2010/main" val="3966188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692719D-B2AF-444B-BA38-02AAA93E92A1}" type="slidenum">
              <a:rPr lang="fr-FR" smtClean="0"/>
              <a:pPr>
                <a:defRPr/>
              </a:pPr>
              <a:t>3</a:t>
            </a:fld>
            <a:endParaRPr lang="fr-FR"/>
          </a:p>
        </p:txBody>
      </p:sp>
    </p:spTree>
    <p:extLst>
      <p:ext uri="{BB962C8B-B14F-4D97-AF65-F5344CB8AC3E}">
        <p14:creationId xmlns:p14="http://schemas.microsoft.com/office/powerpoint/2010/main" val="2284662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74725" y="3030538"/>
            <a:ext cx="11053763" cy="20923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951038" y="5529263"/>
            <a:ext cx="9101137"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50875" y="2276475"/>
            <a:ext cx="11701463" cy="6438900"/>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28163" y="390525"/>
            <a:ext cx="2924175" cy="8324850"/>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50875" y="390525"/>
            <a:ext cx="8624888" cy="8324850"/>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650875" y="2276475"/>
            <a:ext cx="11701463" cy="6438900"/>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27113" y="6269038"/>
            <a:ext cx="11052175" cy="1938337"/>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1027113" y="4135438"/>
            <a:ext cx="11052175"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50875" y="2276475"/>
            <a:ext cx="5773738" cy="64389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577013" y="2276475"/>
            <a:ext cx="5775325" cy="64389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50875" y="2184400"/>
            <a:ext cx="5745163" cy="9096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50875" y="3094038"/>
            <a:ext cx="5745163" cy="5621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605588" y="2184400"/>
            <a:ext cx="5746750" cy="9096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605588" y="3094038"/>
            <a:ext cx="5746750" cy="5621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smtClean="0"/>
              <a:t>Cliquez pour modifier le style du titre</a:t>
            </a:r>
            <a:endParaRPr lang="fr-FR"/>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50875" y="388938"/>
            <a:ext cx="4276725" cy="1652587"/>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5083175" y="388938"/>
            <a:ext cx="7269163" cy="8326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50875" y="2041525"/>
            <a:ext cx="4276725" cy="66738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547938" y="6829425"/>
            <a:ext cx="7802562" cy="8064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547938" y="871538"/>
            <a:ext cx="7802562" cy="58547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2547938" y="7635875"/>
            <a:ext cx="7802562" cy="11445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8" descr="fd1"/>
          <p:cNvPicPr>
            <a:picLocks noChangeAspect="1" noChangeArrowheads="1"/>
          </p:cNvPicPr>
          <p:nvPr/>
        </p:nvPicPr>
        <p:blipFill>
          <a:blip r:embed="rId13" cstate="print"/>
          <a:srcRect/>
          <a:stretch>
            <a:fillRect/>
          </a:stretch>
        </p:blipFill>
        <p:spPr bwMode="auto">
          <a:xfrm>
            <a:off x="0" y="0"/>
            <a:ext cx="13004800" cy="9753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iming>
    <p:tnLst>
      <p:par>
        <p:cTn id="1" dur="indefinite" restart="never" nodeType="tmRoot"/>
      </p:par>
    </p:tnLst>
  </p:timing>
  <p:txStyles>
    <p:titleStyle>
      <a:lvl1pPr algn="ctr" defTabSz="1300163" rtl="0" eaLnBrk="0" fontAlgn="base" hangingPunct="0">
        <a:spcBef>
          <a:spcPct val="0"/>
        </a:spcBef>
        <a:spcAft>
          <a:spcPct val="0"/>
        </a:spcAft>
        <a:defRPr sz="3600">
          <a:solidFill>
            <a:schemeClr val="tx2"/>
          </a:solidFill>
          <a:latin typeface="+mj-lt"/>
          <a:ea typeface="+mj-ea"/>
          <a:cs typeface="+mj-cs"/>
        </a:defRPr>
      </a:lvl1pPr>
      <a:lvl2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2pPr>
      <a:lvl3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3pPr>
      <a:lvl4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4pPr>
      <a:lvl5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5pPr>
      <a:lvl6pPr marL="4572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6pPr>
      <a:lvl7pPr marL="9144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7pPr>
      <a:lvl8pPr marL="13716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8pPr>
      <a:lvl9pPr marL="18288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9pPr>
    </p:titleStyle>
    <p:bodyStyle>
      <a:lvl1pPr marL="487363" indent="-487363" algn="l" defTabSz="1300163" rtl="0" eaLnBrk="0" fontAlgn="base" hangingPunct="0">
        <a:spcBef>
          <a:spcPct val="20000"/>
        </a:spcBef>
        <a:spcAft>
          <a:spcPct val="0"/>
        </a:spcAft>
        <a:defRPr sz="4600">
          <a:solidFill>
            <a:schemeClr val="tx1"/>
          </a:solidFill>
          <a:latin typeface="+mn-lt"/>
          <a:ea typeface="+mn-ea"/>
          <a:cs typeface="+mn-cs"/>
        </a:defRPr>
      </a:lvl1pPr>
      <a:lvl2pPr marL="1057275" indent="-406400" algn="l" defTabSz="1300163" rtl="0" eaLnBrk="0" fontAlgn="base" hangingPunct="0">
        <a:spcBef>
          <a:spcPct val="20000"/>
        </a:spcBef>
        <a:spcAft>
          <a:spcPct val="0"/>
        </a:spcAft>
        <a:buChar char="–"/>
        <a:defRPr sz="4000">
          <a:solidFill>
            <a:schemeClr val="tx1"/>
          </a:solidFill>
          <a:latin typeface="+mn-lt"/>
          <a:ea typeface="+mn-ea"/>
        </a:defRPr>
      </a:lvl2pPr>
      <a:lvl3pPr marL="1625600" indent="-325438" algn="l" defTabSz="1300163" rtl="0" eaLnBrk="0" fontAlgn="base" hangingPunct="0">
        <a:spcBef>
          <a:spcPct val="20000"/>
        </a:spcBef>
        <a:spcAft>
          <a:spcPct val="0"/>
        </a:spcAft>
        <a:buChar char="•"/>
        <a:defRPr sz="3400">
          <a:solidFill>
            <a:schemeClr val="tx1"/>
          </a:solidFill>
          <a:latin typeface="+mn-lt"/>
          <a:ea typeface="+mn-ea"/>
        </a:defRPr>
      </a:lvl3pPr>
      <a:lvl4pPr marL="2276475" indent="-325438" algn="l" defTabSz="1300163" rtl="0" eaLnBrk="0" fontAlgn="base" hangingPunct="0">
        <a:spcBef>
          <a:spcPct val="20000"/>
        </a:spcBef>
        <a:spcAft>
          <a:spcPct val="0"/>
        </a:spcAft>
        <a:buChar char="–"/>
        <a:defRPr sz="2800">
          <a:solidFill>
            <a:schemeClr val="tx1"/>
          </a:solidFill>
          <a:latin typeface="+mn-lt"/>
          <a:ea typeface="+mn-ea"/>
        </a:defRPr>
      </a:lvl4pPr>
      <a:lvl5pPr marL="2925763" indent="-325438" algn="l" defTabSz="1300163" rtl="0" eaLnBrk="0" fontAlgn="base" hangingPunct="0">
        <a:spcBef>
          <a:spcPct val="20000"/>
        </a:spcBef>
        <a:spcAft>
          <a:spcPct val="0"/>
        </a:spcAft>
        <a:buChar char="»"/>
        <a:defRPr sz="2800">
          <a:solidFill>
            <a:schemeClr val="tx1"/>
          </a:solidFill>
          <a:latin typeface="+mn-lt"/>
          <a:ea typeface="+mn-ea"/>
        </a:defRPr>
      </a:lvl5pPr>
      <a:lvl6pPr marL="3382963" indent="-325438" algn="l" defTabSz="1300163" rtl="0" fontAlgn="base">
        <a:spcBef>
          <a:spcPct val="20000"/>
        </a:spcBef>
        <a:spcAft>
          <a:spcPct val="0"/>
        </a:spcAft>
        <a:buChar char="»"/>
        <a:defRPr sz="2800">
          <a:solidFill>
            <a:schemeClr val="tx1"/>
          </a:solidFill>
          <a:latin typeface="+mn-lt"/>
          <a:ea typeface="+mn-ea"/>
        </a:defRPr>
      </a:lvl6pPr>
      <a:lvl7pPr marL="3840163" indent="-325438" algn="l" defTabSz="1300163" rtl="0" fontAlgn="base">
        <a:spcBef>
          <a:spcPct val="20000"/>
        </a:spcBef>
        <a:spcAft>
          <a:spcPct val="0"/>
        </a:spcAft>
        <a:buChar char="»"/>
        <a:defRPr sz="2800">
          <a:solidFill>
            <a:schemeClr val="tx1"/>
          </a:solidFill>
          <a:latin typeface="+mn-lt"/>
          <a:ea typeface="+mn-ea"/>
        </a:defRPr>
      </a:lvl7pPr>
      <a:lvl8pPr marL="4297363" indent="-325438" algn="l" defTabSz="1300163" rtl="0" fontAlgn="base">
        <a:spcBef>
          <a:spcPct val="20000"/>
        </a:spcBef>
        <a:spcAft>
          <a:spcPct val="0"/>
        </a:spcAft>
        <a:buChar char="»"/>
        <a:defRPr sz="2800">
          <a:solidFill>
            <a:schemeClr val="tx1"/>
          </a:solidFill>
          <a:latin typeface="+mn-lt"/>
          <a:ea typeface="+mn-ea"/>
        </a:defRPr>
      </a:lvl8pPr>
      <a:lvl9pPr marL="4754563" indent="-325438" algn="l" defTabSz="1300163" rtl="0" fontAlgn="base">
        <a:spcBef>
          <a:spcPct val="20000"/>
        </a:spcBef>
        <a:spcAft>
          <a:spcPct val="0"/>
        </a:spcAft>
        <a:buChar char="»"/>
        <a:defRPr sz="28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arc-copro.fr/" TargetMode="External"/><Relationship Id="rId2" Type="http://schemas.openxmlformats.org/officeDocument/2006/relationships/hyperlink" Target="mailto:unarcasso@arc-copro.fr"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6" name="Picture 28" descr="immeuble01"/>
          <p:cNvPicPr>
            <a:picLocks noChangeAspect="1" noChangeArrowheads="1"/>
          </p:cNvPicPr>
          <p:nvPr/>
        </p:nvPicPr>
        <p:blipFill>
          <a:blip r:embed="rId3" cstate="print"/>
          <a:srcRect/>
          <a:stretch>
            <a:fillRect/>
          </a:stretch>
        </p:blipFill>
        <p:spPr bwMode="auto">
          <a:xfrm>
            <a:off x="489868" y="46744"/>
            <a:ext cx="1108075" cy="1668463"/>
          </a:xfrm>
          <a:prstGeom prst="rect">
            <a:avLst/>
          </a:prstGeom>
          <a:noFill/>
          <a:ln w="9525">
            <a:noFill/>
            <a:miter lim="800000"/>
            <a:headEnd/>
            <a:tailEnd/>
          </a:ln>
        </p:spPr>
      </p:pic>
      <p:sp>
        <p:nvSpPr>
          <p:cNvPr id="2054" name="Text Box 43"/>
          <p:cNvSpPr txBox="1">
            <a:spLocks noChangeArrowheads="1"/>
          </p:cNvSpPr>
          <p:nvPr/>
        </p:nvSpPr>
        <p:spPr bwMode="auto">
          <a:xfrm>
            <a:off x="6019800" y="2895600"/>
            <a:ext cx="990600"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2055" name="Text Box 45"/>
          <p:cNvSpPr txBox="1">
            <a:spLocks noChangeArrowheads="1"/>
          </p:cNvSpPr>
          <p:nvPr/>
        </p:nvSpPr>
        <p:spPr bwMode="auto">
          <a:xfrm>
            <a:off x="9737725" y="2936875"/>
            <a:ext cx="1006475"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14" name="Titre 13"/>
          <p:cNvSpPr>
            <a:spLocks noGrp="1"/>
          </p:cNvSpPr>
          <p:nvPr>
            <p:ph type="title"/>
          </p:nvPr>
        </p:nvSpPr>
        <p:spPr>
          <a:xfrm>
            <a:off x="837972" y="485899"/>
            <a:ext cx="11701463" cy="1625600"/>
          </a:xfrm>
          <a:prstGeom prst="rect">
            <a:avLst/>
          </a:prstGeom>
        </p:spPr>
        <p:txBody>
          <a:bodyPr/>
          <a:lstStyle/>
          <a:p>
            <a:r>
              <a:rPr lang="fr-FR" altLang="fr-FR" sz="4400" b="1" dirty="0" smtClean="0">
                <a:solidFill>
                  <a:schemeClr val="bg1"/>
                </a:solidFill>
              </a:rPr>
              <a:t>Formation du 28 septembre 2022</a:t>
            </a:r>
            <a:br>
              <a:rPr lang="fr-FR" altLang="fr-FR" sz="4400" b="1" dirty="0" smtClean="0">
                <a:solidFill>
                  <a:schemeClr val="bg1"/>
                </a:solidFill>
              </a:rPr>
            </a:br>
            <a:r>
              <a:rPr lang="fr-FR" altLang="fr-FR" sz="4400" b="1" dirty="0" smtClean="0">
                <a:solidFill>
                  <a:schemeClr val="bg1"/>
                </a:solidFill>
              </a:rPr>
              <a:t>18h15-20h00</a:t>
            </a:r>
            <a:endParaRPr lang="fr-FR" altLang="fr-FR" sz="4400" b="1" dirty="0">
              <a:solidFill>
                <a:schemeClr val="bg1"/>
              </a:solidFill>
            </a:endParaRPr>
          </a:p>
        </p:txBody>
      </p:sp>
      <p:sp>
        <p:nvSpPr>
          <p:cNvPr id="4" name="Espace réservé du contenu 3"/>
          <p:cNvSpPr>
            <a:spLocks noGrp="1"/>
          </p:cNvSpPr>
          <p:nvPr>
            <p:ph idx="1"/>
          </p:nvPr>
        </p:nvSpPr>
        <p:spPr>
          <a:xfrm>
            <a:off x="308918" y="1854051"/>
            <a:ext cx="11701463" cy="6438900"/>
          </a:xfrm>
        </p:spPr>
        <p:txBody>
          <a:bodyPr/>
          <a:lstStyle/>
          <a:p>
            <a:pPr algn="ctr"/>
            <a:endParaRPr lang="fr-FR" sz="5400" b="1" dirty="0"/>
          </a:p>
          <a:p>
            <a:pPr algn="ctr"/>
            <a:r>
              <a:rPr lang="fr-FR" sz="5400" b="1" dirty="0" smtClean="0"/>
              <a:t>Le conseil syndical : nomination, révocation et pouvoirs</a:t>
            </a:r>
          </a:p>
          <a:p>
            <a:endParaRPr lang="fr-CA" sz="3200" b="1" dirty="0" smtClean="0"/>
          </a:p>
          <a:p>
            <a:endParaRPr lang="fr-CA" sz="3200" b="1" dirty="0" smtClean="0"/>
          </a:p>
          <a:p>
            <a:r>
              <a:rPr lang="fr-CA" sz="3200" b="1" dirty="0" smtClean="0"/>
              <a:t>Laëtitia LUPART, juriste</a:t>
            </a:r>
          </a:p>
          <a:p>
            <a:pPr algn="r"/>
            <a:endParaRPr lang="fr-CA" sz="1800" b="1" dirty="0" smtClean="0"/>
          </a:p>
          <a:p>
            <a:pPr algn="r"/>
            <a:r>
              <a:rPr lang="fr-CA" sz="1800" b="1" dirty="0" smtClean="0"/>
              <a:t>Merci de couper vos micros</a:t>
            </a:r>
            <a:endParaRPr lang="fr-FR" sz="1800" b="1" dirty="0" smtClean="0"/>
          </a:p>
        </p:txBody>
      </p:sp>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1638" y="7323727"/>
            <a:ext cx="2237797" cy="1938448"/>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76"/>
                                        </p:tgtEl>
                                        <p:attrNameLst>
                                          <p:attrName>style.visibility</p:attrName>
                                        </p:attrNameLst>
                                      </p:cBhvr>
                                      <p:to>
                                        <p:strVal val="visible"/>
                                      </p:to>
                                    </p:set>
                                    <p:animEffect transition="in" filter="fade">
                                      <p:cBhvr>
                                        <p:cTn id="7" dur="500"/>
                                        <p:tgtEl>
                                          <p:spTgt spid="2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r>
              <a:rPr lang="fr-FR" b="1" u="sng" dirty="0">
                <a:solidFill>
                  <a:srgbClr val="F8F8F8"/>
                </a:solidFill>
              </a:rPr>
              <a:t/>
            </a:r>
            <a:br>
              <a:rPr lang="fr-FR" b="1" u="sng" dirty="0">
                <a:solidFill>
                  <a:srgbClr val="F8F8F8"/>
                </a:solidFill>
              </a:rPr>
            </a:br>
            <a:r>
              <a:rPr lang="fr-FR" b="1" dirty="0">
                <a:solidFill>
                  <a:schemeClr val="bg1"/>
                </a:solidFill>
              </a:rPr>
              <a:t>B- Qui peut être membre du conseil </a:t>
            </a:r>
            <a:r>
              <a:rPr lang="fr-FR" b="1" dirty="0" smtClean="0">
                <a:solidFill>
                  <a:schemeClr val="bg1"/>
                </a:solidFill>
              </a:rPr>
              <a:t>syndical? </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pPr>
            <a:r>
              <a:rPr lang="fr-CA" sz="2400" b="1" dirty="0" smtClean="0"/>
              <a:t>Le personnel du SDC peut-il être membre du conseil syndical? </a:t>
            </a:r>
          </a:p>
          <a:p>
            <a:pPr marL="342900" indent="-342900" algn="just">
              <a:buFont typeface="Wingdings" panose="05000000000000000000" pitchFamily="2" charset="2"/>
              <a:buChar char="Ø"/>
            </a:pPr>
            <a:endParaRPr lang="fr-CA" sz="2400" b="1" u="sng" dirty="0"/>
          </a:p>
          <a:p>
            <a:pPr marL="342900" indent="-342900" algn="just">
              <a:buFont typeface="Arial" panose="020B0604020202020204" pitchFamily="34" charset="0"/>
              <a:buChar char="•"/>
            </a:pPr>
            <a:r>
              <a:rPr lang="fr-CA" sz="2400" dirty="0" smtClean="0"/>
              <a:t>La Cour de cassation n’a jamais été amenée à statuer sur cette question. </a:t>
            </a:r>
          </a:p>
          <a:p>
            <a:pPr marL="342900" indent="-342900" algn="just">
              <a:buFont typeface="Arial" panose="020B0604020202020204" pitchFamily="34" charset="0"/>
              <a:buChar char="•"/>
            </a:pPr>
            <a:endParaRPr lang="fr-CA" sz="2400" dirty="0"/>
          </a:p>
          <a:p>
            <a:pPr marL="342900" indent="-342900" algn="just">
              <a:buFont typeface="Arial" panose="020B0604020202020204" pitchFamily="34" charset="0"/>
              <a:buChar char="•"/>
            </a:pPr>
            <a:r>
              <a:rPr lang="fr-CA" sz="2400" dirty="0" smtClean="0"/>
              <a:t>Selon une première réponse ministérielle (5 août 1996) : le gardien ou son conjoint </a:t>
            </a:r>
            <a:r>
              <a:rPr lang="fr-CA" sz="2400" b="1" dirty="0" smtClean="0"/>
              <a:t>peut être </a:t>
            </a:r>
            <a:r>
              <a:rPr lang="fr-CA" sz="2400" dirty="0" smtClean="0"/>
              <a:t>membre du conseil syndical;</a:t>
            </a:r>
          </a:p>
          <a:p>
            <a:pPr marL="342900" indent="-342900" algn="just">
              <a:buFont typeface="Arial" panose="020B0604020202020204" pitchFamily="34" charset="0"/>
              <a:buChar char="•"/>
            </a:pPr>
            <a:endParaRPr lang="fr-CA" sz="2400" dirty="0"/>
          </a:p>
          <a:p>
            <a:pPr marL="342900" indent="-342900" algn="just">
              <a:buFont typeface="Arial" panose="020B0604020202020204" pitchFamily="34" charset="0"/>
              <a:buChar char="•"/>
            </a:pPr>
            <a:r>
              <a:rPr lang="fr-CA" sz="2400" dirty="0" smtClean="0"/>
              <a:t>Une seconde réponse ministérielle (06 avril 1998) énonce que le gardien </a:t>
            </a:r>
            <a:r>
              <a:rPr lang="fr-CA" sz="2400" b="1" dirty="0" smtClean="0"/>
              <a:t>ne peut être </a:t>
            </a:r>
            <a:r>
              <a:rPr lang="fr-CA" sz="2400" dirty="0" smtClean="0"/>
              <a:t>membre du conseil syndical;</a:t>
            </a:r>
          </a:p>
          <a:p>
            <a:pPr marL="342900" indent="-342900" algn="just">
              <a:buFont typeface="Arial" panose="020B0604020202020204" pitchFamily="34" charset="0"/>
              <a:buChar char="•"/>
            </a:pPr>
            <a:endParaRPr lang="fr-CA" sz="2400" dirty="0"/>
          </a:p>
          <a:p>
            <a:pPr marL="342900" indent="-342900" algn="just">
              <a:buFont typeface="Arial" panose="020B0604020202020204" pitchFamily="34" charset="0"/>
              <a:buChar char="•"/>
            </a:pPr>
            <a:r>
              <a:rPr lang="fr-CA" sz="2400" dirty="0" smtClean="0"/>
              <a:t>Une troisième réponse ministérielle (26 octobre 2004) </a:t>
            </a:r>
            <a:r>
              <a:rPr lang="fr-CA" sz="2400" b="1" dirty="0" smtClean="0"/>
              <a:t>confirme </a:t>
            </a:r>
            <a:r>
              <a:rPr lang="fr-CA" sz="2400" dirty="0" smtClean="0"/>
              <a:t>que le gardien </a:t>
            </a:r>
            <a:r>
              <a:rPr lang="fr-CA" sz="2400" b="1" dirty="0" smtClean="0"/>
              <a:t>peut être </a:t>
            </a:r>
            <a:r>
              <a:rPr lang="fr-CA" sz="2400" dirty="0" smtClean="0"/>
              <a:t>membre du conseil syndical; </a:t>
            </a:r>
            <a:endParaRPr lang="fr-FR" sz="2400" dirty="0" smtClean="0"/>
          </a:p>
          <a:p>
            <a:pPr marL="0" indent="0" algn="just"/>
            <a:endParaRPr lang="fr-CA" sz="2400" u="sng" dirty="0"/>
          </a:p>
          <a:p>
            <a:pPr marL="342900" indent="-342900" algn="just">
              <a:buFont typeface="Arial" panose="020B0604020202020204" pitchFamily="34" charset="0"/>
              <a:buChar char="•"/>
            </a:pPr>
            <a:r>
              <a:rPr lang="fr-CA" sz="2400" dirty="0" smtClean="0"/>
              <a:t>L’ARC recommande vivement de </a:t>
            </a:r>
            <a:r>
              <a:rPr lang="fr-CA" sz="2400" b="1" dirty="0" smtClean="0"/>
              <a:t>ne pas élire</a:t>
            </a:r>
            <a:r>
              <a:rPr lang="fr-CA" sz="2400" dirty="0" smtClean="0"/>
              <a:t> le personnel du SDC au conseil syndical </a:t>
            </a:r>
            <a:endParaRPr lang="fr-FR" sz="2400" dirty="0" smtClean="0"/>
          </a:p>
          <a:p>
            <a:pPr marL="0" indent="0"/>
            <a:endParaRPr lang="fr-FR" sz="2400" b="1" u="sng" dirty="0" smtClean="0"/>
          </a:p>
          <a:p>
            <a:pPr marL="0" indent="0"/>
            <a:endParaRPr lang="fr-FR" sz="2400" b="1" u="sng" dirty="0" smtClean="0"/>
          </a:p>
          <a:p>
            <a:pPr marL="0" indent="0"/>
            <a:endParaRPr lang="fr-FR" sz="2400" dirty="0"/>
          </a:p>
          <a:p>
            <a:pPr marL="0" indent="0"/>
            <a:endParaRPr lang="fr-FR" sz="2400" dirty="0" smtClean="0"/>
          </a:p>
        </p:txBody>
      </p:sp>
      <p:pic>
        <p:nvPicPr>
          <p:cNvPr id="4" name="Image 3"/>
          <p:cNvPicPr>
            <a:picLocks noChangeAspect="1"/>
          </p:cNvPicPr>
          <p:nvPr/>
        </p:nvPicPr>
        <p:blipFill>
          <a:blip r:embed="rId2"/>
          <a:stretch>
            <a:fillRect/>
          </a:stretch>
        </p:blipFill>
        <p:spPr>
          <a:xfrm>
            <a:off x="0" y="130175"/>
            <a:ext cx="1103472" cy="1664352"/>
          </a:xfrm>
          <a:prstGeom prst="rect">
            <a:avLst/>
          </a:prstGeom>
        </p:spPr>
      </p:pic>
    </p:spTree>
    <p:extLst>
      <p:ext uri="{BB962C8B-B14F-4D97-AF65-F5344CB8AC3E}">
        <p14:creationId xmlns:p14="http://schemas.microsoft.com/office/powerpoint/2010/main" val="1982715924"/>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 </a:t>
            </a:r>
            <a:r>
              <a:rPr lang="fr-FR" b="1" dirty="0">
                <a:solidFill>
                  <a:srgbClr val="F8F8F8"/>
                </a:solidFill>
              </a:rPr>
              <a:t>) La </a:t>
            </a:r>
            <a:r>
              <a:rPr lang="fr-FR" b="1" dirty="0" smtClean="0">
                <a:solidFill>
                  <a:srgbClr val="F8F8F8"/>
                </a:solidFill>
              </a:rPr>
              <a:t>nomination des conseillers syndicaux</a:t>
            </a:r>
            <a:br>
              <a:rPr lang="fr-FR" b="1" dirty="0" smtClean="0">
                <a:solidFill>
                  <a:srgbClr val="F8F8F8"/>
                </a:solidFill>
              </a:rPr>
            </a:br>
            <a:r>
              <a:rPr lang="fr-FR" b="1" dirty="0" smtClean="0">
                <a:solidFill>
                  <a:schemeClr val="bg1"/>
                </a:solidFill>
              </a:rPr>
              <a:t>C- La nomination </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u="sng" dirty="0" smtClean="0"/>
              <a:t>La désignation par l’assemblée générale : </a:t>
            </a:r>
          </a:p>
          <a:p>
            <a:pPr marL="0" indent="0"/>
            <a:endParaRPr lang="fr-FR" sz="2400" b="1" u="sng" dirty="0" smtClean="0"/>
          </a:p>
          <a:p>
            <a:pPr marL="342900" indent="-342900" algn="just">
              <a:buFont typeface="Wingdings" panose="05000000000000000000" pitchFamily="2" charset="2"/>
              <a:buChar char="Ø"/>
            </a:pPr>
            <a:r>
              <a:rPr lang="fr-CA" sz="2400" dirty="0" smtClean="0"/>
              <a:t> Les membres sont obligatoirement désignés à </a:t>
            </a:r>
            <a:r>
              <a:rPr lang="fr-CA" sz="2400" b="1" dirty="0" smtClean="0"/>
              <a:t>la majorité de l’article 25 </a:t>
            </a:r>
            <a:r>
              <a:rPr lang="fr-CA" sz="2400" dirty="0" smtClean="0"/>
              <a:t>de la loi du 10 juillet 1965, avec la possibilité d’utiliser la passerelle de l’article 25-1</a:t>
            </a:r>
          </a:p>
          <a:p>
            <a:pPr marL="342900" indent="-342900" algn="just">
              <a:buFont typeface="Wingdings" panose="05000000000000000000" pitchFamily="2" charset="2"/>
              <a:buChar char="Ø"/>
            </a:pPr>
            <a:endParaRPr lang="fr-CA" sz="2400" dirty="0"/>
          </a:p>
          <a:p>
            <a:pPr marL="342900" indent="-342900" algn="just">
              <a:buFont typeface="Wingdings" panose="05000000000000000000" pitchFamily="2" charset="2"/>
              <a:buChar char="Ø"/>
            </a:pPr>
            <a:r>
              <a:rPr lang="fr-CA" sz="2400" dirty="0" smtClean="0"/>
              <a:t> Les conditions de </a:t>
            </a:r>
            <a:r>
              <a:rPr lang="fr-CA" sz="2400" b="1" dirty="0" smtClean="0"/>
              <a:t>présentation de la candidature </a:t>
            </a:r>
            <a:r>
              <a:rPr lang="fr-CA" sz="2400" dirty="0" smtClean="0"/>
              <a:t>sont fixées par le RCP ou à défaut par l’assemblée générale (article 22 du décret du 17 mars 1967) </a:t>
            </a:r>
          </a:p>
          <a:p>
            <a:pPr marL="342900" indent="-342900" algn="just">
              <a:buFont typeface="Wingdings" panose="05000000000000000000" pitchFamily="2" charset="2"/>
              <a:buChar char="Ø"/>
            </a:pPr>
            <a:endParaRPr lang="fr-CA" sz="2400" dirty="0"/>
          </a:p>
          <a:p>
            <a:pPr marL="342900" indent="-342900" algn="just">
              <a:buFont typeface="Wingdings" panose="05000000000000000000" pitchFamily="2" charset="2"/>
              <a:buChar char="Ø"/>
            </a:pPr>
            <a:r>
              <a:rPr lang="fr-CA" sz="2400" dirty="0" smtClean="0"/>
              <a:t> </a:t>
            </a:r>
            <a:r>
              <a:rPr lang="fr-CA" sz="2400" u="sng" dirty="0" smtClean="0"/>
              <a:t>Comment doit se faire la candidature ? </a:t>
            </a:r>
            <a:endParaRPr lang="fr-FR" sz="2400" u="sng" dirty="0"/>
          </a:p>
          <a:p>
            <a:pPr marL="0" indent="0" algn="just"/>
            <a:endParaRPr lang="fr-CA" sz="2400" dirty="0" smtClean="0"/>
          </a:p>
          <a:p>
            <a:pPr marL="342900" indent="-342900" algn="just">
              <a:buFont typeface="Arial" panose="020B0604020202020204" pitchFamily="34" charset="0"/>
              <a:buChar char="•"/>
            </a:pPr>
            <a:r>
              <a:rPr lang="fr-CA" sz="2400" dirty="0"/>
              <a:t> </a:t>
            </a:r>
            <a:r>
              <a:rPr lang="fr-CA" sz="2400" dirty="0" smtClean="0"/>
              <a:t>La candidature peut être </a:t>
            </a:r>
            <a:r>
              <a:rPr lang="fr-CA" sz="2400" b="1" dirty="0" smtClean="0"/>
              <a:t>inscrite à l’ordre du jour </a:t>
            </a:r>
            <a:r>
              <a:rPr lang="fr-CA" sz="2400" dirty="0" smtClean="0"/>
              <a:t>de l’assemblée générale (situation favorisée avec le vote par correspondance) </a:t>
            </a:r>
          </a:p>
          <a:p>
            <a:pPr marL="342900" indent="-342900" algn="just">
              <a:buFont typeface="Arial" panose="020B0604020202020204" pitchFamily="34" charset="0"/>
              <a:buChar char="•"/>
            </a:pPr>
            <a:endParaRPr lang="fr-CA" sz="2400" dirty="0"/>
          </a:p>
          <a:p>
            <a:pPr marL="342900" indent="-342900" algn="just">
              <a:buFont typeface="Arial" panose="020B0604020202020204" pitchFamily="34" charset="0"/>
              <a:buChar char="•"/>
            </a:pPr>
            <a:r>
              <a:rPr lang="fr-CA" sz="2400" dirty="0" smtClean="0"/>
              <a:t>La candidature peut se faire </a:t>
            </a:r>
            <a:r>
              <a:rPr lang="fr-CA" sz="2400" b="1" dirty="0" smtClean="0"/>
              <a:t>oralement </a:t>
            </a:r>
            <a:r>
              <a:rPr lang="fr-CA" sz="2400" dirty="0" smtClean="0"/>
              <a:t>au cours de l’assemblée générale, mais aucune jurisprudence n’affirme clairement cette possibilité </a:t>
            </a:r>
            <a:endParaRPr lang="fr-CA" sz="2400" dirty="0"/>
          </a:p>
        </p:txBody>
      </p:sp>
      <p:pic>
        <p:nvPicPr>
          <p:cNvPr id="4" name="Image 3"/>
          <p:cNvPicPr>
            <a:picLocks noChangeAspect="1"/>
          </p:cNvPicPr>
          <p:nvPr/>
        </p:nvPicPr>
        <p:blipFill>
          <a:blip r:embed="rId2"/>
          <a:stretch>
            <a:fillRect/>
          </a:stretch>
        </p:blipFill>
        <p:spPr>
          <a:xfrm>
            <a:off x="0" y="16222"/>
            <a:ext cx="1103472" cy="1664352"/>
          </a:xfrm>
          <a:prstGeom prst="rect">
            <a:avLst/>
          </a:prstGeom>
        </p:spPr>
      </p:pic>
    </p:spTree>
    <p:extLst>
      <p:ext uri="{BB962C8B-B14F-4D97-AF65-F5344CB8AC3E}">
        <p14:creationId xmlns:p14="http://schemas.microsoft.com/office/powerpoint/2010/main" val="1440977262"/>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r>
              <a:rPr lang="fr-FR" b="1" dirty="0">
                <a:solidFill>
                  <a:srgbClr val="F8F8F8"/>
                </a:solidFill>
              </a:rPr>
              <a:t/>
            </a:r>
            <a:br>
              <a:rPr lang="fr-FR" b="1" dirty="0">
                <a:solidFill>
                  <a:srgbClr val="F8F8F8"/>
                </a:solidFill>
              </a:rPr>
            </a:br>
            <a:r>
              <a:rPr lang="fr-FR" b="1" dirty="0">
                <a:solidFill>
                  <a:schemeClr val="bg1"/>
                </a:solidFill>
              </a:rPr>
              <a:t>C- La nomination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a:xfrm>
            <a:off x="650875" y="2016125"/>
            <a:ext cx="11701463" cy="6438900"/>
          </a:xfrm>
        </p:spPr>
        <p:txBody>
          <a:bodyPr/>
          <a:lstStyle/>
          <a:p>
            <a:pPr marL="0" indent="0"/>
            <a:r>
              <a:rPr lang="fr-FR" sz="2400" dirty="0"/>
              <a:t> </a:t>
            </a:r>
            <a:endParaRPr lang="fr-CA" sz="2400" dirty="0"/>
          </a:p>
          <a:p>
            <a:pPr marL="342900" indent="-342900" algn="just">
              <a:buFont typeface="Wingdings" panose="05000000000000000000" pitchFamily="2" charset="2"/>
              <a:buChar char="Ø"/>
            </a:pPr>
            <a:r>
              <a:rPr lang="fr-CA" sz="2400" dirty="0" smtClean="0"/>
              <a:t>L’élection en bloc des membres du conseil syndical n’est pas interdite dès lors que le nombre de candidats est </a:t>
            </a:r>
            <a:r>
              <a:rPr lang="fr-CA" sz="2400" b="1" dirty="0" smtClean="0"/>
              <a:t>égal</a:t>
            </a:r>
            <a:r>
              <a:rPr lang="fr-CA" sz="2400" dirty="0" smtClean="0"/>
              <a:t> au nombre de sièges à pourvoir </a:t>
            </a:r>
            <a:r>
              <a:rPr lang="fr-CA" sz="2400" b="1" dirty="0" smtClean="0"/>
              <a:t>et</a:t>
            </a:r>
            <a:r>
              <a:rPr lang="fr-CA" sz="2400" dirty="0" smtClean="0"/>
              <a:t> qu’aucun copropriétaire n’a demandé qu’il soit procéder à une </a:t>
            </a:r>
            <a:r>
              <a:rPr lang="fr-CA" sz="2400" b="1" dirty="0" smtClean="0"/>
              <a:t>désignation individuelle </a:t>
            </a:r>
            <a:r>
              <a:rPr lang="fr-CA" sz="2400" dirty="0" smtClean="0"/>
              <a:t>(CA PARIS 07 mai 2003). </a:t>
            </a:r>
          </a:p>
          <a:p>
            <a:pPr marL="342900" indent="-342900" algn="just">
              <a:buFont typeface="Wingdings" panose="05000000000000000000" pitchFamily="2" charset="2"/>
              <a:buChar char="Ø"/>
            </a:pPr>
            <a:endParaRPr lang="fr-CA" sz="2400" dirty="0"/>
          </a:p>
          <a:p>
            <a:pPr marL="342900" indent="-342900" algn="just">
              <a:buFont typeface="Wingdings" panose="05000000000000000000" pitchFamily="2" charset="2"/>
              <a:buChar char="Ø"/>
            </a:pPr>
            <a:r>
              <a:rPr lang="fr-CA" sz="2400" dirty="0" smtClean="0"/>
              <a:t> Il est possible de désigner (et fortement recommandé par l’ARC ) des membres suppléants : </a:t>
            </a:r>
          </a:p>
          <a:p>
            <a:pPr marL="342900" indent="-342900" algn="just">
              <a:buFont typeface="Arial" panose="020B0604020202020204" pitchFamily="34" charset="0"/>
              <a:buChar char="•"/>
            </a:pPr>
            <a:r>
              <a:rPr lang="fr-CA" sz="2400" dirty="0" smtClean="0"/>
              <a:t>Ils n’interviendront que dans le cadre d’un départ </a:t>
            </a:r>
            <a:r>
              <a:rPr lang="fr-CA" sz="2400" b="1" dirty="0" smtClean="0"/>
              <a:t>définitif </a:t>
            </a:r>
            <a:r>
              <a:rPr lang="fr-CA" sz="2400" dirty="0" smtClean="0"/>
              <a:t>d’un membre;</a:t>
            </a:r>
          </a:p>
          <a:p>
            <a:pPr marL="342900" indent="-342900" algn="just">
              <a:buFont typeface="Arial" panose="020B0604020202020204" pitchFamily="34" charset="0"/>
              <a:buChar char="•"/>
            </a:pPr>
            <a:r>
              <a:rPr lang="fr-CA" sz="2400" dirty="0" smtClean="0"/>
              <a:t>Ils siègent dans l’</a:t>
            </a:r>
            <a:r>
              <a:rPr lang="fr-CA" sz="2400" b="1" dirty="0" smtClean="0"/>
              <a:t>ordre</a:t>
            </a:r>
            <a:r>
              <a:rPr lang="fr-CA" sz="2400" dirty="0" smtClean="0"/>
              <a:t> de leur élection;</a:t>
            </a:r>
          </a:p>
          <a:p>
            <a:pPr marL="342900" indent="-342900" algn="just">
              <a:buFont typeface="Arial" panose="020B0604020202020204" pitchFamily="34" charset="0"/>
              <a:buChar char="•"/>
            </a:pPr>
            <a:r>
              <a:rPr lang="fr-CA" sz="2400" dirty="0" smtClean="0"/>
              <a:t>Leur mandat cesse à la date </a:t>
            </a:r>
            <a:r>
              <a:rPr lang="fr-CA" sz="2400" b="1" dirty="0" smtClean="0"/>
              <a:t>d’expiration du mandat du membre titulaire </a:t>
            </a:r>
            <a:r>
              <a:rPr lang="fr-CA" sz="2400" dirty="0" smtClean="0"/>
              <a:t>qu’ils remplacent</a:t>
            </a:r>
          </a:p>
          <a:p>
            <a:pPr marL="0" indent="0" algn="just"/>
            <a:endParaRPr lang="fr-CA" sz="2400" dirty="0"/>
          </a:p>
          <a:p>
            <a:pPr marL="342900" indent="-342900" algn="just">
              <a:buFont typeface="Wingdings" panose="05000000000000000000" pitchFamily="2" charset="2"/>
              <a:buChar char="Ø"/>
            </a:pPr>
            <a:endParaRPr lang="fr-FR" sz="2400" dirty="0" smtClean="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1720341056"/>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r>
              <a:rPr lang="fr-FR" b="1" dirty="0">
                <a:solidFill>
                  <a:srgbClr val="F8F8F8"/>
                </a:solidFill>
              </a:rPr>
              <a:t/>
            </a:r>
            <a:br>
              <a:rPr lang="fr-FR" b="1" dirty="0">
                <a:solidFill>
                  <a:srgbClr val="F8F8F8"/>
                </a:solidFill>
              </a:rPr>
            </a:br>
            <a:r>
              <a:rPr lang="fr-FR" b="1" dirty="0">
                <a:solidFill>
                  <a:schemeClr val="bg1"/>
                </a:solidFill>
              </a:rPr>
              <a:t>C- La nomination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a:xfrm>
            <a:off x="650874" y="2286099"/>
            <a:ext cx="11701463" cy="6438900"/>
          </a:xfrm>
        </p:spPr>
        <p:txBody>
          <a:bodyPr/>
          <a:lstStyle/>
          <a:p>
            <a:pPr marL="342900" indent="-342900" algn="just">
              <a:buFont typeface="Wingdings" panose="05000000000000000000" pitchFamily="2" charset="2"/>
              <a:buChar char="Ø"/>
            </a:pPr>
            <a:r>
              <a:rPr lang="fr-CA" sz="2400" b="1" u="sng" dirty="0" smtClean="0"/>
              <a:t>La désignation par voie judiciaire : </a:t>
            </a:r>
          </a:p>
          <a:p>
            <a:pPr marL="342900" indent="-342900" algn="just">
              <a:buFont typeface="Wingdings" panose="05000000000000000000" pitchFamily="2" charset="2"/>
              <a:buChar char="Ø"/>
            </a:pPr>
            <a:endParaRPr lang="fr-CA" sz="2400" b="1" u="sng" dirty="0"/>
          </a:p>
          <a:p>
            <a:pPr algn="just">
              <a:buFont typeface="Arial" panose="020B0604020202020204" pitchFamily="34" charset="0"/>
              <a:buChar char="•"/>
            </a:pPr>
            <a:r>
              <a:rPr lang="fr-CA" sz="2400" dirty="0"/>
              <a:t>Article 21 alinéa 12 </a:t>
            </a:r>
            <a:r>
              <a:rPr lang="fr-CA" sz="2400" dirty="0" smtClean="0"/>
              <a:t>:</a:t>
            </a:r>
          </a:p>
          <a:p>
            <a:pPr marL="0" indent="0" algn="just"/>
            <a:endParaRPr lang="fr-FR" sz="2400" dirty="0"/>
          </a:p>
          <a:p>
            <a:pPr algn="just"/>
            <a:r>
              <a:rPr lang="fr-FR" sz="2400" dirty="0"/>
              <a:t>Lorsque l'assemblée générale ne parvient pas, </a:t>
            </a:r>
            <a:r>
              <a:rPr lang="fr-FR" sz="2400" b="1" dirty="0"/>
              <a:t>faute de candidature ou faute pour les candidats d'obtenir la majorité requise</a:t>
            </a:r>
            <a:r>
              <a:rPr lang="fr-FR" sz="2400" dirty="0"/>
              <a:t>, à la désignation des membres du conseil syndical, le procès-verbal, qui en fait explicitement mention, est notifié, dans un délai d'un mois, à tous les copropriétaires</a:t>
            </a:r>
            <a:r>
              <a:rPr lang="fr-FR" sz="2400" dirty="0" smtClean="0"/>
              <a:t>.</a:t>
            </a:r>
          </a:p>
          <a:p>
            <a:pPr algn="just"/>
            <a:endParaRPr lang="fr-FR" sz="2400" dirty="0" smtClean="0"/>
          </a:p>
          <a:p>
            <a:pPr algn="just"/>
            <a:r>
              <a:rPr lang="fr-FR" sz="2400" dirty="0" smtClean="0"/>
              <a:t>A </a:t>
            </a:r>
            <a:r>
              <a:rPr lang="fr-FR" sz="2400" dirty="0"/>
              <a:t>défaut de désignation par l'assemblée générale à la majorité </a:t>
            </a:r>
            <a:r>
              <a:rPr lang="fr-FR" sz="2400" dirty="0" smtClean="0"/>
              <a:t>requise, </a:t>
            </a:r>
            <a:r>
              <a:rPr lang="fr-FR" sz="2400" dirty="0"/>
              <a:t>le juge, </a:t>
            </a:r>
            <a:r>
              <a:rPr lang="fr-FR" sz="2400" dirty="0" smtClean="0"/>
              <a:t>saisi par </a:t>
            </a:r>
            <a:r>
              <a:rPr lang="fr-FR" sz="2400" dirty="0"/>
              <a:t>un ou plusieurs copropriétaires ou par le syndic, peut, avec l'acceptation des intéressés, désigner les membres du conseil </a:t>
            </a:r>
            <a:r>
              <a:rPr lang="fr-FR" sz="2400" dirty="0" smtClean="0"/>
              <a:t>syndical; </a:t>
            </a:r>
            <a:r>
              <a:rPr lang="fr-FR" sz="2400" dirty="0"/>
              <a:t>il peut également </a:t>
            </a:r>
            <a:r>
              <a:rPr lang="fr-FR" sz="2400" b="1" dirty="0"/>
              <a:t>constater l'impossibilité d'instituer un conseil syndical</a:t>
            </a:r>
            <a:r>
              <a:rPr lang="fr-FR" sz="2400" dirty="0"/>
              <a:t>.</a:t>
            </a:r>
          </a:p>
          <a:p>
            <a:pPr marL="0" indent="0"/>
            <a:endParaRPr lang="fr-FR" sz="2400" b="1" u="sng" dirty="0"/>
          </a:p>
        </p:txBody>
      </p:sp>
      <p:pic>
        <p:nvPicPr>
          <p:cNvPr id="5" name="Image 4"/>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3283682785"/>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r>
              <a:rPr lang="fr-FR" b="1" dirty="0">
                <a:solidFill>
                  <a:srgbClr val="F8F8F8"/>
                </a:solidFill>
              </a:rPr>
              <a:t/>
            </a:r>
            <a:br>
              <a:rPr lang="fr-FR" b="1" dirty="0">
                <a:solidFill>
                  <a:srgbClr val="F8F8F8"/>
                </a:solidFill>
              </a:rPr>
            </a:br>
            <a:r>
              <a:rPr lang="fr-FR" b="1" dirty="0">
                <a:solidFill>
                  <a:schemeClr val="bg1"/>
                </a:solidFill>
              </a:rPr>
              <a:t>C- La nomination</a:t>
            </a:r>
            <a:endParaRPr lang="fr-FR" dirty="0"/>
          </a:p>
        </p:txBody>
      </p:sp>
      <p:sp>
        <p:nvSpPr>
          <p:cNvPr id="3" name="Espace réservé du contenu 2"/>
          <p:cNvSpPr>
            <a:spLocks noGrp="1"/>
          </p:cNvSpPr>
          <p:nvPr>
            <p:ph idx="1"/>
          </p:nvPr>
        </p:nvSpPr>
        <p:spPr/>
        <p:txBody>
          <a:bodyPr/>
          <a:lstStyle/>
          <a:p>
            <a:pPr algn="just">
              <a:buFont typeface="Arial" panose="020B0604020202020204" pitchFamily="34" charset="0"/>
              <a:buChar char="•"/>
            </a:pPr>
            <a:r>
              <a:rPr lang="fr-CA" sz="2400" dirty="0"/>
              <a:t>Procédure à suivre décrite à l’article 48 du décret du 17 mars 1967 </a:t>
            </a:r>
            <a:r>
              <a:rPr lang="fr-CA" sz="2400" dirty="0" smtClean="0"/>
              <a:t>: </a:t>
            </a:r>
          </a:p>
          <a:p>
            <a:pPr marL="0" indent="0" algn="just"/>
            <a:r>
              <a:rPr lang="fr-CA" sz="2400" dirty="0" smtClean="0"/>
              <a:t> </a:t>
            </a:r>
            <a:endParaRPr lang="fr-CA" sz="2400" dirty="0"/>
          </a:p>
          <a:p>
            <a:pPr marL="0" indent="0" algn="just"/>
            <a:r>
              <a:rPr lang="fr-CA" sz="2400" dirty="0" smtClean="0"/>
              <a:t>A défaut de désignation dans les conditions prévue par l’article 21 de la loi, le </a:t>
            </a:r>
            <a:r>
              <a:rPr lang="fr-CA" sz="2400" b="1" dirty="0" smtClean="0"/>
              <a:t>président du tribunal judiciaire</a:t>
            </a:r>
            <a:r>
              <a:rPr lang="fr-CA" sz="2400" dirty="0" smtClean="0"/>
              <a:t>, sur requête du syndic ou d’un ou plusieurs copropriétaires, désigne par ordonnance les membres du conseil syndical;</a:t>
            </a:r>
          </a:p>
          <a:p>
            <a:pPr marL="0" indent="0" algn="just"/>
            <a:endParaRPr lang="fr-CA" sz="2400" dirty="0"/>
          </a:p>
          <a:p>
            <a:pPr marL="0" indent="0" algn="just"/>
            <a:r>
              <a:rPr lang="fr-CA" sz="2400" dirty="0" smtClean="0"/>
              <a:t>L’ordonnance qui désigne les membres du conseil syndical </a:t>
            </a:r>
            <a:r>
              <a:rPr lang="fr-CA" sz="2400" b="1" dirty="0" smtClean="0"/>
              <a:t>fixe la durée </a:t>
            </a:r>
            <a:r>
              <a:rPr lang="fr-CA" sz="2400" dirty="0" smtClean="0"/>
              <a:t>des fonctions;</a:t>
            </a:r>
          </a:p>
          <a:p>
            <a:pPr marL="0" indent="0" algn="just"/>
            <a:endParaRPr lang="fr-CA" sz="2400" dirty="0"/>
          </a:p>
          <a:p>
            <a:pPr marL="0" indent="0" algn="just"/>
            <a:r>
              <a:rPr lang="fr-CA" sz="2400" dirty="0" smtClean="0"/>
              <a:t>Ces fonctions </a:t>
            </a:r>
            <a:r>
              <a:rPr lang="fr-CA" sz="2400" b="1" dirty="0" smtClean="0"/>
              <a:t>cessent de plein droit à compter de l’acceptation de leur mandat par les membres du conseil syndical désigné par l’assemblée générale.</a:t>
            </a:r>
            <a:r>
              <a:rPr lang="fr-CA" sz="2400" dirty="0" smtClean="0"/>
              <a:t> </a:t>
            </a:r>
            <a:endParaRPr lang="fr-FR" sz="2400" dirty="0"/>
          </a:p>
          <a:p>
            <a:endParaRPr lang="fr-FR"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119082348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br>
              <a:rPr lang="fr-FR" b="1" dirty="0" smtClean="0">
                <a:solidFill>
                  <a:srgbClr val="F8F8F8"/>
                </a:solidFill>
              </a:rPr>
            </a:br>
            <a:r>
              <a:rPr lang="fr-FR" b="1" dirty="0" smtClean="0">
                <a:solidFill>
                  <a:schemeClr val="bg1"/>
                </a:solidFill>
              </a:rPr>
              <a:t>D- Durée du mandat</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FR" sz="2400" b="1" dirty="0"/>
              <a:t> </a:t>
            </a:r>
            <a:r>
              <a:rPr lang="fr-FR" sz="2400" dirty="0" smtClean="0"/>
              <a:t>La durée du mandat ne peut </a:t>
            </a:r>
            <a:r>
              <a:rPr lang="fr-FR" sz="2400" b="1" dirty="0" smtClean="0"/>
              <a:t>excéder trois ans</a:t>
            </a:r>
            <a:r>
              <a:rPr lang="fr-FR" sz="2400" dirty="0" smtClean="0"/>
              <a:t>, mais elle est renouvelable;</a:t>
            </a:r>
          </a:p>
          <a:p>
            <a:pPr marL="342900" indent="-342900">
              <a:buFont typeface="Wingdings" panose="05000000000000000000" pitchFamily="2" charset="2"/>
              <a:buChar char="Ø"/>
            </a:pPr>
            <a:endParaRPr lang="fr-CA" sz="2400" dirty="0"/>
          </a:p>
          <a:p>
            <a:pPr marL="342900" indent="-342900">
              <a:buFont typeface="Wingdings" panose="05000000000000000000" pitchFamily="2" charset="2"/>
              <a:buChar char="Ø"/>
            </a:pPr>
            <a:r>
              <a:rPr lang="fr-CA" sz="2400" dirty="0" smtClean="0"/>
              <a:t>Le RCP ou l’assemblée générale peut prévoir une durée plus </a:t>
            </a:r>
            <a:r>
              <a:rPr lang="fr-CA" sz="2400" b="1" dirty="0" smtClean="0"/>
              <a:t>courte</a:t>
            </a:r>
            <a:r>
              <a:rPr lang="fr-CA" sz="2400" dirty="0" smtClean="0"/>
              <a:t>;</a:t>
            </a:r>
          </a:p>
          <a:p>
            <a:pPr marL="342900" indent="-342900">
              <a:buFont typeface="Wingdings" panose="05000000000000000000" pitchFamily="2" charset="2"/>
              <a:buChar char="Ø"/>
            </a:pPr>
            <a:endParaRPr lang="fr-CA" sz="2400" dirty="0"/>
          </a:p>
          <a:p>
            <a:pPr marL="342900" indent="-342900">
              <a:buFont typeface="Wingdings" panose="05000000000000000000" pitchFamily="2" charset="2"/>
              <a:buChar char="Ø"/>
            </a:pPr>
            <a:r>
              <a:rPr lang="fr-CA" sz="2400" dirty="0" smtClean="0"/>
              <a:t> Si le mandat n’a pas pu être renouvelé avant sa date d’échéance, les fonctions de conseiller syndical </a:t>
            </a:r>
            <a:r>
              <a:rPr lang="fr-CA" sz="2400" b="1" dirty="0" smtClean="0"/>
              <a:t>cessent de plein droit</a:t>
            </a:r>
            <a:r>
              <a:rPr lang="fr-CA" sz="2400" dirty="0" smtClean="0"/>
              <a:t>;</a:t>
            </a:r>
          </a:p>
          <a:p>
            <a:pPr marL="342900" indent="-342900">
              <a:buFont typeface="Wingdings" panose="05000000000000000000" pitchFamily="2" charset="2"/>
              <a:buChar char="Ø"/>
            </a:pPr>
            <a:endParaRPr lang="fr-CA" sz="2400" dirty="0"/>
          </a:p>
          <a:p>
            <a:pPr marL="342900" indent="-342900">
              <a:buFont typeface="Wingdings" panose="05000000000000000000" pitchFamily="2" charset="2"/>
              <a:buChar char="Ø"/>
            </a:pPr>
            <a:r>
              <a:rPr lang="fr-CA" sz="2400" dirty="0" smtClean="0"/>
              <a:t> Un conseiller syndical peut donner sa </a:t>
            </a:r>
            <a:r>
              <a:rPr lang="fr-CA" sz="2400" b="1" dirty="0" smtClean="0"/>
              <a:t>démission</a:t>
            </a:r>
            <a:r>
              <a:rPr lang="fr-CA" sz="2400" dirty="0" smtClean="0"/>
              <a:t> au cours de son mandat, soit au cours d’une assemblée générale soit en envoyant un écrit au président du conseil syndical, à défaut aux membres du conseil syndical;</a:t>
            </a:r>
          </a:p>
          <a:p>
            <a:pPr marL="342900" indent="-342900">
              <a:buFont typeface="Wingdings" panose="05000000000000000000" pitchFamily="2" charset="2"/>
              <a:buChar char="Ø"/>
            </a:pPr>
            <a:endParaRPr lang="fr-CA" sz="2400"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1318153113"/>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 La nomination des conseillers syndicaux</a:t>
            </a:r>
            <a:br>
              <a:rPr lang="fr-FR" b="1" dirty="0" smtClean="0">
                <a:solidFill>
                  <a:srgbClr val="F8F8F8"/>
                </a:solidFill>
              </a:rPr>
            </a:br>
            <a:r>
              <a:rPr lang="fr-FR" b="1" dirty="0" smtClean="0">
                <a:solidFill>
                  <a:srgbClr val="F8F8F8"/>
                </a:solidFill>
              </a:rPr>
              <a:t>E- La révocation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dirty="0" smtClean="0"/>
              <a:t>Tout membre du conseil syndical peut être </a:t>
            </a:r>
            <a:r>
              <a:rPr lang="fr-CA" sz="2400" b="1" dirty="0" smtClean="0"/>
              <a:t>révoqué</a:t>
            </a:r>
            <a:r>
              <a:rPr lang="fr-CA" sz="2400" dirty="0" smtClean="0"/>
              <a:t>; </a:t>
            </a:r>
          </a:p>
          <a:p>
            <a:pPr marL="342900" indent="-342900">
              <a:buFont typeface="Wingdings" panose="05000000000000000000" pitchFamily="2" charset="2"/>
              <a:buChar char="Ø"/>
            </a:pPr>
            <a:endParaRPr lang="fr-CA" sz="2400" dirty="0"/>
          </a:p>
          <a:p>
            <a:pPr marL="342900" indent="-342900">
              <a:buFont typeface="Wingdings" panose="05000000000000000000" pitchFamily="2" charset="2"/>
              <a:buChar char="Ø"/>
            </a:pPr>
            <a:r>
              <a:rPr lang="fr-CA" sz="2400" dirty="0" smtClean="0"/>
              <a:t> Seul </a:t>
            </a:r>
            <a:r>
              <a:rPr lang="fr-CA" sz="2400" b="1" dirty="0" smtClean="0"/>
              <a:t>l’assemblée générale </a:t>
            </a:r>
            <a:r>
              <a:rPr lang="fr-CA" sz="2400" dirty="0" smtClean="0"/>
              <a:t>peut révoquer un membre du conseil syndical </a:t>
            </a:r>
          </a:p>
          <a:p>
            <a:pPr marL="342900" indent="-342900">
              <a:buFont typeface="Wingdings" panose="05000000000000000000" pitchFamily="2" charset="2"/>
              <a:buChar char="Ø"/>
            </a:pPr>
            <a:endParaRPr lang="fr-CA" sz="2400" dirty="0"/>
          </a:p>
          <a:p>
            <a:pPr marL="342900" indent="-342900">
              <a:buFont typeface="Wingdings" panose="05000000000000000000" pitchFamily="2" charset="2"/>
              <a:buChar char="Ø"/>
            </a:pPr>
            <a:r>
              <a:rPr lang="fr-CA" sz="2400" dirty="0" smtClean="0"/>
              <a:t> Il n’y a pas besoin de </a:t>
            </a:r>
            <a:r>
              <a:rPr lang="fr-CA" sz="2400" b="1" dirty="0" smtClean="0"/>
              <a:t>motif </a:t>
            </a:r>
            <a:r>
              <a:rPr lang="fr-CA" sz="2400" dirty="0" smtClean="0"/>
              <a:t>pour révoquer un conseiller</a:t>
            </a:r>
          </a:p>
          <a:p>
            <a:pPr marL="342900" indent="-342900">
              <a:buFont typeface="Wingdings" panose="05000000000000000000" pitchFamily="2" charset="2"/>
              <a:buChar char="Ø"/>
            </a:pPr>
            <a:endParaRPr lang="fr-CA" sz="2400" dirty="0"/>
          </a:p>
          <a:p>
            <a:pPr marL="342900" indent="-342900">
              <a:buFont typeface="Wingdings" panose="05000000000000000000" pitchFamily="2" charset="2"/>
              <a:buChar char="Ø"/>
            </a:pPr>
            <a:r>
              <a:rPr lang="fr-CA" sz="2400" dirty="0" smtClean="0"/>
              <a:t> Cette révocation se vote à la majorité de </a:t>
            </a:r>
            <a:r>
              <a:rPr lang="fr-CA" sz="2400" b="1" dirty="0" smtClean="0"/>
              <a:t>l’article 25 </a:t>
            </a:r>
            <a:r>
              <a:rPr lang="fr-CA" sz="2400" dirty="0" smtClean="0"/>
              <a:t>de la loi du 10 juillet 1965, le cas échéant à l’article 25-1.  </a:t>
            </a:r>
            <a:endParaRPr lang="fr-FR" sz="2400" dirty="0" smtClean="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3438861526"/>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Les pouvoirs du conseil syndical </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a:t>R</a:t>
            </a:r>
            <a:r>
              <a:rPr lang="fr-CA" sz="2400" dirty="0" smtClean="0"/>
              <a:t>éponse ministérielle en </a:t>
            </a:r>
            <a:r>
              <a:rPr lang="fr-CA" sz="2400" dirty="0"/>
              <a:t>date du 27 août 2020 </a:t>
            </a:r>
            <a:r>
              <a:rPr lang="fr-CA" sz="2400" dirty="0" smtClean="0"/>
              <a:t> </a:t>
            </a:r>
            <a:r>
              <a:rPr lang="fr-CA" sz="2400" dirty="0"/>
              <a:t>« Le conseil syndical est un organe </a:t>
            </a:r>
            <a:r>
              <a:rPr lang="fr-CA" sz="2400" b="1" dirty="0"/>
              <a:t>de contrôle et d’assistance </a:t>
            </a:r>
            <a:r>
              <a:rPr lang="fr-CA" sz="2400" dirty="0"/>
              <a:t>du syndic et non de gestion et d’administration. Il dispose donc </a:t>
            </a:r>
            <a:r>
              <a:rPr lang="fr-CA" sz="2400" b="1" dirty="0"/>
              <a:t>d’aucun pouvoir au titre de l’administration de la copropriété</a:t>
            </a:r>
            <a:r>
              <a:rPr lang="fr-CA" sz="2400" dirty="0"/>
              <a:t>, à la différence du syndic, et il ne peut se substituer au gestionnaire de l’immeuble, ni représenter le syndicat des copropriétaires ». </a:t>
            </a:r>
            <a:endParaRPr lang="fr-CA" sz="2400" dirty="0" smtClean="0"/>
          </a:p>
          <a:p>
            <a:pPr marL="342900" indent="-342900" algn="just">
              <a:buFont typeface="Wingdings" panose="05000000000000000000" pitchFamily="2" charset="2"/>
              <a:buChar char="Ø"/>
              <a:tabLst>
                <a:tab pos="8513763" algn="l"/>
              </a:tabLst>
            </a:pPr>
            <a:endParaRPr lang="fr-CA" sz="2400" dirty="0" smtClean="0"/>
          </a:p>
          <a:p>
            <a:pPr marL="342900" indent="-342900" algn="just">
              <a:buFont typeface="Wingdings" panose="05000000000000000000" pitchFamily="2" charset="2"/>
              <a:buChar char="Ø"/>
              <a:tabLst>
                <a:tab pos="8513763" algn="l"/>
              </a:tabLst>
            </a:pPr>
            <a:r>
              <a:rPr lang="fr-CA" sz="2400" dirty="0" smtClean="0"/>
              <a:t> Pour exercer ces missions, il dispose d’un certains nombre de </a:t>
            </a:r>
            <a:r>
              <a:rPr lang="fr-CA" sz="2400" b="1" dirty="0" smtClean="0"/>
              <a:t>pouvoirs, étendus </a:t>
            </a:r>
            <a:r>
              <a:rPr lang="fr-CA" sz="2400" dirty="0" smtClean="0"/>
              <a:t>par la réforme du droit de la copropriété (ordonnance du 30 octobre 2019)</a:t>
            </a:r>
          </a:p>
          <a:p>
            <a:pPr marL="0" indent="0" algn="just">
              <a:tabLst>
                <a:tab pos="8513763" algn="l"/>
              </a:tabLst>
            </a:pPr>
            <a:endParaRPr lang="fr-CA" sz="2400" dirty="0"/>
          </a:p>
          <a:p>
            <a:pPr marL="342900" indent="-342900" algn="just">
              <a:buFont typeface="Wingdings" panose="05000000000000000000" pitchFamily="2" charset="2"/>
              <a:buChar char="Ø"/>
              <a:tabLst>
                <a:tab pos="8513763" algn="l"/>
              </a:tabLst>
            </a:pPr>
            <a:r>
              <a:rPr lang="fr-CA" sz="2400" dirty="0" smtClean="0"/>
              <a:t> Responsabilité des membres du conseil syndical : il faut démontrer une faute, un préjudice pour le SDC et un lien de causalité entre les deux. </a:t>
            </a:r>
          </a:p>
          <a:p>
            <a:pPr marL="0" indent="0" algn="just">
              <a:tabLst>
                <a:tab pos="8513763" algn="l"/>
              </a:tabLst>
            </a:pPr>
            <a:endParaRPr lang="fr-CA" sz="2400" dirty="0" smtClean="0"/>
          </a:p>
          <a:p>
            <a:pPr marL="0" indent="0" algn="just">
              <a:tabLst>
                <a:tab pos="8513763" algn="l"/>
              </a:tabLst>
            </a:pPr>
            <a:r>
              <a:rPr lang="fr-CA" sz="2400" dirty="0" smtClean="0"/>
              <a:t>Du fait du caractère bénévole de sa mission, la faute s’apprécie moins rigoureusement : «  une négligence dans la surveillance des comptes du syndic ne constitue pas une faute en soi, en l’absence de </a:t>
            </a:r>
            <a:r>
              <a:rPr lang="fr-CA" sz="2400" b="1" dirty="0" smtClean="0"/>
              <a:t>collusion frauduleuse </a:t>
            </a:r>
            <a:r>
              <a:rPr lang="fr-CA" sz="2400" dirty="0" smtClean="0"/>
              <a:t>démontrée entre le syndic et l’un des membres du conseil syndical, une faute suffisamment grave pour engager la responsabilité des membres ». (Civ.3. 29 novembre 2018 17-27.766)</a:t>
            </a:r>
            <a:endParaRPr lang="fr-FR" sz="2400" dirty="0"/>
          </a:p>
        </p:txBody>
      </p:sp>
      <p:pic>
        <p:nvPicPr>
          <p:cNvPr id="4" name="Image 3"/>
          <p:cNvPicPr>
            <a:picLocks noChangeAspect="1"/>
          </p:cNvPicPr>
          <p:nvPr/>
        </p:nvPicPr>
        <p:blipFill>
          <a:blip r:embed="rId2"/>
          <a:stretch>
            <a:fillRect/>
          </a:stretch>
        </p:blipFill>
        <p:spPr>
          <a:xfrm>
            <a:off x="99139" y="-10624"/>
            <a:ext cx="1103472" cy="1664352"/>
          </a:xfrm>
          <a:prstGeom prst="rect">
            <a:avLst/>
          </a:prstGeom>
        </p:spPr>
      </p:pic>
    </p:spTree>
    <p:extLst>
      <p:ext uri="{BB962C8B-B14F-4D97-AF65-F5344CB8AC3E}">
        <p14:creationId xmlns:p14="http://schemas.microsoft.com/office/powerpoint/2010/main" val="3729916711"/>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III) Les </a:t>
            </a:r>
            <a:r>
              <a:rPr lang="fr-FR" b="1" dirty="0" smtClean="0">
                <a:solidFill>
                  <a:srgbClr val="F8F8F8"/>
                </a:solidFill>
              </a:rPr>
              <a:t>pouvoirs </a:t>
            </a:r>
            <a:r>
              <a:rPr lang="fr-FR" b="1" dirty="0">
                <a:solidFill>
                  <a:srgbClr val="F8F8F8"/>
                </a:solidFill>
              </a:rPr>
              <a:t>du conseil </a:t>
            </a:r>
            <a:r>
              <a:rPr lang="fr-FR" b="1" dirty="0" smtClean="0">
                <a:solidFill>
                  <a:srgbClr val="F8F8F8"/>
                </a:solidFill>
              </a:rPr>
              <a:t>syndical</a:t>
            </a:r>
            <a:br>
              <a:rPr lang="fr-FR" b="1" dirty="0" smtClean="0">
                <a:solidFill>
                  <a:srgbClr val="F8F8F8"/>
                </a:solidFill>
              </a:rPr>
            </a:br>
            <a:r>
              <a:rPr lang="fr-FR" b="1" dirty="0" smtClean="0">
                <a:solidFill>
                  <a:srgbClr val="F8F8F8"/>
                </a:solidFill>
              </a:rPr>
              <a:t>A- Les avis </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smtClean="0"/>
              <a:t> </a:t>
            </a:r>
            <a:r>
              <a:rPr lang="fr-CA" sz="2800" b="1" u="sng" dirty="0" smtClean="0"/>
              <a:t>Les avis facultatifs </a:t>
            </a:r>
          </a:p>
          <a:p>
            <a:pPr marL="342900" indent="-342900" algn="just">
              <a:buFont typeface="Wingdings" panose="05000000000000000000" pitchFamily="2" charset="2"/>
              <a:buChar char="Ø"/>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Article 21 aliéna 2 de la loi du 10 juillet 1965 : le conseil syndical «donne </a:t>
            </a:r>
            <a:r>
              <a:rPr lang="fr-CA" sz="2400" dirty="0"/>
              <a:t>son avis au syndic ou à l’assemblée générale sur toutes questions concernant le syndicat pour lesquelles il est consulté ou dont il se saisit lui-même </a:t>
            </a:r>
            <a:r>
              <a:rPr lang="fr-CA" sz="2400" dirty="0" smtClean="0"/>
              <a:t>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Le syndic n’est pas juridiquement tenu de se conformer à ses avis;</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Il n’est pas précisé si l’avis devait être écrit ou non;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Il peut en outre se prononcer sur toutes les résolutions dont l’inscription a été demandée par un copropriétaire ou de la seule initiative du syndic. </a:t>
            </a:r>
            <a:endParaRPr lang="fr-CA" sz="2400" dirty="0"/>
          </a:p>
          <a:p>
            <a:pPr marL="342900" indent="-342900" algn="just">
              <a:buFont typeface="Arial" panose="020B0604020202020204" pitchFamily="34" charset="0"/>
              <a:buChar char="•"/>
              <a:tabLst>
                <a:tab pos="8513763" algn="l"/>
              </a:tabLst>
            </a:pPr>
            <a:endParaRPr lang="fr-CA" sz="2400" dirty="0" smtClean="0"/>
          </a:p>
          <a:p>
            <a:pPr marL="342900" indent="-342900" algn="just">
              <a:buFont typeface="Arial" panose="020B0604020202020204" pitchFamily="34" charset="0"/>
              <a:buChar char="•"/>
              <a:tabLst>
                <a:tab pos="8513763" algn="l"/>
              </a:tabLst>
            </a:pPr>
            <a:endParaRPr lang="fr-FR" sz="2400"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2166674465"/>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du conseil syndical</a:t>
            </a:r>
            <a:r>
              <a:rPr lang="fr-FR" b="1" dirty="0">
                <a:solidFill>
                  <a:srgbClr val="F8F8F8"/>
                </a:solidFill>
              </a:rPr>
              <a:t/>
            </a:r>
            <a:br>
              <a:rPr lang="fr-FR" b="1" dirty="0">
                <a:solidFill>
                  <a:srgbClr val="F8F8F8"/>
                </a:solidFill>
              </a:rPr>
            </a:br>
            <a:r>
              <a:rPr lang="fr-FR" b="1" dirty="0">
                <a:solidFill>
                  <a:srgbClr val="F8F8F8"/>
                </a:solidFill>
              </a:rPr>
              <a:t>A- Les </a:t>
            </a:r>
            <a:r>
              <a:rPr lang="fr-FR" b="1" dirty="0" smtClean="0">
                <a:solidFill>
                  <a:srgbClr val="F8F8F8"/>
                </a:solidFill>
              </a:rPr>
              <a:t>avis</a:t>
            </a: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800" b="1" u="sng" dirty="0" smtClean="0"/>
              <a:t>Les avis obligatoires </a:t>
            </a:r>
          </a:p>
          <a:p>
            <a:pPr marL="342900" indent="-342900" algn="just">
              <a:buFont typeface="Wingdings" panose="05000000000000000000" pitchFamily="2" charset="2"/>
              <a:buChar char="Ø"/>
              <a:tabLst>
                <a:tab pos="8513763" algn="l"/>
              </a:tabLst>
            </a:pPr>
            <a:endParaRPr lang="fr-CA" sz="2400" dirty="0"/>
          </a:p>
          <a:p>
            <a:pPr marL="342900" indent="-342900" algn="just">
              <a:buFont typeface="Arial" panose="020B0604020202020204" pitchFamily="34" charset="0"/>
              <a:buChar char="•"/>
              <a:tabLst>
                <a:tab pos="8513763" algn="l"/>
              </a:tabLst>
            </a:pPr>
            <a:r>
              <a:rPr lang="fr-CA" sz="2000" b="1" u="sng" dirty="0" smtClean="0"/>
              <a:t>Travaux urgents </a:t>
            </a:r>
            <a:r>
              <a:rPr lang="fr-CA" sz="2000" dirty="0" smtClean="0"/>
              <a:t>: le syndic doit demander l’avis du conseil syndical pour le versement d’un tiers au plus du devis estimatif des travaux, sans l’autorisation de l’assemblée générale</a:t>
            </a:r>
            <a:r>
              <a:rPr lang="fr-CA" sz="2000" dirty="0"/>
              <a:t> </a:t>
            </a:r>
            <a:r>
              <a:rPr lang="fr-CA" sz="2000" dirty="0" smtClean="0"/>
              <a:t>(article 37 alinéa 2 du décret du 17 mars 1967) </a:t>
            </a:r>
          </a:p>
          <a:p>
            <a:pPr marL="342900" indent="-342900" algn="just">
              <a:buFont typeface="Arial" panose="020B0604020202020204" pitchFamily="34" charset="0"/>
              <a:buChar char="•"/>
              <a:tabLst>
                <a:tab pos="8513763" algn="l"/>
              </a:tabLst>
            </a:pPr>
            <a:endParaRPr lang="fr-CA" sz="2000" dirty="0"/>
          </a:p>
          <a:p>
            <a:pPr marL="342900" indent="-342900" algn="just">
              <a:buFont typeface="Arial" panose="020B0604020202020204" pitchFamily="34" charset="0"/>
              <a:buChar char="•"/>
              <a:tabLst>
                <a:tab pos="8513763" algn="l"/>
              </a:tabLst>
            </a:pPr>
            <a:r>
              <a:rPr lang="fr-CA" sz="2000" dirty="0" smtClean="0"/>
              <a:t> </a:t>
            </a:r>
            <a:r>
              <a:rPr lang="fr-CA" sz="2000" b="1" u="sng" dirty="0" smtClean="0"/>
              <a:t>Passation des marchés et contrats :</a:t>
            </a:r>
            <a:r>
              <a:rPr lang="fr-CA" sz="2000" b="1" dirty="0" smtClean="0"/>
              <a:t> </a:t>
            </a:r>
            <a:r>
              <a:rPr lang="fr-CA" sz="2000" dirty="0" smtClean="0"/>
              <a:t>le syndic doit demander au conseil syndical son avis sur tous les contrats et les marchés qui dépassent le montant fixé en assemblée générale (article 21 alinéa 2 de la loi du 10 juillet 1965)</a:t>
            </a:r>
          </a:p>
          <a:p>
            <a:pPr marL="342900" indent="-342900" algn="just">
              <a:buFont typeface="Arial" panose="020B0604020202020204" pitchFamily="34" charset="0"/>
              <a:buChar char="•"/>
              <a:tabLst>
                <a:tab pos="8513763" algn="l"/>
              </a:tabLst>
            </a:pPr>
            <a:endParaRPr lang="fr-CA" sz="2000" dirty="0"/>
          </a:p>
          <a:p>
            <a:pPr marL="342900" indent="-342900" algn="just">
              <a:buFont typeface="Arial" panose="020B0604020202020204" pitchFamily="34" charset="0"/>
              <a:buChar char="•"/>
              <a:tabLst>
                <a:tab pos="8513763" algn="l"/>
              </a:tabLst>
            </a:pPr>
            <a:r>
              <a:rPr lang="fr-CA" sz="2000" dirty="0" smtClean="0"/>
              <a:t> </a:t>
            </a:r>
            <a:r>
              <a:rPr lang="fr-CA" sz="2000" b="1" u="sng" dirty="0" smtClean="0"/>
              <a:t>La conclusion d’un contrat de performance énergétique :</a:t>
            </a:r>
            <a:r>
              <a:rPr lang="fr-CA" sz="2000" b="1" dirty="0" smtClean="0"/>
              <a:t>  </a:t>
            </a:r>
            <a:r>
              <a:rPr lang="fr-CA" sz="2000" dirty="0" smtClean="0"/>
              <a:t>le syndic doit demander l’avis du conseil syndical, peu importe le montant du contrat (article 24-4 alinéa 2 de la loi du 10 juillet 1965)</a:t>
            </a:r>
          </a:p>
          <a:p>
            <a:pPr marL="342900" indent="-342900" algn="just">
              <a:buFont typeface="Arial" panose="020B0604020202020204" pitchFamily="34" charset="0"/>
              <a:buChar char="•"/>
              <a:tabLst>
                <a:tab pos="8513763" algn="l"/>
              </a:tabLst>
            </a:pPr>
            <a:endParaRPr lang="fr-CA" sz="2000" dirty="0"/>
          </a:p>
          <a:p>
            <a:pPr marL="342900" indent="-342900" algn="just">
              <a:buFont typeface="Arial" panose="020B0604020202020204" pitchFamily="34" charset="0"/>
              <a:buChar char="•"/>
              <a:tabLst>
                <a:tab pos="8513763" algn="l"/>
              </a:tabLst>
            </a:pPr>
            <a:r>
              <a:rPr lang="fr-CA" sz="2000" dirty="0" smtClean="0"/>
              <a:t> </a:t>
            </a:r>
            <a:r>
              <a:rPr lang="fr-CA" sz="2000" b="1" u="sng" dirty="0" smtClean="0"/>
              <a:t>La conclusion d’une convention avec un opérateur d’infrastructures de recharges </a:t>
            </a:r>
            <a:r>
              <a:rPr lang="fr-CA" sz="2000" dirty="0" smtClean="0"/>
              <a:t>ayant pour objet l’installation, sans frais pour le SDC, d’une infrastructure qui rend possible l’installation ultérieure de points de recharge pour véhicules électriques ou hybrides rechargeables (article 24-5-1 de la loi du 10 juillet 1965)</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a:t>
            </a:r>
            <a:r>
              <a:rPr lang="fr-CA" sz="2000" dirty="0" smtClean="0"/>
              <a:t>L’avis du conseil syndical, ne s’impose pas au syndic, ni à l’assemblée générale </a:t>
            </a:r>
            <a:endParaRPr lang="fr-FR" sz="2000"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764271430"/>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8F8F8"/>
                </a:solidFill>
              </a:rPr>
              <a:t>INTRODUCTION </a:t>
            </a:r>
            <a:endParaRPr lang="fr-FR" dirty="0">
              <a:solidFill>
                <a:srgbClr val="F8F8F8"/>
              </a:solidFill>
            </a:endParaRPr>
          </a:p>
        </p:txBody>
      </p:sp>
      <p:sp>
        <p:nvSpPr>
          <p:cNvPr id="3" name="Espace réservé du contenu 2"/>
          <p:cNvSpPr>
            <a:spLocks noGrp="1"/>
          </p:cNvSpPr>
          <p:nvPr>
            <p:ph idx="1"/>
          </p:nvPr>
        </p:nvSpPr>
        <p:spPr>
          <a:xfrm>
            <a:off x="236910" y="2016125"/>
            <a:ext cx="11701463" cy="6462596"/>
          </a:xfrm>
        </p:spPr>
        <p:txBody>
          <a:bodyPr/>
          <a:lstStyle/>
          <a:p>
            <a:pPr marL="611188" lvl="0" indent="-342900">
              <a:buFont typeface="Wingdings" panose="05000000000000000000" pitchFamily="2" charset="2"/>
              <a:buChar char="Ø"/>
            </a:pPr>
            <a:endParaRPr lang="fr-FR" sz="2400" dirty="0" smtClean="0">
              <a:solidFill>
                <a:srgbClr val="000000"/>
              </a:solidFill>
            </a:endParaRPr>
          </a:p>
          <a:p>
            <a:pPr lvl="0" algn="just">
              <a:buFont typeface="Wingdings" panose="05000000000000000000" pitchFamily="2" charset="2"/>
              <a:buChar char="Ø"/>
            </a:pPr>
            <a:r>
              <a:rPr lang="fr-CA" sz="2400" dirty="0" smtClean="0">
                <a:solidFill>
                  <a:srgbClr val="000000"/>
                </a:solidFill>
              </a:rPr>
              <a:t>La création du conseil syndical, est né d’un besoin d’</a:t>
            </a:r>
            <a:r>
              <a:rPr lang="fr-CA" sz="2400" b="1" dirty="0" smtClean="0">
                <a:solidFill>
                  <a:srgbClr val="000000"/>
                </a:solidFill>
              </a:rPr>
              <a:t>interposer</a:t>
            </a:r>
            <a:r>
              <a:rPr lang="fr-CA" sz="2400" dirty="0" smtClean="0">
                <a:solidFill>
                  <a:srgbClr val="000000"/>
                </a:solidFill>
              </a:rPr>
              <a:t> entre l’assemblée générale (organe décisionnaire) et le syndic (agent d’exécution) un organe de liaison chargé d</a:t>
            </a:r>
            <a:r>
              <a:rPr lang="fr-CA" sz="2400" b="1" dirty="0" smtClean="0">
                <a:solidFill>
                  <a:srgbClr val="000000"/>
                </a:solidFill>
              </a:rPr>
              <a:t>’assister</a:t>
            </a:r>
            <a:r>
              <a:rPr lang="fr-CA" sz="2400" dirty="0" smtClean="0">
                <a:solidFill>
                  <a:srgbClr val="000000"/>
                </a:solidFill>
              </a:rPr>
              <a:t> et de </a:t>
            </a:r>
            <a:r>
              <a:rPr lang="fr-CA" sz="2400" b="1" dirty="0" smtClean="0">
                <a:solidFill>
                  <a:srgbClr val="000000"/>
                </a:solidFill>
              </a:rPr>
              <a:t>contrôler</a:t>
            </a:r>
            <a:r>
              <a:rPr lang="fr-CA" sz="2400" dirty="0" smtClean="0">
                <a:solidFill>
                  <a:srgbClr val="000000"/>
                </a:solidFill>
              </a:rPr>
              <a:t> le syndic dans l’accomplissement de sa mission;</a:t>
            </a:r>
          </a:p>
          <a:p>
            <a:pPr marL="0" lvl="0" indent="0" algn="just"/>
            <a:endParaRPr lang="fr-CA" sz="2400" dirty="0">
              <a:solidFill>
                <a:srgbClr val="000000"/>
              </a:solidFill>
            </a:endParaRPr>
          </a:p>
          <a:p>
            <a:pPr marL="342900" lvl="0" indent="-342900" algn="just">
              <a:buFont typeface="Wingdings" panose="05000000000000000000" pitchFamily="2" charset="2"/>
              <a:buChar char="Ø"/>
            </a:pPr>
            <a:r>
              <a:rPr lang="fr-CA" sz="2400" dirty="0" smtClean="0">
                <a:solidFill>
                  <a:srgbClr val="000000"/>
                </a:solidFill>
              </a:rPr>
              <a:t>La loi du 10 juillet 1965 régit la nomination, la révocation, les missions et les pouvoirs du conseil syndical;</a:t>
            </a:r>
            <a:endParaRPr lang="fr-CA" sz="2400" dirty="0">
              <a:solidFill>
                <a:srgbClr val="000000"/>
              </a:solidFill>
            </a:endParaRPr>
          </a:p>
          <a:p>
            <a:pPr lvl="0" algn="just">
              <a:buFont typeface="Wingdings" panose="05000000000000000000" pitchFamily="2" charset="2"/>
              <a:buChar char="Ø"/>
            </a:pPr>
            <a:endParaRPr lang="fr-CA" sz="2400" dirty="0" smtClean="0">
              <a:solidFill>
                <a:srgbClr val="000000"/>
              </a:solidFill>
            </a:endParaRPr>
          </a:p>
          <a:p>
            <a:pPr lvl="0" algn="just">
              <a:buFont typeface="Wingdings" panose="05000000000000000000" pitchFamily="2" charset="2"/>
              <a:buChar char="Ø"/>
            </a:pPr>
            <a:r>
              <a:rPr lang="fr-CA" sz="2400" dirty="0" smtClean="0">
                <a:solidFill>
                  <a:srgbClr val="000000"/>
                </a:solidFill>
              </a:rPr>
              <a:t>La dernière évolution législative a renforcé les pouvoirs du conseil syndical (ordonnance du 30 octobre 2019). </a:t>
            </a:r>
            <a:endParaRPr lang="fr-FR" sz="2400" dirty="0">
              <a:solidFill>
                <a:srgbClr val="000000"/>
              </a:solidFill>
            </a:endParaRPr>
          </a:p>
          <a:p>
            <a:pPr algn="just"/>
            <a:endParaRPr lang="fr-FR" sz="1800" dirty="0"/>
          </a:p>
        </p:txBody>
      </p:sp>
    </p:spTree>
    <p:extLst>
      <p:ext uri="{BB962C8B-B14F-4D97-AF65-F5344CB8AC3E}">
        <p14:creationId xmlns:p14="http://schemas.microsoft.com/office/powerpoint/2010/main" val="3896145542"/>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Les pouvoirs du conseil syndical</a:t>
            </a:r>
            <a:br>
              <a:rPr lang="fr-FR" b="1" dirty="0" smtClean="0">
                <a:solidFill>
                  <a:srgbClr val="F8F8F8"/>
                </a:solidFill>
              </a:rPr>
            </a:br>
            <a:r>
              <a:rPr lang="fr-FR" b="1" dirty="0" smtClean="0">
                <a:solidFill>
                  <a:srgbClr val="F8F8F8"/>
                </a:solidFill>
              </a:rPr>
              <a:t>B- L’assistance dans la gestion du syndic</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smtClean="0"/>
              <a:t> </a:t>
            </a:r>
            <a:r>
              <a:rPr lang="fr-CA" sz="2400" u="sng" dirty="0" smtClean="0"/>
              <a:t>Élaboration de l’ordre du jour : </a:t>
            </a:r>
          </a:p>
          <a:p>
            <a:pPr marL="342900" indent="-342900" algn="just">
              <a:buFont typeface="Wingdings" panose="05000000000000000000" pitchFamily="2" charset="2"/>
              <a:buChar char="Ø"/>
              <a:tabLst>
                <a:tab pos="8513763" algn="l"/>
              </a:tabLst>
            </a:pPr>
            <a:endParaRPr lang="fr-CA" sz="2400" dirty="0" smtClean="0"/>
          </a:p>
          <a:p>
            <a:pPr marL="342900" indent="-342900" algn="just">
              <a:buFont typeface="Arial" panose="020B0604020202020204" pitchFamily="34" charset="0"/>
              <a:buChar char="•"/>
              <a:tabLst>
                <a:tab pos="8513763" algn="l"/>
              </a:tabLst>
            </a:pPr>
            <a:r>
              <a:rPr lang="fr-CA" sz="2400" dirty="0"/>
              <a:t> A</a:t>
            </a:r>
            <a:r>
              <a:rPr lang="fr-CA" sz="2400" dirty="0" smtClean="0"/>
              <a:t>rticle 26 du décret 17 mars 1967 avant dernier alinéa : L’ordre du jour de l’assemblée générale est établi </a:t>
            </a:r>
            <a:r>
              <a:rPr lang="fr-CA" sz="2400" b="1" dirty="0" smtClean="0"/>
              <a:t>en concertation </a:t>
            </a:r>
            <a:r>
              <a:rPr lang="fr-CA" sz="2400" dirty="0" smtClean="0"/>
              <a:t>avec le conseil syndical</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 concertation suppose une réunion avec le conseil syndical, laquelle est prévue dans la </a:t>
            </a:r>
            <a:r>
              <a:rPr lang="fr-CA" sz="2400" b="1" dirty="0" smtClean="0"/>
              <a:t>rémunération forfaitaire du syndic</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b="1" dirty="0" smtClean="0"/>
              <a:t>Aucune sanction </a:t>
            </a:r>
            <a:r>
              <a:rPr lang="fr-CA" sz="2400" dirty="0" smtClean="0"/>
              <a:t>n’est assortie à cette obligation (civ,3, 1</a:t>
            </a:r>
            <a:r>
              <a:rPr lang="fr-CA" sz="2400" baseline="30000" dirty="0" smtClean="0"/>
              <a:t>er</a:t>
            </a:r>
            <a:r>
              <a:rPr lang="fr-CA" sz="2400" dirty="0" smtClean="0"/>
              <a:t> décembre 2016 n°15-26,559) </a:t>
            </a:r>
          </a:p>
          <a:p>
            <a:pPr marL="342900" indent="-342900" algn="just">
              <a:buFont typeface="Arial" panose="020B0604020202020204" pitchFamily="34" charset="0"/>
              <a:buChar char="•"/>
              <a:tabLst>
                <a:tab pos="8513763" algn="l"/>
              </a:tabLst>
            </a:pPr>
            <a:endParaRPr lang="fr-CA" sz="2400" dirty="0"/>
          </a:p>
          <a:p>
            <a:pPr marL="342900" indent="-342900" algn="just">
              <a:buFont typeface="Wingdings" panose="05000000000000000000" pitchFamily="2" charset="2"/>
              <a:buChar char="Ø"/>
              <a:tabLst>
                <a:tab pos="8513763" algn="l"/>
              </a:tabLst>
            </a:pPr>
            <a:r>
              <a:rPr lang="fr-CA" sz="2400" u="sng" dirty="0" smtClean="0"/>
              <a:t> Élaboration du budget prévisionnel :</a:t>
            </a:r>
            <a:endParaRPr lang="fr-CA" sz="2400" u="sng" dirty="0"/>
          </a:p>
          <a:p>
            <a:pPr marL="342900" indent="-342900" algn="just">
              <a:buFont typeface="Arial" panose="020B0604020202020204" pitchFamily="34" charset="0"/>
              <a:buChar char="•"/>
              <a:tabLst>
                <a:tab pos="8513763" algn="l"/>
              </a:tabLst>
            </a:pPr>
            <a:endParaRPr lang="fr-FR" sz="2400" dirty="0"/>
          </a:p>
          <a:p>
            <a:pPr marL="342900" indent="-342900" algn="just">
              <a:buFont typeface="Arial" panose="020B0604020202020204" pitchFamily="34" charset="0"/>
              <a:buChar char="•"/>
              <a:tabLst>
                <a:tab pos="8513763" algn="l"/>
              </a:tabLst>
            </a:pPr>
            <a:r>
              <a:rPr lang="fr-CA" sz="2400" dirty="0"/>
              <a:t>L’article 26 alinéa 1 du décret du 17 mars 1967, le conseil syndical </a:t>
            </a:r>
            <a:r>
              <a:rPr lang="fr-CA" sz="2400" b="1" dirty="0"/>
              <a:t>participe à l’élaboration</a:t>
            </a:r>
            <a:r>
              <a:rPr lang="fr-CA" sz="2400" dirty="0"/>
              <a:t> du budget prévisionnel dont il suit l’exécution</a:t>
            </a:r>
            <a:endParaRPr lang="fr-FR" sz="2400"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4271950700"/>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du </a:t>
            </a:r>
            <a:r>
              <a:rPr lang="fr-FR" b="1" dirty="0">
                <a:solidFill>
                  <a:srgbClr val="F8F8F8"/>
                </a:solidFill>
              </a:rPr>
              <a:t>conseil syndical</a:t>
            </a:r>
            <a:br>
              <a:rPr lang="fr-FR" b="1" dirty="0">
                <a:solidFill>
                  <a:srgbClr val="F8F8F8"/>
                </a:solidFill>
              </a:rPr>
            </a:br>
            <a:r>
              <a:rPr lang="fr-FR" b="1" dirty="0">
                <a:solidFill>
                  <a:srgbClr val="F8F8F8"/>
                </a:solidFill>
              </a:rPr>
              <a:t>B- </a:t>
            </a:r>
            <a:r>
              <a:rPr lang="fr-FR" b="1" dirty="0" smtClean="0">
                <a:solidFill>
                  <a:srgbClr val="F8F8F8"/>
                </a:solidFill>
              </a:rPr>
              <a:t>L’assistance dans la gestion du syndic</a:t>
            </a:r>
            <a:endParaRPr lang="fr-FR" dirty="0"/>
          </a:p>
        </p:txBody>
      </p:sp>
      <p:sp>
        <p:nvSpPr>
          <p:cNvPr id="3" name="Espace réservé du contenu 2"/>
          <p:cNvSpPr>
            <a:spLocks noGrp="1"/>
          </p:cNvSpPr>
          <p:nvPr>
            <p:ph idx="1"/>
          </p:nvPr>
        </p:nvSpPr>
        <p:spPr/>
        <p:txBody>
          <a:bodyPr/>
          <a:lstStyle/>
          <a:p>
            <a:pPr marL="685800" indent="-685800" algn="just">
              <a:buFont typeface="Arial" panose="020B0604020202020204" pitchFamily="34" charset="0"/>
              <a:buChar char="•"/>
            </a:pPr>
            <a:r>
              <a:rPr lang="fr-CA" sz="2400" dirty="0" smtClean="0"/>
              <a:t>Ce</a:t>
            </a:r>
            <a:r>
              <a:rPr lang="fr-CA" dirty="0"/>
              <a:t> </a:t>
            </a:r>
            <a:r>
              <a:rPr lang="fr-CA" sz="2400" dirty="0" smtClean="0"/>
              <a:t>budget est élaboré au moment où le conseil syndical se penche sur les comptes de l’année écoulée et vérifie, de ce fait, la bonne exécution du budget précédent </a:t>
            </a:r>
          </a:p>
          <a:p>
            <a:pPr marL="685800" indent="-685800">
              <a:buFont typeface="Arial" panose="020B0604020202020204" pitchFamily="34" charset="0"/>
              <a:buChar char="•"/>
            </a:pPr>
            <a:endParaRPr lang="fr-CA" sz="2400" dirty="0"/>
          </a:p>
          <a:p>
            <a:pPr marL="685800" indent="-685800">
              <a:buFont typeface="Arial" panose="020B0604020202020204" pitchFamily="34" charset="0"/>
              <a:buChar char="•"/>
            </a:pPr>
            <a:r>
              <a:rPr lang="fr-CA" sz="2400" dirty="0" smtClean="0"/>
              <a:t>Cette participation est importante car elle est pour lui l’occasion de </a:t>
            </a:r>
            <a:r>
              <a:rPr lang="fr-CA" sz="2400" b="1" dirty="0" smtClean="0"/>
              <a:t>maitriser les dépenses</a:t>
            </a:r>
            <a:r>
              <a:rPr lang="fr-CA" sz="2400" dirty="0" smtClean="0"/>
              <a:t> prévues pour la copropriété en évitant que le budget précédent soit purement et simplement reconduit </a:t>
            </a:r>
          </a:p>
          <a:p>
            <a:pPr marL="685800" indent="-685800">
              <a:buFont typeface="Arial" panose="020B0604020202020204" pitchFamily="34" charset="0"/>
              <a:buChar char="•"/>
            </a:pPr>
            <a:endParaRPr lang="fr-CA" sz="2400" dirty="0"/>
          </a:p>
          <a:p>
            <a:pPr marL="685800" indent="-685800">
              <a:buFont typeface="Arial" panose="020B0604020202020204" pitchFamily="34" charset="0"/>
              <a:buChar char="•"/>
            </a:pPr>
            <a:r>
              <a:rPr lang="fr-CA" sz="2400" dirty="0" smtClean="0"/>
              <a:t>Le conseil syndical doit veiller ensuite à son </a:t>
            </a:r>
            <a:r>
              <a:rPr lang="fr-CA" sz="2400" b="1" dirty="0" smtClean="0"/>
              <a:t>application</a:t>
            </a:r>
            <a:r>
              <a:rPr lang="fr-CA" sz="2400" dirty="0" smtClean="0"/>
              <a:t> jusqu’à la prochaine assemblée qui aura à statuer sur l’approbation des comptes  </a:t>
            </a:r>
            <a:endParaRPr lang="fr-FR" dirty="0"/>
          </a:p>
        </p:txBody>
      </p:sp>
      <p:pic>
        <p:nvPicPr>
          <p:cNvPr id="4" name="Image 3"/>
          <p:cNvPicPr>
            <a:picLocks noChangeAspect="1"/>
          </p:cNvPicPr>
          <p:nvPr/>
        </p:nvPicPr>
        <p:blipFill>
          <a:blip r:embed="rId2"/>
          <a:stretch>
            <a:fillRect/>
          </a:stretch>
        </p:blipFill>
        <p:spPr>
          <a:xfrm>
            <a:off x="380926" y="130175"/>
            <a:ext cx="1103472" cy="1664352"/>
          </a:xfrm>
          <a:prstGeom prst="rect">
            <a:avLst/>
          </a:prstGeom>
        </p:spPr>
      </p:pic>
    </p:spTree>
    <p:extLst>
      <p:ext uri="{BB962C8B-B14F-4D97-AF65-F5344CB8AC3E}">
        <p14:creationId xmlns:p14="http://schemas.microsoft.com/office/powerpoint/2010/main" val="1229050642"/>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a:t>
            </a:r>
            <a:r>
              <a:rPr lang="fr-FR" b="1" dirty="0">
                <a:solidFill>
                  <a:srgbClr val="F8F8F8"/>
                </a:solidFill>
              </a:rPr>
              <a:t>du conseil </a:t>
            </a:r>
            <a:r>
              <a:rPr lang="fr-FR" b="1" dirty="0" smtClean="0">
                <a:solidFill>
                  <a:srgbClr val="F8F8F8"/>
                </a:solidFill>
              </a:rPr>
              <a:t>syndical</a:t>
            </a:r>
            <a:br>
              <a:rPr lang="fr-FR" b="1" dirty="0" smtClean="0">
                <a:solidFill>
                  <a:srgbClr val="F8F8F8"/>
                </a:solidFill>
              </a:rPr>
            </a:br>
            <a:r>
              <a:rPr lang="fr-FR" b="1" dirty="0" smtClean="0">
                <a:solidFill>
                  <a:srgbClr val="F8F8F8"/>
                </a:solidFill>
              </a:rPr>
              <a:t>C- Les pouvoirs de contrôle</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endParaRPr lang="fr-FR" sz="2400" dirty="0" smtClean="0"/>
          </a:p>
          <a:p>
            <a:pPr marL="342900" indent="-342900" algn="just">
              <a:buFont typeface="Wingdings" panose="05000000000000000000" pitchFamily="2" charset="2"/>
              <a:buChar char="Ø"/>
              <a:tabLst>
                <a:tab pos="8513763" algn="l"/>
              </a:tabLst>
            </a:pPr>
            <a:r>
              <a:rPr lang="fr-CA" sz="2400" dirty="0" smtClean="0"/>
              <a:t>L’article 26 alinéa 1 du décret du 17 mars 1967 précise que « le conseil syndical contrôle la gestion du syndic, </a:t>
            </a:r>
            <a:r>
              <a:rPr lang="fr-CA" sz="2400" b="1" dirty="0" smtClean="0"/>
              <a:t>notamment</a:t>
            </a:r>
            <a:r>
              <a:rPr lang="fr-CA" sz="2400" dirty="0" smtClean="0"/>
              <a:t> la comptabilité du syndicat, la répartition des dépenses, les conditions dans lesquelles sont passés et exécutés les marchés et tous autres contrats, ainsi que l’élaboration du budget prévisionnel dont il suit l’exécution »</a:t>
            </a:r>
          </a:p>
          <a:p>
            <a:pPr marL="342900" indent="-342900" algn="just">
              <a:buFont typeface="Wingdings" panose="05000000000000000000" pitchFamily="2" charset="2"/>
              <a:buChar char="Ø"/>
              <a:tabLst>
                <a:tab pos="8513763" algn="l"/>
              </a:tabLst>
            </a:pPr>
            <a:endParaRPr lang="fr-CA" sz="2400" dirty="0"/>
          </a:p>
          <a:p>
            <a:pPr marL="342900" indent="-342900" algn="just">
              <a:buFont typeface="Wingdings" panose="05000000000000000000" pitchFamily="2" charset="2"/>
              <a:buChar char="Ø"/>
              <a:tabLst>
                <a:tab pos="8513763" algn="l"/>
              </a:tabLst>
            </a:pPr>
            <a:r>
              <a:rPr lang="fr-CA" sz="2400" dirty="0"/>
              <a:t>L’article 26 alinéa 3 du décret dispose </a:t>
            </a:r>
            <a:r>
              <a:rPr lang="fr-CA" sz="2400" dirty="0" smtClean="0"/>
              <a:t>« un </a:t>
            </a:r>
            <a:r>
              <a:rPr lang="fr-CA" sz="2400" dirty="0"/>
              <a:t>ou plusieurs membres du conseil syndical peuvent prendre </a:t>
            </a:r>
            <a:r>
              <a:rPr lang="fr-CA" sz="2400" b="1" dirty="0"/>
              <a:t>connaissance et copie au bureau </a:t>
            </a:r>
            <a:r>
              <a:rPr lang="fr-CA" sz="2400" dirty="0"/>
              <a:t>du syndic ou au lieu arrêté en accord avec lui, des diverses catégories de </a:t>
            </a:r>
            <a:r>
              <a:rPr lang="fr-CA" sz="2400" dirty="0" smtClean="0"/>
              <a:t>documents</a:t>
            </a:r>
          </a:p>
          <a:p>
            <a:pPr marL="342900" indent="-342900" algn="just">
              <a:buFont typeface="Wingdings" panose="05000000000000000000" pitchFamily="2" charset="2"/>
              <a:buChar char="Ø"/>
              <a:tabLst>
                <a:tab pos="8513763" algn="l"/>
              </a:tabLst>
            </a:pPr>
            <a:endParaRPr lang="fr-CA" sz="2400" dirty="0"/>
          </a:p>
          <a:p>
            <a:pPr marL="342900" indent="-342900" algn="just">
              <a:buFont typeface="Wingdings" panose="05000000000000000000" pitchFamily="2" charset="2"/>
              <a:buChar char="Ø"/>
              <a:tabLst>
                <a:tab pos="8513763" algn="l"/>
              </a:tabLst>
            </a:pPr>
            <a:r>
              <a:rPr lang="fr-CA" sz="2400" dirty="0" smtClean="0"/>
              <a:t> L’article 21 alinéa 7 de la loi du 10 juillet 1965, le conseil syndical peut prendre connaissance et copie </a:t>
            </a:r>
            <a:r>
              <a:rPr lang="fr-CA" sz="2400" b="1" dirty="0" smtClean="0"/>
              <a:t>de tous documents</a:t>
            </a:r>
            <a:r>
              <a:rPr lang="fr-CA" sz="2400" dirty="0" smtClean="0"/>
              <a:t>, et après en avoir donné avis au syndic, de </a:t>
            </a:r>
            <a:r>
              <a:rPr lang="fr-CA" sz="2400" b="1" dirty="0" smtClean="0"/>
              <a:t>toutes pièces ou documents, correspondances ou registres se rapportant à la gestion du syndic et d’une manière générale à l’administration de la copropriété</a:t>
            </a:r>
          </a:p>
          <a:p>
            <a:pPr marL="342900" indent="-342900" algn="just">
              <a:buFont typeface="Wingdings" panose="05000000000000000000" pitchFamily="2" charset="2"/>
              <a:buChar char="Ø"/>
              <a:tabLst>
                <a:tab pos="8513763" algn="l"/>
              </a:tabLst>
            </a:pPr>
            <a:endParaRPr lang="fr-CA" sz="2400" dirty="0"/>
          </a:p>
          <a:p>
            <a:pPr marL="0" indent="0" algn="just">
              <a:tabLst>
                <a:tab pos="8513763" algn="l"/>
              </a:tabLst>
            </a:pPr>
            <a:endParaRPr lang="fr-FR" sz="2400" dirty="0"/>
          </a:p>
          <a:p>
            <a:pPr marL="0" indent="0" algn="just">
              <a:tabLst>
                <a:tab pos="8513763" algn="l"/>
              </a:tabLst>
            </a:pPr>
            <a:endParaRPr lang="fr-FR" sz="2400" dirty="0"/>
          </a:p>
          <a:p>
            <a:pPr marL="0" indent="0" algn="just">
              <a:tabLst>
                <a:tab pos="8513763" algn="l"/>
              </a:tabLst>
            </a:pPr>
            <a:endParaRPr lang="fr-FR" sz="2400" dirty="0"/>
          </a:p>
        </p:txBody>
      </p:sp>
      <p:pic>
        <p:nvPicPr>
          <p:cNvPr id="4" name="Image 3"/>
          <p:cNvPicPr>
            <a:picLocks noChangeAspect="1"/>
          </p:cNvPicPr>
          <p:nvPr/>
        </p:nvPicPr>
        <p:blipFill>
          <a:blip r:embed="rId2"/>
          <a:stretch>
            <a:fillRect/>
          </a:stretch>
        </p:blipFill>
        <p:spPr>
          <a:xfrm>
            <a:off x="236910" y="130175"/>
            <a:ext cx="1103472" cy="1664352"/>
          </a:xfrm>
          <a:prstGeom prst="rect">
            <a:avLst/>
          </a:prstGeom>
        </p:spPr>
      </p:pic>
    </p:spTree>
    <p:extLst>
      <p:ext uri="{BB962C8B-B14F-4D97-AF65-F5344CB8AC3E}">
        <p14:creationId xmlns:p14="http://schemas.microsoft.com/office/powerpoint/2010/main" val="3889735578"/>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du </a:t>
            </a:r>
            <a:r>
              <a:rPr lang="fr-FR" b="1" dirty="0">
                <a:solidFill>
                  <a:srgbClr val="F8F8F8"/>
                </a:solidFill>
              </a:rPr>
              <a:t>conseil syndical</a:t>
            </a:r>
            <a:br>
              <a:rPr lang="fr-FR" b="1" dirty="0">
                <a:solidFill>
                  <a:srgbClr val="F8F8F8"/>
                </a:solidFill>
              </a:rPr>
            </a:br>
            <a:r>
              <a:rPr lang="fr-FR" b="1" dirty="0">
                <a:solidFill>
                  <a:srgbClr val="F8F8F8"/>
                </a:solidFill>
              </a:rPr>
              <a:t>C- </a:t>
            </a:r>
            <a:r>
              <a:rPr lang="fr-FR" b="1" dirty="0" smtClean="0">
                <a:solidFill>
                  <a:srgbClr val="F8F8F8"/>
                </a:solidFill>
              </a:rPr>
              <a:t>Les pouvoirs de </a:t>
            </a:r>
            <a:r>
              <a:rPr lang="fr-FR" b="1" dirty="0">
                <a:solidFill>
                  <a:srgbClr val="F8F8F8"/>
                </a:solidFill>
              </a:rPr>
              <a:t>contrôle</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smtClean="0"/>
              <a:t> A </a:t>
            </a:r>
            <a:r>
              <a:rPr lang="fr-CA" sz="2400" b="1" dirty="0" smtClean="0"/>
              <a:t>défaut de transmission </a:t>
            </a:r>
            <a:r>
              <a:rPr lang="fr-CA" sz="2400" dirty="0" smtClean="0"/>
              <a:t>des documents dans le délai d’un mois, des pénalités à hauteur de 15€ par jour de retard s’imputeront sur la rémunération forfaitaire du syndic à la clôture de l’exercice comptable </a:t>
            </a:r>
          </a:p>
          <a:p>
            <a:pPr marL="342900" indent="-342900" algn="just">
              <a:buFont typeface="Wingdings" panose="05000000000000000000" pitchFamily="2" charset="2"/>
              <a:buChar char="Ø"/>
              <a:tabLst>
                <a:tab pos="8513763" algn="l"/>
              </a:tabLst>
            </a:pPr>
            <a:endParaRPr lang="fr-CA" sz="2400" dirty="0"/>
          </a:p>
          <a:p>
            <a:pPr marL="342900" indent="-342900" algn="just">
              <a:buFont typeface="Wingdings" panose="05000000000000000000" pitchFamily="2" charset="2"/>
              <a:buChar char="Ø"/>
              <a:tabLst>
                <a:tab pos="8513763" algn="l"/>
              </a:tabLst>
            </a:pPr>
            <a:r>
              <a:rPr lang="fr-CA" sz="2400" dirty="0" smtClean="0"/>
              <a:t> Le syndic professionnel doit proposer un </a:t>
            </a:r>
            <a:r>
              <a:rPr lang="fr-CA" sz="2400" b="1" dirty="0" smtClean="0"/>
              <a:t>accès en ligne sécurisé </a:t>
            </a:r>
            <a:r>
              <a:rPr lang="fr-CA" sz="2400" dirty="0" smtClean="0"/>
              <a:t>aux documents dématérialisés relatifs à la gestion de l’immeuble ou des lots gérés, sauf décision contraire de l’assemblée générale </a:t>
            </a:r>
          </a:p>
          <a:p>
            <a:pPr marL="342900" indent="-342900" algn="just">
              <a:buFont typeface="Wingdings" panose="05000000000000000000" pitchFamily="2" charset="2"/>
              <a:buChar char="Ø"/>
              <a:tabLst>
                <a:tab pos="8513763" algn="l"/>
              </a:tabLst>
            </a:pPr>
            <a:endParaRPr lang="fr-CA" sz="2400" dirty="0"/>
          </a:p>
          <a:p>
            <a:pPr marL="342900" indent="-342900" algn="just">
              <a:buFont typeface="Wingdings" panose="05000000000000000000" pitchFamily="2" charset="2"/>
              <a:buChar char="Ø"/>
              <a:tabLst>
                <a:tab pos="8513763" algn="l"/>
              </a:tabLst>
            </a:pPr>
            <a:r>
              <a:rPr lang="fr-CA" sz="2400" dirty="0" smtClean="0"/>
              <a:t> Article 27 alinéa 2 du décret du 17 mars 1967 : « le </a:t>
            </a:r>
            <a:r>
              <a:rPr lang="fr-CA" sz="2400" dirty="0"/>
              <a:t>conseil syndical peut pour l’exécution de sa mission, </a:t>
            </a:r>
            <a:r>
              <a:rPr lang="fr-CA" sz="2400" b="1" dirty="0"/>
              <a:t>prendre conseil </a:t>
            </a:r>
            <a:r>
              <a:rPr lang="fr-CA" sz="2400" dirty="0"/>
              <a:t>auprès de toute personne de son choix. Il peut aussi, sur une question particulière demander </a:t>
            </a:r>
            <a:r>
              <a:rPr lang="fr-CA" sz="2400" b="1" dirty="0"/>
              <a:t>un avis technique</a:t>
            </a:r>
            <a:r>
              <a:rPr lang="fr-CA" sz="2400" dirty="0"/>
              <a:t> à tout professionnel de la spécialité</a:t>
            </a:r>
            <a:r>
              <a:rPr lang="fr-CA" sz="2400" dirty="0" smtClean="0"/>
              <a:t>. » </a:t>
            </a:r>
            <a:endParaRPr lang="fr-FR" sz="2400" dirty="0"/>
          </a:p>
          <a:p>
            <a:pPr marL="342900" indent="-342900" algn="just">
              <a:buFont typeface="Wingdings" panose="05000000000000000000" pitchFamily="2" charset="2"/>
              <a:buChar char="Ø"/>
              <a:tabLst>
                <a:tab pos="8513763" algn="l"/>
              </a:tabLst>
            </a:pPr>
            <a:endParaRPr lang="fr-CA" sz="2400" dirty="0" smtClean="0"/>
          </a:p>
          <a:p>
            <a:pPr marL="342900" indent="-342900" algn="just">
              <a:buFont typeface="Wingdings" panose="05000000000000000000" pitchFamily="2" charset="2"/>
              <a:buChar char="Ø"/>
              <a:tabLst>
                <a:tab pos="8513763" algn="l"/>
              </a:tabLst>
            </a:pPr>
            <a:r>
              <a:rPr lang="fr-CA" sz="2400" dirty="0" smtClean="0"/>
              <a:t> </a:t>
            </a:r>
            <a:r>
              <a:rPr lang="fr-CA" sz="2400" dirty="0"/>
              <a:t>Selon une réponse ministérielle du 06 janvier 1997 il n’est pas nécessaire que ce technicien soit un professionnel qualifié titulaire d’un diplôme ou d’un titre reconnu </a:t>
            </a:r>
            <a:endParaRPr lang="fr-CA" sz="2400" dirty="0" smtClean="0"/>
          </a:p>
          <a:p>
            <a:pPr marL="0" indent="0" algn="just">
              <a:tabLst>
                <a:tab pos="8513763" algn="l"/>
              </a:tabLst>
            </a:pPr>
            <a:endParaRPr lang="fr-CA" sz="2400" dirty="0"/>
          </a:p>
          <a:p>
            <a:pPr marL="342900" indent="-342900" algn="just">
              <a:buFont typeface="Wingdings" panose="05000000000000000000" pitchFamily="2" charset="2"/>
              <a:buChar char="Ø"/>
              <a:tabLst>
                <a:tab pos="8513763" algn="l"/>
              </a:tabLst>
            </a:pPr>
            <a:endParaRPr lang="fr-FR" sz="2400" dirty="0"/>
          </a:p>
        </p:txBody>
      </p:sp>
      <p:pic>
        <p:nvPicPr>
          <p:cNvPr id="4" name="Image 3"/>
          <p:cNvPicPr>
            <a:picLocks noChangeAspect="1"/>
          </p:cNvPicPr>
          <p:nvPr/>
        </p:nvPicPr>
        <p:blipFill>
          <a:blip r:embed="rId2"/>
          <a:stretch>
            <a:fillRect/>
          </a:stretch>
        </p:blipFill>
        <p:spPr>
          <a:xfrm>
            <a:off x="308918" y="0"/>
            <a:ext cx="1103472" cy="1664352"/>
          </a:xfrm>
          <a:prstGeom prst="rect">
            <a:avLst/>
          </a:prstGeom>
        </p:spPr>
      </p:pic>
    </p:spTree>
    <p:extLst>
      <p:ext uri="{BB962C8B-B14F-4D97-AF65-F5344CB8AC3E}">
        <p14:creationId xmlns:p14="http://schemas.microsoft.com/office/powerpoint/2010/main" val="3182340662"/>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a:t>
            </a:r>
            <a:r>
              <a:rPr lang="fr-FR" b="1" dirty="0">
                <a:solidFill>
                  <a:srgbClr val="F8F8F8"/>
                </a:solidFill>
              </a:rPr>
              <a:t>du conseil syndical</a:t>
            </a:r>
            <a:br>
              <a:rPr lang="fr-FR" b="1" dirty="0">
                <a:solidFill>
                  <a:srgbClr val="F8F8F8"/>
                </a:solidFill>
              </a:rPr>
            </a:br>
            <a:r>
              <a:rPr lang="fr-FR" b="1" dirty="0">
                <a:solidFill>
                  <a:srgbClr val="F8F8F8"/>
                </a:solidFill>
              </a:rPr>
              <a:t>C- </a:t>
            </a:r>
            <a:r>
              <a:rPr lang="fr-FR" b="1" dirty="0" smtClean="0">
                <a:solidFill>
                  <a:srgbClr val="F8F8F8"/>
                </a:solidFill>
              </a:rPr>
              <a:t>Les pouvoirs </a:t>
            </a:r>
            <a:r>
              <a:rPr lang="fr-FR" b="1" dirty="0">
                <a:solidFill>
                  <a:srgbClr val="F8F8F8"/>
                </a:solidFill>
              </a:rPr>
              <a:t>de contrôle</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smtClean="0"/>
              <a:t> </a:t>
            </a:r>
            <a:r>
              <a:rPr lang="fr-CA" sz="2400" b="1" dirty="0" smtClean="0"/>
              <a:t>Le contrôle financier </a:t>
            </a:r>
          </a:p>
          <a:p>
            <a:pPr marL="342900" indent="-342900" algn="just">
              <a:buFont typeface="Wingdings" panose="05000000000000000000" pitchFamily="2" charset="2"/>
              <a:buChar char="Ø"/>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a:t>Le contrôle de la comptabilité du syndic par le conseil syndical doit avoir lieu préalablement à l’assemblée générale chargée d’approuver les comptes, afin que le conseil syndical puisse éclairer efficacement les copropriétaires. </a:t>
            </a:r>
            <a:endParaRPr lang="fr-FR" sz="2400" dirty="0"/>
          </a:p>
          <a:p>
            <a:pPr marL="342900" indent="-342900" algn="just">
              <a:buFont typeface="Arial" panose="020B0604020202020204" pitchFamily="34" charset="0"/>
              <a:buChar char="•"/>
              <a:tabLst>
                <a:tab pos="8513763" algn="l"/>
              </a:tabLst>
            </a:pPr>
            <a:endParaRPr lang="fr-CA" sz="2400" dirty="0" smtClean="0"/>
          </a:p>
          <a:p>
            <a:pPr marL="342900" indent="-342900" algn="just">
              <a:buFont typeface="Arial" panose="020B0604020202020204" pitchFamily="34" charset="0"/>
              <a:buChar char="•"/>
              <a:tabLst>
                <a:tab pos="8513763" algn="l"/>
              </a:tabLst>
            </a:pPr>
            <a:r>
              <a:rPr lang="fr-CA" sz="2400" dirty="0"/>
              <a:t> </a:t>
            </a:r>
            <a:r>
              <a:rPr lang="fr-CA" sz="2400" dirty="0" smtClean="0"/>
              <a:t>L’ARC conseille d’effectuer régulièrement le contrôle financier</a:t>
            </a:r>
          </a:p>
          <a:p>
            <a:pPr marL="0" indent="0" algn="just">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 Il </a:t>
            </a:r>
            <a:r>
              <a:rPr lang="fr-CA" sz="2400" dirty="0"/>
              <a:t>ne saurait être reproché au membre du conseil syndical qui n’est pas professionnel de la comptabilité, d’avoir omis de relever une inexactitude dans les comptes de la copropriété, alors que sa mauvaise foi n’est pas rapportée et qu’il convient de considérer, sauf preuve contraire, ici non rapportée que cette erreur lui échappé</a:t>
            </a:r>
            <a:r>
              <a:rPr lang="fr-CA" sz="2400" dirty="0" smtClean="0"/>
              <a:t>. » Cour d’appel de PARIS 04 octobre 2000 1999/16071 </a:t>
            </a:r>
            <a:endParaRPr lang="fr-FR" sz="2400" dirty="0"/>
          </a:p>
          <a:p>
            <a:pPr marL="342900" indent="-342900" algn="just">
              <a:buFont typeface="Arial" panose="020B0604020202020204" pitchFamily="34" charset="0"/>
              <a:buChar char="•"/>
              <a:tabLst>
                <a:tab pos="8513763" algn="l"/>
              </a:tabLst>
            </a:pPr>
            <a:endParaRPr lang="fr-FR" sz="2400" dirty="0"/>
          </a:p>
        </p:txBody>
      </p:sp>
      <p:pic>
        <p:nvPicPr>
          <p:cNvPr id="4" name="Image 3"/>
          <p:cNvPicPr>
            <a:picLocks noChangeAspect="1"/>
          </p:cNvPicPr>
          <p:nvPr/>
        </p:nvPicPr>
        <p:blipFill>
          <a:blip r:embed="rId2"/>
          <a:stretch>
            <a:fillRect/>
          </a:stretch>
        </p:blipFill>
        <p:spPr>
          <a:xfrm>
            <a:off x="452934" y="-33643"/>
            <a:ext cx="1103472" cy="1664352"/>
          </a:xfrm>
          <a:prstGeom prst="rect">
            <a:avLst/>
          </a:prstGeom>
        </p:spPr>
      </p:pic>
    </p:spTree>
    <p:extLst>
      <p:ext uri="{BB962C8B-B14F-4D97-AF65-F5344CB8AC3E}">
        <p14:creationId xmlns:p14="http://schemas.microsoft.com/office/powerpoint/2010/main" val="3267073323"/>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du </a:t>
            </a:r>
            <a:r>
              <a:rPr lang="fr-FR" b="1" dirty="0">
                <a:solidFill>
                  <a:srgbClr val="F8F8F8"/>
                </a:solidFill>
              </a:rPr>
              <a:t>conseil syndical</a:t>
            </a:r>
            <a:br>
              <a:rPr lang="fr-FR" b="1" dirty="0">
                <a:solidFill>
                  <a:srgbClr val="F8F8F8"/>
                </a:solidFill>
              </a:rPr>
            </a:br>
            <a:r>
              <a:rPr lang="fr-FR" b="1" dirty="0">
                <a:solidFill>
                  <a:srgbClr val="F8F8F8"/>
                </a:solidFill>
              </a:rPr>
              <a:t>C- Missions de contrôle</a:t>
            </a: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smtClean="0"/>
              <a:t> </a:t>
            </a:r>
            <a:r>
              <a:rPr lang="fr-CA" sz="2400" b="1" dirty="0" smtClean="0"/>
              <a:t>Contrôle de gestion </a:t>
            </a:r>
          </a:p>
          <a:p>
            <a:pPr marL="342900" indent="-342900" algn="just">
              <a:buFont typeface="Wingdings" panose="05000000000000000000" pitchFamily="2" charset="2"/>
              <a:buChar char="Ø"/>
              <a:tabLst>
                <a:tab pos="8513763" algn="l"/>
              </a:tabLst>
            </a:pPr>
            <a:endParaRPr lang="fr-CA" sz="2400" dirty="0"/>
          </a:p>
          <a:p>
            <a:pPr marL="0" indent="0" algn="just">
              <a:tabLst>
                <a:tab pos="8513763" algn="l"/>
              </a:tabLst>
            </a:pPr>
            <a:r>
              <a:rPr lang="fr-CA" sz="2400" dirty="0"/>
              <a:t>Le conseil syndical est chargé à l’accomplissement correct du mandat confié au syndic, notamment à l’exécution des décisions adoptées par l’assemblée générale, par exemple pour l’engagement et la poursuite des travaux votés par le syndicat ou des procédures à diligenter à l’encontre des copropriétaires ou de tiers. </a:t>
            </a:r>
            <a:endParaRPr lang="fr-FR" sz="2400" dirty="0"/>
          </a:p>
          <a:p>
            <a:pPr marL="0" indent="0" algn="just">
              <a:tabLst>
                <a:tab pos="8513763" algn="l"/>
              </a:tabLst>
            </a:pPr>
            <a:endParaRPr lang="fr-FR" sz="2400" dirty="0"/>
          </a:p>
          <a:p>
            <a:pPr marL="0" indent="0" algn="just">
              <a:tabLst>
                <a:tab pos="8513763" algn="l"/>
              </a:tabLst>
            </a:pPr>
            <a:endParaRPr lang="fr-FR" sz="2400" dirty="0"/>
          </a:p>
        </p:txBody>
      </p:sp>
      <p:pic>
        <p:nvPicPr>
          <p:cNvPr id="4" name="Image 3"/>
          <p:cNvPicPr>
            <a:picLocks noChangeAspect="1"/>
          </p:cNvPicPr>
          <p:nvPr/>
        </p:nvPicPr>
        <p:blipFill>
          <a:blip r:embed="rId2"/>
          <a:stretch>
            <a:fillRect/>
          </a:stretch>
        </p:blipFill>
        <p:spPr>
          <a:xfrm>
            <a:off x="236910" y="130175"/>
            <a:ext cx="1103472" cy="1664352"/>
          </a:xfrm>
          <a:prstGeom prst="rect">
            <a:avLst/>
          </a:prstGeom>
        </p:spPr>
      </p:pic>
    </p:spTree>
    <p:extLst>
      <p:ext uri="{BB962C8B-B14F-4D97-AF65-F5344CB8AC3E}">
        <p14:creationId xmlns:p14="http://schemas.microsoft.com/office/powerpoint/2010/main" val="1272734935"/>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du </a:t>
            </a:r>
            <a:r>
              <a:rPr lang="fr-FR" b="1" dirty="0">
                <a:solidFill>
                  <a:srgbClr val="F8F8F8"/>
                </a:solidFill>
              </a:rPr>
              <a:t>conseil </a:t>
            </a:r>
            <a:r>
              <a:rPr lang="fr-FR" b="1" dirty="0" smtClean="0">
                <a:solidFill>
                  <a:srgbClr val="F8F8F8"/>
                </a:solidFill>
              </a:rPr>
              <a:t>syndical</a:t>
            </a:r>
            <a:br>
              <a:rPr lang="fr-FR" b="1" dirty="0" smtClean="0">
                <a:solidFill>
                  <a:srgbClr val="F8F8F8"/>
                </a:solidFill>
              </a:rPr>
            </a:br>
            <a:r>
              <a:rPr lang="fr-FR" b="1" dirty="0" smtClean="0">
                <a:solidFill>
                  <a:srgbClr val="F8F8F8"/>
                </a:solidFill>
              </a:rPr>
              <a:t>D- Le pouvoir décisionnaire sur délégation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algn="just"/>
            <a:r>
              <a:rPr lang="fr-CA" sz="2400" dirty="0"/>
              <a:t>  </a:t>
            </a:r>
            <a:endParaRPr lang="fr-FR" sz="2400" dirty="0"/>
          </a:p>
          <a:p>
            <a:pPr algn="just">
              <a:buFont typeface="Wingdings" panose="05000000000000000000" pitchFamily="2" charset="2"/>
              <a:buChar char="Ø"/>
            </a:pPr>
            <a:r>
              <a:rPr lang="fr-CA" sz="2400" dirty="0" smtClean="0"/>
              <a:t> </a:t>
            </a:r>
            <a:r>
              <a:rPr lang="fr-CA" sz="2400" dirty="0"/>
              <a:t>L</a:t>
            </a:r>
            <a:r>
              <a:rPr lang="fr-CA" sz="2400" dirty="0" smtClean="0"/>
              <a:t>e conseil syndical ne dispose </a:t>
            </a:r>
            <a:r>
              <a:rPr lang="fr-CA" sz="2400" b="1" dirty="0" smtClean="0"/>
              <a:t>d’aucun pouvoir décisionnaire</a:t>
            </a:r>
            <a:r>
              <a:rPr lang="fr-CA" sz="2400" dirty="0" smtClean="0"/>
              <a:t>, la loi a prévu la possibilité pour l’assemblée générale de déléguer son pouvoir au conseil syndical </a:t>
            </a:r>
          </a:p>
          <a:p>
            <a:pPr>
              <a:buFont typeface="Wingdings" panose="05000000000000000000" pitchFamily="2" charset="2"/>
              <a:buChar char="Ø"/>
            </a:pPr>
            <a:endParaRPr lang="fr-CA" sz="2400" dirty="0"/>
          </a:p>
          <a:p>
            <a:pPr algn="just">
              <a:buFont typeface="Wingdings" panose="05000000000000000000" pitchFamily="2" charset="2"/>
              <a:buChar char="Ø"/>
            </a:pPr>
            <a:r>
              <a:rPr lang="fr-CA" sz="2400" dirty="0" smtClean="0"/>
              <a:t> Depuis l’ordonnance du 30 octobre 2019 il existe </a:t>
            </a:r>
            <a:r>
              <a:rPr lang="fr-CA" sz="2400" b="1" dirty="0" smtClean="0"/>
              <a:t>deux types </a:t>
            </a:r>
            <a:r>
              <a:rPr lang="fr-CA" sz="2400" dirty="0" smtClean="0"/>
              <a:t>de délégation : une délégation d’un acte ou d’une décision ou une délégation de prendre toute ou partie des décisions de l’article  24. </a:t>
            </a:r>
          </a:p>
          <a:p>
            <a:pPr marL="0" indent="0" algn="just"/>
            <a:r>
              <a:rPr lang="fr-CA" sz="2400" dirty="0" smtClean="0"/>
              <a:t> </a:t>
            </a:r>
            <a:endParaRPr lang="fr-CA" sz="2400" dirty="0"/>
          </a:p>
          <a:p>
            <a:pPr algn="just">
              <a:buFont typeface="Wingdings" panose="05000000000000000000" pitchFamily="2" charset="2"/>
              <a:buChar char="Ø"/>
            </a:pPr>
            <a:r>
              <a:rPr lang="fr-CA" sz="2400" dirty="0" smtClean="0"/>
              <a:t> Pour que l’assemblée générale puisse déléguer son pouvoir décisionnaire, une résolution en ce sens doit être </a:t>
            </a:r>
            <a:r>
              <a:rPr lang="fr-CA" sz="2400" b="1" dirty="0" smtClean="0"/>
              <a:t>inscrite à l’ordre du jour </a:t>
            </a:r>
            <a:r>
              <a:rPr lang="fr-CA" sz="2400" dirty="0" smtClean="0"/>
              <a:t>et adoptée. </a:t>
            </a:r>
            <a:endParaRPr lang="fr-FR" sz="2400" dirty="0"/>
          </a:p>
          <a:p>
            <a:pPr marL="0" indent="0" algn="just">
              <a:tabLst>
                <a:tab pos="8513763" algn="l"/>
              </a:tabLst>
            </a:pPr>
            <a:endParaRPr lang="fr-FR" sz="2400"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2483702841"/>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 pouvoirs du </a:t>
            </a:r>
            <a:r>
              <a:rPr lang="fr-FR" b="1" dirty="0">
                <a:solidFill>
                  <a:srgbClr val="F8F8F8"/>
                </a:solidFill>
              </a:rPr>
              <a:t>conseil syndical</a:t>
            </a:r>
            <a:br>
              <a:rPr lang="fr-FR" b="1" dirty="0">
                <a:solidFill>
                  <a:srgbClr val="F8F8F8"/>
                </a:solidFill>
              </a:rPr>
            </a:br>
            <a:r>
              <a:rPr lang="fr-FR" b="1" dirty="0">
                <a:solidFill>
                  <a:srgbClr val="F8F8F8"/>
                </a:solidFill>
              </a:rPr>
              <a:t>D- </a:t>
            </a:r>
            <a:r>
              <a:rPr lang="fr-FR" b="1" dirty="0" smtClean="0">
                <a:solidFill>
                  <a:srgbClr val="F8F8F8"/>
                </a:solidFill>
              </a:rPr>
              <a:t>Le pouvoir décisionnaire sur délégation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0" indent="0" algn="just">
              <a:tabLst>
                <a:tab pos="8513763" algn="l"/>
              </a:tabLst>
            </a:pPr>
            <a:endParaRPr lang="fr-FR" sz="2400" dirty="0"/>
          </a:p>
          <a:p>
            <a:pPr marL="342900" indent="-342900" algn="just">
              <a:buFont typeface="Wingdings" panose="05000000000000000000" pitchFamily="2" charset="2"/>
              <a:buChar char="Ø"/>
              <a:tabLst>
                <a:tab pos="8513763" algn="l"/>
              </a:tabLst>
            </a:pPr>
            <a:r>
              <a:rPr lang="fr-CA" sz="2400" b="1" u="sng" dirty="0" smtClean="0"/>
              <a:t>La délégation de pouvoirs pour un acte ou une décision déterminé</a:t>
            </a:r>
            <a:r>
              <a:rPr lang="fr-CA" sz="2400" dirty="0" smtClean="0"/>
              <a:t>: </a:t>
            </a:r>
          </a:p>
          <a:p>
            <a:pPr marL="342900" indent="-342900" algn="just">
              <a:buFont typeface="Wingdings" panose="05000000000000000000" pitchFamily="2" charset="2"/>
              <a:buChar char="Ø"/>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L’assemblée générale peut donner au conseil syndical le pouvoir « de prendre un </a:t>
            </a:r>
            <a:r>
              <a:rPr lang="fr-CA" sz="2400" b="1" dirty="0" smtClean="0"/>
              <a:t>acte ou une décision </a:t>
            </a:r>
            <a:r>
              <a:rPr lang="fr-CA" sz="2400" dirty="0" smtClean="0"/>
              <a:t>mentionnée à l’article 24 »; (exemple : choix de l’entreprise qui réalisera les travaux)</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Lorsque l’assemblée générale autorise le délégataire à décider des dépenses, elle fixe le </a:t>
            </a:r>
            <a:r>
              <a:rPr lang="fr-CA" sz="2400" b="1" dirty="0" smtClean="0"/>
              <a:t>montant maximum </a:t>
            </a:r>
            <a:r>
              <a:rPr lang="fr-CA" sz="2400" dirty="0" smtClean="0"/>
              <a:t>des sommes allouées à ce titre.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 délégation de pouvoir doit mentionner </a:t>
            </a:r>
            <a:r>
              <a:rPr lang="fr-CA" sz="2400" b="1" dirty="0" smtClean="0"/>
              <a:t>expressément</a:t>
            </a:r>
            <a:r>
              <a:rPr lang="fr-CA" sz="2400" dirty="0" smtClean="0"/>
              <a:t> l’acte ou la décision délégué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La délégation se vote à la majorité de l’article 25, le cas échéant à la majorité de l’article 24</a:t>
            </a:r>
            <a:endParaRPr lang="fr-FR" sz="2400" dirty="0"/>
          </a:p>
          <a:p>
            <a:pPr marL="0" indent="0" algn="just">
              <a:tabLst>
                <a:tab pos="8513763" algn="l"/>
              </a:tabLst>
            </a:pPr>
            <a:endParaRPr lang="fr-FR" sz="2400" dirty="0"/>
          </a:p>
        </p:txBody>
      </p:sp>
      <p:pic>
        <p:nvPicPr>
          <p:cNvPr id="4" name="Image 3"/>
          <p:cNvPicPr>
            <a:picLocks noChangeAspect="1"/>
          </p:cNvPicPr>
          <p:nvPr/>
        </p:nvPicPr>
        <p:blipFill>
          <a:blip r:embed="rId2"/>
          <a:stretch>
            <a:fillRect/>
          </a:stretch>
        </p:blipFill>
        <p:spPr>
          <a:xfrm>
            <a:off x="236910" y="130175"/>
            <a:ext cx="1103472" cy="1664352"/>
          </a:xfrm>
          <a:prstGeom prst="rect">
            <a:avLst/>
          </a:prstGeom>
        </p:spPr>
      </p:pic>
    </p:spTree>
    <p:extLst>
      <p:ext uri="{BB962C8B-B14F-4D97-AF65-F5344CB8AC3E}">
        <p14:creationId xmlns:p14="http://schemas.microsoft.com/office/powerpoint/2010/main" val="3738302593"/>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du </a:t>
            </a:r>
            <a:r>
              <a:rPr lang="fr-FR" b="1" dirty="0">
                <a:solidFill>
                  <a:srgbClr val="F8F8F8"/>
                </a:solidFill>
              </a:rPr>
              <a:t>conseil syndical</a:t>
            </a:r>
            <a:br>
              <a:rPr lang="fr-FR" b="1" dirty="0">
                <a:solidFill>
                  <a:srgbClr val="F8F8F8"/>
                </a:solidFill>
              </a:rPr>
            </a:br>
            <a:r>
              <a:rPr lang="fr-FR" b="1" dirty="0">
                <a:solidFill>
                  <a:srgbClr val="F8F8F8"/>
                </a:solidFill>
              </a:rPr>
              <a:t>D- </a:t>
            </a:r>
            <a:r>
              <a:rPr lang="fr-FR" b="1" dirty="0" smtClean="0">
                <a:solidFill>
                  <a:srgbClr val="F8F8F8"/>
                </a:solidFill>
              </a:rPr>
              <a:t>Le pouvoir décisionnaire sur délégation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0" indent="0" algn="just">
              <a:tabLst>
                <a:tab pos="8513763" algn="l"/>
              </a:tabLst>
            </a:pPr>
            <a:endParaRPr lang="fr-FR" sz="2400" dirty="0"/>
          </a:p>
          <a:p>
            <a:pPr marL="342900" indent="-342900" algn="just">
              <a:buFont typeface="Arial" panose="020B0604020202020204" pitchFamily="34" charset="0"/>
              <a:buChar char="•"/>
              <a:tabLst>
                <a:tab pos="8513763" algn="l"/>
              </a:tabLst>
            </a:pPr>
            <a:r>
              <a:rPr lang="fr-CA" sz="2400" dirty="0" smtClean="0"/>
              <a:t>Cette délégation ne peut porter que sur les décisions </a:t>
            </a:r>
            <a:r>
              <a:rPr lang="fr-CA" sz="2400" b="1" dirty="0" smtClean="0"/>
              <a:t>relevant de la majorité de l’article 24</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L’assemblée ne peut pas déléguer au conseil syndical </a:t>
            </a:r>
            <a:r>
              <a:rPr lang="fr-CA" sz="2400" b="1" dirty="0" smtClean="0"/>
              <a:t>la  mission d’approuver les comptes ni de donner quitus</a:t>
            </a:r>
            <a:r>
              <a:rPr lang="fr-CA" sz="2400" dirty="0" smtClean="0"/>
              <a:t> (civ.3.25 mai 1976)</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Le conseil syndical doit rendre compte de l’exécution de la délégation à l’assemblée générale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endParaRPr lang="fr-FR" sz="2400" dirty="0"/>
          </a:p>
          <a:p>
            <a:pPr marL="0" indent="0" algn="just">
              <a:tabLst>
                <a:tab pos="8513763" algn="l"/>
              </a:tabLst>
            </a:pPr>
            <a:endParaRPr lang="fr-FR" sz="2400" dirty="0"/>
          </a:p>
        </p:txBody>
      </p:sp>
      <p:pic>
        <p:nvPicPr>
          <p:cNvPr id="4" name="Image 3"/>
          <p:cNvPicPr>
            <a:picLocks noChangeAspect="1"/>
          </p:cNvPicPr>
          <p:nvPr/>
        </p:nvPicPr>
        <p:blipFill>
          <a:blip r:embed="rId2"/>
          <a:stretch>
            <a:fillRect/>
          </a:stretch>
        </p:blipFill>
        <p:spPr>
          <a:xfrm>
            <a:off x="308918" y="130175"/>
            <a:ext cx="1103472" cy="1664352"/>
          </a:xfrm>
          <a:prstGeom prst="rect">
            <a:avLst/>
          </a:prstGeom>
        </p:spPr>
      </p:pic>
    </p:spTree>
    <p:extLst>
      <p:ext uri="{BB962C8B-B14F-4D97-AF65-F5344CB8AC3E}">
        <p14:creationId xmlns:p14="http://schemas.microsoft.com/office/powerpoint/2010/main" val="3829284710"/>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a:t>
            </a:r>
            <a:r>
              <a:rPr lang="fr-FR" b="1" dirty="0">
                <a:solidFill>
                  <a:srgbClr val="F8F8F8"/>
                </a:solidFill>
              </a:rPr>
              <a:t>du conseil syndical</a:t>
            </a:r>
            <a:br>
              <a:rPr lang="fr-FR" b="1" dirty="0">
                <a:solidFill>
                  <a:srgbClr val="F8F8F8"/>
                </a:solidFill>
              </a:rPr>
            </a:br>
            <a:r>
              <a:rPr lang="fr-FR" b="1" dirty="0">
                <a:solidFill>
                  <a:srgbClr val="F8F8F8"/>
                </a:solidFill>
              </a:rPr>
              <a:t>D- </a:t>
            </a:r>
            <a:r>
              <a:rPr lang="fr-FR" b="1" dirty="0" smtClean="0">
                <a:solidFill>
                  <a:srgbClr val="F8F8F8"/>
                </a:solidFill>
              </a:rPr>
              <a:t>Le pouvoir décisionnaire sur délégation</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a:t> </a:t>
            </a:r>
            <a:r>
              <a:rPr lang="fr-CA" sz="2400" b="1" u="sng" dirty="0" smtClean="0"/>
              <a:t>Délégation de pouvoirs étendue : </a:t>
            </a:r>
          </a:p>
          <a:p>
            <a:pPr marL="0" indent="0" algn="just">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L’assemble générale délègue au conseil syndical, sous réserve qu’il soit composé d’</a:t>
            </a:r>
            <a:r>
              <a:rPr lang="fr-CA" sz="2400" b="1" dirty="0" smtClean="0"/>
              <a:t>au moins de trois membres </a:t>
            </a:r>
            <a:r>
              <a:rPr lang="fr-CA" sz="2400" dirty="0" smtClean="0"/>
              <a:t>« le pouvoir de prendre tout ou partie des décisions relevant de la majorité des voix exprimées des copropriétaires présents, représentés ou ayant été voté par correspondance ».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 délégation ne peut se prendre sur l’approbation des comptes, la détermination du budget prévisionnel ou les adaptations du règlement de copropriété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 délégation se vote à la majorité de l’article 25, le cas échéant la majorité de l’article 24</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Les membres du conseil syndical doivent être couverts par une </a:t>
            </a:r>
            <a:r>
              <a:rPr lang="fr-CA" sz="2400" b="1" dirty="0" smtClean="0"/>
              <a:t>assurance responsabilité civile </a:t>
            </a:r>
            <a:endParaRPr lang="fr-FR" sz="2400" b="1" dirty="0"/>
          </a:p>
        </p:txBody>
      </p:sp>
      <p:pic>
        <p:nvPicPr>
          <p:cNvPr id="4" name="Image 3"/>
          <p:cNvPicPr>
            <a:picLocks noChangeAspect="1"/>
          </p:cNvPicPr>
          <p:nvPr/>
        </p:nvPicPr>
        <p:blipFill>
          <a:blip r:embed="rId2"/>
          <a:stretch>
            <a:fillRect/>
          </a:stretch>
        </p:blipFill>
        <p:spPr>
          <a:xfrm>
            <a:off x="236910" y="109327"/>
            <a:ext cx="1103472" cy="1664352"/>
          </a:xfrm>
          <a:prstGeom prst="rect">
            <a:avLst/>
          </a:prstGeom>
        </p:spPr>
      </p:pic>
    </p:spTree>
    <p:extLst>
      <p:ext uri="{BB962C8B-B14F-4D97-AF65-F5344CB8AC3E}">
        <p14:creationId xmlns:p14="http://schemas.microsoft.com/office/powerpoint/2010/main" val="383623428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91" y="390526"/>
            <a:ext cx="11701463" cy="1607542"/>
          </a:xfrm>
        </p:spPr>
        <p:txBody>
          <a:bodyPr/>
          <a:lstStyle/>
          <a:p>
            <a:r>
              <a:rPr lang="fr-FR" dirty="0" smtClean="0">
                <a:solidFill>
                  <a:srgbClr val="F8F8F8"/>
                </a:solidFill>
              </a:rPr>
              <a:t>INTRODUCTION</a:t>
            </a:r>
            <a:r>
              <a:rPr lang="fr-FR" b="1" u="sng" dirty="0" smtClean="0">
                <a:solidFill>
                  <a:srgbClr val="F8F8F8"/>
                </a:solidFill>
              </a:rPr>
              <a:t/>
            </a:r>
            <a:br>
              <a:rPr lang="fr-FR" b="1" u="sng" dirty="0" smtClean="0">
                <a:solidFill>
                  <a:srgbClr val="F8F8F8"/>
                </a:solidFill>
              </a:rPr>
            </a:br>
            <a:r>
              <a:rPr lang="fr-FR" b="1" u="sng" dirty="0" smtClean="0">
                <a:solidFill>
                  <a:srgbClr val="F8F8F8"/>
                </a:solidFill>
              </a:rPr>
              <a:t/>
            </a:r>
            <a:br>
              <a:rPr lang="fr-FR" b="1" u="sng" dirty="0" smtClean="0">
                <a:solidFill>
                  <a:srgbClr val="F8F8F8"/>
                </a:solidFill>
              </a:rPr>
            </a:br>
            <a:r>
              <a:rPr lang="fr-FR" b="1" u="sng" dirty="0" smtClean="0"/>
              <a:t/>
            </a:r>
            <a:br>
              <a:rPr lang="fr-FR" b="1" u="sng" dirty="0" smtClean="0"/>
            </a:br>
            <a:endParaRPr lang="fr-FR" dirty="0"/>
          </a:p>
        </p:txBody>
      </p:sp>
      <p:pic>
        <p:nvPicPr>
          <p:cNvPr id="4" name="Picture 3" descr="immeuble01"/>
          <p:cNvPicPr>
            <a:picLocks noChangeAspect="1" noChangeArrowheads="1"/>
          </p:cNvPicPr>
          <p:nvPr/>
        </p:nvPicPr>
        <p:blipFill>
          <a:blip r:embed="rId3" cstate="print"/>
          <a:srcRect/>
          <a:stretch>
            <a:fillRect/>
          </a:stretch>
        </p:blipFill>
        <p:spPr bwMode="auto">
          <a:xfrm>
            <a:off x="452934" y="174503"/>
            <a:ext cx="1104901" cy="1663699"/>
          </a:xfrm>
          <a:prstGeom prst="rect">
            <a:avLst/>
          </a:prstGeom>
          <a:noFill/>
          <a:ln w="9525">
            <a:noFill/>
            <a:miter lim="800000"/>
            <a:headEnd/>
            <a:tailEnd/>
          </a:ln>
        </p:spPr>
      </p:pic>
      <p:sp>
        <p:nvSpPr>
          <p:cNvPr id="6" name="Espace réservé du contenu 5"/>
          <p:cNvSpPr>
            <a:spLocks noGrp="1"/>
          </p:cNvSpPr>
          <p:nvPr>
            <p:ph idx="1"/>
          </p:nvPr>
        </p:nvSpPr>
        <p:spPr>
          <a:xfrm>
            <a:off x="596950" y="2214091"/>
            <a:ext cx="11701463" cy="6438900"/>
          </a:xfrm>
        </p:spPr>
        <p:txBody>
          <a:bodyPr/>
          <a:lstStyle/>
          <a:p>
            <a:pPr marL="342900" indent="-342900">
              <a:buFont typeface="Wingdings" panose="05000000000000000000" pitchFamily="2" charset="2"/>
              <a:buChar char="Ø"/>
            </a:pPr>
            <a:r>
              <a:rPr lang="fr-CA" sz="2400" dirty="0"/>
              <a:t> </a:t>
            </a:r>
            <a:r>
              <a:rPr lang="fr-CA" sz="2400" u="sng" dirty="0" smtClean="0"/>
              <a:t>L’instauration d’un conseil syndical est-elle obligatoire</a:t>
            </a:r>
            <a:r>
              <a:rPr lang="fr-CA" sz="2400" dirty="0" smtClean="0"/>
              <a:t>? </a:t>
            </a:r>
          </a:p>
          <a:p>
            <a:pPr marL="342900" indent="-342900">
              <a:buFont typeface="Wingdings" panose="05000000000000000000" pitchFamily="2" charset="2"/>
              <a:buChar char="Ø"/>
            </a:pPr>
            <a:endParaRPr lang="fr-CA" sz="2400" dirty="0"/>
          </a:p>
          <a:p>
            <a:pPr marL="342900" indent="-342900" algn="just">
              <a:buFont typeface="Arial" panose="020B0604020202020204" pitchFamily="34" charset="0"/>
              <a:buChar char="•"/>
            </a:pPr>
            <a:r>
              <a:rPr lang="fr-CA" sz="2400" dirty="0" smtClean="0"/>
              <a:t> Article 21 alinéa 1 de la loi du 10 juillet 1965 : « </a:t>
            </a:r>
            <a:r>
              <a:rPr lang="fr-CA" sz="2400" b="1" i="1" dirty="0" smtClean="0"/>
              <a:t>Dans tout syndicat </a:t>
            </a:r>
            <a:r>
              <a:rPr lang="fr-CA" sz="2400" i="1" dirty="0" smtClean="0"/>
              <a:t>de copropriétaires, un conseil syndical assiste le syndic et contrôle sa gestion »</a:t>
            </a:r>
          </a:p>
          <a:p>
            <a:pPr marL="342900" indent="-342900">
              <a:buFont typeface="Arial" panose="020B0604020202020204" pitchFamily="34" charset="0"/>
              <a:buChar char="•"/>
            </a:pPr>
            <a:endParaRPr lang="fr-CA" sz="2400" i="1" dirty="0"/>
          </a:p>
          <a:p>
            <a:pPr marL="342900" indent="-342900" algn="just">
              <a:buFont typeface="Arial" panose="020B0604020202020204" pitchFamily="34" charset="0"/>
              <a:buChar char="•"/>
            </a:pPr>
            <a:r>
              <a:rPr lang="fr-CA" sz="2400" dirty="0" smtClean="0"/>
              <a:t>Pour tenir compte de la diversité des situations, le législateur a admis la faculté pour un SDC de déroger à cette règle  </a:t>
            </a:r>
            <a:r>
              <a:rPr lang="fr-CA" sz="2400" dirty="0"/>
              <a:t>article 21 avant-derniers alinéas </a:t>
            </a:r>
            <a:r>
              <a:rPr lang="fr-CA"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 </a:t>
            </a:r>
            <a:r>
              <a:rPr lang="fr-FR" sz="2400" i="1" dirty="0">
                <a:solidFill>
                  <a:srgbClr val="000000"/>
                </a:solidFill>
                <a:latin typeface="Arial" panose="020B0604020202020204" pitchFamily="34" charset="0"/>
                <a:ea typeface="Calibri" panose="020F0502020204030204" pitchFamily="34" charset="0"/>
                <a:cs typeface="Times New Roman" panose="02020603050405020304" pitchFamily="18" charset="0"/>
              </a:rPr>
              <a:t>L'assemblée générale peut décider par une </a:t>
            </a:r>
            <a:r>
              <a:rPr lang="fr-FR" sz="2400" b="1" i="1" dirty="0">
                <a:solidFill>
                  <a:srgbClr val="000000"/>
                </a:solidFill>
                <a:latin typeface="Arial" panose="020B0604020202020204" pitchFamily="34" charset="0"/>
                <a:ea typeface="Calibri" panose="020F0502020204030204" pitchFamily="34" charset="0"/>
                <a:cs typeface="Times New Roman" panose="02020603050405020304" pitchFamily="18" charset="0"/>
              </a:rPr>
              <a:t>délibération spéciale</a:t>
            </a:r>
            <a:r>
              <a:rPr lang="fr-FR" sz="2400" i="1" dirty="0">
                <a:solidFill>
                  <a:srgbClr val="000000"/>
                </a:solidFill>
                <a:latin typeface="Arial" panose="020B0604020202020204" pitchFamily="34" charset="0"/>
                <a:ea typeface="Calibri" panose="020F0502020204030204" pitchFamily="34" charset="0"/>
                <a:cs typeface="Times New Roman" panose="02020603050405020304" pitchFamily="18" charset="0"/>
              </a:rPr>
              <a:t>, à la majorité prévue par l'article 26, de ne pas instituer de conseil syndical</a:t>
            </a:r>
            <a:r>
              <a:rPr lang="fr-FR" sz="2400" i="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a:t>
            </a:r>
            <a:endParaRPr lang="fr-FR" sz="2400" i="1" dirty="0">
              <a:latin typeface="Calibri" panose="020F0502020204030204" pitchFamily="34" charset="0"/>
              <a:ea typeface="Calibri" panose="020F0502020204030204" pitchFamily="34" charset="0"/>
              <a:cs typeface="Times New Roman" panose="02020603050405020304" pitchFamily="18" charset="0"/>
            </a:endParaRPr>
          </a:p>
          <a:p>
            <a:pPr marL="0" indent="0"/>
            <a:r>
              <a:rPr lang="fr-CA" sz="2400" dirty="0" smtClean="0"/>
              <a:t>  </a:t>
            </a:r>
          </a:p>
          <a:p>
            <a:pPr marL="0" indent="0"/>
            <a:endParaRPr lang="fr-CA" sz="2400" dirty="0" smtClean="0"/>
          </a:p>
        </p:txBody>
      </p:sp>
    </p:spTree>
    <p:extLst>
      <p:ext uri="{BB962C8B-B14F-4D97-AF65-F5344CB8AC3E}">
        <p14:creationId xmlns:p14="http://schemas.microsoft.com/office/powerpoint/2010/main" val="4275147454"/>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a:t>
            </a:r>
            <a:r>
              <a:rPr lang="fr-FR" b="1" dirty="0">
                <a:solidFill>
                  <a:srgbClr val="F8F8F8"/>
                </a:solidFill>
              </a:rPr>
              <a:t>du conseil syndical</a:t>
            </a:r>
            <a:br>
              <a:rPr lang="fr-FR" b="1" dirty="0">
                <a:solidFill>
                  <a:srgbClr val="F8F8F8"/>
                </a:solidFill>
              </a:rPr>
            </a:br>
            <a:r>
              <a:rPr lang="fr-FR" b="1" dirty="0">
                <a:solidFill>
                  <a:srgbClr val="F8F8F8"/>
                </a:solidFill>
              </a:rPr>
              <a:t>D- </a:t>
            </a:r>
            <a:r>
              <a:rPr lang="fr-FR" b="1" dirty="0" smtClean="0">
                <a:solidFill>
                  <a:srgbClr val="F8F8F8"/>
                </a:solidFill>
              </a:rPr>
              <a:t>Le pouvoir décisionnaire sur délégation</a:t>
            </a:r>
            <a:endParaRPr lang="fr-FR" dirty="0">
              <a:solidFill>
                <a:srgbClr val="F8F8F8"/>
              </a:solidFill>
            </a:endParaRPr>
          </a:p>
        </p:txBody>
      </p:sp>
      <p:sp>
        <p:nvSpPr>
          <p:cNvPr id="3" name="Espace réservé du contenu 2"/>
          <p:cNvSpPr>
            <a:spLocks noGrp="1"/>
          </p:cNvSpPr>
          <p:nvPr>
            <p:ph idx="1"/>
          </p:nvPr>
        </p:nvSpPr>
        <p:spPr/>
        <p:txBody>
          <a:bodyPr/>
          <a:lstStyle/>
          <a:p>
            <a:pPr algn="just">
              <a:buFont typeface="Arial" panose="020B0604020202020204" pitchFamily="34" charset="0"/>
              <a:buChar char="•"/>
            </a:pPr>
            <a:r>
              <a:rPr lang="fr-CA" sz="2400" dirty="0" smtClean="0"/>
              <a:t> Cette délégation est </a:t>
            </a:r>
            <a:r>
              <a:rPr lang="fr-CA" sz="2400" b="1" dirty="0" smtClean="0"/>
              <a:t>limitée dans le temps</a:t>
            </a:r>
            <a:r>
              <a:rPr lang="fr-CA" sz="2400" dirty="0" smtClean="0"/>
              <a:t>, elle est accordée pour deux ans maximum. Elle est renouvelable par un vote en assemblée générale </a:t>
            </a:r>
          </a:p>
          <a:p>
            <a:pPr algn="just">
              <a:buFont typeface="Arial" panose="020B0604020202020204" pitchFamily="34" charset="0"/>
              <a:buChar char="•"/>
            </a:pPr>
            <a:endParaRPr lang="fr-CA" sz="2400" dirty="0"/>
          </a:p>
          <a:p>
            <a:pPr algn="just">
              <a:buFont typeface="Arial" panose="020B0604020202020204" pitchFamily="34" charset="0"/>
              <a:buChar char="•"/>
            </a:pPr>
            <a:r>
              <a:rPr lang="fr-CA" sz="2400" dirty="0" smtClean="0"/>
              <a:t>Le conseil syndical ne peut engager des </a:t>
            </a:r>
            <a:r>
              <a:rPr lang="fr-CA" sz="2400" b="1" dirty="0" smtClean="0"/>
              <a:t>dépenses sans contrôle </a:t>
            </a:r>
            <a:r>
              <a:rPr lang="fr-CA" sz="2400" dirty="0" smtClean="0"/>
              <a:t>: l’assemblée générale doit fixer le montant des sommes allouées au conseil syndical. Il conviendra donc de prévoir dans le budget prévisionnel un montant spécifique pour l’exercice de cette délégation </a:t>
            </a:r>
          </a:p>
          <a:p>
            <a:pPr algn="just">
              <a:buFont typeface="Arial" panose="020B0604020202020204" pitchFamily="34" charset="0"/>
              <a:buChar char="•"/>
            </a:pPr>
            <a:endParaRPr lang="fr-CA" sz="2400" dirty="0"/>
          </a:p>
          <a:p>
            <a:pPr algn="just">
              <a:buFont typeface="Arial" panose="020B0604020202020204" pitchFamily="34" charset="0"/>
              <a:buChar char="•"/>
            </a:pPr>
            <a:r>
              <a:rPr lang="fr-CA" sz="2400" dirty="0" smtClean="0"/>
              <a:t>Si la délégation porte pour des travaux non comprises dans le budget prévisionnel, l’assemblée générale devra prévoir le montant alloué pour chacune de ses dépenses. Les sommes correspondant à ces dépenses seront appelées selon les modalités fixées par l’assemblée générale</a:t>
            </a:r>
          </a:p>
          <a:p>
            <a:pPr algn="just">
              <a:buFont typeface="Arial" panose="020B0604020202020204" pitchFamily="34" charset="0"/>
              <a:buChar char="•"/>
            </a:pPr>
            <a:endParaRPr lang="fr-CA" sz="2400" dirty="0"/>
          </a:p>
          <a:p>
            <a:pPr algn="just">
              <a:buFont typeface="Arial" panose="020B0604020202020204" pitchFamily="34" charset="0"/>
              <a:buChar char="•"/>
            </a:pPr>
            <a:r>
              <a:rPr lang="fr-CA" sz="2400" dirty="0" smtClean="0"/>
              <a:t> Il n’est pas prévu par les textes ni notification des décisions prises par le conseil syndical, ni possibilité d’effectuer un recours contre celles-ci </a:t>
            </a:r>
          </a:p>
          <a:p>
            <a:pPr algn="just">
              <a:buFont typeface="Arial" panose="020B0604020202020204" pitchFamily="34" charset="0"/>
              <a:buChar char="•"/>
            </a:pPr>
            <a:endParaRPr lang="fr-CA" sz="2400" dirty="0"/>
          </a:p>
          <a:p>
            <a:pPr algn="just">
              <a:buFont typeface="Arial" panose="020B0604020202020204" pitchFamily="34" charset="0"/>
              <a:buChar char="•"/>
            </a:pPr>
            <a:endParaRPr lang="fr-FR" sz="2400" dirty="0" smtClean="0"/>
          </a:p>
        </p:txBody>
      </p:sp>
      <p:pic>
        <p:nvPicPr>
          <p:cNvPr id="4" name="Image 3"/>
          <p:cNvPicPr>
            <a:picLocks noChangeAspect="1"/>
          </p:cNvPicPr>
          <p:nvPr/>
        </p:nvPicPr>
        <p:blipFill>
          <a:blip r:embed="rId2"/>
          <a:stretch>
            <a:fillRect/>
          </a:stretch>
        </p:blipFill>
        <p:spPr>
          <a:xfrm>
            <a:off x="236910" y="130175"/>
            <a:ext cx="1103472" cy="1664352"/>
          </a:xfrm>
          <a:prstGeom prst="rect">
            <a:avLst/>
          </a:prstGeom>
        </p:spPr>
      </p:pic>
    </p:spTree>
    <p:extLst>
      <p:ext uri="{BB962C8B-B14F-4D97-AF65-F5344CB8AC3E}">
        <p14:creationId xmlns:p14="http://schemas.microsoft.com/office/powerpoint/2010/main" val="1483651111"/>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Les pouvoirs du </a:t>
            </a:r>
            <a:r>
              <a:rPr lang="fr-FR" b="1" dirty="0">
                <a:solidFill>
                  <a:srgbClr val="F8F8F8"/>
                </a:solidFill>
              </a:rPr>
              <a:t>conseil syndical</a:t>
            </a:r>
            <a:br>
              <a:rPr lang="fr-FR" b="1" dirty="0">
                <a:solidFill>
                  <a:srgbClr val="F8F8F8"/>
                </a:solidFill>
              </a:rPr>
            </a:br>
            <a:r>
              <a:rPr lang="fr-FR" b="1" dirty="0">
                <a:solidFill>
                  <a:srgbClr val="F8F8F8"/>
                </a:solidFill>
              </a:rPr>
              <a:t>D- </a:t>
            </a:r>
            <a:r>
              <a:rPr lang="fr-FR" b="1" dirty="0" smtClean="0">
                <a:solidFill>
                  <a:srgbClr val="F8F8F8"/>
                </a:solidFill>
              </a:rPr>
              <a:t>Le pouvoir décisionnaire sur délégation</a:t>
            </a:r>
            <a:endParaRPr lang="fr-FR" dirty="0">
              <a:solidFill>
                <a:srgbClr val="F8F8F8"/>
              </a:solidFill>
            </a:endParaRPr>
          </a:p>
        </p:txBody>
      </p:sp>
      <p:sp>
        <p:nvSpPr>
          <p:cNvPr id="3" name="Espace réservé du contenu 2"/>
          <p:cNvSpPr>
            <a:spLocks noGrp="1"/>
          </p:cNvSpPr>
          <p:nvPr>
            <p:ph idx="1"/>
          </p:nvPr>
        </p:nvSpPr>
        <p:spPr/>
        <p:txBody>
          <a:bodyPr/>
          <a:lstStyle/>
          <a:p>
            <a:pPr marL="342900" indent="-342900">
              <a:buFont typeface="Arial" panose="020B0604020202020204" pitchFamily="34" charset="0"/>
              <a:buChar char="•"/>
            </a:pPr>
            <a:r>
              <a:rPr lang="fr-CA" sz="2400" dirty="0" smtClean="0"/>
              <a:t>Les décisions se prennent à la </a:t>
            </a:r>
            <a:r>
              <a:rPr lang="fr-CA" sz="2400" b="1" dirty="0" smtClean="0"/>
              <a:t>majorité des membres du conseil syndical </a:t>
            </a:r>
          </a:p>
          <a:p>
            <a:pPr>
              <a:buFont typeface="Arial" panose="020B0604020202020204" pitchFamily="34" charset="0"/>
              <a:buChar char="•"/>
            </a:pPr>
            <a:endParaRPr lang="fr-CA" sz="2400" dirty="0"/>
          </a:p>
          <a:p>
            <a:pPr>
              <a:buFont typeface="Arial" panose="020B0604020202020204" pitchFamily="34" charset="0"/>
              <a:buChar char="•"/>
            </a:pPr>
            <a:r>
              <a:rPr lang="fr-CA" sz="2400" b="1" dirty="0" smtClean="0"/>
              <a:t>En cas de partage des voix</a:t>
            </a:r>
            <a:r>
              <a:rPr lang="fr-CA" sz="2400" dirty="0" smtClean="0"/>
              <a:t>, le président du conseil syndical a une voix prépondérante</a:t>
            </a:r>
            <a:endParaRPr lang="fr-CA" sz="2400" dirty="0"/>
          </a:p>
          <a:p>
            <a:endParaRPr lang="fr-FR" sz="2400" dirty="0" smtClean="0"/>
          </a:p>
          <a:p>
            <a:pPr>
              <a:buFont typeface="Arial" panose="020B0604020202020204" pitchFamily="34" charset="0"/>
              <a:buChar char="•"/>
            </a:pPr>
            <a:r>
              <a:rPr lang="fr-CA" sz="2400" dirty="0" smtClean="0"/>
              <a:t> Toutes les décisions sont consignées dans un procès-verbal, </a:t>
            </a:r>
            <a:r>
              <a:rPr lang="fr-CA" sz="2400" b="1" dirty="0" smtClean="0"/>
              <a:t>signé par deux membres du conseil syndical </a:t>
            </a:r>
          </a:p>
          <a:p>
            <a:pPr>
              <a:buFont typeface="Arial" panose="020B0604020202020204" pitchFamily="34" charset="0"/>
              <a:buChar char="•"/>
            </a:pPr>
            <a:endParaRPr lang="fr-CA" sz="2400" dirty="0"/>
          </a:p>
          <a:p>
            <a:pPr>
              <a:buFont typeface="Arial" panose="020B0604020202020204" pitchFamily="34" charset="0"/>
              <a:buChar char="•"/>
            </a:pPr>
            <a:r>
              <a:rPr lang="fr-CA" sz="2400" dirty="0" smtClean="0"/>
              <a:t> Ce procès verbal doit mentionner le </a:t>
            </a:r>
            <a:r>
              <a:rPr lang="fr-CA" sz="2400" b="1" dirty="0" smtClean="0"/>
              <a:t>nom des membres du conseil syndical qui ont participé au vote et le sens de celui-ci</a:t>
            </a:r>
          </a:p>
          <a:p>
            <a:pPr>
              <a:buFont typeface="Arial" panose="020B0604020202020204" pitchFamily="34" charset="0"/>
              <a:buChar char="•"/>
            </a:pPr>
            <a:endParaRPr lang="fr-CA" sz="2400" dirty="0"/>
          </a:p>
          <a:p>
            <a:pPr>
              <a:buFont typeface="Arial" panose="020B0604020202020204" pitchFamily="34" charset="0"/>
              <a:buChar char="•"/>
            </a:pPr>
            <a:r>
              <a:rPr lang="fr-CA" sz="2400" dirty="0" smtClean="0"/>
              <a:t> Ce procès-verbal doit être inscrit par le syndic au registre des procès-verbaux des assemblées générales </a:t>
            </a:r>
          </a:p>
          <a:p>
            <a:pPr marL="0" indent="0"/>
            <a:endParaRPr lang="fr-CA" sz="2400" dirty="0" smtClean="0"/>
          </a:p>
          <a:p>
            <a:pPr marL="342900" indent="-342900">
              <a:buFont typeface="Arial" panose="020B0604020202020204" pitchFamily="34" charset="0"/>
              <a:buChar char="•"/>
            </a:pPr>
            <a:r>
              <a:rPr lang="fr-CA" sz="2400" dirty="0"/>
              <a:t> </a:t>
            </a:r>
            <a:r>
              <a:rPr lang="fr-CA" sz="2400" dirty="0" smtClean="0"/>
              <a:t>Le conseil syndical doit rendre des comptes à </a:t>
            </a:r>
            <a:r>
              <a:rPr lang="fr-CA" sz="2400" b="1" dirty="0" smtClean="0"/>
              <a:t>l’assemblée générale approuvant les comptes  </a:t>
            </a:r>
            <a:endParaRPr lang="fr-CA" sz="2400" b="1" dirty="0"/>
          </a:p>
          <a:p>
            <a:pPr marL="0" indent="0"/>
            <a:endParaRPr lang="fr-FR" sz="2400" dirty="0"/>
          </a:p>
          <a:p>
            <a:endParaRPr lang="fr-FR" sz="2400" dirty="0"/>
          </a:p>
        </p:txBody>
      </p:sp>
      <p:pic>
        <p:nvPicPr>
          <p:cNvPr id="4" name="Image 3"/>
          <p:cNvPicPr>
            <a:picLocks noChangeAspect="1"/>
          </p:cNvPicPr>
          <p:nvPr/>
        </p:nvPicPr>
        <p:blipFill>
          <a:blip r:embed="rId2"/>
          <a:stretch>
            <a:fillRect/>
          </a:stretch>
        </p:blipFill>
        <p:spPr>
          <a:xfrm>
            <a:off x="99139" y="23876"/>
            <a:ext cx="1103472" cy="1664352"/>
          </a:xfrm>
          <a:prstGeom prst="rect">
            <a:avLst/>
          </a:prstGeom>
        </p:spPr>
      </p:pic>
    </p:spTree>
    <p:extLst>
      <p:ext uri="{BB962C8B-B14F-4D97-AF65-F5344CB8AC3E}">
        <p14:creationId xmlns:p14="http://schemas.microsoft.com/office/powerpoint/2010/main" val="4134426408"/>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8F8F8"/>
                </a:solidFill>
              </a:rPr>
              <a:t>II) </a:t>
            </a:r>
            <a:r>
              <a:rPr lang="fr-FR" b="1" dirty="0">
                <a:solidFill>
                  <a:srgbClr val="F8F8F8"/>
                </a:solidFill>
              </a:rPr>
              <a:t>Les </a:t>
            </a:r>
            <a:r>
              <a:rPr lang="fr-FR" b="1" dirty="0" smtClean="0">
                <a:solidFill>
                  <a:srgbClr val="F8F8F8"/>
                </a:solidFill>
              </a:rPr>
              <a:t>pouvoirs </a:t>
            </a:r>
            <a:r>
              <a:rPr lang="fr-FR" b="1" dirty="0">
                <a:solidFill>
                  <a:srgbClr val="F8F8F8"/>
                </a:solidFill>
              </a:rPr>
              <a:t>du conseil </a:t>
            </a:r>
            <a:r>
              <a:rPr lang="fr-FR" b="1" dirty="0" smtClean="0">
                <a:solidFill>
                  <a:srgbClr val="F8F8F8"/>
                </a:solidFill>
              </a:rPr>
              <a:t>syndical</a:t>
            </a:r>
            <a:br>
              <a:rPr lang="fr-FR" b="1" dirty="0" smtClean="0">
                <a:solidFill>
                  <a:srgbClr val="F8F8F8"/>
                </a:solidFill>
              </a:rPr>
            </a:br>
            <a:r>
              <a:rPr lang="fr-FR" sz="3200" b="1" dirty="0" smtClean="0">
                <a:solidFill>
                  <a:srgbClr val="F8F8F8"/>
                </a:solidFill>
              </a:rPr>
              <a:t>E- La mise en concurrence des contrats de </a:t>
            </a:r>
            <a:r>
              <a:rPr lang="fr-FR" sz="3200" b="1" dirty="0" err="1" smtClean="0">
                <a:solidFill>
                  <a:srgbClr val="F8F8F8"/>
                </a:solidFill>
              </a:rPr>
              <a:t>sydnic</a:t>
            </a:r>
            <a:r>
              <a:rPr lang="fr-FR" sz="3200" b="1" dirty="0" smtClean="0">
                <a:solidFill>
                  <a:srgbClr val="F8F8F8"/>
                </a:solidFill>
              </a:rPr>
              <a:t> </a:t>
            </a:r>
            <a:endParaRPr lang="fr-FR" sz="3200" dirty="0">
              <a:solidFill>
                <a:srgbClr val="F8F8F8"/>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pPr>
            <a:r>
              <a:rPr lang="fr-CA" sz="2400" b="1" dirty="0"/>
              <a:t> </a:t>
            </a:r>
            <a:r>
              <a:rPr lang="fr-CA" sz="2400" dirty="0" smtClean="0"/>
              <a:t>article 21 de la loi </a:t>
            </a:r>
            <a:r>
              <a:rPr lang="fr-CA" sz="2400" b="1" dirty="0" smtClean="0"/>
              <a:t>: </a:t>
            </a:r>
            <a:r>
              <a:rPr lang="fr-FR"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En vue de l'information de l'assemblée générale appelée à se prononcer sur la désignation d'un syndic professionnel et sans que cette formalité ne soit prescrite à peine d'irrégularité de la décision de désignation du syndic, le conseil syndical </a:t>
            </a:r>
            <a:r>
              <a:rPr lang="fr-FR" sz="24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met en concurrence plusieurs projets de contrats de syndic</a:t>
            </a:r>
            <a:r>
              <a:rPr lang="fr-FR"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 établis conformément au contrat type mentionné à l'article 18-1-A et accompagnés de la fiche d'information mentionnée au même article. </a:t>
            </a:r>
            <a:endParaRPr lang="fr-FR" sz="24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Ø"/>
            </a:pPr>
            <a:endParaRPr lang="fr-FR"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Ø"/>
            </a:pPr>
            <a:r>
              <a:rPr lang="fr-FR" sz="24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Le </a:t>
            </a:r>
            <a:r>
              <a:rPr lang="fr-FR"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conseil syndical peut être </a:t>
            </a:r>
            <a:r>
              <a:rPr lang="fr-FR" sz="24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dispensé</a:t>
            </a:r>
            <a:r>
              <a:rPr lang="fr-FR"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 de mise en concurrence par décision votée à la majorité des voix de tous les copropriétaires. A cette fin, il fait inscrire la demande à l'ordre du jour de l'assemblée générale précédente</a:t>
            </a:r>
            <a:r>
              <a:rPr lang="fr-FR" sz="24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(maj 25)</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Ø"/>
            </a:pPr>
            <a:endParaRPr lang="fr-CA" sz="2400" dirty="0" smtClean="0"/>
          </a:p>
          <a:p>
            <a:pPr marL="342900" indent="-342900" algn="just">
              <a:buFont typeface="Wingdings" panose="05000000000000000000" pitchFamily="2" charset="2"/>
              <a:buChar char="Ø"/>
            </a:pPr>
            <a:r>
              <a:rPr lang="fr-CA" sz="2400" dirty="0"/>
              <a:t> </a:t>
            </a:r>
            <a:r>
              <a:rPr lang="fr-CA" sz="2400" dirty="0" smtClean="0"/>
              <a:t>Si un copropriétaire propose un contrat de syndic, le conseil syndical peut donner son avis </a:t>
            </a:r>
          </a:p>
          <a:p>
            <a:pPr marL="342900" indent="-342900" algn="just">
              <a:buFont typeface="Wingdings" panose="05000000000000000000" pitchFamily="2" charset="2"/>
              <a:buChar char="Ø"/>
            </a:pPr>
            <a:endParaRPr lang="fr-CA" sz="2400" dirty="0"/>
          </a:p>
          <a:p>
            <a:pPr marL="342900" indent="-342900" algn="just">
              <a:buFont typeface="Wingdings" panose="05000000000000000000" pitchFamily="2" charset="2"/>
              <a:buChar char="Ø"/>
            </a:pPr>
            <a:r>
              <a:rPr lang="fr-CA" sz="2400" dirty="0" smtClean="0"/>
              <a:t>Pour la mise en concurrence, il suffit de comparer un seul devis en plus de celui du prestataire dont le remplacement est envisagé (civ.3. 15 avril 2015 n14-13.255)</a:t>
            </a:r>
            <a:endParaRPr lang="fr-FR" sz="2400" dirty="0"/>
          </a:p>
          <a:p>
            <a:endParaRPr lang="fr-FR" sz="2400" dirty="0"/>
          </a:p>
          <a:p>
            <a:endParaRPr lang="fr-FR" sz="2400" dirty="0" smtClean="0"/>
          </a:p>
        </p:txBody>
      </p:sp>
      <p:pic>
        <p:nvPicPr>
          <p:cNvPr id="4" name="Image 3"/>
          <p:cNvPicPr>
            <a:picLocks noChangeAspect="1"/>
          </p:cNvPicPr>
          <p:nvPr/>
        </p:nvPicPr>
        <p:blipFill>
          <a:blip r:embed="rId2"/>
          <a:stretch>
            <a:fillRect/>
          </a:stretch>
        </p:blipFill>
        <p:spPr>
          <a:xfrm>
            <a:off x="30492" y="133602"/>
            <a:ext cx="1103472" cy="1664352"/>
          </a:xfrm>
          <a:prstGeom prst="rect">
            <a:avLst/>
          </a:prstGeom>
        </p:spPr>
      </p:pic>
    </p:spTree>
    <p:extLst>
      <p:ext uri="{BB962C8B-B14F-4D97-AF65-F5344CB8AC3E}">
        <p14:creationId xmlns:p14="http://schemas.microsoft.com/office/powerpoint/2010/main" val="4293357847"/>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1"/>
                </a:solidFill>
              </a:rPr>
              <a:t>Merci de votre attention</a:t>
            </a:r>
            <a:endParaRPr lang="fr-FR" dirty="0"/>
          </a:p>
        </p:txBody>
      </p:sp>
      <p:sp>
        <p:nvSpPr>
          <p:cNvPr id="3" name="Espace réservé du contenu 2"/>
          <p:cNvSpPr>
            <a:spLocks noGrp="1"/>
          </p:cNvSpPr>
          <p:nvPr>
            <p:ph idx="1"/>
          </p:nvPr>
        </p:nvSpPr>
        <p:spPr/>
        <p:txBody>
          <a:bodyPr/>
          <a:lstStyle/>
          <a:p>
            <a:pPr eaLnBrk="1" hangingPunct="1">
              <a:defRPr/>
            </a:pPr>
            <a:r>
              <a:rPr lang="fr-FR" sz="3200" b="1" dirty="0"/>
              <a:t>Association des Responsables de </a:t>
            </a:r>
            <a:r>
              <a:rPr lang="fr-FR" sz="3200" b="1" dirty="0" smtClean="0"/>
              <a:t>Copropriété </a:t>
            </a:r>
            <a:endParaRPr lang="fr-FR" sz="3200" b="1" dirty="0"/>
          </a:p>
          <a:p>
            <a:pPr eaLnBrk="1" hangingPunct="1">
              <a:defRPr/>
            </a:pPr>
            <a:endParaRPr lang="fr-FR" sz="3200" dirty="0"/>
          </a:p>
          <a:p>
            <a:pPr lvl="1" eaLnBrk="1" hangingPunct="1">
              <a:defRPr/>
            </a:pPr>
            <a:r>
              <a:rPr lang="fr-FR" sz="3200" b="1" dirty="0" smtClean="0"/>
              <a:t>7 rue </a:t>
            </a:r>
            <a:r>
              <a:rPr lang="fr-FR" sz="3200" b="1" dirty="0" err="1" smtClean="0"/>
              <a:t>thionville</a:t>
            </a:r>
            <a:r>
              <a:rPr lang="fr-FR" sz="3200" b="1" dirty="0" smtClean="0"/>
              <a:t> </a:t>
            </a:r>
            <a:endParaRPr lang="fr-FR" sz="3200" b="1" dirty="0"/>
          </a:p>
          <a:p>
            <a:pPr lvl="1" eaLnBrk="1" hangingPunct="1">
              <a:defRPr/>
            </a:pPr>
            <a:r>
              <a:rPr lang="fr-FR" sz="3200" b="1" dirty="0" smtClean="0"/>
              <a:t>75 019 PARIS </a:t>
            </a:r>
            <a:endParaRPr lang="fr-FR" sz="3200" b="1" dirty="0"/>
          </a:p>
          <a:p>
            <a:pPr lvl="1" eaLnBrk="1" hangingPunct="1">
              <a:buNone/>
              <a:defRPr/>
            </a:pPr>
            <a:endParaRPr lang="fr-FR" sz="3200" b="1" dirty="0"/>
          </a:p>
          <a:p>
            <a:pPr lvl="1" eaLnBrk="1" hangingPunct="1">
              <a:defRPr/>
            </a:pPr>
            <a:r>
              <a:rPr lang="fr-FR" sz="3200" b="1" dirty="0"/>
              <a:t>Tel : 01.40.30.12.82</a:t>
            </a:r>
          </a:p>
          <a:p>
            <a:pPr lvl="1" eaLnBrk="1" hangingPunct="1">
              <a:buNone/>
              <a:defRPr/>
            </a:pPr>
            <a:endParaRPr lang="fr-FR" sz="3200" b="1" dirty="0"/>
          </a:p>
          <a:p>
            <a:pPr lvl="1" eaLnBrk="1" hangingPunct="1">
              <a:defRPr/>
            </a:pPr>
            <a:r>
              <a:rPr lang="fr-FR" sz="3200" dirty="0">
                <a:hlinkClick r:id="rId2"/>
              </a:rPr>
              <a:t>Contact@arc-copro.fr</a:t>
            </a:r>
            <a:endParaRPr lang="fr-FR" sz="3200" dirty="0"/>
          </a:p>
          <a:p>
            <a:pPr lvl="1" eaLnBrk="1" hangingPunct="1">
              <a:defRPr/>
            </a:pPr>
            <a:r>
              <a:rPr lang="fr-FR" sz="3200" dirty="0">
                <a:hlinkClick r:id="rId3"/>
              </a:rPr>
              <a:t>http://</a:t>
            </a:r>
            <a:r>
              <a:rPr lang="fr-FR" sz="3200" dirty="0" smtClean="0">
                <a:hlinkClick r:id="rId3"/>
              </a:rPr>
              <a:t>arc-copro.fr</a:t>
            </a:r>
            <a:r>
              <a:rPr lang="fr-FR" sz="3200" dirty="0" smtClean="0"/>
              <a:t>					</a:t>
            </a:r>
            <a:endParaRPr lang="fr-FR" sz="3200" dirty="0"/>
          </a:p>
        </p:txBody>
      </p:sp>
      <p:pic>
        <p:nvPicPr>
          <p:cNvPr id="4" name="Image 5" descr="logo arc.jpg"/>
          <p:cNvPicPr>
            <a:picLocks noChangeAspect="1"/>
          </p:cNvPicPr>
          <p:nvPr/>
        </p:nvPicPr>
        <p:blipFill>
          <a:blip r:embed="rId4" cstate="print"/>
          <a:srcRect/>
          <a:stretch>
            <a:fillRect/>
          </a:stretch>
        </p:blipFill>
        <p:spPr bwMode="auto">
          <a:xfrm>
            <a:off x="10678070" y="7705725"/>
            <a:ext cx="1868488" cy="2019300"/>
          </a:xfrm>
          <a:prstGeom prst="rect">
            <a:avLst/>
          </a:prstGeom>
          <a:noFill/>
          <a:ln w="9525">
            <a:noFill/>
            <a:miter lim="800000"/>
            <a:headEnd/>
            <a:tailEnd/>
          </a:ln>
        </p:spPr>
      </p:pic>
    </p:spTree>
    <p:extLst>
      <p:ext uri="{BB962C8B-B14F-4D97-AF65-F5344CB8AC3E}">
        <p14:creationId xmlns:p14="http://schemas.microsoft.com/office/powerpoint/2010/main" val="1568942933"/>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50875" y="2430115"/>
            <a:ext cx="11701463" cy="6285260"/>
          </a:xfrm>
        </p:spPr>
        <p:txBody>
          <a:bodyPr/>
          <a:lstStyle/>
          <a:p>
            <a:pPr>
              <a:buFont typeface="Wingdings" panose="05000000000000000000" pitchFamily="2" charset="2"/>
              <a:buChar char="Ø"/>
            </a:pPr>
            <a:r>
              <a:rPr lang="fr-CA" sz="2400" u="sng" dirty="0" smtClean="0"/>
              <a:t>Le cas particulier du syndicat coopératif </a:t>
            </a:r>
          </a:p>
          <a:p>
            <a:pPr>
              <a:buFont typeface="Wingdings" panose="05000000000000000000" pitchFamily="2" charset="2"/>
              <a:buChar char="Ø"/>
            </a:pPr>
            <a:endParaRPr lang="fr-CA" sz="2400" u="sng" dirty="0" smtClean="0"/>
          </a:p>
          <a:p>
            <a:pPr algn="just">
              <a:spcBef>
                <a:spcPts val="500"/>
              </a:spcBef>
              <a:spcAft>
                <a:spcPts val="1200"/>
              </a:spcAft>
            </a:pPr>
            <a:r>
              <a:rPr lang="fr-FR" sz="2400" dirty="0" smtClean="0">
                <a:solidFill>
                  <a:srgbClr val="000000"/>
                </a:solidFill>
                <a:latin typeface="Arial" panose="020B0604020202020204" pitchFamily="34" charset="0"/>
                <a:ea typeface="Times New Roman" panose="02020603050405020304" pitchFamily="18" charset="0"/>
              </a:rPr>
              <a:t>Article 17-1 de la loi du 10 juillet 1965 : </a:t>
            </a:r>
          </a:p>
          <a:p>
            <a:pPr algn="just">
              <a:spcBef>
                <a:spcPts val="500"/>
              </a:spcBef>
              <a:spcAft>
                <a:spcPts val="1200"/>
              </a:spcAft>
            </a:pPr>
            <a:r>
              <a:rPr lang="fr-FR" sz="2400" dirty="0" smtClean="0">
                <a:solidFill>
                  <a:srgbClr val="000000"/>
                </a:solidFill>
                <a:latin typeface="Arial" panose="020B0604020202020204" pitchFamily="34" charset="0"/>
                <a:ea typeface="Times New Roman" panose="02020603050405020304" pitchFamily="18" charset="0"/>
              </a:rPr>
              <a:t>Dans </a:t>
            </a:r>
            <a:r>
              <a:rPr lang="fr-FR" sz="2400" dirty="0">
                <a:solidFill>
                  <a:srgbClr val="000000"/>
                </a:solidFill>
                <a:latin typeface="Arial" panose="020B0604020202020204" pitchFamily="34" charset="0"/>
                <a:ea typeface="Times New Roman" panose="02020603050405020304" pitchFamily="18" charset="0"/>
              </a:rPr>
              <a:t>le cas où l'administration de la copropriété est confiée à un syndicat </a:t>
            </a:r>
            <a:r>
              <a:rPr lang="fr-FR" sz="2400" dirty="0" smtClean="0">
                <a:solidFill>
                  <a:srgbClr val="000000"/>
                </a:solidFill>
                <a:latin typeface="Arial" panose="020B0604020202020204" pitchFamily="34" charset="0"/>
                <a:ea typeface="Times New Roman" panose="02020603050405020304" pitchFamily="18" charset="0"/>
              </a:rPr>
              <a:t>coopératif, </a:t>
            </a:r>
            <a:r>
              <a:rPr lang="fr-FR" sz="2400" b="1" dirty="0" smtClean="0">
                <a:solidFill>
                  <a:srgbClr val="000000"/>
                </a:solidFill>
                <a:latin typeface="Arial" panose="020B0604020202020204" pitchFamily="34" charset="0"/>
                <a:ea typeface="Times New Roman" panose="02020603050405020304" pitchFamily="18" charset="0"/>
              </a:rPr>
              <a:t>la </a:t>
            </a:r>
            <a:r>
              <a:rPr lang="fr-FR" sz="2400" b="1" dirty="0">
                <a:solidFill>
                  <a:srgbClr val="000000"/>
                </a:solidFill>
                <a:latin typeface="Arial" panose="020B0604020202020204" pitchFamily="34" charset="0"/>
                <a:ea typeface="Times New Roman" panose="02020603050405020304" pitchFamily="18" charset="0"/>
              </a:rPr>
              <a:t>constitution d'un conseil syndical est obligatoire</a:t>
            </a:r>
            <a:r>
              <a:rPr lang="fr-FR" sz="2400" dirty="0">
                <a:solidFill>
                  <a:srgbClr val="000000"/>
                </a:solidFill>
                <a:latin typeface="Arial" panose="020B0604020202020204" pitchFamily="34" charset="0"/>
                <a:ea typeface="Times New Roman" panose="02020603050405020304" pitchFamily="18" charset="0"/>
              </a:rPr>
              <a:t> et le syndic est élu par </a:t>
            </a:r>
            <a:r>
              <a:rPr lang="fr-FR" sz="2400" dirty="0" smtClean="0">
                <a:solidFill>
                  <a:srgbClr val="000000"/>
                </a:solidFill>
                <a:latin typeface="Arial" panose="020B0604020202020204" pitchFamily="34" charset="0"/>
                <a:ea typeface="Times New Roman" panose="02020603050405020304" pitchFamily="18" charset="0"/>
              </a:rPr>
              <a:t>les   membres </a:t>
            </a:r>
            <a:r>
              <a:rPr lang="fr-FR" sz="2400" dirty="0">
                <a:solidFill>
                  <a:srgbClr val="000000"/>
                </a:solidFill>
                <a:latin typeface="Arial" panose="020B0604020202020204" pitchFamily="34" charset="0"/>
                <a:ea typeface="Times New Roman" panose="02020603050405020304" pitchFamily="18" charset="0"/>
              </a:rPr>
              <a:t>de ce conseil et choisi parmi ceux-ci. </a:t>
            </a:r>
            <a:endParaRPr lang="fr-CA" sz="2400" dirty="0" smtClean="0"/>
          </a:p>
          <a:p>
            <a:pPr marL="0" indent="0"/>
            <a:endParaRPr lang="fr-FR" sz="2400" dirty="0"/>
          </a:p>
        </p:txBody>
      </p:sp>
      <p:pic>
        <p:nvPicPr>
          <p:cNvPr id="4" name="Picture 3" descr="immeuble01"/>
          <p:cNvPicPr>
            <a:picLocks noChangeAspect="1" noChangeArrowheads="1"/>
          </p:cNvPicPr>
          <p:nvPr/>
        </p:nvPicPr>
        <p:blipFill>
          <a:blip r:embed="rId2" cstate="print"/>
          <a:srcRect/>
          <a:stretch>
            <a:fillRect/>
          </a:stretch>
        </p:blipFill>
        <p:spPr bwMode="auto">
          <a:xfrm>
            <a:off x="452934" y="174503"/>
            <a:ext cx="1104901" cy="1663699"/>
          </a:xfrm>
          <a:prstGeom prst="rect">
            <a:avLst/>
          </a:prstGeom>
          <a:noFill/>
          <a:ln w="9525">
            <a:noFill/>
            <a:miter lim="800000"/>
            <a:headEnd/>
            <a:tailEnd/>
          </a:ln>
        </p:spPr>
      </p:pic>
      <p:sp>
        <p:nvSpPr>
          <p:cNvPr id="5" name="Rectangle 4"/>
          <p:cNvSpPr/>
          <p:nvPr/>
        </p:nvSpPr>
        <p:spPr>
          <a:xfrm>
            <a:off x="4917430" y="629915"/>
            <a:ext cx="4203523" cy="646331"/>
          </a:xfrm>
          <a:prstGeom prst="rect">
            <a:avLst/>
          </a:prstGeom>
        </p:spPr>
        <p:txBody>
          <a:bodyPr wrap="none">
            <a:spAutoFit/>
          </a:bodyPr>
          <a:lstStyle/>
          <a:p>
            <a:r>
              <a:rPr lang="fr-FR" sz="3600" b="1" dirty="0">
                <a:solidFill>
                  <a:srgbClr val="F8F8F8"/>
                </a:solidFill>
                <a:latin typeface="+mj-lt"/>
              </a:rPr>
              <a:t>INTRODUCTION</a:t>
            </a:r>
            <a:endParaRPr lang="fr-FR" sz="3600" b="1" dirty="0">
              <a:latin typeface="+mj-lt"/>
            </a:endParaRPr>
          </a:p>
        </p:txBody>
      </p:sp>
      <p:sp>
        <p:nvSpPr>
          <p:cNvPr id="6" name="Titre 5"/>
          <p:cNvSpPr>
            <a:spLocks noGrp="1"/>
          </p:cNvSpPr>
          <p:nvPr>
            <p:ph type="title"/>
          </p:nvPr>
        </p:nvSpPr>
        <p:spPr/>
        <p:txBody>
          <a:bodyPr/>
          <a:lstStyle/>
          <a:p>
            <a:r>
              <a:rPr lang="fr-CA" dirty="0" smtClean="0"/>
              <a:t/>
            </a:r>
            <a:br>
              <a:rPr lang="fr-CA" dirty="0" smtClean="0"/>
            </a:br>
            <a:endParaRPr lang="fr-FR" dirty="0"/>
          </a:p>
        </p:txBody>
      </p:sp>
    </p:spTree>
    <p:extLst>
      <p:ext uri="{BB962C8B-B14F-4D97-AF65-F5344CB8AC3E}">
        <p14:creationId xmlns:p14="http://schemas.microsoft.com/office/powerpoint/2010/main" val="46626522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a:solidFill>
                  <a:srgbClr val="F8F8F8"/>
                </a:solidFill>
              </a:rPr>
              <a:t/>
            </a:r>
            <a:br>
              <a:rPr lang="fr-FR" b="1" u="sng" dirty="0">
                <a:solidFill>
                  <a:srgbClr val="F8F8F8"/>
                </a:solidFill>
              </a:rPr>
            </a:br>
            <a:r>
              <a:rPr lang="fr-FR" b="1" dirty="0" smtClean="0">
                <a:solidFill>
                  <a:srgbClr val="F8F8F8"/>
                </a:solidFill>
              </a:rPr>
              <a:t>INTRODUCTION</a:t>
            </a: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endParaRPr lang="fr-FR" sz="2400" dirty="0" smtClean="0"/>
          </a:p>
          <a:p>
            <a:pPr algn="just"/>
            <a:endParaRPr lang="fr-FR" sz="2400" dirty="0"/>
          </a:p>
          <a:p>
            <a:endParaRPr lang="fr-FR" sz="2400" dirty="0" smtClean="0"/>
          </a:p>
        </p:txBody>
      </p:sp>
      <p:pic>
        <p:nvPicPr>
          <p:cNvPr id="4" name="Picture 3" descr="immeuble01"/>
          <p:cNvPicPr>
            <a:picLocks noChangeAspect="1" noChangeArrowheads="1"/>
          </p:cNvPicPr>
          <p:nvPr/>
        </p:nvPicPr>
        <p:blipFill>
          <a:blip r:embed="rId2" cstate="print"/>
          <a:srcRect/>
          <a:stretch>
            <a:fillRect/>
          </a:stretch>
        </p:blipFill>
        <p:spPr bwMode="auto">
          <a:xfrm>
            <a:off x="452934" y="174503"/>
            <a:ext cx="1104901" cy="1663699"/>
          </a:xfrm>
          <a:prstGeom prst="rect">
            <a:avLst/>
          </a:prstGeom>
          <a:noFill/>
          <a:ln w="9525">
            <a:noFill/>
            <a:miter lim="800000"/>
            <a:headEnd/>
            <a:tailEnd/>
          </a:ln>
        </p:spPr>
      </p:pic>
      <p:sp>
        <p:nvSpPr>
          <p:cNvPr id="8" name="Espace réservé du contenu 2"/>
          <p:cNvSpPr txBox="1">
            <a:spLocks/>
          </p:cNvSpPr>
          <p:nvPr/>
        </p:nvSpPr>
        <p:spPr>
          <a:xfrm>
            <a:off x="803275" y="2428875"/>
            <a:ext cx="11701463" cy="6438900"/>
          </a:xfrm>
          <a:prstGeom prst="rect">
            <a:avLst/>
          </a:prstGeom>
        </p:spPr>
        <p:txBody>
          <a:bodyPr/>
          <a:lstStyle>
            <a:lvl1pPr marL="487363" indent="-487363" algn="l" defTabSz="1300163" rtl="0" eaLnBrk="0" fontAlgn="base" hangingPunct="0">
              <a:spcBef>
                <a:spcPct val="20000"/>
              </a:spcBef>
              <a:spcAft>
                <a:spcPct val="0"/>
              </a:spcAft>
              <a:defRPr sz="4600">
                <a:solidFill>
                  <a:schemeClr val="tx1"/>
                </a:solidFill>
                <a:latin typeface="+mn-lt"/>
                <a:ea typeface="+mn-ea"/>
                <a:cs typeface="+mn-cs"/>
              </a:defRPr>
            </a:lvl1pPr>
            <a:lvl2pPr marL="1057275" indent="-406400" algn="l" defTabSz="1300163" rtl="0" eaLnBrk="0" fontAlgn="base" hangingPunct="0">
              <a:spcBef>
                <a:spcPct val="20000"/>
              </a:spcBef>
              <a:spcAft>
                <a:spcPct val="0"/>
              </a:spcAft>
              <a:buChar char="–"/>
              <a:defRPr sz="4000">
                <a:solidFill>
                  <a:schemeClr val="tx1"/>
                </a:solidFill>
                <a:latin typeface="+mn-lt"/>
                <a:ea typeface="+mn-ea"/>
              </a:defRPr>
            </a:lvl2pPr>
            <a:lvl3pPr marL="1625600" indent="-325438" algn="l" defTabSz="1300163" rtl="0" eaLnBrk="0" fontAlgn="base" hangingPunct="0">
              <a:spcBef>
                <a:spcPct val="20000"/>
              </a:spcBef>
              <a:spcAft>
                <a:spcPct val="0"/>
              </a:spcAft>
              <a:buChar char="•"/>
              <a:defRPr sz="3400">
                <a:solidFill>
                  <a:schemeClr val="tx1"/>
                </a:solidFill>
                <a:latin typeface="+mn-lt"/>
                <a:ea typeface="+mn-ea"/>
              </a:defRPr>
            </a:lvl3pPr>
            <a:lvl4pPr marL="2276475" indent="-325438" algn="l" defTabSz="1300163" rtl="0" eaLnBrk="0" fontAlgn="base" hangingPunct="0">
              <a:spcBef>
                <a:spcPct val="20000"/>
              </a:spcBef>
              <a:spcAft>
                <a:spcPct val="0"/>
              </a:spcAft>
              <a:buChar char="–"/>
              <a:defRPr sz="2800">
                <a:solidFill>
                  <a:schemeClr val="tx1"/>
                </a:solidFill>
                <a:latin typeface="+mn-lt"/>
                <a:ea typeface="+mn-ea"/>
              </a:defRPr>
            </a:lvl4pPr>
            <a:lvl5pPr marL="2925763" indent="-325438" algn="l" defTabSz="1300163" rtl="0" eaLnBrk="0" fontAlgn="base" hangingPunct="0">
              <a:spcBef>
                <a:spcPct val="20000"/>
              </a:spcBef>
              <a:spcAft>
                <a:spcPct val="0"/>
              </a:spcAft>
              <a:buChar char="»"/>
              <a:defRPr sz="2800">
                <a:solidFill>
                  <a:schemeClr val="tx1"/>
                </a:solidFill>
                <a:latin typeface="+mn-lt"/>
                <a:ea typeface="+mn-ea"/>
              </a:defRPr>
            </a:lvl5pPr>
            <a:lvl6pPr marL="3382963" indent="-325438" algn="l" defTabSz="1300163" rtl="0" fontAlgn="base">
              <a:spcBef>
                <a:spcPct val="20000"/>
              </a:spcBef>
              <a:spcAft>
                <a:spcPct val="0"/>
              </a:spcAft>
              <a:buChar char="»"/>
              <a:defRPr sz="2800">
                <a:solidFill>
                  <a:schemeClr val="tx1"/>
                </a:solidFill>
                <a:latin typeface="+mn-lt"/>
                <a:ea typeface="+mn-ea"/>
              </a:defRPr>
            </a:lvl6pPr>
            <a:lvl7pPr marL="3840163" indent="-325438" algn="l" defTabSz="1300163" rtl="0" fontAlgn="base">
              <a:spcBef>
                <a:spcPct val="20000"/>
              </a:spcBef>
              <a:spcAft>
                <a:spcPct val="0"/>
              </a:spcAft>
              <a:buChar char="»"/>
              <a:defRPr sz="2800">
                <a:solidFill>
                  <a:schemeClr val="tx1"/>
                </a:solidFill>
                <a:latin typeface="+mn-lt"/>
                <a:ea typeface="+mn-ea"/>
              </a:defRPr>
            </a:lvl7pPr>
            <a:lvl8pPr marL="4297363" indent="-325438" algn="l" defTabSz="1300163" rtl="0" fontAlgn="base">
              <a:spcBef>
                <a:spcPct val="20000"/>
              </a:spcBef>
              <a:spcAft>
                <a:spcPct val="0"/>
              </a:spcAft>
              <a:buChar char="»"/>
              <a:defRPr sz="2800">
                <a:solidFill>
                  <a:schemeClr val="tx1"/>
                </a:solidFill>
                <a:latin typeface="+mn-lt"/>
                <a:ea typeface="+mn-ea"/>
              </a:defRPr>
            </a:lvl8pPr>
            <a:lvl9pPr marL="4754563" indent="-325438" algn="l" defTabSz="1300163" rtl="0" fontAlgn="base">
              <a:spcBef>
                <a:spcPct val="20000"/>
              </a:spcBef>
              <a:spcAft>
                <a:spcPct val="0"/>
              </a:spcAft>
              <a:buChar char="»"/>
              <a:defRPr sz="2800">
                <a:solidFill>
                  <a:schemeClr val="tx1"/>
                </a:solidFill>
                <a:latin typeface="+mn-lt"/>
                <a:ea typeface="+mn-ea"/>
              </a:defRPr>
            </a:lvl9pPr>
          </a:lstStyle>
          <a:p>
            <a:pPr>
              <a:buFont typeface="Wingdings" panose="05000000000000000000" pitchFamily="2" charset="2"/>
              <a:buChar char="Ø"/>
            </a:pPr>
            <a:r>
              <a:rPr lang="fr-CA" sz="2400" u="sng" kern="0" dirty="0" smtClean="0"/>
              <a:t> Les petites copropriétés : </a:t>
            </a:r>
          </a:p>
          <a:p>
            <a:pPr marL="0" indent="0"/>
            <a:endParaRPr lang="fr-CA" sz="2400" kern="0" dirty="0" smtClean="0"/>
          </a:p>
          <a:p>
            <a:pPr marL="342900" indent="-342900">
              <a:buFont typeface="Arial" panose="020B0604020202020204" pitchFamily="34" charset="0"/>
              <a:buChar char="•"/>
            </a:pPr>
            <a:r>
              <a:rPr lang="fr-CA" sz="2400" kern="0" dirty="0"/>
              <a:t> </a:t>
            </a:r>
            <a:r>
              <a:rPr lang="fr-CA" sz="2400" kern="0" dirty="0" smtClean="0"/>
              <a:t>Les syndicats des copropriétaires qui comportent au plus de 5 lots à usage de logements, bureaux ou commerces  </a:t>
            </a:r>
            <a:r>
              <a:rPr lang="fr-CA" sz="2400" b="1" kern="0" dirty="0" smtClean="0"/>
              <a:t>ou</a:t>
            </a:r>
            <a:r>
              <a:rPr lang="fr-CA" sz="2400" kern="0" dirty="0" smtClean="0"/>
              <a:t> dont le budget prévisionnel moyen sur une période consécutive de trois ans est inférieure à 15000€</a:t>
            </a:r>
          </a:p>
          <a:p>
            <a:pPr marL="0" indent="0"/>
            <a:endParaRPr lang="fr-CA" sz="2400" kern="0" dirty="0" smtClean="0"/>
          </a:p>
          <a:p>
            <a:pPr marL="342900" indent="-342900">
              <a:buFont typeface="Arial" panose="020B0604020202020204" pitchFamily="34" charset="0"/>
              <a:buChar char="•"/>
            </a:pPr>
            <a:r>
              <a:rPr lang="fr-CA" sz="2400" kern="0" dirty="0" smtClean="0"/>
              <a:t>Article 41-9 de la loi du 10 juillet 1965 : </a:t>
            </a:r>
            <a:r>
              <a:rPr lang="fr-FR" sz="2400" dirty="0"/>
              <a:t>Par dérogation aux dispositions des articles 21 et 17-1, le syndicat </a:t>
            </a:r>
            <a:r>
              <a:rPr lang="fr-FR" sz="2400" b="1" dirty="0"/>
              <a:t>n'est pas tenu de constituer </a:t>
            </a:r>
            <a:r>
              <a:rPr lang="fr-FR" sz="2400" dirty="0"/>
              <a:t>un conseil syndical. </a:t>
            </a:r>
            <a:endParaRPr lang="fr-FR" sz="2400" dirty="0" smtClean="0"/>
          </a:p>
          <a:p>
            <a:pPr marL="0" indent="0"/>
            <a:endParaRPr lang="fr-CA" sz="2400" dirty="0" smtClean="0"/>
          </a:p>
          <a:p>
            <a:pPr marL="342900" indent="-342900">
              <a:buFont typeface="Wingdings" panose="05000000000000000000" pitchFamily="2" charset="2"/>
              <a:buChar char="ü"/>
            </a:pPr>
            <a:r>
              <a:rPr lang="fr-CA" sz="2400" dirty="0" smtClean="0"/>
              <a:t>Elles naissent sans conseil syndical;</a:t>
            </a:r>
          </a:p>
          <a:p>
            <a:pPr marL="342900" indent="-342900">
              <a:buFont typeface="Wingdings" panose="05000000000000000000" pitchFamily="2" charset="2"/>
              <a:buChar char="ü"/>
            </a:pPr>
            <a:r>
              <a:rPr lang="fr-CA" sz="2400" dirty="0"/>
              <a:t> </a:t>
            </a:r>
            <a:r>
              <a:rPr lang="fr-CA" sz="2400" dirty="0" smtClean="0"/>
              <a:t>Constat qu’il est difficile de trouver des candidats dans le cas où l’immeuble comprend peu de lots;</a:t>
            </a:r>
          </a:p>
          <a:p>
            <a:pPr marL="342900" indent="-342900">
              <a:buFont typeface="Wingdings" panose="05000000000000000000" pitchFamily="2" charset="2"/>
              <a:buChar char="ü"/>
            </a:pPr>
            <a:r>
              <a:rPr lang="fr-CA" sz="2400" dirty="0"/>
              <a:t> </a:t>
            </a:r>
            <a:r>
              <a:rPr lang="fr-CA" sz="2400" dirty="0" smtClean="0"/>
              <a:t>Possibilité d’en instituer un.</a:t>
            </a:r>
            <a:endParaRPr lang="fr-CA" sz="2400" dirty="0"/>
          </a:p>
          <a:p>
            <a:pPr marL="0" indent="0"/>
            <a:endParaRPr lang="fr-FR" sz="2400" dirty="0"/>
          </a:p>
          <a:p>
            <a:pPr marL="0" indent="0"/>
            <a:endParaRPr lang="fr-FR" sz="2400" kern="0" dirty="0" smtClean="0"/>
          </a:p>
          <a:p>
            <a:endParaRPr lang="fr-FR" sz="2400" kern="0" dirty="0" smtClean="0"/>
          </a:p>
        </p:txBody>
      </p:sp>
    </p:spTree>
    <p:extLst>
      <p:ext uri="{BB962C8B-B14F-4D97-AF65-F5344CB8AC3E}">
        <p14:creationId xmlns:p14="http://schemas.microsoft.com/office/powerpoint/2010/main" val="164821286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a:t>
            </a:r>
            <a:r>
              <a:rPr lang="fr-FR" b="1" dirty="0" smtClean="0">
                <a:solidFill>
                  <a:srgbClr val="F8F8F8"/>
                </a:solidFill>
              </a:rPr>
              <a:t>) La nomination des conseillers syndicaux</a:t>
            </a:r>
            <a:r>
              <a:rPr lang="fr-FR" b="1" u="sng" dirty="0">
                <a:solidFill>
                  <a:srgbClr val="F8F8F8"/>
                </a:solidFill>
              </a:rPr>
              <a:t/>
            </a:r>
            <a:br>
              <a:rPr lang="fr-FR" b="1" u="sng" dirty="0">
                <a:solidFill>
                  <a:srgbClr val="F8F8F8"/>
                </a:solidFill>
              </a:rPr>
            </a:br>
            <a:r>
              <a:rPr lang="fr-CA" dirty="0">
                <a:solidFill>
                  <a:schemeClr val="bg1"/>
                </a:solidFill>
              </a:rPr>
              <a:t>A- Le nombre de conseillers syndicaux </a:t>
            </a:r>
            <a:br>
              <a:rPr lang="fr-CA" dirty="0">
                <a:solidFill>
                  <a:schemeClr val="bg1"/>
                </a:solidFill>
              </a:rPr>
            </a:br>
            <a:r>
              <a:rPr lang="fr-FR" b="1" u="sng" dirty="0">
                <a:solidFill>
                  <a:schemeClr val="bg1"/>
                </a:solidFill>
              </a:rPr>
              <a:t/>
            </a:r>
            <a:br>
              <a:rPr lang="fr-FR" b="1" u="sng" dirty="0">
                <a:solidFill>
                  <a:schemeClr val="bg1"/>
                </a:solidFill>
              </a:rPr>
            </a:br>
            <a:endParaRPr lang="fr-FR" dirty="0">
              <a:solidFill>
                <a:schemeClr val="bg1"/>
              </a:solidFill>
            </a:endParaRPr>
          </a:p>
        </p:txBody>
      </p:sp>
      <p:sp>
        <p:nvSpPr>
          <p:cNvPr id="3" name="Espace réservé du contenu 2"/>
          <p:cNvSpPr>
            <a:spLocks noGrp="1"/>
          </p:cNvSpPr>
          <p:nvPr>
            <p:ph idx="1"/>
          </p:nvPr>
        </p:nvSpPr>
        <p:spPr/>
        <p:txBody>
          <a:bodyPr/>
          <a:lstStyle/>
          <a:p>
            <a:pPr marL="0" indent="0"/>
            <a:endParaRPr lang="fr-CA" sz="2400" dirty="0"/>
          </a:p>
          <a:p>
            <a:pPr marL="342900" indent="-342900" algn="just">
              <a:buFont typeface="Wingdings" panose="05000000000000000000" pitchFamily="2" charset="2"/>
              <a:buChar char="Ø"/>
            </a:pPr>
            <a:r>
              <a:rPr lang="fr-CA" sz="2400" b="1" dirty="0" smtClean="0"/>
              <a:t>Aucune disposition </a:t>
            </a:r>
            <a:r>
              <a:rPr lang="fr-CA" sz="2400" dirty="0" smtClean="0"/>
              <a:t>légale ou règlementaire ne fixe le nombre minimal ou maximal de conseillers syndicaux;</a:t>
            </a:r>
          </a:p>
          <a:p>
            <a:pPr marL="342900" indent="-342900" algn="just">
              <a:buFont typeface="Wingdings" panose="05000000000000000000" pitchFamily="2" charset="2"/>
              <a:buChar char="Ø"/>
            </a:pPr>
            <a:endParaRPr lang="fr-CA" sz="2400" dirty="0"/>
          </a:p>
          <a:p>
            <a:pPr marL="342900" indent="-342900" algn="just">
              <a:buFont typeface="Wingdings" panose="05000000000000000000" pitchFamily="2" charset="2"/>
              <a:buChar char="Ø"/>
            </a:pPr>
            <a:r>
              <a:rPr lang="fr-CA" sz="2400" dirty="0" smtClean="0"/>
              <a:t> Si le règlement de copropriété (RCP) a prévu un nombre maximal, l’assemblée générale </a:t>
            </a:r>
            <a:r>
              <a:rPr lang="fr-CA" sz="2400" b="1" dirty="0" smtClean="0"/>
              <a:t>ne peut </a:t>
            </a:r>
            <a:r>
              <a:rPr lang="fr-CA" sz="2400" dirty="0" smtClean="0"/>
              <a:t>en élire davantage;</a:t>
            </a:r>
          </a:p>
          <a:p>
            <a:pPr marL="0" indent="0" algn="just"/>
            <a:endParaRPr lang="fr-CA" sz="2400" dirty="0"/>
          </a:p>
          <a:p>
            <a:pPr marL="342900" indent="-342900" algn="just">
              <a:buFont typeface="Wingdings" panose="05000000000000000000" pitchFamily="2" charset="2"/>
              <a:buChar char="Ø"/>
            </a:pPr>
            <a:r>
              <a:rPr lang="fr-CA" sz="2400" dirty="0"/>
              <a:t>L</a:t>
            </a:r>
            <a:r>
              <a:rPr lang="fr-CA" sz="2400" dirty="0" smtClean="0"/>
              <a:t>’élection en surnombre entraine la nullité de la résolution portant sur la nomination du conseil syndical si une </a:t>
            </a:r>
            <a:r>
              <a:rPr lang="fr-CA" sz="2400" b="1" dirty="0" smtClean="0"/>
              <a:t>demande en annulation judiciaire est faite par un copropriétaire opposant ou défaillant. </a:t>
            </a:r>
          </a:p>
          <a:p>
            <a:pPr marL="342900" indent="-342900" algn="just">
              <a:buFont typeface="Wingdings" panose="05000000000000000000" pitchFamily="2" charset="2"/>
              <a:buChar char="Ø"/>
            </a:pPr>
            <a:endParaRPr lang="fr-CA" sz="2400" dirty="0"/>
          </a:p>
          <a:p>
            <a:pPr marL="342900" indent="-342900" algn="just">
              <a:buFont typeface="Wingdings" panose="05000000000000000000" pitchFamily="2" charset="2"/>
              <a:buChar char="Ø"/>
            </a:pPr>
            <a:r>
              <a:rPr lang="fr-CA" sz="2400" dirty="0" smtClean="0"/>
              <a:t> Si, l’assemblée générale a élu moins de conseillers syndicaux que ce qui est prévu dans le RCP, la résolution n’est pas annulable. </a:t>
            </a:r>
            <a:r>
              <a:rPr lang="fr-CA" sz="2400" dirty="0"/>
              <a:t>I</a:t>
            </a:r>
            <a:r>
              <a:rPr lang="fr-CA" sz="2400" dirty="0" smtClean="0"/>
              <a:t>l faut désigner les postes à pourvoir  </a:t>
            </a:r>
            <a:r>
              <a:rPr lang="fr-CA" sz="2400" b="1" dirty="0" smtClean="0"/>
              <a:t>par la voie judiciaire </a:t>
            </a:r>
            <a:r>
              <a:rPr lang="fr-CA" sz="2400" dirty="0" smtClean="0"/>
              <a:t>(civ.3. 17 novembre 2016 n°15-23.027)</a:t>
            </a:r>
            <a:endParaRPr lang="fr-FR" sz="2400" dirty="0" smtClean="0"/>
          </a:p>
          <a:p>
            <a:pPr algn="just"/>
            <a:endParaRPr lang="fr-FR" sz="2400" dirty="0" smtClean="0"/>
          </a:p>
        </p:txBody>
      </p:sp>
      <p:pic>
        <p:nvPicPr>
          <p:cNvPr id="4" name="Picture 3" descr="immeuble01"/>
          <p:cNvPicPr>
            <a:picLocks noChangeAspect="1" noChangeArrowheads="1"/>
          </p:cNvPicPr>
          <p:nvPr/>
        </p:nvPicPr>
        <p:blipFill>
          <a:blip r:embed="rId2" cstate="print"/>
          <a:srcRect/>
          <a:stretch>
            <a:fillRect/>
          </a:stretch>
        </p:blipFill>
        <p:spPr bwMode="auto">
          <a:xfrm>
            <a:off x="452934" y="174503"/>
            <a:ext cx="1104901" cy="1663699"/>
          </a:xfrm>
          <a:prstGeom prst="rect">
            <a:avLst/>
          </a:prstGeom>
          <a:noFill/>
          <a:ln w="9525">
            <a:noFill/>
            <a:miter lim="800000"/>
            <a:headEnd/>
            <a:tailEnd/>
          </a:ln>
        </p:spPr>
      </p:pic>
    </p:spTree>
    <p:extLst>
      <p:ext uri="{BB962C8B-B14F-4D97-AF65-F5344CB8AC3E}">
        <p14:creationId xmlns:p14="http://schemas.microsoft.com/office/powerpoint/2010/main" val="349795576"/>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r>
              <a:rPr lang="fr-FR" b="1" u="sng" dirty="0">
                <a:solidFill>
                  <a:srgbClr val="F8F8F8"/>
                </a:solidFill>
              </a:rPr>
              <a:t/>
            </a:r>
            <a:br>
              <a:rPr lang="fr-FR" b="1" u="sng" dirty="0">
                <a:solidFill>
                  <a:srgbClr val="F8F8F8"/>
                </a:solidFill>
              </a:rPr>
            </a:br>
            <a:r>
              <a:rPr lang="fr-CA" dirty="0">
                <a:solidFill>
                  <a:schemeClr val="bg1"/>
                </a:solidFill>
              </a:rPr>
              <a:t>A- Le nombre de conseillers syndicaux</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Ø"/>
            </a:pPr>
            <a:endParaRPr lang="fr-FR" sz="2400" dirty="0" smtClean="0"/>
          </a:p>
          <a:p>
            <a:pPr algn="just">
              <a:buFont typeface="Wingdings" panose="05000000000000000000" pitchFamily="2" charset="2"/>
              <a:buChar char="Ø"/>
            </a:pPr>
            <a:r>
              <a:rPr lang="fr-CA" sz="2400" dirty="0" smtClean="0"/>
              <a:t> Si aucune disposition dans le règlement de copropriété, il appartient à </a:t>
            </a:r>
            <a:r>
              <a:rPr lang="fr-CA" sz="2400" b="1" dirty="0" smtClean="0"/>
              <a:t>l’assemblée générale </a:t>
            </a:r>
            <a:r>
              <a:rPr lang="fr-CA" sz="2400" dirty="0" smtClean="0"/>
              <a:t>d’en fixer le nombre </a:t>
            </a:r>
          </a:p>
          <a:p>
            <a:pPr algn="just">
              <a:buFont typeface="Wingdings" panose="05000000000000000000" pitchFamily="2" charset="2"/>
              <a:buChar char="Ø"/>
            </a:pPr>
            <a:endParaRPr lang="fr-CA" sz="2400" dirty="0"/>
          </a:p>
          <a:p>
            <a:pPr algn="just">
              <a:buFont typeface="Wingdings" panose="05000000000000000000" pitchFamily="2" charset="2"/>
              <a:buChar char="Ø"/>
            </a:pPr>
            <a:r>
              <a:rPr lang="fr-CA" sz="2400" dirty="0" smtClean="0"/>
              <a:t>Il est d’usage que le nombre des membres ne soit </a:t>
            </a:r>
            <a:r>
              <a:rPr lang="fr-CA" sz="2400" b="1" dirty="0" smtClean="0"/>
              <a:t>pas inférieur à 3</a:t>
            </a:r>
            <a:r>
              <a:rPr lang="fr-CA" sz="2400" dirty="0" smtClean="0"/>
              <a:t>, ne serait-ce que pour dégager une majorité (et pour pouvoir bénéficier de la délégation élargie)</a:t>
            </a:r>
          </a:p>
          <a:p>
            <a:pPr algn="just">
              <a:buFont typeface="Wingdings" panose="05000000000000000000" pitchFamily="2" charset="2"/>
              <a:buChar char="Ø"/>
            </a:pPr>
            <a:endParaRPr lang="fr-CA" sz="2400" dirty="0"/>
          </a:p>
          <a:p>
            <a:pPr algn="just">
              <a:buFont typeface="Wingdings" panose="05000000000000000000" pitchFamily="2" charset="2"/>
              <a:buChar char="Ø"/>
            </a:pPr>
            <a:r>
              <a:rPr lang="fr-CA" sz="2400" dirty="0" smtClean="0"/>
              <a:t>Le conseil syndical </a:t>
            </a:r>
            <a:r>
              <a:rPr lang="fr-CA" sz="2400" b="1" dirty="0" smtClean="0"/>
              <a:t>ne peut pas </a:t>
            </a:r>
            <a:r>
              <a:rPr lang="fr-CA" sz="2400" dirty="0" smtClean="0"/>
              <a:t>être composé d’un seul membre</a:t>
            </a:r>
          </a:p>
          <a:p>
            <a:pPr marL="0" indent="0" algn="just"/>
            <a:endParaRPr lang="fr-CA" sz="2400" dirty="0"/>
          </a:p>
          <a:p>
            <a:pPr algn="just">
              <a:buFont typeface="Wingdings" panose="05000000000000000000" pitchFamily="2" charset="2"/>
              <a:buChar char="Ø"/>
            </a:pPr>
            <a:r>
              <a:rPr lang="fr-CA" sz="2400" dirty="0" smtClean="0"/>
              <a:t>Si aucun membre n’est élu, soit faute de candidats, soit pour défaut d’obtention de la majorité nécessaire, il y aurait lieu de recourir à </a:t>
            </a:r>
            <a:r>
              <a:rPr lang="fr-CA" sz="2400" b="1" dirty="0" smtClean="0"/>
              <a:t>la procédure de la désignation judiciaire </a:t>
            </a:r>
            <a:r>
              <a:rPr lang="fr-CA" sz="2400" dirty="0" smtClean="0"/>
              <a:t>( art 48 alinéa 3 du décret du 17 mars 1967)</a:t>
            </a:r>
            <a:endParaRPr lang="fr-FR" sz="2400" dirty="0"/>
          </a:p>
          <a:p>
            <a:endParaRPr lang="fr-FR" sz="2400" dirty="0" smtClean="0"/>
          </a:p>
        </p:txBody>
      </p:sp>
      <p:pic>
        <p:nvPicPr>
          <p:cNvPr id="4" name="Picture 3" descr="immeuble01"/>
          <p:cNvPicPr>
            <a:picLocks noChangeAspect="1" noChangeArrowheads="1"/>
          </p:cNvPicPr>
          <p:nvPr/>
        </p:nvPicPr>
        <p:blipFill>
          <a:blip r:embed="rId2" cstate="print"/>
          <a:srcRect/>
          <a:stretch>
            <a:fillRect/>
          </a:stretch>
        </p:blipFill>
        <p:spPr bwMode="auto">
          <a:xfrm>
            <a:off x="0" y="197867"/>
            <a:ext cx="1104901" cy="1663699"/>
          </a:xfrm>
          <a:prstGeom prst="rect">
            <a:avLst/>
          </a:prstGeom>
          <a:noFill/>
          <a:ln w="9525">
            <a:noFill/>
            <a:miter lim="800000"/>
            <a:headEnd/>
            <a:tailEnd/>
          </a:ln>
        </p:spPr>
      </p:pic>
    </p:spTree>
    <p:extLst>
      <p:ext uri="{BB962C8B-B14F-4D97-AF65-F5344CB8AC3E}">
        <p14:creationId xmlns:p14="http://schemas.microsoft.com/office/powerpoint/2010/main" val="270950097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4" y="269875"/>
            <a:ext cx="11701463" cy="1625600"/>
          </a:xfrm>
        </p:spPr>
        <p:txBody>
          <a:bodyPr/>
          <a:lstStyle/>
          <a:p>
            <a:r>
              <a:rPr lang="fr-FR" b="1" dirty="0">
                <a:solidFill>
                  <a:srgbClr val="F8F8F8"/>
                </a:solidFill>
              </a:rPr>
              <a:t>I ) La </a:t>
            </a:r>
            <a:r>
              <a:rPr lang="fr-FR" b="1" dirty="0" smtClean="0">
                <a:solidFill>
                  <a:srgbClr val="F8F8F8"/>
                </a:solidFill>
              </a:rPr>
              <a:t>nomination des conseillers syndicaux</a:t>
            </a:r>
            <a:r>
              <a:rPr lang="fr-FR" b="1" u="sng" dirty="0">
                <a:solidFill>
                  <a:srgbClr val="F8F8F8"/>
                </a:solidFill>
              </a:rPr>
              <a:t/>
            </a:r>
            <a:br>
              <a:rPr lang="fr-FR" b="1" u="sng" dirty="0">
                <a:solidFill>
                  <a:srgbClr val="F8F8F8"/>
                </a:solidFill>
              </a:rPr>
            </a:br>
            <a:r>
              <a:rPr lang="fr-FR" b="1" dirty="0" smtClean="0">
                <a:solidFill>
                  <a:schemeClr val="bg1"/>
                </a:solidFill>
              </a:rPr>
              <a:t>B- Qui peut être membre du conseil syndical?</a:t>
            </a: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a:xfrm>
            <a:off x="572699" y="2358107"/>
            <a:ext cx="11701463" cy="6438900"/>
          </a:xfrm>
        </p:spPr>
        <p:txBody>
          <a:bodyPr/>
          <a:lstStyle/>
          <a:p>
            <a:pPr marL="342900" indent="-342900">
              <a:buFont typeface="Wingdings" panose="05000000000000000000" pitchFamily="2" charset="2"/>
              <a:buChar char="Ø"/>
            </a:pPr>
            <a:r>
              <a:rPr lang="fr-CA" sz="2400" dirty="0" smtClean="0"/>
              <a:t> </a:t>
            </a:r>
            <a:r>
              <a:rPr lang="fr-CA" sz="2400" u="sng" dirty="0" smtClean="0"/>
              <a:t>L’article 21 alinéa 9 de la loi du 10 juillet 1965 dresse la liste des personnes pouvant être membre du conseil syndical </a:t>
            </a:r>
            <a:r>
              <a:rPr lang="fr-CA" sz="2400" dirty="0" smtClean="0"/>
              <a:t>: </a:t>
            </a:r>
          </a:p>
          <a:p>
            <a:pPr marL="0" indent="0"/>
            <a:endParaRPr lang="fr-CA" sz="2400" dirty="0" smtClean="0"/>
          </a:p>
          <a:p>
            <a:pPr marL="0" indent="0" algn="just"/>
            <a:r>
              <a:rPr lang="fr-FR" sz="2400" dirty="0"/>
              <a:t>Les membres du conseil syndical sont désignés par l'assemblée générale parmi </a:t>
            </a:r>
            <a:r>
              <a:rPr lang="fr-FR" sz="2400" b="1" dirty="0"/>
              <a:t>les </a:t>
            </a:r>
            <a:r>
              <a:rPr lang="fr-FR" sz="2400" b="1" dirty="0" smtClean="0"/>
              <a:t>copropriétaires </a:t>
            </a:r>
          </a:p>
          <a:p>
            <a:pPr marL="0" indent="0" algn="just"/>
            <a:r>
              <a:rPr lang="fr-FR" sz="2400" dirty="0" smtClean="0"/>
              <a:t>-leurs ascendants ou descendants, </a:t>
            </a:r>
          </a:p>
          <a:p>
            <a:pPr marL="0" indent="0" algn="just"/>
            <a:r>
              <a:rPr lang="fr-FR" sz="2400" dirty="0" smtClean="0"/>
              <a:t>-les associés dans le cas prévu par le premier alinéa de l'article 23 de la présente loi, -les </a:t>
            </a:r>
            <a:r>
              <a:rPr lang="fr-FR" sz="2400" dirty="0" err="1" smtClean="0"/>
              <a:t>accédants</a:t>
            </a:r>
            <a:r>
              <a:rPr lang="fr-FR" sz="2400" dirty="0" smtClean="0"/>
              <a:t> ou les acquéreurs à terme, </a:t>
            </a:r>
          </a:p>
          <a:p>
            <a:pPr marL="0" indent="0" algn="just"/>
            <a:r>
              <a:rPr lang="fr-FR" sz="2400" dirty="0" smtClean="0"/>
              <a:t>-leurs conjoints, les partenaires liés à </a:t>
            </a:r>
            <a:r>
              <a:rPr lang="fr-FR" sz="2400" dirty="0"/>
              <a:t>eux par un pacte civil de solidarité, leurs représentants </a:t>
            </a:r>
            <a:r>
              <a:rPr lang="fr-FR" sz="2400" dirty="0" smtClean="0"/>
              <a:t>légaux</a:t>
            </a:r>
            <a:r>
              <a:rPr lang="fr-FR" sz="2400" dirty="0"/>
              <a:t>, ou leurs usufruitiers. </a:t>
            </a:r>
            <a:endParaRPr lang="fr-FR" sz="2400" dirty="0" smtClean="0"/>
          </a:p>
          <a:p>
            <a:pPr marL="0" indent="0" algn="just"/>
            <a:r>
              <a:rPr lang="fr-FR" sz="2400" dirty="0" smtClean="0"/>
              <a:t>-lorsqu'une </a:t>
            </a:r>
            <a:r>
              <a:rPr lang="fr-FR" sz="2400" dirty="0"/>
              <a:t>personne morale est nommée en qualité de membre du conseil syndical, elle peut s'y faire représenter, soit par son représentant légal ou statutaire, soit par un fondé de pouvoir spécialement habilité à cet effet.</a:t>
            </a:r>
          </a:p>
          <a:p>
            <a:pPr marL="0" indent="0"/>
            <a:endParaRPr lang="fr-CA" sz="2400" dirty="0" smtClean="0"/>
          </a:p>
          <a:p>
            <a:pPr marL="342900" indent="-342900">
              <a:buFont typeface="Wingdings" panose="05000000000000000000" pitchFamily="2" charset="2"/>
              <a:buChar char="ü"/>
            </a:pPr>
            <a:r>
              <a:rPr lang="fr-CA" sz="2400" dirty="0" smtClean="0"/>
              <a:t>Cette liste à un caractère limitatif </a:t>
            </a:r>
          </a:p>
          <a:p>
            <a:pPr marL="342900" indent="-342900">
              <a:buFont typeface="Wingdings" panose="05000000000000000000" pitchFamily="2" charset="2"/>
              <a:buChar char="ü"/>
            </a:pPr>
            <a:endParaRPr lang="fr-CA" sz="2400" dirty="0" smtClean="0"/>
          </a:p>
        </p:txBody>
      </p:sp>
      <p:pic>
        <p:nvPicPr>
          <p:cNvPr id="4" name="Image 3"/>
          <p:cNvPicPr>
            <a:picLocks noChangeAspect="1"/>
          </p:cNvPicPr>
          <p:nvPr/>
        </p:nvPicPr>
        <p:blipFill>
          <a:blip r:embed="rId2"/>
          <a:stretch>
            <a:fillRect/>
          </a:stretch>
        </p:blipFill>
        <p:spPr>
          <a:xfrm>
            <a:off x="0" y="210275"/>
            <a:ext cx="1103472" cy="1664352"/>
          </a:xfrm>
          <a:prstGeom prst="rect">
            <a:avLst/>
          </a:prstGeom>
        </p:spPr>
      </p:pic>
    </p:spTree>
    <p:extLst>
      <p:ext uri="{BB962C8B-B14F-4D97-AF65-F5344CB8AC3E}">
        <p14:creationId xmlns:p14="http://schemas.microsoft.com/office/powerpoint/2010/main" val="3575408424"/>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8F8F8"/>
                </a:solidFill>
              </a:rPr>
              <a:t>I ) La </a:t>
            </a:r>
            <a:r>
              <a:rPr lang="fr-FR" b="1" dirty="0" smtClean="0">
                <a:solidFill>
                  <a:srgbClr val="F8F8F8"/>
                </a:solidFill>
              </a:rPr>
              <a:t>nomination des conseillers syndicaux</a:t>
            </a:r>
            <a:r>
              <a:rPr lang="fr-FR" b="1" u="sng" dirty="0">
                <a:solidFill>
                  <a:srgbClr val="F8F8F8"/>
                </a:solidFill>
              </a:rPr>
              <a:t/>
            </a:r>
            <a:br>
              <a:rPr lang="fr-FR" b="1" u="sng" dirty="0">
                <a:solidFill>
                  <a:srgbClr val="F8F8F8"/>
                </a:solidFill>
              </a:rPr>
            </a:br>
            <a:r>
              <a:rPr lang="fr-FR" b="1" dirty="0">
                <a:solidFill>
                  <a:schemeClr val="bg1"/>
                </a:solidFill>
              </a:rPr>
              <a:t>B- Qui peut être membre du conseil </a:t>
            </a:r>
            <a:r>
              <a:rPr lang="fr-FR" b="1" dirty="0" smtClean="0">
                <a:solidFill>
                  <a:schemeClr val="bg1"/>
                </a:solidFill>
              </a:rPr>
              <a:t>syndical?</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dirty="0" smtClean="0"/>
              <a:t>Impossibilité pour certaines personnes d’être membre du conseil syndical </a:t>
            </a:r>
          </a:p>
          <a:p>
            <a:pPr marL="342900" indent="-342900">
              <a:buFont typeface="Wingdings" panose="05000000000000000000" pitchFamily="2" charset="2"/>
              <a:buChar char="Ø"/>
            </a:pPr>
            <a:endParaRPr lang="fr-CA" sz="2400" b="1" dirty="0"/>
          </a:p>
          <a:p>
            <a:pPr marL="0" indent="0"/>
            <a:r>
              <a:rPr lang="fr-CA" sz="2400" b="1" dirty="0" smtClean="0"/>
              <a:t>Article 21 alinéa 10 de la loi du 10 juillet 1965: </a:t>
            </a:r>
          </a:p>
          <a:p>
            <a:pPr marL="0" indent="0"/>
            <a:endParaRPr lang="fr-CA" sz="2400" b="1" dirty="0" smtClean="0"/>
          </a:p>
          <a:p>
            <a:pPr marL="342900" indent="-342900" algn="just">
              <a:buFont typeface="Arial" panose="020B0604020202020204" pitchFamily="34" charset="0"/>
              <a:buChar char="•"/>
            </a:pPr>
            <a:r>
              <a:rPr lang="fr-FR" sz="24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Le </a:t>
            </a:r>
            <a:r>
              <a:rPr lang="fr-FR"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syndic, ses préposés, leurs conjoints, leurs partenaires liés à eux par un pacte civil de solidarité, leurs concubins, leurs ascendants ou descendants, leurs parents en ligne collatérale jusqu'au deuxième degré, </a:t>
            </a:r>
            <a:r>
              <a:rPr lang="fr-FR" sz="24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même s'ils sont copropriétaires</a:t>
            </a:r>
            <a:r>
              <a:rPr lang="fr-FR"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associés ou acquéreurs à terme, ne peuvent être membres du conseil syndical. </a:t>
            </a:r>
            <a:endParaRPr lang="fr-FR" sz="24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fr-CA" sz="2400" b="1" u="sng" dirty="0" smtClean="0"/>
          </a:p>
          <a:p>
            <a:pPr marL="342900" indent="-342900">
              <a:buFont typeface="Arial" panose="020B0604020202020204" pitchFamily="34" charset="0"/>
              <a:buChar char="•"/>
            </a:pPr>
            <a:r>
              <a:rPr lang="fr-CA" sz="2400" b="1" dirty="0" smtClean="0"/>
              <a:t>Ces interdictions ne sont pas applicables au syndic non professionnel</a:t>
            </a:r>
            <a:endParaRPr lang="fr-CA" sz="2400" b="1" dirty="0"/>
          </a:p>
          <a:p>
            <a:pPr marL="0" indent="0"/>
            <a:endParaRPr lang="fr-CA" sz="2400" b="1" dirty="0" smtClean="0"/>
          </a:p>
          <a:p>
            <a:pPr marL="342900" indent="-342900">
              <a:buFont typeface="Arial" panose="020B0604020202020204" pitchFamily="34" charset="0"/>
              <a:buChar char="•"/>
            </a:pPr>
            <a:endParaRPr lang="fr-FR" sz="2400" b="1" u="sng" dirty="0" smtClean="0"/>
          </a:p>
          <a:p>
            <a:pPr marL="0" indent="0"/>
            <a:endParaRPr lang="fr-FR" sz="2400" dirty="0"/>
          </a:p>
          <a:p>
            <a:pPr marL="0" indent="0"/>
            <a:endParaRPr lang="fr-FR" sz="2400" dirty="0" smtClean="0"/>
          </a:p>
        </p:txBody>
      </p:sp>
      <p:pic>
        <p:nvPicPr>
          <p:cNvPr id="4" name="Image 3"/>
          <p:cNvPicPr>
            <a:picLocks noChangeAspect="1"/>
          </p:cNvPicPr>
          <p:nvPr/>
        </p:nvPicPr>
        <p:blipFill>
          <a:blip r:embed="rId2"/>
          <a:stretch>
            <a:fillRect/>
          </a:stretch>
        </p:blipFill>
        <p:spPr>
          <a:xfrm>
            <a:off x="-8272" y="129776"/>
            <a:ext cx="1103472" cy="1664352"/>
          </a:xfrm>
          <a:prstGeom prst="rect">
            <a:avLst/>
          </a:prstGeom>
        </p:spPr>
      </p:pic>
    </p:spTree>
    <p:extLst>
      <p:ext uri="{BB962C8B-B14F-4D97-AF65-F5344CB8AC3E}">
        <p14:creationId xmlns:p14="http://schemas.microsoft.com/office/powerpoint/2010/main" val="2867352721"/>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11895</TotalTime>
  <Words>2486</Words>
  <Application>Microsoft Office PowerPoint</Application>
  <PresentationFormat>Personnalisé</PresentationFormat>
  <Paragraphs>297</Paragraphs>
  <Slides>33</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33</vt:i4>
      </vt:variant>
    </vt:vector>
  </HeadingPairs>
  <TitlesOfParts>
    <vt:vector size="40" baseType="lpstr">
      <vt:lpstr>ＭＳ Ｐゴシック</vt:lpstr>
      <vt:lpstr>Arial</vt:lpstr>
      <vt:lpstr>Arial Black</vt:lpstr>
      <vt:lpstr>Calibri</vt:lpstr>
      <vt:lpstr>Times New Roman</vt:lpstr>
      <vt:lpstr>Wingdings</vt:lpstr>
      <vt:lpstr>Nouvelle présentation</vt:lpstr>
      <vt:lpstr>Formation du 28 septembre 2022 18h15-20h00</vt:lpstr>
      <vt:lpstr>INTRODUCTION </vt:lpstr>
      <vt:lpstr>INTRODUCTION   </vt:lpstr>
      <vt:lpstr> </vt:lpstr>
      <vt:lpstr> INTRODUCTION </vt:lpstr>
      <vt:lpstr>I ) La nomination des conseillers syndicaux A- Le nombre de conseillers syndicaux   </vt:lpstr>
      <vt:lpstr>I ) La nomination des conseillers syndicaux A- Le nombre de conseillers syndicaux  </vt:lpstr>
      <vt:lpstr>I ) La nomination des conseillers syndicaux B- Qui peut être membre du conseil syndical? </vt:lpstr>
      <vt:lpstr>I ) La nomination des conseillers syndicaux B- Qui peut être membre du conseil syndical?  </vt:lpstr>
      <vt:lpstr>I ) La nomination des conseillers syndicaux B- Qui peut être membre du conseil syndical?   </vt:lpstr>
      <vt:lpstr>I ) La nomination des conseillers syndicaux C- La nomination   </vt:lpstr>
      <vt:lpstr>I ) La nomination des conseillers syndicaux C- La nomination  </vt:lpstr>
      <vt:lpstr>I ) La nomination des conseillers syndicaux C- La nomination  </vt:lpstr>
      <vt:lpstr>I ) La nomination des conseillers syndicaux C- La nomination</vt:lpstr>
      <vt:lpstr>I ) La nomination des conseillers syndicaux D- Durée du mandat  </vt:lpstr>
      <vt:lpstr>I) La nomination des conseillers syndicaux E- La révocation  </vt:lpstr>
      <vt:lpstr>II) Les pouvoirs du conseil syndical   </vt:lpstr>
      <vt:lpstr>III) Les pouvoirs du conseil syndical A- Les avis   </vt:lpstr>
      <vt:lpstr>II) Les pouvoirs du conseil syndical A- Les avis </vt:lpstr>
      <vt:lpstr>II) Les pouvoirs du conseil syndical B- L’assistance dans la gestion du syndic  </vt:lpstr>
      <vt:lpstr>II) Les pouvoirs du conseil syndical B- L’assistance dans la gestion du syndic</vt:lpstr>
      <vt:lpstr>II) Les pouvoirs du conseil syndical C- Les pouvoirs de contrôle  </vt:lpstr>
      <vt:lpstr>II) Les pouvoirs du conseil syndical C- Les pouvoirs de contrôle  </vt:lpstr>
      <vt:lpstr>II) Les pouvoirs du conseil syndical C- Les pouvoirs de contrôle  </vt:lpstr>
      <vt:lpstr>II) Les pouvoirs du conseil syndical C- Missions de contrôle </vt:lpstr>
      <vt:lpstr>II) Les pouvoirs du conseil syndical D- Le pouvoir décisionnaire sur délégation  </vt:lpstr>
      <vt:lpstr>II) Les  pouvoirs du conseil syndical D- Le pouvoir décisionnaire sur délégation  </vt:lpstr>
      <vt:lpstr>II) Les pouvoirs du conseil syndical D- Le pouvoir décisionnaire sur délégation  </vt:lpstr>
      <vt:lpstr>II) Les pouvoirs du conseil syndical D- Le pouvoir décisionnaire sur délégation  </vt:lpstr>
      <vt:lpstr>II) Les pouvoirs du conseil syndical D- Le pouvoir décisionnaire sur délégation</vt:lpstr>
      <vt:lpstr>II) Les pouvoirs du conseil syndical D- Le pouvoir décisionnaire sur délégation</vt:lpstr>
      <vt:lpstr>II) Les pouvoirs du conseil syndical E- La mise en concurrence des contrats de sydnic </vt:lpstr>
      <vt:lpstr>Merci de votre attention</vt:lpstr>
    </vt:vector>
  </TitlesOfParts>
  <Company>skap 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Manu</dc:creator>
  <cp:lastModifiedBy>Rachel Chopin</cp:lastModifiedBy>
  <cp:revision>914</cp:revision>
  <cp:lastPrinted>2022-09-26T10:49:43Z</cp:lastPrinted>
  <dcterms:modified xsi:type="dcterms:W3CDTF">2022-09-29T08:10:43Z</dcterms:modified>
</cp:coreProperties>
</file>