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7" r:id="rId2"/>
    <p:sldId id="258" r:id="rId3"/>
    <p:sldId id="259" r:id="rId4"/>
    <p:sldId id="277" r:id="rId5"/>
    <p:sldId id="260" r:id="rId6"/>
    <p:sldId id="293" r:id="rId7"/>
    <p:sldId id="261" r:id="rId8"/>
    <p:sldId id="263" r:id="rId9"/>
    <p:sldId id="303" r:id="rId10"/>
    <p:sldId id="267" r:id="rId11"/>
    <p:sldId id="268" r:id="rId12"/>
    <p:sldId id="269" r:id="rId13"/>
    <p:sldId id="271" r:id="rId14"/>
    <p:sldId id="295" r:id="rId15"/>
    <p:sldId id="288" r:id="rId16"/>
    <p:sldId id="289" r:id="rId17"/>
    <p:sldId id="291" r:id="rId18"/>
    <p:sldId id="262" r:id="rId19"/>
    <p:sldId id="264" r:id="rId20"/>
    <p:sldId id="273" r:id="rId21"/>
    <p:sldId id="310" r:id="rId22"/>
    <p:sldId id="285" r:id="rId23"/>
    <p:sldId id="296" r:id="rId24"/>
    <p:sldId id="297" r:id="rId25"/>
    <p:sldId id="284" r:id="rId26"/>
    <p:sldId id="286" r:id="rId27"/>
    <p:sldId id="287" r:id="rId28"/>
    <p:sldId id="298" r:id="rId29"/>
    <p:sldId id="300" r:id="rId30"/>
    <p:sldId id="315" r:id="rId31"/>
    <p:sldId id="301" r:id="rId32"/>
    <p:sldId id="302" r:id="rId33"/>
    <p:sldId id="304" r:id="rId34"/>
    <p:sldId id="307" r:id="rId35"/>
    <p:sldId id="308" r:id="rId36"/>
    <p:sldId id="305" r:id="rId37"/>
    <p:sldId id="306" r:id="rId38"/>
    <p:sldId id="272" r:id="rId39"/>
    <p:sldId id="294" r:id="rId40"/>
    <p:sldId id="279" r:id="rId41"/>
    <p:sldId id="283" r:id="rId42"/>
    <p:sldId id="270" r:id="rId43"/>
    <p:sldId id="311" r:id="rId44"/>
    <p:sldId id="290" r:id="rId45"/>
    <p:sldId id="292" r:id="rId46"/>
    <p:sldId id="312" r:id="rId47"/>
    <p:sldId id="274" r:id="rId48"/>
    <p:sldId id="275" r:id="rId49"/>
    <p:sldId id="278" r:id="rId50"/>
    <p:sldId id="309" r:id="rId51"/>
    <p:sldId id="280" r:id="rId52"/>
    <p:sldId id="281" r:id="rId53"/>
    <p:sldId id="282" r:id="rId54"/>
    <p:sldId id="316" r:id="rId55"/>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ophe LEVREL" initials="CL" lastIdx="1" clrIdx="0">
    <p:extLst>
      <p:ext uri="{19B8F6BF-5375-455C-9EA6-DF929625EA0E}">
        <p15:presenceInfo xmlns:p15="http://schemas.microsoft.com/office/powerpoint/2012/main" userId="S-1-5-21-3931456378-4101223881-1389000367-37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5" autoAdjust="0"/>
    <p:restoredTop sz="94660"/>
  </p:normalViewPr>
  <p:slideViewPr>
    <p:cSldViewPr snapToGrid="0">
      <p:cViewPr varScale="1">
        <p:scale>
          <a:sx n="101" d="100"/>
          <a:sy n="101" d="100"/>
        </p:scale>
        <p:origin x="72"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fr-FR" dirty="0"/>
              <a:t>MIX</a:t>
            </a:r>
            <a:r>
              <a:rPr lang="fr-FR" baseline="0" dirty="0"/>
              <a:t> ENERGETIQUE CHAUFFAGE COLLECTIF ANNEE 2020</a:t>
            </a:r>
            <a:endParaRPr lang="fr-FR" dirty="0"/>
          </a:p>
        </c:rich>
      </c:tx>
      <c:layout>
        <c:manualLayout>
          <c:xMode val="edge"/>
          <c:yMode val="edge"/>
          <c:x val="0.29336339425116276"/>
          <c:y val="0.7517090034075411"/>
        </c:manualLayout>
      </c:layout>
      <c:overlay val="1"/>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4740954153492514E-2"/>
          <c:y val="7.17492181609167E-2"/>
          <c:w val="0.92947138113731698"/>
          <c:h val="0.92825078183908327"/>
        </c:manualLayout>
      </c:layout>
      <c:pie3DChart>
        <c:varyColors val="1"/>
        <c:ser>
          <c:idx val="0"/>
          <c:order val="0"/>
          <c:dPt>
            <c:idx val="0"/>
            <c:bubble3D val="0"/>
            <c:explosion val="10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1-3EE8-4157-8EF3-F7B6A9440792}"/>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3-3EE8-4157-8EF3-F7B6A9440792}"/>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5-3EE8-4157-8EF3-F7B6A9440792}"/>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7-3EE8-4157-8EF3-F7B6A9440792}"/>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9-3EE8-4157-8EF3-F7B6A9440792}"/>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B-3EE8-4157-8EF3-F7B6A9440792}"/>
              </c:ext>
            </c:extLst>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D-3EE8-4157-8EF3-F7B6A9440792}"/>
              </c:ext>
            </c:extLst>
          </c:dPt>
          <c:dPt>
            <c:idx val="7"/>
            <c:bubble3D val="0"/>
            <c:spPr>
              <a:solidFill>
                <a:schemeClr val="accent2">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F-3EE8-4157-8EF3-F7B6A9440792}"/>
              </c:ext>
            </c:extLst>
          </c:dPt>
          <c:dPt>
            <c:idx val="8"/>
            <c:bubble3D val="0"/>
            <c:spPr>
              <a:solidFill>
                <a:schemeClr val="accent3">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11-3EE8-4157-8EF3-F7B6A9440792}"/>
              </c:ext>
            </c:extLst>
          </c:dPt>
          <c:dLbls>
            <c:dLbl>
              <c:idx val="0"/>
              <c:numFmt formatCode="0.00%" sourceLinked="0"/>
              <c:spPr>
                <a:solidFill>
                  <a:sysClr val="window" lastClr="FFFFFF"/>
                </a:solidFill>
                <a:ln>
                  <a:solidFill>
                    <a:srgbClr val="5B9BD5"/>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3EE8-4157-8EF3-F7B6A9440792}"/>
                </c:ext>
                <c:ext xmlns:c15="http://schemas.microsoft.com/office/drawing/2012/chart" uri="{CE6537A1-D6FC-4f65-9D91-7224C49458BB}">
                  <c15:spPr xmlns:c15="http://schemas.microsoft.com/office/drawing/2012/chart">
                    <a:prstGeom prst="wedgeRectCallout">
                      <a:avLst/>
                    </a:prstGeom>
                    <a:noFill/>
                    <a:ln>
                      <a:noFill/>
                    </a:ln>
                  </c15:spPr>
                </c:ext>
              </c:extLst>
            </c:dLbl>
            <c:dLbl>
              <c:idx val="1"/>
              <c:layout>
                <c:manualLayout>
                  <c:x val="-0.18619711421883012"/>
                  <c:y val="3.6709279436898647E-2"/>
                </c:manualLayout>
              </c:layout>
              <c:numFmt formatCode="0.00%" sourceLinked="0"/>
              <c:spPr>
                <a:solidFill>
                  <a:sysClr val="window" lastClr="FFFFFF"/>
                </a:solidFill>
                <a:ln>
                  <a:solidFill>
                    <a:srgbClr val="5B9BD5"/>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2"/>
                      </a:solidFill>
                      <a:latin typeface="+mn-lt"/>
                      <a:ea typeface="+mn-ea"/>
                      <a:cs typeface="+mn-cs"/>
                    </a:defRPr>
                  </a:pPr>
                  <a:endParaRPr lang="fr-FR"/>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3EE8-4157-8EF3-F7B6A9440792}"/>
                </c:ext>
                <c:ext xmlns:c15="http://schemas.microsoft.com/office/drawing/2012/chart" uri="{CE6537A1-D6FC-4f65-9D91-7224C49458BB}">
                  <c15:spPr xmlns:c15="http://schemas.microsoft.com/office/drawing/2012/chart">
                    <a:prstGeom prst="wedgeRectCallout">
                      <a:avLst/>
                    </a:prstGeom>
                    <a:noFill/>
                    <a:ln>
                      <a:noFill/>
                    </a:ln>
                  </c15:spPr>
                  <c15:layout/>
                </c:ext>
              </c:extLst>
            </c:dLbl>
            <c:dLbl>
              <c:idx val="2"/>
              <c:layout>
                <c:manualLayout>
                  <c:x val="-2.5905685456532886E-2"/>
                  <c:y val="-8.6529015815546825E-2"/>
                </c:manualLayout>
              </c:layout>
              <c:numFmt formatCode="0.00%" sourceLinked="0"/>
              <c:spPr>
                <a:solidFill>
                  <a:sysClr val="window" lastClr="FFFFFF"/>
                </a:solidFill>
                <a:ln>
                  <a:solidFill>
                    <a:srgbClr val="5B9BD5"/>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3"/>
                      </a:solidFill>
                      <a:latin typeface="+mn-lt"/>
                      <a:ea typeface="+mn-ea"/>
                      <a:cs typeface="+mn-cs"/>
                    </a:defRPr>
                  </a:pPr>
                  <a:endParaRPr lang="fr-FR"/>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3EE8-4157-8EF3-F7B6A9440792}"/>
                </c:ext>
                <c:ext xmlns:c15="http://schemas.microsoft.com/office/drawing/2012/chart" uri="{CE6537A1-D6FC-4f65-9D91-7224C49458BB}">
                  <c15:spPr xmlns:c15="http://schemas.microsoft.com/office/drawing/2012/chart">
                    <a:prstGeom prst="wedgeRectCallout">
                      <a:avLst/>
                    </a:prstGeom>
                    <a:noFill/>
                    <a:ln>
                      <a:noFill/>
                    </a:ln>
                  </c15:spPr>
                  <c15:layout/>
                </c:ext>
              </c:extLst>
            </c:dLbl>
            <c:dLbl>
              <c:idx val="3"/>
              <c:layout>
                <c:manualLayout>
                  <c:x val="8.0955267051665392E-2"/>
                  <c:y val="-4.4575553601948356E-2"/>
                </c:manualLayout>
              </c:layout>
              <c:numFmt formatCode="0.00%" sourceLinked="0"/>
              <c:spPr>
                <a:solidFill>
                  <a:sysClr val="window" lastClr="FFFFFF"/>
                </a:solidFill>
                <a:ln>
                  <a:solidFill>
                    <a:srgbClr val="5B9BD5"/>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5"/>
                      </a:solidFill>
                      <a:latin typeface="+mn-lt"/>
                      <a:ea typeface="+mn-ea"/>
                      <a:cs typeface="+mn-cs"/>
                    </a:defRPr>
                  </a:pPr>
                  <a:endParaRPr lang="fr-FR"/>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7-3EE8-4157-8EF3-F7B6A9440792}"/>
                </c:ext>
                <c:ext xmlns:c15="http://schemas.microsoft.com/office/drawing/2012/chart" uri="{CE6537A1-D6FC-4f65-9D91-7224C49458BB}">
                  <c15:spPr xmlns:c15="http://schemas.microsoft.com/office/drawing/2012/chart">
                    <a:prstGeom prst="wedgeRectCallout">
                      <a:avLst/>
                    </a:prstGeom>
                    <a:noFill/>
                    <a:ln>
                      <a:noFill/>
                    </a:ln>
                  </c15:spPr>
                  <c15:layout/>
                </c:ext>
              </c:extLst>
            </c:dLbl>
            <c:dLbl>
              <c:idx val="4"/>
              <c:layout>
                <c:manualLayout>
                  <c:x val="7.1240635005465319E-2"/>
                  <c:y val="-3.6709279436898695E-2"/>
                </c:manualLayout>
              </c:layout>
              <c:numFmt formatCode="0.00%" sourceLinked="0"/>
              <c:spPr>
                <a:solidFill>
                  <a:sysClr val="window" lastClr="FFFFFF"/>
                </a:solidFill>
                <a:ln>
                  <a:solidFill>
                    <a:srgbClr val="5B9BD5"/>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6"/>
                      </a:solidFill>
                      <a:latin typeface="+mn-lt"/>
                      <a:ea typeface="+mn-ea"/>
                      <a:cs typeface="+mn-cs"/>
                    </a:defRPr>
                  </a:pPr>
                  <a:endParaRPr lang="fr-FR"/>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9-3EE8-4157-8EF3-F7B6A9440792}"/>
                </c:ext>
                <c:ext xmlns:c15="http://schemas.microsoft.com/office/drawing/2012/chart" uri="{CE6537A1-D6FC-4f65-9D91-7224C49458BB}">
                  <c15:spPr xmlns:c15="http://schemas.microsoft.com/office/drawing/2012/chart">
                    <a:prstGeom prst="wedgeRectCallout">
                      <a:avLst/>
                    </a:prstGeom>
                    <a:noFill/>
                    <a:ln>
                      <a:noFill/>
                    </a:ln>
                  </c15:spPr>
                  <c15:layout/>
                </c:ext>
              </c:extLst>
            </c:dLbl>
            <c:dLbl>
              <c:idx val="5"/>
              <c:layout>
                <c:manualLayout>
                  <c:x val="6.1526002959265608E-2"/>
                  <c:y val="-5.2441827766998163E-2"/>
                </c:manualLayout>
              </c:layout>
              <c:numFmt formatCode="0.00%" sourceLinked="0"/>
              <c:spPr>
                <a:solidFill>
                  <a:sysClr val="window" lastClr="FFFFFF"/>
                </a:solidFill>
                <a:ln>
                  <a:solidFill>
                    <a:srgbClr val="5B9BD5"/>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1">
                          <a:lumMod val="60000"/>
                        </a:schemeClr>
                      </a:solidFill>
                      <a:latin typeface="+mn-lt"/>
                      <a:ea typeface="+mn-ea"/>
                      <a:cs typeface="+mn-cs"/>
                    </a:defRPr>
                  </a:pPr>
                  <a:endParaRPr lang="fr-FR"/>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B-3EE8-4157-8EF3-F7B6A9440792}"/>
                </c:ext>
                <c:ext xmlns:c15="http://schemas.microsoft.com/office/drawing/2012/chart" uri="{CE6537A1-D6FC-4f65-9D91-7224C49458BB}">
                  <c15:spPr xmlns:c15="http://schemas.microsoft.com/office/drawing/2012/chart">
                    <a:prstGeom prst="wedgeRectCallout">
                      <a:avLst/>
                    </a:prstGeom>
                    <a:noFill/>
                    <a:ln>
                      <a:noFill/>
                    </a:ln>
                  </c15:spPr>
                  <c15:layout/>
                </c:ext>
              </c:extLst>
            </c:dLbl>
            <c:dLbl>
              <c:idx val="6"/>
              <c:layout>
                <c:manualLayout>
                  <c:x val="-4.8573160230998861E-3"/>
                  <c:y val="8.6529015815546811E-2"/>
                </c:manualLayout>
              </c:layout>
              <c:numFmt formatCode="0.00%" sourceLinked="0"/>
              <c:spPr>
                <a:solidFill>
                  <a:sysClr val="window" lastClr="FFFFFF"/>
                </a:solidFill>
                <a:ln w="9525" cap="flat" cmpd="sng" algn="ctr">
                  <a:solidFill>
                    <a:srgbClr val="5B9BD5"/>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2">
                          <a:lumMod val="60000"/>
                        </a:schemeClr>
                      </a:solidFill>
                      <a:latin typeface="+mn-lt"/>
                      <a:ea typeface="+mn-ea"/>
                      <a:cs typeface="+mn-cs"/>
                    </a:defRPr>
                  </a:pPr>
                  <a:endParaRPr lang="fr-FR"/>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D-3EE8-4157-8EF3-F7B6A9440792}"/>
                </c:ext>
                <c:ext xmlns:c15="http://schemas.microsoft.com/office/drawing/2012/chart" uri="{CE6537A1-D6FC-4f65-9D91-7224C49458BB}">
                  <c15:spPr xmlns:c15="http://schemas.microsoft.com/office/drawing/2012/chart">
                    <a:prstGeom prst="wedgeRectCallout">
                      <a:avLst>
                        <a:gd name="adj1" fmla="val 173696"/>
                        <a:gd name="adj2" fmla="val -304095"/>
                      </a:avLst>
                    </a:prstGeom>
                    <a:noFill/>
                    <a:ln>
                      <a:noFill/>
                    </a:ln>
                  </c15:spPr>
                  <c15:layout/>
                </c:ext>
              </c:extLst>
            </c:dLbl>
            <c:dLbl>
              <c:idx val="7"/>
              <c:layout>
                <c:manualLayout>
                  <c:x val="-0.14086216466989762"/>
                  <c:y val="-7.8662741650497109E-2"/>
                </c:manualLayout>
              </c:layout>
              <c:numFmt formatCode="0.00%" sourceLinked="0"/>
              <c:spPr>
                <a:solidFill>
                  <a:sysClr val="window" lastClr="FFFFFF"/>
                </a:solidFill>
                <a:ln>
                  <a:solidFill>
                    <a:srgbClr val="5B9BD5"/>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3">
                          <a:lumMod val="60000"/>
                        </a:schemeClr>
                      </a:solidFill>
                      <a:latin typeface="+mn-lt"/>
                      <a:ea typeface="+mn-ea"/>
                      <a:cs typeface="+mn-cs"/>
                    </a:defRPr>
                  </a:pPr>
                  <a:endParaRPr lang="fr-FR"/>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F-3EE8-4157-8EF3-F7B6A9440792}"/>
                </c:ext>
                <c:ext xmlns:c15="http://schemas.microsoft.com/office/drawing/2012/chart" uri="{CE6537A1-D6FC-4f65-9D91-7224C49458BB}">
                  <c15:spPr xmlns:c15="http://schemas.microsoft.com/office/drawing/2012/chart">
                    <a:prstGeom prst="wedgeRectCallout">
                      <a:avLst/>
                    </a:prstGeom>
                    <a:noFill/>
                    <a:ln>
                      <a:noFill/>
                    </a:ln>
                  </c15:spPr>
                  <c15:layout/>
                </c:ext>
              </c:extLst>
            </c:dLbl>
            <c:dLbl>
              <c:idx val="8"/>
              <c:layout>
                <c:manualLayout>
                  <c:x val="-0.10524184716716486"/>
                  <c:y val="6.8174376097097492E-2"/>
                </c:manualLayout>
              </c:layout>
              <c:numFmt formatCode="0.00%" sourceLinked="0"/>
              <c:spPr>
                <a:solidFill>
                  <a:sysClr val="window" lastClr="FFFFFF"/>
                </a:solidFill>
                <a:ln>
                  <a:solidFill>
                    <a:srgbClr val="5B9BD5"/>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4">
                          <a:lumMod val="60000"/>
                        </a:schemeClr>
                      </a:solidFill>
                      <a:latin typeface="+mn-lt"/>
                      <a:ea typeface="+mn-ea"/>
                      <a:cs typeface="+mn-cs"/>
                    </a:defRPr>
                  </a:pPr>
                  <a:endParaRPr lang="fr-FR"/>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11-3EE8-4157-8EF3-F7B6A9440792}"/>
                </c:ext>
                <c:ext xmlns:c15="http://schemas.microsoft.com/office/drawing/2012/chart" uri="{CE6537A1-D6FC-4f65-9D91-7224C49458BB}">
                  <c15:spPr xmlns:c15="http://schemas.microsoft.com/office/drawing/2012/chart">
                    <a:prstGeom prst="wedgeRectCallout">
                      <a:avLst/>
                    </a:prstGeom>
                    <a:noFill/>
                    <a:ln>
                      <a:noFill/>
                    </a:ln>
                  </c15:spPr>
                  <c15:layout/>
                </c:ext>
              </c:extLst>
            </c:dLbl>
            <c:numFmt formatCode="0.00%" sourceLinked="0"/>
            <c:spPr>
              <a:solidFill>
                <a:sysClr val="window" lastClr="FFFFFF"/>
              </a:solidFill>
              <a:ln>
                <a:solidFill>
                  <a:srgbClr val="5B9BD5"/>
                </a:solidFill>
              </a:ln>
              <a:effectLst/>
            </c:spPr>
            <c:dLblPos val="outEnd"/>
            <c:showLegendKey val="0"/>
            <c:showVal val="0"/>
            <c:showCatName val="1"/>
            <c:showSerName val="0"/>
            <c:showPercent val="1"/>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wedgeRectCallout">
                    <a:avLst/>
                  </a:prstGeom>
                  <a:noFill/>
                  <a:ln>
                    <a:noFill/>
                  </a:ln>
                </c15:spPr>
              </c:ext>
            </c:extLst>
          </c:dLbls>
          <c:cat>
            <c:strRef>
              <c:f>Feuil2!$A$1:$B$10</c:f>
              <c:strCache>
                <c:ptCount val="8"/>
                <c:pt idx="1">
                  <c:v>Autres énergies</c:v>
                </c:pt>
                <c:pt idx="2">
                  <c:v>Bois</c:v>
                </c:pt>
                <c:pt idx="3">
                  <c:v>Chauffage urbain</c:v>
                </c:pt>
                <c:pt idx="4">
                  <c:v>Electricité</c:v>
                </c:pt>
                <c:pt idx="5">
                  <c:v>Fioul domestique</c:v>
                </c:pt>
                <c:pt idx="6">
                  <c:v>Gaz naturel</c:v>
                </c:pt>
                <c:pt idx="7">
                  <c:v>Gaz de pétrole liquéfié</c:v>
                </c:pt>
              </c:strCache>
              <c:extLst xmlns:c16r2="http://schemas.microsoft.com/office/drawing/2015/06/chart"/>
            </c:strRef>
          </c:cat>
          <c:val>
            <c:numRef>
              <c:f>Feuil2!$C$1:$C$10</c:f>
              <c:numCache>
                <c:formatCode>General</c:formatCode>
                <c:ptCount val="9"/>
                <c:pt idx="1">
                  <c:v>2.1000000000000001E-2</c:v>
                </c:pt>
                <c:pt idx="2">
                  <c:v>1.657</c:v>
                </c:pt>
                <c:pt idx="3">
                  <c:v>10.406000000000001</c:v>
                </c:pt>
                <c:pt idx="4">
                  <c:v>10.273</c:v>
                </c:pt>
                <c:pt idx="5">
                  <c:v>4.1550000000000002</c:v>
                </c:pt>
                <c:pt idx="6">
                  <c:v>49.54</c:v>
                </c:pt>
                <c:pt idx="7" formatCode="0.00000">
                  <c:v>5.1999999999999998E-2</c:v>
                </c:pt>
              </c:numCache>
              <c:extLst xmlns:c16r2="http://schemas.microsoft.com/office/drawing/2015/06/chart"/>
            </c:numRef>
          </c:val>
          <c:extLst xmlns:c16r2="http://schemas.microsoft.com/office/drawing/2015/06/chart">
            <c:ext xmlns:c16="http://schemas.microsoft.com/office/drawing/2014/chart" uri="{C3380CC4-5D6E-409C-BE32-E72D297353CC}">
              <c16:uniqueId val="{00000012-3EE8-4157-8EF3-F7B6A9440792}"/>
            </c:ext>
          </c:extLst>
        </c:ser>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AEC0DDB-5CF1-4D4E-8CA9-B408D48EB3A3}" type="datetimeFigureOut">
              <a:rPr lang="fr-FR" smtClean="0"/>
              <a:t>02/03/2023</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C121154-68E8-4874-9FAC-12DEB851410A}" type="slidenum">
              <a:rPr lang="fr-FR" smtClean="0"/>
              <a:t>‹N°›</a:t>
            </a:fld>
            <a:endParaRPr lang="fr-FR"/>
          </a:p>
        </p:txBody>
      </p:sp>
    </p:spTree>
    <p:extLst>
      <p:ext uri="{BB962C8B-B14F-4D97-AF65-F5344CB8AC3E}">
        <p14:creationId xmlns:p14="http://schemas.microsoft.com/office/powerpoint/2010/main" val="2444635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C121154-68E8-4874-9FAC-12DEB851410A}" type="slidenum">
              <a:rPr lang="fr-FR" smtClean="0"/>
              <a:t>1</a:t>
            </a:fld>
            <a:endParaRPr lang="fr-FR"/>
          </a:p>
        </p:txBody>
      </p:sp>
    </p:spTree>
    <p:extLst>
      <p:ext uri="{BB962C8B-B14F-4D97-AF65-F5344CB8AC3E}">
        <p14:creationId xmlns:p14="http://schemas.microsoft.com/office/powerpoint/2010/main" val="3621822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DBECF910-2D1F-4BA6-A4DD-5BD7C4544257}" type="datetimeFigureOut">
              <a:rPr lang="fr-FR" smtClean="0"/>
              <a:t>02/03/2023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FC65F3C-1604-440B-BB02-59E803C2B759}" type="slidenum">
              <a:rPr lang="fr-FR" smtClean="0"/>
              <a:t>‹N°›</a:t>
            </a:fld>
            <a:endParaRPr lang="fr-FR"/>
          </a:p>
        </p:txBody>
      </p:sp>
    </p:spTree>
    <p:extLst>
      <p:ext uri="{BB962C8B-B14F-4D97-AF65-F5344CB8AC3E}">
        <p14:creationId xmlns:p14="http://schemas.microsoft.com/office/powerpoint/2010/main" val="2405622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BECF910-2D1F-4BA6-A4DD-5BD7C4544257}" type="datetimeFigureOut">
              <a:rPr lang="fr-FR" smtClean="0"/>
              <a:t>02/03/2023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FC65F3C-1604-440B-BB02-59E803C2B759}" type="slidenum">
              <a:rPr lang="fr-FR" smtClean="0"/>
              <a:t>‹N°›</a:t>
            </a:fld>
            <a:endParaRPr lang="fr-FR"/>
          </a:p>
        </p:txBody>
      </p:sp>
    </p:spTree>
    <p:extLst>
      <p:ext uri="{BB962C8B-B14F-4D97-AF65-F5344CB8AC3E}">
        <p14:creationId xmlns:p14="http://schemas.microsoft.com/office/powerpoint/2010/main" val="612603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BECF910-2D1F-4BA6-A4DD-5BD7C4544257}" type="datetimeFigureOut">
              <a:rPr lang="fr-FR" smtClean="0"/>
              <a:t>02/03/2023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FC65F3C-1604-440B-BB02-59E803C2B759}" type="slidenum">
              <a:rPr lang="fr-FR" smtClean="0"/>
              <a:t>‹N°›</a:t>
            </a:fld>
            <a:endParaRPr lang="fr-FR"/>
          </a:p>
        </p:txBody>
      </p:sp>
    </p:spTree>
    <p:extLst>
      <p:ext uri="{BB962C8B-B14F-4D97-AF65-F5344CB8AC3E}">
        <p14:creationId xmlns:p14="http://schemas.microsoft.com/office/powerpoint/2010/main" val="2623352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BECF910-2D1F-4BA6-A4DD-5BD7C4544257}" type="datetimeFigureOut">
              <a:rPr lang="fr-FR" smtClean="0"/>
              <a:t>02/03/2023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FC65F3C-1604-440B-BB02-59E803C2B759}" type="slidenum">
              <a:rPr lang="fr-FR" smtClean="0"/>
              <a:t>‹N°›</a:t>
            </a:fld>
            <a:endParaRPr lang="fr-FR"/>
          </a:p>
        </p:txBody>
      </p:sp>
    </p:spTree>
    <p:extLst>
      <p:ext uri="{BB962C8B-B14F-4D97-AF65-F5344CB8AC3E}">
        <p14:creationId xmlns:p14="http://schemas.microsoft.com/office/powerpoint/2010/main" val="2554907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DBECF910-2D1F-4BA6-A4DD-5BD7C4544257}" type="datetimeFigureOut">
              <a:rPr lang="fr-FR" smtClean="0"/>
              <a:t>02/03/2023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FC65F3C-1604-440B-BB02-59E803C2B759}" type="slidenum">
              <a:rPr lang="fr-FR" smtClean="0"/>
              <a:t>‹N°›</a:t>
            </a:fld>
            <a:endParaRPr lang="fr-FR"/>
          </a:p>
        </p:txBody>
      </p:sp>
    </p:spTree>
    <p:extLst>
      <p:ext uri="{BB962C8B-B14F-4D97-AF65-F5344CB8AC3E}">
        <p14:creationId xmlns:p14="http://schemas.microsoft.com/office/powerpoint/2010/main" val="2628534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DBECF910-2D1F-4BA6-A4DD-5BD7C4544257}" type="datetimeFigureOut">
              <a:rPr lang="fr-FR" smtClean="0"/>
              <a:t>02/03/2023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FC65F3C-1604-440B-BB02-59E803C2B759}" type="slidenum">
              <a:rPr lang="fr-FR" smtClean="0"/>
              <a:t>‹N°›</a:t>
            </a:fld>
            <a:endParaRPr lang="fr-FR"/>
          </a:p>
        </p:txBody>
      </p:sp>
    </p:spTree>
    <p:extLst>
      <p:ext uri="{BB962C8B-B14F-4D97-AF65-F5344CB8AC3E}">
        <p14:creationId xmlns:p14="http://schemas.microsoft.com/office/powerpoint/2010/main" val="3083913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DBECF910-2D1F-4BA6-A4DD-5BD7C4544257}" type="datetimeFigureOut">
              <a:rPr lang="fr-FR" smtClean="0"/>
              <a:t>02/03/2023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FC65F3C-1604-440B-BB02-59E803C2B759}" type="slidenum">
              <a:rPr lang="fr-FR" smtClean="0"/>
              <a:t>‹N°›</a:t>
            </a:fld>
            <a:endParaRPr lang="fr-FR"/>
          </a:p>
        </p:txBody>
      </p:sp>
    </p:spTree>
    <p:extLst>
      <p:ext uri="{BB962C8B-B14F-4D97-AF65-F5344CB8AC3E}">
        <p14:creationId xmlns:p14="http://schemas.microsoft.com/office/powerpoint/2010/main" val="2139756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DBECF910-2D1F-4BA6-A4DD-5BD7C4544257}" type="datetimeFigureOut">
              <a:rPr lang="fr-FR" smtClean="0"/>
              <a:t>02/03/2023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FC65F3C-1604-440B-BB02-59E803C2B759}" type="slidenum">
              <a:rPr lang="fr-FR" smtClean="0"/>
              <a:t>‹N°›</a:t>
            </a:fld>
            <a:endParaRPr lang="fr-FR"/>
          </a:p>
        </p:txBody>
      </p:sp>
    </p:spTree>
    <p:extLst>
      <p:ext uri="{BB962C8B-B14F-4D97-AF65-F5344CB8AC3E}">
        <p14:creationId xmlns:p14="http://schemas.microsoft.com/office/powerpoint/2010/main" val="3827154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BECF910-2D1F-4BA6-A4DD-5BD7C4544257}" type="datetimeFigureOut">
              <a:rPr lang="fr-FR" smtClean="0"/>
              <a:t>02/03/2023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FC65F3C-1604-440B-BB02-59E803C2B759}" type="slidenum">
              <a:rPr lang="fr-FR" smtClean="0"/>
              <a:t>‹N°›</a:t>
            </a:fld>
            <a:endParaRPr lang="fr-FR"/>
          </a:p>
        </p:txBody>
      </p:sp>
    </p:spTree>
    <p:extLst>
      <p:ext uri="{BB962C8B-B14F-4D97-AF65-F5344CB8AC3E}">
        <p14:creationId xmlns:p14="http://schemas.microsoft.com/office/powerpoint/2010/main" val="1585603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DBECF910-2D1F-4BA6-A4DD-5BD7C4544257}" type="datetimeFigureOut">
              <a:rPr lang="fr-FR" smtClean="0"/>
              <a:t>02/03/2023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FC65F3C-1604-440B-BB02-59E803C2B759}" type="slidenum">
              <a:rPr lang="fr-FR" smtClean="0"/>
              <a:t>‹N°›</a:t>
            </a:fld>
            <a:endParaRPr lang="fr-FR"/>
          </a:p>
        </p:txBody>
      </p:sp>
    </p:spTree>
    <p:extLst>
      <p:ext uri="{BB962C8B-B14F-4D97-AF65-F5344CB8AC3E}">
        <p14:creationId xmlns:p14="http://schemas.microsoft.com/office/powerpoint/2010/main" val="3744635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DBECF910-2D1F-4BA6-A4DD-5BD7C4544257}" type="datetimeFigureOut">
              <a:rPr lang="fr-FR" smtClean="0"/>
              <a:t>02/03/2023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FC65F3C-1604-440B-BB02-59E803C2B759}" type="slidenum">
              <a:rPr lang="fr-FR" smtClean="0"/>
              <a:t>‹N°›</a:t>
            </a:fld>
            <a:endParaRPr lang="fr-FR"/>
          </a:p>
        </p:txBody>
      </p:sp>
    </p:spTree>
    <p:extLst>
      <p:ext uri="{BB962C8B-B14F-4D97-AF65-F5344CB8AC3E}">
        <p14:creationId xmlns:p14="http://schemas.microsoft.com/office/powerpoint/2010/main" val="3585861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ECF910-2D1F-4BA6-A4DD-5BD7C4544257}" type="datetimeFigureOut">
              <a:rPr lang="fr-FR" smtClean="0"/>
              <a:t>02/03/2023</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C65F3C-1604-440B-BB02-59E803C2B759}" type="slidenum">
              <a:rPr lang="fr-FR" smtClean="0"/>
              <a:t>‹N°›</a:t>
            </a:fld>
            <a:endParaRPr lang="fr-FR"/>
          </a:p>
        </p:txBody>
      </p:sp>
    </p:spTree>
    <p:extLst>
      <p:ext uri="{BB962C8B-B14F-4D97-AF65-F5344CB8AC3E}">
        <p14:creationId xmlns:p14="http://schemas.microsoft.com/office/powerpoint/2010/main" val="350408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 Target="slide38.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slide" Target="slide38.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emf"/><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 Target="slide38.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mailto:technique@arc-copro.fr" TargetMode="External"/><Relationship Id="rId7" Type="http://schemas.openxmlformats.org/officeDocument/2006/relationships/image" Target="../media/image77.png"/><Relationship Id="rId2" Type="http://schemas.openxmlformats.org/officeDocument/2006/relationships/hyperlink" Target="mailto:equipement@arc-copro.fr" TargetMode="Externa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4.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 Target="slide38.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198078" y="836713"/>
            <a:ext cx="5486400" cy="3357587"/>
          </a:xfrm>
          <a:solidFill>
            <a:schemeClr val="tx2"/>
          </a:solidFill>
          <a:ln>
            <a:noFill/>
          </a:ln>
        </p:spPr>
        <p:txBody>
          <a:bodyPr>
            <a:normAutofit/>
          </a:bodyPr>
          <a:lstStyle/>
          <a:p>
            <a:r>
              <a:rPr lang="fr-FR" sz="4000" dirty="0">
                <a:solidFill>
                  <a:schemeClr val="bg1"/>
                </a:solidFill>
              </a:rPr>
              <a:t>Chauffage collectif en copropriété </a:t>
            </a:r>
            <a:br>
              <a:rPr lang="fr-FR" sz="4000" dirty="0">
                <a:solidFill>
                  <a:schemeClr val="bg1"/>
                </a:solidFill>
              </a:rPr>
            </a:br>
            <a:endParaRPr lang="fr-FR" sz="1600" dirty="0">
              <a:solidFill>
                <a:schemeClr val="bg1"/>
              </a:solidFill>
            </a:endParaRPr>
          </a:p>
        </p:txBody>
      </p:sp>
      <p:sp>
        <p:nvSpPr>
          <p:cNvPr id="3" name="Sous-titre 2"/>
          <p:cNvSpPr>
            <a:spLocks noGrp="1"/>
          </p:cNvSpPr>
          <p:nvPr>
            <p:ph type="subTitle" idx="1"/>
          </p:nvPr>
        </p:nvSpPr>
        <p:spPr>
          <a:xfrm>
            <a:off x="4198078" y="4512157"/>
            <a:ext cx="5486400" cy="1119062"/>
          </a:xfrm>
          <a:ln>
            <a:solidFill>
              <a:schemeClr val="accent1"/>
            </a:solidFill>
          </a:ln>
        </p:spPr>
        <p:txBody>
          <a:bodyPr>
            <a:normAutofit/>
          </a:bodyPr>
          <a:lstStyle/>
          <a:p>
            <a:r>
              <a:rPr lang="fr-FR" dirty="0">
                <a:solidFill>
                  <a:schemeClr val="tx1"/>
                </a:solidFill>
              </a:rPr>
              <a:t>ARC / Copropriété Services</a:t>
            </a:r>
          </a:p>
          <a:p>
            <a:r>
              <a:rPr lang="fr-FR" sz="2000" dirty="0"/>
              <a:t>02/03/2023</a:t>
            </a:r>
          </a:p>
        </p:txBody>
      </p:sp>
      <p:sp>
        <p:nvSpPr>
          <p:cNvPr id="1026" name="AutoShape 2" descr="flyer_salon-2_2018"/>
          <p:cNvSpPr>
            <a:spLocks noChangeAspect="1" noChangeArrowheads="1"/>
          </p:cNvSpPr>
          <p:nvPr/>
        </p:nvSpPr>
        <p:spPr bwMode="auto">
          <a:xfrm>
            <a:off x="1555750" y="-487363"/>
            <a:ext cx="6667500" cy="10287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6" name="Image 5">
            <a:extLst>
              <a:ext uri="{FF2B5EF4-FFF2-40B4-BE49-F238E27FC236}">
                <a16:creationId xmlns:a16="http://schemas.microsoft.com/office/drawing/2014/main" xmlns="" id="{0B1A7A95-E6B2-4B8D-BC31-D37CCCF7FC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675" r="26736"/>
          <a:stretch/>
        </p:blipFill>
        <p:spPr>
          <a:xfrm>
            <a:off x="243197" y="4861104"/>
            <a:ext cx="1851720" cy="1540230"/>
          </a:xfrm>
          <a:prstGeom prst="rect">
            <a:avLst/>
          </a:prstGeom>
        </p:spPr>
      </p:pic>
      <p:sp>
        <p:nvSpPr>
          <p:cNvPr id="4" name="ZoneTexte 3"/>
          <p:cNvSpPr txBox="1"/>
          <p:nvPr/>
        </p:nvSpPr>
        <p:spPr>
          <a:xfrm>
            <a:off x="7238288" y="5964964"/>
            <a:ext cx="4144710" cy="369332"/>
          </a:xfrm>
          <a:prstGeom prst="rect">
            <a:avLst/>
          </a:prstGeom>
          <a:noFill/>
        </p:spPr>
        <p:txBody>
          <a:bodyPr wrap="square" rtlCol="0">
            <a:spAutoFit/>
          </a:bodyPr>
          <a:lstStyle/>
          <a:p>
            <a:r>
              <a:rPr lang="fr-FR" dirty="0"/>
              <a:t>Christophe LEVREL Technicien Arc-Services</a:t>
            </a:r>
          </a:p>
        </p:txBody>
      </p:sp>
      <p:pic>
        <p:nvPicPr>
          <p:cNvPr id="8" name="Image 7">
            <a:extLst>
              <a:ext uri="{FF2B5EF4-FFF2-40B4-BE49-F238E27FC236}">
                <a16:creationId xmlns:a16="http://schemas.microsoft.com/office/drawing/2014/main" xmlns="" id="{377328FA-4539-76D1-E20B-BCAB6C5B36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197" y="26987"/>
            <a:ext cx="1537061" cy="1794141"/>
          </a:xfrm>
          <a:prstGeom prst="rect">
            <a:avLst/>
          </a:prstGeom>
        </p:spPr>
      </p:pic>
    </p:spTree>
    <p:extLst>
      <p:ext uri="{BB962C8B-B14F-4D97-AF65-F5344CB8AC3E}">
        <p14:creationId xmlns:p14="http://schemas.microsoft.com/office/powerpoint/2010/main" val="24779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140199" y="394519"/>
            <a:ext cx="6011333" cy="584775"/>
          </a:xfrm>
          <a:prstGeom prst="rect">
            <a:avLst/>
          </a:prstGeom>
        </p:spPr>
        <p:txBody>
          <a:bodyPr wrap="square">
            <a:spAutoFit/>
          </a:bodyPr>
          <a:lstStyle/>
          <a:p>
            <a:r>
              <a:rPr lang="fr-FR" sz="3200" b="1" dirty="0">
                <a:solidFill>
                  <a:schemeClr val="tx2"/>
                </a:solidFill>
              </a:rPr>
              <a:t>2 Typologies chaufferies (suite)</a:t>
            </a:r>
            <a:endParaRPr lang="fr-FR" sz="3200" dirty="0"/>
          </a:p>
        </p:txBody>
      </p:sp>
      <p:sp>
        <p:nvSpPr>
          <p:cNvPr id="8" name="ZoneTexte 7"/>
          <p:cNvSpPr txBox="1"/>
          <p:nvPr/>
        </p:nvSpPr>
        <p:spPr>
          <a:xfrm>
            <a:off x="633182" y="1608667"/>
            <a:ext cx="10619018" cy="4524315"/>
          </a:xfrm>
          <a:prstGeom prst="rect">
            <a:avLst/>
          </a:prstGeom>
          <a:noFill/>
        </p:spPr>
        <p:txBody>
          <a:bodyPr wrap="square" rtlCol="0">
            <a:spAutoFit/>
          </a:bodyPr>
          <a:lstStyle/>
          <a:p>
            <a:r>
              <a:rPr lang="fr-FR" b="1" u="sng" dirty="0"/>
              <a:t>Les chaudières à résistance électrique</a:t>
            </a:r>
            <a:r>
              <a:rPr lang="fr-FR" b="1" dirty="0"/>
              <a:t>:</a:t>
            </a:r>
          </a:p>
          <a:p>
            <a:endParaRPr lang="fr-FR" dirty="0"/>
          </a:p>
          <a:p>
            <a:r>
              <a:rPr lang="fr-FR" dirty="0"/>
              <a:t>Dans ce système, tous les organes périphériques de distribution, de régulation, de contrôle des T° sont semblables à ceux d’une chaudière à combustion, à l’exception de l’évacuation des fumées (en l’absence de combustion).</a:t>
            </a:r>
          </a:p>
          <a:p>
            <a:r>
              <a:rPr lang="fr-FR" dirty="0"/>
              <a:t>L’alimentation en énergie primaire (réseau de gaz de ville/cuve et alimentation GPL ou fioul/trémie à bois ou dérivés et convoyage) a disparu et est remplacée par une alimentation électrique souvent spécifique du fait de sa puissance importante et d’un contrat qui peut être adapté par le fournisseur.</a:t>
            </a:r>
          </a:p>
          <a:p>
            <a:endParaRPr lang="fr-FR" dirty="0"/>
          </a:p>
          <a:p>
            <a:r>
              <a:rPr lang="fr-FR" dirty="0"/>
              <a:t>La chaleur est générée par le passage du courant électrique dans un système de </a:t>
            </a:r>
            <a:r>
              <a:rPr lang="fr-FR" dirty="0">
                <a:hlinkClick r:id="" action="ppaction://noaction"/>
              </a:rPr>
              <a:t>résistances</a:t>
            </a:r>
            <a:r>
              <a:rPr lang="fr-FR" dirty="0"/>
              <a:t>. </a:t>
            </a:r>
          </a:p>
          <a:p>
            <a:r>
              <a:rPr lang="fr-FR" dirty="0"/>
              <a:t>Le </a:t>
            </a:r>
            <a:r>
              <a:rPr lang="fr-FR" dirty="0">
                <a:hlinkClick r:id="" action="ppaction://noaction"/>
              </a:rPr>
              <a:t>rendement</a:t>
            </a:r>
            <a:r>
              <a:rPr lang="fr-FR" dirty="0"/>
              <a:t> est donc proche de 100% (1 watt électrique= 1 watt thermique), plusieurs résistances peuvent être couplées pour étager la puissance en fonction du besoin, la régulation se fait alors simplement via un automate et des contacteurs de puissance qui </a:t>
            </a:r>
            <a:r>
              <a:rPr lang="fr-FR" dirty="0" smtClean="0"/>
              <a:t>enclenchent </a:t>
            </a:r>
            <a:r>
              <a:rPr lang="fr-FR" dirty="0"/>
              <a:t>les circuits les uns après les autres en fonction des besoins.</a:t>
            </a:r>
          </a:p>
          <a:p>
            <a:endParaRPr lang="fr-FR" dirty="0"/>
          </a:p>
          <a:p>
            <a:endParaRPr lang="fr-FR" dirty="0"/>
          </a:p>
        </p:txBody>
      </p:sp>
      <p:pic>
        <p:nvPicPr>
          <p:cNvPr id="2" name="Image 1">
            <a:extLst>
              <a:ext uri="{FF2B5EF4-FFF2-40B4-BE49-F238E27FC236}">
                <a16:creationId xmlns:a16="http://schemas.microsoft.com/office/drawing/2014/main" xmlns="" id="{84F8E919-451A-DF64-8A13-B5B3C2FDA9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225" y="0"/>
            <a:ext cx="1091377" cy="1273914"/>
          </a:xfrm>
          <a:prstGeom prst="rect">
            <a:avLst/>
          </a:prstGeom>
        </p:spPr>
      </p:pic>
      <p:pic>
        <p:nvPicPr>
          <p:cNvPr id="3" name="Image 2">
            <a:extLst>
              <a:ext uri="{FF2B5EF4-FFF2-40B4-BE49-F238E27FC236}">
                <a16:creationId xmlns:a16="http://schemas.microsoft.com/office/drawing/2014/main" xmlns="" id="{EBEE9E73-646C-6B46-AB37-82A80F5C3C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675" r="26736"/>
          <a:stretch/>
        </p:blipFill>
        <p:spPr>
          <a:xfrm>
            <a:off x="348845" y="5802586"/>
            <a:ext cx="1224135" cy="1018215"/>
          </a:xfrm>
          <a:prstGeom prst="rect">
            <a:avLst/>
          </a:prstGeom>
        </p:spPr>
      </p:pic>
      <p:sp>
        <p:nvSpPr>
          <p:cNvPr id="9" name="ZoneTexte 8">
            <a:extLst>
              <a:ext uri="{FF2B5EF4-FFF2-40B4-BE49-F238E27FC236}">
                <a16:creationId xmlns:a16="http://schemas.microsoft.com/office/drawing/2014/main" xmlns="" id="{ACAE9E14-0B96-99D2-9079-4C23A98E501E}"/>
              </a:ext>
            </a:extLst>
          </p:cNvPr>
          <p:cNvSpPr txBox="1"/>
          <p:nvPr/>
        </p:nvSpPr>
        <p:spPr>
          <a:xfrm>
            <a:off x="7992400" y="6397260"/>
            <a:ext cx="4045525" cy="369332"/>
          </a:xfrm>
          <a:prstGeom prst="rect">
            <a:avLst/>
          </a:prstGeom>
          <a:noFill/>
        </p:spPr>
        <p:txBody>
          <a:bodyPr wrap="square" rtlCol="0">
            <a:spAutoFit/>
          </a:bodyPr>
          <a:lstStyle/>
          <a:p>
            <a:r>
              <a:rPr lang="fr-FR" cap="all" dirty="0"/>
              <a:t>Chauffage collectif en copropriété</a:t>
            </a:r>
          </a:p>
        </p:txBody>
      </p:sp>
    </p:spTree>
    <p:extLst>
      <p:ext uri="{BB962C8B-B14F-4D97-AF65-F5344CB8AC3E}">
        <p14:creationId xmlns:p14="http://schemas.microsoft.com/office/powerpoint/2010/main" val="1834091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chema-chauffage-therm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500" y="4344931"/>
            <a:ext cx="4762500" cy="25146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140199" y="394519"/>
            <a:ext cx="6011333" cy="584775"/>
          </a:xfrm>
          <a:prstGeom prst="rect">
            <a:avLst/>
          </a:prstGeom>
        </p:spPr>
        <p:txBody>
          <a:bodyPr wrap="square">
            <a:spAutoFit/>
          </a:bodyPr>
          <a:lstStyle/>
          <a:p>
            <a:r>
              <a:rPr lang="fr-FR" sz="3200" b="1" dirty="0">
                <a:solidFill>
                  <a:schemeClr val="tx2"/>
                </a:solidFill>
              </a:rPr>
              <a:t>2 Typologies chaufferies (suite)</a:t>
            </a:r>
            <a:endParaRPr lang="fr-FR" sz="3200" dirty="0"/>
          </a:p>
        </p:txBody>
      </p:sp>
      <p:sp>
        <p:nvSpPr>
          <p:cNvPr id="8" name="ZoneTexte 7"/>
          <p:cNvSpPr txBox="1"/>
          <p:nvPr/>
        </p:nvSpPr>
        <p:spPr>
          <a:xfrm>
            <a:off x="128890" y="1001730"/>
            <a:ext cx="11928883" cy="4801314"/>
          </a:xfrm>
          <a:prstGeom prst="rect">
            <a:avLst/>
          </a:prstGeom>
          <a:noFill/>
        </p:spPr>
        <p:txBody>
          <a:bodyPr wrap="square" rtlCol="0">
            <a:spAutoFit/>
          </a:bodyPr>
          <a:lstStyle/>
          <a:p>
            <a:r>
              <a:rPr lang="fr-FR" b="1" dirty="0"/>
              <a:t>			</a:t>
            </a:r>
            <a:r>
              <a:rPr lang="fr-FR" b="1" u="sng" dirty="0"/>
              <a:t>Les systèmes </a:t>
            </a:r>
            <a:r>
              <a:rPr lang="fr-FR" b="1" u="sng" dirty="0">
                <a:hlinkClick r:id="" action="ppaction://noaction"/>
              </a:rPr>
              <a:t>Thermodynamique</a:t>
            </a:r>
            <a:r>
              <a:rPr lang="fr-FR" b="1" u="sng" dirty="0">
                <a:solidFill>
                  <a:schemeClr val="accent1">
                    <a:lumMod val="75000"/>
                  </a:schemeClr>
                </a:solidFill>
              </a:rPr>
              <a:t>s</a:t>
            </a:r>
            <a:r>
              <a:rPr lang="fr-FR" b="1" dirty="0"/>
              <a:t>:</a:t>
            </a:r>
          </a:p>
          <a:p>
            <a:endParaRPr lang="fr-FR" dirty="0"/>
          </a:p>
          <a:p>
            <a:r>
              <a:rPr lang="fr-FR" dirty="0"/>
              <a:t>Ces équipements, aussi appelés ‘Pompe à Chaleur’ ou PAC sont des systèmes électromécaniques exploitant des </a:t>
            </a:r>
            <a:r>
              <a:rPr lang="fr-FR" dirty="0">
                <a:hlinkClick r:id="rId3" action="ppaction://hlinksldjump"/>
              </a:rPr>
              <a:t>gaz frigorifiques </a:t>
            </a:r>
            <a:r>
              <a:rPr lang="fr-FR" dirty="0"/>
              <a:t>que l’on utilise en circuit fermé et étanche. Le gaz est alternativement:</a:t>
            </a:r>
          </a:p>
          <a:p>
            <a:pPr lvl="1"/>
            <a:r>
              <a:rPr lang="fr-FR" dirty="0"/>
              <a:t>-compressé pour augmenter sa T° (P </a:t>
            </a:r>
            <a:r>
              <a:rPr lang="fr-FR" b="1" dirty="0">
                <a:solidFill>
                  <a:srgbClr val="FF0000"/>
                </a:solidFill>
              </a:rPr>
              <a:t>+</a:t>
            </a:r>
            <a:r>
              <a:rPr lang="fr-FR" dirty="0"/>
              <a:t> ,T°</a:t>
            </a:r>
            <a:r>
              <a:rPr lang="fr-FR" b="1" dirty="0">
                <a:solidFill>
                  <a:srgbClr val="FF0000"/>
                </a:solidFill>
              </a:rPr>
              <a:t>+</a:t>
            </a:r>
            <a:r>
              <a:rPr lang="fr-FR" dirty="0"/>
              <a:t> )</a:t>
            </a:r>
          </a:p>
          <a:p>
            <a:pPr lvl="1"/>
            <a:r>
              <a:rPr lang="fr-FR" dirty="0"/>
              <a:t>-liquéfié dans un échangeur de T° pour transféré celle-ci au réseau de chauffage (P</a:t>
            </a:r>
            <a:r>
              <a:rPr lang="fr-FR" b="1" dirty="0">
                <a:solidFill>
                  <a:schemeClr val="accent6">
                    <a:lumMod val="60000"/>
                    <a:lumOff val="40000"/>
                  </a:schemeClr>
                </a:solidFill>
              </a:rPr>
              <a:t>=</a:t>
            </a:r>
            <a:r>
              <a:rPr lang="fr-FR" dirty="0"/>
              <a:t>, T°</a:t>
            </a:r>
            <a:r>
              <a:rPr lang="fr-FR" b="1" dirty="0">
                <a:solidFill>
                  <a:srgbClr val="FF0000"/>
                </a:solidFill>
              </a:rPr>
              <a:t>-</a:t>
            </a:r>
            <a:r>
              <a:rPr lang="fr-FR" dirty="0"/>
              <a:t> )</a:t>
            </a:r>
          </a:p>
          <a:p>
            <a:pPr lvl="1"/>
            <a:r>
              <a:rPr lang="fr-FR" dirty="0"/>
              <a:t>-injecté dans un détendeur pour le vaporiser et ainsi le refroidir (P</a:t>
            </a:r>
            <a:r>
              <a:rPr lang="fr-FR" b="1" dirty="0">
                <a:solidFill>
                  <a:schemeClr val="accent1"/>
                </a:solidFill>
              </a:rPr>
              <a:t>-</a:t>
            </a:r>
            <a:r>
              <a:rPr lang="fr-FR" dirty="0"/>
              <a:t>,T°</a:t>
            </a:r>
            <a:r>
              <a:rPr lang="fr-FR" b="1" dirty="0">
                <a:solidFill>
                  <a:schemeClr val="accent1"/>
                </a:solidFill>
              </a:rPr>
              <a:t>-</a:t>
            </a:r>
            <a:r>
              <a:rPr lang="fr-FR" dirty="0"/>
              <a:t>)</a:t>
            </a:r>
          </a:p>
          <a:p>
            <a:pPr lvl="1"/>
            <a:r>
              <a:rPr lang="fr-FR" dirty="0"/>
              <a:t>-passé dans un évaporateur qui capte les calories de l’extérieur (P</a:t>
            </a:r>
            <a:r>
              <a:rPr lang="fr-FR" b="1" dirty="0">
                <a:solidFill>
                  <a:schemeClr val="accent1"/>
                </a:solidFill>
              </a:rPr>
              <a:t>=</a:t>
            </a:r>
            <a:r>
              <a:rPr lang="fr-FR" dirty="0"/>
              <a:t>, T°</a:t>
            </a:r>
            <a:r>
              <a:rPr lang="fr-FR" dirty="0">
                <a:solidFill>
                  <a:srgbClr val="FF0000"/>
                </a:solidFill>
              </a:rPr>
              <a:t>+</a:t>
            </a:r>
            <a:r>
              <a:rPr lang="fr-FR" dirty="0"/>
              <a:t>)</a:t>
            </a:r>
          </a:p>
          <a:p>
            <a:pPr lvl="1"/>
            <a:endParaRPr lang="fr-FR" dirty="0"/>
          </a:p>
          <a:p>
            <a:pPr lvl="1"/>
            <a:r>
              <a:rPr lang="fr-FR" dirty="0"/>
              <a:t>L’intérêt d’un tel système réside dans la gratuité de l’énergie primaire et dans le fait que l’énergie électrique utilisée pour actionner le compresseur est en partie récupérée sous forme de chaleur dans la PAC, le </a:t>
            </a:r>
            <a:r>
              <a:rPr lang="fr-FR" dirty="0">
                <a:hlinkClick r:id="" action="ppaction://noaction"/>
              </a:rPr>
              <a:t>COP</a:t>
            </a:r>
            <a:r>
              <a:rPr lang="fr-FR" dirty="0"/>
              <a:t> peut donc atteindre 3,8 ou 4</a:t>
            </a:r>
          </a:p>
          <a:p>
            <a:r>
              <a:rPr lang="fr-FR" dirty="0">
                <a:sym typeface="Wingdings" panose="05000000000000000000" pitchFamily="2" charset="2"/>
              </a:rPr>
              <a:t>le recours massif à cette technologie est limité par la réglementation les </a:t>
            </a:r>
            <a:r>
              <a:rPr lang="fr-FR" dirty="0">
                <a:sym typeface="Wingdings" panose="05000000000000000000" pitchFamily="2" charset="2"/>
                <a:hlinkClick r:id="rId3" action="ppaction://hlinksldjump"/>
              </a:rPr>
              <a:t>ICPE</a:t>
            </a:r>
            <a:r>
              <a:rPr lang="fr-FR" dirty="0">
                <a:sym typeface="Wingdings" panose="05000000000000000000" pitchFamily="2" charset="2"/>
              </a:rPr>
              <a:t> qui impose des contraintes de conception et d’exploitation.</a:t>
            </a:r>
            <a:endParaRPr lang="fr-FR" dirty="0"/>
          </a:p>
          <a:p>
            <a:endParaRPr lang="fr-FR" dirty="0"/>
          </a:p>
          <a:p>
            <a:pPr lvl="1"/>
            <a:endParaRPr lang="fr-FR" dirty="0"/>
          </a:p>
          <a:p>
            <a:pPr lvl="1"/>
            <a:endParaRPr lang="fr-FR" dirty="0"/>
          </a:p>
          <a:p>
            <a:endParaRPr lang="fr-FR" dirty="0"/>
          </a:p>
        </p:txBody>
      </p:sp>
      <p:pic>
        <p:nvPicPr>
          <p:cNvPr id="2" name="Image 1">
            <a:extLst>
              <a:ext uri="{FF2B5EF4-FFF2-40B4-BE49-F238E27FC236}">
                <a16:creationId xmlns:a16="http://schemas.microsoft.com/office/drawing/2014/main" xmlns="" id="{CA9F6874-BBE4-EC21-E5A0-F662AB8F93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225" y="0"/>
            <a:ext cx="1091377" cy="1273914"/>
          </a:xfrm>
          <a:prstGeom prst="rect">
            <a:avLst/>
          </a:prstGeom>
        </p:spPr>
      </p:pic>
      <p:pic>
        <p:nvPicPr>
          <p:cNvPr id="3" name="Image 2">
            <a:extLst>
              <a:ext uri="{FF2B5EF4-FFF2-40B4-BE49-F238E27FC236}">
                <a16:creationId xmlns:a16="http://schemas.microsoft.com/office/drawing/2014/main" xmlns="" id="{6F5BFF6D-EAC9-4B4F-80F3-1AE800CE44C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675" r="26736"/>
          <a:stretch/>
        </p:blipFill>
        <p:spPr>
          <a:xfrm>
            <a:off x="348845" y="5802586"/>
            <a:ext cx="1224135" cy="1018215"/>
          </a:xfrm>
          <a:prstGeom prst="rect">
            <a:avLst/>
          </a:prstGeom>
        </p:spPr>
      </p:pic>
      <p:sp>
        <p:nvSpPr>
          <p:cNvPr id="9" name="ZoneTexte 8">
            <a:extLst>
              <a:ext uri="{FF2B5EF4-FFF2-40B4-BE49-F238E27FC236}">
                <a16:creationId xmlns:a16="http://schemas.microsoft.com/office/drawing/2014/main" xmlns="" id="{6FE312F9-E85C-2B26-3A5E-E86C3928B430}"/>
              </a:ext>
            </a:extLst>
          </p:cNvPr>
          <p:cNvSpPr txBox="1"/>
          <p:nvPr/>
        </p:nvSpPr>
        <p:spPr>
          <a:xfrm>
            <a:off x="7992400" y="6397260"/>
            <a:ext cx="4045525" cy="369332"/>
          </a:xfrm>
          <a:prstGeom prst="rect">
            <a:avLst/>
          </a:prstGeom>
          <a:noFill/>
        </p:spPr>
        <p:txBody>
          <a:bodyPr wrap="square" rtlCol="0">
            <a:spAutoFit/>
          </a:bodyPr>
          <a:lstStyle/>
          <a:p>
            <a:r>
              <a:rPr lang="fr-FR" cap="all" dirty="0"/>
              <a:t>Chauffage collectif en copropriété</a:t>
            </a:r>
          </a:p>
        </p:txBody>
      </p:sp>
    </p:spTree>
    <p:extLst>
      <p:ext uri="{BB962C8B-B14F-4D97-AF65-F5344CB8AC3E}">
        <p14:creationId xmlns:p14="http://schemas.microsoft.com/office/powerpoint/2010/main" val="2437639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327805" y="3968040"/>
            <a:ext cx="5450240" cy="2889960"/>
          </a:xfrm>
          <a:prstGeom prst="rect">
            <a:avLst/>
          </a:prstGeom>
        </p:spPr>
      </p:pic>
      <p:sp>
        <p:nvSpPr>
          <p:cNvPr id="7" name="Rectangle 6"/>
          <p:cNvSpPr/>
          <p:nvPr/>
        </p:nvSpPr>
        <p:spPr>
          <a:xfrm>
            <a:off x="4140199" y="394519"/>
            <a:ext cx="6011333" cy="584775"/>
          </a:xfrm>
          <a:prstGeom prst="rect">
            <a:avLst/>
          </a:prstGeom>
        </p:spPr>
        <p:txBody>
          <a:bodyPr wrap="square">
            <a:spAutoFit/>
          </a:bodyPr>
          <a:lstStyle/>
          <a:p>
            <a:r>
              <a:rPr lang="fr-FR" sz="3200" b="1" dirty="0">
                <a:solidFill>
                  <a:schemeClr val="tx2"/>
                </a:solidFill>
              </a:rPr>
              <a:t>2 Typologies chaufferies (suite)</a:t>
            </a:r>
            <a:endParaRPr lang="fr-FR" sz="3200" dirty="0"/>
          </a:p>
        </p:txBody>
      </p:sp>
      <p:sp>
        <p:nvSpPr>
          <p:cNvPr id="8" name="ZoneTexte 7"/>
          <p:cNvSpPr txBox="1"/>
          <p:nvPr/>
        </p:nvSpPr>
        <p:spPr>
          <a:xfrm>
            <a:off x="138939" y="1196015"/>
            <a:ext cx="11928883" cy="3970318"/>
          </a:xfrm>
          <a:prstGeom prst="rect">
            <a:avLst/>
          </a:prstGeom>
          <a:noFill/>
        </p:spPr>
        <p:txBody>
          <a:bodyPr wrap="square" rtlCol="0">
            <a:spAutoFit/>
          </a:bodyPr>
          <a:lstStyle/>
          <a:p>
            <a:r>
              <a:rPr lang="fr-FR" dirty="0"/>
              <a:t>Les échangeurs de T°: </a:t>
            </a:r>
          </a:p>
          <a:p>
            <a:r>
              <a:rPr lang="fr-FR" dirty="0"/>
              <a:t>Ces équipements permettent de capter la chaleur apportée généralement par un </a:t>
            </a:r>
            <a:r>
              <a:rPr lang="fr-FR" dirty="0">
                <a:hlinkClick r:id="rId3" action="ppaction://hlinksldjump"/>
              </a:rPr>
              <a:t>réseau de chaleur </a:t>
            </a:r>
            <a:r>
              <a:rPr lang="fr-FR" dirty="0"/>
              <a:t>urbaine. </a:t>
            </a:r>
          </a:p>
          <a:p>
            <a:r>
              <a:rPr lang="fr-FR" dirty="0"/>
              <a:t>Que ce réseau véhicule de l’eau chaude ou de la </a:t>
            </a:r>
            <a:r>
              <a:rPr lang="fr-FR" dirty="0">
                <a:hlinkClick r:id="" action="ppaction://noaction"/>
              </a:rPr>
              <a:t>vapeur</a:t>
            </a:r>
            <a:r>
              <a:rPr lang="fr-FR" dirty="0"/>
              <a:t>, seule la T° de ces médias est utilisée, en effet l’eau du réseau primaire est généralement adoucie via un </a:t>
            </a:r>
            <a:r>
              <a:rPr lang="fr-FR" dirty="0">
                <a:hlinkClick r:id="" action="ppaction://noaction"/>
              </a:rPr>
              <a:t>osmoseur</a:t>
            </a:r>
            <a:r>
              <a:rPr lang="fr-FR" dirty="0"/>
              <a:t> et présente un pH plutôt acide et n’est donc pas partagée.</a:t>
            </a:r>
          </a:p>
          <a:p>
            <a:endParaRPr lang="fr-FR" dirty="0"/>
          </a:p>
          <a:p>
            <a:r>
              <a:rPr lang="fr-FR" dirty="0"/>
              <a:t>Pour la vapeur, en général, on utilise un échangeur tubulaire dans lequel un détendeur injecte la vapeur du réseau, celle-ci se condense au contact des tubes dans lesquels circule l’eau du réseau de chauffage. Le volume des condensats est ensuite quantifié ce qui permet, au moyen d’un calcul simple, de mesurer l’énergie prélevée. A noter qu’une fuite du réseau de chauffage au sein de l’échangeur se traduit par un comptage de cette eau comme un condensat….et donc entraine donc une facturation difficilement contestable…</a:t>
            </a:r>
          </a:p>
          <a:p>
            <a:endParaRPr lang="fr-FR" dirty="0"/>
          </a:p>
          <a:p>
            <a:pPr lvl="1"/>
            <a:endParaRPr lang="fr-FR" dirty="0"/>
          </a:p>
          <a:p>
            <a:pPr lvl="1"/>
            <a:endParaRPr lang="fr-FR" dirty="0"/>
          </a:p>
          <a:p>
            <a:endParaRPr lang="fr-FR" dirty="0"/>
          </a:p>
        </p:txBody>
      </p:sp>
      <p:pic>
        <p:nvPicPr>
          <p:cNvPr id="3" name="Image 2">
            <a:extLst>
              <a:ext uri="{FF2B5EF4-FFF2-40B4-BE49-F238E27FC236}">
                <a16:creationId xmlns:a16="http://schemas.microsoft.com/office/drawing/2014/main" xmlns="" id="{751D4089-C6EE-445D-50CE-9DF195DA4F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225" y="0"/>
            <a:ext cx="1091377" cy="1273914"/>
          </a:xfrm>
          <a:prstGeom prst="rect">
            <a:avLst/>
          </a:prstGeom>
        </p:spPr>
      </p:pic>
      <p:pic>
        <p:nvPicPr>
          <p:cNvPr id="9" name="Image 8">
            <a:extLst>
              <a:ext uri="{FF2B5EF4-FFF2-40B4-BE49-F238E27FC236}">
                <a16:creationId xmlns:a16="http://schemas.microsoft.com/office/drawing/2014/main" xmlns="" id="{35A07A8D-9B85-4530-3358-981B4DBA6C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675" r="26736"/>
          <a:stretch/>
        </p:blipFill>
        <p:spPr>
          <a:xfrm>
            <a:off x="348845" y="5802586"/>
            <a:ext cx="1224135" cy="1018215"/>
          </a:xfrm>
          <a:prstGeom prst="rect">
            <a:avLst/>
          </a:prstGeom>
        </p:spPr>
      </p:pic>
      <p:sp>
        <p:nvSpPr>
          <p:cNvPr id="10" name="ZoneTexte 9">
            <a:extLst>
              <a:ext uri="{FF2B5EF4-FFF2-40B4-BE49-F238E27FC236}">
                <a16:creationId xmlns:a16="http://schemas.microsoft.com/office/drawing/2014/main" xmlns="" id="{36B6C877-53F8-4F91-BA6F-12A059E010AA}"/>
              </a:ext>
            </a:extLst>
          </p:cNvPr>
          <p:cNvSpPr txBox="1"/>
          <p:nvPr/>
        </p:nvSpPr>
        <p:spPr>
          <a:xfrm>
            <a:off x="7992400" y="6397260"/>
            <a:ext cx="4045525" cy="369332"/>
          </a:xfrm>
          <a:prstGeom prst="rect">
            <a:avLst/>
          </a:prstGeom>
          <a:noFill/>
        </p:spPr>
        <p:txBody>
          <a:bodyPr wrap="square" rtlCol="0">
            <a:spAutoFit/>
          </a:bodyPr>
          <a:lstStyle/>
          <a:p>
            <a:r>
              <a:rPr lang="fr-FR" cap="all" dirty="0"/>
              <a:t>Chauffage collectif en copropriété</a:t>
            </a:r>
          </a:p>
        </p:txBody>
      </p:sp>
    </p:spTree>
    <p:extLst>
      <p:ext uri="{BB962C8B-B14F-4D97-AF65-F5344CB8AC3E}">
        <p14:creationId xmlns:p14="http://schemas.microsoft.com/office/powerpoint/2010/main" val="3895524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Les différents types d’échangeurs thermiqu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08558" y="711274"/>
            <a:ext cx="3463634" cy="257247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140199" y="394519"/>
            <a:ext cx="6011333" cy="584775"/>
          </a:xfrm>
          <a:prstGeom prst="rect">
            <a:avLst/>
          </a:prstGeom>
        </p:spPr>
        <p:txBody>
          <a:bodyPr wrap="square">
            <a:spAutoFit/>
          </a:bodyPr>
          <a:lstStyle/>
          <a:p>
            <a:r>
              <a:rPr lang="fr-FR" sz="3200" b="1" dirty="0">
                <a:solidFill>
                  <a:schemeClr val="tx2"/>
                </a:solidFill>
              </a:rPr>
              <a:t>2 Typologies chaufferies (suite)</a:t>
            </a:r>
            <a:endParaRPr lang="fr-FR" sz="3200" dirty="0"/>
          </a:p>
        </p:txBody>
      </p:sp>
      <p:sp>
        <p:nvSpPr>
          <p:cNvPr id="8" name="ZoneTexte 7"/>
          <p:cNvSpPr txBox="1"/>
          <p:nvPr/>
        </p:nvSpPr>
        <p:spPr>
          <a:xfrm>
            <a:off x="138939" y="1160746"/>
            <a:ext cx="11928883" cy="4985980"/>
          </a:xfrm>
          <a:prstGeom prst="rect">
            <a:avLst/>
          </a:prstGeom>
          <a:noFill/>
        </p:spPr>
        <p:txBody>
          <a:bodyPr wrap="square" rtlCol="0">
            <a:spAutoFit/>
          </a:bodyPr>
          <a:lstStyle/>
          <a:p>
            <a:r>
              <a:rPr lang="fr-FR" b="1" u="sng" dirty="0"/>
              <a:t>Les échangeurs de Température</a:t>
            </a:r>
            <a:r>
              <a:rPr lang="fr-FR" b="1" dirty="0"/>
              <a:t>:</a:t>
            </a:r>
            <a:r>
              <a:rPr lang="fr-FR" b="1" u="sng" dirty="0"/>
              <a:t> </a:t>
            </a:r>
          </a:p>
          <a:p>
            <a:endParaRPr lang="fr-FR" dirty="0"/>
          </a:p>
          <a:p>
            <a:r>
              <a:rPr lang="fr-FR" sz="1600" dirty="0"/>
              <a:t>Pour les réseaux de la captation des calories se fait au moyen d’échangeurs à plaques ou tubulaires.</a:t>
            </a:r>
          </a:p>
          <a:p>
            <a:r>
              <a:rPr lang="fr-FR" sz="1600" dirty="0"/>
              <a:t>Il n’y a pas de contact direct entre les différents fluides qui circulent à l’intérieur, une différence de T° est </a:t>
            </a:r>
          </a:p>
          <a:p>
            <a:r>
              <a:rPr lang="fr-FR" sz="1600" dirty="0"/>
              <a:t>indispensable pour qu’il y ait échange (1° minimum pour échangeurs à plaques, </a:t>
            </a:r>
          </a:p>
          <a:p>
            <a:r>
              <a:rPr lang="fr-FR" sz="1600" dirty="0"/>
              <a:t>5° pour échangeurs tubulaires), les échangeurs à plaques sont évolutifs, on peut modifier facilement le nombre</a:t>
            </a:r>
          </a:p>
          <a:p>
            <a:r>
              <a:rPr lang="fr-FR" sz="1600" dirty="0"/>
              <a:t>de plaques.</a:t>
            </a:r>
          </a:p>
          <a:p>
            <a:endParaRPr lang="fr-FR" sz="1600" dirty="0"/>
          </a:p>
          <a:p>
            <a:r>
              <a:rPr lang="fr-FR" sz="1600" dirty="0"/>
              <a:t>La quantification de l’énergie prélevée se fait en connaissant</a:t>
            </a:r>
          </a:p>
          <a:p>
            <a:r>
              <a:rPr lang="fr-FR" sz="1600" dirty="0"/>
              <a:t>	-la température d’entrée de l’eau primaire</a:t>
            </a:r>
          </a:p>
          <a:p>
            <a:r>
              <a:rPr lang="fr-FR" sz="1600" dirty="0"/>
              <a:t>	-la température de sortie de cette même eau</a:t>
            </a:r>
          </a:p>
          <a:p>
            <a:r>
              <a:rPr lang="fr-FR" sz="1600" dirty="0"/>
              <a:t>	-le volume d’eau primaire circulant à un moment donné</a:t>
            </a:r>
          </a:p>
          <a:p>
            <a:endParaRPr lang="fr-FR" sz="1600" dirty="0"/>
          </a:p>
          <a:p>
            <a:r>
              <a:rPr lang="fr-FR" sz="1600" dirty="0"/>
              <a:t>Le relevé de ces paramètres de fonctionnement se fait en continu et permet via une télétransmission la facturation pour une période donnée.</a:t>
            </a:r>
          </a:p>
          <a:p>
            <a:endParaRPr lang="fr-FR" dirty="0"/>
          </a:p>
          <a:p>
            <a:endParaRPr lang="fr-FR" dirty="0"/>
          </a:p>
          <a:p>
            <a:pPr lvl="1"/>
            <a:endParaRPr lang="fr-FR" dirty="0"/>
          </a:p>
          <a:p>
            <a:pPr lvl="1"/>
            <a:endParaRPr lang="fr-FR" dirty="0"/>
          </a:p>
          <a:p>
            <a:endParaRPr lang="fr-FR" dirty="0"/>
          </a:p>
        </p:txBody>
      </p:sp>
      <p:pic>
        <p:nvPicPr>
          <p:cNvPr id="3074" name="Picture 2" descr="Le principe de fonctionnem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9749" y="4899493"/>
            <a:ext cx="4076116" cy="1767243"/>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xmlns="" id="{431F17F7-7B84-80AF-3937-84A8774AF9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225" y="0"/>
            <a:ext cx="1091377" cy="1273914"/>
          </a:xfrm>
          <a:prstGeom prst="rect">
            <a:avLst/>
          </a:prstGeom>
        </p:spPr>
      </p:pic>
      <p:pic>
        <p:nvPicPr>
          <p:cNvPr id="3" name="Image 2">
            <a:extLst>
              <a:ext uri="{FF2B5EF4-FFF2-40B4-BE49-F238E27FC236}">
                <a16:creationId xmlns:a16="http://schemas.microsoft.com/office/drawing/2014/main" xmlns="" id="{7414E54D-2BA8-34E2-5D6C-8B237DB7CA5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675" r="26736"/>
          <a:stretch/>
        </p:blipFill>
        <p:spPr>
          <a:xfrm>
            <a:off x="348845" y="5802586"/>
            <a:ext cx="1224135" cy="1018215"/>
          </a:xfrm>
          <a:prstGeom prst="rect">
            <a:avLst/>
          </a:prstGeom>
        </p:spPr>
      </p:pic>
      <p:sp>
        <p:nvSpPr>
          <p:cNvPr id="9" name="ZoneTexte 8">
            <a:extLst>
              <a:ext uri="{FF2B5EF4-FFF2-40B4-BE49-F238E27FC236}">
                <a16:creationId xmlns:a16="http://schemas.microsoft.com/office/drawing/2014/main" xmlns="" id="{C95E73AD-8E97-A2A5-88FB-F36672EB9967}"/>
              </a:ext>
            </a:extLst>
          </p:cNvPr>
          <p:cNvSpPr txBox="1"/>
          <p:nvPr/>
        </p:nvSpPr>
        <p:spPr>
          <a:xfrm>
            <a:off x="7992400" y="6397260"/>
            <a:ext cx="4045525" cy="369332"/>
          </a:xfrm>
          <a:prstGeom prst="rect">
            <a:avLst/>
          </a:prstGeom>
          <a:noFill/>
        </p:spPr>
        <p:txBody>
          <a:bodyPr wrap="square" rtlCol="0">
            <a:spAutoFit/>
          </a:bodyPr>
          <a:lstStyle/>
          <a:p>
            <a:r>
              <a:rPr lang="fr-FR" cap="all" dirty="0"/>
              <a:t>Chauffage collectif en copropriété</a:t>
            </a:r>
          </a:p>
        </p:txBody>
      </p:sp>
    </p:spTree>
    <p:extLst>
      <p:ext uri="{BB962C8B-B14F-4D97-AF65-F5344CB8AC3E}">
        <p14:creationId xmlns:p14="http://schemas.microsoft.com/office/powerpoint/2010/main" val="1904278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140199" y="394519"/>
            <a:ext cx="6011333" cy="584775"/>
          </a:xfrm>
          <a:prstGeom prst="rect">
            <a:avLst/>
          </a:prstGeom>
        </p:spPr>
        <p:txBody>
          <a:bodyPr wrap="square">
            <a:spAutoFit/>
          </a:bodyPr>
          <a:lstStyle/>
          <a:p>
            <a:r>
              <a:rPr lang="fr-FR" sz="3200" b="1" dirty="0">
                <a:solidFill>
                  <a:schemeClr val="tx2"/>
                </a:solidFill>
              </a:rPr>
              <a:t>2 Typologies chaufferies (suite)</a:t>
            </a:r>
            <a:endParaRPr lang="fr-FR" sz="3200" dirty="0"/>
          </a:p>
        </p:txBody>
      </p:sp>
      <p:sp>
        <p:nvSpPr>
          <p:cNvPr id="8" name="ZoneTexte 7"/>
          <p:cNvSpPr txBox="1"/>
          <p:nvPr/>
        </p:nvSpPr>
        <p:spPr>
          <a:xfrm>
            <a:off x="263117" y="1196015"/>
            <a:ext cx="11928883" cy="3724096"/>
          </a:xfrm>
          <a:prstGeom prst="rect">
            <a:avLst/>
          </a:prstGeom>
          <a:noFill/>
        </p:spPr>
        <p:txBody>
          <a:bodyPr wrap="square" rtlCol="0">
            <a:spAutoFit/>
          </a:bodyPr>
          <a:lstStyle/>
          <a:p>
            <a:r>
              <a:rPr lang="fr-FR" b="1" u="sng" dirty="0"/>
              <a:t>Les échangeurs de Température</a:t>
            </a:r>
            <a:r>
              <a:rPr lang="fr-FR" b="1" dirty="0"/>
              <a:t>:</a:t>
            </a:r>
          </a:p>
          <a:p>
            <a:endParaRPr lang="fr-FR" b="1" u="sng" dirty="0"/>
          </a:p>
          <a:p>
            <a:r>
              <a:rPr lang="fr-FR" sz="1600" dirty="0"/>
              <a:t>Il faut noter que la plupart du temps, pour s’affranchir de la contrainte de </a:t>
            </a:r>
            <a:r>
              <a:rPr lang="fr-FR" sz="1600" dirty="0">
                <a:latin typeface="Symbol" panose="05050102010706020507" pitchFamily="18" charset="2"/>
              </a:rPr>
              <a:t>D </a:t>
            </a:r>
            <a:r>
              <a:rPr lang="fr-FR" sz="1600" dirty="0"/>
              <a:t>T (différence de T° d’entrée et de sortie) imposée par les échangeurs de T°, une ‘bouteille de mélange’ est mise en place entre le réseau primaire (chaudière) et le réseau secondaire (chauffage bâtiment):</a:t>
            </a:r>
          </a:p>
          <a:p>
            <a:endParaRPr lang="fr-FR" sz="1600" dirty="0"/>
          </a:p>
          <a:p>
            <a:r>
              <a:rPr lang="fr-FR" sz="1600" dirty="0"/>
              <a:t>Cela permet aussi d’avoir des retours d’eau plus froids, ce qui est favorable au  </a:t>
            </a:r>
          </a:p>
          <a:p>
            <a:r>
              <a:rPr lang="fr-FR" sz="1600" dirty="0"/>
              <a:t>rendement des chaudières à condensation. </a:t>
            </a:r>
          </a:p>
          <a:p>
            <a:endParaRPr lang="fr-FR" sz="1600" dirty="0"/>
          </a:p>
          <a:p>
            <a:endParaRPr lang="fr-FR" sz="1600" dirty="0"/>
          </a:p>
          <a:p>
            <a:endParaRPr lang="fr-FR" dirty="0"/>
          </a:p>
          <a:p>
            <a:pPr lvl="1"/>
            <a:endParaRPr lang="fr-FR" dirty="0"/>
          </a:p>
          <a:p>
            <a:pPr lvl="1"/>
            <a:endParaRPr lang="fr-FR" dirty="0"/>
          </a:p>
          <a:p>
            <a:endParaRPr lang="fr-FR" dirty="0"/>
          </a:p>
        </p:txBody>
      </p:sp>
      <p:pic>
        <p:nvPicPr>
          <p:cNvPr id="2" name="Image 1"/>
          <p:cNvPicPr>
            <a:picLocks noChangeAspect="1"/>
          </p:cNvPicPr>
          <p:nvPr/>
        </p:nvPicPr>
        <p:blipFill>
          <a:blip r:embed="rId2"/>
          <a:stretch>
            <a:fillRect/>
          </a:stretch>
        </p:blipFill>
        <p:spPr>
          <a:xfrm>
            <a:off x="6826737" y="2264856"/>
            <a:ext cx="4919785" cy="3193347"/>
          </a:xfrm>
          <a:prstGeom prst="rect">
            <a:avLst/>
          </a:prstGeom>
        </p:spPr>
      </p:pic>
      <p:pic>
        <p:nvPicPr>
          <p:cNvPr id="3" name="Image 2">
            <a:extLst>
              <a:ext uri="{FF2B5EF4-FFF2-40B4-BE49-F238E27FC236}">
                <a16:creationId xmlns:a16="http://schemas.microsoft.com/office/drawing/2014/main" xmlns="" id="{37F699E1-0793-924D-135F-F06C008AB6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225" y="0"/>
            <a:ext cx="1091377" cy="1273914"/>
          </a:xfrm>
          <a:prstGeom prst="rect">
            <a:avLst/>
          </a:prstGeom>
        </p:spPr>
      </p:pic>
      <p:pic>
        <p:nvPicPr>
          <p:cNvPr id="9" name="Image 8">
            <a:extLst>
              <a:ext uri="{FF2B5EF4-FFF2-40B4-BE49-F238E27FC236}">
                <a16:creationId xmlns:a16="http://schemas.microsoft.com/office/drawing/2014/main" xmlns="" id="{F4C71630-0BD8-F8D8-93D5-F1EC505556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675" r="26736"/>
          <a:stretch/>
        </p:blipFill>
        <p:spPr>
          <a:xfrm>
            <a:off x="348845" y="5802586"/>
            <a:ext cx="1224135" cy="1018215"/>
          </a:xfrm>
          <a:prstGeom prst="rect">
            <a:avLst/>
          </a:prstGeom>
        </p:spPr>
      </p:pic>
      <p:sp>
        <p:nvSpPr>
          <p:cNvPr id="10" name="ZoneTexte 9">
            <a:extLst>
              <a:ext uri="{FF2B5EF4-FFF2-40B4-BE49-F238E27FC236}">
                <a16:creationId xmlns:a16="http://schemas.microsoft.com/office/drawing/2014/main" xmlns="" id="{BFD607C3-5EC7-8D15-8583-D26718C9C97F}"/>
              </a:ext>
            </a:extLst>
          </p:cNvPr>
          <p:cNvSpPr txBox="1"/>
          <p:nvPr/>
        </p:nvSpPr>
        <p:spPr>
          <a:xfrm>
            <a:off x="7992400" y="6397260"/>
            <a:ext cx="4045525" cy="369332"/>
          </a:xfrm>
          <a:prstGeom prst="rect">
            <a:avLst/>
          </a:prstGeom>
          <a:noFill/>
        </p:spPr>
        <p:txBody>
          <a:bodyPr wrap="square" rtlCol="0">
            <a:spAutoFit/>
          </a:bodyPr>
          <a:lstStyle/>
          <a:p>
            <a:r>
              <a:rPr lang="fr-FR" cap="all" dirty="0"/>
              <a:t>Chauffage collectif en copropriété</a:t>
            </a:r>
          </a:p>
        </p:txBody>
      </p:sp>
    </p:spTree>
    <p:extLst>
      <p:ext uri="{BB962C8B-B14F-4D97-AF65-F5344CB8AC3E}">
        <p14:creationId xmlns:p14="http://schemas.microsoft.com/office/powerpoint/2010/main" val="581128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140199" y="394519"/>
            <a:ext cx="6011333" cy="584775"/>
          </a:xfrm>
          <a:prstGeom prst="rect">
            <a:avLst/>
          </a:prstGeom>
        </p:spPr>
        <p:txBody>
          <a:bodyPr wrap="square">
            <a:spAutoFit/>
          </a:bodyPr>
          <a:lstStyle/>
          <a:p>
            <a:r>
              <a:rPr lang="fr-FR" sz="3200" b="1" dirty="0">
                <a:solidFill>
                  <a:schemeClr val="tx2"/>
                </a:solidFill>
              </a:rPr>
              <a:t>2 Typologies diffusion de chaleur</a:t>
            </a:r>
          </a:p>
        </p:txBody>
      </p:sp>
      <p:sp>
        <p:nvSpPr>
          <p:cNvPr id="8" name="ZoneTexte 7"/>
          <p:cNvSpPr txBox="1"/>
          <p:nvPr/>
        </p:nvSpPr>
        <p:spPr>
          <a:xfrm>
            <a:off x="138939" y="1196015"/>
            <a:ext cx="11928883" cy="1908215"/>
          </a:xfrm>
          <a:prstGeom prst="rect">
            <a:avLst/>
          </a:prstGeom>
          <a:noFill/>
        </p:spPr>
        <p:txBody>
          <a:bodyPr wrap="square" rtlCol="0">
            <a:spAutoFit/>
          </a:bodyPr>
          <a:lstStyle/>
          <a:p>
            <a:r>
              <a:rPr lang="fr-FR" sz="1600" b="1" u="sng" dirty="0"/>
              <a:t>Les radiateurs</a:t>
            </a:r>
            <a:r>
              <a:rPr lang="fr-FR" sz="1600" b="1" dirty="0"/>
              <a:t>:</a:t>
            </a:r>
            <a:r>
              <a:rPr lang="fr-FR" sz="1600" b="1" u="sng" dirty="0"/>
              <a:t> </a:t>
            </a:r>
          </a:p>
          <a:p>
            <a:endParaRPr lang="fr-FR" dirty="0"/>
          </a:p>
          <a:p>
            <a:r>
              <a:rPr lang="fr-FR" sz="1400" dirty="0"/>
              <a:t>Ce sont les équipements les plus courants pour cet usage, ils peuvent être en tôle d’acier emboutie, en tube d’acier avec des ailettes rapportées, en fontes d’acier ou d’aluminium voir en cuivre. Leurs formes leurs styles et leurs encombrements sont diverses suivant les goûts et les moyens de chacun.</a:t>
            </a:r>
          </a:p>
          <a:p>
            <a:endParaRPr lang="fr-FR" dirty="0"/>
          </a:p>
          <a:p>
            <a:pPr lvl="1"/>
            <a:endParaRPr lang="fr-FR" dirty="0"/>
          </a:p>
          <a:p>
            <a:endParaRPr lang="fr-FR" dirty="0"/>
          </a:p>
        </p:txBody>
      </p:sp>
      <p:pic>
        <p:nvPicPr>
          <p:cNvPr id="3" name="Image 2"/>
          <p:cNvPicPr>
            <a:picLocks noChangeAspect="1"/>
          </p:cNvPicPr>
          <p:nvPr/>
        </p:nvPicPr>
        <p:blipFill>
          <a:blip r:embed="rId2"/>
          <a:stretch>
            <a:fillRect/>
          </a:stretch>
        </p:blipFill>
        <p:spPr>
          <a:xfrm>
            <a:off x="138939" y="2400299"/>
            <a:ext cx="3638383" cy="2875085"/>
          </a:xfrm>
          <a:prstGeom prst="rect">
            <a:avLst/>
          </a:prstGeom>
        </p:spPr>
      </p:pic>
      <p:sp>
        <p:nvSpPr>
          <p:cNvPr id="9" name="ZoneTexte 8"/>
          <p:cNvSpPr txBox="1"/>
          <p:nvPr/>
        </p:nvSpPr>
        <p:spPr>
          <a:xfrm>
            <a:off x="3990729" y="2365566"/>
            <a:ext cx="7703039" cy="2677656"/>
          </a:xfrm>
          <a:prstGeom prst="rect">
            <a:avLst/>
          </a:prstGeom>
          <a:noFill/>
        </p:spPr>
        <p:txBody>
          <a:bodyPr wrap="square" rtlCol="0">
            <a:spAutoFit/>
          </a:bodyPr>
          <a:lstStyle/>
          <a:p>
            <a:r>
              <a:rPr lang="fr-FR" sz="1400" dirty="0"/>
              <a:t>Chaque type à ses avantages et ses inconvénients:</a:t>
            </a:r>
          </a:p>
          <a:p>
            <a:pPr marL="742950" lvl="1" indent="-285750">
              <a:buFont typeface="Arial" panose="020B0604020202020204" pitchFamily="34" charset="0"/>
              <a:buChar char="•"/>
            </a:pPr>
            <a:r>
              <a:rPr lang="fr-FR" sz="1400" dirty="0"/>
              <a:t>pour les radiateurs fonte:</a:t>
            </a:r>
          </a:p>
          <a:p>
            <a:pPr marL="1200150" lvl="2" indent="-285750">
              <a:buFont typeface="Wingdings" panose="05000000000000000000" pitchFamily="2" charset="2"/>
              <a:buChar char="Ø"/>
            </a:pPr>
            <a:r>
              <a:rPr lang="fr-FR" sz="1400" dirty="0"/>
              <a:t>Modularité (tronçons juxtaposés)</a:t>
            </a:r>
          </a:p>
          <a:p>
            <a:pPr marL="1200150" lvl="2" indent="-285750">
              <a:buFont typeface="Wingdings" panose="05000000000000000000" pitchFamily="2" charset="2"/>
              <a:buChar char="Ø"/>
            </a:pPr>
            <a:r>
              <a:rPr lang="fr-FR" sz="1400" dirty="0"/>
              <a:t>Inertie thermique liée à la masse</a:t>
            </a:r>
          </a:p>
          <a:p>
            <a:pPr marL="1200150" lvl="2" indent="-285750">
              <a:buFont typeface="Wingdings" panose="05000000000000000000" pitchFamily="2" charset="2"/>
              <a:buChar char="Ø"/>
            </a:pPr>
            <a:r>
              <a:rPr lang="fr-FR" sz="1400" dirty="0"/>
              <a:t>Esthétique</a:t>
            </a:r>
          </a:p>
          <a:p>
            <a:pPr marL="742950" lvl="1" indent="-285750">
              <a:buFont typeface="Arial" panose="020B0604020202020204" pitchFamily="34" charset="0"/>
              <a:buChar char="•"/>
            </a:pPr>
            <a:r>
              <a:rPr lang="fr-FR" sz="1400" dirty="0"/>
              <a:t>pour les radiateurs acier:</a:t>
            </a:r>
          </a:p>
          <a:p>
            <a:pPr marL="1200150" lvl="2" indent="-285750">
              <a:buFont typeface="Wingdings" panose="05000000000000000000" pitchFamily="2" charset="2"/>
              <a:buChar char="Ø"/>
            </a:pPr>
            <a:r>
              <a:rPr lang="fr-FR" sz="1400" dirty="0"/>
              <a:t>Légèreté (transport)</a:t>
            </a:r>
          </a:p>
          <a:p>
            <a:pPr marL="1200150" lvl="2" indent="-285750">
              <a:buFont typeface="Wingdings" panose="05000000000000000000" pitchFamily="2" charset="2"/>
              <a:buChar char="Ø"/>
            </a:pPr>
            <a:r>
              <a:rPr lang="fr-FR" sz="1400" dirty="0"/>
              <a:t>Coût faible</a:t>
            </a:r>
          </a:p>
          <a:p>
            <a:pPr marL="1200150" lvl="2" indent="-285750">
              <a:buFont typeface="Wingdings" panose="05000000000000000000" pitchFamily="2" charset="2"/>
              <a:buChar char="Ø"/>
            </a:pPr>
            <a:r>
              <a:rPr lang="fr-FR" sz="1400" dirty="0"/>
              <a:t>Standardisation </a:t>
            </a:r>
            <a:r>
              <a:rPr lang="fr-FR" sz="1400" dirty="0" smtClean="0"/>
              <a:t>du raccordement</a:t>
            </a:r>
            <a:endParaRPr lang="fr-FR" sz="1400" dirty="0"/>
          </a:p>
          <a:p>
            <a:pPr marL="742950" lvl="1" indent="-285750">
              <a:buFont typeface="Arial" panose="020B0604020202020204" pitchFamily="34" charset="0"/>
              <a:buChar char="•"/>
            </a:pPr>
            <a:r>
              <a:rPr lang="fr-FR" sz="1400" dirty="0"/>
              <a:t>pour les formes ‘atypiques’ (en plinthes ou verticaux)</a:t>
            </a:r>
          </a:p>
          <a:p>
            <a:pPr marL="1200150" lvl="2" indent="-285750">
              <a:buFont typeface="Wingdings" panose="05000000000000000000" pitchFamily="2" charset="2"/>
              <a:buChar char="Ø"/>
            </a:pPr>
            <a:r>
              <a:rPr lang="fr-FR" sz="1400" dirty="0"/>
              <a:t>Utilisation d’espaces ‘perdus’ (sous baie vitrée, passage de porte…) </a:t>
            </a:r>
          </a:p>
          <a:p>
            <a:pPr marL="1200150" lvl="2" indent="-285750">
              <a:buFont typeface="Wingdings" panose="05000000000000000000" pitchFamily="2" charset="2"/>
              <a:buChar char="Ø"/>
            </a:pPr>
            <a:endParaRPr lang="fr-FR" sz="1400" dirty="0"/>
          </a:p>
        </p:txBody>
      </p:sp>
      <p:pic>
        <p:nvPicPr>
          <p:cNvPr id="2" name="Image 1">
            <a:extLst>
              <a:ext uri="{FF2B5EF4-FFF2-40B4-BE49-F238E27FC236}">
                <a16:creationId xmlns:a16="http://schemas.microsoft.com/office/drawing/2014/main" xmlns="" id="{AFDC982A-A293-7163-17B3-7E16EB8AC9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225" y="0"/>
            <a:ext cx="1091377" cy="1273914"/>
          </a:xfrm>
          <a:prstGeom prst="rect">
            <a:avLst/>
          </a:prstGeom>
        </p:spPr>
      </p:pic>
      <p:pic>
        <p:nvPicPr>
          <p:cNvPr id="10" name="Image 9">
            <a:extLst>
              <a:ext uri="{FF2B5EF4-FFF2-40B4-BE49-F238E27FC236}">
                <a16:creationId xmlns:a16="http://schemas.microsoft.com/office/drawing/2014/main" xmlns="" id="{DBDED6F4-009A-8C0A-1AE3-8AAB7F424E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675" r="26736"/>
          <a:stretch/>
        </p:blipFill>
        <p:spPr>
          <a:xfrm>
            <a:off x="348845" y="5802586"/>
            <a:ext cx="1224135" cy="1018215"/>
          </a:xfrm>
          <a:prstGeom prst="rect">
            <a:avLst/>
          </a:prstGeom>
        </p:spPr>
      </p:pic>
      <p:sp>
        <p:nvSpPr>
          <p:cNvPr id="11" name="ZoneTexte 10">
            <a:extLst>
              <a:ext uri="{FF2B5EF4-FFF2-40B4-BE49-F238E27FC236}">
                <a16:creationId xmlns:a16="http://schemas.microsoft.com/office/drawing/2014/main" xmlns="" id="{C639F622-5442-E849-4DE7-9A4E25057FF2}"/>
              </a:ext>
            </a:extLst>
          </p:cNvPr>
          <p:cNvSpPr txBox="1"/>
          <p:nvPr/>
        </p:nvSpPr>
        <p:spPr>
          <a:xfrm>
            <a:off x="7992400" y="6397260"/>
            <a:ext cx="4045525" cy="369332"/>
          </a:xfrm>
          <a:prstGeom prst="rect">
            <a:avLst/>
          </a:prstGeom>
          <a:noFill/>
        </p:spPr>
        <p:txBody>
          <a:bodyPr wrap="square" rtlCol="0">
            <a:spAutoFit/>
          </a:bodyPr>
          <a:lstStyle/>
          <a:p>
            <a:r>
              <a:rPr lang="fr-FR" cap="all" dirty="0"/>
              <a:t>Chauffage collectif en copropriété</a:t>
            </a:r>
          </a:p>
        </p:txBody>
      </p:sp>
    </p:spTree>
    <p:extLst>
      <p:ext uri="{BB962C8B-B14F-4D97-AF65-F5344CB8AC3E}">
        <p14:creationId xmlns:p14="http://schemas.microsoft.com/office/powerpoint/2010/main" val="2161275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435573" y="3682484"/>
            <a:ext cx="3505200" cy="2990850"/>
          </a:xfrm>
          <a:prstGeom prst="rect">
            <a:avLst/>
          </a:prstGeom>
        </p:spPr>
      </p:pic>
      <p:sp>
        <p:nvSpPr>
          <p:cNvPr id="7" name="Rectangle 6"/>
          <p:cNvSpPr/>
          <p:nvPr/>
        </p:nvSpPr>
        <p:spPr>
          <a:xfrm>
            <a:off x="4140199" y="394519"/>
            <a:ext cx="6011333" cy="584775"/>
          </a:xfrm>
          <a:prstGeom prst="rect">
            <a:avLst/>
          </a:prstGeom>
        </p:spPr>
        <p:txBody>
          <a:bodyPr wrap="square">
            <a:spAutoFit/>
          </a:bodyPr>
          <a:lstStyle/>
          <a:p>
            <a:r>
              <a:rPr lang="fr-FR" sz="3200" b="1" dirty="0">
                <a:solidFill>
                  <a:schemeClr val="tx2"/>
                </a:solidFill>
              </a:rPr>
              <a:t>2 Typologies diffusion de chaleur</a:t>
            </a:r>
            <a:endParaRPr lang="fr-FR" sz="3200" dirty="0"/>
          </a:p>
        </p:txBody>
      </p:sp>
      <p:sp>
        <p:nvSpPr>
          <p:cNvPr id="8" name="ZoneTexte 7"/>
          <p:cNvSpPr txBox="1"/>
          <p:nvPr/>
        </p:nvSpPr>
        <p:spPr>
          <a:xfrm>
            <a:off x="77393" y="1257561"/>
            <a:ext cx="11928883" cy="3323987"/>
          </a:xfrm>
          <a:prstGeom prst="rect">
            <a:avLst/>
          </a:prstGeom>
          <a:noFill/>
        </p:spPr>
        <p:txBody>
          <a:bodyPr wrap="square" rtlCol="0">
            <a:spAutoFit/>
          </a:bodyPr>
          <a:lstStyle/>
          <a:p>
            <a:r>
              <a:rPr lang="fr-FR" sz="1600" b="1" u="sng" dirty="0"/>
              <a:t>Les planchers chauffants</a:t>
            </a:r>
            <a:r>
              <a:rPr lang="fr-FR" sz="1600" b="1" dirty="0"/>
              <a:t>:</a:t>
            </a:r>
            <a:r>
              <a:rPr lang="fr-FR" sz="1600" b="1" u="sng" dirty="0"/>
              <a:t> </a:t>
            </a:r>
          </a:p>
          <a:p>
            <a:endParaRPr lang="fr-FR" dirty="0"/>
          </a:p>
          <a:p>
            <a:r>
              <a:rPr lang="fr-FR" sz="1400" dirty="0"/>
              <a:t>Ce sont des systèmes qui font circuler l’eau chaude dans un réseau au sol suivant différentes configurations de maillage (répartition des tuyaux) et de T° d’eau.</a:t>
            </a:r>
          </a:p>
          <a:p>
            <a:endParaRPr lang="fr-FR" sz="1400" dirty="0"/>
          </a:p>
          <a:p>
            <a:r>
              <a:rPr lang="fr-FR" sz="1400" dirty="0"/>
              <a:t>Apparu dans les années 60 avec la construction massive de logements collectifs ils étaient initialement et en générale constitués de réseaux de tuyaux acier de relativement forte section mais de maillage large ce qui laissait une alternance de zones ‘chaudes’ et ‘froides’ et créait du fait de la T° élevée une accumulation d’air chaud par </a:t>
            </a:r>
            <a:r>
              <a:rPr lang="fr-FR" sz="1400" dirty="0">
                <a:hlinkClick r:id="rId3" action="ppaction://hlinksldjump"/>
              </a:rPr>
              <a:t>convection</a:t>
            </a:r>
            <a:r>
              <a:rPr lang="fr-FR" sz="1400" dirty="0"/>
              <a:t> près des plafonds. Les campagnes d’isolation thermique </a:t>
            </a:r>
            <a:r>
              <a:rPr lang="fr-FR" sz="1400" dirty="0" smtClean="0"/>
              <a:t>intervenues </a:t>
            </a:r>
            <a:r>
              <a:rPr lang="fr-FR" sz="1400" dirty="0"/>
              <a:t>à partir des années 90 et consécutives aux chocs pétroliers successifs ont permis de faire baisser de quelque degrés la T° de l’eau circulant dans ces réseaux améliorant l’inconfort qui pouvait être précédemment </a:t>
            </a:r>
            <a:r>
              <a:rPr lang="fr-FR" sz="1400" dirty="0" smtClean="0"/>
              <a:t>perçue.</a:t>
            </a:r>
            <a:endParaRPr lang="fr-FR" sz="1400" dirty="0"/>
          </a:p>
          <a:p>
            <a:r>
              <a:rPr lang="fr-FR" sz="1400" dirty="0"/>
              <a:t>A partir des années 2000 et avec l’apparition de nouveaux produits (tubes en </a:t>
            </a:r>
            <a:r>
              <a:rPr lang="fr-FR" sz="1400" dirty="0">
                <a:hlinkClick r:id="rId3" action="ppaction://hlinksldjump"/>
              </a:rPr>
              <a:t>PER</a:t>
            </a:r>
            <a:r>
              <a:rPr lang="fr-FR" sz="1400" dirty="0"/>
              <a:t>), permettant d’obtenir un maillage très dense du réseaux de tubes, la T° de circulation d’eau a pût être </a:t>
            </a:r>
            <a:r>
              <a:rPr lang="fr-FR" sz="1400" dirty="0" smtClean="0"/>
              <a:t>abaissée </a:t>
            </a:r>
            <a:r>
              <a:rPr lang="fr-FR" sz="1400" dirty="0"/>
              <a:t>à des valeurs (de 20 à 25°C) permettant de diffuser la chaleur par rayonnement de manière plus confortable.</a:t>
            </a:r>
          </a:p>
          <a:p>
            <a:r>
              <a:rPr lang="fr-FR" sz="1400" dirty="0"/>
              <a:t>Ce type de chauffage permet de libérer les murs de tout appareil de chauffage, l’absence de possibilité de connexion d’un robinet thermostatique dans les pièces oblige à passer par une sonde électronique local qui pilote une vanne de régulation au niveau de la nourrice de distribution.</a:t>
            </a:r>
          </a:p>
          <a:p>
            <a:pPr lvl="1"/>
            <a:endParaRPr lang="fr-FR" dirty="0"/>
          </a:p>
          <a:p>
            <a:endParaRPr lang="fr-FR" dirty="0"/>
          </a:p>
        </p:txBody>
      </p:sp>
      <p:pic>
        <p:nvPicPr>
          <p:cNvPr id="3074" name="Picture 2" descr="Plancher chauffa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4296" y="4320714"/>
            <a:ext cx="4325990" cy="2124173"/>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xmlns="" id="{BD6A087E-8ABA-032C-4534-0E4679FFCB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225" y="0"/>
            <a:ext cx="1091377" cy="1273914"/>
          </a:xfrm>
          <a:prstGeom prst="rect">
            <a:avLst/>
          </a:prstGeom>
        </p:spPr>
      </p:pic>
      <p:pic>
        <p:nvPicPr>
          <p:cNvPr id="9" name="Image 8">
            <a:extLst>
              <a:ext uri="{FF2B5EF4-FFF2-40B4-BE49-F238E27FC236}">
                <a16:creationId xmlns:a16="http://schemas.microsoft.com/office/drawing/2014/main" xmlns="" id="{7C7D75BC-A782-1AD7-4910-0F1F81AB28A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675" r="26736"/>
          <a:stretch/>
        </p:blipFill>
        <p:spPr>
          <a:xfrm>
            <a:off x="348845" y="5802586"/>
            <a:ext cx="1224135" cy="1018215"/>
          </a:xfrm>
          <a:prstGeom prst="rect">
            <a:avLst/>
          </a:prstGeom>
        </p:spPr>
      </p:pic>
      <p:sp>
        <p:nvSpPr>
          <p:cNvPr id="10" name="ZoneTexte 9">
            <a:extLst>
              <a:ext uri="{FF2B5EF4-FFF2-40B4-BE49-F238E27FC236}">
                <a16:creationId xmlns:a16="http://schemas.microsoft.com/office/drawing/2014/main" xmlns="" id="{67918059-2E02-F544-0699-7925C5B7137E}"/>
              </a:ext>
            </a:extLst>
          </p:cNvPr>
          <p:cNvSpPr txBox="1"/>
          <p:nvPr/>
        </p:nvSpPr>
        <p:spPr>
          <a:xfrm>
            <a:off x="7992400" y="6397260"/>
            <a:ext cx="4045525" cy="369332"/>
          </a:xfrm>
          <a:prstGeom prst="rect">
            <a:avLst/>
          </a:prstGeom>
          <a:noFill/>
        </p:spPr>
        <p:txBody>
          <a:bodyPr wrap="square" rtlCol="0">
            <a:spAutoFit/>
          </a:bodyPr>
          <a:lstStyle/>
          <a:p>
            <a:r>
              <a:rPr lang="fr-FR" cap="all" dirty="0"/>
              <a:t>Chauffage collectif en copropriété</a:t>
            </a:r>
          </a:p>
        </p:txBody>
      </p:sp>
    </p:spTree>
    <p:extLst>
      <p:ext uri="{BB962C8B-B14F-4D97-AF65-F5344CB8AC3E}">
        <p14:creationId xmlns:p14="http://schemas.microsoft.com/office/powerpoint/2010/main" val="1706907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140199" y="394519"/>
            <a:ext cx="6011333" cy="584775"/>
          </a:xfrm>
          <a:prstGeom prst="rect">
            <a:avLst/>
          </a:prstGeom>
        </p:spPr>
        <p:txBody>
          <a:bodyPr wrap="square">
            <a:spAutoFit/>
          </a:bodyPr>
          <a:lstStyle/>
          <a:p>
            <a:r>
              <a:rPr lang="fr-FR" sz="3200" b="1" dirty="0">
                <a:solidFill>
                  <a:schemeClr val="tx2"/>
                </a:solidFill>
              </a:rPr>
              <a:t>2 Typologies diffusion de chaleur</a:t>
            </a:r>
            <a:endParaRPr lang="fr-FR" sz="3200" dirty="0"/>
          </a:p>
        </p:txBody>
      </p:sp>
      <p:sp>
        <p:nvSpPr>
          <p:cNvPr id="8" name="ZoneTexte 7"/>
          <p:cNvSpPr txBox="1"/>
          <p:nvPr/>
        </p:nvSpPr>
        <p:spPr>
          <a:xfrm>
            <a:off x="77393" y="1257561"/>
            <a:ext cx="11928883" cy="2554545"/>
          </a:xfrm>
          <a:prstGeom prst="rect">
            <a:avLst/>
          </a:prstGeom>
          <a:noFill/>
        </p:spPr>
        <p:txBody>
          <a:bodyPr wrap="square" rtlCol="0">
            <a:spAutoFit/>
          </a:bodyPr>
          <a:lstStyle/>
          <a:p>
            <a:r>
              <a:rPr lang="fr-FR" sz="1600" b="1" u="sng" dirty="0"/>
              <a:t>Systèmes alternatifs</a:t>
            </a:r>
            <a:r>
              <a:rPr lang="fr-FR" sz="1600" b="1" dirty="0"/>
              <a:t>: </a:t>
            </a:r>
          </a:p>
          <a:p>
            <a:endParaRPr lang="fr-FR" dirty="0"/>
          </a:p>
          <a:p>
            <a:r>
              <a:rPr lang="fr-FR" dirty="0"/>
              <a:t>On trouve aussi, de manière moins courante et en général destinés au secteur tertiaire, des ventilo-convecteurs qui s’apparentent à des radiateurs en tôles munis d’un ventilateur permettant d’augmenter la vitesse d’échange et augmentant ainsi la puissance par rapport à un appareil statique ayant la même surface d’échange. Le passage de l’air, forcé, impose la présence d’un filtre qu’il faut régulièrement nettoyer.</a:t>
            </a:r>
          </a:p>
          <a:p>
            <a:r>
              <a:rPr lang="fr-FR" dirty="0"/>
              <a:t>Quand ce même type d’équipement est placé en hauteur, on parle plutôt d’aérothermes.</a:t>
            </a:r>
          </a:p>
          <a:p>
            <a:pPr lvl="1"/>
            <a:endParaRPr lang="fr-FR" dirty="0"/>
          </a:p>
          <a:p>
            <a:endParaRPr lang="fr-FR" dirty="0"/>
          </a:p>
        </p:txBody>
      </p:sp>
      <p:pic>
        <p:nvPicPr>
          <p:cNvPr id="2" name="Image 1"/>
          <p:cNvPicPr>
            <a:picLocks noChangeAspect="1"/>
          </p:cNvPicPr>
          <p:nvPr/>
        </p:nvPicPr>
        <p:blipFill>
          <a:blip r:embed="rId2"/>
          <a:stretch>
            <a:fillRect/>
          </a:stretch>
        </p:blipFill>
        <p:spPr>
          <a:xfrm>
            <a:off x="2498480" y="3655856"/>
            <a:ext cx="6210300" cy="2362200"/>
          </a:xfrm>
          <a:prstGeom prst="rect">
            <a:avLst/>
          </a:prstGeom>
        </p:spPr>
      </p:pic>
      <p:pic>
        <p:nvPicPr>
          <p:cNvPr id="3" name="Image 2">
            <a:extLst>
              <a:ext uri="{FF2B5EF4-FFF2-40B4-BE49-F238E27FC236}">
                <a16:creationId xmlns:a16="http://schemas.microsoft.com/office/drawing/2014/main" xmlns="" id="{290A7174-2FD5-AA5E-99BA-1A8407337A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225" y="0"/>
            <a:ext cx="1091377" cy="1273914"/>
          </a:xfrm>
          <a:prstGeom prst="rect">
            <a:avLst/>
          </a:prstGeom>
        </p:spPr>
      </p:pic>
      <p:pic>
        <p:nvPicPr>
          <p:cNvPr id="9" name="Image 8">
            <a:extLst>
              <a:ext uri="{FF2B5EF4-FFF2-40B4-BE49-F238E27FC236}">
                <a16:creationId xmlns:a16="http://schemas.microsoft.com/office/drawing/2014/main" xmlns="" id="{FAF1E3A2-FA13-B87E-4F89-DF5F557C80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675" r="26736"/>
          <a:stretch/>
        </p:blipFill>
        <p:spPr>
          <a:xfrm>
            <a:off x="348845" y="5802586"/>
            <a:ext cx="1224135" cy="1018215"/>
          </a:xfrm>
          <a:prstGeom prst="rect">
            <a:avLst/>
          </a:prstGeom>
        </p:spPr>
      </p:pic>
      <p:sp>
        <p:nvSpPr>
          <p:cNvPr id="10" name="ZoneTexte 9">
            <a:extLst>
              <a:ext uri="{FF2B5EF4-FFF2-40B4-BE49-F238E27FC236}">
                <a16:creationId xmlns:a16="http://schemas.microsoft.com/office/drawing/2014/main" xmlns="" id="{AB7B7C89-E1C2-5F92-1479-A747A133722A}"/>
              </a:ext>
            </a:extLst>
          </p:cNvPr>
          <p:cNvSpPr txBox="1"/>
          <p:nvPr/>
        </p:nvSpPr>
        <p:spPr>
          <a:xfrm>
            <a:off x="7992400" y="6397260"/>
            <a:ext cx="4045525" cy="369332"/>
          </a:xfrm>
          <a:prstGeom prst="rect">
            <a:avLst/>
          </a:prstGeom>
          <a:noFill/>
        </p:spPr>
        <p:txBody>
          <a:bodyPr wrap="square" rtlCol="0">
            <a:spAutoFit/>
          </a:bodyPr>
          <a:lstStyle/>
          <a:p>
            <a:r>
              <a:rPr lang="fr-FR" cap="all" dirty="0"/>
              <a:t>Chauffage collectif en copropriété</a:t>
            </a:r>
          </a:p>
        </p:txBody>
      </p:sp>
    </p:spTree>
    <p:extLst>
      <p:ext uri="{BB962C8B-B14F-4D97-AF65-F5344CB8AC3E}">
        <p14:creationId xmlns:p14="http://schemas.microsoft.com/office/powerpoint/2010/main" val="3217592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140200" y="394519"/>
            <a:ext cx="4789311" cy="861774"/>
          </a:xfrm>
          <a:prstGeom prst="rect">
            <a:avLst/>
          </a:prstGeom>
        </p:spPr>
        <p:txBody>
          <a:bodyPr wrap="square">
            <a:spAutoFit/>
          </a:bodyPr>
          <a:lstStyle/>
          <a:p>
            <a:pPr algn="ctr"/>
            <a:r>
              <a:rPr lang="fr-FR" sz="3200" b="1" dirty="0">
                <a:solidFill>
                  <a:schemeClr val="tx2"/>
                </a:solidFill>
              </a:rPr>
              <a:t>3 Architecture des réseaux</a:t>
            </a:r>
          </a:p>
          <a:p>
            <a:pPr algn="ctr"/>
            <a:r>
              <a:rPr lang="fr-FR" b="1" dirty="0">
                <a:solidFill>
                  <a:schemeClr val="tx2"/>
                </a:solidFill>
              </a:rPr>
              <a:t>De la ‘chaufferie’ au logement</a:t>
            </a:r>
            <a:endParaRPr lang="fr-FR" dirty="0"/>
          </a:p>
        </p:txBody>
      </p:sp>
      <p:sp>
        <p:nvSpPr>
          <p:cNvPr id="9" name="ZoneTexte 8"/>
          <p:cNvSpPr txBox="1"/>
          <p:nvPr/>
        </p:nvSpPr>
        <p:spPr>
          <a:xfrm>
            <a:off x="1786467" y="1422400"/>
            <a:ext cx="8720666" cy="5078313"/>
          </a:xfrm>
          <a:prstGeom prst="rect">
            <a:avLst/>
          </a:prstGeom>
          <a:noFill/>
        </p:spPr>
        <p:txBody>
          <a:bodyPr wrap="square" rtlCol="0">
            <a:spAutoFit/>
          </a:bodyPr>
          <a:lstStyle/>
          <a:p>
            <a:r>
              <a:rPr lang="fr-FR" dirty="0"/>
              <a:t>Suivant la taille de la copropriété et la configuration des bâtiments, le réseau de distribution peut être organisé de différentes manières:</a:t>
            </a:r>
          </a:p>
          <a:p>
            <a:endParaRPr lang="fr-FR" dirty="0"/>
          </a:p>
          <a:p>
            <a:r>
              <a:rPr lang="fr-FR" dirty="0"/>
              <a:t>	-pour les bâtiments ‘compacts’ (un seul corps de bâtiment)</a:t>
            </a:r>
          </a:p>
          <a:p>
            <a:pPr marL="1657350" lvl="3" indent="-285750">
              <a:buFont typeface="Arial" panose="020B0604020202020204" pitchFamily="34" charset="0"/>
              <a:buChar char="•"/>
            </a:pPr>
            <a:r>
              <a:rPr lang="fr-FR" dirty="0"/>
              <a:t>De faible taille: une seule chaufferie à partir de laquelle la distribution de la chaleur se fait pour la ou les colonnes</a:t>
            </a:r>
          </a:p>
          <a:p>
            <a:pPr marL="1657350" lvl="3" indent="-285750">
              <a:buFont typeface="Arial" panose="020B0604020202020204" pitchFamily="34" charset="0"/>
              <a:buChar char="•"/>
            </a:pPr>
            <a:r>
              <a:rPr lang="fr-FR" dirty="0"/>
              <a:t>De grande taille (cas des ‘barres’ et des bâtiments multiples): chaufferie centrale de forte puissance et distribution de la chaleur vers des sous-stations distribuant une ou plusieurs colonnes, le réseau passe généralement par les circulations des sous-sols ou en caniveau technique si la chaufferie est excentrée des bâtiments</a:t>
            </a:r>
          </a:p>
          <a:p>
            <a:pPr lvl="2"/>
            <a:r>
              <a:rPr lang="fr-FR" dirty="0"/>
              <a:t>-pour les copropriétés présentant plusieurs bâtiments séparés</a:t>
            </a:r>
          </a:p>
          <a:p>
            <a:pPr marL="1657350" lvl="3" indent="-285750">
              <a:buFont typeface="Arial" panose="020B0604020202020204" pitchFamily="34" charset="0"/>
              <a:buChar char="•"/>
            </a:pPr>
            <a:r>
              <a:rPr lang="fr-FR" dirty="0"/>
              <a:t>Dito cas des ‘barres’: chaufferie </a:t>
            </a:r>
            <a:r>
              <a:rPr lang="fr-FR" dirty="0">
                <a:sym typeface="Wingdings" panose="05000000000000000000" pitchFamily="2" charset="2"/>
              </a:rPr>
              <a:t> sous-stations  colonnes                   avec chaufferie dans un des bâtiments (le + centrale ou le + plus grand) et distribution en caniveau technique ou chaufferie séparée et distribution en caniveau</a:t>
            </a:r>
          </a:p>
          <a:p>
            <a:pPr lvl="3"/>
            <a:r>
              <a:rPr lang="fr-FR" dirty="0">
                <a:sym typeface="Wingdings" panose="05000000000000000000" pitchFamily="2" charset="2"/>
              </a:rPr>
              <a:t>	 </a:t>
            </a:r>
            <a:r>
              <a:rPr lang="fr-FR" dirty="0"/>
              <a:t>		</a:t>
            </a:r>
          </a:p>
          <a:p>
            <a:endParaRPr lang="fr-FR" dirty="0"/>
          </a:p>
        </p:txBody>
      </p:sp>
      <p:pic>
        <p:nvPicPr>
          <p:cNvPr id="2" name="Image 1">
            <a:extLst>
              <a:ext uri="{FF2B5EF4-FFF2-40B4-BE49-F238E27FC236}">
                <a16:creationId xmlns:a16="http://schemas.microsoft.com/office/drawing/2014/main" xmlns="" id="{C4ECA3E3-9CDC-A242-D71B-5E1D6BCA61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225" y="0"/>
            <a:ext cx="1091377" cy="1273914"/>
          </a:xfrm>
          <a:prstGeom prst="rect">
            <a:avLst/>
          </a:prstGeom>
        </p:spPr>
      </p:pic>
      <p:pic>
        <p:nvPicPr>
          <p:cNvPr id="3" name="Image 2">
            <a:extLst>
              <a:ext uri="{FF2B5EF4-FFF2-40B4-BE49-F238E27FC236}">
                <a16:creationId xmlns:a16="http://schemas.microsoft.com/office/drawing/2014/main" xmlns="" id="{4C2909A9-3764-98A3-E8D2-351A5D2166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675" r="26736"/>
          <a:stretch/>
        </p:blipFill>
        <p:spPr>
          <a:xfrm>
            <a:off x="348845" y="5802586"/>
            <a:ext cx="1224135" cy="1018215"/>
          </a:xfrm>
          <a:prstGeom prst="rect">
            <a:avLst/>
          </a:prstGeom>
        </p:spPr>
      </p:pic>
      <p:sp>
        <p:nvSpPr>
          <p:cNvPr id="4" name="ZoneTexte 3">
            <a:extLst>
              <a:ext uri="{FF2B5EF4-FFF2-40B4-BE49-F238E27FC236}">
                <a16:creationId xmlns:a16="http://schemas.microsoft.com/office/drawing/2014/main" xmlns="" id="{7347AD68-AA31-D9E0-C5B6-D002D07E413A}"/>
              </a:ext>
            </a:extLst>
          </p:cNvPr>
          <p:cNvSpPr txBox="1"/>
          <p:nvPr/>
        </p:nvSpPr>
        <p:spPr>
          <a:xfrm>
            <a:off x="7992400" y="6397260"/>
            <a:ext cx="4045525" cy="369332"/>
          </a:xfrm>
          <a:prstGeom prst="rect">
            <a:avLst/>
          </a:prstGeom>
          <a:noFill/>
        </p:spPr>
        <p:txBody>
          <a:bodyPr wrap="square" rtlCol="0">
            <a:spAutoFit/>
          </a:bodyPr>
          <a:lstStyle/>
          <a:p>
            <a:r>
              <a:rPr lang="fr-FR" cap="all" dirty="0"/>
              <a:t>Chauffage collectif en copropriété</a:t>
            </a:r>
          </a:p>
        </p:txBody>
      </p:sp>
    </p:spTree>
    <p:extLst>
      <p:ext uri="{BB962C8B-B14F-4D97-AF65-F5344CB8AC3E}">
        <p14:creationId xmlns:p14="http://schemas.microsoft.com/office/powerpoint/2010/main" val="1868218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465689" y="394519"/>
            <a:ext cx="6603999" cy="584775"/>
          </a:xfrm>
          <a:prstGeom prst="rect">
            <a:avLst/>
          </a:prstGeom>
        </p:spPr>
        <p:txBody>
          <a:bodyPr wrap="square">
            <a:spAutoFit/>
          </a:bodyPr>
          <a:lstStyle/>
          <a:p>
            <a:r>
              <a:rPr lang="fr-FR" sz="3200" b="1" dirty="0">
                <a:solidFill>
                  <a:schemeClr val="tx2"/>
                </a:solidFill>
              </a:rPr>
              <a:t>3 Architecture des réseaux</a:t>
            </a:r>
            <a:r>
              <a:rPr lang="fr-FR" sz="3200" dirty="0"/>
              <a:t> </a:t>
            </a:r>
            <a:r>
              <a:rPr lang="fr-FR" sz="3200" b="1" dirty="0">
                <a:solidFill>
                  <a:schemeClr val="tx2"/>
                </a:solidFill>
              </a:rPr>
              <a:t>(suite)</a:t>
            </a:r>
            <a:endParaRPr lang="fr-FR" sz="3200" dirty="0"/>
          </a:p>
        </p:txBody>
      </p:sp>
      <p:grpSp>
        <p:nvGrpSpPr>
          <p:cNvPr id="2" name="Groupe 1"/>
          <p:cNvGrpSpPr/>
          <p:nvPr/>
        </p:nvGrpSpPr>
        <p:grpSpPr>
          <a:xfrm>
            <a:off x="1774498" y="1005932"/>
            <a:ext cx="9807575" cy="5909310"/>
            <a:chOff x="1765706" y="1226614"/>
            <a:chExt cx="9807575" cy="5909310"/>
          </a:xfrm>
        </p:grpSpPr>
        <p:pic>
          <p:nvPicPr>
            <p:cNvPr id="2052" name="Picture 4" descr="Portrait de dessin animé de colibri personnalisé dans un style coloré"/>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26063" y="2612760"/>
              <a:ext cx="537984" cy="537984"/>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1765706" y="1226614"/>
              <a:ext cx="9807575" cy="5909310"/>
            </a:xfrm>
            <a:prstGeom prst="rect">
              <a:avLst/>
            </a:prstGeom>
            <a:noFill/>
          </p:spPr>
          <p:txBody>
            <a:bodyPr wrap="square" rtlCol="0">
              <a:spAutoFit/>
            </a:bodyPr>
            <a:lstStyle/>
            <a:p>
              <a:r>
                <a:rPr lang="fr-FR" dirty="0"/>
                <a:t>En règle général en cas de bâtiments multiples l’implantation d’une seule grosse chaufferie, avec plusieurs chaudières dans un même local, et un réseau de distribution (réseau de chaleur) vers des sous-stations est préférable à la multiplication des chaufferie dans chaque bâtiments:</a:t>
              </a:r>
            </a:p>
            <a:p>
              <a:pPr marL="742950" lvl="1" indent="-285750">
                <a:buFont typeface="Arial" panose="020B0604020202020204" pitchFamily="34" charset="0"/>
                <a:buChar char="•"/>
              </a:pPr>
              <a:r>
                <a:rPr lang="fr-FR" dirty="0">
                  <a:sym typeface="Wingdings" panose="05000000000000000000" pitchFamily="2" charset="2"/>
                </a:rPr>
                <a:t>Limitation des points de livraison d’énergie primaire (gaz/fioul/électricité…)</a:t>
              </a:r>
            </a:p>
            <a:p>
              <a:pPr marL="742950" lvl="1" indent="-285750">
                <a:buFont typeface="Arial" panose="020B0604020202020204" pitchFamily="34" charset="0"/>
                <a:buChar char="•"/>
              </a:pPr>
              <a:r>
                <a:rPr lang="fr-FR" dirty="0">
                  <a:sym typeface="Wingdings" panose="05000000000000000000" pitchFamily="2" charset="2"/>
                </a:rPr>
                <a:t>Rendement d’une grosse installation meilleurs que celui de ‘x’ petites (un 	  </a:t>
              </a:r>
              <a:r>
                <a:rPr lang="fr-FR" dirty="0" smtClean="0">
                  <a:sym typeface="Wingdings" panose="05000000000000000000" pitchFamily="2" charset="2"/>
                </a:rPr>
                <a:t>consomme </a:t>
              </a:r>
              <a:r>
                <a:rPr lang="fr-FR" u="sng" dirty="0">
                  <a:sym typeface="Wingdings" panose="05000000000000000000" pitchFamily="2" charset="2"/>
                </a:rPr>
                <a:t>100 fois moins</a:t>
              </a:r>
              <a:r>
                <a:rPr lang="fr-FR" dirty="0">
                  <a:sym typeface="Wingdings" panose="05000000000000000000" pitchFamily="2" charset="2"/>
                </a:rPr>
                <a:t> d’énergie </a:t>
              </a:r>
              <a:r>
                <a:rPr lang="fr-FR" dirty="0" smtClean="0">
                  <a:sym typeface="Wingdings" panose="05000000000000000000" pitchFamily="2" charset="2"/>
                </a:rPr>
                <a:t>qu’un </a:t>
              </a:r>
              <a:r>
                <a:rPr lang="fr-FR" dirty="0">
                  <a:sym typeface="Wingdings" panose="05000000000000000000" pitchFamily="2" charset="2"/>
                </a:rPr>
                <a:t>	     </a:t>
              </a:r>
              <a:r>
                <a:rPr lang="fr-FR" dirty="0" smtClean="0">
                  <a:sym typeface="Wingdings" panose="05000000000000000000" pitchFamily="2" charset="2"/>
                </a:rPr>
                <a:t>  </a:t>
              </a:r>
              <a:r>
                <a:rPr lang="fr-FR" dirty="0">
                  <a:sym typeface="Wingdings" panose="05000000000000000000" pitchFamily="2" charset="2"/>
                </a:rPr>
                <a:t>)</a:t>
              </a:r>
            </a:p>
            <a:p>
              <a:pPr marL="742950" lvl="1" indent="-285750">
                <a:buFont typeface="Arial" panose="020B0604020202020204" pitchFamily="34" charset="0"/>
                <a:buChar char="•"/>
              </a:pPr>
              <a:r>
                <a:rPr lang="fr-FR" dirty="0">
                  <a:sym typeface="Wingdings" panose="05000000000000000000" pitchFamily="2" charset="2"/>
                </a:rPr>
                <a:t>Limitation du nombre d’équipements ‘accessoires’:</a:t>
              </a:r>
            </a:p>
            <a:p>
              <a:pPr marL="1200150" lvl="2" indent="-285750">
                <a:buFont typeface="Arial" panose="020B0604020202020204" pitchFamily="34" charset="0"/>
                <a:buChar char="•"/>
              </a:pPr>
              <a:r>
                <a:rPr lang="fr-FR" dirty="0">
                  <a:sym typeface="Wingdings" panose="05000000000000000000" pitchFamily="2" charset="2"/>
                  <a:hlinkClick r:id="rId3" action="ppaction://hlinksldjump"/>
                </a:rPr>
                <a:t>Cheminée</a:t>
              </a:r>
              <a:r>
                <a:rPr lang="fr-FR" dirty="0">
                  <a:sym typeface="Wingdings" panose="05000000000000000000" pitchFamily="2" charset="2"/>
                </a:rPr>
                <a:t>(s)</a:t>
              </a:r>
            </a:p>
            <a:p>
              <a:pPr marL="1200150" lvl="2" indent="-285750">
                <a:buFont typeface="Arial" panose="020B0604020202020204" pitchFamily="34" charset="0"/>
                <a:buChar char="•"/>
              </a:pPr>
              <a:r>
                <a:rPr lang="fr-FR" dirty="0">
                  <a:sym typeface="Wingdings" panose="05000000000000000000" pitchFamily="2" charset="2"/>
                  <a:hlinkClick r:id="" action="ppaction://noaction"/>
                </a:rPr>
                <a:t>Vases d’expansion</a:t>
              </a:r>
              <a:endParaRPr lang="fr-FR" dirty="0">
                <a:sym typeface="Wingdings" panose="05000000000000000000" pitchFamily="2" charset="2"/>
              </a:endParaRPr>
            </a:p>
            <a:p>
              <a:pPr marL="1200150" lvl="2" indent="-285750">
                <a:buFont typeface="Arial" panose="020B0604020202020204" pitchFamily="34" charset="0"/>
                <a:buChar char="•"/>
              </a:pPr>
              <a:r>
                <a:rPr lang="fr-FR" dirty="0">
                  <a:sym typeface="Wingdings" panose="05000000000000000000" pitchFamily="2" charset="2"/>
                  <a:hlinkClick r:id="" action="ppaction://noaction"/>
                </a:rPr>
                <a:t>Adoucisseurs</a:t>
              </a:r>
              <a:endParaRPr lang="fr-FR" dirty="0">
                <a:sym typeface="Wingdings" panose="05000000000000000000" pitchFamily="2" charset="2"/>
              </a:endParaRPr>
            </a:p>
            <a:p>
              <a:pPr marL="1200150" lvl="2" indent="-285750">
                <a:buFont typeface="Arial" panose="020B0604020202020204" pitchFamily="34" charset="0"/>
                <a:buChar char="•"/>
              </a:pPr>
              <a:r>
                <a:rPr lang="fr-FR" dirty="0">
                  <a:sym typeface="Wingdings" panose="05000000000000000000" pitchFamily="2" charset="2"/>
                  <a:hlinkClick r:id="" action="ppaction://noaction"/>
                </a:rPr>
                <a:t>Désemboueur magnétique</a:t>
              </a:r>
              <a:endParaRPr lang="fr-FR" dirty="0">
                <a:sym typeface="Wingdings" panose="05000000000000000000" pitchFamily="2" charset="2"/>
              </a:endParaRPr>
            </a:p>
            <a:p>
              <a:pPr marL="1200150" lvl="2" indent="-285750">
                <a:buFont typeface="Arial" panose="020B0604020202020204" pitchFamily="34" charset="0"/>
                <a:buChar char="•"/>
              </a:pPr>
              <a:r>
                <a:rPr lang="fr-FR" dirty="0">
                  <a:sym typeface="Wingdings" panose="05000000000000000000" pitchFamily="2" charset="2"/>
                  <a:hlinkClick r:id="" action="ppaction://noaction"/>
                </a:rPr>
                <a:t>Circulateurs </a:t>
              </a:r>
              <a:endParaRPr lang="fr-FR" dirty="0">
                <a:sym typeface="Wingdings" panose="05000000000000000000" pitchFamily="2" charset="2"/>
              </a:endParaRPr>
            </a:p>
            <a:p>
              <a:pPr marL="1200150" lvl="2" indent="-285750">
                <a:buFont typeface="Arial" panose="020B0604020202020204" pitchFamily="34" charset="0"/>
                <a:buChar char="•"/>
              </a:pPr>
              <a:r>
                <a:rPr lang="fr-FR" dirty="0">
                  <a:sym typeface="Wingdings" panose="05000000000000000000" pitchFamily="2" charset="2"/>
                  <a:hlinkClick r:id="" action="ppaction://noaction"/>
                </a:rPr>
                <a:t>Vannes et système de régulation</a:t>
              </a:r>
              <a:endParaRPr lang="fr-FR" dirty="0">
                <a:sym typeface="Wingdings" panose="05000000000000000000" pitchFamily="2" charset="2"/>
              </a:endParaRPr>
            </a:p>
            <a:p>
              <a:pPr marL="742950" lvl="1" indent="-285750">
                <a:buFont typeface="Arial" panose="020B0604020202020204" pitchFamily="34" charset="0"/>
                <a:buChar char="•"/>
              </a:pPr>
              <a:r>
                <a:rPr lang="fr-FR" dirty="0">
                  <a:sym typeface="Wingdings" panose="05000000000000000000" pitchFamily="2" charset="2"/>
                </a:rPr>
                <a:t>Maintenance principale (chaudière) dans un seul lieu</a:t>
              </a:r>
            </a:p>
            <a:p>
              <a:pPr marL="742950" lvl="1" indent="-285750">
                <a:buFont typeface="Arial" panose="020B0604020202020204" pitchFamily="34" charset="0"/>
                <a:buChar char="•"/>
              </a:pPr>
              <a:r>
                <a:rPr lang="fr-FR" dirty="0">
                  <a:sym typeface="Wingdings" panose="05000000000000000000" pitchFamily="2" charset="2"/>
                </a:rPr>
                <a:t>Dispositions ‘sécuritaires’ (incendie/qualité de l’air du local/intrusion) à prendre pour 1 seul lieu</a:t>
              </a:r>
            </a:p>
            <a:p>
              <a:pPr marL="742950" lvl="1" indent="-285750">
                <a:buFont typeface="Arial" panose="020B0604020202020204" pitchFamily="34" charset="0"/>
                <a:buChar char="•"/>
              </a:pPr>
              <a:r>
                <a:rPr lang="fr-FR" dirty="0">
                  <a:sym typeface="Wingdings" panose="05000000000000000000" pitchFamily="2" charset="2"/>
                </a:rPr>
                <a:t>Modulation de la puissance plus efficace de 2 chaudières à 50% vs 1 chaudière à 100% (si condensation)</a:t>
              </a:r>
            </a:p>
            <a:p>
              <a:r>
                <a:rPr lang="fr-FR" dirty="0">
                  <a:sym typeface="Wingdings" panose="05000000000000000000" pitchFamily="2" charset="2"/>
                </a:rPr>
                <a:t> Dans les années 90 certains bâtiments étaient équipés de plusieurs ‘micro-chaufferies’ elles-mêmes constituées de plusieurs chaudières domestiques (configuration assez ‘expérimentales’….)</a:t>
              </a:r>
            </a:p>
            <a:p>
              <a:pPr lvl="3"/>
              <a:r>
                <a:rPr lang="fr-FR" dirty="0">
                  <a:sym typeface="Wingdings" panose="05000000000000000000" pitchFamily="2" charset="2"/>
                </a:rPr>
                <a:t>	 </a:t>
              </a:r>
              <a:r>
                <a:rPr lang="fr-FR" dirty="0"/>
                <a:t>		</a:t>
              </a:r>
            </a:p>
            <a:p>
              <a:endParaRPr lang="fr-FR" dirty="0"/>
            </a:p>
          </p:txBody>
        </p:sp>
        <p:pic>
          <p:nvPicPr>
            <p:cNvPr id="2050" name="Picture 2" descr="Dessin de Bébé éléphant colorie par Membre non inscrit le 27 de Mars de  2011 à Coloritou.c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24404" y="2279161"/>
              <a:ext cx="645285" cy="600974"/>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Image 2">
            <a:extLst>
              <a:ext uri="{FF2B5EF4-FFF2-40B4-BE49-F238E27FC236}">
                <a16:creationId xmlns:a16="http://schemas.microsoft.com/office/drawing/2014/main" xmlns="" id="{21F0DBFA-026E-9603-DD0D-3AF094DFB4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225" y="0"/>
            <a:ext cx="1091377" cy="1273914"/>
          </a:xfrm>
          <a:prstGeom prst="rect">
            <a:avLst/>
          </a:prstGeom>
        </p:spPr>
      </p:pic>
      <p:pic>
        <p:nvPicPr>
          <p:cNvPr id="4" name="Image 3">
            <a:extLst>
              <a:ext uri="{FF2B5EF4-FFF2-40B4-BE49-F238E27FC236}">
                <a16:creationId xmlns:a16="http://schemas.microsoft.com/office/drawing/2014/main" xmlns="" id="{23A326E7-4E73-8867-9219-62A49FE7FBB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675" r="26736"/>
          <a:stretch/>
        </p:blipFill>
        <p:spPr>
          <a:xfrm>
            <a:off x="348845" y="5802586"/>
            <a:ext cx="1224135" cy="1018215"/>
          </a:xfrm>
          <a:prstGeom prst="rect">
            <a:avLst/>
          </a:prstGeom>
        </p:spPr>
      </p:pic>
      <p:sp>
        <p:nvSpPr>
          <p:cNvPr id="9" name="ZoneTexte 8">
            <a:extLst>
              <a:ext uri="{FF2B5EF4-FFF2-40B4-BE49-F238E27FC236}">
                <a16:creationId xmlns:a16="http://schemas.microsoft.com/office/drawing/2014/main" xmlns="" id="{A5F65E1F-3086-5BD9-0F07-584043F7E16C}"/>
              </a:ext>
            </a:extLst>
          </p:cNvPr>
          <p:cNvSpPr txBox="1"/>
          <p:nvPr/>
        </p:nvSpPr>
        <p:spPr>
          <a:xfrm>
            <a:off x="7992400" y="6397260"/>
            <a:ext cx="4045525" cy="369332"/>
          </a:xfrm>
          <a:prstGeom prst="rect">
            <a:avLst/>
          </a:prstGeom>
          <a:noFill/>
        </p:spPr>
        <p:txBody>
          <a:bodyPr wrap="square" rtlCol="0">
            <a:spAutoFit/>
          </a:bodyPr>
          <a:lstStyle/>
          <a:p>
            <a:r>
              <a:rPr lang="fr-FR" cap="all" dirty="0"/>
              <a:t>Chauffage collectif en copropriété</a:t>
            </a:r>
          </a:p>
        </p:txBody>
      </p:sp>
    </p:spTree>
    <p:extLst>
      <p:ext uri="{BB962C8B-B14F-4D97-AF65-F5344CB8AC3E}">
        <p14:creationId xmlns:p14="http://schemas.microsoft.com/office/powerpoint/2010/main" val="1092006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91593" y="274638"/>
            <a:ext cx="4447309" cy="778098"/>
          </a:xfrm>
          <a:ln>
            <a:solidFill>
              <a:schemeClr val="accent1"/>
            </a:solidFill>
          </a:ln>
        </p:spPr>
        <p:txBody>
          <a:bodyPr>
            <a:normAutofit/>
          </a:bodyPr>
          <a:lstStyle/>
          <a:p>
            <a:pPr algn="ctr">
              <a:defRPr/>
            </a:pPr>
            <a:r>
              <a:rPr lang="fr-FR" sz="3100" b="1" dirty="0">
                <a:solidFill>
                  <a:schemeClr val="tx2"/>
                </a:solidFill>
              </a:rPr>
              <a:t>Sommaire</a:t>
            </a:r>
            <a:endParaRPr lang="fr-FR" b="1" dirty="0"/>
          </a:p>
        </p:txBody>
      </p:sp>
      <p:sp>
        <p:nvSpPr>
          <p:cNvPr id="3" name="Rectangle 2"/>
          <p:cNvSpPr/>
          <p:nvPr/>
        </p:nvSpPr>
        <p:spPr>
          <a:xfrm>
            <a:off x="2109184" y="1172794"/>
            <a:ext cx="8352926" cy="6647974"/>
          </a:xfrm>
          <a:prstGeom prst="rect">
            <a:avLst/>
          </a:prstGeom>
        </p:spPr>
        <p:txBody>
          <a:bodyPr wrap="square">
            <a:spAutoFit/>
          </a:bodyPr>
          <a:lstStyle/>
          <a:p>
            <a:pPr lvl="2"/>
            <a:endParaRPr lang="fr-FR" dirty="0"/>
          </a:p>
          <a:p>
            <a:pPr marL="800100" lvl="1" indent="-342900">
              <a:buFont typeface="Arial" panose="020B0604020202020204" pitchFamily="34" charset="0"/>
              <a:buChar char="•"/>
            </a:pPr>
            <a:endParaRPr lang="fr-FR" b="1" dirty="0"/>
          </a:p>
          <a:p>
            <a:pPr marL="685800" lvl="1" indent="-228600">
              <a:buFont typeface="+mj-lt"/>
              <a:buAutoNum type="arabicPeriod"/>
            </a:pPr>
            <a:r>
              <a:rPr lang="fr-FR" b="1" dirty="0"/>
              <a:t>Chauffage collectif: notions élémentaires</a:t>
            </a:r>
          </a:p>
          <a:p>
            <a:pPr marL="685800" lvl="1" indent="-228600">
              <a:buFont typeface="+mj-lt"/>
              <a:buAutoNum type="arabicPeriod"/>
            </a:pPr>
            <a:r>
              <a:rPr lang="fr-FR" b="1" dirty="0"/>
              <a:t>Typologies</a:t>
            </a:r>
          </a:p>
          <a:p>
            <a:pPr marL="1257300" lvl="2" indent="-342900">
              <a:buFont typeface="+mj-lt"/>
              <a:buAutoNum type="alphaLcPeriod"/>
            </a:pPr>
            <a:r>
              <a:rPr lang="fr-FR" b="1" dirty="0"/>
              <a:t>énergétiques</a:t>
            </a:r>
          </a:p>
          <a:p>
            <a:pPr marL="1257300" lvl="2" indent="-342900">
              <a:buFont typeface="+mj-lt"/>
              <a:buAutoNum type="alphaLcPeriod"/>
            </a:pPr>
            <a:r>
              <a:rPr lang="fr-FR" b="1" dirty="0"/>
              <a:t>production de chaleur </a:t>
            </a:r>
          </a:p>
          <a:p>
            <a:pPr marL="1257300" lvl="2" indent="-342900">
              <a:buFont typeface="+mj-lt"/>
              <a:buAutoNum type="alphaLcPeriod"/>
            </a:pPr>
            <a:r>
              <a:rPr lang="fr-FR" b="1" dirty="0"/>
              <a:t>diffusion de chaleur </a:t>
            </a:r>
          </a:p>
          <a:p>
            <a:pPr marL="685800" lvl="1" indent="-228600">
              <a:buFont typeface="+mj-lt"/>
              <a:buAutoNum type="arabicPeriod"/>
            </a:pPr>
            <a:r>
              <a:rPr lang="fr-FR" b="1" dirty="0"/>
              <a:t>Architectures des réseaux</a:t>
            </a:r>
          </a:p>
          <a:p>
            <a:pPr marL="1257300" lvl="2" indent="-342900">
              <a:buFont typeface="+mj-lt"/>
              <a:buAutoNum type="alphaLcPeriod"/>
            </a:pPr>
            <a:r>
              <a:rPr lang="fr-FR" b="1" dirty="0"/>
              <a:t>distribution générale</a:t>
            </a:r>
          </a:p>
          <a:p>
            <a:pPr marL="1257300" lvl="2" indent="-342900">
              <a:buFont typeface="+mj-lt"/>
              <a:buAutoNum type="alphaLcPeriod"/>
            </a:pPr>
            <a:r>
              <a:rPr lang="fr-FR" b="1" dirty="0"/>
              <a:t>distribution locale</a:t>
            </a:r>
          </a:p>
          <a:p>
            <a:pPr marL="685800" lvl="1" indent="-228600">
              <a:buFont typeface="+mj-lt"/>
              <a:buAutoNum type="arabicPeriod"/>
            </a:pPr>
            <a:r>
              <a:rPr lang="fr-FR" b="1" dirty="0"/>
              <a:t>Spécificités des différents type de production de chaleur</a:t>
            </a:r>
          </a:p>
          <a:p>
            <a:pPr marL="1257300" lvl="2" indent="-342900">
              <a:buFont typeface="+mj-lt"/>
              <a:buAutoNum type="alphaLcPeriod"/>
            </a:pPr>
            <a:r>
              <a:rPr lang="fr-FR" b="1" dirty="0"/>
              <a:t>avantages/inconvénients</a:t>
            </a:r>
          </a:p>
          <a:p>
            <a:pPr marL="800100" lvl="1" indent="-342900">
              <a:buFont typeface="+mj-lt"/>
              <a:buAutoNum type="arabicPeriod"/>
            </a:pPr>
            <a:r>
              <a:rPr lang="fr-FR" b="1" dirty="0"/>
              <a:t>Entretien et ‘pathologies’</a:t>
            </a:r>
          </a:p>
          <a:p>
            <a:pPr marL="1257300" lvl="2" indent="-342900">
              <a:buFont typeface="+mj-lt"/>
              <a:buAutoNum type="alphaLcPeriod"/>
            </a:pPr>
            <a:r>
              <a:rPr lang="fr-FR" b="1" dirty="0"/>
              <a:t>‘pathologie’</a:t>
            </a:r>
          </a:p>
          <a:p>
            <a:pPr marL="1257300" lvl="2" indent="-342900">
              <a:buFont typeface="+mj-lt"/>
              <a:buAutoNum type="alphaLcPeriod"/>
            </a:pPr>
            <a:r>
              <a:rPr lang="fr-FR" b="1" dirty="0"/>
              <a:t>généralités sur l’entretien</a:t>
            </a:r>
          </a:p>
          <a:p>
            <a:pPr marL="685800" lvl="1" indent="-228600">
              <a:buFont typeface="+mj-lt"/>
              <a:buAutoNum type="arabicPeriod"/>
            </a:pPr>
            <a:r>
              <a:rPr lang="fr-FR" b="1" dirty="0"/>
              <a:t>Le chauffage collectif demain</a:t>
            </a:r>
          </a:p>
          <a:p>
            <a:pPr marL="685800" lvl="1" indent="-228600">
              <a:buFont typeface="+mj-lt"/>
              <a:buAutoNum type="arabicPeriod"/>
            </a:pPr>
            <a:r>
              <a:rPr lang="fr-FR" b="1" dirty="0"/>
              <a:t>Annexe: Lexique</a:t>
            </a:r>
          </a:p>
          <a:p>
            <a:pPr marL="685800" lvl="1" indent="-228600">
              <a:buFont typeface="+mj-lt"/>
              <a:buAutoNum type="arabicPeriod"/>
            </a:pPr>
            <a:endParaRPr lang="fr-FR" b="1" dirty="0"/>
          </a:p>
          <a:p>
            <a:pPr lvl="2"/>
            <a:endParaRPr lang="fr-FR" b="1" dirty="0"/>
          </a:p>
          <a:p>
            <a:pPr lvl="1"/>
            <a:endParaRPr lang="fr-FR" sz="1200" b="1" dirty="0"/>
          </a:p>
          <a:p>
            <a:pPr lvl="1"/>
            <a:endParaRPr lang="fr-FR" sz="1200" b="1" dirty="0"/>
          </a:p>
          <a:p>
            <a:pPr lvl="1"/>
            <a:endParaRPr lang="fr-FR" sz="2000" b="1" dirty="0"/>
          </a:p>
          <a:p>
            <a:pPr marL="800100" lvl="1" indent="-342900">
              <a:buFont typeface="Arial" panose="020B0604020202020204" pitchFamily="34" charset="0"/>
              <a:buChar char="•"/>
            </a:pPr>
            <a:endParaRPr lang="fr-FR" sz="2000" b="1" dirty="0"/>
          </a:p>
          <a:p>
            <a:pPr marL="800100" lvl="1" indent="-342900">
              <a:buFont typeface="Arial" panose="020B0604020202020204" pitchFamily="34" charset="0"/>
              <a:buChar char="•"/>
            </a:pPr>
            <a:endParaRPr lang="fr-FR" sz="2000" b="1" dirty="0"/>
          </a:p>
        </p:txBody>
      </p:sp>
      <p:pic>
        <p:nvPicPr>
          <p:cNvPr id="4" name="Image 3">
            <a:extLst>
              <a:ext uri="{FF2B5EF4-FFF2-40B4-BE49-F238E27FC236}">
                <a16:creationId xmlns:a16="http://schemas.microsoft.com/office/drawing/2014/main" xmlns="" id="{886534AF-EC7E-EFE4-6791-9D3038484C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223" y="26730"/>
            <a:ext cx="1091377" cy="1273914"/>
          </a:xfrm>
          <a:prstGeom prst="rect">
            <a:avLst/>
          </a:prstGeom>
        </p:spPr>
      </p:pic>
      <p:pic>
        <p:nvPicPr>
          <p:cNvPr id="5" name="Image 4">
            <a:extLst>
              <a:ext uri="{FF2B5EF4-FFF2-40B4-BE49-F238E27FC236}">
                <a16:creationId xmlns:a16="http://schemas.microsoft.com/office/drawing/2014/main" xmlns="" id="{CE58B438-4E45-426E-B263-1C8FFCD029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675" r="26736"/>
          <a:stretch/>
        </p:blipFill>
        <p:spPr>
          <a:xfrm>
            <a:off x="348845" y="5802586"/>
            <a:ext cx="1224135" cy="1018215"/>
          </a:xfrm>
          <a:prstGeom prst="rect">
            <a:avLst/>
          </a:prstGeom>
        </p:spPr>
      </p:pic>
      <p:sp>
        <p:nvSpPr>
          <p:cNvPr id="9" name="ZoneTexte 8">
            <a:extLst>
              <a:ext uri="{FF2B5EF4-FFF2-40B4-BE49-F238E27FC236}">
                <a16:creationId xmlns:a16="http://schemas.microsoft.com/office/drawing/2014/main" xmlns="" id="{46B36309-61A0-901B-A2AF-D6A1B3AF0AA7}"/>
              </a:ext>
            </a:extLst>
          </p:cNvPr>
          <p:cNvSpPr txBox="1"/>
          <p:nvPr/>
        </p:nvSpPr>
        <p:spPr>
          <a:xfrm>
            <a:off x="7992400" y="6397260"/>
            <a:ext cx="4045525" cy="369332"/>
          </a:xfrm>
          <a:prstGeom prst="rect">
            <a:avLst/>
          </a:prstGeom>
          <a:noFill/>
        </p:spPr>
        <p:txBody>
          <a:bodyPr wrap="square" rtlCol="0">
            <a:spAutoFit/>
          </a:bodyPr>
          <a:lstStyle/>
          <a:p>
            <a:r>
              <a:rPr lang="fr-FR" cap="all" dirty="0"/>
              <a:t>Chauffage collectif en copropriété</a:t>
            </a:r>
          </a:p>
        </p:txBody>
      </p:sp>
    </p:spTree>
    <p:extLst>
      <p:ext uri="{BB962C8B-B14F-4D97-AF65-F5344CB8AC3E}">
        <p14:creationId xmlns:p14="http://schemas.microsoft.com/office/powerpoint/2010/main" val="2929977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465689" y="394519"/>
            <a:ext cx="6603999" cy="584775"/>
          </a:xfrm>
          <a:prstGeom prst="rect">
            <a:avLst/>
          </a:prstGeom>
        </p:spPr>
        <p:txBody>
          <a:bodyPr wrap="square">
            <a:spAutoFit/>
          </a:bodyPr>
          <a:lstStyle/>
          <a:p>
            <a:r>
              <a:rPr lang="fr-FR" sz="3200" b="1" dirty="0">
                <a:solidFill>
                  <a:schemeClr val="tx2"/>
                </a:solidFill>
              </a:rPr>
              <a:t>3 Architecture des réseaux</a:t>
            </a:r>
            <a:r>
              <a:rPr lang="fr-FR" sz="3200" dirty="0"/>
              <a:t> </a:t>
            </a:r>
            <a:r>
              <a:rPr lang="fr-FR" sz="3200" b="1" dirty="0">
                <a:solidFill>
                  <a:schemeClr val="tx2"/>
                </a:solidFill>
              </a:rPr>
              <a:t>(suite)</a:t>
            </a:r>
            <a:endParaRPr lang="fr-FR" sz="3200" dirty="0"/>
          </a:p>
        </p:txBody>
      </p:sp>
      <p:sp>
        <p:nvSpPr>
          <p:cNvPr id="10" name="ZoneTexte 9"/>
          <p:cNvSpPr txBox="1"/>
          <p:nvPr/>
        </p:nvSpPr>
        <p:spPr>
          <a:xfrm>
            <a:off x="348846" y="1323127"/>
            <a:ext cx="11761873" cy="2585323"/>
          </a:xfrm>
          <a:prstGeom prst="rect">
            <a:avLst/>
          </a:prstGeom>
          <a:noFill/>
        </p:spPr>
        <p:txBody>
          <a:bodyPr wrap="square" rtlCol="0">
            <a:spAutoFit/>
          </a:bodyPr>
          <a:lstStyle/>
          <a:p>
            <a:pPr marL="0" lvl="3"/>
            <a:r>
              <a:rPr lang="fr-FR" dirty="0">
                <a:sym typeface="Wingdings" panose="05000000000000000000" pitchFamily="2" charset="2"/>
              </a:rPr>
              <a:t>				Pour la distribution générale:</a:t>
            </a:r>
          </a:p>
          <a:p>
            <a:pPr marL="0" lvl="3"/>
            <a:endParaRPr lang="fr-FR" dirty="0">
              <a:sym typeface="Wingdings" panose="05000000000000000000" pitchFamily="2" charset="2"/>
            </a:endParaRPr>
          </a:p>
          <a:p>
            <a:pPr marL="0" lvl="3"/>
            <a:r>
              <a:rPr lang="fr-FR" dirty="0">
                <a:sym typeface="Wingdings" panose="05000000000000000000" pitchFamily="2" charset="2"/>
              </a:rPr>
              <a:t>Par principe il faut garder à l’esprit qu’une installation unique de grande taille aura un rendement global meilleur qu’un ensemble de petites installations de </a:t>
            </a:r>
            <a:r>
              <a:rPr lang="fr-FR" dirty="0" smtClean="0">
                <a:sym typeface="Wingdings" panose="05000000000000000000" pitchFamily="2" charset="2"/>
              </a:rPr>
              <a:t>puissance cumulée équivalente </a:t>
            </a:r>
            <a:r>
              <a:rPr lang="fr-FR" dirty="0">
                <a:sym typeface="Wingdings" panose="05000000000000000000" pitchFamily="2" charset="2"/>
              </a:rPr>
              <a:t>(l’éléphant et le colibri…).</a:t>
            </a:r>
          </a:p>
          <a:p>
            <a:pPr marL="0" lvl="3"/>
            <a:endParaRPr lang="fr-FR" dirty="0">
              <a:sym typeface="Wingdings" panose="05000000000000000000" pitchFamily="2" charset="2"/>
            </a:endParaRPr>
          </a:p>
          <a:p>
            <a:pPr marL="0" lvl="3"/>
            <a:r>
              <a:rPr lang="fr-FR" dirty="0">
                <a:sym typeface="Wingdings" panose="05000000000000000000" pitchFamily="2" charset="2"/>
              </a:rPr>
              <a:t>Concernant les réseaux tubulaires il est aussi utile de se souvenir que les déperditions thermiques sont directement proportionnelles aux surfaces d’échange (un tube de diamètre </a:t>
            </a:r>
            <a:r>
              <a:rPr lang="fr-FR" b="1" dirty="0">
                <a:solidFill>
                  <a:srgbClr val="FF0000"/>
                </a:solidFill>
                <a:sym typeface="Wingdings" panose="05000000000000000000" pitchFamily="2" charset="2"/>
              </a:rPr>
              <a:t>D</a:t>
            </a:r>
            <a:r>
              <a:rPr lang="fr-FR" dirty="0">
                <a:sym typeface="Wingdings" panose="05000000000000000000" pitchFamily="2" charset="2"/>
              </a:rPr>
              <a:t> et de volume </a:t>
            </a:r>
            <a:r>
              <a:rPr lang="fr-FR" b="1" dirty="0">
                <a:solidFill>
                  <a:srgbClr val="FF0000"/>
                </a:solidFill>
                <a:sym typeface="Wingdings" panose="05000000000000000000" pitchFamily="2" charset="2"/>
              </a:rPr>
              <a:t>V</a:t>
            </a:r>
            <a:r>
              <a:rPr lang="fr-FR" dirty="0">
                <a:sym typeface="Wingdings" panose="05000000000000000000" pitchFamily="2" charset="2"/>
              </a:rPr>
              <a:t> aura 10 fois moins de surface latérale </a:t>
            </a:r>
            <a:r>
              <a:rPr lang="fr-FR" b="1" dirty="0">
                <a:solidFill>
                  <a:srgbClr val="FF0000"/>
                </a:solidFill>
                <a:sym typeface="Wingdings" panose="05000000000000000000" pitchFamily="2" charset="2"/>
              </a:rPr>
              <a:t>S</a:t>
            </a:r>
            <a:r>
              <a:rPr lang="fr-FR" dirty="0">
                <a:sym typeface="Wingdings" panose="05000000000000000000" pitchFamily="2" charset="2"/>
              </a:rPr>
              <a:t> qu’un tube de diamètre </a:t>
            </a:r>
            <a:r>
              <a:rPr lang="fr-FR" b="1" dirty="0">
                <a:solidFill>
                  <a:srgbClr val="00B0F0"/>
                </a:solidFill>
                <a:sym typeface="Wingdings" panose="05000000000000000000" pitchFamily="2" charset="2"/>
              </a:rPr>
              <a:t>d</a:t>
            </a:r>
            <a:r>
              <a:rPr lang="fr-FR" dirty="0">
                <a:sym typeface="Wingdings" panose="05000000000000000000" pitchFamily="2" charset="2"/>
              </a:rPr>
              <a:t>=</a:t>
            </a:r>
            <a:r>
              <a:rPr lang="fr-FR" b="1" dirty="0">
                <a:solidFill>
                  <a:srgbClr val="FF0000"/>
                </a:solidFill>
                <a:sym typeface="Wingdings" panose="05000000000000000000" pitchFamily="2" charset="2"/>
              </a:rPr>
              <a:t>D</a:t>
            </a:r>
            <a:r>
              <a:rPr lang="fr-FR" dirty="0">
                <a:sym typeface="Wingdings" panose="05000000000000000000" pitchFamily="2" charset="2"/>
              </a:rPr>
              <a:t>/10 du même volume </a:t>
            </a:r>
            <a:r>
              <a:rPr lang="fr-FR" dirty="0">
                <a:solidFill>
                  <a:srgbClr val="00B0F0"/>
                </a:solidFill>
                <a:sym typeface="Wingdings" panose="05000000000000000000" pitchFamily="2" charset="2"/>
              </a:rPr>
              <a:t>V</a:t>
            </a:r>
            <a:r>
              <a:rPr lang="fr-FR" dirty="0">
                <a:sym typeface="Wingdings" panose="05000000000000000000" pitchFamily="2" charset="2"/>
              </a:rPr>
              <a:t>).</a:t>
            </a:r>
            <a:r>
              <a:rPr lang="fr-FR" dirty="0"/>
              <a:t>		</a:t>
            </a:r>
          </a:p>
          <a:p>
            <a:endParaRPr lang="fr-FR" dirty="0"/>
          </a:p>
        </p:txBody>
      </p:sp>
      <p:pic>
        <p:nvPicPr>
          <p:cNvPr id="2" name="Image 1"/>
          <p:cNvPicPr>
            <a:picLocks noChangeAspect="1"/>
          </p:cNvPicPr>
          <p:nvPr/>
        </p:nvPicPr>
        <p:blipFill>
          <a:blip r:embed="rId2"/>
          <a:stretch>
            <a:fillRect/>
          </a:stretch>
        </p:blipFill>
        <p:spPr>
          <a:xfrm>
            <a:off x="4211027" y="3646245"/>
            <a:ext cx="6309946" cy="2935681"/>
          </a:xfrm>
          <a:prstGeom prst="rect">
            <a:avLst/>
          </a:prstGeom>
        </p:spPr>
      </p:pic>
      <p:pic>
        <p:nvPicPr>
          <p:cNvPr id="3" name="Image 2">
            <a:extLst>
              <a:ext uri="{FF2B5EF4-FFF2-40B4-BE49-F238E27FC236}">
                <a16:creationId xmlns:a16="http://schemas.microsoft.com/office/drawing/2014/main" xmlns="" id="{315C5C7B-D88E-6EE5-77BE-95149B067C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225" y="0"/>
            <a:ext cx="1091377" cy="1273914"/>
          </a:xfrm>
          <a:prstGeom prst="rect">
            <a:avLst/>
          </a:prstGeom>
        </p:spPr>
      </p:pic>
      <p:pic>
        <p:nvPicPr>
          <p:cNvPr id="4" name="Image 3">
            <a:extLst>
              <a:ext uri="{FF2B5EF4-FFF2-40B4-BE49-F238E27FC236}">
                <a16:creationId xmlns:a16="http://schemas.microsoft.com/office/drawing/2014/main" xmlns="" id="{B3133714-6B69-E65C-08E6-01ABC2FDA6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675" r="26736"/>
          <a:stretch/>
        </p:blipFill>
        <p:spPr>
          <a:xfrm>
            <a:off x="348845" y="5802586"/>
            <a:ext cx="1224135" cy="1018215"/>
          </a:xfrm>
          <a:prstGeom prst="rect">
            <a:avLst/>
          </a:prstGeom>
        </p:spPr>
      </p:pic>
      <p:sp>
        <p:nvSpPr>
          <p:cNvPr id="9" name="ZoneTexte 8">
            <a:extLst>
              <a:ext uri="{FF2B5EF4-FFF2-40B4-BE49-F238E27FC236}">
                <a16:creationId xmlns:a16="http://schemas.microsoft.com/office/drawing/2014/main" xmlns="" id="{A9457F5C-DAF2-59EF-4BB0-E86B763BCB5E}"/>
              </a:ext>
            </a:extLst>
          </p:cNvPr>
          <p:cNvSpPr txBox="1"/>
          <p:nvPr/>
        </p:nvSpPr>
        <p:spPr>
          <a:xfrm>
            <a:off x="7992400" y="6397260"/>
            <a:ext cx="4045525" cy="369332"/>
          </a:xfrm>
          <a:prstGeom prst="rect">
            <a:avLst/>
          </a:prstGeom>
          <a:noFill/>
        </p:spPr>
        <p:txBody>
          <a:bodyPr wrap="square" rtlCol="0">
            <a:spAutoFit/>
          </a:bodyPr>
          <a:lstStyle/>
          <a:p>
            <a:r>
              <a:rPr lang="fr-FR" cap="all" dirty="0"/>
              <a:t>Chauffage collectif en copropriété</a:t>
            </a:r>
          </a:p>
        </p:txBody>
      </p:sp>
    </p:spTree>
    <p:extLst>
      <p:ext uri="{BB962C8B-B14F-4D97-AF65-F5344CB8AC3E}">
        <p14:creationId xmlns:p14="http://schemas.microsoft.com/office/powerpoint/2010/main" val="3863939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465689" y="394519"/>
            <a:ext cx="6603999" cy="584775"/>
          </a:xfrm>
          <a:prstGeom prst="rect">
            <a:avLst/>
          </a:prstGeom>
        </p:spPr>
        <p:txBody>
          <a:bodyPr wrap="square">
            <a:spAutoFit/>
          </a:bodyPr>
          <a:lstStyle/>
          <a:p>
            <a:r>
              <a:rPr lang="fr-FR" sz="3200" b="1" dirty="0">
                <a:solidFill>
                  <a:schemeClr val="tx2"/>
                </a:solidFill>
              </a:rPr>
              <a:t>3 Architecture des réseaux</a:t>
            </a:r>
            <a:r>
              <a:rPr lang="fr-FR" sz="3200" dirty="0"/>
              <a:t> </a:t>
            </a:r>
            <a:r>
              <a:rPr lang="fr-FR" sz="3200" b="1" dirty="0">
                <a:solidFill>
                  <a:schemeClr val="tx2"/>
                </a:solidFill>
              </a:rPr>
              <a:t>(suite)</a:t>
            </a:r>
            <a:endParaRPr lang="fr-FR" sz="3200" dirty="0"/>
          </a:p>
        </p:txBody>
      </p:sp>
      <p:sp>
        <p:nvSpPr>
          <p:cNvPr id="3" name="ZoneTexte 2"/>
          <p:cNvSpPr txBox="1"/>
          <p:nvPr/>
        </p:nvSpPr>
        <p:spPr>
          <a:xfrm>
            <a:off x="149469" y="1626577"/>
            <a:ext cx="11280531" cy="2154436"/>
          </a:xfrm>
          <a:prstGeom prst="rect">
            <a:avLst/>
          </a:prstGeom>
          <a:noFill/>
        </p:spPr>
        <p:txBody>
          <a:bodyPr wrap="square" rtlCol="0">
            <a:spAutoFit/>
          </a:bodyPr>
          <a:lstStyle/>
          <a:p>
            <a:r>
              <a:rPr lang="fr-FR" sz="1600" b="1" u="sng" dirty="0"/>
              <a:t>Cas des chaufferies à chaudières multiples</a:t>
            </a:r>
            <a:r>
              <a:rPr lang="fr-FR" sz="1600" b="1" dirty="0"/>
              <a:t>:</a:t>
            </a:r>
          </a:p>
          <a:p>
            <a:endParaRPr lang="fr-FR" sz="1600" b="1" u="sng" dirty="0"/>
          </a:p>
          <a:p>
            <a:r>
              <a:rPr lang="fr-FR" sz="1400" dirty="0"/>
              <a:t>Il est parfois intéressant de multiplier les petites chaudières côte-à-côte pour des raisons:</a:t>
            </a:r>
          </a:p>
          <a:p>
            <a:endParaRPr lang="fr-FR" sz="1400" dirty="0"/>
          </a:p>
          <a:p>
            <a:r>
              <a:rPr lang="fr-FR" sz="1400" dirty="0"/>
              <a:t>	-de régulation: on module en allumant ou éteignant une chaudière, celles-ci peuvent aussi moduler leur puissance unitaire</a:t>
            </a:r>
          </a:p>
          <a:p>
            <a:r>
              <a:rPr lang="fr-FR" sz="1400" dirty="0"/>
              <a:t>	-de place: murales, on tapisse un ou plusieurs côtés de la chaufferie</a:t>
            </a:r>
          </a:p>
          <a:p>
            <a:r>
              <a:rPr lang="fr-FR" sz="1400" dirty="0"/>
              <a:t>	-logistique: le plus souvent manu portables, elles passent par la porte du local</a:t>
            </a:r>
          </a:p>
          <a:p>
            <a:r>
              <a:rPr lang="fr-FR" sz="1400" dirty="0"/>
              <a:t>	-de sécurisation de fonctionnement: on peut fonctionner en mode dégradé quand une est en panne sans trop de perte confort.</a:t>
            </a:r>
          </a:p>
          <a:p>
            <a:r>
              <a:rPr lang="fr-FR" dirty="0"/>
              <a:t>  </a:t>
            </a:r>
          </a:p>
        </p:txBody>
      </p:sp>
      <p:pic>
        <p:nvPicPr>
          <p:cNvPr id="4" name="Image 3"/>
          <p:cNvPicPr>
            <a:picLocks noChangeAspect="1"/>
          </p:cNvPicPr>
          <p:nvPr/>
        </p:nvPicPr>
        <p:blipFill>
          <a:blip r:embed="rId2"/>
          <a:stretch>
            <a:fillRect/>
          </a:stretch>
        </p:blipFill>
        <p:spPr>
          <a:xfrm>
            <a:off x="3109854" y="3565569"/>
            <a:ext cx="3181474" cy="2989385"/>
          </a:xfrm>
          <a:prstGeom prst="rect">
            <a:avLst/>
          </a:prstGeom>
        </p:spPr>
      </p:pic>
      <p:pic>
        <p:nvPicPr>
          <p:cNvPr id="2" name="Image 1">
            <a:extLst>
              <a:ext uri="{FF2B5EF4-FFF2-40B4-BE49-F238E27FC236}">
                <a16:creationId xmlns:a16="http://schemas.microsoft.com/office/drawing/2014/main" xmlns="" id="{E2A87B55-EE50-1C0A-9749-786E959176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225" y="0"/>
            <a:ext cx="1091377" cy="1273914"/>
          </a:xfrm>
          <a:prstGeom prst="rect">
            <a:avLst/>
          </a:prstGeom>
        </p:spPr>
      </p:pic>
      <p:pic>
        <p:nvPicPr>
          <p:cNvPr id="9" name="Image 8">
            <a:extLst>
              <a:ext uri="{FF2B5EF4-FFF2-40B4-BE49-F238E27FC236}">
                <a16:creationId xmlns:a16="http://schemas.microsoft.com/office/drawing/2014/main" xmlns="" id="{DF0A7CD7-33A6-DDED-E0CB-DAEE35B2F9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675" r="26736"/>
          <a:stretch/>
        </p:blipFill>
        <p:spPr>
          <a:xfrm>
            <a:off x="348845" y="5802586"/>
            <a:ext cx="1224135" cy="1018215"/>
          </a:xfrm>
          <a:prstGeom prst="rect">
            <a:avLst/>
          </a:prstGeom>
        </p:spPr>
      </p:pic>
      <p:sp>
        <p:nvSpPr>
          <p:cNvPr id="10" name="ZoneTexte 9">
            <a:extLst>
              <a:ext uri="{FF2B5EF4-FFF2-40B4-BE49-F238E27FC236}">
                <a16:creationId xmlns:a16="http://schemas.microsoft.com/office/drawing/2014/main" xmlns="" id="{FB5776F5-F816-8758-40CB-6AAFEA2ADA6F}"/>
              </a:ext>
            </a:extLst>
          </p:cNvPr>
          <p:cNvSpPr txBox="1"/>
          <p:nvPr/>
        </p:nvSpPr>
        <p:spPr>
          <a:xfrm>
            <a:off x="7992400" y="6397260"/>
            <a:ext cx="4045525" cy="369332"/>
          </a:xfrm>
          <a:prstGeom prst="rect">
            <a:avLst/>
          </a:prstGeom>
          <a:noFill/>
        </p:spPr>
        <p:txBody>
          <a:bodyPr wrap="square" rtlCol="0">
            <a:spAutoFit/>
          </a:bodyPr>
          <a:lstStyle/>
          <a:p>
            <a:r>
              <a:rPr lang="fr-FR" cap="all" dirty="0"/>
              <a:t>Chauffage collectif en copropriété</a:t>
            </a:r>
          </a:p>
        </p:txBody>
      </p:sp>
    </p:spTree>
    <p:extLst>
      <p:ext uri="{BB962C8B-B14F-4D97-AF65-F5344CB8AC3E}">
        <p14:creationId xmlns:p14="http://schemas.microsoft.com/office/powerpoint/2010/main" val="2375140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800053" y="2280520"/>
            <a:ext cx="5765977" cy="4577480"/>
          </a:xfrm>
          <a:prstGeom prst="rect">
            <a:avLst/>
          </a:prstGeom>
        </p:spPr>
      </p:pic>
      <p:sp>
        <p:nvSpPr>
          <p:cNvPr id="8" name="Rectangle 7"/>
          <p:cNvSpPr/>
          <p:nvPr/>
        </p:nvSpPr>
        <p:spPr>
          <a:xfrm>
            <a:off x="3465689" y="394519"/>
            <a:ext cx="6603999" cy="584775"/>
          </a:xfrm>
          <a:prstGeom prst="rect">
            <a:avLst/>
          </a:prstGeom>
        </p:spPr>
        <p:txBody>
          <a:bodyPr wrap="square">
            <a:spAutoFit/>
          </a:bodyPr>
          <a:lstStyle/>
          <a:p>
            <a:r>
              <a:rPr lang="fr-FR" sz="3200" b="1" dirty="0">
                <a:solidFill>
                  <a:schemeClr val="tx2"/>
                </a:solidFill>
              </a:rPr>
              <a:t>3 Architecture des réseaux</a:t>
            </a:r>
            <a:r>
              <a:rPr lang="fr-FR" sz="3200" dirty="0"/>
              <a:t> </a:t>
            </a:r>
            <a:r>
              <a:rPr lang="fr-FR" sz="3200" b="1" dirty="0">
                <a:solidFill>
                  <a:schemeClr val="tx2"/>
                </a:solidFill>
              </a:rPr>
              <a:t>(suite)</a:t>
            </a:r>
            <a:endParaRPr lang="fr-FR" sz="3200" dirty="0"/>
          </a:p>
        </p:txBody>
      </p:sp>
      <p:sp>
        <p:nvSpPr>
          <p:cNvPr id="10" name="ZoneTexte 9"/>
          <p:cNvSpPr txBox="1"/>
          <p:nvPr/>
        </p:nvSpPr>
        <p:spPr>
          <a:xfrm>
            <a:off x="348846" y="1323127"/>
            <a:ext cx="11761873" cy="1200329"/>
          </a:xfrm>
          <a:prstGeom prst="rect">
            <a:avLst/>
          </a:prstGeom>
          <a:noFill/>
        </p:spPr>
        <p:txBody>
          <a:bodyPr wrap="square" rtlCol="0">
            <a:spAutoFit/>
          </a:bodyPr>
          <a:lstStyle/>
          <a:p>
            <a:pPr marL="0" lvl="3" algn="ctr"/>
            <a:r>
              <a:rPr lang="fr-FR" dirty="0">
                <a:sym typeface="Wingdings" panose="05000000000000000000" pitchFamily="2" charset="2"/>
              </a:rPr>
              <a:t>Pour la distribution générale:</a:t>
            </a:r>
          </a:p>
          <a:p>
            <a:pPr marL="0" lvl="3" algn="ctr"/>
            <a:endParaRPr lang="fr-FR" dirty="0">
              <a:sym typeface="Wingdings" panose="05000000000000000000" pitchFamily="2" charset="2"/>
            </a:endParaRPr>
          </a:p>
          <a:p>
            <a:pPr marL="0" lvl="3"/>
            <a:r>
              <a:rPr lang="fr-FR" dirty="0">
                <a:sym typeface="Wingdings" panose="05000000000000000000" pitchFamily="2" charset="2"/>
              </a:rPr>
              <a:t>Suivant l’époque de conception la distribution à l’intérieur de l’immeuble et jusqu’aux logements peut prendre 2 configurations principales:</a:t>
            </a:r>
          </a:p>
        </p:txBody>
      </p:sp>
      <p:pic>
        <p:nvPicPr>
          <p:cNvPr id="3" name="Image 2">
            <a:extLst>
              <a:ext uri="{FF2B5EF4-FFF2-40B4-BE49-F238E27FC236}">
                <a16:creationId xmlns:a16="http://schemas.microsoft.com/office/drawing/2014/main" xmlns="" id="{9A5B5D44-FB55-B606-A336-0D75EC4014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225" y="0"/>
            <a:ext cx="1091377" cy="1273914"/>
          </a:xfrm>
          <a:prstGeom prst="rect">
            <a:avLst/>
          </a:prstGeom>
        </p:spPr>
      </p:pic>
      <p:pic>
        <p:nvPicPr>
          <p:cNvPr id="4" name="Image 3">
            <a:extLst>
              <a:ext uri="{FF2B5EF4-FFF2-40B4-BE49-F238E27FC236}">
                <a16:creationId xmlns:a16="http://schemas.microsoft.com/office/drawing/2014/main" xmlns="" id="{F44F8991-77E6-C3D1-5842-92114AB7CB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675" r="26736"/>
          <a:stretch/>
        </p:blipFill>
        <p:spPr>
          <a:xfrm>
            <a:off x="348845" y="5802586"/>
            <a:ext cx="1224135" cy="1018215"/>
          </a:xfrm>
          <a:prstGeom prst="rect">
            <a:avLst/>
          </a:prstGeom>
        </p:spPr>
      </p:pic>
      <p:sp>
        <p:nvSpPr>
          <p:cNvPr id="9" name="ZoneTexte 8">
            <a:extLst>
              <a:ext uri="{FF2B5EF4-FFF2-40B4-BE49-F238E27FC236}">
                <a16:creationId xmlns:a16="http://schemas.microsoft.com/office/drawing/2014/main" xmlns="" id="{ADCC58C9-DE6B-ED14-23A3-54928521D146}"/>
              </a:ext>
            </a:extLst>
          </p:cNvPr>
          <p:cNvSpPr txBox="1"/>
          <p:nvPr/>
        </p:nvSpPr>
        <p:spPr>
          <a:xfrm>
            <a:off x="7992400" y="6397260"/>
            <a:ext cx="4045525" cy="369332"/>
          </a:xfrm>
          <a:prstGeom prst="rect">
            <a:avLst/>
          </a:prstGeom>
          <a:noFill/>
        </p:spPr>
        <p:txBody>
          <a:bodyPr wrap="square" rtlCol="0">
            <a:spAutoFit/>
          </a:bodyPr>
          <a:lstStyle/>
          <a:p>
            <a:r>
              <a:rPr lang="fr-FR" cap="all" dirty="0"/>
              <a:t>Chauffage collectif en copropriété</a:t>
            </a:r>
          </a:p>
        </p:txBody>
      </p:sp>
    </p:spTree>
    <p:extLst>
      <p:ext uri="{BB962C8B-B14F-4D97-AF65-F5344CB8AC3E}">
        <p14:creationId xmlns:p14="http://schemas.microsoft.com/office/powerpoint/2010/main" val="1751246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465689" y="394519"/>
            <a:ext cx="6603999" cy="584775"/>
          </a:xfrm>
          <a:prstGeom prst="rect">
            <a:avLst/>
          </a:prstGeom>
        </p:spPr>
        <p:txBody>
          <a:bodyPr wrap="square">
            <a:spAutoFit/>
          </a:bodyPr>
          <a:lstStyle/>
          <a:p>
            <a:r>
              <a:rPr lang="fr-FR" sz="3200" b="1" dirty="0">
                <a:solidFill>
                  <a:schemeClr val="tx2"/>
                </a:solidFill>
              </a:rPr>
              <a:t>3 Architecture des réseaux</a:t>
            </a:r>
            <a:r>
              <a:rPr lang="fr-FR" sz="3200" dirty="0"/>
              <a:t> </a:t>
            </a:r>
            <a:r>
              <a:rPr lang="fr-FR" sz="3200" b="1" dirty="0">
                <a:solidFill>
                  <a:schemeClr val="tx2"/>
                </a:solidFill>
              </a:rPr>
              <a:t>(suite)</a:t>
            </a:r>
            <a:endParaRPr lang="fr-FR" sz="3200" dirty="0"/>
          </a:p>
        </p:txBody>
      </p:sp>
      <p:sp>
        <p:nvSpPr>
          <p:cNvPr id="3" name="ZoneTexte 2"/>
          <p:cNvSpPr txBox="1"/>
          <p:nvPr/>
        </p:nvSpPr>
        <p:spPr>
          <a:xfrm>
            <a:off x="170821" y="1256204"/>
            <a:ext cx="11877151" cy="4247317"/>
          </a:xfrm>
          <a:prstGeom prst="rect">
            <a:avLst/>
          </a:prstGeom>
          <a:noFill/>
        </p:spPr>
        <p:txBody>
          <a:bodyPr wrap="square" rtlCol="0">
            <a:spAutoFit/>
          </a:bodyPr>
          <a:lstStyle/>
          <a:p>
            <a:pPr algn="ctr"/>
            <a:r>
              <a:rPr lang="fr-FR" dirty="0"/>
              <a:t>Pour la distribution générale:</a:t>
            </a:r>
          </a:p>
          <a:p>
            <a:endParaRPr lang="fr-FR" sz="1400" dirty="0"/>
          </a:p>
          <a:p>
            <a:r>
              <a:rPr lang="fr-FR" sz="1400" dirty="0"/>
              <a:t>Bien évidemment la distribution par colonnes multiples installée dans les constructions à partir des années 1920 et de l’apparition du chauffage central  présente de nombreux inconvénients:</a:t>
            </a:r>
          </a:p>
          <a:p>
            <a:pPr marL="742950" lvl="1" indent="-285750">
              <a:buFont typeface="Arial" panose="020B0604020202020204" pitchFamily="34" charset="0"/>
              <a:buChar char="•"/>
            </a:pPr>
            <a:r>
              <a:rPr lang="fr-FR" sz="1400" dirty="0"/>
              <a:t>Transmission de bruit d’un étage à l’autre (choc sur radiateur…)</a:t>
            </a:r>
          </a:p>
          <a:p>
            <a:pPr marL="742950" lvl="1" indent="-285750">
              <a:buFont typeface="Arial" panose="020B0604020202020204" pitchFamily="34" charset="0"/>
              <a:buChar char="•"/>
            </a:pPr>
            <a:r>
              <a:rPr lang="fr-FR" sz="1400" dirty="0"/>
              <a:t>Bruit de dilatation important (pas de manchon de dilatation possible, fourreaux qui vieillissent mal et ‘collent’ au tube)</a:t>
            </a:r>
          </a:p>
          <a:p>
            <a:pPr marL="742950" lvl="1" indent="-285750">
              <a:buFont typeface="Arial" panose="020B0604020202020204" pitchFamily="34" charset="0"/>
              <a:buChar char="•"/>
            </a:pPr>
            <a:r>
              <a:rPr lang="fr-FR" sz="1400" dirty="0"/>
              <a:t>Multiplication des purgeurs (1 par colonne en principe) donc de risques de fuites</a:t>
            </a:r>
          </a:p>
          <a:p>
            <a:pPr marL="742950" lvl="1" indent="-285750">
              <a:buFont typeface="Arial" panose="020B0604020202020204" pitchFamily="34" charset="0"/>
              <a:buChar char="•"/>
            </a:pPr>
            <a:r>
              <a:rPr lang="fr-FR" sz="1400" dirty="0"/>
              <a:t>Modification du réseau très compliquée (en cas de rénovation/redistribution intérieure d’un lot) et uniquement hors période de chauffe</a:t>
            </a:r>
          </a:p>
          <a:p>
            <a:pPr marL="742950" lvl="1" indent="-285750">
              <a:buFont typeface="Arial" panose="020B0604020202020204" pitchFamily="34" charset="0"/>
              <a:buChar char="•"/>
            </a:pPr>
            <a:r>
              <a:rPr lang="fr-FR" sz="1400" dirty="0"/>
              <a:t>Obligation de ‘fermer’ toute une colonne pour chaque intervention sur un radiateur (et si il y a des vannes de pieds de colonne …!)</a:t>
            </a:r>
          </a:p>
          <a:p>
            <a:pPr marL="742950" lvl="1" indent="-285750">
              <a:buFont typeface="Arial" panose="020B0604020202020204" pitchFamily="34" charset="0"/>
              <a:buChar char="•"/>
            </a:pPr>
            <a:r>
              <a:rPr lang="fr-FR" sz="1400" dirty="0"/>
              <a:t>Coffrage verticale nécessaire pour dissimuler les tuyaux (souvent accompagnés de traces noirâtres dues à la convection de l’air chaud)</a:t>
            </a:r>
          </a:p>
          <a:p>
            <a:pPr marL="742950" lvl="1" indent="-285750">
              <a:buFont typeface="Arial" panose="020B0604020202020204" pitchFamily="34" charset="0"/>
              <a:buChar char="•"/>
            </a:pPr>
            <a:r>
              <a:rPr lang="fr-FR" sz="1400" dirty="0"/>
              <a:t>Pieds de colonnes en sous-sol ou vide sanitaire, d’un accès parfois compliqué (caves privatives)</a:t>
            </a:r>
          </a:p>
          <a:p>
            <a:pPr marL="742950" lvl="1" indent="-285750">
              <a:buFont typeface="Arial" panose="020B0604020202020204" pitchFamily="34" charset="0"/>
              <a:buChar char="•"/>
            </a:pPr>
            <a:r>
              <a:rPr lang="fr-FR" sz="1400" dirty="0"/>
              <a:t>Multiplication de ‘petites colonnes’ donc déperditions importantes même quand les radiateurs sont fermés</a:t>
            </a:r>
          </a:p>
          <a:p>
            <a:pPr marL="742950" lvl="1" indent="-285750">
              <a:buFont typeface="Arial" panose="020B0604020202020204" pitchFamily="34" charset="0"/>
              <a:buChar char="•"/>
            </a:pPr>
            <a:r>
              <a:rPr lang="fr-FR" sz="1400" dirty="0"/>
              <a:t>Individualisation des frais de chauffage compliquée (capteur su chaque radiateur + capteur d’ambiance dans chaque pièce chauffée)</a:t>
            </a:r>
          </a:p>
          <a:p>
            <a:endParaRPr lang="fr-FR" sz="1400" dirty="0">
              <a:sym typeface="Wingdings" panose="05000000000000000000" pitchFamily="2" charset="2"/>
            </a:endParaRPr>
          </a:p>
          <a:p>
            <a:r>
              <a:rPr lang="fr-FR" sz="1400" dirty="0">
                <a:sym typeface="Wingdings" panose="05000000000000000000" pitchFamily="2" charset="2"/>
              </a:rPr>
              <a:t>Le seul atout de ce configuration étant, à mon sens, l’absence </a:t>
            </a:r>
            <a:r>
              <a:rPr lang="fr-FR" sz="1400" dirty="0"/>
              <a:t>dans immeubles ‘de standing’ et en particulier sur les paliers de distribution de toute gaine technique disgracieuse , les autres ‘servitudes’ (eau, gaz et électricité) étant renvoyées près de la cuisine et de son escalier ‘de service’</a:t>
            </a:r>
          </a:p>
          <a:p>
            <a:endParaRPr lang="fr-FR" sz="1400" dirty="0"/>
          </a:p>
          <a:p>
            <a:pPr lvl="1"/>
            <a:r>
              <a:rPr lang="fr-FR" sz="1400" dirty="0"/>
              <a:t> </a:t>
            </a:r>
          </a:p>
          <a:p>
            <a:pPr marL="742950" lvl="1" indent="-285750">
              <a:buFont typeface="Arial" panose="020B0604020202020204" pitchFamily="34" charset="0"/>
              <a:buChar char="•"/>
            </a:pPr>
            <a:endParaRPr lang="fr-FR" sz="1400" dirty="0"/>
          </a:p>
        </p:txBody>
      </p:sp>
      <p:pic>
        <p:nvPicPr>
          <p:cNvPr id="2" name="Image 1">
            <a:extLst>
              <a:ext uri="{FF2B5EF4-FFF2-40B4-BE49-F238E27FC236}">
                <a16:creationId xmlns:a16="http://schemas.microsoft.com/office/drawing/2014/main" xmlns="" id="{D96EA0FE-40E1-6C27-7B83-6E84989CCD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225" y="0"/>
            <a:ext cx="1091377" cy="1273914"/>
          </a:xfrm>
          <a:prstGeom prst="rect">
            <a:avLst/>
          </a:prstGeom>
        </p:spPr>
      </p:pic>
      <p:pic>
        <p:nvPicPr>
          <p:cNvPr id="4" name="Image 3">
            <a:extLst>
              <a:ext uri="{FF2B5EF4-FFF2-40B4-BE49-F238E27FC236}">
                <a16:creationId xmlns:a16="http://schemas.microsoft.com/office/drawing/2014/main" xmlns="" id="{EC6649D9-4CC1-9C30-8A66-B80CB5C0E9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675" r="26736"/>
          <a:stretch/>
        </p:blipFill>
        <p:spPr>
          <a:xfrm>
            <a:off x="348845" y="5802586"/>
            <a:ext cx="1224135" cy="1018215"/>
          </a:xfrm>
          <a:prstGeom prst="rect">
            <a:avLst/>
          </a:prstGeom>
        </p:spPr>
      </p:pic>
      <p:sp>
        <p:nvSpPr>
          <p:cNvPr id="9" name="ZoneTexte 8">
            <a:extLst>
              <a:ext uri="{FF2B5EF4-FFF2-40B4-BE49-F238E27FC236}">
                <a16:creationId xmlns:a16="http://schemas.microsoft.com/office/drawing/2014/main" xmlns="" id="{8B7CD0F9-9DA0-2B48-FC16-878485238AA1}"/>
              </a:ext>
            </a:extLst>
          </p:cNvPr>
          <p:cNvSpPr txBox="1"/>
          <p:nvPr/>
        </p:nvSpPr>
        <p:spPr>
          <a:xfrm>
            <a:off x="7992400" y="6397260"/>
            <a:ext cx="4045525" cy="369332"/>
          </a:xfrm>
          <a:prstGeom prst="rect">
            <a:avLst/>
          </a:prstGeom>
          <a:noFill/>
        </p:spPr>
        <p:txBody>
          <a:bodyPr wrap="square" rtlCol="0">
            <a:spAutoFit/>
          </a:bodyPr>
          <a:lstStyle/>
          <a:p>
            <a:r>
              <a:rPr lang="fr-FR" cap="all" dirty="0"/>
              <a:t>Chauffage collectif en copropriété</a:t>
            </a:r>
          </a:p>
        </p:txBody>
      </p:sp>
    </p:spTree>
    <p:extLst>
      <p:ext uri="{BB962C8B-B14F-4D97-AF65-F5344CB8AC3E}">
        <p14:creationId xmlns:p14="http://schemas.microsoft.com/office/powerpoint/2010/main" val="2835814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465689" y="394519"/>
            <a:ext cx="6603999" cy="584775"/>
          </a:xfrm>
          <a:prstGeom prst="rect">
            <a:avLst/>
          </a:prstGeom>
        </p:spPr>
        <p:txBody>
          <a:bodyPr wrap="square">
            <a:spAutoFit/>
          </a:bodyPr>
          <a:lstStyle/>
          <a:p>
            <a:r>
              <a:rPr lang="fr-FR" sz="3200" b="1" dirty="0">
                <a:solidFill>
                  <a:schemeClr val="tx2"/>
                </a:solidFill>
              </a:rPr>
              <a:t>3 Architecture des réseaux</a:t>
            </a:r>
            <a:r>
              <a:rPr lang="fr-FR" sz="3200" dirty="0"/>
              <a:t> </a:t>
            </a:r>
            <a:r>
              <a:rPr lang="fr-FR" sz="3200" b="1" dirty="0">
                <a:solidFill>
                  <a:schemeClr val="tx2"/>
                </a:solidFill>
              </a:rPr>
              <a:t>(suite)</a:t>
            </a:r>
            <a:endParaRPr lang="fr-FR" sz="3200" dirty="0"/>
          </a:p>
        </p:txBody>
      </p:sp>
      <p:sp>
        <p:nvSpPr>
          <p:cNvPr id="3" name="ZoneTexte 2"/>
          <p:cNvSpPr txBox="1"/>
          <p:nvPr/>
        </p:nvSpPr>
        <p:spPr>
          <a:xfrm>
            <a:off x="241160" y="1196015"/>
            <a:ext cx="11877151" cy="4462760"/>
          </a:xfrm>
          <a:prstGeom prst="rect">
            <a:avLst/>
          </a:prstGeom>
          <a:noFill/>
        </p:spPr>
        <p:txBody>
          <a:bodyPr wrap="square" rtlCol="0">
            <a:spAutoFit/>
          </a:bodyPr>
          <a:lstStyle/>
          <a:p>
            <a:pPr algn="ctr"/>
            <a:r>
              <a:rPr lang="fr-FR" dirty="0"/>
              <a:t>Pour la distribution générale:</a:t>
            </a:r>
          </a:p>
          <a:p>
            <a:endParaRPr lang="fr-FR" sz="1400" dirty="0"/>
          </a:p>
          <a:p>
            <a:endParaRPr lang="fr-FR" sz="1400" dirty="0"/>
          </a:p>
          <a:p>
            <a:r>
              <a:rPr lang="fr-FR" sz="1400" dirty="0"/>
              <a:t>La distribution par colonne centrale et les piquages dédiés à chaque appartement, généralisée sur les constructions ‘modernes’ , présentent des avantages certains:</a:t>
            </a:r>
          </a:p>
          <a:p>
            <a:pPr marL="742950" lvl="1" indent="-285750">
              <a:buFont typeface="Arial" panose="020B0604020202020204" pitchFamily="34" charset="0"/>
              <a:buChar char="•"/>
            </a:pPr>
            <a:r>
              <a:rPr lang="fr-FR" sz="1400" dirty="0"/>
              <a:t>Équilibrage facilité permettant une ‘équité’ de la puissance disponible par rapport à la taille du lot (au moyen de vanne type ‘TA’)</a:t>
            </a:r>
          </a:p>
          <a:p>
            <a:pPr marL="742950" lvl="1" indent="-285750">
              <a:buFont typeface="Arial" panose="020B0604020202020204" pitchFamily="34" charset="0"/>
              <a:buChar char="•"/>
            </a:pPr>
            <a:r>
              <a:rPr lang="fr-FR" sz="1400" dirty="0"/>
              <a:t>Fermeture individuelle de chaque lot (fuite ou travaux)</a:t>
            </a:r>
          </a:p>
          <a:p>
            <a:pPr marL="742950" lvl="1" indent="-285750">
              <a:buFont typeface="Arial" panose="020B0604020202020204" pitchFamily="34" charset="0"/>
              <a:buChar char="•"/>
            </a:pPr>
            <a:r>
              <a:rPr lang="fr-FR" sz="1400" dirty="0"/>
              <a:t>Comptage d’énergie simplifié et réseau de télé-relevage</a:t>
            </a:r>
          </a:p>
          <a:p>
            <a:pPr marL="742950" lvl="1" indent="-285750">
              <a:buFont typeface="Arial" panose="020B0604020202020204" pitchFamily="34" charset="0"/>
              <a:buChar char="•"/>
            </a:pPr>
            <a:r>
              <a:rPr lang="fr-FR" sz="1400" dirty="0"/>
              <a:t> possibilité de mixer les émetteurs au sein d’un même immeuble (même si c’est rare)</a:t>
            </a:r>
          </a:p>
          <a:p>
            <a:pPr marL="1200150" lvl="2" indent="-285750">
              <a:buFont typeface="Arial" panose="020B0604020202020204" pitchFamily="34" charset="0"/>
              <a:buChar char="•"/>
            </a:pPr>
            <a:r>
              <a:rPr lang="fr-FR" sz="1400" dirty="0"/>
              <a:t>Radiateurs pour un lot</a:t>
            </a:r>
          </a:p>
          <a:p>
            <a:pPr marL="1200150" lvl="2" indent="-285750">
              <a:buFont typeface="Arial" panose="020B0604020202020204" pitchFamily="34" charset="0"/>
              <a:buChar char="•"/>
            </a:pPr>
            <a:r>
              <a:rPr lang="fr-FR" sz="1400" dirty="0"/>
              <a:t>Plancher chauffant pour un autre lot</a:t>
            </a:r>
          </a:p>
          <a:p>
            <a:endParaRPr lang="fr-FR" sz="1400" dirty="0"/>
          </a:p>
          <a:p>
            <a:r>
              <a:rPr lang="fr-FR" sz="1400" dirty="0"/>
              <a:t>Pour autant cette disposition des réseaux présente aussi ses contraintes propres</a:t>
            </a:r>
          </a:p>
          <a:p>
            <a:pPr marL="742950" lvl="1" indent="-285750">
              <a:buFont typeface="Arial" panose="020B0604020202020204" pitchFamily="34" charset="0"/>
              <a:buChar char="•"/>
            </a:pPr>
            <a:r>
              <a:rPr lang="fr-FR" sz="1400" dirty="0"/>
              <a:t>Longueur du réseau non-négligeable	</a:t>
            </a:r>
          </a:p>
          <a:p>
            <a:pPr marL="742950" lvl="1" indent="-285750">
              <a:buFont typeface="Arial" panose="020B0604020202020204" pitchFamily="34" charset="0"/>
              <a:buChar char="•"/>
            </a:pPr>
            <a:r>
              <a:rPr lang="fr-FR" sz="1400" dirty="0"/>
              <a:t>Cheminement des tubes horizontaux à organiser:</a:t>
            </a:r>
          </a:p>
          <a:p>
            <a:pPr marL="1200150" lvl="2" indent="-285750">
              <a:buFont typeface="Arial" panose="020B0604020202020204" pitchFamily="34" charset="0"/>
              <a:buChar char="•"/>
            </a:pPr>
            <a:r>
              <a:rPr lang="fr-FR" sz="1400" dirty="0"/>
              <a:t>En apparent en plinthe (plus adapté à une répartition périphérique)</a:t>
            </a:r>
          </a:p>
          <a:p>
            <a:pPr marL="1200150" lvl="2" indent="-285750">
              <a:buFont typeface="Arial" panose="020B0604020202020204" pitchFamily="34" charset="0"/>
              <a:buChar char="•"/>
            </a:pPr>
            <a:r>
              <a:rPr lang="fr-FR" sz="1400" dirty="0"/>
              <a:t>En dalle (protection des tubes à prévoir)</a:t>
            </a:r>
          </a:p>
          <a:p>
            <a:pPr marL="742950" lvl="1" indent="-285750">
              <a:buFont typeface="Arial" panose="020B0604020202020204" pitchFamily="34" charset="0"/>
              <a:buChar char="•"/>
            </a:pPr>
            <a:r>
              <a:rPr lang="fr-FR" sz="1400" dirty="0"/>
              <a:t>Dépôt des boues favorisé sur les tronçon horizontaux (surtout si il y a des points bas)</a:t>
            </a:r>
          </a:p>
          <a:p>
            <a:pPr lvl="1"/>
            <a:endParaRPr lang="fr-FR" sz="1400" dirty="0"/>
          </a:p>
          <a:p>
            <a:pPr marL="742950" lvl="1" indent="-285750">
              <a:buFont typeface="Arial" panose="020B0604020202020204" pitchFamily="34" charset="0"/>
              <a:buChar char="•"/>
            </a:pPr>
            <a:endParaRPr lang="fr-FR" sz="1400" dirty="0"/>
          </a:p>
        </p:txBody>
      </p:sp>
      <p:pic>
        <p:nvPicPr>
          <p:cNvPr id="2" name="Image 1">
            <a:extLst>
              <a:ext uri="{FF2B5EF4-FFF2-40B4-BE49-F238E27FC236}">
                <a16:creationId xmlns:a16="http://schemas.microsoft.com/office/drawing/2014/main" xmlns="" id="{85EC0DCD-E5D0-3336-4957-1C7BBFE25F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225" y="0"/>
            <a:ext cx="1091377" cy="1273914"/>
          </a:xfrm>
          <a:prstGeom prst="rect">
            <a:avLst/>
          </a:prstGeom>
        </p:spPr>
      </p:pic>
      <p:pic>
        <p:nvPicPr>
          <p:cNvPr id="4" name="Image 3">
            <a:extLst>
              <a:ext uri="{FF2B5EF4-FFF2-40B4-BE49-F238E27FC236}">
                <a16:creationId xmlns:a16="http://schemas.microsoft.com/office/drawing/2014/main" xmlns="" id="{1ED75C77-1D96-2CF9-1DCF-A7C04504AF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675" r="26736"/>
          <a:stretch/>
        </p:blipFill>
        <p:spPr>
          <a:xfrm>
            <a:off x="348845" y="5802586"/>
            <a:ext cx="1224135" cy="1018215"/>
          </a:xfrm>
          <a:prstGeom prst="rect">
            <a:avLst/>
          </a:prstGeom>
        </p:spPr>
      </p:pic>
      <p:sp>
        <p:nvSpPr>
          <p:cNvPr id="9" name="ZoneTexte 8">
            <a:extLst>
              <a:ext uri="{FF2B5EF4-FFF2-40B4-BE49-F238E27FC236}">
                <a16:creationId xmlns:a16="http://schemas.microsoft.com/office/drawing/2014/main" xmlns="" id="{C46D7E7C-BEED-F442-A0F1-C29783C49274}"/>
              </a:ext>
            </a:extLst>
          </p:cNvPr>
          <p:cNvSpPr txBox="1"/>
          <p:nvPr/>
        </p:nvSpPr>
        <p:spPr>
          <a:xfrm>
            <a:off x="7992400" y="6397260"/>
            <a:ext cx="4045525" cy="369332"/>
          </a:xfrm>
          <a:prstGeom prst="rect">
            <a:avLst/>
          </a:prstGeom>
          <a:noFill/>
        </p:spPr>
        <p:txBody>
          <a:bodyPr wrap="square" rtlCol="0">
            <a:spAutoFit/>
          </a:bodyPr>
          <a:lstStyle/>
          <a:p>
            <a:r>
              <a:rPr lang="fr-FR" cap="all" dirty="0"/>
              <a:t>Chauffage collectif en copropriété</a:t>
            </a:r>
          </a:p>
        </p:txBody>
      </p:sp>
    </p:spTree>
    <p:extLst>
      <p:ext uri="{BB962C8B-B14F-4D97-AF65-F5344CB8AC3E}">
        <p14:creationId xmlns:p14="http://schemas.microsoft.com/office/powerpoint/2010/main" val="3302943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465689" y="394519"/>
            <a:ext cx="6603999" cy="584775"/>
          </a:xfrm>
          <a:prstGeom prst="rect">
            <a:avLst/>
          </a:prstGeom>
        </p:spPr>
        <p:txBody>
          <a:bodyPr wrap="square">
            <a:spAutoFit/>
          </a:bodyPr>
          <a:lstStyle/>
          <a:p>
            <a:r>
              <a:rPr lang="fr-FR" sz="3200" b="1" dirty="0">
                <a:solidFill>
                  <a:schemeClr val="tx2"/>
                </a:solidFill>
              </a:rPr>
              <a:t>3 Architecture des réseaux</a:t>
            </a:r>
            <a:r>
              <a:rPr lang="fr-FR" sz="3200" dirty="0"/>
              <a:t> </a:t>
            </a:r>
            <a:r>
              <a:rPr lang="fr-FR" sz="3200" b="1" dirty="0">
                <a:solidFill>
                  <a:schemeClr val="tx2"/>
                </a:solidFill>
              </a:rPr>
              <a:t>(suite)</a:t>
            </a:r>
            <a:endParaRPr lang="fr-FR" sz="3200" dirty="0"/>
          </a:p>
        </p:txBody>
      </p:sp>
      <p:sp>
        <p:nvSpPr>
          <p:cNvPr id="10" name="ZoneTexte 9"/>
          <p:cNvSpPr txBox="1"/>
          <p:nvPr/>
        </p:nvSpPr>
        <p:spPr>
          <a:xfrm>
            <a:off x="326657" y="1196015"/>
            <a:ext cx="11761873" cy="3724096"/>
          </a:xfrm>
          <a:prstGeom prst="rect">
            <a:avLst/>
          </a:prstGeom>
          <a:noFill/>
        </p:spPr>
        <p:txBody>
          <a:bodyPr wrap="square" rtlCol="0">
            <a:spAutoFit/>
          </a:bodyPr>
          <a:lstStyle/>
          <a:p>
            <a:pPr marL="0" lvl="3"/>
            <a:r>
              <a:rPr lang="fr-FR" dirty="0">
                <a:sym typeface="Wingdings" panose="05000000000000000000" pitchFamily="2" charset="2"/>
              </a:rPr>
              <a:t>				Pour la distribution finale:</a:t>
            </a:r>
          </a:p>
          <a:p>
            <a:pPr marL="0" lvl="3"/>
            <a:endParaRPr lang="fr-FR" dirty="0">
              <a:sym typeface="Wingdings" panose="05000000000000000000" pitchFamily="2" charset="2"/>
            </a:endParaRPr>
          </a:p>
          <a:p>
            <a:pPr marL="0" lvl="3"/>
            <a:r>
              <a:rPr lang="fr-FR" dirty="0">
                <a:sym typeface="Wingdings" panose="05000000000000000000" pitchFamily="2" charset="2"/>
              </a:rPr>
              <a:t>On peut rencontrer différentes organisations des réseaux, indépendamment de la nature des émetteurs</a:t>
            </a:r>
          </a:p>
          <a:p>
            <a:pPr marL="0" lvl="3"/>
            <a:r>
              <a:rPr lang="fr-FR" dirty="0">
                <a:sym typeface="Wingdings" panose="05000000000000000000" pitchFamily="2" charset="2"/>
              </a:rPr>
              <a:t>système mono tube: </a:t>
            </a:r>
          </a:p>
          <a:p>
            <a:pPr marL="0" lvl="3"/>
            <a:r>
              <a:rPr lang="fr-FR" sz="1600" dirty="0">
                <a:sym typeface="Wingdings" panose="05000000000000000000" pitchFamily="2" charset="2"/>
              </a:rPr>
              <a:t>assez rare et ancien ce système cascade chaque radiateur l’un après l’autre, différentes variantes plus ou moins satisfaisantes existent:</a:t>
            </a:r>
          </a:p>
          <a:p>
            <a:pPr marL="0" lvl="3"/>
            <a:endParaRPr lang="fr-FR" sz="1600" dirty="0">
              <a:sym typeface="Wingdings" panose="05000000000000000000" pitchFamily="2" charset="2"/>
            </a:endParaRPr>
          </a:p>
          <a:p>
            <a:pPr marL="0" lvl="3"/>
            <a:endParaRPr lang="fr-FR" sz="1600" dirty="0">
              <a:sym typeface="Wingdings" panose="05000000000000000000" pitchFamily="2" charset="2"/>
            </a:endParaRPr>
          </a:p>
          <a:p>
            <a:pPr marL="0" lvl="3"/>
            <a:endParaRPr lang="fr-FR" sz="1600" dirty="0">
              <a:sym typeface="Wingdings" panose="05000000000000000000" pitchFamily="2" charset="2"/>
            </a:endParaRPr>
          </a:p>
          <a:p>
            <a:pPr marL="0" lvl="3"/>
            <a:endParaRPr lang="fr-FR" sz="1600" dirty="0">
              <a:sym typeface="Wingdings" panose="05000000000000000000" pitchFamily="2" charset="2"/>
            </a:endParaRPr>
          </a:p>
          <a:p>
            <a:pPr marL="0" lvl="3"/>
            <a:endParaRPr lang="fr-FR" sz="1600" dirty="0">
              <a:sym typeface="Wingdings" panose="05000000000000000000" pitchFamily="2" charset="2"/>
            </a:endParaRPr>
          </a:p>
          <a:p>
            <a:pPr marL="0" lvl="3"/>
            <a:endParaRPr lang="fr-FR" sz="1600" dirty="0">
              <a:sym typeface="Wingdings" panose="05000000000000000000" pitchFamily="2" charset="2"/>
            </a:endParaRPr>
          </a:p>
          <a:p>
            <a:pPr marL="0" lvl="3"/>
            <a:endParaRPr lang="fr-FR" sz="1600" dirty="0">
              <a:sym typeface="Wingdings" panose="05000000000000000000" pitchFamily="2" charset="2"/>
            </a:endParaRPr>
          </a:p>
          <a:p>
            <a:pPr marL="0" lvl="3"/>
            <a:endParaRPr lang="fr-FR" dirty="0">
              <a:sym typeface="Wingdings" panose="05000000000000000000" pitchFamily="2" charset="2"/>
            </a:endParaRPr>
          </a:p>
          <a:p>
            <a:pPr marL="0" lvl="3"/>
            <a:endParaRPr lang="fr-FR" dirty="0">
              <a:sym typeface="Wingdings" panose="05000000000000000000" pitchFamily="2" charset="2"/>
            </a:endParaRPr>
          </a:p>
        </p:txBody>
      </p:sp>
      <p:pic>
        <p:nvPicPr>
          <p:cNvPr id="11268" name="Picture 4" descr="Découvrir le chauffage central | ELYOTHE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914" y="2836727"/>
            <a:ext cx="4477791" cy="1641857"/>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6742288" y="2836727"/>
            <a:ext cx="4756292" cy="2308324"/>
          </a:xfrm>
          <a:prstGeom prst="rect">
            <a:avLst/>
          </a:prstGeom>
          <a:noFill/>
        </p:spPr>
        <p:txBody>
          <a:bodyPr wrap="square" rtlCol="0">
            <a:spAutoFit/>
          </a:bodyPr>
          <a:lstStyle/>
          <a:p>
            <a:r>
              <a:rPr lang="fr-FR" sz="1600" dirty="0"/>
              <a:t>La T° baisse à chaque radiateur, on peut toutefois jouer sur la taille de ceux-ci pour équilibrer les puissances (plus la T° de l’eau diminue, plus le radiateur devra être grand)</a:t>
            </a:r>
          </a:p>
          <a:p>
            <a:endParaRPr lang="fr-FR" sz="1600" dirty="0">
              <a:sym typeface="Wingdings" panose="05000000000000000000" pitchFamily="2" charset="2"/>
            </a:endParaRPr>
          </a:p>
          <a:p>
            <a:pPr marL="285750" indent="-285750">
              <a:buFont typeface="Wingdings" panose="05000000000000000000" pitchFamily="2" charset="2"/>
              <a:buChar char="à"/>
            </a:pPr>
            <a:r>
              <a:rPr lang="fr-FR" sz="1600" dirty="0">
                <a:sym typeface="Wingdings" panose="05000000000000000000" pitchFamily="2" charset="2"/>
              </a:rPr>
              <a:t>La fermeture d’un radiateur arrête le circuit complet</a:t>
            </a:r>
          </a:p>
          <a:p>
            <a:pPr marL="285750" indent="-285750">
              <a:buFont typeface="Wingdings" panose="05000000000000000000" pitchFamily="2" charset="2"/>
              <a:buChar char="à"/>
            </a:pPr>
            <a:r>
              <a:rPr lang="fr-FR" sz="1600" dirty="0">
                <a:sym typeface="Wingdings" panose="05000000000000000000" pitchFamily="2" charset="2"/>
              </a:rPr>
              <a:t>Seule la variation de la T° de l’eau chaude permet une ‘régulation’ du système</a:t>
            </a:r>
            <a:endParaRPr lang="fr-FR" sz="1600" dirty="0"/>
          </a:p>
        </p:txBody>
      </p:sp>
      <p:sp>
        <p:nvSpPr>
          <p:cNvPr id="11" name="ZoneTexte 10"/>
          <p:cNvSpPr txBox="1"/>
          <p:nvPr/>
        </p:nvSpPr>
        <p:spPr>
          <a:xfrm>
            <a:off x="3874770" y="5452110"/>
            <a:ext cx="4743450" cy="369332"/>
          </a:xfrm>
          <a:prstGeom prst="rect">
            <a:avLst/>
          </a:prstGeom>
          <a:noFill/>
        </p:spPr>
        <p:txBody>
          <a:bodyPr wrap="square" rtlCol="0">
            <a:spAutoFit/>
          </a:bodyPr>
          <a:lstStyle/>
          <a:p>
            <a:r>
              <a:rPr lang="fr-FR" b="1" dirty="0">
                <a:solidFill>
                  <a:schemeClr val="accent1">
                    <a:lumMod val="75000"/>
                  </a:schemeClr>
                </a:solidFill>
              </a:rPr>
              <a:t>Radiateurs MONO-TUBE simple</a:t>
            </a:r>
          </a:p>
        </p:txBody>
      </p:sp>
      <p:pic>
        <p:nvPicPr>
          <p:cNvPr id="2" name="Image 1">
            <a:extLst>
              <a:ext uri="{FF2B5EF4-FFF2-40B4-BE49-F238E27FC236}">
                <a16:creationId xmlns:a16="http://schemas.microsoft.com/office/drawing/2014/main" xmlns="" id="{A5BD117F-B9FD-7A7F-16F1-C8250089F6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225" y="0"/>
            <a:ext cx="1091377" cy="1273914"/>
          </a:xfrm>
          <a:prstGeom prst="rect">
            <a:avLst/>
          </a:prstGeom>
        </p:spPr>
      </p:pic>
      <p:pic>
        <p:nvPicPr>
          <p:cNvPr id="4" name="Image 3">
            <a:extLst>
              <a:ext uri="{FF2B5EF4-FFF2-40B4-BE49-F238E27FC236}">
                <a16:creationId xmlns:a16="http://schemas.microsoft.com/office/drawing/2014/main" xmlns="" id="{E2F48F85-F7CC-F5D1-C0C5-773746A880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675" r="26736"/>
          <a:stretch/>
        </p:blipFill>
        <p:spPr>
          <a:xfrm>
            <a:off x="348845" y="5802586"/>
            <a:ext cx="1224135" cy="1018215"/>
          </a:xfrm>
          <a:prstGeom prst="rect">
            <a:avLst/>
          </a:prstGeom>
        </p:spPr>
      </p:pic>
      <p:sp>
        <p:nvSpPr>
          <p:cNvPr id="9" name="ZoneTexte 8">
            <a:extLst>
              <a:ext uri="{FF2B5EF4-FFF2-40B4-BE49-F238E27FC236}">
                <a16:creationId xmlns:a16="http://schemas.microsoft.com/office/drawing/2014/main" xmlns="" id="{3D1697D7-5517-A423-DB5F-3600DD5B5BBB}"/>
              </a:ext>
            </a:extLst>
          </p:cNvPr>
          <p:cNvSpPr txBox="1"/>
          <p:nvPr/>
        </p:nvSpPr>
        <p:spPr>
          <a:xfrm>
            <a:off x="7992400" y="6397260"/>
            <a:ext cx="4045525" cy="369332"/>
          </a:xfrm>
          <a:prstGeom prst="rect">
            <a:avLst/>
          </a:prstGeom>
          <a:noFill/>
        </p:spPr>
        <p:txBody>
          <a:bodyPr wrap="square" rtlCol="0">
            <a:spAutoFit/>
          </a:bodyPr>
          <a:lstStyle/>
          <a:p>
            <a:r>
              <a:rPr lang="fr-FR" cap="all" dirty="0"/>
              <a:t>Chauffage collectif en copropriété</a:t>
            </a:r>
          </a:p>
        </p:txBody>
      </p:sp>
    </p:spTree>
    <p:extLst>
      <p:ext uri="{BB962C8B-B14F-4D97-AF65-F5344CB8AC3E}">
        <p14:creationId xmlns:p14="http://schemas.microsoft.com/office/powerpoint/2010/main" val="1154352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1" y="1196015"/>
            <a:ext cx="12115800" cy="4370427"/>
          </a:xfrm>
          <a:prstGeom prst="rect">
            <a:avLst/>
          </a:prstGeom>
          <a:noFill/>
        </p:spPr>
        <p:txBody>
          <a:bodyPr wrap="square" rtlCol="0">
            <a:spAutoFit/>
          </a:bodyPr>
          <a:lstStyle/>
          <a:p>
            <a:pPr marL="0" lvl="3"/>
            <a:r>
              <a:rPr lang="fr-FR" dirty="0">
                <a:sym typeface="Wingdings" panose="05000000000000000000" pitchFamily="2" charset="2"/>
              </a:rPr>
              <a:t>					Pour la distribution finale:</a:t>
            </a:r>
          </a:p>
          <a:p>
            <a:pPr marL="0" lvl="3"/>
            <a:endParaRPr lang="fr-FR" sz="1600" dirty="0">
              <a:sym typeface="Wingdings" panose="05000000000000000000" pitchFamily="2" charset="2"/>
            </a:endParaRPr>
          </a:p>
          <a:p>
            <a:pPr marL="0" lvl="3"/>
            <a:endParaRPr lang="fr-FR" sz="1600" dirty="0">
              <a:sym typeface="Wingdings" panose="05000000000000000000" pitchFamily="2" charset="2"/>
            </a:endParaRPr>
          </a:p>
          <a:p>
            <a:pPr marL="0" lvl="3"/>
            <a:endParaRPr lang="fr-FR" sz="1600" dirty="0">
              <a:sym typeface="Wingdings" panose="05000000000000000000" pitchFamily="2" charset="2"/>
            </a:endParaRPr>
          </a:p>
          <a:p>
            <a:pPr marL="0" lvl="3"/>
            <a:endParaRPr lang="fr-FR" sz="1600" dirty="0">
              <a:sym typeface="Wingdings" panose="05000000000000000000" pitchFamily="2" charset="2"/>
            </a:endParaRPr>
          </a:p>
          <a:p>
            <a:pPr marL="0" lvl="3"/>
            <a:r>
              <a:rPr lang="fr-FR" sz="1600" dirty="0">
                <a:sym typeface="Wingdings" panose="05000000000000000000" pitchFamily="2" charset="2"/>
              </a:rPr>
              <a:t>									</a:t>
            </a:r>
          </a:p>
          <a:p>
            <a:pPr marL="0" lvl="3"/>
            <a:r>
              <a:rPr lang="fr-FR" sz="1600" dirty="0">
                <a:sym typeface="Wingdings" panose="05000000000000000000" pitchFamily="2" charset="2"/>
              </a:rPr>
              <a:t>									chaque radiateur prélève de l’eau 										chaude sur le tube, en proportion de 										l’ouverture du Té de réglage en sortie</a:t>
            </a:r>
          </a:p>
          <a:p>
            <a:pPr marL="0" lvl="3"/>
            <a:r>
              <a:rPr lang="fr-FR" sz="1600" dirty="0">
                <a:sym typeface="Wingdings" panose="05000000000000000000" pitchFamily="2" charset="2"/>
              </a:rPr>
              <a:t>									une régulation individuelle (thermostatique)</a:t>
            </a:r>
          </a:p>
          <a:p>
            <a:pPr marL="0" lvl="3"/>
            <a:r>
              <a:rPr lang="fr-FR" sz="1600" dirty="0">
                <a:sym typeface="Wingdings" panose="05000000000000000000" pitchFamily="2" charset="2"/>
              </a:rPr>
              <a:t>									est possible</a:t>
            </a:r>
          </a:p>
          <a:p>
            <a:pPr marL="0" lvl="3"/>
            <a:endParaRPr lang="fr-FR" sz="1600" dirty="0">
              <a:sym typeface="Wingdings" panose="05000000000000000000" pitchFamily="2" charset="2"/>
            </a:endParaRPr>
          </a:p>
          <a:p>
            <a:pPr marL="0" lvl="3"/>
            <a:endParaRPr lang="fr-FR" sz="1600" dirty="0">
              <a:sym typeface="Wingdings" panose="05000000000000000000" pitchFamily="2" charset="2"/>
            </a:endParaRPr>
          </a:p>
          <a:p>
            <a:pPr marL="0" lvl="3"/>
            <a:endParaRPr lang="fr-FR" sz="1600" dirty="0">
              <a:sym typeface="Wingdings" panose="05000000000000000000" pitchFamily="2" charset="2"/>
            </a:endParaRPr>
          </a:p>
          <a:p>
            <a:pPr marL="0" lvl="3"/>
            <a:endParaRPr lang="fr-FR" sz="1600" dirty="0">
              <a:sym typeface="Wingdings" panose="05000000000000000000" pitchFamily="2" charset="2"/>
            </a:endParaRPr>
          </a:p>
          <a:p>
            <a:pPr marL="0" lvl="3"/>
            <a:endParaRPr lang="fr-FR" dirty="0">
              <a:sym typeface="Wingdings" panose="05000000000000000000" pitchFamily="2" charset="2"/>
            </a:endParaRPr>
          </a:p>
          <a:p>
            <a:pPr marL="0" lvl="3"/>
            <a:endParaRPr lang="fr-FR" dirty="0">
              <a:sym typeface="Wingdings" panose="05000000000000000000" pitchFamily="2" charset="2"/>
            </a:endParaRPr>
          </a:p>
        </p:txBody>
      </p:sp>
      <p:pic>
        <p:nvPicPr>
          <p:cNvPr id="13314" name="Picture 2" descr="systèmes de chauffage domestique mono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5584" y="1853343"/>
            <a:ext cx="5334000" cy="347662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465689" y="394519"/>
            <a:ext cx="6603999" cy="584775"/>
          </a:xfrm>
          <a:prstGeom prst="rect">
            <a:avLst/>
          </a:prstGeom>
        </p:spPr>
        <p:txBody>
          <a:bodyPr wrap="square">
            <a:spAutoFit/>
          </a:bodyPr>
          <a:lstStyle/>
          <a:p>
            <a:r>
              <a:rPr lang="fr-FR" sz="3200" b="1" dirty="0">
                <a:solidFill>
                  <a:schemeClr val="tx2"/>
                </a:solidFill>
              </a:rPr>
              <a:t>3 Architecture des réseaux</a:t>
            </a:r>
            <a:r>
              <a:rPr lang="fr-FR" sz="3200" dirty="0"/>
              <a:t> </a:t>
            </a:r>
            <a:r>
              <a:rPr lang="fr-FR" sz="3200" b="1" dirty="0">
                <a:solidFill>
                  <a:schemeClr val="tx2"/>
                </a:solidFill>
              </a:rPr>
              <a:t>(suite)</a:t>
            </a:r>
            <a:endParaRPr lang="fr-FR" sz="3200" dirty="0"/>
          </a:p>
        </p:txBody>
      </p:sp>
      <p:sp>
        <p:nvSpPr>
          <p:cNvPr id="2" name="ZoneTexte 1"/>
          <p:cNvSpPr txBox="1"/>
          <p:nvPr/>
        </p:nvSpPr>
        <p:spPr>
          <a:xfrm>
            <a:off x="8757097" y="1937275"/>
            <a:ext cx="1508760" cy="307777"/>
          </a:xfrm>
          <a:prstGeom prst="rect">
            <a:avLst/>
          </a:prstGeom>
          <a:noFill/>
        </p:spPr>
        <p:txBody>
          <a:bodyPr wrap="square" rtlCol="0">
            <a:spAutoFit/>
          </a:bodyPr>
          <a:lstStyle/>
          <a:p>
            <a:r>
              <a:rPr lang="fr-FR" sz="1400" dirty="0"/>
              <a:t>Té de réglage</a:t>
            </a:r>
          </a:p>
        </p:txBody>
      </p:sp>
      <p:cxnSp>
        <p:nvCxnSpPr>
          <p:cNvPr id="4" name="Connecteur droit avec flèche 3"/>
          <p:cNvCxnSpPr/>
          <p:nvPr/>
        </p:nvCxnSpPr>
        <p:spPr>
          <a:xfrm flipH="1">
            <a:off x="7739346" y="2118783"/>
            <a:ext cx="1021595" cy="3621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1572982" y="1811006"/>
            <a:ext cx="2016038" cy="307777"/>
          </a:xfrm>
          <a:prstGeom prst="rect">
            <a:avLst/>
          </a:prstGeom>
          <a:noFill/>
        </p:spPr>
        <p:txBody>
          <a:bodyPr wrap="square" rtlCol="0">
            <a:spAutoFit/>
          </a:bodyPr>
          <a:lstStyle/>
          <a:p>
            <a:r>
              <a:rPr lang="fr-FR" sz="1400" dirty="0"/>
              <a:t>Vanne thermostatique</a:t>
            </a:r>
          </a:p>
        </p:txBody>
      </p:sp>
      <p:cxnSp>
        <p:nvCxnSpPr>
          <p:cNvPr id="12" name="Connecteur droit avec flèche 11"/>
          <p:cNvCxnSpPr/>
          <p:nvPr/>
        </p:nvCxnSpPr>
        <p:spPr>
          <a:xfrm>
            <a:off x="3371850" y="1977391"/>
            <a:ext cx="1205865" cy="201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3874770" y="5452110"/>
            <a:ext cx="4743450" cy="369332"/>
          </a:xfrm>
          <a:prstGeom prst="rect">
            <a:avLst/>
          </a:prstGeom>
          <a:noFill/>
        </p:spPr>
        <p:txBody>
          <a:bodyPr wrap="square" rtlCol="0">
            <a:spAutoFit/>
          </a:bodyPr>
          <a:lstStyle/>
          <a:p>
            <a:r>
              <a:rPr lang="fr-FR" b="1" dirty="0">
                <a:solidFill>
                  <a:schemeClr val="accent1">
                    <a:lumMod val="75000"/>
                  </a:schemeClr>
                </a:solidFill>
              </a:rPr>
              <a:t>Radiateurs MONO-TUBE avec by-pass</a:t>
            </a:r>
          </a:p>
        </p:txBody>
      </p:sp>
      <p:pic>
        <p:nvPicPr>
          <p:cNvPr id="3" name="Image 2">
            <a:extLst>
              <a:ext uri="{FF2B5EF4-FFF2-40B4-BE49-F238E27FC236}">
                <a16:creationId xmlns:a16="http://schemas.microsoft.com/office/drawing/2014/main" xmlns="" id="{F556CDA1-B48B-BCBD-E837-7632A48037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225" y="0"/>
            <a:ext cx="1091377" cy="1273914"/>
          </a:xfrm>
          <a:prstGeom prst="rect">
            <a:avLst/>
          </a:prstGeom>
        </p:spPr>
      </p:pic>
      <p:pic>
        <p:nvPicPr>
          <p:cNvPr id="11" name="Image 10">
            <a:extLst>
              <a:ext uri="{FF2B5EF4-FFF2-40B4-BE49-F238E27FC236}">
                <a16:creationId xmlns:a16="http://schemas.microsoft.com/office/drawing/2014/main" xmlns="" id="{B85BD02C-C268-06C5-D99C-3A7939DB92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675" r="26736"/>
          <a:stretch/>
        </p:blipFill>
        <p:spPr>
          <a:xfrm>
            <a:off x="348845" y="5802586"/>
            <a:ext cx="1224135" cy="1018215"/>
          </a:xfrm>
          <a:prstGeom prst="rect">
            <a:avLst/>
          </a:prstGeom>
        </p:spPr>
      </p:pic>
      <p:sp>
        <p:nvSpPr>
          <p:cNvPr id="14" name="ZoneTexte 13">
            <a:extLst>
              <a:ext uri="{FF2B5EF4-FFF2-40B4-BE49-F238E27FC236}">
                <a16:creationId xmlns:a16="http://schemas.microsoft.com/office/drawing/2014/main" xmlns="" id="{B57DEBFC-8056-84EA-1D9D-FC819377F8C8}"/>
              </a:ext>
            </a:extLst>
          </p:cNvPr>
          <p:cNvSpPr txBox="1"/>
          <p:nvPr/>
        </p:nvSpPr>
        <p:spPr>
          <a:xfrm>
            <a:off x="7992400" y="6397260"/>
            <a:ext cx="4045525" cy="369332"/>
          </a:xfrm>
          <a:prstGeom prst="rect">
            <a:avLst/>
          </a:prstGeom>
          <a:noFill/>
        </p:spPr>
        <p:txBody>
          <a:bodyPr wrap="square" rtlCol="0">
            <a:spAutoFit/>
          </a:bodyPr>
          <a:lstStyle/>
          <a:p>
            <a:r>
              <a:rPr lang="fr-FR" cap="all" dirty="0"/>
              <a:t>Chauffage collectif en copropriété</a:t>
            </a:r>
          </a:p>
        </p:txBody>
      </p:sp>
    </p:spTree>
    <p:extLst>
      <p:ext uri="{BB962C8B-B14F-4D97-AF65-F5344CB8AC3E}">
        <p14:creationId xmlns:p14="http://schemas.microsoft.com/office/powerpoint/2010/main" val="3150280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465689" y="394519"/>
            <a:ext cx="6603999" cy="584775"/>
          </a:xfrm>
          <a:prstGeom prst="rect">
            <a:avLst/>
          </a:prstGeom>
        </p:spPr>
        <p:txBody>
          <a:bodyPr wrap="square">
            <a:spAutoFit/>
          </a:bodyPr>
          <a:lstStyle/>
          <a:p>
            <a:r>
              <a:rPr lang="fr-FR" sz="3200" b="1" dirty="0">
                <a:solidFill>
                  <a:schemeClr val="tx2"/>
                </a:solidFill>
              </a:rPr>
              <a:t>3 Architecture des réseaux</a:t>
            </a:r>
            <a:r>
              <a:rPr lang="fr-FR" sz="3200" dirty="0"/>
              <a:t> </a:t>
            </a:r>
            <a:r>
              <a:rPr lang="fr-FR" sz="3200" b="1" dirty="0">
                <a:solidFill>
                  <a:schemeClr val="tx2"/>
                </a:solidFill>
              </a:rPr>
              <a:t>(suite)</a:t>
            </a:r>
            <a:endParaRPr lang="fr-FR" sz="3200" dirty="0"/>
          </a:p>
        </p:txBody>
      </p:sp>
      <p:sp>
        <p:nvSpPr>
          <p:cNvPr id="3" name="Rectangle 2"/>
          <p:cNvSpPr/>
          <p:nvPr/>
        </p:nvSpPr>
        <p:spPr>
          <a:xfrm>
            <a:off x="3908478" y="5605224"/>
            <a:ext cx="4444165" cy="369332"/>
          </a:xfrm>
          <a:prstGeom prst="rect">
            <a:avLst/>
          </a:prstGeom>
        </p:spPr>
        <p:txBody>
          <a:bodyPr wrap="none">
            <a:spAutoFit/>
          </a:bodyPr>
          <a:lstStyle/>
          <a:p>
            <a:r>
              <a:rPr lang="fr-FR" b="1" dirty="0">
                <a:solidFill>
                  <a:schemeClr val="accent1">
                    <a:lumMod val="75000"/>
                  </a:schemeClr>
                </a:solidFill>
              </a:rPr>
              <a:t>Radiateurs BITUBE réseau pieuvre et by-pass</a:t>
            </a:r>
          </a:p>
        </p:txBody>
      </p:sp>
      <p:sp>
        <p:nvSpPr>
          <p:cNvPr id="15" name="ZoneTexte 14"/>
          <p:cNvSpPr txBox="1"/>
          <p:nvPr/>
        </p:nvSpPr>
        <p:spPr>
          <a:xfrm>
            <a:off x="3028950" y="2366546"/>
            <a:ext cx="1040130" cy="307777"/>
          </a:xfrm>
          <a:prstGeom prst="rect">
            <a:avLst/>
          </a:prstGeom>
          <a:noFill/>
        </p:spPr>
        <p:txBody>
          <a:bodyPr wrap="square" rtlCol="0">
            <a:spAutoFit/>
          </a:bodyPr>
          <a:lstStyle/>
          <a:p>
            <a:r>
              <a:rPr lang="fr-FR" sz="1400" dirty="0"/>
              <a:t>By-pass</a:t>
            </a:r>
          </a:p>
        </p:txBody>
      </p:sp>
      <p:cxnSp>
        <p:nvCxnSpPr>
          <p:cNvPr id="17" name="Connecteur droit avec flèche 16"/>
          <p:cNvCxnSpPr/>
          <p:nvPr/>
        </p:nvCxnSpPr>
        <p:spPr>
          <a:xfrm>
            <a:off x="3817620" y="2594610"/>
            <a:ext cx="468630" cy="1496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5" name="Groupe 24"/>
          <p:cNvGrpSpPr/>
          <p:nvPr/>
        </p:nvGrpSpPr>
        <p:grpSpPr>
          <a:xfrm>
            <a:off x="960914" y="1195912"/>
            <a:ext cx="9793605" cy="4304947"/>
            <a:chOff x="960914" y="1195912"/>
            <a:chExt cx="9793605" cy="4304947"/>
          </a:xfrm>
        </p:grpSpPr>
        <p:grpSp>
          <p:nvGrpSpPr>
            <p:cNvPr id="22" name="Groupe 21"/>
            <p:cNvGrpSpPr/>
            <p:nvPr/>
          </p:nvGrpSpPr>
          <p:grpSpPr>
            <a:xfrm>
              <a:off x="960914" y="1660200"/>
              <a:ext cx="9793605" cy="3840659"/>
              <a:chOff x="731520" y="1250453"/>
              <a:chExt cx="9793605" cy="3840659"/>
            </a:xfrm>
          </p:grpSpPr>
          <p:pic>
            <p:nvPicPr>
              <p:cNvPr id="2" name="Image 1"/>
              <p:cNvPicPr>
                <a:picLocks noChangeAspect="1"/>
              </p:cNvPicPr>
              <p:nvPr/>
            </p:nvPicPr>
            <p:blipFill>
              <a:blip r:embed="rId2"/>
              <a:stretch>
                <a:fillRect/>
              </a:stretch>
            </p:blipFill>
            <p:spPr>
              <a:xfrm>
                <a:off x="1666875" y="1766887"/>
                <a:ext cx="8858250" cy="3324225"/>
              </a:xfrm>
              <a:prstGeom prst="rect">
                <a:avLst/>
              </a:prstGeom>
            </p:spPr>
          </p:pic>
          <p:sp>
            <p:nvSpPr>
              <p:cNvPr id="4" name="ZoneTexte 3"/>
              <p:cNvSpPr txBox="1"/>
              <p:nvPr/>
            </p:nvSpPr>
            <p:spPr>
              <a:xfrm>
                <a:off x="731520" y="3771900"/>
                <a:ext cx="1120140" cy="307777"/>
              </a:xfrm>
              <a:prstGeom prst="rect">
                <a:avLst/>
              </a:prstGeom>
              <a:noFill/>
            </p:spPr>
            <p:txBody>
              <a:bodyPr wrap="square" rtlCol="0">
                <a:spAutoFit/>
              </a:bodyPr>
              <a:lstStyle/>
              <a:p>
                <a:r>
                  <a:rPr lang="fr-FR" sz="1400" dirty="0"/>
                  <a:t>pieuvres</a:t>
                </a:r>
              </a:p>
            </p:txBody>
          </p:sp>
          <p:cxnSp>
            <p:nvCxnSpPr>
              <p:cNvPr id="11" name="Connecteur droit avec flèche 10"/>
              <p:cNvCxnSpPr/>
              <p:nvPr/>
            </p:nvCxnSpPr>
            <p:spPr>
              <a:xfrm flipV="1">
                <a:off x="1572982" y="3531870"/>
                <a:ext cx="1455968" cy="3939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a:off x="1572982" y="4079677"/>
                <a:ext cx="1318808" cy="308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1897380" y="1250453"/>
                <a:ext cx="2423160" cy="307777"/>
              </a:xfrm>
              <a:prstGeom prst="rect">
                <a:avLst/>
              </a:prstGeom>
              <a:noFill/>
            </p:spPr>
            <p:txBody>
              <a:bodyPr wrap="square" rtlCol="0">
                <a:spAutoFit/>
              </a:bodyPr>
              <a:lstStyle/>
              <a:p>
                <a:r>
                  <a:rPr lang="fr-FR" sz="1400" dirty="0"/>
                  <a:t>Vanne thermostatique</a:t>
                </a:r>
              </a:p>
            </p:txBody>
          </p:sp>
          <p:cxnSp>
            <p:nvCxnSpPr>
              <p:cNvPr id="20" name="Connecteur droit avec flèche 19"/>
              <p:cNvCxnSpPr/>
              <p:nvPr/>
            </p:nvCxnSpPr>
            <p:spPr>
              <a:xfrm>
                <a:off x="3549015" y="1493406"/>
                <a:ext cx="737235" cy="7192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3908478" y="1195912"/>
              <a:ext cx="2620461" cy="369332"/>
            </a:xfrm>
            <a:prstGeom prst="rect">
              <a:avLst/>
            </a:prstGeom>
          </p:spPr>
          <p:txBody>
            <a:bodyPr wrap="none">
              <a:spAutoFit/>
            </a:bodyPr>
            <a:lstStyle/>
            <a:p>
              <a:pPr marL="0" lvl="3"/>
              <a:r>
                <a:rPr lang="fr-FR" dirty="0">
                  <a:sym typeface="Wingdings" panose="05000000000000000000" pitchFamily="2" charset="2"/>
                </a:rPr>
                <a:t>Pour la distribution finale:</a:t>
              </a:r>
            </a:p>
          </p:txBody>
        </p:sp>
      </p:grpSp>
      <p:pic>
        <p:nvPicPr>
          <p:cNvPr id="9" name="Image 8">
            <a:extLst>
              <a:ext uri="{FF2B5EF4-FFF2-40B4-BE49-F238E27FC236}">
                <a16:creationId xmlns:a16="http://schemas.microsoft.com/office/drawing/2014/main" xmlns="" id="{0D3D79C1-A272-16E7-6537-1586B0A894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225" y="0"/>
            <a:ext cx="1091377" cy="1273914"/>
          </a:xfrm>
          <a:prstGeom prst="rect">
            <a:avLst/>
          </a:prstGeom>
        </p:spPr>
      </p:pic>
      <p:pic>
        <p:nvPicPr>
          <p:cNvPr id="10" name="Image 9">
            <a:extLst>
              <a:ext uri="{FF2B5EF4-FFF2-40B4-BE49-F238E27FC236}">
                <a16:creationId xmlns:a16="http://schemas.microsoft.com/office/drawing/2014/main" xmlns="" id="{F79C0E36-50D6-1D0C-C53E-C2FBEF754E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675" r="26736"/>
          <a:stretch/>
        </p:blipFill>
        <p:spPr>
          <a:xfrm>
            <a:off x="348845" y="5802586"/>
            <a:ext cx="1224135" cy="1018215"/>
          </a:xfrm>
          <a:prstGeom prst="rect">
            <a:avLst/>
          </a:prstGeom>
        </p:spPr>
      </p:pic>
      <p:sp>
        <p:nvSpPr>
          <p:cNvPr id="12" name="ZoneTexte 11">
            <a:extLst>
              <a:ext uri="{FF2B5EF4-FFF2-40B4-BE49-F238E27FC236}">
                <a16:creationId xmlns:a16="http://schemas.microsoft.com/office/drawing/2014/main" xmlns="" id="{F719583C-212D-9181-59EF-E6C3AA03A837}"/>
              </a:ext>
            </a:extLst>
          </p:cNvPr>
          <p:cNvSpPr txBox="1"/>
          <p:nvPr/>
        </p:nvSpPr>
        <p:spPr>
          <a:xfrm>
            <a:off x="7992400" y="6397260"/>
            <a:ext cx="4045525" cy="369332"/>
          </a:xfrm>
          <a:prstGeom prst="rect">
            <a:avLst/>
          </a:prstGeom>
          <a:noFill/>
        </p:spPr>
        <p:txBody>
          <a:bodyPr wrap="square" rtlCol="0">
            <a:spAutoFit/>
          </a:bodyPr>
          <a:lstStyle/>
          <a:p>
            <a:r>
              <a:rPr lang="fr-FR" cap="all" dirty="0"/>
              <a:t>Chauffage collectif en copropriété</a:t>
            </a:r>
          </a:p>
        </p:txBody>
      </p:sp>
    </p:spTree>
    <p:extLst>
      <p:ext uri="{BB962C8B-B14F-4D97-AF65-F5344CB8AC3E}">
        <p14:creationId xmlns:p14="http://schemas.microsoft.com/office/powerpoint/2010/main" val="2286970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92210" y="1420222"/>
            <a:ext cx="10852293" cy="4652596"/>
          </a:xfrm>
          <a:prstGeom prst="rect">
            <a:avLst/>
          </a:prstGeom>
        </p:spPr>
      </p:pic>
      <p:pic>
        <p:nvPicPr>
          <p:cNvPr id="6" name="Image 5">
            <a:extLst>
              <a:ext uri="{FF2B5EF4-FFF2-40B4-BE49-F238E27FC236}">
                <a16:creationId xmlns:a16="http://schemas.microsoft.com/office/drawing/2014/main" xmlns="" id="{8CE33E8F-6225-46CE-97D2-71D31AB716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675" r="26736"/>
          <a:stretch/>
        </p:blipFill>
        <p:spPr>
          <a:xfrm>
            <a:off x="348845" y="5802586"/>
            <a:ext cx="1224135" cy="1018215"/>
          </a:xfrm>
          <a:prstGeom prst="rect">
            <a:avLst/>
          </a:prstGeom>
        </p:spPr>
      </p:pic>
      <p:sp>
        <p:nvSpPr>
          <p:cNvPr id="8" name="Rectangle 7"/>
          <p:cNvSpPr/>
          <p:nvPr/>
        </p:nvSpPr>
        <p:spPr>
          <a:xfrm>
            <a:off x="2716658" y="-97923"/>
            <a:ext cx="7203396" cy="1569660"/>
          </a:xfrm>
          <a:prstGeom prst="rect">
            <a:avLst/>
          </a:prstGeom>
        </p:spPr>
        <p:txBody>
          <a:bodyPr wrap="square">
            <a:spAutoFit/>
          </a:bodyPr>
          <a:lstStyle/>
          <a:p>
            <a:pPr algn="ctr"/>
            <a:r>
              <a:rPr lang="fr-FR" sz="3200" b="1" dirty="0">
                <a:solidFill>
                  <a:schemeClr val="tx2"/>
                </a:solidFill>
              </a:rPr>
              <a:t>4 Spécificités des différents type de production de chaleur</a:t>
            </a:r>
          </a:p>
          <a:p>
            <a:pPr algn="ctr"/>
            <a:endParaRPr lang="fr-FR" sz="3200" dirty="0"/>
          </a:p>
        </p:txBody>
      </p:sp>
      <p:sp>
        <p:nvSpPr>
          <p:cNvPr id="3" name="ZoneTexte 2"/>
          <p:cNvSpPr txBox="1"/>
          <p:nvPr/>
        </p:nvSpPr>
        <p:spPr>
          <a:xfrm>
            <a:off x="4923692" y="1181346"/>
            <a:ext cx="4176346" cy="369332"/>
          </a:xfrm>
          <a:prstGeom prst="rect">
            <a:avLst/>
          </a:prstGeom>
          <a:noFill/>
        </p:spPr>
        <p:txBody>
          <a:bodyPr wrap="square" rtlCol="0">
            <a:spAutoFit/>
          </a:bodyPr>
          <a:lstStyle/>
          <a:p>
            <a:r>
              <a:rPr lang="fr-FR" dirty="0"/>
              <a:t>Coûts des énergies 2007-2022</a:t>
            </a:r>
          </a:p>
        </p:txBody>
      </p:sp>
      <p:pic>
        <p:nvPicPr>
          <p:cNvPr id="4" name="Image 3">
            <a:extLst>
              <a:ext uri="{FF2B5EF4-FFF2-40B4-BE49-F238E27FC236}">
                <a16:creationId xmlns:a16="http://schemas.microsoft.com/office/drawing/2014/main" xmlns="" id="{102BC7DE-F334-0E6D-2D94-548957E67B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225" y="0"/>
            <a:ext cx="1091377" cy="1273914"/>
          </a:xfrm>
          <a:prstGeom prst="rect">
            <a:avLst/>
          </a:prstGeom>
        </p:spPr>
      </p:pic>
      <p:sp>
        <p:nvSpPr>
          <p:cNvPr id="9" name="ZoneTexte 8">
            <a:extLst>
              <a:ext uri="{FF2B5EF4-FFF2-40B4-BE49-F238E27FC236}">
                <a16:creationId xmlns:a16="http://schemas.microsoft.com/office/drawing/2014/main" xmlns="" id="{B646E844-D697-B263-FE33-036317E45E57}"/>
              </a:ext>
            </a:extLst>
          </p:cNvPr>
          <p:cNvSpPr txBox="1"/>
          <p:nvPr/>
        </p:nvSpPr>
        <p:spPr>
          <a:xfrm>
            <a:off x="7992400" y="6397260"/>
            <a:ext cx="4045525" cy="369332"/>
          </a:xfrm>
          <a:prstGeom prst="rect">
            <a:avLst/>
          </a:prstGeom>
          <a:noFill/>
        </p:spPr>
        <p:txBody>
          <a:bodyPr wrap="square" rtlCol="0">
            <a:spAutoFit/>
          </a:bodyPr>
          <a:lstStyle/>
          <a:p>
            <a:r>
              <a:rPr lang="fr-FR" cap="all" dirty="0"/>
              <a:t>Chauffage collectif en copropriété</a:t>
            </a:r>
          </a:p>
        </p:txBody>
      </p:sp>
    </p:spTree>
    <p:extLst>
      <p:ext uri="{BB962C8B-B14F-4D97-AF65-F5344CB8AC3E}">
        <p14:creationId xmlns:p14="http://schemas.microsoft.com/office/powerpoint/2010/main" val="1419023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866293" y="177800"/>
            <a:ext cx="7203396" cy="1569660"/>
          </a:xfrm>
          <a:prstGeom prst="rect">
            <a:avLst/>
          </a:prstGeom>
        </p:spPr>
        <p:txBody>
          <a:bodyPr wrap="square">
            <a:spAutoFit/>
          </a:bodyPr>
          <a:lstStyle/>
          <a:p>
            <a:pPr algn="ctr"/>
            <a:r>
              <a:rPr lang="fr-FR" sz="3200" b="1" dirty="0">
                <a:solidFill>
                  <a:schemeClr val="tx2"/>
                </a:solidFill>
              </a:rPr>
              <a:t>4 Spécificités des différents type de production de chaleur</a:t>
            </a:r>
          </a:p>
          <a:p>
            <a:pPr algn="ctr"/>
            <a:endParaRPr lang="fr-FR" sz="3200" dirty="0"/>
          </a:p>
        </p:txBody>
      </p:sp>
      <p:sp>
        <p:nvSpPr>
          <p:cNvPr id="4" name="ZoneTexte 3"/>
          <p:cNvSpPr txBox="1"/>
          <p:nvPr/>
        </p:nvSpPr>
        <p:spPr>
          <a:xfrm>
            <a:off x="2240782" y="2441749"/>
            <a:ext cx="8400422" cy="369332"/>
          </a:xfrm>
          <a:prstGeom prst="rect">
            <a:avLst/>
          </a:prstGeom>
          <a:noFill/>
        </p:spPr>
        <p:txBody>
          <a:bodyPr wrap="square" rtlCol="0">
            <a:spAutoFit/>
          </a:bodyPr>
          <a:lstStyle/>
          <a:p>
            <a:r>
              <a:rPr lang="fr-FR" dirty="0"/>
              <a:t>Avantages et inconvénients des différentes énergies: voir </a:t>
            </a:r>
            <a:r>
              <a:rPr lang="fr-FR" dirty="0" smtClean="0"/>
              <a:t>tableau</a:t>
            </a:r>
            <a:endParaRPr lang="fr-FR" dirty="0"/>
          </a:p>
        </p:txBody>
      </p:sp>
      <p:pic>
        <p:nvPicPr>
          <p:cNvPr id="2" name="Image 1">
            <a:extLst>
              <a:ext uri="{FF2B5EF4-FFF2-40B4-BE49-F238E27FC236}">
                <a16:creationId xmlns:a16="http://schemas.microsoft.com/office/drawing/2014/main" xmlns="" id="{3DDA2A43-3351-2C7C-58BD-ED5EF5E628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225" y="0"/>
            <a:ext cx="1091377" cy="1273914"/>
          </a:xfrm>
          <a:prstGeom prst="rect">
            <a:avLst/>
          </a:prstGeom>
        </p:spPr>
      </p:pic>
      <p:sp>
        <p:nvSpPr>
          <p:cNvPr id="3" name="ZoneTexte 2">
            <a:extLst>
              <a:ext uri="{FF2B5EF4-FFF2-40B4-BE49-F238E27FC236}">
                <a16:creationId xmlns:a16="http://schemas.microsoft.com/office/drawing/2014/main" xmlns="" id="{77504462-479E-18B5-7520-5E013682C9F4}"/>
              </a:ext>
            </a:extLst>
          </p:cNvPr>
          <p:cNvSpPr txBox="1"/>
          <p:nvPr/>
        </p:nvSpPr>
        <p:spPr>
          <a:xfrm>
            <a:off x="7992400" y="6397260"/>
            <a:ext cx="4045525" cy="369332"/>
          </a:xfrm>
          <a:prstGeom prst="rect">
            <a:avLst/>
          </a:prstGeom>
          <a:noFill/>
        </p:spPr>
        <p:txBody>
          <a:bodyPr wrap="square" rtlCol="0">
            <a:spAutoFit/>
          </a:bodyPr>
          <a:lstStyle/>
          <a:p>
            <a:r>
              <a:rPr lang="fr-FR" cap="all" dirty="0"/>
              <a:t>Chauffage collectif en copropriété</a:t>
            </a:r>
          </a:p>
        </p:txBody>
      </p:sp>
      <p:pic>
        <p:nvPicPr>
          <p:cNvPr id="9" name="Image 8">
            <a:extLst>
              <a:ext uri="{FF2B5EF4-FFF2-40B4-BE49-F238E27FC236}">
                <a16:creationId xmlns:a16="http://schemas.microsoft.com/office/drawing/2014/main" xmlns="" id="{CD408C6A-13B8-CB3C-90AA-A01D8BB2DF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675" r="26736"/>
          <a:stretch/>
        </p:blipFill>
        <p:spPr>
          <a:xfrm>
            <a:off x="348845" y="5802586"/>
            <a:ext cx="1224135" cy="1018215"/>
          </a:xfrm>
          <a:prstGeom prst="rect">
            <a:avLst/>
          </a:prstGeom>
        </p:spPr>
      </p:pic>
    </p:spTree>
    <p:extLst>
      <p:ext uri="{BB962C8B-B14F-4D97-AF65-F5344CB8AC3E}">
        <p14:creationId xmlns:p14="http://schemas.microsoft.com/office/powerpoint/2010/main" val="655210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054" y="502241"/>
            <a:ext cx="11895992" cy="4421451"/>
          </a:xfrm>
        </p:spPr>
        <p:txBody>
          <a:bodyPr>
            <a:noAutofit/>
          </a:bodyPr>
          <a:lstStyle/>
          <a:p>
            <a:r>
              <a:rPr lang="fr-FR" sz="1800" dirty="0"/>
              <a:t>Un </a:t>
            </a:r>
            <a:r>
              <a:rPr lang="fr-FR" sz="1800" b="1" dirty="0"/>
              <a:t>chauffage collectif</a:t>
            </a:r>
            <a:r>
              <a:rPr lang="fr-FR" sz="1800" dirty="0"/>
              <a:t> est système centralisé qui permet de transformer et/ou de transporter de l’</a:t>
            </a:r>
            <a:r>
              <a:rPr lang="fr-FR" sz="1800" b="1" dirty="0"/>
              <a:t>énergie primaire</a:t>
            </a:r>
            <a:r>
              <a:rPr lang="fr-FR" sz="1800" dirty="0"/>
              <a:t> vers les </a:t>
            </a:r>
            <a:r>
              <a:rPr lang="fr-FR" sz="1800" b="1" dirty="0"/>
              <a:t>lots d’un immeuble, </a:t>
            </a:r>
            <a:r>
              <a:rPr lang="fr-FR" sz="1800" dirty="0"/>
              <a:t>la charge financière liée à ce type de chauffage est répartie vers chaque lot suivant des modalités définies à l’avance dans le règlement de copropriété.</a:t>
            </a:r>
            <a:r>
              <a:rPr lang="fr-FR" sz="1800" b="1" dirty="0"/>
              <a:t/>
            </a:r>
            <a:br>
              <a:rPr lang="fr-FR" sz="1800" b="1" dirty="0"/>
            </a:br>
            <a:r>
              <a:rPr lang="fr-FR" sz="1800" b="1" dirty="0"/>
              <a:t/>
            </a:r>
            <a:br>
              <a:rPr lang="fr-FR" sz="1800" b="1" dirty="0"/>
            </a:br>
            <a:r>
              <a:rPr lang="fr-FR" sz="1800" b="1" dirty="0"/>
              <a:t>Un chauffage individuel </a:t>
            </a:r>
            <a:r>
              <a:rPr lang="fr-FR" sz="1800" dirty="0"/>
              <a:t>est un système pour lequel l’utilisateur final décide de la mise en route de l’arrêt et du niveau de puissance de son chauffage, il assume seul les frais de maintenance ainsi que la consommation d’énergie primaire correspondant à sa consommation.</a:t>
            </a:r>
            <a:br>
              <a:rPr lang="fr-FR" sz="1800" dirty="0"/>
            </a:br>
            <a:endParaRPr lang="fr-FR" sz="1800" b="1" dirty="0"/>
          </a:p>
        </p:txBody>
      </p:sp>
      <p:sp>
        <p:nvSpPr>
          <p:cNvPr id="8" name="Rectangle 7"/>
          <p:cNvSpPr/>
          <p:nvPr/>
        </p:nvSpPr>
        <p:spPr>
          <a:xfrm>
            <a:off x="3674533" y="502241"/>
            <a:ext cx="4419599" cy="584775"/>
          </a:xfrm>
          <a:prstGeom prst="rect">
            <a:avLst/>
          </a:prstGeom>
        </p:spPr>
        <p:txBody>
          <a:bodyPr wrap="square">
            <a:spAutoFit/>
          </a:bodyPr>
          <a:lstStyle/>
          <a:p>
            <a:r>
              <a:rPr lang="fr-FR" sz="3200" b="1" dirty="0">
                <a:solidFill>
                  <a:schemeClr val="tx2"/>
                </a:solidFill>
              </a:rPr>
              <a:t>1 Notions élémentaires</a:t>
            </a:r>
            <a:endParaRPr lang="fr-FR" sz="3200" dirty="0"/>
          </a:p>
        </p:txBody>
      </p:sp>
      <p:sp>
        <p:nvSpPr>
          <p:cNvPr id="3" name="ZoneTexte 2"/>
          <p:cNvSpPr txBox="1"/>
          <p:nvPr/>
        </p:nvSpPr>
        <p:spPr>
          <a:xfrm>
            <a:off x="348847" y="3487495"/>
            <a:ext cx="11353715" cy="2031325"/>
          </a:xfrm>
          <a:prstGeom prst="rect">
            <a:avLst/>
          </a:prstGeom>
          <a:noFill/>
        </p:spPr>
        <p:txBody>
          <a:bodyPr wrap="square" rtlCol="0">
            <a:spAutoFit/>
          </a:bodyPr>
          <a:lstStyle/>
          <a:p>
            <a:pPr algn="ctr"/>
            <a:r>
              <a:rPr lang="fr-FR" b="1" dirty="0"/>
              <a:t>On associe donc:</a:t>
            </a:r>
            <a:br>
              <a:rPr lang="fr-FR" b="1" dirty="0"/>
            </a:br>
            <a:r>
              <a:rPr lang="fr-FR" b="1" dirty="0"/>
              <a:t/>
            </a:r>
            <a:br>
              <a:rPr lang="fr-FR" b="1" dirty="0"/>
            </a:br>
            <a:r>
              <a:rPr lang="fr-FR" b="1" dirty="0"/>
              <a:t> </a:t>
            </a:r>
            <a:r>
              <a:rPr lang="fr-FR" dirty="0"/>
              <a:t>un </a:t>
            </a:r>
            <a:r>
              <a:rPr lang="fr-FR" b="1" dirty="0"/>
              <a:t>système</a:t>
            </a:r>
            <a:r>
              <a:rPr lang="fr-FR" dirty="0"/>
              <a:t> qui </a:t>
            </a:r>
            <a:r>
              <a:rPr lang="fr-FR" b="1" dirty="0"/>
              <a:t>reçoit/transforme</a:t>
            </a:r>
            <a:r>
              <a:rPr lang="fr-FR" dirty="0"/>
              <a:t> et </a:t>
            </a:r>
            <a:r>
              <a:rPr lang="fr-FR" b="1" dirty="0"/>
              <a:t>distribue</a:t>
            </a:r>
            <a:r>
              <a:rPr lang="fr-FR" dirty="0"/>
              <a:t> une </a:t>
            </a:r>
            <a:r>
              <a:rPr lang="fr-FR" b="1" dirty="0"/>
              <a:t>énergie primaire</a:t>
            </a:r>
            <a:r>
              <a:rPr lang="fr-FR" dirty="0"/>
              <a:t> d’une part</a:t>
            </a:r>
            <a:r>
              <a:rPr lang="fr-FR" b="1" dirty="0"/>
              <a:t>	</a:t>
            </a:r>
            <a:br>
              <a:rPr lang="fr-FR" b="1" dirty="0"/>
            </a:br>
            <a:r>
              <a:rPr lang="fr-FR" b="1" dirty="0"/>
              <a:t>et</a:t>
            </a:r>
            <a:br>
              <a:rPr lang="fr-FR" b="1" dirty="0"/>
            </a:br>
            <a:r>
              <a:rPr lang="fr-FR" dirty="0"/>
              <a:t>un ou des </a:t>
            </a:r>
            <a:r>
              <a:rPr lang="fr-FR" b="1" dirty="0"/>
              <a:t>réseaux</a:t>
            </a:r>
            <a:r>
              <a:rPr lang="fr-FR" dirty="0"/>
              <a:t> qui </a:t>
            </a:r>
            <a:r>
              <a:rPr lang="fr-FR" b="1" dirty="0"/>
              <a:t>diffusent</a:t>
            </a:r>
            <a:r>
              <a:rPr lang="fr-FR" dirty="0"/>
              <a:t> l’énergie véhiculée sous forme de chaleur d’autre part.</a:t>
            </a:r>
            <a:br>
              <a:rPr lang="fr-FR" dirty="0"/>
            </a:br>
            <a:r>
              <a:rPr lang="fr-FR" dirty="0"/>
              <a:t/>
            </a:r>
            <a:br>
              <a:rPr lang="fr-FR" dirty="0"/>
            </a:br>
            <a:r>
              <a:rPr lang="fr-FR" dirty="0"/>
              <a:t>l’ensemble constituant un </a:t>
            </a:r>
            <a:r>
              <a:rPr lang="fr-FR" b="1" dirty="0"/>
              <a:t>chauffage collectif</a:t>
            </a:r>
            <a:endParaRPr lang="fr-FR" dirty="0"/>
          </a:p>
        </p:txBody>
      </p:sp>
      <p:pic>
        <p:nvPicPr>
          <p:cNvPr id="5" name="Image 4">
            <a:extLst>
              <a:ext uri="{FF2B5EF4-FFF2-40B4-BE49-F238E27FC236}">
                <a16:creationId xmlns:a16="http://schemas.microsoft.com/office/drawing/2014/main" xmlns="" id="{5ED0AF36-6090-8843-93E1-1118E6C9C0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225" y="25393"/>
            <a:ext cx="1091377" cy="1273914"/>
          </a:xfrm>
          <a:prstGeom prst="rect">
            <a:avLst/>
          </a:prstGeom>
        </p:spPr>
      </p:pic>
      <p:pic>
        <p:nvPicPr>
          <p:cNvPr id="9" name="Image 8">
            <a:extLst>
              <a:ext uri="{FF2B5EF4-FFF2-40B4-BE49-F238E27FC236}">
                <a16:creationId xmlns:a16="http://schemas.microsoft.com/office/drawing/2014/main" xmlns="" id="{BB891372-0F32-D752-BEBD-E1C2139F61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675" r="26736"/>
          <a:stretch/>
        </p:blipFill>
        <p:spPr>
          <a:xfrm>
            <a:off x="348845" y="5802586"/>
            <a:ext cx="1224135" cy="1018215"/>
          </a:xfrm>
          <a:prstGeom prst="rect">
            <a:avLst/>
          </a:prstGeom>
        </p:spPr>
      </p:pic>
      <p:sp>
        <p:nvSpPr>
          <p:cNvPr id="10" name="ZoneTexte 9">
            <a:extLst>
              <a:ext uri="{FF2B5EF4-FFF2-40B4-BE49-F238E27FC236}">
                <a16:creationId xmlns:a16="http://schemas.microsoft.com/office/drawing/2014/main" xmlns="" id="{05780F89-BCAA-642D-B6B9-F8A2BD5981A2}"/>
              </a:ext>
            </a:extLst>
          </p:cNvPr>
          <p:cNvSpPr txBox="1"/>
          <p:nvPr/>
        </p:nvSpPr>
        <p:spPr>
          <a:xfrm>
            <a:off x="7992400" y="6397260"/>
            <a:ext cx="4045525" cy="369332"/>
          </a:xfrm>
          <a:prstGeom prst="rect">
            <a:avLst/>
          </a:prstGeom>
          <a:noFill/>
        </p:spPr>
        <p:txBody>
          <a:bodyPr wrap="square" rtlCol="0">
            <a:spAutoFit/>
          </a:bodyPr>
          <a:lstStyle/>
          <a:p>
            <a:r>
              <a:rPr lang="fr-FR" cap="all" dirty="0"/>
              <a:t>Chauffage collectif en copropriété</a:t>
            </a:r>
          </a:p>
        </p:txBody>
      </p:sp>
    </p:spTree>
    <p:extLst>
      <p:ext uri="{BB962C8B-B14F-4D97-AF65-F5344CB8AC3E}">
        <p14:creationId xmlns:p14="http://schemas.microsoft.com/office/powerpoint/2010/main" val="4193743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185401" y="0"/>
            <a:ext cx="10087897" cy="6858000"/>
          </a:xfrm>
          <a:prstGeom prst="rect">
            <a:avLst/>
          </a:prstGeom>
        </p:spPr>
      </p:pic>
    </p:spTree>
    <p:extLst>
      <p:ext uri="{BB962C8B-B14F-4D97-AF65-F5344CB8AC3E}">
        <p14:creationId xmlns:p14="http://schemas.microsoft.com/office/powerpoint/2010/main" val="2705908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866293" y="177800"/>
            <a:ext cx="7203396" cy="1077218"/>
          </a:xfrm>
          <a:prstGeom prst="rect">
            <a:avLst/>
          </a:prstGeom>
        </p:spPr>
        <p:txBody>
          <a:bodyPr wrap="square">
            <a:spAutoFit/>
          </a:bodyPr>
          <a:lstStyle/>
          <a:p>
            <a:pPr algn="ctr"/>
            <a:r>
              <a:rPr lang="fr-FR" sz="3200" b="1" dirty="0">
                <a:solidFill>
                  <a:schemeClr val="tx2"/>
                </a:solidFill>
              </a:rPr>
              <a:t>5 Pathologies et entretien</a:t>
            </a:r>
          </a:p>
          <a:p>
            <a:pPr algn="ctr"/>
            <a:endParaRPr lang="fr-FR" sz="3200" dirty="0"/>
          </a:p>
        </p:txBody>
      </p:sp>
      <p:sp>
        <p:nvSpPr>
          <p:cNvPr id="2" name="ZoneTexte 1"/>
          <p:cNvSpPr txBox="1"/>
          <p:nvPr/>
        </p:nvSpPr>
        <p:spPr>
          <a:xfrm>
            <a:off x="221064" y="1627833"/>
            <a:ext cx="11877151" cy="3816429"/>
          </a:xfrm>
          <a:prstGeom prst="rect">
            <a:avLst/>
          </a:prstGeom>
          <a:noFill/>
        </p:spPr>
        <p:txBody>
          <a:bodyPr wrap="square" rtlCol="0">
            <a:spAutoFit/>
          </a:bodyPr>
          <a:lstStyle/>
          <a:p>
            <a:r>
              <a:rPr lang="fr-FR" b="1" u="sng" dirty="0"/>
              <a:t>Pathologies</a:t>
            </a:r>
            <a:r>
              <a:rPr lang="fr-FR" b="1" dirty="0"/>
              <a:t>:</a:t>
            </a:r>
            <a:r>
              <a:rPr lang="fr-FR" sz="1600" dirty="0"/>
              <a:t> les pannes rencontrées peuvent affecter:</a:t>
            </a:r>
          </a:p>
          <a:p>
            <a:endParaRPr lang="fr-FR" sz="1600" dirty="0"/>
          </a:p>
          <a:p>
            <a:pPr marL="742950" lvl="1" indent="-285750">
              <a:buFont typeface="Arial" panose="020B0604020202020204" pitchFamily="34" charset="0"/>
              <a:buChar char="•"/>
            </a:pPr>
            <a:r>
              <a:rPr lang="fr-FR" sz="1600" dirty="0"/>
              <a:t>Le cœur du système (la chaudière)</a:t>
            </a:r>
          </a:p>
          <a:p>
            <a:pPr marL="742950" lvl="1" indent="-285750">
              <a:buFont typeface="Arial" panose="020B0604020202020204" pitchFamily="34" charset="0"/>
              <a:buChar char="•"/>
            </a:pPr>
            <a:r>
              <a:rPr lang="fr-FR" sz="1600" dirty="0"/>
              <a:t>Le système ventilatoire (brûleur et injecteurs)</a:t>
            </a:r>
          </a:p>
          <a:p>
            <a:pPr marL="742950" lvl="1" indent="-285750">
              <a:buFont typeface="Arial" panose="020B0604020202020204" pitchFamily="34" charset="0"/>
              <a:buChar char="•"/>
            </a:pPr>
            <a:r>
              <a:rPr lang="fr-FR" sz="1600" dirty="0"/>
              <a:t>Le système circulatoire (les réseaux primaire et secondaire)</a:t>
            </a:r>
          </a:p>
          <a:p>
            <a:pPr marL="742950" lvl="1" indent="-285750">
              <a:buFont typeface="Arial" panose="020B0604020202020204" pitchFamily="34" charset="0"/>
              <a:buChar char="•"/>
            </a:pPr>
            <a:r>
              <a:rPr lang="fr-FR" sz="1600" dirty="0"/>
              <a:t>Le système nerveux (les réseaux électriques, les sondes et les automatismes)</a:t>
            </a:r>
          </a:p>
          <a:p>
            <a:pPr marL="742950" lvl="1" indent="-285750">
              <a:buFont typeface="Arial" panose="020B0604020202020204" pitchFamily="34" charset="0"/>
              <a:buChar char="•"/>
            </a:pPr>
            <a:r>
              <a:rPr lang="fr-FR" sz="1600" dirty="0"/>
              <a:t>L’alimentation (pompe/détendeur/convoyeur….)</a:t>
            </a:r>
          </a:p>
          <a:p>
            <a:pPr marL="742950" lvl="1" indent="-285750">
              <a:buFont typeface="Arial" panose="020B0604020202020204" pitchFamily="34" charset="0"/>
              <a:buChar char="•"/>
            </a:pPr>
            <a:r>
              <a:rPr lang="fr-FR" sz="1600" dirty="0"/>
              <a:t>L’évacuation des déchets (cheminées/condensats/cendres/suies)</a:t>
            </a:r>
          </a:p>
          <a:p>
            <a:pPr marL="742950" lvl="1" indent="-285750">
              <a:buFont typeface="Arial" panose="020B0604020202020204" pitchFamily="34" charset="0"/>
              <a:buChar char="•"/>
            </a:pPr>
            <a:r>
              <a:rPr lang="fr-FR" sz="1600" dirty="0"/>
              <a:t>Les organes terminaux (radiateurs/planchers chauffant)</a:t>
            </a:r>
          </a:p>
          <a:p>
            <a:pPr marL="742950" lvl="1" indent="-285750">
              <a:buFont typeface="Arial" panose="020B0604020202020204" pitchFamily="34" charset="0"/>
              <a:buChar char="•"/>
            </a:pPr>
            <a:endParaRPr lang="fr-FR" sz="1600" dirty="0"/>
          </a:p>
          <a:p>
            <a:r>
              <a:rPr lang="fr-FR" sz="1600" dirty="0"/>
              <a:t>Nota: Beaucoup d’équipements, hors production de chaleur, sont communs à toutes ces typologie de chauffages centraux, par exemple les chaudières gaz, fioul et bois, la pompe à chaleur et la chaudière électrique utilisent les mêmes périphériques pour diffuser leur énergie calorique dans le réseau du bâtiment.</a:t>
            </a:r>
          </a:p>
          <a:p>
            <a:pPr lvl="1"/>
            <a:endParaRPr lang="fr-FR" sz="1600" dirty="0"/>
          </a:p>
          <a:p>
            <a:pPr marL="742950" lvl="1" indent="-285750">
              <a:buFont typeface="Arial" panose="020B0604020202020204" pitchFamily="34" charset="0"/>
              <a:buChar char="•"/>
            </a:pPr>
            <a:endParaRPr lang="fr-FR" sz="1600" dirty="0"/>
          </a:p>
        </p:txBody>
      </p:sp>
      <p:pic>
        <p:nvPicPr>
          <p:cNvPr id="3" name="Image 2">
            <a:extLst>
              <a:ext uri="{FF2B5EF4-FFF2-40B4-BE49-F238E27FC236}">
                <a16:creationId xmlns:a16="http://schemas.microsoft.com/office/drawing/2014/main" xmlns="" id="{9AC81CEF-EB92-5F34-B4E9-DEAD7E76A3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225" y="0"/>
            <a:ext cx="1091377" cy="1273914"/>
          </a:xfrm>
          <a:prstGeom prst="rect">
            <a:avLst/>
          </a:prstGeom>
        </p:spPr>
      </p:pic>
      <p:sp>
        <p:nvSpPr>
          <p:cNvPr id="4" name="ZoneTexte 3">
            <a:extLst>
              <a:ext uri="{FF2B5EF4-FFF2-40B4-BE49-F238E27FC236}">
                <a16:creationId xmlns:a16="http://schemas.microsoft.com/office/drawing/2014/main" xmlns="" id="{BA69E143-A621-8342-BD35-4D1F015A4F8C}"/>
              </a:ext>
            </a:extLst>
          </p:cNvPr>
          <p:cNvSpPr txBox="1"/>
          <p:nvPr/>
        </p:nvSpPr>
        <p:spPr>
          <a:xfrm>
            <a:off x="7992400" y="6397260"/>
            <a:ext cx="4045525" cy="369332"/>
          </a:xfrm>
          <a:prstGeom prst="rect">
            <a:avLst/>
          </a:prstGeom>
          <a:noFill/>
        </p:spPr>
        <p:txBody>
          <a:bodyPr wrap="square" rtlCol="0">
            <a:spAutoFit/>
          </a:bodyPr>
          <a:lstStyle/>
          <a:p>
            <a:r>
              <a:rPr lang="fr-FR" cap="all" dirty="0"/>
              <a:t>Chauffage collectif en copropriété</a:t>
            </a:r>
          </a:p>
        </p:txBody>
      </p:sp>
      <p:pic>
        <p:nvPicPr>
          <p:cNvPr id="9" name="Image 8">
            <a:extLst>
              <a:ext uri="{FF2B5EF4-FFF2-40B4-BE49-F238E27FC236}">
                <a16:creationId xmlns:a16="http://schemas.microsoft.com/office/drawing/2014/main" xmlns="" id="{857B4C76-2155-1F8F-5C8C-190B81EFF8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675" r="26736"/>
          <a:stretch/>
        </p:blipFill>
        <p:spPr>
          <a:xfrm>
            <a:off x="348845" y="5802586"/>
            <a:ext cx="1224135" cy="1018215"/>
          </a:xfrm>
          <a:prstGeom prst="rect">
            <a:avLst/>
          </a:prstGeom>
        </p:spPr>
      </p:pic>
    </p:spTree>
    <p:extLst>
      <p:ext uri="{BB962C8B-B14F-4D97-AF65-F5344CB8AC3E}">
        <p14:creationId xmlns:p14="http://schemas.microsoft.com/office/powerpoint/2010/main" val="327601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866293" y="177800"/>
            <a:ext cx="7203396" cy="1077218"/>
          </a:xfrm>
          <a:prstGeom prst="rect">
            <a:avLst/>
          </a:prstGeom>
        </p:spPr>
        <p:txBody>
          <a:bodyPr wrap="square">
            <a:spAutoFit/>
          </a:bodyPr>
          <a:lstStyle/>
          <a:p>
            <a:pPr algn="ctr"/>
            <a:r>
              <a:rPr lang="fr-FR" sz="3200" b="1" dirty="0">
                <a:solidFill>
                  <a:schemeClr val="tx2"/>
                </a:solidFill>
              </a:rPr>
              <a:t>5 Pathologie et entretien</a:t>
            </a:r>
          </a:p>
          <a:p>
            <a:pPr algn="ctr"/>
            <a:endParaRPr lang="fr-FR" sz="3200" dirty="0"/>
          </a:p>
        </p:txBody>
      </p:sp>
      <p:sp>
        <p:nvSpPr>
          <p:cNvPr id="2" name="ZoneTexte 1"/>
          <p:cNvSpPr txBox="1"/>
          <p:nvPr/>
        </p:nvSpPr>
        <p:spPr>
          <a:xfrm>
            <a:off x="200967" y="1196015"/>
            <a:ext cx="11877151" cy="4555093"/>
          </a:xfrm>
          <a:prstGeom prst="rect">
            <a:avLst/>
          </a:prstGeom>
          <a:noFill/>
        </p:spPr>
        <p:txBody>
          <a:bodyPr wrap="square" rtlCol="0">
            <a:spAutoFit/>
          </a:bodyPr>
          <a:lstStyle/>
          <a:p>
            <a:r>
              <a:rPr lang="fr-FR" b="1" u="sng" dirty="0"/>
              <a:t>Pathologies</a:t>
            </a:r>
            <a:endParaRPr lang="fr-FR" sz="1600" dirty="0"/>
          </a:p>
          <a:p>
            <a:pPr marL="742950" lvl="1" indent="-285750">
              <a:buFont typeface="Arial" panose="020B0604020202020204" pitchFamily="34" charset="0"/>
              <a:buChar char="•"/>
            </a:pPr>
            <a:r>
              <a:rPr lang="fr-FR" sz="1600" dirty="0"/>
              <a:t>Le cœur du système:</a:t>
            </a:r>
          </a:p>
          <a:p>
            <a:pPr marL="1200150" lvl="2" indent="-285750">
              <a:buFont typeface="Arial" panose="020B0604020202020204" pitchFamily="34" charset="0"/>
              <a:buChar char="•"/>
            </a:pPr>
            <a:r>
              <a:rPr lang="fr-FR" sz="1600" dirty="0"/>
              <a:t>Encrassement:</a:t>
            </a:r>
          </a:p>
          <a:p>
            <a:pPr marL="1657350" lvl="3" indent="-285750">
              <a:buFont typeface="Arial" panose="020B0604020202020204" pitchFamily="34" charset="0"/>
              <a:buChar char="•"/>
            </a:pPr>
            <a:r>
              <a:rPr lang="fr-FR" sz="1600" dirty="0"/>
              <a:t>Du foyer (ramonage)</a:t>
            </a:r>
          </a:p>
          <a:p>
            <a:pPr marL="1657350" lvl="3" indent="-285750">
              <a:buFont typeface="Arial" panose="020B0604020202020204" pitchFamily="34" charset="0"/>
              <a:buChar char="•"/>
            </a:pPr>
            <a:r>
              <a:rPr lang="fr-FR" sz="1600" dirty="0"/>
              <a:t>Du corps de chauffe et du réseau tubulaire (écouvillonnage/détartrage)</a:t>
            </a:r>
          </a:p>
          <a:p>
            <a:pPr marL="742950" lvl="1" indent="-285750">
              <a:buFont typeface="Arial" panose="020B0604020202020204" pitchFamily="34" charset="0"/>
              <a:buChar char="•"/>
            </a:pPr>
            <a:r>
              <a:rPr lang="fr-FR" sz="1600" dirty="0"/>
              <a:t>Le système ventilatoire:</a:t>
            </a:r>
          </a:p>
          <a:p>
            <a:pPr marL="1657350" lvl="3" indent="-285750">
              <a:buFont typeface="Arial" panose="020B0604020202020204" pitchFamily="34" charset="0"/>
              <a:buChar char="•"/>
            </a:pPr>
            <a:r>
              <a:rPr lang="fr-FR" sz="1600" dirty="0"/>
              <a:t>La turbine de soufflage (encrassement/roulement/moteur)</a:t>
            </a:r>
          </a:p>
          <a:p>
            <a:pPr marL="1657350" lvl="3" indent="-285750">
              <a:buFont typeface="Arial" panose="020B0604020202020204" pitchFamily="34" charset="0"/>
              <a:buChar char="•"/>
            </a:pPr>
            <a:r>
              <a:rPr lang="fr-FR" sz="1600" dirty="0"/>
              <a:t>L’injection de combustible (encrassement/usure au feu)</a:t>
            </a:r>
          </a:p>
          <a:p>
            <a:pPr marL="1657350" lvl="3" indent="-285750">
              <a:buFont typeface="Arial" panose="020B0604020202020204" pitchFamily="34" charset="0"/>
              <a:buChar char="•"/>
            </a:pPr>
            <a:r>
              <a:rPr lang="fr-FR" sz="1600" dirty="0"/>
              <a:t>L’allumage (usure des électrodes/réglage)</a:t>
            </a:r>
          </a:p>
          <a:p>
            <a:pPr marL="742950" lvl="1" indent="-285750">
              <a:buFont typeface="Arial" panose="020B0604020202020204" pitchFamily="34" charset="0"/>
              <a:buChar char="•"/>
            </a:pPr>
            <a:r>
              <a:rPr lang="fr-FR" sz="1600" dirty="0"/>
              <a:t>Le système circulatoire (pompes primaire et secondaire):</a:t>
            </a:r>
          </a:p>
          <a:p>
            <a:pPr marL="1657350" lvl="3" indent="-285750">
              <a:buFont typeface="Arial" panose="020B0604020202020204" pitchFamily="34" charset="0"/>
              <a:buChar char="•"/>
            </a:pPr>
            <a:r>
              <a:rPr lang="fr-FR" sz="1600" dirty="0"/>
              <a:t>Panne mécanique (bris de la volute par cavitation), panne électrique</a:t>
            </a:r>
          </a:p>
          <a:p>
            <a:pPr marL="1657350" lvl="3" indent="-285750">
              <a:buFont typeface="Arial" panose="020B0604020202020204" pitchFamily="34" charset="0"/>
              <a:buChar char="•"/>
            </a:pPr>
            <a:r>
              <a:rPr lang="fr-FR" sz="1600" dirty="0"/>
              <a:t>Manque de pression d’eau (fuite/travaux/dégazage…)</a:t>
            </a:r>
          </a:p>
          <a:p>
            <a:pPr marL="1657350" lvl="3" indent="-285750">
              <a:buFont typeface="Arial" panose="020B0604020202020204" pitchFamily="34" charset="0"/>
              <a:buChar char="•"/>
            </a:pPr>
            <a:r>
              <a:rPr lang="fr-FR" sz="1600" dirty="0"/>
              <a:t>Encrassement des filtres </a:t>
            </a:r>
          </a:p>
          <a:p>
            <a:pPr marL="742950" lvl="1" indent="-285750">
              <a:buFont typeface="Arial" panose="020B0604020202020204" pitchFamily="34" charset="0"/>
              <a:buChar char="•"/>
            </a:pPr>
            <a:r>
              <a:rPr lang="fr-FR" sz="1600" dirty="0"/>
              <a:t>Le système nerveux</a:t>
            </a:r>
          </a:p>
          <a:p>
            <a:pPr marL="1657350" lvl="3" indent="-285750">
              <a:buFont typeface="Arial" panose="020B0604020202020204" pitchFamily="34" charset="0"/>
              <a:buChar char="•"/>
            </a:pPr>
            <a:r>
              <a:rPr lang="fr-FR" sz="1600" dirty="0"/>
              <a:t>Automate HS/déprogrammé</a:t>
            </a:r>
          </a:p>
          <a:p>
            <a:pPr marL="1657350" lvl="3" indent="-285750">
              <a:buFont typeface="Arial" panose="020B0604020202020204" pitchFamily="34" charset="0"/>
              <a:buChar char="•"/>
            </a:pPr>
            <a:r>
              <a:rPr lang="fr-FR" sz="1600" dirty="0"/>
              <a:t>Sondes HS/déconnectées</a:t>
            </a:r>
          </a:p>
          <a:p>
            <a:pPr marL="1657350" lvl="3" indent="-285750">
              <a:buFont typeface="Arial" panose="020B0604020202020204" pitchFamily="34" charset="0"/>
              <a:buChar char="•"/>
            </a:pPr>
            <a:r>
              <a:rPr lang="fr-FR" sz="1600" dirty="0"/>
              <a:t>Ligne de sécurité ouverte (réarmement pressostat/contrôle de continuité circuit….)</a:t>
            </a:r>
          </a:p>
          <a:p>
            <a:pPr marL="1657350" lvl="3" indent="-285750">
              <a:buFont typeface="Arial" panose="020B0604020202020204" pitchFamily="34" charset="0"/>
              <a:buChar char="•"/>
            </a:pPr>
            <a:r>
              <a:rPr lang="fr-FR" sz="1600" dirty="0"/>
              <a:t>Panne d’alimentation électrique</a:t>
            </a:r>
          </a:p>
        </p:txBody>
      </p:sp>
      <p:pic>
        <p:nvPicPr>
          <p:cNvPr id="3" name="Image 2">
            <a:extLst>
              <a:ext uri="{FF2B5EF4-FFF2-40B4-BE49-F238E27FC236}">
                <a16:creationId xmlns:a16="http://schemas.microsoft.com/office/drawing/2014/main" xmlns="" id="{DD3591F6-CE63-CB8C-006B-D832F1EBEF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225" y="0"/>
            <a:ext cx="1091377" cy="1273914"/>
          </a:xfrm>
          <a:prstGeom prst="rect">
            <a:avLst/>
          </a:prstGeom>
        </p:spPr>
      </p:pic>
      <p:sp>
        <p:nvSpPr>
          <p:cNvPr id="4" name="ZoneTexte 3">
            <a:extLst>
              <a:ext uri="{FF2B5EF4-FFF2-40B4-BE49-F238E27FC236}">
                <a16:creationId xmlns:a16="http://schemas.microsoft.com/office/drawing/2014/main" xmlns="" id="{A8D6CABD-6EF9-2DCD-CC62-C95E0C3FB5D0}"/>
              </a:ext>
            </a:extLst>
          </p:cNvPr>
          <p:cNvSpPr txBox="1"/>
          <p:nvPr/>
        </p:nvSpPr>
        <p:spPr>
          <a:xfrm>
            <a:off x="7992400" y="6397260"/>
            <a:ext cx="4045525" cy="369332"/>
          </a:xfrm>
          <a:prstGeom prst="rect">
            <a:avLst/>
          </a:prstGeom>
          <a:noFill/>
        </p:spPr>
        <p:txBody>
          <a:bodyPr wrap="square" rtlCol="0">
            <a:spAutoFit/>
          </a:bodyPr>
          <a:lstStyle/>
          <a:p>
            <a:r>
              <a:rPr lang="fr-FR" cap="all" dirty="0"/>
              <a:t>Chauffage collectif en copropriété</a:t>
            </a:r>
          </a:p>
        </p:txBody>
      </p:sp>
      <p:pic>
        <p:nvPicPr>
          <p:cNvPr id="9" name="Image 8">
            <a:extLst>
              <a:ext uri="{FF2B5EF4-FFF2-40B4-BE49-F238E27FC236}">
                <a16:creationId xmlns:a16="http://schemas.microsoft.com/office/drawing/2014/main" xmlns="" id="{B92EDC5D-F33E-32CE-4105-8BD09278B2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675" r="26736"/>
          <a:stretch/>
        </p:blipFill>
        <p:spPr>
          <a:xfrm>
            <a:off x="348845" y="5802586"/>
            <a:ext cx="1224135" cy="1018215"/>
          </a:xfrm>
          <a:prstGeom prst="rect">
            <a:avLst/>
          </a:prstGeom>
        </p:spPr>
      </p:pic>
    </p:spTree>
    <p:extLst>
      <p:ext uri="{BB962C8B-B14F-4D97-AF65-F5344CB8AC3E}">
        <p14:creationId xmlns:p14="http://schemas.microsoft.com/office/powerpoint/2010/main" val="3452487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866293" y="177800"/>
            <a:ext cx="7203396" cy="1077218"/>
          </a:xfrm>
          <a:prstGeom prst="rect">
            <a:avLst/>
          </a:prstGeom>
        </p:spPr>
        <p:txBody>
          <a:bodyPr wrap="square">
            <a:spAutoFit/>
          </a:bodyPr>
          <a:lstStyle/>
          <a:p>
            <a:pPr algn="ctr"/>
            <a:r>
              <a:rPr lang="fr-FR" sz="3200" b="1" dirty="0">
                <a:solidFill>
                  <a:schemeClr val="tx2"/>
                </a:solidFill>
              </a:rPr>
              <a:t>5 Pathologies et entretien</a:t>
            </a:r>
          </a:p>
          <a:p>
            <a:pPr algn="ctr"/>
            <a:endParaRPr lang="fr-FR" sz="3200" dirty="0"/>
          </a:p>
        </p:txBody>
      </p:sp>
      <p:sp>
        <p:nvSpPr>
          <p:cNvPr id="2" name="ZoneTexte 1"/>
          <p:cNvSpPr txBox="1"/>
          <p:nvPr/>
        </p:nvSpPr>
        <p:spPr>
          <a:xfrm>
            <a:off x="200967" y="1196015"/>
            <a:ext cx="11877151" cy="4308872"/>
          </a:xfrm>
          <a:prstGeom prst="rect">
            <a:avLst/>
          </a:prstGeom>
          <a:noFill/>
        </p:spPr>
        <p:txBody>
          <a:bodyPr wrap="square" rtlCol="0">
            <a:spAutoFit/>
          </a:bodyPr>
          <a:lstStyle/>
          <a:p>
            <a:r>
              <a:rPr lang="fr-FR" b="1" u="sng" dirty="0"/>
              <a:t>Pathologies (suite)</a:t>
            </a:r>
          </a:p>
          <a:p>
            <a:pPr marL="742950" lvl="1" indent="-285750">
              <a:buFont typeface="Arial" panose="020B0604020202020204" pitchFamily="34" charset="0"/>
              <a:buChar char="•"/>
            </a:pPr>
            <a:r>
              <a:rPr lang="fr-FR" sz="1600" dirty="0"/>
              <a:t>L’alimentation:</a:t>
            </a:r>
          </a:p>
          <a:p>
            <a:pPr marL="1200150" lvl="2" indent="-285750">
              <a:buFont typeface="Arial" panose="020B0604020202020204" pitchFamily="34" charset="0"/>
              <a:buChar char="•"/>
            </a:pPr>
            <a:r>
              <a:rPr lang="fr-FR" sz="1600" dirty="0"/>
              <a:t>Pompe de gavage fioul, filtre à fioul</a:t>
            </a:r>
          </a:p>
          <a:p>
            <a:pPr marL="1200150" lvl="2" indent="-285750">
              <a:buFont typeface="Arial" panose="020B0604020202020204" pitchFamily="34" charset="0"/>
              <a:buChar char="•"/>
            </a:pPr>
            <a:r>
              <a:rPr lang="fr-FR" sz="1600" dirty="0"/>
              <a:t>Électrovanne de gaz</a:t>
            </a:r>
          </a:p>
          <a:p>
            <a:pPr marL="1200150" lvl="2" indent="-285750">
              <a:buFont typeface="Arial" panose="020B0604020202020204" pitchFamily="34" charset="0"/>
              <a:buChar char="•"/>
            </a:pPr>
            <a:r>
              <a:rPr lang="fr-FR" sz="1600" dirty="0"/>
              <a:t>Système de convoyage des bûches, du bois déchiqueté ou de pellets</a:t>
            </a:r>
          </a:p>
          <a:p>
            <a:pPr marL="742950" lvl="1" indent="-285750">
              <a:buFont typeface="Arial" panose="020B0604020202020204" pitchFamily="34" charset="0"/>
              <a:buChar char="•"/>
            </a:pPr>
            <a:r>
              <a:rPr lang="fr-FR" sz="1600" dirty="0"/>
              <a:t>L’évacuation des déchets:</a:t>
            </a:r>
          </a:p>
          <a:p>
            <a:pPr marL="1200150" lvl="2" indent="-285750">
              <a:buFont typeface="Arial" panose="020B0604020202020204" pitchFamily="34" charset="0"/>
              <a:buChar char="•"/>
            </a:pPr>
            <a:r>
              <a:rPr lang="fr-FR" sz="1600" dirty="0"/>
              <a:t>Ramonage des cheminées (gaz/fioul/bois)</a:t>
            </a:r>
          </a:p>
          <a:p>
            <a:pPr marL="1200150" lvl="2" indent="-285750">
              <a:buFont typeface="Arial" panose="020B0604020202020204" pitchFamily="34" charset="0"/>
              <a:buChar char="•"/>
            </a:pPr>
            <a:r>
              <a:rPr lang="fr-FR" sz="1600" dirty="0"/>
              <a:t>Entretien du circuit de condensats (réseaux/pompes de relevage)</a:t>
            </a:r>
          </a:p>
          <a:p>
            <a:pPr marL="1200150" lvl="2" indent="-285750">
              <a:buFont typeface="Arial" panose="020B0604020202020204" pitchFamily="34" charset="0"/>
              <a:buChar char="•"/>
            </a:pPr>
            <a:r>
              <a:rPr lang="fr-FR" sz="1600" dirty="0"/>
              <a:t>Évacuation des cendres (bois)</a:t>
            </a:r>
          </a:p>
          <a:p>
            <a:pPr marL="742950" lvl="1" indent="-285750">
              <a:buFont typeface="Arial" panose="020B0604020202020204" pitchFamily="34" charset="0"/>
              <a:buChar char="•"/>
            </a:pPr>
            <a:r>
              <a:rPr lang="fr-FR" sz="1600" dirty="0"/>
              <a:t>Le circuit ‘terminal’ (réseau général et émetteurs)</a:t>
            </a:r>
          </a:p>
          <a:p>
            <a:pPr marL="1200150" lvl="2" indent="-285750">
              <a:buFont typeface="Arial" panose="020B0604020202020204" pitchFamily="34" charset="0"/>
              <a:buChar char="•"/>
            </a:pPr>
            <a:r>
              <a:rPr lang="fr-FR" sz="1600" dirty="0"/>
              <a:t>Réglage des vannes d’équilibrage entre le colonnes</a:t>
            </a:r>
          </a:p>
          <a:p>
            <a:pPr marL="1200150" lvl="2" indent="-285750">
              <a:buFont typeface="Arial" panose="020B0604020202020204" pitchFamily="34" charset="0"/>
              <a:buChar char="•"/>
            </a:pPr>
            <a:r>
              <a:rPr lang="fr-FR" sz="1600" dirty="0"/>
              <a:t>Purges de circuits (dégazage)</a:t>
            </a:r>
          </a:p>
          <a:p>
            <a:pPr marL="1200150" lvl="2" indent="-285750">
              <a:buFont typeface="Arial" panose="020B0604020202020204" pitchFamily="34" charset="0"/>
              <a:buChar char="•"/>
            </a:pPr>
            <a:r>
              <a:rPr lang="fr-FR" sz="1600" dirty="0"/>
              <a:t>Désembouage (tous les 5 ans environ)</a:t>
            </a:r>
          </a:p>
          <a:p>
            <a:pPr marL="1200150" lvl="2" indent="-285750">
              <a:buFont typeface="Arial" panose="020B0604020202020204" pitchFamily="34" charset="0"/>
              <a:buChar char="•"/>
            </a:pPr>
            <a:r>
              <a:rPr lang="fr-FR" sz="1600" dirty="0"/>
              <a:t>Traitement filmogène (contre l’entartrage du réseau)</a:t>
            </a:r>
          </a:p>
          <a:p>
            <a:pPr lvl="1"/>
            <a:endParaRPr lang="fr-FR" sz="1600" dirty="0"/>
          </a:p>
          <a:p>
            <a:pPr marL="1200150" lvl="2" indent="-285750">
              <a:buFont typeface="Arial" panose="020B0604020202020204" pitchFamily="34" charset="0"/>
              <a:buChar char="•"/>
            </a:pPr>
            <a:endParaRPr lang="fr-FR" sz="1600" dirty="0"/>
          </a:p>
          <a:p>
            <a:pPr marL="1200150" lvl="2" indent="-285750">
              <a:buFont typeface="Arial" panose="020B0604020202020204" pitchFamily="34" charset="0"/>
              <a:buChar char="•"/>
            </a:pPr>
            <a:endParaRPr lang="fr-FR" sz="1600" dirty="0"/>
          </a:p>
        </p:txBody>
      </p:sp>
      <p:pic>
        <p:nvPicPr>
          <p:cNvPr id="3" name="Image 2">
            <a:extLst>
              <a:ext uri="{FF2B5EF4-FFF2-40B4-BE49-F238E27FC236}">
                <a16:creationId xmlns:a16="http://schemas.microsoft.com/office/drawing/2014/main" xmlns="" id="{4F87D60F-A6C3-F1FC-3FBB-CAA77E4688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225" y="0"/>
            <a:ext cx="1091377" cy="1273914"/>
          </a:xfrm>
          <a:prstGeom prst="rect">
            <a:avLst/>
          </a:prstGeom>
        </p:spPr>
      </p:pic>
      <p:sp>
        <p:nvSpPr>
          <p:cNvPr id="4" name="ZoneTexte 3">
            <a:extLst>
              <a:ext uri="{FF2B5EF4-FFF2-40B4-BE49-F238E27FC236}">
                <a16:creationId xmlns:a16="http://schemas.microsoft.com/office/drawing/2014/main" xmlns="" id="{8CFEB14E-5124-A4D7-77DD-1ADB106208EA}"/>
              </a:ext>
            </a:extLst>
          </p:cNvPr>
          <p:cNvSpPr txBox="1"/>
          <p:nvPr/>
        </p:nvSpPr>
        <p:spPr>
          <a:xfrm>
            <a:off x="7992400" y="6397260"/>
            <a:ext cx="4045525" cy="369332"/>
          </a:xfrm>
          <a:prstGeom prst="rect">
            <a:avLst/>
          </a:prstGeom>
          <a:noFill/>
        </p:spPr>
        <p:txBody>
          <a:bodyPr wrap="square" rtlCol="0">
            <a:spAutoFit/>
          </a:bodyPr>
          <a:lstStyle/>
          <a:p>
            <a:r>
              <a:rPr lang="fr-FR" cap="all" dirty="0"/>
              <a:t>Chauffage collectif en copropriété</a:t>
            </a:r>
          </a:p>
        </p:txBody>
      </p:sp>
      <p:pic>
        <p:nvPicPr>
          <p:cNvPr id="9" name="Image 8">
            <a:extLst>
              <a:ext uri="{FF2B5EF4-FFF2-40B4-BE49-F238E27FC236}">
                <a16:creationId xmlns:a16="http://schemas.microsoft.com/office/drawing/2014/main" xmlns="" id="{B45A3803-E943-6BC6-89F3-7843239855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675" r="26736"/>
          <a:stretch/>
        </p:blipFill>
        <p:spPr>
          <a:xfrm>
            <a:off x="348845" y="5802586"/>
            <a:ext cx="1224135" cy="1018215"/>
          </a:xfrm>
          <a:prstGeom prst="rect">
            <a:avLst/>
          </a:prstGeom>
        </p:spPr>
      </p:pic>
    </p:spTree>
    <p:extLst>
      <p:ext uri="{BB962C8B-B14F-4D97-AF65-F5344CB8AC3E}">
        <p14:creationId xmlns:p14="http://schemas.microsoft.com/office/powerpoint/2010/main" val="3014780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866293" y="177800"/>
            <a:ext cx="7203396" cy="1077218"/>
          </a:xfrm>
          <a:prstGeom prst="rect">
            <a:avLst/>
          </a:prstGeom>
        </p:spPr>
        <p:txBody>
          <a:bodyPr wrap="square">
            <a:spAutoFit/>
          </a:bodyPr>
          <a:lstStyle/>
          <a:p>
            <a:pPr algn="ctr"/>
            <a:r>
              <a:rPr lang="fr-FR" sz="3200" b="1" dirty="0">
                <a:solidFill>
                  <a:schemeClr val="tx2"/>
                </a:solidFill>
              </a:rPr>
              <a:t>5 Pathologie et entretien</a:t>
            </a:r>
          </a:p>
          <a:p>
            <a:pPr algn="ctr"/>
            <a:endParaRPr lang="fr-FR" sz="3200" dirty="0"/>
          </a:p>
        </p:txBody>
      </p:sp>
      <p:sp>
        <p:nvSpPr>
          <p:cNvPr id="2" name="ZoneTexte 1"/>
          <p:cNvSpPr txBox="1"/>
          <p:nvPr/>
        </p:nvSpPr>
        <p:spPr>
          <a:xfrm>
            <a:off x="200967" y="1196015"/>
            <a:ext cx="11877151" cy="4247317"/>
          </a:xfrm>
          <a:prstGeom prst="rect">
            <a:avLst/>
          </a:prstGeom>
          <a:noFill/>
        </p:spPr>
        <p:txBody>
          <a:bodyPr wrap="square" rtlCol="0">
            <a:spAutoFit/>
          </a:bodyPr>
          <a:lstStyle/>
          <a:p>
            <a:pPr marL="90488" lvl="2"/>
            <a:r>
              <a:rPr lang="fr-FR" sz="1600" b="1" u="sng" dirty="0"/>
              <a:t>La maintenance</a:t>
            </a:r>
            <a:r>
              <a:rPr lang="fr-FR" sz="1600" b="1" dirty="0"/>
              <a:t>:</a:t>
            </a:r>
          </a:p>
          <a:p>
            <a:pPr marL="90488" lvl="2"/>
            <a:endParaRPr lang="fr-FR" sz="1600" b="1" u="sng" dirty="0"/>
          </a:p>
          <a:p>
            <a:pPr marL="90488" lvl="2"/>
            <a:r>
              <a:rPr lang="fr-FR" sz="1400" dirty="0"/>
              <a:t>La maintenance d’une installation de chauffage passe, outre les connaissances techniques à avoir (et elles sont nombreuses) par une connaissance assez fine du bâtiment dont le technicien a la charge. </a:t>
            </a:r>
          </a:p>
          <a:p>
            <a:pPr marL="90488" lvl="2"/>
            <a:r>
              <a:rPr lang="fr-FR" sz="1400" dirty="0"/>
              <a:t>Cela permet d’être attentif </a:t>
            </a:r>
            <a:r>
              <a:rPr lang="fr-FR" sz="1400" dirty="0" smtClean="0"/>
              <a:t>aux </a:t>
            </a:r>
            <a:r>
              <a:rPr lang="fr-FR" sz="1400" dirty="0"/>
              <a:t>différents signes avant-coureurs d’une panne:</a:t>
            </a:r>
          </a:p>
          <a:p>
            <a:pPr marL="833438" lvl="3" indent="-285750">
              <a:buFont typeface="Arial" panose="020B0604020202020204" pitchFamily="34" charset="0"/>
              <a:buChar char="•"/>
            </a:pPr>
            <a:r>
              <a:rPr lang="fr-FR" sz="1400" dirty="0"/>
              <a:t>Un bruit anormal en chaufferie,</a:t>
            </a:r>
          </a:p>
          <a:p>
            <a:pPr marL="833438" lvl="3" indent="-285750">
              <a:buFont typeface="Arial" panose="020B0604020202020204" pitchFamily="34" charset="0"/>
              <a:buChar char="•"/>
            </a:pPr>
            <a:r>
              <a:rPr lang="fr-FR" sz="1400" dirty="0"/>
              <a:t>La vibration d’une pompe</a:t>
            </a:r>
          </a:p>
          <a:p>
            <a:pPr marL="833438" lvl="3" indent="-285750">
              <a:buFont typeface="Arial" panose="020B0604020202020204" pitchFamily="34" charset="0"/>
              <a:buChar char="•"/>
            </a:pPr>
            <a:r>
              <a:rPr lang="fr-FR" sz="1400" dirty="0"/>
              <a:t>Une T° hors norme (trop chaude/ trop froide)</a:t>
            </a:r>
          </a:p>
          <a:p>
            <a:pPr marL="833438" lvl="3" indent="-285750">
              <a:buFont typeface="Arial" panose="020B0604020202020204" pitchFamily="34" charset="0"/>
              <a:buChar char="•"/>
            </a:pPr>
            <a:r>
              <a:rPr lang="fr-FR" sz="1400" dirty="0"/>
              <a:t>Une consommation de produit ou d’eau qui va en augmentant</a:t>
            </a:r>
          </a:p>
          <a:p>
            <a:pPr marL="833438" lvl="3" indent="-285750">
              <a:buFont typeface="Arial" panose="020B0604020202020204" pitchFamily="34" charset="0"/>
              <a:buChar char="•"/>
            </a:pPr>
            <a:r>
              <a:rPr lang="fr-FR" sz="1400" dirty="0"/>
              <a:t>Une chute de pression sur un circuit</a:t>
            </a:r>
          </a:p>
          <a:p>
            <a:pPr marL="833438" lvl="3" indent="-285750">
              <a:buFont typeface="Arial" panose="020B0604020202020204" pitchFamily="34" charset="0"/>
              <a:buChar char="•"/>
            </a:pPr>
            <a:r>
              <a:rPr lang="fr-FR" sz="1400" dirty="0"/>
              <a:t>La longueur anormalement courte entre l’arrêt d’une chaudière arrivée à la consigne et son </a:t>
            </a:r>
            <a:r>
              <a:rPr lang="fr-FR" sz="1400" dirty="0" smtClean="0"/>
              <a:t>redémarrage (court-cycles)</a:t>
            </a:r>
            <a:endParaRPr lang="fr-FR" sz="1400" dirty="0"/>
          </a:p>
          <a:p>
            <a:pPr marL="833438" lvl="3" indent="-285750">
              <a:buFont typeface="Arial" panose="020B0604020202020204" pitchFamily="34" charset="0"/>
              <a:buChar char="•"/>
            </a:pPr>
            <a:r>
              <a:rPr lang="fr-FR" sz="1400" dirty="0"/>
              <a:t>Un différentiel de pression trop élevé sur un </a:t>
            </a:r>
            <a:r>
              <a:rPr lang="fr-FR" sz="1400" dirty="0" smtClean="0"/>
              <a:t>filtre (filtre encrassé)</a:t>
            </a:r>
            <a:endParaRPr lang="fr-FR" sz="1400" dirty="0"/>
          </a:p>
          <a:p>
            <a:pPr marL="833438" lvl="3" indent="-285750">
              <a:buFont typeface="Arial" panose="020B0604020202020204" pitchFamily="34" charset="0"/>
              <a:buChar char="•"/>
            </a:pPr>
            <a:r>
              <a:rPr lang="fr-FR" sz="1400" dirty="0"/>
              <a:t>Un compteur d’heure de marche qui indique l’utilisation préférentielle d’une chaudière par rapport à une autre.</a:t>
            </a:r>
          </a:p>
          <a:p>
            <a:pPr marL="90488" lvl="2"/>
            <a:r>
              <a:rPr lang="fr-FR" sz="1400" dirty="0"/>
              <a:t>Tout ces éléments, accompagnés d’une certaine expérience et d’une attention portée au bâtiment, peuvent permettre de poser un diagnostic de panne ou de mauvais fonctionnement. </a:t>
            </a:r>
          </a:p>
          <a:p>
            <a:pPr marL="90488" lvl="2"/>
            <a:endParaRPr lang="fr-FR" sz="1400" dirty="0"/>
          </a:p>
          <a:p>
            <a:pPr marL="90488" lvl="2"/>
            <a:r>
              <a:rPr lang="fr-FR" sz="1400" dirty="0"/>
              <a:t>En règle général on s’aperçoit en recoupant les infos disponibles que la panne étaient probablement évitable, </a:t>
            </a:r>
            <a:r>
              <a:rPr lang="fr-FR" sz="1400" dirty="0" smtClean="0"/>
              <a:t>ou, </a:t>
            </a:r>
            <a:r>
              <a:rPr lang="fr-FR" sz="1400" dirty="0"/>
              <a:t>tout du </a:t>
            </a:r>
            <a:r>
              <a:rPr lang="fr-FR" sz="1400" dirty="0" smtClean="0"/>
              <a:t>moins que </a:t>
            </a:r>
            <a:r>
              <a:rPr lang="fr-FR" sz="1400" dirty="0"/>
              <a:t>ses conséquences pouvaient être </a:t>
            </a:r>
            <a:r>
              <a:rPr lang="fr-FR" sz="1400" dirty="0" smtClean="0"/>
              <a:t>amoindries si on avait tenu compte des ‘signaux’ perceptible en amont (même si c’est </a:t>
            </a:r>
            <a:r>
              <a:rPr lang="fr-FR" sz="1400" b="1" dirty="0" smtClean="0"/>
              <a:t>toujours facile</a:t>
            </a:r>
            <a:r>
              <a:rPr lang="fr-FR" sz="1400" dirty="0" smtClean="0"/>
              <a:t> de jouer le oracles </a:t>
            </a:r>
            <a:r>
              <a:rPr lang="fr-FR" sz="1400" b="1" dirty="0" smtClean="0"/>
              <a:t>après</a:t>
            </a:r>
            <a:r>
              <a:rPr lang="fr-FR" sz="1400" dirty="0" smtClean="0"/>
              <a:t> </a:t>
            </a:r>
            <a:r>
              <a:rPr lang="fr-FR" sz="1400" dirty="0" smtClean="0">
                <a:sym typeface="Wingdings" panose="05000000000000000000" pitchFamily="2" charset="2"/>
              </a:rPr>
              <a:t> )</a:t>
            </a:r>
            <a:r>
              <a:rPr lang="fr-FR" sz="1400" dirty="0" smtClean="0"/>
              <a:t>.</a:t>
            </a:r>
            <a:endParaRPr lang="fr-FR" sz="1400" dirty="0"/>
          </a:p>
          <a:p>
            <a:pPr marL="90488" lvl="2"/>
            <a:endParaRPr lang="fr-FR" sz="1400" dirty="0"/>
          </a:p>
        </p:txBody>
      </p:sp>
      <p:pic>
        <p:nvPicPr>
          <p:cNvPr id="3" name="Image 2">
            <a:extLst>
              <a:ext uri="{FF2B5EF4-FFF2-40B4-BE49-F238E27FC236}">
                <a16:creationId xmlns:a16="http://schemas.microsoft.com/office/drawing/2014/main" xmlns="" id="{64DDB469-2C71-7BCF-0698-3B58DBCFDB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225" y="0"/>
            <a:ext cx="1091377" cy="1273914"/>
          </a:xfrm>
          <a:prstGeom prst="rect">
            <a:avLst/>
          </a:prstGeom>
        </p:spPr>
      </p:pic>
      <p:sp>
        <p:nvSpPr>
          <p:cNvPr id="4" name="ZoneTexte 3">
            <a:extLst>
              <a:ext uri="{FF2B5EF4-FFF2-40B4-BE49-F238E27FC236}">
                <a16:creationId xmlns:a16="http://schemas.microsoft.com/office/drawing/2014/main" xmlns="" id="{EC237F89-C306-2B37-5746-2916237E39AC}"/>
              </a:ext>
            </a:extLst>
          </p:cNvPr>
          <p:cNvSpPr txBox="1"/>
          <p:nvPr/>
        </p:nvSpPr>
        <p:spPr>
          <a:xfrm>
            <a:off x="7992400" y="6397260"/>
            <a:ext cx="4045525" cy="369332"/>
          </a:xfrm>
          <a:prstGeom prst="rect">
            <a:avLst/>
          </a:prstGeom>
          <a:noFill/>
        </p:spPr>
        <p:txBody>
          <a:bodyPr wrap="square" rtlCol="0">
            <a:spAutoFit/>
          </a:bodyPr>
          <a:lstStyle/>
          <a:p>
            <a:r>
              <a:rPr lang="fr-FR" cap="all" dirty="0"/>
              <a:t>Chauffage collectif en copropriété</a:t>
            </a:r>
          </a:p>
        </p:txBody>
      </p:sp>
      <p:pic>
        <p:nvPicPr>
          <p:cNvPr id="9" name="Image 8">
            <a:extLst>
              <a:ext uri="{FF2B5EF4-FFF2-40B4-BE49-F238E27FC236}">
                <a16:creationId xmlns:a16="http://schemas.microsoft.com/office/drawing/2014/main" xmlns="" id="{116A6A7F-73D3-B796-A891-9AC499AB2F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675" r="26736"/>
          <a:stretch/>
        </p:blipFill>
        <p:spPr>
          <a:xfrm>
            <a:off x="348845" y="5802586"/>
            <a:ext cx="1224135" cy="1018215"/>
          </a:xfrm>
          <a:prstGeom prst="rect">
            <a:avLst/>
          </a:prstGeom>
        </p:spPr>
      </p:pic>
    </p:spTree>
    <p:extLst>
      <p:ext uri="{BB962C8B-B14F-4D97-AF65-F5344CB8AC3E}">
        <p14:creationId xmlns:p14="http://schemas.microsoft.com/office/powerpoint/2010/main" val="3936096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8CE33E8F-6225-46CE-97D2-71D31AB716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675" r="26736"/>
          <a:stretch/>
        </p:blipFill>
        <p:spPr>
          <a:xfrm>
            <a:off x="348847" y="5563711"/>
            <a:ext cx="1224135" cy="1018215"/>
          </a:xfrm>
          <a:prstGeom prst="rect">
            <a:avLst/>
          </a:prstGeom>
        </p:spPr>
      </p:pic>
      <p:sp>
        <p:nvSpPr>
          <p:cNvPr id="8" name="Rectangle 7"/>
          <p:cNvSpPr/>
          <p:nvPr/>
        </p:nvSpPr>
        <p:spPr>
          <a:xfrm>
            <a:off x="2866293" y="177800"/>
            <a:ext cx="7203396" cy="1569660"/>
          </a:xfrm>
          <a:prstGeom prst="rect">
            <a:avLst/>
          </a:prstGeom>
        </p:spPr>
        <p:txBody>
          <a:bodyPr wrap="square">
            <a:spAutoFit/>
          </a:bodyPr>
          <a:lstStyle/>
          <a:p>
            <a:pPr algn="ctr"/>
            <a:r>
              <a:rPr lang="fr-FR" sz="3200" b="1" dirty="0">
                <a:solidFill>
                  <a:schemeClr val="tx2"/>
                </a:solidFill>
              </a:rPr>
              <a:t>4 Spécificités des différents type de production de chaleur (suite)</a:t>
            </a:r>
          </a:p>
          <a:p>
            <a:pPr algn="ctr"/>
            <a:endParaRPr lang="fr-FR" sz="3200" dirty="0"/>
          </a:p>
        </p:txBody>
      </p:sp>
      <p:sp>
        <p:nvSpPr>
          <p:cNvPr id="2" name="ZoneTexte 1"/>
          <p:cNvSpPr txBox="1"/>
          <p:nvPr/>
        </p:nvSpPr>
        <p:spPr>
          <a:xfrm>
            <a:off x="200967" y="1198784"/>
            <a:ext cx="11877151" cy="4893647"/>
          </a:xfrm>
          <a:prstGeom prst="rect">
            <a:avLst/>
          </a:prstGeom>
          <a:noFill/>
        </p:spPr>
        <p:txBody>
          <a:bodyPr wrap="square" rtlCol="0">
            <a:spAutoFit/>
          </a:bodyPr>
          <a:lstStyle/>
          <a:p>
            <a:pPr marL="90488" lvl="2"/>
            <a:r>
              <a:rPr lang="fr-FR" sz="1600" b="1" u="sng" dirty="0"/>
              <a:t>La maintenance</a:t>
            </a:r>
            <a:r>
              <a:rPr lang="fr-FR" sz="1600" b="1" dirty="0"/>
              <a:t>:</a:t>
            </a:r>
          </a:p>
          <a:p>
            <a:pPr marL="90488" lvl="2"/>
            <a:endParaRPr lang="fr-FR" sz="1600" b="1" u="sng" dirty="0"/>
          </a:p>
          <a:p>
            <a:pPr marL="90488" lvl="2"/>
            <a:r>
              <a:rPr lang="fr-FR" sz="1400" dirty="0"/>
              <a:t>Chaque visite de routine ou à l’occasion d’une panne doit donner lieu à une transcription dans le carnet de chaufferie avec un relevé des indicateurs primordiaux:</a:t>
            </a:r>
          </a:p>
          <a:p>
            <a:pPr marL="90488" lvl="2"/>
            <a:r>
              <a:rPr lang="fr-FR" sz="1400" dirty="0"/>
              <a:t>		-heures de marche chaudière(s)</a:t>
            </a:r>
          </a:p>
          <a:p>
            <a:pPr marL="90488" lvl="2"/>
            <a:r>
              <a:rPr lang="fr-FR" sz="1400" dirty="0"/>
              <a:t>		-pression d’eau au niveau du circulateur (amont, aval et différence)</a:t>
            </a:r>
          </a:p>
          <a:p>
            <a:pPr marL="90488" lvl="2"/>
            <a:r>
              <a:rPr lang="fr-FR" sz="1400" dirty="0"/>
              <a:t>		-niveau de sel adoucisseur</a:t>
            </a:r>
          </a:p>
          <a:p>
            <a:pPr marL="90488" lvl="2"/>
            <a:r>
              <a:rPr lang="fr-FR" sz="1400" dirty="0"/>
              <a:t>		-T° extérieure/du circuit primaire</a:t>
            </a:r>
          </a:p>
          <a:p>
            <a:pPr marL="90488" lvl="2"/>
            <a:r>
              <a:rPr lang="fr-FR" sz="1400" dirty="0"/>
              <a:t>		-…./….</a:t>
            </a:r>
          </a:p>
          <a:p>
            <a:pPr marL="90488" lvl="2"/>
            <a:endParaRPr lang="fr-FR" sz="1400" dirty="0"/>
          </a:p>
          <a:p>
            <a:pPr marL="90488" lvl="2"/>
            <a:r>
              <a:rPr lang="fr-FR" sz="1400" dirty="0"/>
              <a:t>À chaque début de saison, à chaque remplacement d’un organe sensible, à chaque opération importante (désembouage par exemple) un instantanée des paramètres de marche devra être fait afin de figer ceux-ci à un instant ‘0’ auquel on pourra se référer ultérieurement. </a:t>
            </a:r>
          </a:p>
          <a:p>
            <a:pPr marL="90488" lvl="2"/>
            <a:r>
              <a:rPr lang="fr-FR" sz="1400" dirty="0"/>
              <a:t> </a:t>
            </a:r>
          </a:p>
          <a:p>
            <a:pPr marL="90488" lvl="2"/>
            <a:r>
              <a:rPr lang="fr-FR" sz="1400" dirty="0"/>
              <a:t>par exemple: 	-on relève la pression amont/aval d’un filtre juste après nettoyage</a:t>
            </a:r>
          </a:p>
          <a:p>
            <a:pPr marL="90488" lvl="2"/>
            <a:r>
              <a:rPr lang="fr-FR" sz="1400" dirty="0"/>
              <a:t>		-6 mois plus tard (par exemple) on relève cette indication (dont la valeur a dû augmenter avec le colmatage) puis on examine le filtre</a:t>
            </a:r>
          </a:p>
          <a:p>
            <a:pPr marL="90488" lvl="2"/>
            <a:r>
              <a:rPr lang="fr-FR" sz="1400" dirty="0"/>
              <a:t>			</a:t>
            </a:r>
            <a:r>
              <a:rPr lang="fr-FR" sz="1400" dirty="0">
                <a:sym typeface="Wingdings" panose="05000000000000000000" pitchFamily="2" charset="2"/>
              </a:rPr>
              <a:t>si il est ‘bouché’ on sait que cette valeur est sans doute la limite à ne pas dépasser</a:t>
            </a:r>
          </a:p>
          <a:p>
            <a:pPr marL="90488" lvl="2"/>
            <a:r>
              <a:rPr lang="fr-FR" sz="1400" dirty="0">
                <a:sym typeface="Wingdings" panose="05000000000000000000" pitchFamily="2" charset="2"/>
              </a:rPr>
              <a:t>			si il est encore suffisamment ‘passant’ on sait que l’on pourra aller ‘un peu’ au-delà de cette valeur la prochaine fois</a:t>
            </a:r>
          </a:p>
          <a:p>
            <a:pPr marL="90488" lvl="2"/>
            <a:r>
              <a:rPr lang="fr-FR" sz="1400" dirty="0">
                <a:sym typeface="Wingdings" panose="05000000000000000000" pitchFamily="2" charset="2"/>
              </a:rPr>
              <a:t>		c’est un apprentissage par l’expérience que l’on couche sur le registre de chaufferie pour mémoire.</a:t>
            </a:r>
            <a:endParaRPr lang="fr-FR" sz="1400" dirty="0"/>
          </a:p>
          <a:p>
            <a:pPr marL="90488" lvl="2"/>
            <a:endParaRPr lang="fr-FR" sz="1400" dirty="0"/>
          </a:p>
          <a:p>
            <a:pPr marL="90488" lvl="2"/>
            <a:r>
              <a:rPr lang="fr-FR" sz="1400" dirty="0"/>
              <a:t>Le carnet de chaufferie doit être conservé hors de celle-ci (pour ne pas être détruit lors d’un sinistre) et doit comporter une trace de chaque intervention, il est la 		mémoire de cet équipement.</a:t>
            </a:r>
          </a:p>
          <a:p>
            <a:pPr marL="90488" lvl="2"/>
            <a:endParaRPr lang="fr-FR" sz="1400" dirty="0"/>
          </a:p>
        </p:txBody>
      </p:sp>
      <p:pic>
        <p:nvPicPr>
          <p:cNvPr id="3" name="Image 2">
            <a:extLst>
              <a:ext uri="{FF2B5EF4-FFF2-40B4-BE49-F238E27FC236}">
                <a16:creationId xmlns:a16="http://schemas.microsoft.com/office/drawing/2014/main" xmlns="" id="{7BBEAFAD-DD9A-42C4-46BE-3FE880B27E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225" y="0"/>
            <a:ext cx="1091377" cy="1273914"/>
          </a:xfrm>
          <a:prstGeom prst="rect">
            <a:avLst/>
          </a:prstGeom>
        </p:spPr>
      </p:pic>
      <p:sp>
        <p:nvSpPr>
          <p:cNvPr id="4" name="ZoneTexte 3">
            <a:extLst>
              <a:ext uri="{FF2B5EF4-FFF2-40B4-BE49-F238E27FC236}">
                <a16:creationId xmlns:a16="http://schemas.microsoft.com/office/drawing/2014/main" xmlns="" id="{78DEED7A-6D4A-0C87-6B37-2B425395A521}"/>
              </a:ext>
            </a:extLst>
          </p:cNvPr>
          <p:cNvSpPr txBox="1"/>
          <p:nvPr/>
        </p:nvSpPr>
        <p:spPr>
          <a:xfrm>
            <a:off x="7992400" y="6397260"/>
            <a:ext cx="4045525" cy="369332"/>
          </a:xfrm>
          <a:prstGeom prst="rect">
            <a:avLst/>
          </a:prstGeom>
          <a:noFill/>
        </p:spPr>
        <p:txBody>
          <a:bodyPr wrap="square" rtlCol="0">
            <a:spAutoFit/>
          </a:bodyPr>
          <a:lstStyle/>
          <a:p>
            <a:r>
              <a:rPr lang="fr-FR" cap="all" dirty="0"/>
              <a:t>Chauffage collectif en copropriété</a:t>
            </a:r>
          </a:p>
        </p:txBody>
      </p:sp>
    </p:spTree>
    <p:extLst>
      <p:ext uri="{BB962C8B-B14F-4D97-AF65-F5344CB8AC3E}">
        <p14:creationId xmlns:p14="http://schemas.microsoft.com/office/powerpoint/2010/main" val="1472852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866293" y="177800"/>
            <a:ext cx="7203396" cy="1077218"/>
          </a:xfrm>
          <a:prstGeom prst="rect">
            <a:avLst/>
          </a:prstGeom>
        </p:spPr>
        <p:txBody>
          <a:bodyPr wrap="square">
            <a:spAutoFit/>
          </a:bodyPr>
          <a:lstStyle/>
          <a:p>
            <a:pPr algn="ctr"/>
            <a:r>
              <a:rPr lang="fr-FR" sz="3200" b="1" dirty="0">
                <a:solidFill>
                  <a:schemeClr val="tx2"/>
                </a:solidFill>
              </a:rPr>
              <a:t>5 le chauffage du futur</a:t>
            </a:r>
          </a:p>
          <a:p>
            <a:pPr algn="ctr"/>
            <a:endParaRPr lang="fr-FR" sz="3200" dirty="0"/>
          </a:p>
        </p:txBody>
      </p:sp>
      <p:sp>
        <p:nvSpPr>
          <p:cNvPr id="2" name="ZoneTexte 1"/>
          <p:cNvSpPr txBox="1"/>
          <p:nvPr/>
        </p:nvSpPr>
        <p:spPr>
          <a:xfrm>
            <a:off x="200967" y="1196015"/>
            <a:ext cx="11877151" cy="4770537"/>
          </a:xfrm>
          <a:prstGeom prst="rect">
            <a:avLst/>
          </a:prstGeom>
          <a:noFill/>
        </p:spPr>
        <p:txBody>
          <a:bodyPr wrap="square" rtlCol="0">
            <a:spAutoFit/>
          </a:bodyPr>
          <a:lstStyle/>
          <a:p>
            <a:pPr lvl="1"/>
            <a:r>
              <a:rPr lang="fr-FR" sz="1600" dirty="0"/>
              <a:t>Il est vraisemblable que les futurs bâtiments, dont les besoins en énergie de chauffage pure vont aller en diminuant du fait de l’amélioration de la ventilation (généralisation du double-flux) et de l’isolation renforcée, verront sans doute disparaitre les ‘grosses chaufferies’ qui ont fleuries dans les années 60 à 90. </a:t>
            </a:r>
          </a:p>
          <a:p>
            <a:pPr lvl="1"/>
            <a:r>
              <a:rPr lang="fr-FR" sz="1600" dirty="0"/>
              <a:t>les impératifs  climatiques et économiques plaident pour une production de chaleur raisonnée qui mixera sans doute les sources d’énergie et les utilisations. Il est vraisemblable qu’à terme une installation pourra alternativement produire de la chaleur et de la fraicheur (le risque d’occurrence des canicules étant semble-t-il en augmentation…) tout en assurant la production d’ECS en appoint des panneaux solaires thermiques et photovoltaïques.</a:t>
            </a:r>
          </a:p>
          <a:p>
            <a:pPr lvl="1"/>
            <a:endParaRPr lang="fr-FR" sz="1600" dirty="0"/>
          </a:p>
          <a:p>
            <a:pPr lvl="1"/>
            <a:r>
              <a:rPr lang="fr-FR" sz="1600" dirty="0"/>
              <a:t>Chaque choix sera guidé par les facteurs environnementaux locaux:</a:t>
            </a:r>
          </a:p>
          <a:p>
            <a:pPr lvl="1"/>
            <a:r>
              <a:rPr lang="fr-FR" sz="1600" dirty="0"/>
              <a:t>	pour le bois:	</a:t>
            </a:r>
          </a:p>
          <a:p>
            <a:pPr marL="1657350" lvl="3" indent="-285750">
              <a:buFont typeface="Arial" panose="020B0604020202020204" pitchFamily="34" charset="0"/>
              <a:buChar char="•"/>
            </a:pPr>
            <a:r>
              <a:rPr lang="fr-FR" sz="1600" dirty="0"/>
              <a:t>proximité de la ressource: forêt/scierie/industries de transformation</a:t>
            </a:r>
          </a:p>
          <a:p>
            <a:pPr marL="1657350" lvl="3" indent="-285750">
              <a:buFont typeface="Arial" panose="020B0604020202020204" pitchFamily="34" charset="0"/>
              <a:buChar char="•"/>
            </a:pPr>
            <a:r>
              <a:rPr lang="fr-FR" sz="1600" dirty="0"/>
              <a:t>d’un mode de livraison le plus neutre possible en Co²: voie navigable pour le bois</a:t>
            </a:r>
          </a:p>
          <a:p>
            <a:pPr lvl="2"/>
            <a:r>
              <a:rPr lang="fr-FR" sz="1600" dirty="0"/>
              <a:t>pour la géothermie:</a:t>
            </a:r>
          </a:p>
          <a:p>
            <a:pPr marL="1657350" lvl="3" indent="-285750">
              <a:buFont typeface="Arial" panose="020B0604020202020204" pitchFamily="34" charset="0"/>
              <a:buChar char="•"/>
            </a:pPr>
            <a:r>
              <a:rPr lang="fr-FR" sz="1600" dirty="0"/>
              <a:t>conditions favorables pour l’extraction de l’eau chaude et sa réinjection.</a:t>
            </a:r>
          </a:p>
          <a:p>
            <a:pPr lvl="2"/>
            <a:r>
              <a:rPr lang="fr-FR" sz="1600" dirty="0"/>
              <a:t>Pour l’électricité: </a:t>
            </a:r>
          </a:p>
          <a:p>
            <a:pPr marL="1657350" lvl="3" indent="-285750">
              <a:buFont typeface="Arial" panose="020B0604020202020204" pitchFamily="34" charset="0"/>
              <a:buChar char="•"/>
            </a:pPr>
            <a:r>
              <a:rPr lang="fr-FR" sz="1600" dirty="0"/>
              <a:t>autonomie local de production (éolien/nucléaire/photovoltaïque en toiture)</a:t>
            </a:r>
          </a:p>
          <a:p>
            <a:pPr marL="1657350" lvl="3" indent="-285750">
              <a:buFont typeface="Arial" panose="020B0604020202020204" pitchFamily="34" charset="0"/>
              <a:buChar char="•"/>
            </a:pPr>
            <a:r>
              <a:rPr lang="fr-FR" sz="1600" dirty="0"/>
              <a:t>possibilité d’interconnexion des réseaux</a:t>
            </a:r>
          </a:p>
          <a:p>
            <a:pPr marL="1200150" lvl="2" indent="-285750">
              <a:buFont typeface="Arial" panose="020B0604020202020204" pitchFamily="34" charset="0"/>
              <a:buChar char="•"/>
            </a:pPr>
            <a:endParaRPr lang="fr-FR" sz="1600" dirty="0"/>
          </a:p>
          <a:p>
            <a:pPr marL="1200150" lvl="2" indent="-285750">
              <a:buFont typeface="Arial" panose="020B0604020202020204" pitchFamily="34" charset="0"/>
              <a:buChar char="•"/>
            </a:pPr>
            <a:endParaRPr lang="fr-FR" sz="1600" dirty="0"/>
          </a:p>
        </p:txBody>
      </p:sp>
      <p:pic>
        <p:nvPicPr>
          <p:cNvPr id="3" name="Image 2">
            <a:extLst>
              <a:ext uri="{FF2B5EF4-FFF2-40B4-BE49-F238E27FC236}">
                <a16:creationId xmlns:a16="http://schemas.microsoft.com/office/drawing/2014/main" xmlns="" id="{F5033BB0-4F28-9B61-01BF-E45950F301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225" y="0"/>
            <a:ext cx="1091377" cy="1273914"/>
          </a:xfrm>
          <a:prstGeom prst="rect">
            <a:avLst/>
          </a:prstGeom>
        </p:spPr>
      </p:pic>
      <p:sp>
        <p:nvSpPr>
          <p:cNvPr id="4" name="ZoneTexte 3">
            <a:extLst>
              <a:ext uri="{FF2B5EF4-FFF2-40B4-BE49-F238E27FC236}">
                <a16:creationId xmlns:a16="http://schemas.microsoft.com/office/drawing/2014/main" xmlns="" id="{67BECC57-FE64-76AE-54E4-DCB2EEB4EE22}"/>
              </a:ext>
            </a:extLst>
          </p:cNvPr>
          <p:cNvSpPr txBox="1"/>
          <p:nvPr/>
        </p:nvSpPr>
        <p:spPr>
          <a:xfrm>
            <a:off x="7992400" y="6397260"/>
            <a:ext cx="4045525" cy="369332"/>
          </a:xfrm>
          <a:prstGeom prst="rect">
            <a:avLst/>
          </a:prstGeom>
          <a:noFill/>
        </p:spPr>
        <p:txBody>
          <a:bodyPr wrap="square" rtlCol="0">
            <a:spAutoFit/>
          </a:bodyPr>
          <a:lstStyle/>
          <a:p>
            <a:r>
              <a:rPr lang="fr-FR" cap="all" dirty="0"/>
              <a:t>Chauffage collectif en copropriété</a:t>
            </a:r>
          </a:p>
        </p:txBody>
      </p:sp>
      <p:pic>
        <p:nvPicPr>
          <p:cNvPr id="9" name="Image 8">
            <a:extLst>
              <a:ext uri="{FF2B5EF4-FFF2-40B4-BE49-F238E27FC236}">
                <a16:creationId xmlns:a16="http://schemas.microsoft.com/office/drawing/2014/main" xmlns="" id="{271CFB72-7938-FF57-9626-A79368DB04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675" r="26736"/>
          <a:stretch/>
        </p:blipFill>
        <p:spPr>
          <a:xfrm>
            <a:off x="348845" y="5802586"/>
            <a:ext cx="1224135" cy="1018215"/>
          </a:xfrm>
          <a:prstGeom prst="rect">
            <a:avLst/>
          </a:prstGeom>
        </p:spPr>
      </p:pic>
    </p:spTree>
    <p:extLst>
      <p:ext uri="{BB962C8B-B14F-4D97-AF65-F5344CB8AC3E}">
        <p14:creationId xmlns:p14="http://schemas.microsoft.com/office/powerpoint/2010/main" val="1940872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7992400" y="6397260"/>
            <a:ext cx="4045525" cy="369332"/>
          </a:xfrm>
          <a:prstGeom prst="rect">
            <a:avLst/>
          </a:prstGeom>
          <a:noFill/>
        </p:spPr>
        <p:txBody>
          <a:bodyPr wrap="square" rtlCol="0">
            <a:spAutoFit/>
          </a:bodyPr>
          <a:lstStyle/>
          <a:p>
            <a:r>
              <a:rPr lang="fr-FR" cap="all" dirty="0"/>
              <a:t>Chauffage collectif en copropriété</a:t>
            </a:r>
          </a:p>
        </p:txBody>
      </p:sp>
      <p:sp>
        <p:nvSpPr>
          <p:cNvPr id="8" name="Rectangle 7"/>
          <p:cNvSpPr/>
          <p:nvPr/>
        </p:nvSpPr>
        <p:spPr>
          <a:xfrm>
            <a:off x="2866293" y="177800"/>
            <a:ext cx="7203396" cy="1077218"/>
          </a:xfrm>
          <a:prstGeom prst="rect">
            <a:avLst/>
          </a:prstGeom>
        </p:spPr>
        <p:txBody>
          <a:bodyPr wrap="square">
            <a:spAutoFit/>
          </a:bodyPr>
          <a:lstStyle/>
          <a:p>
            <a:pPr algn="ctr"/>
            <a:r>
              <a:rPr lang="fr-FR" sz="3200" b="1" dirty="0">
                <a:solidFill>
                  <a:schemeClr val="tx2"/>
                </a:solidFill>
              </a:rPr>
              <a:t>5 le chauffage du futur (suite)</a:t>
            </a:r>
          </a:p>
          <a:p>
            <a:pPr algn="ctr"/>
            <a:endParaRPr lang="fr-FR" sz="3200" dirty="0"/>
          </a:p>
        </p:txBody>
      </p:sp>
      <p:sp>
        <p:nvSpPr>
          <p:cNvPr id="2" name="ZoneTexte 1"/>
          <p:cNvSpPr txBox="1"/>
          <p:nvPr/>
        </p:nvSpPr>
        <p:spPr>
          <a:xfrm>
            <a:off x="-120580" y="1563981"/>
            <a:ext cx="12158505" cy="3785652"/>
          </a:xfrm>
          <a:prstGeom prst="rect">
            <a:avLst/>
          </a:prstGeom>
          <a:noFill/>
        </p:spPr>
        <p:txBody>
          <a:bodyPr wrap="square" rtlCol="0">
            <a:spAutoFit/>
          </a:bodyPr>
          <a:lstStyle/>
          <a:p>
            <a:pPr marL="180975" lvl="2"/>
            <a:r>
              <a:rPr lang="fr-FR" sz="1600" dirty="0"/>
              <a:t>Cela étant, il faut bien convenir que l’immense majorité du parc actuel, relativement ancien et présentant des carences en termes de consommation d’énergie au m², est encore debout pour de nombreuses décennies et que l’adaptation de ces ‘nouvelles’ technologies est, à ce jour, économiquement impensable et techniquement compliqué ou impossible.</a:t>
            </a:r>
          </a:p>
          <a:p>
            <a:pPr marL="180975" lvl="2"/>
            <a:endParaRPr lang="fr-FR" sz="1600" dirty="0"/>
          </a:p>
          <a:p>
            <a:pPr marL="180975" lvl="2"/>
            <a:r>
              <a:rPr lang="fr-FR" sz="1600" dirty="0"/>
              <a:t>L’isolation de la façade d’un immeuble haussmannien est-elle envisageable?, son isolation par l’intérieur, outre que son efficacité serait illusoire du fait des ponts thermiques, serait difficilement acceptable par les propriétaires….</a:t>
            </a:r>
          </a:p>
          <a:p>
            <a:pPr marL="180975" lvl="2"/>
            <a:endParaRPr lang="fr-FR" sz="1600" dirty="0"/>
          </a:p>
          <a:p>
            <a:pPr marL="180975" lvl="2"/>
            <a:r>
              <a:rPr lang="fr-FR" sz="1600" dirty="0"/>
              <a:t>A ce jour, il semblerai que le chauffage collectif de demain soit, en fait et pour bon nombre de logements anciens, le chauffage d’hier…..la seule différence se fera par une adaptation des comportements et une sensibilisation accrue par l’individualisation des coûts (si elle est économiquement pertinente), en mettant l’accent sur l’impacte écologique à long termes de ceux-ci. </a:t>
            </a:r>
          </a:p>
          <a:p>
            <a:pPr marL="180975" lvl="2"/>
            <a:r>
              <a:rPr lang="fr-FR" sz="1600" dirty="0"/>
              <a:t>Dans les logements neufs on commence à voir apparaitre des systèmes de chauffage mixant dans des proportions variables le chauffage produisant des Gaz à Effets de Serre (GES) et des énergies ‘renouvelables’: solaire thermique et photovoltaïque, bois, pompe à chaleur, réseaux de chaleur. Cette tendance s’accompagne d’une amélioration sans cesse croissante des système d’isolation et la pose de </a:t>
            </a:r>
            <a:r>
              <a:rPr lang="fr-FR" sz="1600" dirty="0">
                <a:hlinkClick r:id="rId2" action="ppaction://hlinksldjump"/>
              </a:rPr>
              <a:t>ventilation double flux </a:t>
            </a:r>
            <a:r>
              <a:rPr lang="fr-FR" sz="1600" dirty="0"/>
              <a:t>fonctionnant tant en mode hiver pour restituer les calories de l’air sortant au flux entrant qu’en mode été ou le processus est inversé.</a:t>
            </a:r>
          </a:p>
          <a:p>
            <a:pPr lvl="2"/>
            <a:endParaRPr lang="fr-FR" sz="1600" dirty="0"/>
          </a:p>
        </p:txBody>
      </p:sp>
      <p:pic>
        <p:nvPicPr>
          <p:cNvPr id="3" name="Image 2">
            <a:extLst>
              <a:ext uri="{FF2B5EF4-FFF2-40B4-BE49-F238E27FC236}">
                <a16:creationId xmlns:a16="http://schemas.microsoft.com/office/drawing/2014/main" xmlns="" id="{DA00C50D-5BB6-E554-EE19-A2D2222492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225" y="0"/>
            <a:ext cx="1091377" cy="1273914"/>
          </a:xfrm>
          <a:prstGeom prst="rect">
            <a:avLst/>
          </a:prstGeom>
        </p:spPr>
      </p:pic>
      <p:pic>
        <p:nvPicPr>
          <p:cNvPr id="4" name="Image 3">
            <a:extLst>
              <a:ext uri="{FF2B5EF4-FFF2-40B4-BE49-F238E27FC236}">
                <a16:creationId xmlns:a16="http://schemas.microsoft.com/office/drawing/2014/main" xmlns="" id="{DFC07C6D-FF52-C018-B372-5831DCDBC6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675" r="26736"/>
          <a:stretch/>
        </p:blipFill>
        <p:spPr>
          <a:xfrm>
            <a:off x="348845" y="5802586"/>
            <a:ext cx="1224135" cy="1018215"/>
          </a:xfrm>
          <a:prstGeom prst="rect">
            <a:avLst/>
          </a:prstGeom>
        </p:spPr>
      </p:pic>
    </p:spTree>
    <p:extLst>
      <p:ext uri="{BB962C8B-B14F-4D97-AF65-F5344CB8AC3E}">
        <p14:creationId xmlns:p14="http://schemas.microsoft.com/office/powerpoint/2010/main" val="643761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0" y="645715"/>
            <a:ext cx="11675247" cy="2698819"/>
            <a:chOff x="0" y="414337"/>
            <a:chExt cx="11675247" cy="2698819"/>
          </a:xfrm>
        </p:grpSpPr>
        <p:pic>
          <p:nvPicPr>
            <p:cNvPr id="11" name="Image 10"/>
            <p:cNvPicPr>
              <a:picLocks noChangeAspect="1"/>
            </p:cNvPicPr>
            <p:nvPr/>
          </p:nvPicPr>
          <p:blipFill>
            <a:blip r:embed="rId2"/>
            <a:stretch>
              <a:fillRect/>
            </a:stretch>
          </p:blipFill>
          <p:spPr>
            <a:xfrm>
              <a:off x="8565825" y="414337"/>
              <a:ext cx="3109422" cy="2698819"/>
            </a:xfrm>
            <a:prstGeom prst="rect">
              <a:avLst/>
            </a:prstGeom>
          </p:spPr>
        </p:pic>
        <p:sp>
          <p:nvSpPr>
            <p:cNvPr id="12" name="ZoneTexte 11"/>
            <p:cNvSpPr txBox="1"/>
            <p:nvPr/>
          </p:nvSpPr>
          <p:spPr>
            <a:xfrm>
              <a:off x="0" y="556456"/>
              <a:ext cx="7800975" cy="2062103"/>
            </a:xfrm>
            <a:prstGeom prst="rect">
              <a:avLst/>
            </a:prstGeom>
            <a:noFill/>
          </p:spPr>
          <p:txBody>
            <a:bodyPr wrap="square" rtlCol="0">
              <a:spAutoFit/>
            </a:bodyPr>
            <a:lstStyle/>
            <a:p>
              <a:r>
                <a:rPr lang="fr-FR" sz="1600" b="1" u="sng" dirty="0"/>
                <a:t>Adoucisseur</a:t>
              </a:r>
              <a:r>
                <a:rPr lang="fr-FR" sz="1600" b="1" dirty="0"/>
                <a:t>:</a:t>
              </a:r>
              <a:r>
                <a:rPr lang="fr-FR" sz="1400" dirty="0"/>
                <a:t> cet équipement permet de débarrasser l’eau ‘du robinet’ des sels minéraux ‘incrustant’ qu’elle contient (les ‘ions calcium’ Ca²+ principalement) en lui faisant traverser une résine chargée d’ions sodium (Na+). Une fois saturée la bouteille contenant la résine est régénérée au moyen d’une saumure qui capte les sels minéraux dont elle s’est chargée les produits de rinçage sont évacués à l’égout. Pour certains usages 2 bouteilles de résine sont associées et fonctionnent alternativement pour permettre une production ininterrompue durant la régénération de l’une des 2 bouteilles (pour ce qui nous concerne l’eau étant utilisée ponctuellement pour des appoints le recours à ces modèle dits ‘duplex’ est inutile). L’appoint en sel doit être fait régulièrement, toutefois tant que le bac de saumure présente des pastilles non dissoutes, la concentration est encore bonne</a:t>
              </a:r>
              <a:endParaRPr lang="fr-FR" sz="1600" b="1" u="sng" dirty="0"/>
            </a:p>
          </p:txBody>
        </p:sp>
      </p:grpSp>
      <p:sp>
        <p:nvSpPr>
          <p:cNvPr id="2" name="Titre 1"/>
          <p:cNvSpPr>
            <a:spLocks noGrp="1"/>
          </p:cNvSpPr>
          <p:nvPr>
            <p:ph type="title"/>
          </p:nvPr>
        </p:nvSpPr>
        <p:spPr>
          <a:xfrm>
            <a:off x="1065125" y="16041"/>
            <a:ext cx="10515600" cy="684742"/>
          </a:xfrm>
        </p:spPr>
        <p:txBody>
          <a:bodyPr>
            <a:normAutofit/>
          </a:bodyPr>
          <a:lstStyle/>
          <a:p>
            <a:r>
              <a:rPr lang="fr-FR" sz="1800" dirty="0"/>
              <a:t>lexique</a:t>
            </a:r>
          </a:p>
        </p:txBody>
      </p:sp>
      <p:grpSp>
        <p:nvGrpSpPr>
          <p:cNvPr id="13" name="Groupe 12"/>
          <p:cNvGrpSpPr/>
          <p:nvPr/>
        </p:nvGrpSpPr>
        <p:grpSpPr>
          <a:xfrm>
            <a:off x="115711" y="3351281"/>
            <a:ext cx="11637475" cy="3320715"/>
            <a:chOff x="577516" y="2310063"/>
            <a:chExt cx="11637475" cy="3262432"/>
          </a:xfrm>
        </p:grpSpPr>
        <p:sp>
          <p:nvSpPr>
            <p:cNvPr id="14" name="ZoneTexte 13"/>
            <p:cNvSpPr txBox="1"/>
            <p:nvPr/>
          </p:nvSpPr>
          <p:spPr>
            <a:xfrm>
              <a:off x="577516" y="2310063"/>
              <a:ext cx="5621153" cy="3262432"/>
            </a:xfrm>
            <a:prstGeom prst="rect">
              <a:avLst/>
            </a:prstGeom>
            <a:noFill/>
          </p:spPr>
          <p:txBody>
            <a:bodyPr wrap="square" rtlCol="0">
              <a:spAutoFit/>
            </a:bodyPr>
            <a:lstStyle/>
            <a:p>
              <a:r>
                <a:rPr lang="fr-FR" sz="1600" b="1" u="sng" dirty="0"/>
                <a:t>Boues</a:t>
              </a:r>
              <a:r>
                <a:rPr lang="fr-FR" sz="1600" b="1" dirty="0"/>
                <a:t>:</a:t>
              </a:r>
              <a:r>
                <a:rPr lang="fr-FR" sz="2000" dirty="0"/>
                <a:t> </a:t>
              </a:r>
              <a:r>
                <a:rPr lang="fr-FR" sz="1400" dirty="0"/>
                <a:t>ce sont des agglomérats de particules solides qui se forment dans un réseau d’eau chaude, leurs origines sont diverses (oxydation des parties métalliques du réseau ou des chaudières, contaminations organiques ou bactériennes, accumulation de résidus de produits de traitement).</a:t>
              </a:r>
            </a:p>
            <a:p>
              <a:r>
                <a:rPr lang="fr-FR" sz="1400" dirty="0"/>
                <a:t>En suspension dans le réseau, en général elles se déposent dans les portions du circuit ou la vitesse de circulation diminue, par décantation.</a:t>
              </a:r>
            </a:p>
            <a:p>
              <a:r>
                <a:rPr lang="fr-FR" sz="1400" dirty="0"/>
                <a:t>Leur présence peut provoquer des pertes de rendement des installations (perte de charge par diminution des section/couches isolantes sur les échangeurs), des obstructions dans les radiateurs, des fissures et des perforations sur les parties métalliques. Pour mémoire une particule d’oxyde de fer occupe 20 fois plus de volume que la particule de fer non-oxydée. Les boues peuvent aussi s’agglutiner au film présent sur la canalisation</a:t>
              </a:r>
              <a:endParaRPr lang="fr-FR" sz="1400" b="1" u="sng" dirty="0"/>
            </a:p>
            <a:p>
              <a:endParaRPr lang="fr-FR" dirty="0"/>
            </a:p>
          </p:txBody>
        </p:sp>
        <p:pic>
          <p:nvPicPr>
            <p:cNvPr id="15" name="Picture 4" descr="Tube de cuivre d'une installation de chauffage bouché par la bo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4421" y="2520792"/>
              <a:ext cx="2492509" cy="24559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Nettoyage de votre réseau de chauffage, radiateur, Plancher Chauffant |  Photovoltaïque - Solaire - Electricité - Climatisation - Chauffe Eau  Solaire - Pompe à Chaleur - Borne de Rechar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1868" y="2517919"/>
              <a:ext cx="3273123" cy="2458835"/>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ZoneTexte 16"/>
          <p:cNvSpPr txBox="1"/>
          <p:nvPr/>
        </p:nvSpPr>
        <p:spPr>
          <a:xfrm>
            <a:off x="0" y="140677"/>
            <a:ext cx="1966451" cy="369332"/>
          </a:xfrm>
          <a:prstGeom prst="rect">
            <a:avLst/>
          </a:prstGeom>
          <a:noFill/>
        </p:spPr>
        <p:txBody>
          <a:bodyPr wrap="square" rtlCol="0">
            <a:spAutoFit/>
          </a:bodyPr>
          <a:lstStyle/>
          <a:p>
            <a:r>
              <a:rPr lang="fr-FR" b="1" u="sng" dirty="0"/>
              <a:t>Annexe</a:t>
            </a:r>
            <a:r>
              <a:rPr lang="fr-FR" b="1" dirty="0"/>
              <a:t>:</a:t>
            </a:r>
          </a:p>
        </p:txBody>
      </p:sp>
    </p:spTree>
    <p:extLst>
      <p:ext uri="{BB962C8B-B14F-4D97-AF65-F5344CB8AC3E}">
        <p14:creationId xmlns:p14="http://schemas.microsoft.com/office/powerpoint/2010/main" val="769903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p:cNvGrpSpPr/>
          <p:nvPr/>
        </p:nvGrpSpPr>
        <p:grpSpPr>
          <a:xfrm>
            <a:off x="119641" y="213645"/>
            <a:ext cx="11814281" cy="2062103"/>
            <a:chOff x="119641" y="213645"/>
            <a:chExt cx="11814281" cy="2062103"/>
          </a:xfrm>
        </p:grpSpPr>
        <p:sp>
          <p:nvSpPr>
            <p:cNvPr id="4" name="ZoneTexte 3"/>
            <p:cNvSpPr txBox="1"/>
            <p:nvPr/>
          </p:nvSpPr>
          <p:spPr>
            <a:xfrm>
              <a:off x="119641" y="213645"/>
              <a:ext cx="6990460" cy="2062103"/>
            </a:xfrm>
            <a:prstGeom prst="rect">
              <a:avLst/>
            </a:prstGeom>
            <a:noFill/>
          </p:spPr>
          <p:txBody>
            <a:bodyPr wrap="square" rtlCol="0">
              <a:spAutoFit/>
            </a:bodyPr>
            <a:lstStyle/>
            <a:p>
              <a:r>
                <a:rPr lang="fr-FR" sz="1600" b="1" u="sng" dirty="0"/>
                <a:t>Brûleurs</a:t>
              </a:r>
              <a:r>
                <a:rPr lang="fr-FR" sz="1600" b="1" dirty="0"/>
                <a:t>:</a:t>
              </a:r>
              <a:r>
                <a:rPr lang="fr-FR" sz="1400" dirty="0"/>
                <a:t> équipement d’une chaudière à combustion permettant l’introduction dans le foyer du combustible liquide, gazeux, pulvérulent ou solide et du comburant (air). </a:t>
              </a:r>
            </a:p>
            <a:p>
              <a:r>
                <a:rPr lang="fr-FR" sz="1400" dirty="0"/>
                <a:t>L’arrivée du combustible est commandée par:</a:t>
              </a:r>
            </a:p>
            <a:p>
              <a:r>
                <a:rPr lang="fr-FR" sz="1400" dirty="0"/>
                <a:t>	-une pompe (combustibles liquide –fioul-)</a:t>
              </a:r>
            </a:p>
            <a:p>
              <a:r>
                <a:rPr lang="fr-FR" sz="1400" dirty="0"/>
                <a:t>	-une électrovanne et un détendeur (gaz -GN et GPL-)</a:t>
              </a:r>
            </a:p>
            <a:p>
              <a:r>
                <a:rPr lang="fr-FR" sz="1400" dirty="0"/>
                <a:t>	-un convoyeur et/ou une vis sans fin (combustibles solides -bois et dérivés-)</a:t>
              </a:r>
            </a:p>
            <a:p>
              <a:r>
                <a:rPr lang="fr-FR" sz="1400" dirty="0"/>
                <a:t>L’arrivée du comburant (air) est assurée par une turbine centrifuge.</a:t>
              </a:r>
            </a:p>
            <a:p>
              <a:r>
                <a:rPr lang="fr-FR" sz="1400" dirty="0"/>
                <a:t>Dans tous les cas l’alimentation (comburant et combustible) s’interrompt en cas de coupure d’alimentation électrique</a:t>
              </a:r>
              <a:endParaRPr lang="fr-FR" sz="1600" dirty="0"/>
            </a:p>
          </p:txBody>
        </p:sp>
        <p:pic>
          <p:nvPicPr>
            <p:cNvPr id="5" name="Image 4"/>
            <p:cNvPicPr>
              <a:picLocks noChangeAspect="1"/>
            </p:cNvPicPr>
            <p:nvPr/>
          </p:nvPicPr>
          <p:blipFill>
            <a:blip r:embed="rId2"/>
            <a:stretch>
              <a:fillRect/>
            </a:stretch>
          </p:blipFill>
          <p:spPr>
            <a:xfrm>
              <a:off x="8474743" y="347754"/>
              <a:ext cx="2062702" cy="1297002"/>
            </a:xfrm>
            <a:prstGeom prst="rect">
              <a:avLst/>
            </a:prstGeom>
          </p:spPr>
        </p:pic>
        <p:pic>
          <p:nvPicPr>
            <p:cNvPr id="1026" name="Picture 2" descr="https://image.jimcdn.com/app/cms/image/transf/none/path/s45385e36a51cf850/image/i5bb3eb0a20565763/version/1601467809/ima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49812" y="347754"/>
              <a:ext cx="1284110" cy="128411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a:blip r:embed="rId4"/>
            <a:stretch>
              <a:fillRect/>
            </a:stretch>
          </p:blipFill>
          <p:spPr>
            <a:xfrm>
              <a:off x="7110101" y="233815"/>
              <a:ext cx="1435695" cy="1511988"/>
            </a:xfrm>
            <a:prstGeom prst="rect">
              <a:avLst/>
            </a:prstGeom>
          </p:spPr>
        </p:pic>
        <p:sp>
          <p:nvSpPr>
            <p:cNvPr id="7" name="ZoneTexte 6"/>
            <p:cNvSpPr txBox="1"/>
            <p:nvPr/>
          </p:nvSpPr>
          <p:spPr>
            <a:xfrm>
              <a:off x="7323746" y="1897166"/>
              <a:ext cx="4409630" cy="369332"/>
            </a:xfrm>
            <a:prstGeom prst="rect">
              <a:avLst/>
            </a:prstGeom>
            <a:noFill/>
          </p:spPr>
          <p:txBody>
            <a:bodyPr wrap="square" rtlCol="0">
              <a:spAutoFit/>
            </a:bodyPr>
            <a:lstStyle/>
            <a:p>
              <a:r>
                <a:rPr lang="fr-FR" dirty="0"/>
                <a:t>gaz		pellets  		fioul</a:t>
              </a:r>
            </a:p>
          </p:txBody>
        </p:sp>
      </p:grpSp>
      <p:grpSp>
        <p:nvGrpSpPr>
          <p:cNvPr id="10" name="Groupe 9"/>
          <p:cNvGrpSpPr/>
          <p:nvPr/>
        </p:nvGrpSpPr>
        <p:grpSpPr>
          <a:xfrm>
            <a:off x="162239" y="3178234"/>
            <a:ext cx="11571137" cy="3354765"/>
            <a:chOff x="558264" y="846389"/>
            <a:chExt cx="11571137" cy="3354765"/>
          </a:xfrm>
        </p:grpSpPr>
        <p:sp>
          <p:nvSpPr>
            <p:cNvPr id="11" name="Rectangle 10"/>
            <p:cNvSpPr/>
            <p:nvPr/>
          </p:nvSpPr>
          <p:spPr>
            <a:xfrm>
              <a:off x="558264" y="846389"/>
              <a:ext cx="6294923" cy="3354765"/>
            </a:xfrm>
            <a:prstGeom prst="rect">
              <a:avLst/>
            </a:prstGeom>
          </p:spPr>
          <p:txBody>
            <a:bodyPr wrap="square">
              <a:spAutoFit/>
            </a:bodyPr>
            <a:lstStyle/>
            <a:p>
              <a:r>
                <a:rPr lang="fr-FR" sz="1600" b="1" u="sng" dirty="0"/>
                <a:t>Cavitation</a:t>
              </a:r>
              <a:r>
                <a:rPr lang="fr-FR" sz="1600" b="1" dirty="0"/>
                <a:t>: </a:t>
              </a:r>
              <a:r>
                <a:rPr lang="fr-FR" sz="1400" dirty="0"/>
                <a:t>phénomène physique se caractérisant par l’apparition soudaine de ‘bulles de gaz’ dans un liquide. Il résulte de la diminution brutale de la pression du liquide, en particulier au sein d’une pompe (par exemple entre l’intrados et l’extrados de la turbine), ce qui provoque en général la destruction rapide de celle-ci.</a:t>
              </a:r>
            </a:p>
            <a:p>
              <a:r>
                <a:rPr lang="fr-FR" sz="1400" dirty="0"/>
                <a:t>Il convient donc de respecter certaines valeurs de pression minimale dans les circuits, en particulier en amont de la pompe (cette valeur est appelée NPSH ou Net Positive Succion Head). </a:t>
              </a:r>
            </a:p>
            <a:p>
              <a:r>
                <a:rPr lang="fr-FR" sz="1400" dirty="0"/>
                <a:t>Les fuites sur le circuit de chauffage, qui font baisser la pression, sont donc particulièrement à surveiller, car pouvant à terme, outre la consommation anormale d’eau, aboutir à des conditions favorables à l’apparition de cette cavitation.</a:t>
              </a:r>
            </a:p>
            <a:p>
              <a:endParaRPr lang="fr-FR" sz="1400" dirty="0"/>
            </a:p>
            <a:p>
              <a:r>
                <a:rPr lang="fr-FR" sz="1400" dirty="0"/>
                <a:t>Les sous-marins , avides de discrétion, diminuent le risque de cavitation à certaines allures en augmentant leur profondeur d’immersion….donc la pression ambiante à la surface de l’hélice</a:t>
              </a:r>
            </a:p>
          </p:txBody>
        </p:sp>
        <p:pic>
          <p:nvPicPr>
            <p:cNvPr id="12" name="Picture 2" descr="https://upload.wikimedia.org/wikipedia/commons/9/98/Usure_par_cavitation_d%27un_impulseur_de_pompe_centrifuge_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34888" y="924025"/>
              <a:ext cx="2494513" cy="187088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s://upload.wikimedia.org/wikipedia/commons/b/b8/Cavitation-%C3%A9bulliti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4773" y="846389"/>
              <a:ext cx="2721716" cy="2185569"/>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https://static.hitek.fr/img/actualite/423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57162" y="5363803"/>
            <a:ext cx="2476935" cy="116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327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74533" y="502241"/>
            <a:ext cx="5806351" cy="584775"/>
          </a:xfrm>
          <a:prstGeom prst="rect">
            <a:avLst/>
          </a:prstGeom>
        </p:spPr>
        <p:txBody>
          <a:bodyPr wrap="square">
            <a:spAutoFit/>
          </a:bodyPr>
          <a:lstStyle/>
          <a:p>
            <a:r>
              <a:rPr lang="fr-FR" sz="3200" b="1" dirty="0">
                <a:solidFill>
                  <a:schemeClr val="tx2"/>
                </a:solidFill>
              </a:rPr>
              <a:t>1 Notions élémentaires (suite)</a:t>
            </a:r>
            <a:endParaRPr lang="fr-FR" sz="3200" dirty="0"/>
          </a:p>
        </p:txBody>
      </p:sp>
      <p:pic>
        <p:nvPicPr>
          <p:cNvPr id="1026" name="Picture 2" descr="https://lavallee-chatenay-malabry.com/wp-content/uploads/2020/05/sch%C3%A9ma-RCU.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5051" y="1957450"/>
            <a:ext cx="6333148" cy="4327231"/>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3041583" y="1196015"/>
            <a:ext cx="6169794" cy="646331"/>
          </a:xfrm>
          <a:prstGeom prst="rect">
            <a:avLst/>
          </a:prstGeom>
          <a:noFill/>
        </p:spPr>
        <p:txBody>
          <a:bodyPr wrap="square" rtlCol="0">
            <a:spAutoFit/>
          </a:bodyPr>
          <a:lstStyle/>
          <a:p>
            <a:r>
              <a:rPr lang="fr-FR" dirty="0"/>
              <a:t>Exemple d’un chauffage collectif, en planchers chauffant, alimenté par des sous-stations à partir de géothermie</a:t>
            </a:r>
          </a:p>
        </p:txBody>
      </p:sp>
      <p:pic>
        <p:nvPicPr>
          <p:cNvPr id="2" name="Image 1">
            <a:extLst>
              <a:ext uri="{FF2B5EF4-FFF2-40B4-BE49-F238E27FC236}">
                <a16:creationId xmlns:a16="http://schemas.microsoft.com/office/drawing/2014/main" xmlns="" id="{E3AD9B89-F81B-80DB-658A-DFD5FCDE81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225" y="0"/>
            <a:ext cx="1091377" cy="1273914"/>
          </a:xfrm>
          <a:prstGeom prst="rect">
            <a:avLst/>
          </a:prstGeom>
        </p:spPr>
      </p:pic>
      <p:pic>
        <p:nvPicPr>
          <p:cNvPr id="5" name="Image 4">
            <a:extLst>
              <a:ext uri="{FF2B5EF4-FFF2-40B4-BE49-F238E27FC236}">
                <a16:creationId xmlns:a16="http://schemas.microsoft.com/office/drawing/2014/main" xmlns="" id="{1F542530-F41E-A7C6-7B99-0AC91247EA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675" r="26736"/>
          <a:stretch/>
        </p:blipFill>
        <p:spPr>
          <a:xfrm>
            <a:off x="348845" y="5802586"/>
            <a:ext cx="1224135" cy="1018215"/>
          </a:xfrm>
          <a:prstGeom prst="rect">
            <a:avLst/>
          </a:prstGeom>
        </p:spPr>
      </p:pic>
      <p:sp>
        <p:nvSpPr>
          <p:cNvPr id="9" name="ZoneTexte 8">
            <a:extLst>
              <a:ext uri="{FF2B5EF4-FFF2-40B4-BE49-F238E27FC236}">
                <a16:creationId xmlns:a16="http://schemas.microsoft.com/office/drawing/2014/main" xmlns="" id="{BD16ABA3-59E5-421F-D18C-D734494FADEA}"/>
              </a:ext>
            </a:extLst>
          </p:cNvPr>
          <p:cNvSpPr txBox="1"/>
          <p:nvPr/>
        </p:nvSpPr>
        <p:spPr>
          <a:xfrm>
            <a:off x="7992400" y="6397260"/>
            <a:ext cx="4045525" cy="369332"/>
          </a:xfrm>
          <a:prstGeom prst="rect">
            <a:avLst/>
          </a:prstGeom>
          <a:noFill/>
        </p:spPr>
        <p:txBody>
          <a:bodyPr wrap="square" rtlCol="0">
            <a:spAutoFit/>
          </a:bodyPr>
          <a:lstStyle/>
          <a:p>
            <a:r>
              <a:rPr lang="fr-FR" cap="all" dirty="0"/>
              <a:t>Chauffage collectif en copropriété</a:t>
            </a:r>
          </a:p>
        </p:txBody>
      </p:sp>
    </p:spTree>
    <p:extLst>
      <p:ext uri="{BB962C8B-B14F-4D97-AF65-F5344CB8AC3E}">
        <p14:creationId xmlns:p14="http://schemas.microsoft.com/office/powerpoint/2010/main" val="2967857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8" descr="Bois de chauffage - 33 cm - Mélange 80% bois durs - Palette 1.7 m3 - 2.5 stères"/>
          <p:cNvSpPr>
            <a:spLocks noChangeAspect="1" noChangeArrowheads="1"/>
          </p:cNvSpPr>
          <p:nvPr/>
        </p:nvSpPr>
        <p:spPr bwMode="auto">
          <a:xfrm>
            <a:off x="155575" y="-457200"/>
            <a:ext cx="952500" cy="95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3" name="ZoneTexte 22"/>
          <p:cNvSpPr txBox="1"/>
          <p:nvPr/>
        </p:nvSpPr>
        <p:spPr>
          <a:xfrm>
            <a:off x="64169" y="2463289"/>
            <a:ext cx="12127831" cy="830997"/>
          </a:xfrm>
          <a:prstGeom prst="rect">
            <a:avLst/>
          </a:prstGeom>
          <a:noFill/>
        </p:spPr>
        <p:txBody>
          <a:bodyPr wrap="square" rtlCol="0">
            <a:spAutoFit/>
          </a:bodyPr>
          <a:lstStyle/>
          <a:p>
            <a:r>
              <a:rPr lang="fr-FR" sz="1600" b="1" u="sng" dirty="0"/>
              <a:t>Cheminée</a:t>
            </a:r>
            <a:r>
              <a:rPr lang="fr-FR" sz="1600" b="1" dirty="0"/>
              <a:t>:</a:t>
            </a:r>
            <a:r>
              <a:rPr lang="fr-FR" sz="1600" dirty="0"/>
              <a:t> </a:t>
            </a:r>
            <a:r>
              <a:rPr lang="fr-FR" sz="1400" dirty="0"/>
              <a:t>cet équipement permet d’évacuer dans l’atmosphère et dans des conditions satisfaisantes de sécurité et de salubrité, les résidus gazeux de combustion d’une ou de plusieurs chaudières. Son implantation répond à des normes précises d’urbanisme et de sécurité. </a:t>
            </a:r>
            <a:endParaRPr lang="fr-FR" sz="1400" b="1" u="sng" dirty="0"/>
          </a:p>
          <a:p>
            <a:endParaRPr lang="fr-FR" dirty="0"/>
          </a:p>
        </p:txBody>
      </p:sp>
      <p:grpSp>
        <p:nvGrpSpPr>
          <p:cNvPr id="24" name="Groupe 23"/>
          <p:cNvGrpSpPr/>
          <p:nvPr/>
        </p:nvGrpSpPr>
        <p:grpSpPr>
          <a:xfrm>
            <a:off x="81183" y="3266227"/>
            <a:ext cx="11089334" cy="2616759"/>
            <a:chOff x="-81260" y="243840"/>
            <a:chExt cx="11089334" cy="2616759"/>
          </a:xfrm>
        </p:grpSpPr>
        <p:pic>
          <p:nvPicPr>
            <p:cNvPr id="25" name="Image 24"/>
            <p:cNvPicPr>
              <a:picLocks noChangeAspect="1"/>
            </p:cNvPicPr>
            <p:nvPr/>
          </p:nvPicPr>
          <p:blipFill>
            <a:blip r:embed="rId2"/>
            <a:stretch>
              <a:fillRect/>
            </a:stretch>
          </p:blipFill>
          <p:spPr>
            <a:xfrm>
              <a:off x="8146852" y="1266259"/>
              <a:ext cx="1344497" cy="1332651"/>
            </a:xfrm>
            <a:prstGeom prst="rect">
              <a:avLst/>
            </a:prstGeom>
          </p:spPr>
        </p:pic>
        <p:pic>
          <p:nvPicPr>
            <p:cNvPr id="26" name="Image 25"/>
            <p:cNvPicPr>
              <a:picLocks noChangeAspect="1"/>
            </p:cNvPicPr>
            <p:nvPr/>
          </p:nvPicPr>
          <p:blipFill>
            <a:blip r:embed="rId3"/>
            <a:stretch>
              <a:fillRect/>
            </a:stretch>
          </p:blipFill>
          <p:spPr>
            <a:xfrm>
              <a:off x="7860640" y="243840"/>
              <a:ext cx="1259801" cy="1114697"/>
            </a:xfrm>
            <a:prstGeom prst="rect">
              <a:avLst/>
            </a:prstGeom>
          </p:spPr>
        </p:pic>
        <p:sp>
          <p:nvSpPr>
            <p:cNvPr id="27" name="ZoneTexte 26"/>
            <p:cNvSpPr txBox="1"/>
            <p:nvPr/>
          </p:nvSpPr>
          <p:spPr>
            <a:xfrm>
              <a:off x="-81260" y="306054"/>
              <a:ext cx="8152619" cy="2554545"/>
            </a:xfrm>
            <a:prstGeom prst="rect">
              <a:avLst/>
            </a:prstGeom>
            <a:noFill/>
          </p:spPr>
          <p:txBody>
            <a:bodyPr wrap="square" rtlCol="0">
              <a:spAutoFit/>
            </a:bodyPr>
            <a:lstStyle/>
            <a:p>
              <a:r>
                <a:rPr lang="fr-FR" sz="1600" b="1" u="sng" dirty="0"/>
                <a:t>Circulateur</a:t>
              </a:r>
              <a:r>
                <a:rPr lang="fr-FR" sz="1600" b="1" dirty="0"/>
                <a:t>:</a:t>
              </a:r>
              <a:r>
                <a:rPr lang="fr-FR" sz="1600" dirty="0"/>
                <a:t> </a:t>
              </a:r>
              <a:r>
                <a:rPr lang="fr-FR" sz="1400" dirty="0"/>
                <a:t>cet équipement, aussi appelé ‘pompe de circulation’ permet de faire circuler l’eau dans les différents circuits de l’installation. En fonction de la taille du circuit sur lequel il est installé, il peut avoir des tailles différentes et des technologies différentes: du système compact monobloc de quelque m3/h aux pompes industrielles de plusieurs centaines de m3/h…</a:t>
              </a:r>
            </a:p>
            <a:p>
              <a:r>
                <a:rPr lang="fr-FR" sz="1400" dirty="0"/>
                <a:t>Suivant les modèles, elles peuvent être ‘simples’ ou ‘double-corps’ (connexion hydraulique commune pour 2 pompes qui fonctionnent alternativement), avec régulation intégrée ou séparée et bien sûr en 240 ou 400Volts.</a:t>
              </a:r>
            </a:p>
            <a:p>
              <a:r>
                <a:rPr lang="fr-FR" sz="1400" dirty="0"/>
                <a:t>Son fonctionnement durant toute la saison en fait un élément névralgique, sensible en particulier à la </a:t>
              </a:r>
              <a:r>
                <a:rPr lang="fr-FR" sz="1400" dirty="0">
                  <a:hlinkClick r:id="" action="ppaction://noaction"/>
                </a:rPr>
                <a:t>cavitation</a:t>
              </a:r>
              <a:r>
                <a:rPr lang="fr-FR" sz="1400" dirty="0"/>
                <a:t> si la pression du réseau est insuffisante, un montage par paire est donc courant pour permettre une permutation.</a:t>
              </a:r>
            </a:p>
            <a:p>
              <a:endParaRPr lang="fr-FR" dirty="0"/>
            </a:p>
          </p:txBody>
        </p:sp>
        <p:pic>
          <p:nvPicPr>
            <p:cNvPr id="28" name="Image 27"/>
            <p:cNvPicPr>
              <a:picLocks noChangeAspect="1"/>
            </p:cNvPicPr>
            <p:nvPr/>
          </p:nvPicPr>
          <p:blipFill>
            <a:blip r:embed="rId4"/>
            <a:stretch>
              <a:fillRect/>
            </a:stretch>
          </p:blipFill>
          <p:spPr>
            <a:xfrm>
              <a:off x="9642335" y="428724"/>
              <a:ext cx="1365739" cy="1414937"/>
            </a:xfrm>
            <a:prstGeom prst="rect">
              <a:avLst/>
            </a:prstGeom>
          </p:spPr>
        </p:pic>
      </p:grpSp>
      <p:sp>
        <p:nvSpPr>
          <p:cNvPr id="13" name="ZoneTexte 12"/>
          <p:cNvSpPr txBox="1"/>
          <p:nvPr/>
        </p:nvSpPr>
        <p:spPr>
          <a:xfrm>
            <a:off x="81183" y="5853870"/>
            <a:ext cx="11617692" cy="553998"/>
          </a:xfrm>
          <a:prstGeom prst="rect">
            <a:avLst/>
          </a:prstGeom>
          <a:noFill/>
        </p:spPr>
        <p:txBody>
          <a:bodyPr wrap="square" rtlCol="0">
            <a:spAutoFit/>
          </a:bodyPr>
          <a:lstStyle/>
          <a:p>
            <a:r>
              <a:rPr lang="fr-FR" sz="1600" b="1" u="sng" dirty="0"/>
              <a:t>Comburants</a:t>
            </a:r>
            <a:r>
              <a:rPr lang="fr-FR" sz="1600" b="1" dirty="0"/>
              <a:t>:</a:t>
            </a:r>
            <a:r>
              <a:rPr lang="fr-FR" sz="1600" dirty="0"/>
              <a:t> </a:t>
            </a:r>
            <a:r>
              <a:rPr lang="fr-FR" sz="1400" dirty="0"/>
              <a:t>substances ayant pour propriété de permettre la combustion d'un combustible. Pour ce qui nous concerne le comburant est le dioxygène (o²) présent dans l’air à hauteur de 21% environ.</a:t>
            </a:r>
          </a:p>
        </p:txBody>
      </p:sp>
      <p:sp>
        <p:nvSpPr>
          <p:cNvPr id="2" name="ZoneTexte 1"/>
          <p:cNvSpPr txBox="1"/>
          <p:nvPr/>
        </p:nvSpPr>
        <p:spPr>
          <a:xfrm>
            <a:off x="88310" y="266516"/>
            <a:ext cx="11603438" cy="1846659"/>
          </a:xfrm>
          <a:prstGeom prst="rect">
            <a:avLst/>
          </a:prstGeom>
          <a:noFill/>
        </p:spPr>
        <p:txBody>
          <a:bodyPr wrap="square" rtlCol="0">
            <a:spAutoFit/>
          </a:bodyPr>
          <a:lstStyle/>
          <a:p>
            <a:r>
              <a:rPr lang="fr-FR" sz="1600" b="1" u="sng" dirty="0"/>
              <a:t>Chaine de sécurité</a:t>
            </a:r>
            <a:r>
              <a:rPr lang="fr-FR" sz="1400" dirty="0"/>
              <a:t>: elle est créée quant on relie </a:t>
            </a:r>
            <a:r>
              <a:rPr lang="fr-FR" sz="1400" dirty="0" smtClean="0"/>
              <a:t>électriquement en </a:t>
            </a:r>
            <a:r>
              <a:rPr lang="fr-FR" sz="1400" dirty="0"/>
              <a:t>série (les uns après les autres) des organes de sécurité électromécaniques qui permettent une commande </a:t>
            </a:r>
            <a:r>
              <a:rPr lang="fr-FR" sz="1400" dirty="0" smtClean="0"/>
              <a:t>finale, par exemple:</a:t>
            </a:r>
            <a:endParaRPr lang="fr-FR" sz="1400" dirty="0"/>
          </a:p>
          <a:p>
            <a:pPr marL="742950" lvl="1" indent="-285750">
              <a:buFont typeface="Wingdings" panose="05000000000000000000" pitchFamily="2" charset="2"/>
              <a:buChar char="ü"/>
            </a:pPr>
            <a:r>
              <a:rPr lang="fr-FR" sz="1400" dirty="0"/>
              <a:t>Contrôleur de débit (indiquant la bonne irrigation de la chaudière)</a:t>
            </a:r>
          </a:p>
          <a:p>
            <a:pPr marL="742950" lvl="1" indent="-285750">
              <a:buFont typeface="Wingdings" panose="05000000000000000000" pitchFamily="2" charset="2"/>
              <a:buChar char="ü"/>
            </a:pPr>
            <a:r>
              <a:rPr lang="fr-FR" sz="1400" dirty="0"/>
              <a:t>Pressostat sur le circuit primaire (garantissant la non cavitation des pompes)</a:t>
            </a:r>
          </a:p>
          <a:p>
            <a:pPr marL="742950" lvl="1" indent="-285750">
              <a:buFont typeface="Wingdings" panose="05000000000000000000" pitchFamily="2" charset="2"/>
              <a:buChar char="ü"/>
            </a:pPr>
            <a:r>
              <a:rPr lang="fr-FR" sz="1400" dirty="0"/>
              <a:t>Thermocouple chaudière (temporisé pour permettre le démarrage)</a:t>
            </a:r>
          </a:p>
          <a:p>
            <a:r>
              <a:rPr lang="fr-FR" sz="1400" dirty="0"/>
              <a:t>Tous ces contacts doivent être ‘passant’ (contacts fermés et laissant passer le courant) en position nominal, si une seule condition ‘nominale’ n’est pas remplie, la chaudière ne démarre pas. Il s’agit d’une sécurité dite ‘positive</a:t>
            </a:r>
            <a:r>
              <a:rPr lang="fr-FR" sz="1400" dirty="0" smtClean="0"/>
              <a:t>’, la coupure du circuit, même si les conditions testées sont remplies, interrompt le processus.</a:t>
            </a:r>
            <a:endParaRPr lang="fr-FR" sz="1400" dirty="0"/>
          </a:p>
        </p:txBody>
      </p:sp>
    </p:spTree>
    <p:extLst>
      <p:ext uri="{BB962C8B-B14F-4D97-AF65-F5344CB8AC3E}">
        <p14:creationId xmlns:p14="http://schemas.microsoft.com/office/powerpoint/2010/main" val="2404041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0" y="612974"/>
            <a:ext cx="11232683" cy="861774"/>
          </a:xfrm>
          <a:prstGeom prst="rect">
            <a:avLst/>
          </a:prstGeom>
          <a:noFill/>
        </p:spPr>
        <p:txBody>
          <a:bodyPr wrap="square" rtlCol="0">
            <a:spAutoFit/>
          </a:bodyPr>
          <a:lstStyle/>
          <a:p>
            <a:r>
              <a:rPr lang="fr-FR" sz="1600" b="1" u="sng" dirty="0"/>
              <a:t>Combustibles</a:t>
            </a:r>
            <a:r>
              <a:rPr lang="fr-FR" sz="1600" dirty="0"/>
              <a:t>: </a:t>
            </a:r>
            <a:r>
              <a:rPr lang="fr-FR" dirty="0"/>
              <a:t> </a:t>
            </a:r>
            <a:r>
              <a:rPr lang="fr-FR" sz="1400" dirty="0" smtClean="0"/>
              <a:t>substance </a:t>
            </a:r>
            <a:r>
              <a:rPr lang="fr-FR" sz="1400" dirty="0"/>
              <a:t>dont la combustion en </a:t>
            </a:r>
            <a:r>
              <a:rPr lang="fr-FR" sz="1400" dirty="0" smtClean="0"/>
              <a:t>présence d’un </a:t>
            </a:r>
            <a:r>
              <a:rPr lang="fr-FR" sz="1400" dirty="0"/>
              <a:t>comburant dans les brûleurs, foyers, fours ou chaudières, fournit de l'énergie thermique.</a:t>
            </a:r>
          </a:p>
          <a:p>
            <a:endParaRPr lang="fr-FR" dirty="0"/>
          </a:p>
        </p:txBody>
      </p:sp>
      <p:grpSp>
        <p:nvGrpSpPr>
          <p:cNvPr id="8" name="Groupe 7"/>
          <p:cNvGrpSpPr/>
          <p:nvPr/>
        </p:nvGrpSpPr>
        <p:grpSpPr>
          <a:xfrm>
            <a:off x="49512" y="1490354"/>
            <a:ext cx="11424804" cy="1912041"/>
            <a:chOff x="261203" y="185999"/>
            <a:chExt cx="10397820" cy="1912041"/>
          </a:xfrm>
        </p:grpSpPr>
        <p:sp>
          <p:nvSpPr>
            <p:cNvPr id="9" name="Rectangle 8"/>
            <p:cNvSpPr/>
            <p:nvPr/>
          </p:nvSpPr>
          <p:spPr>
            <a:xfrm>
              <a:off x="261203" y="834165"/>
              <a:ext cx="8546959" cy="830997"/>
            </a:xfrm>
            <a:prstGeom prst="rect">
              <a:avLst/>
            </a:prstGeom>
          </p:spPr>
          <p:txBody>
            <a:bodyPr wrap="square">
              <a:spAutoFit/>
            </a:bodyPr>
            <a:lstStyle/>
            <a:p>
              <a:r>
                <a:rPr lang="fr-FR" sz="1600" b="1" u="sng" dirty="0"/>
                <a:t>Combustion</a:t>
              </a:r>
              <a:r>
                <a:rPr lang="fr-FR" sz="1600" b="1" dirty="0"/>
                <a:t>: </a:t>
              </a:r>
              <a:r>
                <a:rPr lang="fr-FR" sz="1600" dirty="0"/>
                <a:t> </a:t>
              </a:r>
              <a:r>
                <a:rPr lang="fr-FR" sz="1400" dirty="0"/>
                <a:t>c’est la réaction chimique exothermique, généralement auto-entretenue, quand les conditions du </a:t>
              </a:r>
              <a:r>
                <a:rPr lang="fr-FR" sz="1400" b="1" dirty="0"/>
                <a:t>TRIANGLE du FEU </a:t>
              </a:r>
              <a:r>
                <a:rPr lang="fr-FR" sz="1400" dirty="0"/>
                <a:t>sont réunies</a:t>
              </a:r>
            </a:p>
            <a:p>
              <a:endParaRPr lang="fr-FR" dirty="0"/>
            </a:p>
          </p:txBody>
        </p:sp>
        <p:pic>
          <p:nvPicPr>
            <p:cNvPr id="10" name="Picture 2" descr="https://upload.wikimedia.org/wikipedia/commons/thumb/3/3b/Triangle_du_feu.svg/1024px-Triangle_du_feu.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66491" y="185999"/>
              <a:ext cx="2192532" cy="19120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e 10"/>
          <p:cNvGrpSpPr/>
          <p:nvPr/>
        </p:nvGrpSpPr>
        <p:grpSpPr>
          <a:xfrm>
            <a:off x="49512" y="3671890"/>
            <a:ext cx="11133658" cy="2353431"/>
            <a:chOff x="173254" y="4504569"/>
            <a:chExt cx="11133658" cy="2353431"/>
          </a:xfrm>
        </p:grpSpPr>
        <p:sp>
          <p:nvSpPr>
            <p:cNvPr id="12" name="ZoneTexte 11"/>
            <p:cNvSpPr txBox="1"/>
            <p:nvPr/>
          </p:nvSpPr>
          <p:spPr>
            <a:xfrm>
              <a:off x="173254" y="4543016"/>
              <a:ext cx="7151571" cy="1908215"/>
            </a:xfrm>
            <a:prstGeom prst="rect">
              <a:avLst/>
            </a:prstGeom>
            <a:noFill/>
          </p:spPr>
          <p:txBody>
            <a:bodyPr wrap="square" rtlCol="0">
              <a:spAutoFit/>
            </a:bodyPr>
            <a:lstStyle/>
            <a:p>
              <a:r>
                <a:rPr lang="fr-FR" sz="1600" b="1" u="sng" dirty="0"/>
                <a:t>Condensation</a:t>
              </a:r>
              <a:r>
                <a:rPr lang="fr-FR" sz="1600" b="1" dirty="0"/>
                <a:t>:</a:t>
              </a:r>
              <a:r>
                <a:rPr lang="fr-FR" sz="1600" dirty="0"/>
                <a:t> </a:t>
              </a:r>
              <a:r>
                <a:rPr lang="fr-FR" sz="1400" dirty="0"/>
                <a:t>phénomène physique qui désigne le passage d’un état gazeux à un état liquide. Par extension c’est ainsi que l’on nomme la technologie qui permet la récupération de la chaleur des ‘fumées’ de combustion (essentiellement de la vapeur d’eau) en condensant celles-ci, ce phénomène étant exothermique le changement d’état de :</a:t>
              </a:r>
            </a:p>
            <a:p>
              <a:r>
                <a:rPr lang="fr-FR" sz="1400" dirty="0"/>
                <a:t> ‘</a:t>
              </a:r>
              <a:r>
                <a:rPr lang="fr-FR" sz="1400" dirty="0">
                  <a:solidFill>
                    <a:srgbClr val="FF0000"/>
                  </a:solidFill>
                </a:rPr>
                <a:t>vapeur d’eau</a:t>
              </a:r>
              <a:r>
                <a:rPr lang="fr-FR" sz="1400" dirty="0"/>
                <a:t>’ </a:t>
              </a:r>
              <a:r>
                <a:rPr lang="fr-FR" sz="1400" dirty="0">
                  <a:sym typeface="Wingdings" panose="05000000000000000000" pitchFamily="2" charset="2"/>
                </a:rPr>
                <a:t> ‘</a:t>
              </a:r>
              <a:r>
                <a:rPr lang="fr-FR" sz="1400" dirty="0">
                  <a:solidFill>
                    <a:srgbClr val="00B0F0"/>
                  </a:solidFill>
                  <a:sym typeface="Wingdings" panose="05000000000000000000" pitchFamily="2" charset="2"/>
                </a:rPr>
                <a:t>eau liquide</a:t>
              </a:r>
              <a:r>
                <a:rPr lang="fr-FR" sz="1400" dirty="0">
                  <a:sym typeface="Wingdings" panose="05000000000000000000" pitchFamily="2" charset="2"/>
                </a:rPr>
                <a:t>’ présente un solde de chaleur positif, lequel est utilisé pour préchauffer l’eau entrant dans la chaudière, la gratuité de cette énergie, latente dans le comburant, permet d’améliorer le rendement de la chaudière (souvent au-dessus de 100%)</a:t>
              </a:r>
              <a:endParaRPr lang="fr-FR" sz="1400" dirty="0"/>
            </a:p>
            <a:p>
              <a:endParaRPr lang="fr-FR" dirty="0"/>
            </a:p>
          </p:txBody>
        </p:sp>
        <p:pic>
          <p:nvPicPr>
            <p:cNvPr id="13" name="Image 12"/>
            <p:cNvPicPr>
              <a:picLocks noChangeAspect="1"/>
            </p:cNvPicPr>
            <p:nvPr/>
          </p:nvPicPr>
          <p:blipFill>
            <a:blip r:embed="rId3"/>
            <a:stretch>
              <a:fillRect/>
            </a:stretch>
          </p:blipFill>
          <p:spPr>
            <a:xfrm>
              <a:off x="7922202" y="4504569"/>
              <a:ext cx="3384710" cy="2353431"/>
            </a:xfrm>
            <a:prstGeom prst="rect">
              <a:avLst/>
            </a:prstGeom>
          </p:spPr>
        </p:pic>
      </p:grpSp>
    </p:spTree>
    <p:extLst>
      <p:ext uri="{BB962C8B-B14F-4D97-AF65-F5344CB8AC3E}">
        <p14:creationId xmlns:p14="http://schemas.microsoft.com/office/powerpoint/2010/main" val="374603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0" y="4384016"/>
            <a:ext cx="10682839" cy="1681928"/>
            <a:chOff x="238760" y="1222888"/>
            <a:chExt cx="10682839" cy="1681928"/>
          </a:xfrm>
        </p:grpSpPr>
        <p:pic>
          <p:nvPicPr>
            <p:cNvPr id="4" name="Image 3"/>
            <p:cNvPicPr>
              <a:picLocks noChangeAspect="1"/>
            </p:cNvPicPr>
            <p:nvPr/>
          </p:nvPicPr>
          <p:blipFill>
            <a:blip r:embed="rId2"/>
            <a:stretch>
              <a:fillRect/>
            </a:stretch>
          </p:blipFill>
          <p:spPr>
            <a:xfrm>
              <a:off x="8798777" y="1222888"/>
              <a:ext cx="2122822" cy="1681928"/>
            </a:xfrm>
            <a:prstGeom prst="rect">
              <a:avLst/>
            </a:prstGeom>
          </p:spPr>
        </p:pic>
        <p:sp>
          <p:nvSpPr>
            <p:cNvPr id="5" name="ZoneTexte 4"/>
            <p:cNvSpPr txBox="1"/>
            <p:nvPr/>
          </p:nvSpPr>
          <p:spPr>
            <a:xfrm>
              <a:off x="238760" y="1325188"/>
              <a:ext cx="8321257" cy="1477328"/>
            </a:xfrm>
            <a:prstGeom prst="rect">
              <a:avLst/>
            </a:prstGeom>
            <a:noFill/>
          </p:spPr>
          <p:txBody>
            <a:bodyPr wrap="square" rtlCol="0">
              <a:spAutoFit/>
            </a:bodyPr>
            <a:lstStyle/>
            <a:p>
              <a:r>
                <a:rPr lang="fr-FR" sz="1600" b="1" u="sng" dirty="0"/>
                <a:t>Désemboueur magnétique</a:t>
              </a:r>
              <a:r>
                <a:rPr lang="fr-FR" sz="1600" b="1" dirty="0"/>
                <a:t>: </a:t>
              </a:r>
              <a:r>
                <a:rPr lang="fr-FR" sz="1400" dirty="0"/>
                <a:t>périphérique d’un réseau d’eau chaude qui permet de capter les ‘</a:t>
              </a:r>
              <a:r>
                <a:rPr lang="fr-FR" sz="1400" b="1" dirty="0">
                  <a:hlinkClick r:id="rId3" action="ppaction://hlinksldjump"/>
                </a:rPr>
                <a:t>boues</a:t>
              </a:r>
              <a:r>
                <a:rPr lang="fr-FR" sz="1400" dirty="0"/>
                <a:t>’ (particules solides en suspension dans l’eau) et en particulier les éléments métalliques ferreux. Un premier piquage prélève une partie du flux qui traverse alors le réservoir garni d’aimants, les autres boues décantent et se déposent dans le fond de l’appareil, l’eau traitée et ensuite réinjectée par un second piquage. la taille de l’appareil est calculée pour que ‘statistiquement’ la totalité du volume d’eau passe à terme dans le système.</a:t>
              </a:r>
            </a:p>
            <a:p>
              <a:endParaRPr lang="fr-FR" dirty="0"/>
            </a:p>
          </p:txBody>
        </p:sp>
      </p:grpSp>
      <p:sp>
        <p:nvSpPr>
          <p:cNvPr id="24" name="Rectangle 23"/>
          <p:cNvSpPr/>
          <p:nvPr/>
        </p:nvSpPr>
        <p:spPr>
          <a:xfrm>
            <a:off x="0" y="3030675"/>
            <a:ext cx="12012328" cy="769441"/>
          </a:xfrm>
          <a:prstGeom prst="rect">
            <a:avLst/>
          </a:prstGeom>
        </p:spPr>
        <p:txBody>
          <a:bodyPr wrap="square">
            <a:spAutoFit/>
          </a:bodyPr>
          <a:lstStyle/>
          <a:p>
            <a:r>
              <a:rPr lang="fr-FR" sz="1600" b="1" u="sng" dirty="0"/>
              <a:t>COP</a:t>
            </a:r>
            <a:r>
              <a:rPr lang="fr-FR" sz="1600" b="1" dirty="0"/>
              <a:t>:</a:t>
            </a:r>
            <a:r>
              <a:rPr lang="fr-FR" sz="1600" dirty="0"/>
              <a:t>  </a:t>
            </a:r>
            <a:r>
              <a:rPr lang="fr-FR" sz="1400" dirty="0"/>
              <a:t>le COP ou « coefficient de performance » constitue une manière alternative d’exprimer la performance énergétique ou rendement d’un système de production de chaleur. On l’utilise en général pour les systèmes de type thermodynamique (pompe à chaleur). C’est un nombre sans unité de dimension: on parle par exemple d’un « COP de 3,8 ».</a:t>
            </a:r>
          </a:p>
        </p:txBody>
      </p:sp>
      <p:grpSp>
        <p:nvGrpSpPr>
          <p:cNvPr id="11" name="Groupe 10"/>
          <p:cNvGrpSpPr/>
          <p:nvPr/>
        </p:nvGrpSpPr>
        <p:grpSpPr>
          <a:xfrm>
            <a:off x="0" y="286247"/>
            <a:ext cx="9024359" cy="2183731"/>
            <a:chOff x="0" y="158199"/>
            <a:chExt cx="9024359" cy="2183731"/>
          </a:xfrm>
        </p:grpSpPr>
        <p:sp>
          <p:nvSpPr>
            <p:cNvPr id="2" name="ZoneTexte 1"/>
            <p:cNvSpPr txBox="1"/>
            <p:nvPr/>
          </p:nvSpPr>
          <p:spPr>
            <a:xfrm>
              <a:off x="0" y="358924"/>
              <a:ext cx="5105400" cy="1846659"/>
            </a:xfrm>
            <a:prstGeom prst="rect">
              <a:avLst/>
            </a:prstGeom>
            <a:noFill/>
          </p:spPr>
          <p:txBody>
            <a:bodyPr wrap="square" rtlCol="0">
              <a:spAutoFit/>
            </a:bodyPr>
            <a:lstStyle/>
            <a:p>
              <a:r>
                <a:rPr lang="fr-FR" sz="1600" b="1" u="sng" dirty="0"/>
                <a:t>Convection</a:t>
              </a:r>
              <a:r>
                <a:rPr lang="fr-FR" sz="1600" b="1" dirty="0"/>
                <a:t>:</a:t>
              </a:r>
              <a:r>
                <a:rPr lang="fr-FR" sz="1400" dirty="0"/>
                <a:t> phénomène physique de transfert de T° par la circulation d’un fluide vers le haut du fait de la </a:t>
              </a:r>
              <a:r>
                <a:rPr lang="fr-FR" sz="1400" dirty="0" smtClean="0"/>
                <a:t>diminution </a:t>
              </a:r>
              <a:r>
                <a:rPr lang="fr-FR" sz="1400" dirty="0"/>
                <a:t>de sa densité provoquée par son réchauffement par contact direct (l’air se réchauffe au contact du sol). Dans certaines conditions (absence de brassage de l’air) cela abouti à une stratification des T° (l’air chaud, léger, reste en haut, l’air froid plus lourd reste en bas). </a:t>
              </a:r>
            </a:p>
            <a:p>
              <a:r>
                <a:rPr lang="fr-FR" sz="1400" dirty="0"/>
                <a:t>Outre le contact direct, </a:t>
              </a:r>
              <a:r>
                <a:rPr lang="fr-FR" sz="1400" dirty="0">
                  <a:hlinkClick r:id="rId4" action="ppaction://hlinksldjump"/>
                </a:rPr>
                <a:t>le rayonnement </a:t>
              </a:r>
              <a:r>
                <a:rPr lang="fr-FR" sz="1400" dirty="0"/>
                <a:t>est un autre mode de transmission de la T°.</a:t>
              </a:r>
            </a:p>
          </p:txBody>
        </p:sp>
        <p:pic>
          <p:nvPicPr>
            <p:cNvPr id="7" name="Image 6"/>
            <p:cNvPicPr>
              <a:picLocks noChangeAspect="1"/>
            </p:cNvPicPr>
            <p:nvPr/>
          </p:nvPicPr>
          <p:blipFill>
            <a:blip r:embed="rId5"/>
            <a:stretch>
              <a:fillRect/>
            </a:stretch>
          </p:blipFill>
          <p:spPr>
            <a:xfrm>
              <a:off x="6241501" y="158199"/>
              <a:ext cx="2782858" cy="2183731"/>
            </a:xfrm>
            <a:prstGeom prst="rect">
              <a:avLst/>
            </a:prstGeom>
          </p:spPr>
        </p:pic>
      </p:grpSp>
    </p:spTree>
    <p:extLst>
      <p:ext uri="{BB962C8B-B14F-4D97-AF65-F5344CB8AC3E}">
        <p14:creationId xmlns:p14="http://schemas.microsoft.com/office/powerpoint/2010/main" val="24597456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p:cNvGrpSpPr/>
          <p:nvPr/>
        </p:nvGrpSpPr>
        <p:grpSpPr>
          <a:xfrm>
            <a:off x="0" y="243980"/>
            <a:ext cx="12079178" cy="1877437"/>
            <a:chOff x="0" y="4610706"/>
            <a:chExt cx="12079178" cy="1877437"/>
          </a:xfrm>
        </p:grpSpPr>
        <p:sp>
          <p:nvSpPr>
            <p:cNvPr id="13" name="ZoneTexte 12"/>
            <p:cNvSpPr txBox="1"/>
            <p:nvPr/>
          </p:nvSpPr>
          <p:spPr>
            <a:xfrm>
              <a:off x="0" y="4610706"/>
              <a:ext cx="8375046" cy="1877437"/>
            </a:xfrm>
            <a:prstGeom prst="rect">
              <a:avLst/>
            </a:prstGeom>
            <a:noFill/>
          </p:spPr>
          <p:txBody>
            <a:bodyPr wrap="square" rtlCol="0">
              <a:spAutoFit/>
            </a:bodyPr>
            <a:lstStyle/>
            <a:p>
              <a:r>
                <a:rPr lang="fr-FR" sz="1600" b="1" u="sng" dirty="0"/>
                <a:t>Disconnecteur hydraulique</a:t>
              </a:r>
              <a:r>
                <a:rPr lang="fr-FR" sz="1600" b="1" dirty="0"/>
                <a:t>:</a:t>
              </a:r>
              <a:r>
                <a:rPr lang="fr-FR" sz="1400" dirty="0"/>
                <a:t> c’est un organe de sécurité qui permet de garantir l’absence de retour d’eau du réseau de chauffage vers le réseau public, la pression de ce dernier pouvant ponctuellement ou de manière permanente être inférieure à celle du réseau de chauffage. Le réseau de chauffage présente toujours des impuretés, des oxydes, des bactéries et des produits chimiques dont le retour dans le réseau d’eau potable serait extrêmement dangereux pour la santé des consommateur. En cas de baisse de la pression amont (côté réseau public) par rapport à la pression du réseau de la chaufferie, l’eau en l’excédent est envoyée à l’égout via un clapet de décharge automatique. Comme tout organe de sécurité cet équipement doit être contrôlé par une entreprise agréée qui doit délivrer une attestation de contrôle (tous les ans). </a:t>
              </a:r>
            </a:p>
          </p:txBody>
        </p:sp>
        <p:pic>
          <p:nvPicPr>
            <p:cNvPr id="14" name="Picture 2" descr="https://www.esc-grossiste.fr/boutique/img/cms/cms/disconnecteurchaudierefonctionnem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5045" y="4610706"/>
              <a:ext cx="3704133" cy="18774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e 16"/>
          <p:cNvGrpSpPr/>
          <p:nvPr/>
        </p:nvGrpSpPr>
        <p:grpSpPr>
          <a:xfrm>
            <a:off x="0" y="2640563"/>
            <a:ext cx="11626022" cy="4217437"/>
            <a:chOff x="167951" y="2640563"/>
            <a:chExt cx="11626022" cy="4217437"/>
          </a:xfrm>
        </p:grpSpPr>
        <p:pic>
          <p:nvPicPr>
            <p:cNvPr id="16" name="Image 15"/>
            <p:cNvPicPr>
              <a:picLocks noChangeAspect="1"/>
            </p:cNvPicPr>
            <p:nvPr/>
          </p:nvPicPr>
          <p:blipFill>
            <a:blip r:embed="rId3"/>
            <a:stretch>
              <a:fillRect/>
            </a:stretch>
          </p:blipFill>
          <p:spPr>
            <a:xfrm>
              <a:off x="8660248" y="2981325"/>
              <a:ext cx="3133725" cy="3876675"/>
            </a:xfrm>
            <a:prstGeom prst="rect">
              <a:avLst/>
            </a:prstGeom>
          </p:spPr>
        </p:pic>
        <p:sp>
          <p:nvSpPr>
            <p:cNvPr id="3" name="ZoneTexte 2"/>
            <p:cNvSpPr txBox="1"/>
            <p:nvPr/>
          </p:nvSpPr>
          <p:spPr>
            <a:xfrm>
              <a:off x="167951" y="2640563"/>
              <a:ext cx="9461241" cy="1415772"/>
            </a:xfrm>
            <a:prstGeom prst="rect">
              <a:avLst/>
            </a:prstGeom>
            <a:noFill/>
          </p:spPr>
          <p:txBody>
            <a:bodyPr wrap="square" rtlCol="0">
              <a:spAutoFit/>
            </a:bodyPr>
            <a:lstStyle/>
            <a:p>
              <a:r>
                <a:rPr lang="fr-FR" sz="1600" b="1" u="sng" dirty="0"/>
                <a:t>Electrovanne</a:t>
              </a:r>
              <a:r>
                <a:rPr lang="fr-FR" sz="1600" b="1" dirty="0"/>
                <a:t>:</a:t>
              </a:r>
              <a:r>
                <a:rPr lang="fr-FR" sz="1400" dirty="0"/>
                <a:t> c’est un organe de commande dans un circuit de régulation qui en fonction de la consigne reçue depuis le régulateur ouvre ou ferme un circuit hydraulique ou de gaz. En fonction du modèle choisi elle peut fonctionner en ‘tout-ou-rien’ (elle s’ouvre ou se ferme, c’est en générale le cas pour le gaz) ou en modulation (de fermée à ouverte en passant par toutes les positions intermédiaires pour réguler un débit d’eau par exemple). Les premières sont souvent dotées d’une bobine électrique appelée solénoïde alors que les vannes modulantes ont un moteur électromagnétique. Suivant leur taille on les trouve sur le réseau primaire pour le plus grosses ou sur la distribution finale pour le plus petites.</a:t>
              </a:r>
              <a:endParaRPr lang="fr-FR" sz="1600" b="1" u="sng" dirty="0"/>
            </a:p>
          </p:txBody>
        </p:sp>
        <p:pic>
          <p:nvPicPr>
            <p:cNvPr id="15" name="Image 14"/>
            <p:cNvPicPr>
              <a:picLocks noChangeAspect="1"/>
            </p:cNvPicPr>
            <p:nvPr/>
          </p:nvPicPr>
          <p:blipFill>
            <a:blip r:embed="rId4"/>
            <a:stretch>
              <a:fillRect/>
            </a:stretch>
          </p:blipFill>
          <p:spPr>
            <a:xfrm>
              <a:off x="1547327" y="4184975"/>
              <a:ext cx="4209661" cy="2350394"/>
            </a:xfrm>
            <a:prstGeom prst="rect">
              <a:avLst/>
            </a:prstGeom>
          </p:spPr>
        </p:pic>
      </p:grpSp>
    </p:spTree>
    <p:extLst>
      <p:ext uri="{BB962C8B-B14F-4D97-AF65-F5344CB8AC3E}">
        <p14:creationId xmlns:p14="http://schemas.microsoft.com/office/powerpoint/2010/main" val="648403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78978" y="161659"/>
            <a:ext cx="11752629" cy="2979019"/>
            <a:chOff x="155576" y="3690468"/>
            <a:chExt cx="11752629" cy="2979019"/>
          </a:xfrm>
        </p:grpSpPr>
        <p:sp>
          <p:nvSpPr>
            <p:cNvPr id="5" name="ZoneTexte 4"/>
            <p:cNvSpPr txBox="1"/>
            <p:nvPr/>
          </p:nvSpPr>
          <p:spPr>
            <a:xfrm>
              <a:off x="155576" y="3690468"/>
              <a:ext cx="3784943" cy="2585323"/>
            </a:xfrm>
            <a:prstGeom prst="rect">
              <a:avLst/>
            </a:prstGeom>
            <a:noFill/>
          </p:spPr>
          <p:txBody>
            <a:bodyPr wrap="square" rtlCol="0">
              <a:spAutoFit/>
            </a:bodyPr>
            <a:lstStyle/>
            <a:p>
              <a:r>
                <a:rPr lang="fr-FR" sz="1600" b="1" u="sng" dirty="0"/>
                <a:t>Energies primaires (pour notre sujet)</a:t>
              </a:r>
              <a:r>
                <a:rPr lang="fr-FR" sz="1600" b="1" dirty="0"/>
                <a:t>:</a:t>
              </a:r>
              <a:r>
                <a:rPr lang="fr-FR" sz="1600" b="1" u="sng" dirty="0"/>
                <a:t> </a:t>
              </a:r>
              <a:r>
                <a:rPr lang="fr-FR" sz="1600" dirty="0"/>
                <a:t>sources d’énergies permettant après combustion ou échange thermique d’alimenter le réseau de chauffage. Par raccourci on considère que c’est l’énergie facturée par un fournisseur extérieur (à l’exception de celle du soleil et de ses dérivés qui sont gratuites pour le moment!).</a:t>
              </a:r>
            </a:p>
            <a:p>
              <a:endParaRPr lang="fr-FR" dirty="0"/>
            </a:p>
          </p:txBody>
        </p:sp>
        <p:grpSp>
          <p:nvGrpSpPr>
            <p:cNvPr id="6" name="Groupe 5"/>
            <p:cNvGrpSpPr/>
            <p:nvPr/>
          </p:nvGrpSpPr>
          <p:grpSpPr>
            <a:xfrm>
              <a:off x="4458026" y="3725782"/>
              <a:ext cx="7450179" cy="2943705"/>
              <a:chOff x="4458026" y="3725782"/>
              <a:chExt cx="7450179" cy="2943705"/>
            </a:xfrm>
          </p:grpSpPr>
          <p:pic>
            <p:nvPicPr>
              <p:cNvPr id="7" name="Picture 6" descr="https://images.lanouvellerepublique.fr/image/upload/t_1020w/f_auto/58c823e6499a453b028b457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8026" y="3725782"/>
                <a:ext cx="2471108" cy="157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s://upload.wikimedia.org/wikipedia/commons/thumb/8/83/Electricity_meter_type_L7C2.jpg/220px-Electricity_meter_type_L7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4327" y="3725782"/>
                <a:ext cx="1847168" cy="1574813"/>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p:cNvPicPr>
                <a:picLocks noChangeAspect="1"/>
              </p:cNvPicPr>
              <p:nvPr/>
            </p:nvPicPr>
            <p:blipFill>
              <a:blip r:embed="rId4"/>
              <a:stretch>
                <a:fillRect/>
              </a:stretch>
            </p:blipFill>
            <p:spPr>
              <a:xfrm>
                <a:off x="4458026" y="5345470"/>
                <a:ext cx="1551358" cy="1324017"/>
              </a:xfrm>
              <a:prstGeom prst="rect">
                <a:avLst/>
              </a:prstGeom>
            </p:spPr>
          </p:pic>
          <p:pic>
            <p:nvPicPr>
              <p:cNvPr id="10" name="Picture 20" descr="Prix des chaudières à bois : coût moyen, pose et entreti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0609" y="5342283"/>
                <a:ext cx="1645517" cy="13240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2" descr="De Trédrez à Locquémeau Deus Tredraezh da Lokemo - PDF Téléchargement  Gratui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6126" y="5342283"/>
                <a:ext cx="1395369" cy="132401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p:cNvPicPr>
                <a:picLocks noChangeAspect="1"/>
              </p:cNvPicPr>
              <p:nvPr/>
            </p:nvPicPr>
            <p:blipFill>
              <a:blip r:embed="rId7"/>
              <a:stretch>
                <a:fillRect/>
              </a:stretch>
            </p:blipFill>
            <p:spPr>
              <a:xfrm>
                <a:off x="9050705" y="4190932"/>
                <a:ext cx="2857500" cy="2219325"/>
              </a:xfrm>
              <a:prstGeom prst="rect">
                <a:avLst/>
              </a:prstGeom>
            </p:spPr>
          </p:pic>
        </p:grpSp>
      </p:grpSp>
      <p:sp>
        <p:nvSpPr>
          <p:cNvPr id="2" name="ZoneTexte 1"/>
          <p:cNvSpPr txBox="1"/>
          <p:nvPr/>
        </p:nvSpPr>
        <p:spPr>
          <a:xfrm>
            <a:off x="290557" y="3649055"/>
            <a:ext cx="11541050" cy="2492990"/>
          </a:xfrm>
          <a:prstGeom prst="rect">
            <a:avLst/>
          </a:prstGeom>
          <a:noFill/>
        </p:spPr>
        <p:txBody>
          <a:bodyPr wrap="square" rtlCol="0">
            <a:spAutoFit/>
          </a:bodyPr>
          <a:lstStyle/>
          <a:p>
            <a:r>
              <a:rPr lang="fr-FR" sz="1600" b="1" u="sng" dirty="0"/>
              <a:t>Fluide frigorigène</a:t>
            </a:r>
            <a:r>
              <a:rPr lang="fr-FR" sz="1600" b="1" dirty="0"/>
              <a:t>:</a:t>
            </a:r>
            <a:r>
              <a:rPr lang="fr-FR" sz="1400" dirty="0"/>
              <a:t> se dit d’un fluide qui présente des caractéristiques exploitables dans des systèmes frigorifiques ou thermodynamiques (réfrigérateur/climatisation/pompe à chaleur…). Son utilisation est basée en particulier sur l’exploitation de la chaleur latente (énergie utilisée pour passer d’une état liquide ou solide à un état gazeux ou liquide, sans qu’il y ait modification de la T° mesurée). Chacun de ces fluides, d’origine naturelle (air/eau/ammoniac/Co² ….) ou chimique (CFC/HFC/HCFC/ PFC) a une utilisation spécifique en fonction des contraintes de sécurité, physiques, économiques que l’on privilégie.</a:t>
            </a:r>
            <a:endParaRPr lang="fr-FR" sz="1600" b="1" u="sng" dirty="0"/>
          </a:p>
          <a:p>
            <a:r>
              <a:rPr lang="fr-FR" sz="1400" dirty="0"/>
              <a:t>Ils sont identifiés par une nomenclature internationale dont le premier signe est obligatoirement un ‘R’: </a:t>
            </a:r>
          </a:p>
          <a:p>
            <a:r>
              <a:rPr lang="fr-FR" sz="1400" dirty="0"/>
              <a:t>R718	</a:t>
            </a:r>
            <a:r>
              <a:rPr lang="fr-FR" sz="1400" dirty="0">
                <a:sym typeface="Wingdings" panose="05000000000000000000" pitchFamily="2" charset="2"/>
              </a:rPr>
              <a:t> Eau</a:t>
            </a:r>
            <a:endParaRPr lang="fr-FR" sz="1400" dirty="0"/>
          </a:p>
          <a:p>
            <a:r>
              <a:rPr lang="fr-FR" sz="1400" dirty="0"/>
              <a:t>R717	</a:t>
            </a:r>
            <a:r>
              <a:rPr lang="fr-FR" sz="1400" dirty="0">
                <a:sym typeface="Wingdings" panose="05000000000000000000" pitchFamily="2" charset="2"/>
              </a:rPr>
              <a:t> Ammoniac</a:t>
            </a:r>
          </a:p>
          <a:p>
            <a:r>
              <a:rPr lang="fr-FR" sz="1400" dirty="0">
                <a:sym typeface="Wingdings" panose="05000000000000000000" pitchFamily="2" charset="2"/>
              </a:rPr>
              <a:t>R22	 Chlorodifluorométhane</a:t>
            </a:r>
          </a:p>
          <a:p>
            <a:r>
              <a:rPr lang="fr-FR" sz="1400" dirty="0">
                <a:sym typeface="Wingdings" panose="05000000000000000000" pitchFamily="2" charset="2"/>
              </a:rPr>
              <a:t>R40	 Méthane </a:t>
            </a:r>
          </a:p>
          <a:p>
            <a:r>
              <a:rPr lang="fr-FR" sz="1400" dirty="0"/>
              <a:t>Seul l’air fait exception, sa composition pouvant varier localement et le rendant difficilement ‘normable’</a:t>
            </a:r>
          </a:p>
        </p:txBody>
      </p:sp>
    </p:spTree>
    <p:extLst>
      <p:ext uri="{BB962C8B-B14F-4D97-AF65-F5344CB8AC3E}">
        <p14:creationId xmlns:p14="http://schemas.microsoft.com/office/powerpoint/2010/main" val="2714173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10890" y="0"/>
            <a:ext cx="6937861" cy="1994832"/>
            <a:chOff x="136733" y="0"/>
            <a:chExt cx="6937861" cy="1994832"/>
          </a:xfrm>
        </p:grpSpPr>
        <p:sp>
          <p:nvSpPr>
            <p:cNvPr id="3" name="ZoneTexte 2"/>
            <p:cNvSpPr txBox="1"/>
            <p:nvPr/>
          </p:nvSpPr>
          <p:spPr>
            <a:xfrm>
              <a:off x="136733" y="162370"/>
              <a:ext cx="4093435" cy="1631216"/>
            </a:xfrm>
            <a:prstGeom prst="rect">
              <a:avLst/>
            </a:prstGeom>
            <a:noFill/>
          </p:spPr>
          <p:txBody>
            <a:bodyPr wrap="square" rtlCol="0">
              <a:spAutoFit/>
            </a:bodyPr>
            <a:lstStyle/>
            <a:p>
              <a:r>
                <a:rPr lang="fr-FR" sz="1600" b="1" u="sng" dirty="0"/>
                <a:t>Filtre à tamis</a:t>
              </a:r>
              <a:r>
                <a:rPr lang="fr-FR" sz="1600" dirty="0"/>
                <a:t>: </a:t>
              </a:r>
              <a:r>
                <a:rPr lang="fr-FR" sz="1400" dirty="0"/>
                <a:t>intercalé entre 2 vannes, cet équipement permet de recueillir les corps solides qui le traversent. À échéance régulière, pompe arrêtée, on procède à son nettoyage, un manomètre différentiel placé de part et d’autre permet d’en contrôler l’encrassement, contrairement au filtre magnétique l’intégralité du flux d’eau le traverse.</a:t>
              </a:r>
              <a:endParaRPr lang="fr-FR" sz="1400" u="sng" dirty="0"/>
            </a:p>
          </p:txBody>
        </p:sp>
        <p:pic>
          <p:nvPicPr>
            <p:cNvPr id="9" name="Image 8"/>
            <p:cNvPicPr>
              <a:picLocks noChangeAspect="1"/>
            </p:cNvPicPr>
            <p:nvPr/>
          </p:nvPicPr>
          <p:blipFill>
            <a:blip r:embed="rId2"/>
            <a:stretch>
              <a:fillRect/>
            </a:stretch>
          </p:blipFill>
          <p:spPr>
            <a:xfrm>
              <a:off x="4755022" y="0"/>
              <a:ext cx="2319572" cy="1994832"/>
            </a:xfrm>
            <a:prstGeom prst="rect">
              <a:avLst/>
            </a:prstGeom>
          </p:spPr>
        </p:pic>
      </p:grpSp>
      <p:grpSp>
        <p:nvGrpSpPr>
          <p:cNvPr id="11" name="Groupe 10"/>
          <p:cNvGrpSpPr/>
          <p:nvPr/>
        </p:nvGrpSpPr>
        <p:grpSpPr>
          <a:xfrm>
            <a:off x="10890" y="4625946"/>
            <a:ext cx="10850880" cy="2265363"/>
            <a:chOff x="182880" y="1910676"/>
            <a:chExt cx="10850880" cy="2265363"/>
          </a:xfrm>
        </p:grpSpPr>
        <p:pic>
          <p:nvPicPr>
            <p:cNvPr id="13" name="Picture 6" descr="Systèmes industriels d'osmose inverse - Pure Aqua, I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3035" y="1910676"/>
              <a:ext cx="4530725" cy="2265363"/>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182880" y="2412416"/>
              <a:ext cx="5817869" cy="1046440"/>
            </a:xfrm>
            <a:prstGeom prst="rect">
              <a:avLst/>
            </a:prstGeom>
            <a:noFill/>
          </p:spPr>
          <p:txBody>
            <a:bodyPr wrap="square" rtlCol="0">
              <a:spAutoFit/>
            </a:bodyPr>
            <a:lstStyle/>
            <a:p>
              <a:r>
                <a:rPr lang="fr-FR" sz="1600" b="1" u="sng" dirty="0"/>
                <a:t>Osmoseur</a:t>
              </a:r>
              <a:r>
                <a:rPr lang="fr-FR" sz="1600" b="1" dirty="0"/>
                <a:t>:</a:t>
              </a:r>
              <a:r>
                <a:rPr lang="fr-FR" sz="1600" dirty="0"/>
                <a:t> </a:t>
              </a:r>
              <a:r>
                <a:rPr lang="fr-FR" sz="1400" dirty="0"/>
                <a:t>équipement de purification mécanique de l’eau au moyen d’un système de pompe et de membranes qui retiennent tous les solutés présents en suspensions ou dissouts.</a:t>
              </a:r>
              <a:endParaRPr lang="fr-FR" sz="1400" b="1" dirty="0"/>
            </a:p>
            <a:p>
              <a:endParaRPr lang="fr-FR" dirty="0"/>
            </a:p>
          </p:txBody>
        </p:sp>
      </p:grpSp>
      <p:grpSp>
        <p:nvGrpSpPr>
          <p:cNvPr id="2" name="Groupe 1"/>
          <p:cNvGrpSpPr/>
          <p:nvPr/>
        </p:nvGrpSpPr>
        <p:grpSpPr>
          <a:xfrm>
            <a:off x="10890" y="2132956"/>
            <a:ext cx="11714312" cy="2589524"/>
            <a:chOff x="70339" y="261257"/>
            <a:chExt cx="11714312" cy="2589524"/>
          </a:xfrm>
        </p:grpSpPr>
        <p:sp>
          <p:nvSpPr>
            <p:cNvPr id="7" name="ZoneTexte 6"/>
            <p:cNvSpPr txBox="1"/>
            <p:nvPr/>
          </p:nvSpPr>
          <p:spPr>
            <a:xfrm>
              <a:off x="70339" y="261257"/>
              <a:ext cx="7330212" cy="2492990"/>
            </a:xfrm>
            <a:prstGeom prst="rect">
              <a:avLst/>
            </a:prstGeom>
            <a:noFill/>
          </p:spPr>
          <p:txBody>
            <a:bodyPr wrap="square" rtlCol="0">
              <a:spAutoFit/>
            </a:bodyPr>
            <a:lstStyle/>
            <a:p>
              <a:r>
                <a:rPr lang="fr-FR" sz="1600" b="1" u="sng" dirty="0"/>
                <a:t>ICPE</a:t>
              </a:r>
              <a:r>
                <a:rPr lang="fr-FR" sz="1600" b="1" dirty="0"/>
                <a:t>:</a:t>
              </a:r>
              <a:r>
                <a:rPr lang="fr-FR" sz="1400" dirty="0"/>
                <a:t> c’est une Installation Classée pour la Protection de l’Environnement. L’article L511-1 du code de l’environnement définit les ICPE comme </a:t>
              </a:r>
              <a:r>
                <a:rPr lang="fr-FR" sz="1400" i="1" dirty="0"/>
                <a:t>« usines, ateliers, dépôts, chantiers et, d'une manière générale, les installations exploitées ou détenues par toute personne physique ou morale, publique ou privée, qui peuvent présenter des dangers ou des inconvénients soit pour la commodité du voisinage, soit pour la santé, la sécurité, la salubrité publiques, soit pour l'agriculture, soit pour la protection de la nature, de l'environnement et des paysages, soit pour l'utilisation rationnelle de l'énergie, soit pour la conservation des sites et des monuments ainsi que des éléments du patrimoine archéologique. »</a:t>
              </a:r>
              <a:r>
                <a:rPr lang="fr-FR" sz="1400" dirty="0"/>
                <a:t> </a:t>
              </a:r>
            </a:p>
            <a:p>
              <a:r>
                <a:rPr lang="fr-FR" sz="1400" dirty="0"/>
                <a:t>Certaines installations de PAC, souvent groupées avec de la production d’eau chaude sanitaire, peuvent cumuler des volumes de gaz (au-delà de 300kg) imposant des contraintes constructives et d’exploitations difficilement compatibles avec tout les bâtiments d’habitation.</a:t>
              </a:r>
            </a:p>
          </p:txBody>
        </p:sp>
        <p:pic>
          <p:nvPicPr>
            <p:cNvPr id="8" name="Image 7"/>
            <p:cNvPicPr>
              <a:picLocks noChangeAspect="1"/>
            </p:cNvPicPr>
            <p:nvPr/>
          </p:nvPicPr>
          <p:blipFill>
            <a:blip r:embed="rId4"/>
            <a:stretch>
              <a:fillRect/>
            </a:stretch>
          </p:blipFill>
          <p:spPr>
            <a:xfrm>
              <a:off x="7683690" y="261257"/>
              <a:ext cx="4100961" cy="2589524"/>
            </a:xfrm>
            <a:prstGeom prst="rect">
              <a:avLst/>
            </a:prstGeom>
          </p:spPr>
        </p:pic>
      </p:grpSp>
    </p:spTree>
    <p:extLst>
      <p:ext uri="{BB962C8B-B14F-4D97-AF65-F5344CB8AC3E}">
        <p14:creationId xmlns:p14="http://schemas.microsoft.com/office/powerpoint/2010/main" val="321488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36733" y="179462"/>
            <a:ext cx="11699192" cy="369332"/>
          </a:xfrm>
          <a:prstGeom prst="rect">
            <a:avLst/>
          </a:prstGeom>
          <a:noFill/>
        </p:spPr>
        <p:txBody>
          <a:bodyPr wrap="square" rtlCol="0">
            <a:spAutoFit/>
          </a:bodyPr>
          <a:lstStyle/>
          <a:p>
            <a:r>
              <a:rPr lang="fr-FR" b="1" u="sng" dirty="0"/>
              <a:t>Organes de sécurité</a:t>
            </a:r>
            <a:r>
              <a:rPr lang="fr-FR" b="1" dirty="0"/>
              <a:t>:</a:t>
            </a:r>
          </a:p>
        </p:txBody>
      </p:sp>
      <p:grpSp>
        <p:nvGrpSpPr>
          <p:cNvPr id="7" name="Groupe 6"/>
          <p:cNvGrpSpPr/>
          <p:nvPr/>
        </p:nvGrpSpPr>
        <p:grpSpPr>
          <a:xfrm>
            <a:off x="136733" y="314910"/>
            <a:ext cx="11233043" cy="1857715"/>
            <a:chOff x="256373" y="314910"/>
            <a:chExt cx="11233043" cy="1857715"/>
          </a:xfrm>
        </p:grpSpPr>
        <p:sp>
          <p:nvSpPr>
            <p:cNvPr id="5" name="ZoneTexte 4"/>
            <p:cNvSpPr txBox="1"/>
            <p:nvPr/>
          </p:nvSpPr>
          <p:spPr>
            <a:xfrm>
              <a:off x="256373" y="717847"/>
              <a:ext cx="8263783" cy="1200329"/>
            </a:xfrm>
            <a:prstGeom prst="rect">
              <a:avLst/>
            </a:prstGeom>
            <a:noFill/>
          </p:spPr>
          <p:txBody>
            <a:bodyPr wrap="square" rtlCol="0">
              <a:spAutoFit/>
            </a:bodyPr>
            <a:lstStyle/>
            <a:p>
              <a:r>
                <a:rPr lang="fr-FR" sz="1600" b="1" u="sng" dirty="0"/>
                <a:t>Coffret de coupure électrique</a:t>
              </a:r>
              <a:r>
                <a:rPr lang="fr-FR" sz="1600" b="1" dirty="0"/>
                <a:t>:</a:t>
              </a:r>
              <a:r>
                <a:rPr lang="fr-FR" sz="1400" dirty="0"/>
                <a:t> Ce coffret, toujours placé de manière très visible et généralement à côté de la porte d’accès à la chaufferie comporte 2 disjoncteur/sectionneurs permettant de couper l’alimentation électrique de toute l’installation de production et circulation de la chaufferie, ainsi que le système d’éclairage, les clés doivent être avec le trousseau chaufferie, une vitre à briser permet une coupure d’urgence sans elles, elle est dotée d’un voyant indiquant la présence tension.</a:t>
              </a:r>
              <a:endParaRPr lang="fr-FR" sz="1600" b="1" dirty="0"/>
            </a:p>
          </p:txBody>
        </p:sp>
        <p:pic>
          <p:nvPicPr>
            <p:cNvPr id="6" name="Image 5"/>
            <p:cNvPicPr>
              <a:picLocks noChangeAspect="1"/>
            </p:cNvPicPr>
            <p:nvPr/>
          </p:nvPicPr>
          <p:blipFill>
            <a:blip r:embed="rId2"/>
            <a:stretch>
              <a:fillRect/>
            </a:stretch>
          </p:blipFill>
          <p:spPr>
            <a:xfrm>
              <a:off x="9642460" y="314910"/>
              <a:ext cx="1846956" cy="1857715"/>
            </a:xfrm>
            <a:prstGeom prst="rect">
              <a:avLst/>
            </a:prstGeom>
          </p:spPr>
        </p:pic>
      </p:grpSp>
      <p:grpSp>
        <p:nvGrpSpPr>
          <p:cNvPr id="10" name="Groupe 9"/>
          <p:cNvGrpSpPr/>
          <p:nvPr/>
        </p:nvGrpSpPr>
        <p:grpSpPr>
          <a:xfrm>
            <a:off x="281956" y="1918176"/>
            <a:ext cx="9095641" cy="1996516"/>
            <a:chOff x="256373" y="2619832"/>
            <a:chExt cx="9095641" cy="1996516"/>
          </a:xfrm>
        </p:grpSpPr>
        <p:sp>
          <p:nvSpPr>
            <p:cNvPr id="8" name="ZoneTexte 7"/>
            <p:cNvSpPr txBox="1"/>
            <p:nvPr/>
          </p:nvSpPr>
          <p:spPr>
            <a:xfrm>
              <a:off x="256373" y="2619832"/>
              <a:ext cx="6588808" cy="1631216"/>
            </a:xfrm>
            <a:prstGeom prst="rect">
              <a:avLst/>
            </a:prstGeom>
            <a:noFill/>
          </p:spPr>
          <p:txBody>
            <a:bodyPr wrap="square" rtlCol="0">
              <a:spAutoFit/>
            </a:bodyPr>
            <a:lstStyle/>
            <a:p>
              <a:r>
                <a:rPr lang="fr-FR" sz="1600" b="1" u="sng" dirty="0"/>
                <a:t>Vanne police</a:t>
              </a:r>
              <a:r>
                <a:rPr lang="fr-FR" sz="1600" b="1" dirty="0"/>
                <a:t>:</a:t>
              </a:r>
              <a:r>
                <a:rPr lang="fr-FR" sz="1400" dirty="0"/>
                <a:t> que ce soit pour les installations ‘gaz’ ou ‘fioul’, la vanne police (aussi appelée ‘vanne de barrage’), qui peut être actionnée par un câble d’acier aboutissant dans un boitier métallique rouge à l’extérieur de la chaufferie, sert à fermer l’alimentation en combustible de l’installation. En cas de commande par câble c’est uniquement un organe de coupure, la remise en service devant se faire en manœuvrant directement la vanne. C’est la première chose que demande à voir un pompier en cas d’intervention ‘feu’.</a:t>
              </a:r>
              <a:endParaRPr lang="fr-FR" sz="1600" b="1" u="sng" dirty="0"/>
            </a:p>
          </p:txBody>
        </p:sp>
        <p:pic>
          <p:nvPicPr>
            <p:cNvPr id="9" name="Image 8"/>
            <p:cNvPicPr>
              <a:picLocks noChangeAspect="1"/>
            </p:cNvPicPr>
            <p:nvPr/>
          </p:nvPicPr>
          <p:blipFill>
            <a:blip r:embed="rId3"/>
            <a:stretch>
              <a:fillRect/>
            </a:stretch>
          </p:blipFill>
          <p:spPr>
            <a:xfrm>
              <a:off x="6714078" y="2634615"/>
              <a:ext cx="2637936" cy="1981733"/>
            </a:xfrm>
            <a:prstGeom prst="rect">
              <a:avLst/>
            </a:prstGeom>
          </p:spPr>
        </p:pic>
      </p:grpSp>
      <p:sp>
        <p:nvSpPr>
          <p:cNvPr id="12" name="ZoneTexte 11"/>
          <p:cNvSpPr txBox="1"/>
          <p:nvPr/>
        </p:nvSpPr>
        <p:spPr>
          <a:xfrm>
            <a:off x="256374" y="4379559"/>
            <a:ext cx="11459910" cy="769441"/>
          </a:xfrm>
          <a:prstGeom prst="rect">
            <a:avLst/>
          </a:prstGeom>
          <a:noFill/>
        </p:spPr>
        <p:txBody>
          <a:bodyPr wrap="square" rtlCol="0">
            <a:spAutoFit/>
          </a:bodyPr>
          <a:lstStyle/>
          <a:p>
            <a:r>
              <a:rPr lang="fr-FR" sz="1600" b="1" u="sng" dirty="0"/>
              <a:t>Raccord ZAG</a:t>
            </a:r>
            <a:r>
              <a:rPr lang="fr-FR" sz="1600" b="1" dirty="0"/>
              <a:t>: </a:t>
            </a:r>
            <a:r>
              <a:rPr lang="fr-FR" sz="1400" dirty="0"/>
              <a:t>obligatoire pour les chaufferie en sous-sol ce raccord </a:t>
            </a:r>
          </a:p>
          <a:p>
            <a:r>
              <a:rPr lang="fr-FR" sz="1400" dirty="0"/>
              <a:t>standardisé avec le matériel des pompiers permet de ventiler un local </a:t>
            </a:r>
          </a:p>
          <a:p>
            <a:r>
              <a:rPr lang="fr-FR" sz="1400" dirty="0"/>
              <a:t>chaufferie en cas de sinistre </a:t>
            </a:r>
          </a:p>
        </p:txBody>
      </p:sp>
      <p:pic>
        <p:nvPicPr>
          <p:cNvPr id="2" name="Image 1"/>
          <p:cNvPicPr>
            <a:picLocks noChangeAspect="1"/>
          </p:cNvPicPr>
          <p:nvPr/>
        </p:nvPicPr>
        <p:blipFill>
          <a:blip r:embed="rId4"/>
          <a:stretch>
            <a:fillRect/>
          </a:stretch>
        </p:blipFill>
        <p:spPr>
          <a:xfrm>
            <a:off x="5825261" y="4093911"/>
            <a:ext cx="5044989" cy="2792147"/>
          </a:xfrm>
          <a:prstGeom prst="rect">
            <a:avLst/>
          </a:prstGeom>
        </p:spPr>
      </p:pic>
    </p:spTree>
    <p:extLst>
      <p:ext uri="{BB962C8B-B14F-4D97-AF65-F5344CB8AC3E}">
        <p14:creationId xmlns:p14="http://schemas.microsoft.com/office/powerpoint/2010/main" val="2498617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0" y="2265363"/>
            <a:ext cx="10540714" cy="2578012"/>
            <a:chOff x="310606" y="3519850"/>
            <a:chExt cx="10540714" cy="2578012"/>
          </a:xfrm>
        </p:grpSpPr>
        <p:sp>
          <p:nvSpPr>
            <p:cNvPr id="2" name="ZoneTexte 1"/>
            <p:cNvSpPr txBox="1"/>
            <p:nvPr/>
          </p:nvSpPr>
          <p:spPr>
            <a:xfrm>
              <a:off x="310606" y="3848201"/>
              <a:ext cx="4879703" cy="1200329"/>
            </a:xfrm>
            <a:prstGeom prst="rect">
              <a:avLst/>
            </a:prstGeom>
            <a:noFill/>
          </p:spPr>
          <p:txBody>
            <a:bodyPr wrap="square" rtlCol="0">
              <a:spAutoFit/>
            </a:bodyPr>
            <a:lstStyle/>
            <a:p>
              <a:r>
                <a:rPr lang="fr-FR" sz="1600" b="1" u="sng" dirty="0"/>
                <a:t>Pot d’introduction</a:t>
              </a:r>
              <a:r>
                <a:rPr lang="fr-FR" sz="1600" b="1" dirty="0"/>
                <a:t>:</a:t>
              </a:r>
              <a:r>
                <a:rPr lang="fr-FR" sz="1600" dirty="0"/>
                <a:t> </a:t>
              </a:r>
              <a:r>
                <a:rPr lang="fr-FR" sz="1400" dirty="0"/>
                <a:t>cet équipement, aussi appelé ‘bouteille d’introduction’ permet d’injecter un produit de traitement liquide dans le réseau de chauffage (primaire ou secondaire si ils sont séparés par un échangeur), sans pompe et sans ‘casser la pression’ de l’installation.</a:t>
              </a:r>
              <a:endParaRPr lang="fr-FR" sz="1400" b="1" u="sng" dirty="0"/>
            </a:p>
          </p:txBody>
        </p:sp>
        <p:pic>
          <p:nvPicPr>
            <p:cNvPr id="3" name="Image 2"/>
            <p:cNvPicPr>
              <a:picLocks noChangeAspect="1"/>
            </p:cNvPicPr>
            <p:nvPr/>
          </p:nvPicPr>
          <p:blipFill>
            <a:blip r:embed="rId2"/>
            <a:stretch>
              <a:fillRect/>
            </a:stretch>
          </p:blipFill>
          <p:spPr>
            <a:xfrm>
              <a:off x="5883747" y="3519850"/>
              <a:ext cx="4967573" cy="2578012"/>
            </a:xfrm>
            <a:prstGeom prst="rect">
              <a:avLst/>
            </a:prstGeom>
          </p:spPr>
        </p:pic>
      </p:grpSp>
      <p:grpSp>
        <p:nvGrpSpPr>
          <p:cNvPr id="8" name="Groupe 7"/>
          <p:cNvGrpSpPr/>
          <p:nvPr/>
        </p:nvGrpSpPr>
        <p:grpSpPr>
          <a:xfrm>
            <a:off x="0" y="4301518"/>
            <a:ext cx="4606238" cy="2266950"/>
            <a:chOff x="273465" y="4310064"/>
            <a:chExt cx="4606238" cy="2266950"/>
          </a:xfrm>
        </p:grpSpPr>
        <p:sp>
          <p:nvSpPr>
            <p:cNvPr id="6" name="ZoneTexte 5"/>
            <p:cNvSpPr txBox="1"/>
            <p:nvPr/>
          </p:nvSpPr>
          <p:spPr>
            <a:xfrm>
              <a:off x="273465" y="4843375"/>
              <a:ext cx="2837204" cy="1200329"/>
            </a:xfrm>
            <a:prstGeom prst="rect">
              <a:avLst/>
            </a:prstGeom>
            <a:noFill/>
          </p:spPr>
          <p:txBody>
            <a:bodyPr wrap="square" rtlCol="0">
              <a:spAutoFit/>
            </a:bodyPr>
            <a:lstStyle/>
            <a:p>
              <a:r>
                <a:rPr lang="fr-FR" sz="1600" b="1" u="sng" dirty="0"/>
                <a:t>Purgeur</a:t>
              </a:r>
              <a:r>
                <a:rPr lang="fr-FR" sz="1400" b="1" dirty="0"/>
                <a:t>:</a:t>
              </a:r>
              <a:r>
                <a:rPr lang="fr-FR" sz="1400" dirty="0"/>
                <a:t> équipement du réseau, placé en partie supérieure de celui-ci et destiné à évacuer les gaz qui pourraient s’accumuler, un bouchon en garanti l’étanchéité.</a:t>
              </a:r>
              <a:endParaRPr lang="fr-FR" sz="1600" b="1" u="sng" dirty="0"/>
            </a:p>
          </p:txBody>
        </p:sp>
        <p:pic>
          <p:nvPicPr>
            <p:cNvPr id="7" name="Image 6"/>
            <p:cNvPicPr>
              <a:picLocks noChangeAspect="1"/>
            </p:cNvPicPr>
            <p:nvPr/>
          </p:nvPicPr>
          <p:blipFill>
            <a:blip r:embed="rId3"/>
            <a:stretch>
              <a:fillRect/>
            </a:stretch>
          </p:blipFill>
          <p:spPr>
            <a:xfrm>
              <a:off x="3679553" y="4310064"/>
              <a:ext cx="1200150" cy="2266950"/>
            </a:xfrm>
            <a:prstGeom prst="rect">
              <a:avLst/>
            </a:prstGeom>
          </p:spPr>
        </p:pic>
      </p:grpSp>
      <p:grpSp>
        <p:nvGrpSpPr>
          <p:cNvPr id="11" name="Groupe 10"/>
          <p:cNvGrpSpPr/>
          <p:nvPr/>
        </p:nvGrpSpPr>
        <p:grpSpPr>
          <a:xfrm>
            <a:off x="0" y="188228"/>
            <a:ext cx="10491889" cy="1569660"/>
            <a:chOff x="78977" y="5087373"/>
            <a:chExt cx="10491889" cy="1569660"/>
          </a:xfrm>
        </p:grpSpPr>
        <p:sp>
          <p:nvSpPr>
            <p:cNvPr id="15" name="ZoneTexte 14"/>
            <p:cNvSpPr txBox="1"/>
            <p:nvPr/>
          </p:nvSpPr>
          <p:spPr>
            <a:xfrm>
              <a:off x="78977" y="5087373"/>
              <a:ext cx="6948751" cy="1569660"/>
            </a:xfrm>
            <a:prstGeom prst="rect">
              <a:avLst/>
            </a:prstGeom>
            <a:noFill/>
          </p:spPr>
          <p:txBody>
            <a:bodyPr wrap="square" rtlCol="0">
              <a:spAutoFit/>
            </a:bodyPr>
            <a:lstStyle/>
            <a:p>
              <a:r>
                <a:rPr lang="fr-FR" sz="1600" b="1" u="sng" dirty="0"/>
                <a:t>PER</a:t>
              </a:r>
              <a:r>
                <a:rPr lang="fr-FR" sz="1600" b="1" dirty="0"/>
                <a:t>:</a:t>
              </a:r>
              <a:r>
                <a:rPr lang="fr-FR" sz="1600" dirty="0"/>
                <a:t> c’est l’acronyme du Poly-Ethylène Réticulé, c’est le matériau utilisé pour fabriquer des tubes pour le chauffage et l’eau potable chaude et froide. Il est fourni en couronnes pouvant aller jusqu’à 800 mètres dans différent diamètres. Il est relativement perméable à l’oxygène ne se soude pas et ne supporte pas des rayons de courbure trop faible. C’est le moins cher des produits pour la réalisation des réseaux, tant à l’achat qu’à la mise en œuvre.</a:t>
              </a:r>
              <a:endParaRPr lang="fr-FR" sz="1600" b="1" u="sng" dirty="0"/>
            </a:p>
          </p:txBody>
        </p:sp>
        <p:pic>
          <p:nvPicPr>
            <p:cNvPr id="16" name="Picture 2" descr="Tubes PER matériau bonnes pratiqu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9528" y="5087373"/>
              <a:ext cx="3091338" cy="140466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91685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0" y="193531"/>
            <a:ext cx="11734800" cy="830997"/>
          </a:xfrm>
          <a:prstGeom prst="rect">
            <a:avLst/>
          </a:prstGeom>
          <a:noFill/>
        </p:spPr>
        <p:txBody>
          <a:bodyPr wrap="square" rtlCol="0">
            <a:spAutoFit/>
          </a:bodyPr>
          <a:lstStyle/>
          <a:p>
            <a:r>
              <a:rPr lang="fr-FR" sz="1600" b="1" u="sng" dirty="0"/>
              <a:t>Rendement:</a:t>
            </a:r>
            <a:r>
              <a:rPr lang="fr-FR" sz="1600" dirty="0"/>
              <a:t>  </a:t>
            </a:r>
            <a:r>
              <a:rPr lang="fr-FR" sz="1400" dirty="0"/>
              <a:t>c’est le ratio entre l’énergie restituée sous forme de chaleur et l’énergie primaire consommée, il s’exprime en %, plus il est élevé, plus le système est performant.</a:t>
            </a:r>
          </a:p>
          <a:p>
            <a:endParaRPr lang="fr-FR" dirty="0"/>
          </a:p>
        </p:txBody>
      </p:sp>
      <p:grpSp>
        <p:nvGrpSpPr>
          <p:cNvPr id="12" name="Groupe 11"/>
          <p:cNvGrpSpPr/>
          <p:nvPr/>
        </p:nvGrpSpPr>
        <p:grpSpPr>
          <a:xfrm>
            <a:off x="0" y="2572840"/>
            <a:ext cx="10639426" cy="2487419"/>
            <a:chOff x="180975" y="1173897"/>
            <a:chExt cx="10639426" cy="2487419"/>
          </a:xfrm>
        </p:grpSpPr>
        <p:sp>
          <p:nvSpPr>
            <p:cNvPr id="10" name="ZoneTexte 9"/>
            <p:cNvSpPr txBox="1"/>
            <p:nvPr/>
          </p:nvSpPr>
          <p:spPr>
            <a:xfrm>
              <a:off x="180975" y="1173897"/>
              <a:ext cx="4076700" cy="1661993"/>
            </a:xfrm>
            <a:prstGeom prst="rect">
              <a:avLst/>
            </a:prstGeom>
            <a:noFill/>
          </p:spPr>
          <p:txBody>
            <a:bodyPr wrap="square" rtlCol="0">
              <a:spAutoFit/>
            </a:bodyPr>
            <a:lstStyle/>
            <a:p>
              <a:r>
                <a:rPr lang="fr-FR" sz="1600" b="1" u="sng" dirty="0"/>
                <a:t>Réseau de chaleur</a:t>
              </a:r>
              <a:r>
                <a:rPr lang="fr-FR" sz="1600" b="1" dirty="0"/>
                <a:t>: </a:t>
              </a:r>
              <a:r>
                <a:rPr lang="fr-FR" sz="1400" dirty="0"/>
                <a:t>ensemble de canalisations placées en infrastructure (enterrées, dans des conduites d’assainissement, dans des sous-sols), permettant de transporter de l’énergie thermique, en utilisant de l’eau chaude ou de la vapeur, depuis le ou les sites de production jusqu’à l’utilisateur. </a:t>
              </a:r>
              <a:endParaRPr lang="fr-FR" sz="1400" b="1" dirty="0"/>
            </a:p>
            <a:p>
              <a:endParaRPr lang="fr-FR" sz="1400" dirty="0"/>
            </a:p>
          </p:txBody>
        </p:sp>
        <p:pic>
          <p:nvPicPr>
            <p:cNvPr id="11" name="Image 10"/>
            <p:cNvPicPr>
              <a:picLocks noChangeAspect="1"/>
            </p:cNvPicPr>
            <p:nvPr/>
          </p:nvPicPr>
          <p:blipFill>
            <a:blip r:embed="rId2"/>
            <a:stretch>
              <a:fillRect/>
            </a:stretch>
          </p:blipFill>
          <p:spPr>
            <a:xfrm>
              <a:off x="5058947" y="1279551"/>
              <a:ext cx="5761454" cy="2381765"/>
            </a:xfrm>
            <a:prstGeom prst="rect">
              <a:avLst/>
            </a:prstGeom>
          </p:spPr>
        </p:pic>
      </p:grpSp>
      <p:grpSp>
        <p:nvGrpSpPr>
          <p:cNvPr id="13" name="Groupe 12"/>
          <p:cNvGrpSpPr/>
          <p:nvPr/>
        </p:nvGrpSpPr>
        <p:grpSpPr>
          <a:xfrm>
            <a:off x="0" y="5060259"/>
            <a:ext cx="10990216" cy="1692771"/>
            <a:chOff x="0" y="1838325"/>
            <a:chExt cx="10990216" cy="1692771"/>
          </a:xfrm>
        </p:grpSpPr>
        <p:sp>
          <p:nvSpPr>
            <p:cNvPr id="14" name="ZoneTexte 13"/>
            <p:cNvSpPr txBox="1"/>
            <p:nvPr/>
          </p:nvSpPr>
          <p:spPr>
            <a:xfrm>
              <a:off x="0" y="1838325"/>
              <a:ext cx="7820025" cy="1261884"/>
            </a:xfrm>
            <a:prstGeom prst="rect">
              <a:avLst/>
            </a:prstGeom>
            <a:noFill/>
          </p:spPr>
          <p:txBody>
            <a:bodyPr wrap="square" rtlCol="0">
              <a:spAutoFit/>
            </a:bodyPr>
            <a:lstStyle/>
            <a:p>
              <a:r>
                <a:rPr lang="fr-FR" sz="1600" b="1" u="sng" dirty="0"/>
                <a:t>Résistance</a:t>
              </a:r>
              <a:r>
                <a:rPr lang="fr-FR" sz="1600" b="1" dirty="0"/>
                <a:t>:</a:t>
              </a:r>
              <a:r>
                <a:rPr lang="fr-FR" sz="1600" dirty="0"/>
                <a:t> </a:t>
              </a:r>
              <a:r>
                <a:rPr lang="fr-FR" sz="1400" dirty="0"/>
                <a:t>c’est un élément électrique qui est constitué d’un fil d’une « résistance » donnée (traversé par un courant électrique, celui-ci provoque un échauffement et une chute de tension proportionnelle à cette résistance et à la longueur de fil parcourue). Les résistances sont généralement placées dans des supports en céramique et isolées de l’eau de circulation par une gaine métallique inoxydable. </a:t>
              </a:r>
            </a:p>
            <a:p>
              <a:endParaRPr lang="fr-FR" dirty="0"/>
            </a:p>
          </p:txBody>
        </p:sp>
        <p:pic>
          <p:nvPicPr>
            <p:cNvPr id="15" name="Image 14"/>
            <p:cNvPicPr>
              <a:picLocks noChangeAspect="1"/>
            </p:cNvPicPr>
            <p:nvPr/>
          </p:nvPicPr>
          <p:blipFill>
            <a:blip r:embed="rId3"/>
            <a:stretch>
              <a:fillRect/>
            </a:stretch>
          </p:blipFill>
          <p:spPr>
            <a:xfrm flipH="1">
              <a:off x="8930422" y="1873313"/>
              <a:ext cx="2059794" cy="1657783"/>
            </a:xfrm>
            <a:prstGeom prst="rect">
              <a:avLst/>
            </a:prstGeom>
          </p:spPr>
        </p:pic>
      </p:grpSp>
      <p:grpSp>
        <p:nvGrpSpPr>
          <p:cNvPr id="16" name="Groupe 15"/>
          <p:cNvGrpSpPr/>
          <p:nvPr/>
        </p:nvGrpSpPr>
        <p:grpSpPr>
          <a:xfrm>
            <a:off x="0" y="879057"/>
            <a:ext cx="9168620" cy="1386724"/>
            <a:chOff x="196553" y="5127477"/>
            <a:chExt cx="9168620" cy="1386724"/>
          </a:xfrm>
        </p:grpSpPr>
        <p:sp>
          <p:nvSpPr>
            <p:cNvPr id="17" name="ZoneTexte 16"/>
            <p:cNvSpPr txBox="1"/>
            <p:nvPr/>
          </p:nvSpPr>
          <p:spPr>
            <a:xfrm>
              <a:off x="196553" y="5127477"/>
              <a:ext cx="5067656" cy="1200329"/>
            </a:xfrm>
            <a:prstGeom prst="rect">
              <a:avLst/>
            </a:prstGeom>
            <a:noFill/>
          </p:spPr>
          <p:txBody>
            <a:bodyPr wrap="square" rtlCol="0">
              <a:spAutoFit/>
            </a:bodyPr>
            <a:lstStyle/>
            <a:p>
              <a:r>
                <a:rPr lang="fr-FR" sz="1600" b="1" u="sng" dirty="0"/>
                <a:t>Le rayonnement thermique:</a:t>
              </a:r>
              <a:r>
                <a:rPr lang="fr-FR" sz="1600" dirty="0"/>
                <a:t> </a:t>
              </a:r>
              <a:r>
                <a:rPr lang="fr-FR" sz="1400" dirty="0"/>
                <a:t>c’est le transfert de chaleur dans notre cas, qui intervient sans contact direct ou indirect d’un flux électromagnétique dans la longueur d’onde de l’infrarouge. La chaleur du soleil traverse le vide spatial et réchauffe la terre de cette manière.</a:t>
              </a:r>
            </a:p>
          </p:txBody>
        </p:sp>
        <p:pic>
          <p:nvPicPr>
            <p:cNvPr id="18" name="Picture 2" descr="radiation from the sun shown as waves travelling towards Eart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5305" y="5127477"/>
              <a:ext cx="1849868" cy="13867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12000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88877" y="254575"/>
            <a:ext cx="10850880" cy="2123658"/>
            <a:chOff x="182880" y="288758"/>
            <a:chExt cx="10850880" cy="2123658"/>
          </a:xfrm>
        </p:grpSpPr>
        <p:sp>
          <p:nvSpPr>
            <p:cNvPr id="10" name="ZoneTexte 9"/>
            <p:cNvSpPr txBox="1"/>
            <p:nvPr/>
          </p:nvSpPr>
          <p:spPr>
            <a:xfrm>
              <a:off x="182880" y="288758"/>
              <a:ext cx="6886678" cy="2123658"/>
            </a:xfrm>
            <a:prstGeom prst="rect">
              <a:avLst/>
            </a:prstGeom>
            <a:noFill/>
          </p:spPr>
          <p:txBody>
            <a:bodyPr wrap="square" rtlCol="0">
              <a:spAutoFit/>
            </a:bodyPr>
            <a:lstStyle/>
            <a:p>
              <a:r>
                <a:rPr lang="fr-FR" sz="1600" b="1" u="sng" dirty="0"/>
                <a:t>Suie(s)</a:t>
              </a:r>
              <a:r>
                <a:rPr lang="fr-FR" sz="1600" b="1" dirty="0"/>
                <a:t>:</a:t>
              </a:r>
              <a:r>
                <a:rPr lang="fr-FR" sz="1600" dirty="0"/>
                <a:t> </a:t>
              </a:r>
              <a:r>
                <a:rPr lang="fr-FR" sz="1400" dirty="0"/>
                <a:t>les suies sont des sous-produits de la combustion, générés soit par une combustion imparfaite, soit par la condensation des fumées de combustion soit….par les 2. Elles sont composées essentiellement de particules de carbone, agglomérées sous forme de poudre ou d’un liquide brunâtre (on parle de bistre). Cette présence, constatée ou pas, impose règlementairement un ramonage des  chaudières et circuits de fumées par un professionnelle. </a:t>
              </a:r>
            </a:p>
            <a:p>
              <a:r>
                <a:rPr lang="fr-FR" sz="1400" dirty="0">
                  <a:sym typeface="Wingdings" panose="05000000000000000000" pitchFamily="2" charset="2"/>
                </a:rPr>
                <a:t></a:t>
              </a:r>
              <a:r>
                <a:rPr lang="fr-FR" sz="1400" dirty="0"/>
                <a:t>Les suies sont très toxiques (le ‘cancer du ramoneur’ fût le 1</a:t>
              </a:r>
              <a:r>
                <a:rPr lang="fr-FR" sz="1400" baseline="30000" dirty="0"/>
                <a:t>er</a:t>
              </a:r>
              <a:r>
                <a:rPr lang="fr-FR" sz="1400" dirty="0"/>
                <a:t> à être reconnu comme ‘cancer professionnel’ il y a 250 ans en Angleterre)</a:t>
              </a:r>
            </a:p>
            <a:p>
              <a:endParaRPr lang="fr-FR" dirty="0"/>
            </a:p>
          </p:txBody>
        </p:sp>
        <p:pic>
          <p:nvPicPr>
            <p:cNvPr id="11" name="Picture 2" descr="Thermique] Chaudière fioul s'est encrassée ! [résol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4122" y="558724"/>
              <a:ext cx="2189154" cy="12313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Le débistrage avant le tubage cheminée- action importante! | Blog |  Cheminee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87840" y="555683"/>
              <a:ext cx="1645920" cy="12344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e 4"/>
          <p:cNvGrpSpPr/>
          <p:nvPr/>
        </p:nvGrpSpPr>
        <p:grpSpPr>
          <a:xfrm>
            <a:off x="88877" y="2478280"/>
            <a:ext cx="10034205" cy="3388808"/>
            <a:chOff x="376015" y="2486826"/>
            <a:chExt cx="10034205" cy="3388808"/>
          </a:xfrm>
        </p:grpSpPr>
        <p:sp>
          <p:nvSpPr>
            <p:cNvPr id="2" name="ZoneTexte 1"/>
            <p:cNvSpPr txBox="1"/>
            <p:nvPr/>
          </p:nvSpPr>
          <p:spPr>
            <a:xfrm>
              <a:off x="376015" y="2606467"/>
              <a:ext cx="4648912" cy="2492990"/>
            </a:xfrm>
            <a:prstGeom prst="rect">
              <a:avLst/>
            </a:prstGeom>
            <a:noFill/>
          </p:spPr>
          <p:txBody>
            <a:bodyPr wrap="square" rtlCol="0">
              <a:spAutoFit/>
            </a:bodyPr>
            <a:lstStyle/>
            <a:p>
              <a:r>
                <a:rPr lang="fr-FR" sz="1600" b="1" u="sng" dirty="0"/>
                <a:t>Surpresseur</a:t>
              </a:r>
              <a:r>
                <a:rPr lang="fr-FR" sz="1600" b="1" dirty="0"/>
                <a:t>:</a:t>
              </a:r>
              <a:r>
                <a:rPr lang="fr-FR" sz="1400" dirty="0"/>
                <a:t> équipement souvent présent dans les salles des machines permettant d’augmenter la pression d’un réseau d’eau froide, en particulier dans les immeubles d’une hauteur conséquente. Si la chaufferie est située en terrasse le raccordement au surpresseur, généralement situé juste après le compteur, est alors indispensable pour alimenter les réseaux (remplissage ou appoint). Si le surpresseur alimente aussi le réseau d’eau potable (eau froide et ECS) sa puissance doit être suffisante pour alimenter l’ensemble des besoins, il est alors, dans ce cas, constitué de plusieurs pompes accouplée en série.</a:t>
              </a:r>
              <a:endParaRPr lang="fr-FR" sz="1600" b="1" u="sng" dirty="0"/>
            </a:p>
          </p:txBody>
        </p:sp>
        <p:pic>
          <p:nvPicPr>
            <p:cNvPr id="4" name="Image 3"/>
            <p:cNvPicPr>
              <a:picLocks noChangeAspect="1"/>
            </p:cNvPicPr>
            <p:nvPr/>
          </p:nvPicPr>
          <p:blipFill>
            <a:blip r:embed="rId4"/>
            <a:stretch>
              <a:fillRect/>
            </a:stretch>
          </p:blipFill>
          <p:spPr>
            <a:xfrm>
              <a:off x="7021412" y="2486826"/>
              <a:ext cx="3388808" cy="3388808"/>
            </a:xfrm>
            <a:prstGeom prst="rect">
              <a:avLst/>
            </a:prstGeom>
          </p:spPr>
        </p:pic>
      </p:grpSp>
    </p:spTree>
    <p:extLst>
      <p:ext uri="{BB962C8B-B14F-4D97-AF65-F5344CB8AC3E}">
        <p14:creationId xmlns:p14="http://schemas.microsoft.com/office/powerpoint/2010/main" val="4213347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86835" y="1238330"/>
            <a:ext cx="10347498" cy="4876804"/>
          </a:xfrm>
        </p:spPr>
        <p:txBody>
          <a:bodyPr>
            <a:noAutofit/>
          </a:bodyPr>
          <a:lstStyle/>
          <a:p>
            <a:r>
              <a:rPr lang="fr-FR" sz="3600" dirty="0"/>
              <a:t/>
            </a:r>
            <a:br>
              <a:rPr lang="fr-FR" sz="3600" dirty="0"/>
            </a:br>
            <a:r>
              <a:rPr lang="fr-FR" sz="3600" dirty="0"/>
              <a:t>On distingue plusieurs types d’</a:t>
            </a:r>
            <a:r>
              <a:rPr lang="fr-FR" sz="3600" dirty="0">
                <a:hlinkClick r:id="rId2" action="ppaction://hlinksldjump"/>
              </a:rPr>
              <a:t>énergie primaire </a:t>
            </a:r>
            <a:r>
              <a:rPr lang="fr-FR" sz="3600" dirty="0"/>
              <a:t>utilisables:</a:t>
            </a:r>
            <a:br>
              <a:rPr lang="fr-FR" sz="3600" dirty="0"/>
            </a:br>
            <a:r>
              <a:rPr lang="fr-FR" sz="3600" dirty="0"/>
              <a:t>	-le gaz (naturel ou GPL)</a:t>
            </a:r>
            <a:br>
              <a:rPr lang="fr-FR" sz="3600" dirty="0"/>
            </a:br>
            <a:r>
              <a:rPr lang="fr-FR" sz="3600" dirty="0"/>
              <a:t>	-le fioul</a:t>
            </a:r>
            <a:br>
              <a:rPr lang="fr-FR" sz="3600" dirty="0"/>
            </a:br>
            <a:r>
              <a:rPr lang="fr-FR" sz="3600" dirty="0"/>
              <a:t>	-le bois et ses sous-produits</a:t>
            </a:r>
            <a:br>
              <a:rPr lang="fr-FR" sz="3600" dirty="0"/>
            </a:br>
            <a:r>
              <a:rPr lang="fr-FR" sz="3600" dirty="0"/>
              <a:t>	-l’électricité</a:t>
            </a:r>
            <a:br>
              <a:rPr lang="fr-FR" sz="3600" dirty="0"/>
            </a:br>
            <a:r>
              <a:rPr lang="fr-FR" sz="3600" dirty="0"/>
              <a:t>	-la vapeur</a:t>
            </a:r>
            <a:br>
              <a:rPr lang="fr-FR" sz="3600" dirty="0"/>
            </a:br>
            <a:r>
              <a:rPr lang="fr-FR" sz="3600" dirty="0"/>
              <a:t>	-l’eau chaude souterraine (géothermie)</a:t>
            </a:r>
            <a:br>
              <a:rPr lang="fr-FR" sz="3600" dirty="0"/>
            </a:br>
            <a:r>
              <a:rPr lang="fr-FR" sz="3600" dirty="0"/>
              <a:t>	-le soleil</a:t>
            </a:r>
            <a:br>
              <a:rPr lang="fr-FR" sz="3600" dirty="0"/>
            </a:br>
            <a:r>
              <a:rPr lang="fr-FR" sz="3600" dirty="0"/>
              <a:t>	-l’air ambiant</a:t>
            </a:r>
            <a:br>
              <a:rPr lang="fr-FR" sz="3600" dirty="0"/>
            </a:br>
            <a:endParaRPr lang="fr-FR" sz="3600" dirty="0"/>
          </a:p>
        </p:txBody>
      </p:sp>
      <p:sp>
        <p:nvSpPr>
          <p:cNvPr id="8" name="Rectangle 7"/>
          <p:cNvSpPr/>
          <p:nvPr/>
        </p:nvSpPr>
        <p:spPr>
          <a:xfrm>
            <a:off x="4140200" y="394519"/>
            <a:ext cx="4978400" cy="584775"/>
          </a:xfrm>
          <a:prstGeom prst="rect">
            <a:avLst/>
          </a:prstGeom>
        </p:spPr>
        <p:txBody>
          <a:bodyPr wrap="square">
            <a:spAutoFit/>
          </a:bodyPr>
          <a:lstStyle/>
          <a:p>
            <a:r>
              <a:rPr lang="fr-FR" sz="3200" b="1" dirty="0">
                <a:solidFill>
                  <a:schemeClr val="tx2"/>
                </a:solidFill>
              </a:rPr>
              <a:t>2a Typologies énergétiques</a:t>
            </a:r>
            <a:endParaRPr lang="fr-FR" sz="3200" dirty="0"/>
          </a:p>
        </p:txBody>
      </p:sp>
      <p:pic>
        <p:nvPicPr>
          <p:cNvPr id="3" name="Image 2">
            <a:extLst>
              <a:ext uri="{FF2B5EF4-FFF2-40B4-BE49-F238E27FC236}">
                <a16:creationId xmlns:a16="http://schemas.microsoft.com/office/drawing/2014/main" xmlns="" id="{A55E9B28-B312-C436-D289-C7C020745F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225" y="0"/>
            <a:ext cx="1091377" cy="1273914"/>
          </a:xfrm>
          <a:prstGeom prst="rect">
            <a:avLst/>
          </a:prstGeom>
        </p:spPr>
      </p:pic>
      <p:pic>
        <p:nvPicPr>
          <p:cNvPr id="5" name="Image 4">
            <a:extLst>
              <a:ext uri="{FF2B5EF4-FFF2-40B4-BE49-F238E27FC236}">
                <a16:creationId xmlns:a16="http://schemas.microsoft.com/office/drawing/2014/main" xmlns="" id="{91743477-AB34-91C2-E1CE-777950AAC0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675" r="26736"/>
          <a:stretch/>
        </p:blipFill>
        <p:spPr>
          <a:xfrm>
            <a:off x="348845" y="5802586"/>
            <a:ext cx="1224135" cy="1018215"/>
          </a:xfrm>
          <a:prstGeom prst="rect">
            <a:avLst/>
          </a:prstGeom>
        </p:spPr>
      </p:pic>
      <p:sp>
        <p:nvSpPr>
          <p:cNvPr id="9" name="ZoneTexte 8">
            <a:extLst>
              <a:ext uri="{FF2B5EF4-FFF2-40B4-BE49-F238E27FC236}">
                <a16:creationId xmlns:a16="http://schemas.microsoft.com/office/drawing/2014/main" xmlns="" id="{FFE5F5B2-BDB0-5CEE-B760-7CB2C4F48A98}"/>
              </a:ext>
            </a:extLst>
          </p:cNvPr>
          <p:cNvSpPr txBox="1"/>
          <p:nvPr/>
        </p:nvSpPr>
        <p:spPr>
          <a:xfrm>
            <a:off x="7992400" y="6397260"/>
            <a:ext cx="4045525" cy="369332"/>
          </a:xfrm>
          <a:prstGeom prst="rect">
            <a:avLst/>
          </a:prstGeom>
          <a:noFill/>
        </p:spPr>
        <p:txBody>
          <a:bodyPr wrap="square" rtlCol="0">
            <a:spAutoFit/>
          </a:bodyPr>
          <a:lstStyle/>
          <a:p>
            <a:r>
              <a:rPr lang="fr-FR" cap="all" dirty="0"/>
              <a:t>Chauffage collectif en copropriété</a:t>
            </a:r>
          </a:p>
        </p:txBody>
      </p:sp>
    </p:spTree>
    <p:extLst>
      <p:ext uri="{BB962C8B-B14F-4D97-AF65-F5344CB8AC3E}">
        <p14:creationId xmlns:p14="http://schemas.microsoft.com/office/powerpoint/2010/main" val="2209617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 15"/>
          <p:cNvGrpSpPr/>
          <p:nvPr/>
        </p:nvGrpSpPr>
        <p:grpSpPr>
          <a:xfrm>
            <a:off x="63239" y="0"/>
            <a:ext cx="11636028" cy="4399895"/>
            <a:chOff x="205740" y="2083117"/>
            <a:chExt cx="11636028" cy="4399895"/>
          </a:xfrm>
        </p:grpSpPr>
        <p:sp>
          <p:nvSpPr>
            <p:cNvPr id="17" name="ZoneTexte 16"/>
            <p:cNvSpPr txBox="1"/>
            <p:nvPr/>
          </p:nvSpPr>
          <p:spPr>
            <a:xfrm>
              <a:off x="205740" y="2526030"/>
              <a:ext cx="2914650" cy="3293209"/>
            </a:xfrm>
            <a:prstGeom prst="rect">
              <a:avLst/>
            </a:prstGeom>
            <a:noFill/>
          </p:spPr>
          <p:txBody>
            <a:bodyPr wrap="square" rtlCol="0">
              <a:spAutoFit/>
            </a:bodyPr>
            <a:lstStyle/>
            <a:p>
              <a:r>
                <a:rPr lang="fr-FR" sz="1600" b="1" u="sng" dirty="0"/>
                <a:t>Robinet thermostatique</a:t>
              </a:r>
              <a:r>
                <a:rPr lang="fr-FR" sz="1600" b="1" dirty="0"/>
                <a:t>:</a:t>
              </a:r>
              <a:r>
                <a:rPr lang="fr-FR" sz="1600" dirty="0"/>
                <a:t> c’est un organe de réglage et de régulation d’un radiateur de chauffage. La rotation de la bague de commande indique la plage de T° souhaitée et crée une précontrainte sur le pointeau mobile du robinet, la dilatation ou la contraction de la capsule de cire thermosensible modifie cette contrainte en fonction de la T° et fait varier l’arrivée d’eau chaude</a:t>
              </a:r>
              <a:endParaRPr lang="fr-FR" sz="1600" b="1" u="sng" dirty="0"/>
            </a:p>
          </p:txBody>
        </p:sp>
        <p:pic>
          <p:nvPicPr>
            <p:cNvPr id="18" name="Image 17"/>
            <p:cNvPicPr>
              <a:picLocks noChangeAspect="1"/>
            </p:cNvPicPr>
            <p:nvPr/>
          </p:nvPicPr>
          <p:blipFill>
            <a:blip r:embed="rId2"/>
            <a:stretch>
              <a:fillRect/>
            </a:stretch>
          </p:blipFill>
          <p:spPr>
            <a:xfrm>
              <a:off x="3577590" y="2526030"/>
              <a:ext cx="2977515" cy="3265258"/>
            </a:xfrm>
            <a:prstGeom prst="rect">
              <a:avLst/>
            </a:prstGeom>
          </p:spPr>
        </p:pic>
        <p:pic>
          <p:nvPicPr>
            <p:cNvPr id="19" name="Image 18"/>
            <p:cNvPicPr>
              <a:picLocks noChangeAspect="1"/>
            </p:cNvPicPr>
            <p:nvPr/>
          </p:nvPicPr>
          <p:blipFill>
            <a:blip r:embed="rId3"/>
            <a:stretch>
              <a:fillRect/>
            </a:stretch>
          </p:blipFill>
          <p:spPr>
            <a:xfrm>
              <a:off x="7231668" y="2083117"/>
              <a:ext cx="4610100" cy="3857625"/>
            </a:xfrm>
            <a:prstGeom prst="rect">
              <a:avLst/>
            </a:prstGeom>
          </p:spPr>
        </p:pic>
        <p:sp>
          <p:nvSpPr>
            <p:cNvPr id="20" name="Flèche vers le haut 19"/>
            <p:cNvSpPr/>
            <p:nvPr/>
          </p:nvSpPr>
          <p:spPr>
            <a:xfrm>
              <a:off x="5760720" y="4998720"/>
              <a:ext cx="182880" cy="942022"/>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5066347" y="6113680"/>
              <a:ext cx="2507268" cy="369332"/>
            </a:xfrm>
            <a:prstGeom prst="rect">
              <a:avLst/>
            </a:prstGeom>
            <a:noFill/>
          </p:spPr>
          <p:txBody>
            <a:bodyPr wrap="square" rtlCol="0">
              <a:spAutoFit/>
            </a:bodyPr>
            <a:lstStyle/>
            <a:p>
              <a:r>
                <a:rPr lang="fr-FR" dirty="0"/>
                <a:t>Eau chauffage</a:t>
              </a:r>
            </a:p>
          </p:txBody>
        </p:sp>
        <p:sp>
          <p:nvSpPr>
            <p:cNvPr id="22" name="ZoneTexte 21"/>
            <p:cNvSpPr txBox="1"/>
            <p:nvPr/>
          </p:nvSpPr>
          <p:spPr>
            <a:xfrm>
              <a:off x="3577590" y="2526030"/>
              <a:ext cx="1346183" cy="369332"/>
            </a:xfrm>
            <a:prstGeom prst="rect">
              <a:avLst/>
            </a:prstGeom>
            <a:noFill/>
          </p:spPr>
          <p:txBody>
            <a:bodyPr wrap="square" rtlCol="0">
              <a:spAutoFit/>
            </a:bodyPr>
            <a:lstStyle/>
            <a:p>
              <a:r>
                <a:rPr lang="fr-FR" dirty="0"/>
                <a:t>Air ambiant</a:t>
              </a:r>
            </a:p>
          </p:txBody>
        </p:sp>
        <p:sp>
          <p:nvSpPr>
            <p:cNvPr id="23" name="ZoneTexte 22"/>
            <p:cNvSpPr txBox="1"/>
            <p:nvPr/>
          </p:nvSpPr>
          <p:spPr>
            <a:xfrm>
              <a:off x="2260465" y="5791288"/>
              <a:ext cx="2387735" cy="646331"/>
            </a:xfrm>
            <a:prstGeom prst="rect">
              <a:avLst/>
            </a:prstGeom>
            <a:noFill/>
          </p:spPr>
          <p:txBody>
            <a:bodyPr wrap="square" rtlCol="0">
              <a:spAutoFit/>
            </a:bodyPr>
            <a:lstStyle/>
            <a:p>
              <a:r>
                <a:rPr lang="fr-FR" dirty="0"/>
                <a:t>cartouche de cire</a:t>
              </a:r>
            </a:p>
            <a:p>
              <a:r>
                <a:rPr lang="fr-FR" dirty="0"/>
                <a:t>                         pointeau</a:t>
              </a:r>
            </a:p>
          </p:txBody>
        </p:sp>
        <p:cxnSp>
          <p:nvCxnSpPr>
            <p:cNvPr id="24" name="Connecteur droit 23"/>
            <p:cNvCxnSpPr/>
            <p:nvPr/>
          </p:nvCxnSpPr>
          <p:spPr>
            <a:xfrm flipV="1">
              <a:off x="3105698" y="4480560"/>
              <a:ext cx="817121" cy="131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flipV="1">
              <a:off x="4472652" y="4206090"/>
              <a:ext cx="632748" cy="19075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e 25"/>
          <p:cNvGrpSpPr/>
          <p:nvPr/>
        </p:nvGrpSpPr>
        <p:grpSpPr>
          <a:xfrm>
            <a:off x="63239" y="4483266"/>
            <a:ext cx="12012328" cy="2019987"/>
            <a:chOff x="230736" y="2259319"/>
            <a:chExt cx="10760557" cy="2019987"/>
          </a:xfrm>
        </p:grpSpPr>
        <p:sp>
          <p:nvSpPr>
            <p:cNvPr id="27" name="ZoneTexte 26"/>
            <p:cNvSpPr txBox="1"/>
            <p:nvPr/>
          </p:nvSpPr>
          <p:spPr>
            <a:xfrm>
              <a:off x="230736" y="2284428"/>
              <a:ext cx="6939185" cy="1692771"/>
            </a:xfrm>
            <a:prstGeom prst="rect">
              <a:avLst/>
            </a:prstGeom>
            <a:noFill/>
          </p:spPr>
          <p:txBody>
            <a:bodyPr wrap="square" rtlCol="0">
              <a:spAutoFit/>
            </a:bodyPr>
            <a:lstStyle/>
            <a:p>
              <a:r>
                <a:rPr lang="fr-FR" sz="1600" b="1" u="sng" dirty="0"/>
                <a:t>Thermodynamique</a:t>
              </a:r>
              <a:r>
                <a:rPr lang="fr-FR" sz="1600" b="1" dirty="0"/>
                <a:t>:</a:t>
              </a:r>
              <a:r>
                <a:rPr lang="fr-FR" sz="1600" dirty="0"/>
                <a:t> </a:t>
              </a:r>
              <a:r>
                <a:rPr lang="fr-FR" sz="1400" dirty="0"/>
                <a:t>branche de la physique qui utilise les caractéristiques de certains fluides et notamment les relations entre la pression la T° ainsi que leur ‘état’ (solide/liquide/gazeux), les changements d’état (vaporisation / liquéfaction) et les modifications de T° qui en découlent. Les applications pratiques sont essentiellement dans le domaine de la réfrigération et du chauffage suivant qu’on ai besoin d’utiliser l’évaporateur pour capter les calories de l’extérieur (PAC) ou le condenseur pour évacuer les calories d’un local (clim)…ou les 2 (clim réversible)</a:t>
              </a:r>
            </a:p>
            <a:p>
              <a:endParaRPr lang="fr-FR" dirty="0"/>
            </a:p>
          </p:txBody>
        </p:sp>
        <p:pic>
          <p:nvPicPr>
            <p:cNvPr id="28" name="Image 27"/>
            <p:cNvPicPr>
              <a:picLocks noChangeAspect="1"/>
            </p:cNvPicPr>
            <p:nvPr/>
          </p:nvPicPr>
          <p:blipFill>
            <a:blip r:embed="rId4"/>
            <a:stretch>
              <a:fillRect/>
            </a:stretch>
          </p:blipFill>
          <p:spPr>
            <a:xfrm>
              <a:off x="7505372" y="2259319"/>
              <a:ext cx="3485921" cy="2019987"/>
            </a:xfrm>
            <a:prstGeom prst="rect">
              <a:avLst/>
            </a:prstGeom>
          </p:spPr>
        </p:pic>
      </p:grpSp>
    </p:spTree>
    <p:extLst>
      <p:ext uri="{BB962C8B-B14F-4D97-AF65-F5344CB8AC3E}">
        <p14:creationId xmlns:p14="http://schemas.microsoft.com/office/powerpoint/2010/main" val="3242828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e 12"/>
          <p:cNvGrpSpPr/>
          <p:nvPr/>
        </p:nvGrpSpPr>
        <p:grpSpPr>
          <a:xfrm>
            <a:off x="0" y="2192672"/>
            <a:ext cx="11471398" cy="1687041"/>
            <a:chOff x="144379" y="3784803"/>
            <a:chExt cx="11471398" cy="1687041"/>
          </a:xfrm>
        </p:grpSpPr>
        <p:pic>
          <p:nvPicPr>
            <p:cNvPr id="14" name="Image 13"/>
            <p:cNvPicPr>
              <a:picLocks noChangeAspect="1"/>
            </p:cNvPicPr>
            <p:nvPr/>
          </p:nvPicPr>
          <p:blipFill>
            <a:blip r:embed="rId2"/>
            <a:stretch>
              <a:fillRect/>
            </a:stretch>
          </p:blipFill>
          <p:spPr>
            <a:xfrm>
              <a:off x="7746417" y="3784803"/>
              <a:ext cx="3869360" cy="1687041"/>
            </a:xfrm>
            <a:prstGeom prst="rect">
              <a:avLst/>
            </a:prstGeom>
          </p:spPr>
        </p:pic>
        <p:sp>
          <p:nvSpPr>
            <p:cNvPr id="15" name="ZoneTexte 14"/>
            <p:cNvSpPr txBox="1"/>
            <p:nvPr/>
          </p:nvSpPr>
          <p:spPr>
            <a:xfrm>
              <a:off x="144379" y="3784803"/>
              <a:ext cx="7440328" cy="1200329"/>
            </a:xfrm>
            <a:prstGeom prst="rect">
              <a:avLst/>
            </a:prstGeom>
            <a:noFill/>
          </p:spPr>
          <p:txBody>
            <a:bodyPr wrap="square" rtlCol="0">
              <a:spAutoFit/>
            </a:bodyPr>
            <a:lstStyle/>
            <a:p>
              <a:r>
                <a:rPr lang="fr-FR" sz="1600" b="1" u="sng" dirty="0"/>
                <a:t>Vase d’expansion</a:t>
              </a:r>
              <a:r>
                <a:rPr lang="fr-FR" sz="1600" b="1" dirty="0"/>
                <a:t>:</a:t>
              </a:r>
              <a:r>
                <a:rPr lang="fr-FR" sz="1600" dirty="0"/>
                <a:t> </a:t>
              </a:r>
              <a:r>
                <a:rPr lang="fr-FR" sz="1400" dirty="0"/>
                <a:t>c’est un périphérique de la chaufferie permettant de compenser la dilatation de l’eau des circuits de chauffage. L’eau étant un liquide incompressible l’absence d’un tel système met à risque le réseau en augmentant dans des proportions importantes la pression interne (pour mémoire en passant de 10 à 110°C l’eau voit son volume augmenter de 5,1%, soit +100 litres pour un volume initial de 2000 litres à froid)</a:t>
              </a:r>
            </a:p>
          </p:txBody>
        </p:sp>
      </p:grpSp>
      <p:sp>
        <p:nvSpPr>
          <p:cNvPr id="17" name="ZoneTexte 16"/>
          <p:cNvSpPr txBox="1"/>
          <p:nvPr/>
        </p:nvSpPr>
        <p:spPr>
          <a:xfrm>
            <a:off x="0" y="253489"/>
            <a:ext cx="11982517" cy="1415772"/>
          </a:xfrm>
          <a:prstGeom prst="rect">
            <a:avLst/>
          </a:prstGeom>
          <a:noFill/>
        </p:spPr>
        <p:txBody>
          <a:bodyPr wrap="square" rtlCol="0">
            <a:spAutoFit/>
          </a:bodyPr>
          <a:lstStyle/>
          <a:p>
            <a:r>
              <a:rPr lang="fr-FR" sz="1600" b="1" u="sng" dirty="0"/>
              <a:t>Vapeur</a:t>
            </a:r>
            <a:r>
              <a:rPr lang="fr-FR" sz="1600" b="1" dirty="0"/>
              <a:t>: </a:t>
            </a:r>
            <a:r>
              <a:rPr lang="fr-FR" sz="1400" dirty="0"/>
              <a:t>état physique de l’eau au-dessus de 100°C à pression atmosphérique, </a:t>
            </a:r>
          </a:p>
          <a:p>
            <a:r>
              <a:rPr lang="fr-FR" sz="1400" dirty="0"/>
              <a:t>Dans les réseaux de chaleur, elle est utilisée couramment car elle permet de transporter, à masse équivalente, plus d’énergie qu’à l’état liquide. </a:t>
            </a:r>
          </a:p>
          <a:p>
            <a:r>
              <a:rPr lang="fr-FR" sz="1400" dirty="0"/>
              <a:t>En se condensant (passage de l’état « </a:t>
            </a:r>
            <a:r>
              <a:rPr lang="fr-FR" sz="1400" dirty="0">
                <a:solidFill>
                  <a:srgbClr val="FF0000"/>
                </a:solidFill>
              </a:rPr>
              <a:t>vapeur</a:t>
            </a:r>
            <a:r>
              <a:rPr lang="fr-FR" sz="1400" dirty="0"/>
              <a:t> » à l’état « </a:t>
            </a:r>
            <a:r>
              <a:rPr lang="fr-FR" sz="1400" dirty="0">
                <a:solidFill>
                  <a:srgbClr val="00B0F0"/>
                </a:solidFill>
              </a:rPr>
              <a:t>liquide</a:t>
            </a:r>
            <a:r>
              <a:rPr lang="fr-FR" sz="1400" dirty="0"/>
              <a:t> ») elle restitue l’énergie utilisée pour la faire passer de « 100° liquide » à « 100° vapeur », il faut en effet 4,2 fois plus d’énergie pour transformer 1g d’eau liquide à 100°C en vapeur d’eau à 100°C que pour augmenter la T° de  1g d’eau liquide de 1°C.</a:t>
            </a:r>
          </a:p>
          <a:p>
            <a:endParaRPr lang="fr-FR" sz="1400" dirty="0"/>
          </a:p>
          <a:p>
            <a:r>
              <a:rPr lang="fr-FR" sz="1400" dirty="0"/>
              <a:t>Dans le réseau CPCU de la ville de Paris la vapeur circule à environ 200°C (entre 180 et 220°C) sous une pression de 10 à 20 bars</a:t>
            </a:r>
          </a:p>
        </p:txBody>
      </p:sp>
    </p:spTree>
    <p:extLst>
      <p:ext uri="{BB962C8B-B14F-4D97-AF65-F5344CB8AC3E}">
        <p14:creationId xmlns:p14="http://schemas.microsoft.com/office/powerpoint/2010/main" val="3893715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p:cNvGrpSpPr/>
          <p:nvPr/>
        </p:nvGrpSpPr>
        <p:grpSpPr>
          <a:xfrm>
            <a:off x="1" y="230736"/>
            <a:ext cx="11237720" cy="4657458"/>
            <a:chOff x="7435" y="247828"/>
            <a:chExt cx="11315743" cy="4481685"/>
          </a:xfrm>
        </p:grpSpPr>
        <p:sp>
          <p:nvSpPr>
            <p:cNvPr id="2" name="ZoneTexte 1"/>
            <p:cNvSpPr txBox="1"/>
            <p:nvPr/>
          </p:nvSpPr>
          <p:spPr>
            <a:xfrm>
              <a:off x="256374" y="247828"/>
              <a:ext cx="11066804" cy="1200329"/>
            </a:xfrm>
            <a:prstGeom prst="rect">
              <a:avLst/>
            </a:prstGeom>
            <a:noFill/>
          </p:spPr>
          <p:txBody>
            <a:bodyPr wrap="square" rtlCol="0">
              <a:spAutoFit/>
            </a:bodyPr>
            <a:lstStyle/>
            <a:p>
              <a:r>
                <a:rPr lang="fr-FR" sz="1600" b="1" u="sng" dirty="0"/>
                <a:t>Vannes et régulateur:</a:t>
              </a:r>
              <a:r>
                <a:rPr lang="fr-FR" sz="1400" dirty="0"/>
                <a:t> une série d’équipements et de senseurs trouvent place dans une installation de chauffage:</a:t>
              </a:r>
            </a:p>
            <a:p>
              <a:r>
                <a:rPr lang="fr-FR" sz="1400" dirty="0"/>
                <a:t>	</a:t>
              </a:r>
            </a:p>
            <a:p>
              <a:endParaRPr lang="fr-FR" sz="1400" dirty="0"/>
            </a:p>
            <a:p>
              <a:endParaRPr lang="fr-FR" sz="1400" dirty="0"/>
            </a:p>
            <a:p>
              <a:endParaRPr lang="fr-FR" sz="1400" dirty="0"/>
            </a:p>
          </p:txBody>
        </p:sp>
        <p:grpSp>
          <p:nvGrpSpPr>
            <p:cNvPr id="5" name="Groupe 4"/>
            <p:cNvGrpSpPr/>
            <p:nvPr/>
          </p:nvGrpSpPr>
          <p:grpSpPr>
            <a:xfrm>
              <a:off x="7435" y="561368"/>
              <a:ext cx="7626979" cy="1360153"/>
              <a:chOff x="7435" y="561368"/>
              <a:chExt cx="7626979" cy="1360153"/>
            </a:xfrm>
          </p:grpSpPr>
          <p:pic>
            <p:nvPicPr>
              <p:cNvPr id="3" name="Image 2"/>
              <p:cNvPicPr>
                <a:picLocks noChangeAspect="1"/>
              </p:cNvPicPr>
              <p:nvPr/>
            </p:nvPicPr>
            <p:blipFill>
              <a:blip r:embed="rId2"/>
              <a:stretch>
                <a:fillRect/>
              </a:stretch>
            </p:blipFill>
            <p:spPr>
              <a:xfrm>
                <a:off x="5325143" y="561368"/>
                <a:ext cx="2309271" cy="1360153"/>
              </a:xfrm>
              <a:prstGeom prst="rect">
                <a:avLst/>
              </a:prstGeom>
            </p:spPr>
          </p:pic>
          <p:sp>
            <p:nvSpPr>
              <p:cNvPr id="4" name="ZoneTexte 3"/>
              <p:cNvSpPr txBox="1"/>
              <p:nvPr/>
            </p:nvSpPr>
            <p:spPr>
              <a:xfrm>
                <a:off x="7435" y="825653"/>
                <a:ext cx="5889163" cy="492443"/>
              </a:xfrm>
              <a:prstGeom prst="rect">
                <a:avLst/>
              </a:prstGeom>
              <a:noFill/>
            </p:spPr>
            <p:txBody>
              <a:bodyPr wrap="square" rtlCol="0">
                <a:spAutoFit/>
              </a:bodyPr>
              <a:lstStyle/>
              <a:p>
                <a:r>
                  <a:rPr lang="fr-FR" sz="1400" b="1" u="sng" dirty="0"/>
                  <a:t>Contrôleur de débit: </a:t>
                </a:r>
                <a:r>
                  <a:rPr lang="fr-FR" sz="1200" dirty="0"/>
                  <a:t>(ou flow switch) il permet de s’assurer par exemple que l’eau circule bien dans la chaudière et autorise son allumage, c’est un organe de sécurité.</a:t>
                </a:r>
              </a:p>
            </p:txBody>
          </p:sp>
        </p:grpSp>
        <p:grpSp>
          <p:nvGrpSpPr>
            <p:cNvPr id="8" name="Groupe 7"/>
            <p:cNvGrpSpPr/>
            <p:nvPr/>
          </p:nvGrpSpPr>
          <p:grpSpPr>
            <a:xfrm>
              <a:off x="7435" y="1696596"/>
              <a:ext cx="9570489" cy="1769337"/>
              <a:chOff x="-43840" y="1764693"/>
              <a:chExt cx="9570489" cy="1769337"/>
            </a:xfrm>
          </p:grpSpPr>
          <p:sp>
            <p:nvSpPr>
              <p:cNvPr id="6" name="ZoneTexte 5"/>
              <p:cNvSpPr txBox="1"/>
              <p:nvPr/>
            </p:nvSpPr>
            <p:spPr>
              <a:xfrm>
                <a:off x="-43840" y="1989618"/>
                <a:ext cx="7279741" cy="651554"/>
              </a:xfrm>
              <a:prstGeom prst="rect">
                <a:avLst/>
              </a:prstGeom>
              <a:noFill/>
            </p:spPr>
            <p:txBody>
              <a:bodyPr wrap="square" rtlCol="0">
                <a:spAutoFit/>
              </a:bodyPr>
              <a:lstStyle/>
              <a:p>
                <a:r>
                  <a:rPr lang="fr-FR" sz="1400" b="1" u="sng" dirty="0"/>
                  <a:t>Thermostat à bulbe ou bilame:</a:t>
                </a:r>
                <a:r>
                  <a:rPr lang="fr-FR" sz="1400" dirty="0"/>
                  <a:t> </a:t>
                </a:r>
                <a:r>
                  <a:rPr lang="fr-FR" sz="1200" dirty="0"/>
                  <a:t>organe électromécanique permettant d’ouvrir ou de fermer un circuit électrique à une T° donnée, quand il nécessite un réarmement manuel en cas de dépassement d’une valeur réglée, c’est alors un organe de sécurité.</a:t>
                </a:r>
                <a:endParaRPr lang="fr-FR" sz="1200" b="1" u="sng" dirty="0"/>
              </a:p>
            </p:txBody>
          </p:sp>
          <p:pic>
            <p:nvPicPr>
              <p:cNvPr id="7" name="Image 6"/>
              <p:cNvPicPr>
                <a:picLocks noChangeAspect="1"/>
              </p:cNvPicPr>
              <p:nvPr/>
            </p:nvPicPr>
            <p:blipFill>
              <a:blip r:embed="rId3"/>
              <a:stretch>
                <a:fillRect/>
              </a:stretch>
            </p:blipFill>
            <p:spPr>
              <a:xfrm>
                <a:off x="7782832" y="1764693"/>
                <a:ext cx="1743817" cy="1769337"/>
              </a:xfrm>
              <a:prstGeom prst="rect">
                <a:avLst/>
              </a:prstGeom>
            </p:spPr>
          </p:pic>
        </p:grpSp>
        <p:grpSp>
          <p:nvGrpSpPr>
            <p:cNvPr id="11" name="Groupe 10"/>
            <p:cNvGrpSpPr/>
            <p:nvPr/>
          </p:nvGrpSpPr>
          <p:grpSpPr>
            <a:xfrm>
              <a:off x="7435" y="2524946"/>
              <a:ext cx="6866005" cy="2204567"/>
              <a:chOff x="7435" y="2524946"/>
              <a:chExt cx="6866005" cy="2204567"/>
            </a:xfrm>
          </p:grpSpPr>
          <p:sp>
            <p:nvSpPr>
              <p:cNvPr id="9" name="ZoneTexte 8"/>
              <p:cNvSpPr txBox="1"/>
              <p:nvPr/>
            </p:nvSpPr>
            <p:spPr>
              <a:xfrm>
                <a:off x="7435" y="2883869"/>
                <a:ext cx="3939611" cy="1231106"/>
              </a:xfrm>
              <a:prstGeom prst="rect">
                <a:avLst/>
              </a:prstGeom>
              <a:noFill/>
            </p:spPr>
            <p:txBody>
              <a:bodyPr wrap="square" rtlCol="0">
                <a:spAutoFit/>
              </a:bodyPr>
              <a:lstStyle/>
              <a:p>
                <a:r>
                  <a:rPr lang="fr-FR" sz="1400" b="1" u="sng" dirty="0"/>
                  <a:t>Thermomètre de régulation:</a:t>
                </a:r>
                <a:r>
                  <a:rPr lang="fr-FR" sz="1400" dirty="0"/>
                  <a:t> </a:t>
                </a:r>
                <a:r>
                  <a:rPr lang="fr-FR" sz="1200" dirty="0"/>
                  <a:t>généralement équipé d’une sonde (thermistance ou thermocouple) il permet de mesurer une T° en un point donné et suivant les cas, de l’enregistrer et/ou de mettre en route ou d’arrêter des équipements pour des valeurs de T° préprogrammées. C’est un organe de régulation.</a:t>
                </a:r>
                <a:endParaRPr lang="fr-FR" sz="1200" b="1" u="sng" dirty="0"/>
              </a:p>
            </p:txBody>
          </p:sp>
          <p:pic>
            <p:nvPicPr>
              <p:cNvPr id="10" name="Image 9"/>
              <p:cNvPicPr>
                <a:picLocks noChangeAspect="1"/>
              </p:cNvPicPr>
              <p:nvPr/>
            </p:nvPicPr>
            <p:blipFill>
              <a:blip r:embed="rId4"/>
              <a:stretch>
                <a:fillRect/>
              </a:stretch>
            </p:blipFill>
            <p:spPr>
              <a:xfrm>
                <a:off x="4146739" y="2524946"/>
                <a:ext cx="2726701" cy="2204567"/>
              </a:xfrm>
              <a:prstGeom prst="rect">
                <a:avLst/>
              </a:prstGeom>
            </p:spPr>
          </p:pic>
        </p:grpSp>
      </p:grpSp>
      <p:pic>
        <p:nvPicPr>
          <p:cNvPr id="17" name="Image 16"/>
          <p:cNvPicPr>
            <a:picLocks noChangeAspect="1"/>
          </p:cNvPicPr>
          <p:nvPr/>
        </p:nvPicPr>
        <p:blipFill>
          <a:blip r:embed="rId5"/>
          <a:stretch>
            <a:fillRect/>
          </a:stretch>
        </p:blipFill>
        <p:spPr>
          <a:xfrm>
            <a:off x="3390932" y="4737887"/>
            <a:ext cx="1516641" cy="2065094"/>
          </a:xfrm>
          <a:prstGeom prst="rect">
            <a:avLst/>
          </a:prstGeom>
        </p:spPr>
      </p:pic>
      <p:sp>
        <p:nvSpPr>
          <p:cNvPr id="18" name="ZoneTexte 17"/>
          <p:cNvSpPr txBox="1"/>
          <p:nvPr/>
        </p:nvSpPr>
        <p:spPr>
          <a:xfrm>
            <a:off x="1" y="5058939"/>
            <a:ext cx="4199969" cy="1046440"/>
          </a:xfrm>
          <a:prstGeom prst="rect">
            <a:avLst/>
          </a:prstGeom>
          <a:noFill/>
        </p:spPr>
        <p:txBody>
          <a:bodyPr wrap="square" rtlCol="0">
            <a:spAutoFit/>
          </a:bodyPr>
          <a:lstStyle/>
          <a:p>
            <a:r>
              <a:rPr lang="fr-FR" sz="1400" b="1" u="sng" dirty="0"/>
              <a:t>Manomètre différentiel:</a:t>
            </a:r>
            <a:r>
              <a:rPr lang="fr-FR" sz="1400" b="1" dirty="0"/>
              <a:t> </a:t>
            </a:r>
            <a:r>
              <a:rPr lang="fr-FR" sz="1200" dirty="0"/>
              <a:t>appareil simple permettant une lecture rapide du fonctionnement d’un système hydraulique: de part et d’autre d’une pompe il indiquera la pression générée, de part et d’autre d’un échangeur il indiquera la perte de charge et un potentiel encrassement de ce dernier</a:t>
            </a:r>
          </a:p>
        </p:txBody>
      </p:sp>
    </p:spTree>
    <p:extLst>
      <p:ext uri="{BB962C8B-B14F-4D97-AF65-F5344CB8AC3E}">
        <p14:creationId xmlns:p14="http://schemas.microsoft.com/office/powerpoint/2010/main" val="550808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8188" y="247828"/>
            <a:ext cx="6204246" cy="2492990"/>
          </a:xfrm>
          <a:prstGeom prst="rect">
            <a:avLst/>
          </a:prstGeom>
          <a:noFill/>
        </p:spPr>
        <p:txBody>
          <a:bodyPr wrap="square" rtlCol="0">
            <a:spAutoFit/>
          </a:bodyPr>
          <a:lstStyle/>
          <a:p>
            <a:r>
              <a:rPr lang="fr-FR" sz="1600" b="1" u="sng" dirty="0"/>
              <a:t>Ventilation double flux</a:t>
            </a:r>
            <a:r>
              <a:rPr lang="fr-FR" sz="1600" b="1" dirty="0"/>
              <a:t>:</a:t>
            </a:r>
            <a:r>
              <a:rPr lang="fr-FR" sz="1400" dirty="0"/>
              <a:t> système de VMC (ventilation mécanique contrôlée)</a:t>
            </a:r>
          </a:p>
          <a:p>
            <a:r>
              <a:rPr lang="fr-FR" sz="1400" dirty="0"/>
              <a:t>Dans lequel les traditionnelles prises d’air sur les fenêtres des pièces dites ‘sèches’ (hors cuisine, salle d’eau et WC) sont remplacées par des bouches d’air pulsé provenant d’un groupe en toiture. Un échangeur fait se croiser les flux entrant et sortant (sans qu’il y ait d’échange physique entre eux). En hiver l’air injecté est donc préchauffé et en été il est rafraichi. On peut aussi interposer un batterie chaude qui préchauffera l’air neuf en hiver. De plus les apports d’air bénéficient d’une filtration des particules atmosphériques évitant entre autre un colmatage de l’échangeur. L’énergie n’est pas gratuite puisque les moteurs d’extraction et d’insufflation sont électriques, mais les économies sont importante et la qualité de l’air est très largement améliorée.</a:t>
            </a:r>
            <a:endParaRPr lang="fr-FR" sz="1600" dirty="0"/>
          </a:p>
        </p:txBody>
      </p:sp>
      <p:pic>
        <p:nvPicPr>
          <p:cNvPr id="1028" name="Picture 4" descr="L'essentiel sur la VMC double flux - Fiabish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0198" y="85457"/>
            <a:ext cx="5191125" cy="600075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p:cNvPicPr>
            <a:picLocks noChangeAspect="1"/>
          </p:cNvPicPr>
          <p:nvPr/>
        </p:nvPicPr>
        <p:blipFill>
          <a:blip r:embed="rId3"/>
          <a:stretch>
            <a:fillRect/>
          </a:stretch>
        </p:blipFill>
        <p:spPr>
          <a:xfrm>
            <a:off x="128188" y="3178990"/>
            <a:ext cx="6452048" cy="2907217"/>
          </a:xfrm>
          <a:prstGeom prst="rect">
            <a:avLst/>
          </a:prstGeom>
        </p:spPr>
      </p:pic>
      <p:sp>
        <p:nvSpPr>
          <p:cNvPr id="4" name="ZoneTexte 3"/>
          <p:cNvSpPr txBox="1"/>
          <p:nvPr/>
        </p:nvSpPr>
        <p:spPr>
          <a:xfrm>
            <a:off x="59821" y="6272613"/>
            <a:ext cx="6999005" cy="369332"/>
          </a:xfrm>
          <a:prstGeom prst="rect">
            <a:avLst/>
          </a:prstGeom>
          <a:noFill/>
        </p:spPr>
        <p:txBody>
          <a:bodyPr wrap="square" rtlCol="0">
            <a:spAutoFit/>
          </a:bodyPr>
          <a:lstStyle/>
          <a:p>
            <a:r>
              <a:rPr lang="fr-FR" dirty="0"/>
              <a:t>Ventilation naturelle	VMC simple flux              VMC double flux</a:t>
            </a:r>
          </a:p>
        </p:txBody>
      </p:sp>
    </p:spTree>
    <p:extLst>
      <p:ext uri="{BB962C8B-B14F-4D97-AF65-F5344CB8AC3E}">
        <p14:creationId xmlns:p14="http://schemas.microsoft.com/office/powerpoint/2010/main" val="1287626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7899978" y="6079585"/>
            <a:ext cx="4045525" cy="369332"/>
          </a:xfrm>
          <a:prstGeom prst="rect">
            <a:avLst/>
          </a:prstGeom>
          <a:noFill/>
        </p:spPr>
        <p:txBody>
          <a:bodyPr wrap="square" rtlCol="0">
            <a:spAutoFit/>
          </a:bodyPr>
          <a:lstStyle/>
          <a:p>
            <a:r>
              <a:rPr lang="fr-FR" cap="all" dirty="0"/>
              <a:t>Chauffage collectif en copropriété</a:t>
            </a:r>
          </a:p>
        </p:txBody>
      </p:sp>
      <p:sp>
        <p:nvSpPr>
          <p:cNvPr id="2" name="ZoneTexte 1"/>
          <p:cNvSpPr txBox="1"/>
          <p:nvPr/>
        </p:nvSpPr>
        <p:spPr>
          <a:xfrm>
            <a:off x="727145" y="442917"/>
            <a:ext cx="12158505" cy="584775"/>
          </a:xfrm>
          <a:prstGeom prst="rect">
            <a:avLst/>
          </a:prstGeom>
          <a:noFill/>
        </p:spPr>
        <p:txBody>
          <a:bodyPr wrap="square" rtlCol="0">
            <a:spAutoFit/>
          </a:bodyPr>
          <a:lstStyle/>
          <a:p>
            <a:pPr lvl="2"/>
            <a:r>
              <a:rPr lang="fr-FR" sz="1600" dirty="0" smtClean="0"/>
              <a:t>Pour plus de réponses, vous pouvez me contacter par mail (</a:t>
            </a:r>
            <a:r>
              <a:rPr lang="fr-FR" sz="1600" dirty="0" smtClean="0">
                <a:hlinkClick r:id="rId2"/>
              </a:rPr>
              <a:t>equipement@arc-copro</a:t>
            </a:r>
            <a:r>
              <a:rPr lang="fr-FR" sz="1600" dirty="0" smtClean="0">
                <a:hlinkClick r:id="rId2"/>
              </a:rPr>
              <a:t>.fr</a:t>
            </a:r>
            <a:r>
              <a:rPr lang="fr-FR" sz="1600" dirty="0" smtClean="0"/>
              <a:t> ou </a:t>
            </a:r>
            <a:r>
              <a:rPr lang="fr-FR" sz="1600" dirty="0" smtClean="0">
                <a:hlinkClick r:id="rId3"/>
              </a:rPr>
              <a:t>technique@arc-copro.fr</a:t>
            </a:r>
            <a:r>
              <a:rPr lang="fr-FR" sz="1600" dirty="0" smtClean="0"/>
              <a:t> )</a:t>
            </a:r>
          </a:p>
          <a:p>
            <a:pPr lvl="2"/>
            <a:r>
              <a:rPr lang="fr-FR" sz="1600" dirty="0" smtClean="0"/>
              <a:t>Des guides de l’ARC sont aussi disponibles sur demande (https</a:t>
            </a:r>
            <a:r>
              <a:rPr lang="fr-FR" sz="1600" smtClean="0"/>
              <a:t>://arc-copro.fr/librairie)</a:t>
            </a:r>
            <a:endParaRPr lang="fr-FR" sz="1600" dirty="0"/>
          </a:p>
        </p:txBody>
      </p:sp>
      <p:pic>
        <p:nvPicPr>
          <p:cNvPr id="3" name="Image 2">
            <a:extLst>
              <a:ext uri="{FF2B5EF4-FFF2-40B4-BE49-F238E27FC236}">
                <a16:creationId xmlns:a16="http://schemas.microsoft.com/office/drawing/2014/main" xmlns="" id="{DA00C50D-5BB6-E554-EE19-A2D2222492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225" y="0"/>
            <a:ext cx="1091377" cy="1273914"/>
          </a:xfrm>
          <a:prstGeom prst="rect">
            <a:avLst/>
          </a:prstGeom>
        </p:spPr>
      </p:pic>
      <p:pic>
        <p:nvPicPr>
          <p:cNvPr id="4" name="Image 3">
            <a:extLst>
              <a:ext uri="{FF2B5EF4-FFF2-40B4-BE49-F238E27FC236}">
                <a16:creationId xmlns:a16="http://schemas.microsoft.com/office/drawing/2014/main" xmlns="" id="{DFC07C6D-FF52-C018-B372-5831DCDBC68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675" r="26736"/>
          <a:stretch/>
        </p:blipFill>
        <p:spPr>
          <a:xfrm>
            <a:off x="348845" y="5802586"/>
            <a:ext cx="1224135" cy="1018215"/>
          </a:xfrm>
          <a:prstGeom prst="rect">
            <a:avLst/>
          </a:prstGeom>
        </p:spPr>
      </p:pic>
      <p:pic>
        <p:nvPicPr>
          <p:cNvPr id="5" name="Image 4"/>
          <p:cNvPicPr>
            <a:picLocks noChangeAspect="1"/>
          </p:cNvPicPr>
          <p:nvPr/>
        </p:nvPicPr>
        <p:blipFill>
          <a:blip r:embed="rId6"/>
          <a:stretch>
            <a:fillRect/>
          </a:stretch>
        </p:blipFill>
        <p:spPr>
          <a:xfrm>
            <a:off x="2545262" y="1273914"/>
            <a:ext cx="3100576" cy="4319143"/>
          </a:xfrm>
          <a:prstGeom prst="rect">
            <a:avLst/>
          </a:prstGeom>
        </p:spPr>
      </p:pic>
      <p:pic>
        <p:nvPicPr>
          <p:cNvPr id="6" name="Image 5"/>
          <p:cNvPicPr>
            <a:picLocks noChangeAspect="1"/>
          </p:cNvPicPr>
          <p:nvPr/>
        </p:nvPicPr>
        <p:blipFill>
          <a:blip r:embed="rId7"/>
          <a:stretch>
            <a:fillRect/>
          </a:stretch>
        </p:blipFill>
        <p:spPr>
          <a:xfrm>
            <a:off x="6806397" y="1273914"/>
            <a:ext cx="3116344" cy="4319143"/>
          </a:xfrm>
          <a:prstGeom prst="rect">
            <a:avLst/>
          </a:prstGeom>
        </p:spPr>
      </p:pic>
      <p:sp>
        <p:nvSpPr>
          <p:cNvPr id="9" name="ZoneTexte 8"/>
          <p:cNvSpPr txBox="1"/>
          <p:nvPr/>
        </p:nvSpPr>
        <p:spPr>
          <a:xfrm>
            <a:off x="2990850" y="5802586"/>
            <a:ext cx="4305300" cy="646331"/>
          </a:xfrm>
          <a:prstGeom prst="rect">
            <a:avLst/>
          </a:prstGeom>
          <a:noFill/>
        </p:spPr>
        <p:txBody>
          <a:bodyPr wrap="square" rtlCol="0">
            <a:spAutoFit/>
          </a:bodyPr>
          <a:lstStyle/>
          <a:p>
            <a:r>
              <a:rPr lang="fr-FR" dirty="0" smtClean="0"/>
              <a:t>Christophe LEVREL</a:t>
            </a:r>
          </a:p>
          <a:p>
            <a:r>
              <a:rPr lang="fr-FR" dirty="0" smtClean="0"/>
              <a:t>Technicien ARC Services</a:t>
            </a:r>
            <a:endParaRPr lang="fr-FR" dirty="0"/>
          </a:p>
        </p:txBody>
      </p:sp>
    </p:spTree>
    <p:extLst>
      <p:ext uri="{BB962C8B-B14F-4D97-AF65-F5344CB8AC3E}">
        <p14:creationId xmlns:p14="http://schemas.microsoft.com/office/powerpoint/2010/main" val="1570759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140200" y="394519"/>
            <a:ext cx="4978400" cy="584775"/>
          </a:xfrm>
          <a:prstGeom prst="rect">
            <a:avLst/>
          </a:prstGeom>
        </p:spPr>
        <p:txBody>
          <a:bodyPr wrap="square">
            <a:spAutoFit/>
          </a:bodyPr>
          <a:lstStyle/>
          <a:p>
            <a:r>
              <a:rPr lang="fr-FR" sz="3200" b="1" dirty="0">
                <a:solidFill>
                  <a:schemeClr val="tx2"/>
                </a:solidFill>
              </a:rPr>
              <a:t>2a Typologies énergétiques</a:t>
            </a:r>
            <a:endParaRPr lang="fr-FR" sz="3200" dirty="0"/>
          </a:p>
        </p:txBody>
      </p:sp>
      <p:graphicFrame>
        <p:nvGraphicFramePr>
          <p:cNvPr id="9" name="Graphique 8"/>
          <p:cNvGraphicFramePr>
            <a:graphicFrameLocks/>
          </p:cNvGraphicFramePr>
          <p:nvPr>
            <p:extLst>
              <p:ext uri="{D42A27DB-BD31-4B8C-83A1-F6EECF244321}">
                <p14:modId xmlns:p14="http://schemas.microsoft.com/office/powerpoint/2010/main" val="201131717"/>
              </p:ext>
            </p:extLst>
          </p:nvPr>
        </p:nvGraphicFramePr>
        <p:xfrm>
          <a:off x="1707356" y="395287"/>
          <a:ext cx="8777288" cy="6067425"/>
        </p:xfrm>
        <a:graphic>
          <a:graphicData uri="http://schemas.openxmlformats.org/drawingml/2006/chart">
            <c:chart xmlns:c="http://schemas.openxmlformats.org/drawingml/2006/chart" xmlns:r="http://schemas.openxmlformats.org/officeDocument/2006/relationships" r:id="rId2"/>
          </a:graphicData>
        </a:graphic>
      </p:graphicFrame>
      <p:pic>
        <p:nvPicPr>
          <p:cNvPr id="2" name="Image 1">
            <a:extLst>
              <a:ext uri="{FF2B5EF4-FFF2-40B4-BE49-F238E27FC236}">
                <a16:creationId xmlns:a16="http://schemas.microsoft.com/office/drawing/2014/main" xmlns="" id="{D31D89CF-AAEC-EAFE-3623-A9CA264CD9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225" y="0"/>
            <a:ext cx="1091377" cy="1273914"/>
          </a:xfrm>
          <a:prstGeom prst="rect">
            <a:avLst/>
          </a:prstGeom>
        </p:spPr>
      </p:pic>
      <p:pic>
        <p:nvPicPr>
          <p:cNvPr id="3" name="Image 2">
            <a:extLst>
              <a:ext uri="{FF2B5EF4-FFF2-40B4-BE49-F238E27FC236}">
                <a16:creationId xmlns:a16="http://schemas.microsoft.com/office/drawing/2014/main" xmlns="" id="{C812045F-2369-C9B2-221C-AAFBD0399B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675" r="26736"/>
          <a:stretch/>
        </p:blipFill>
        <p:spPr>
          <a:xfrm>
            <a:off x="348845" y="5802586"/>
            <a:ext cx="1224135" cy="1018215"/>
          </a:xfrm>
          <a:prstGeom prst="rect">
            <a:avLst/>
          </a:prstGeom>
        </p:spPr>
      </p:pic>
      <p:sp>
        <p:nvSpPr>
          <p:cNvPr id="5" name="ZoneTexte 4">
            <a:extLst>
              <a:ext uri="{FF2B5EF4-FFF2-40B4-BE49-F238E27FC236}">
                <a16:creationId xmlns:a16="http://schemas.microsoft.com/office/drawing/2014/main" xmlns="" id="{7D1F83A3-02CB-E376-9916-B0850D7F6B15}"/>
              </a:ext>
            </a:extLst>
          </p:cNvPr>
          <p:cNvSpPr txBox="1"/>
          <p:nvPr/>
        </p:nvSpPr>
        <p:spPr>
          <a:xfrm>
            <a:off x="7992400" y="6397260"/>
            <a:ext cx="4045525" cy="369332"/>
          </a:xfrm>
          <a:prstGeom prst="rect">
            <a:avLst/>
          </a:prstGeom>
          <a:noFill/>
        </p:spPr>
        <p:txBody>
          <a:bodyPr wrap="square" rtlCol="0">
            <a:spAutoFit/>
          </a:bodyPr>
          <a:lstStyle/>
          <a:p>
            <a:r>
              <a:rPr lang="fr-FR" cap="all" dirty="0"/>
              <a:t>Chauffage collectif en copropriété</a:t>
            </a:r>
          </a:p>
        </p:txBody>
      </p:sp>
    </p:spTree>
    <p:extLst>
      <p:ext uri="{BB962C8B-B14F-4D97-AF65-F5344CB8AC3E}">
        <p14:creationId xmlns:p14="http://schemas.microsoft.com/office/powerpoint/2010/main" val="4043185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5269" y="932440"/>
            <a:ext cx="11466799" cy="4876804"/>
          </a:xfrm>
        </p:spPr>
        <p:txBody>
          <a:bodyPr>
            <a:noAutofit/>
          </a:bodyPr>
          <a:lstStyle/>
          <a:p>
            <a:r>
              <a:rPr lang="fr-FR" sz="3600" dirty="0"/>
              <a:t/>
            </a:r>
            <a:br>
              <a:rPr lang="fr-FR" sz="3600" dirty="0"/>
            </a:br>
            <a:r>
              <a:rPr lang="fr-FR" sz="3600" dirty="0"/>
              <a:t>On distingue plusieurs types d’équipements pour utiliser ces énergies primaires:</a:t>
            </a:r>
            <a:br>
              <a:rPr lang="fr-FR" sz="3600" dirty="0"/>
            </a:br>
            <a:r>
              <a:rPr lang="fr-FR" sz="3600" dirty="0"/>
              <a:t/>
            </a:r>
            <a:br>
              <a:rPr lang="fr-FR" sz="3600" dirty="0"/>
            </a:br>
            <a:r>
              <a:rPr lang="fr-FR" sz="3600" dirty="0"/>
              <a:t>	-des chaudières à </a:t>
            </a:r>
            <a:r>
              <a:rPr lang="fr-FR" sz="3600" dirty="0">
                <a:hlinkClick r:id="rId2" action="ppaction://hlinksldjump"/>
              </a:rPr>
              <a:t>brûleurs</a:t>
            </a:r>
            <a:r>
              <a:rPr lang="fr-FR" sz="3600" dirty="0"/>
              <a:t> </a:t>
            </a:r>
            <a:br>
              <a:rPr lang="fr-FR" sz="3600" dirty="0"/>
            </a:br>
            <a:r>
              <a:rPr lang="fr-FR" sz="3600" dirty="0"/>
              <a:t>	-des chaudières électriques (</a:t>
            </a:r>
            <a:r>
              <a:rPr lang="fr-FR" sz="3600" dirty="0">
                <a:hlinkClick r:id="rId2" action="ppaction://hlinksldjump"/>
              </a:rPr>
              <a:t>résistance</a:t>
            </a:r>
            <a:r>
              <a:rPr lang="fr-FR" sz="3600" dirty="0"/>
              <a:t>)</a:t>
            </a:r>
            <a:br>
              <a:rPr lang="fr-FR" sz="3600" dirty="0"/>
            </a:br>
            <a:r>
              <a:rPr lang="fr-FR" sz="3600" dirty="0"/>
              <a:t>	-des pompes à chaleurs (</a:t>
            </a:r>
            <a:r>
              <a:rPr lang="fr-FR" sz="3600" dirty="0">
                <a:hlinkClick r:id="rId2" action="ppaction://hlinksldjump"/>
              </a:rPr>
              <a:t>thermodynamique</a:t>
            </a:r>
            <a:r>
              <a:rPr lang="fr-FR" sz="3600" dirty="0"/>
              <a:t>)</a:t>
            </a:r>
            <a:br>
              <a:rPr lang="fr-FR" sz="3600" dirty="0"/>
            </a:br>
            <a:r>
              <a:rPr lang="fr-FR" sz="3600" dirty="0"/>
              <a:t>	-des </a:t>
            </a:r>
            <a:r>
              <a:rPr lang="fr-FR" sz="3600" dirty="0">
                <a:hlinkClick r:id="rId2" action="ppaction://hlinksldjump"/>
              </a:rPr>
              <a:t>échangeurs de températures</a:t>
            </a:r>
            <a:r>
              <a:rPr lang="fr-FR" sz="3600" dirty="0"/>
              <a:t/>
            </a:r>
            <a:br>
              <a:rPr lang="fr-FR" sz="3600" dirty="0"/>
            </a:br>
            <a:r>
              <a:rPr lang="fr-FR" sz="3600" dirty="0"/>
              <a:t>	</a:t>
            </a:r>
            <a:br>
              <a:rPr lang="fr-FR" sz="3600" dirty="0"/>
            </a:br>
            <a:endParaRPr lang="fr-FR" sz="3600" dirty="0"/>
          </a:p>
        </p:txBody>
      </p:sp>
      <p:sp>
        <p:nvSpPr>
          <p:cNvPr id="8" name="Rectangle 7"/>
          <p:cNvSpPr/>
          <p:nvPr/>
        </p:nvSpPr>
        <p:spPr>
          <a:xfrm>
            <a:off x="4140200" y="394519"/>
            <a:ext cx="4564185" cy="584775"/>
          </a:xfrm>
          <a:prstGeom prst="rect">
            <a:avLst/>
          </a:prstGeom>
        </p:spPr>
        <p:txBody>
          <a:bodyPr wrap="square">
            <a:spAutoFit/>
          </a:bodyPr>
          <a:lstStyle/>
          <a:p>
            <a:r>
              <a:rPr lang="fr-FR" sz="3200" b="1" dirty="0">
                <a:solidFill>
                  <a:schemeClr val="tx2"/>
                </a:solidFill>
              </a:rPr>
              <a:t>2b Typologies chaufferies</a:t>
            </a:r>
            <a:endParaRPr lang="fr-FR" sz="3200" dirty="0"/>
          </a:p>
        </p:txBody>
      </p:sp>
      <p:pic>
        <p:nvPicPr>
          <p:cNvPr id="3" name="Image 2">
            <a:extLst>
              <a:ext uri="{FF2B5EF4-FFF2-40B4-BE49-F238E27FC236}">
                <a16:creationId xmlns:a16="http://schemas.microsoft.com/office/drawing/2014/main" xmlns="" id="{E774430D-87EE-09E9-1EFF-3E4492ABC1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225" y="0"/>
            <a:ext cx="1091377" cy="1273914"/>
          </a:xfrm>
          <a:prstGeom prst="rect">
            <a:avLst/>
          </a:prstGeom>
        </p:spPr>
      </p:pic>
      <p:pic>
        <p:nvPicPr>
          <p:cNvPr id="5" name="Image 4">
            <a:extLst>
              <a:ext uri="{FF2B5EF4-FFF2-40B4-BE49-F238E27FC236}">
                <a16:creationId xmlns:a16="http://schemas.microsoft.com/office/drawing/2014/main" xmlns="" id="{7D73FE19-7E5D-FECC-C3F9-18F186AE163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675" r="26736"/>
          <a:stretch/>
        </p:blipFill>
        <p:spPr>
          <a:xfrm>
            <a:off x="348845" y="5802586"/>
            <a:ext cx="1224135" cy="1018215"/>
          </a:xfrm>
          <a:prstGeom prst="rect">
            <a:avLst/>
          </a:prstGeom>
        </p:spPr>
      </p:pic>
      <p:sp>
        <p:nvSpPr>
          <p:cNvPr id="9" name="ZoneTexte 8">
            <a:extLst>
              <a:ext uri="{FF2B5EF4-FFF2-40B4-BE49-F238E27FC236}">
                <a16:creationId xmlns:a16="http://schemas.microsoft.com/office/drawing/2014/main" xmlns="" id="{154F4D8F-9B8C-81C0-31D0-114B99950D35}"/>
              </a:ext>
            </a:extLst>
          </p:cNvPr>
          <p:cNvSpPr txBox="1"/>
          <p:nvPr/>
        </p:nvSpPr>
        <p:spPr>
          <a:xfrm>
            <a:off x="7992400" y="6397260"/>
            <a:ext cx="4045525" cy="369332"/>
          </a:xfrm>
          <a:prstGeom prst="rect">
            <a:avLst/>
          </a:prstGeom>
          <a:noFill/>
        </p:spPr>
        <p:txBody>
          <a:bodyPr wrap="square" rtlCol="0">
            <a:spAutoFit/>
          </a:bodyPr>
          <a:lstStyle/>
          <a:p>
            <a:r>
              <a:rPr lang="fr-FR" cap="all" dirty="0"/>
              <a:t>Chauffage collectif en copropriété</a:t>
            </a:r>
          </a:p>
        </p:txBody>
      </p:sp>
    </p:spTree>
    <p:extLst>
      <p:ext uri="{BB962C8B-B14F-4D97-AF65-F5344CB8AC3E}">
        <p14:creationId xmlns:p14="http://schemas.microsoft.com/office/powerpoint/2010/main" val="4049470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140199" y="394519"/>
            <a:ext cx="6011333" cy="584775"/>
          </a:xfrm>
          <a:prstGeom prst="rect">
            <a:avLst/>
          </a:prstGeom>
        </p:spPr>
        <p:txBody>
          <a:bodyPr wrap="square">
            <a:spAutoFit/>
          </a:bodyPr>
          <a:lstStyle/>
          <a:p>
            <a:r>
              <a:rPr lang="fr-FR" sz="3200" b="1" dirty="0">
                <a:solidFill>
                  <a:schemeClr val="tx2"/>
                </a:solidFill>
              </a:rPr>
              <a:t>2 Typologies chaufferies (suite)</a:t>
            </a:r>
            <a:endParaRPr lang="fr-FR" sz="3200" dirty="0"/>
          </a:p>
        </p:txBody>
      </p:sp>
      <p:sp>
        <p:nvSpPr>
          <p:cNvPr id="8" name="ZoneTexte 7"/>
          <p:cNvSpPr txBox="1"/>
          <p:nvPr/>
        </p:nvSpPr>
        <p:spPr>
          <a:xfrm>
            <a:off x="746071" y="1196015"/>
            <a:ext cx="10619018" cy="5109091"/>
          </a:xfrm>
          <a:prstGeom prst="rect">
            <a:avLst/>
          </a:prstGeom>
          <a:noFill/>
        </p:spPr>
        <p:txBody>
          <a:bodyPr wrap="square" rtlCol="0">
            <a:spAutoFit/>
          </a:bodyPr>
          <a:lstStyle/>
          <a:p>
            <a:r>
              <a:rPr lang="fr-FR" sz="2000" b="1" u="sng" dirty="0"/>
              <a:t>Les chaudières à brûleur</a:t>
            </a:r>
            <a:r>
              <a:rPr lang="fr-FR" sz="2000" b="1" dirty="0"/>
              <a:t>:</a:t>
            </a:r>
          </a:p>
          <a:p>
            <a:endParaRPr lang="fr-FR" dirty="0"/>
          </a:p>
          <a:p>
            <a:r>
              <a:rPr lang="fr-FR" dirty="0"/>
              <a:t>Elles permettent </a:t>
            </a:r>
            <a:r>
              <a:rPr lang="fr-FR" dirty="0">
                <a:hlinkClick r:id="" action="ppaction://noaction"/>
              </a:rPr>
              <a:t>la combustion</a:t>
            </a:r>
            <a:r>
              <a:rPr lang="fr-FR" dirty="0"/>
              <a:t> en associant dans les bonnes proportions </a:t>
            </a:r>
            <a:r>
              <a:rPr lang="fr-FR" dirty="0">
                <a:hlinkClick r:id="" action="ppaction://noaction"/>
              </a:rPr>
              <a:t>un combustible</a:t>
            </a:r>
            <a:r>
              <a:rPr lang="fr-FR" dirty="0"/>
              <a:t> liquide/solide/ou gazeux et </a:t>
            </a:r>
            <a:r>
              <a:rPr lang="fr-FR" dirty="0">
                <a:hlinkClick r:id="" action="ppaction://noaction"/>
              </a:rPr>
              <a:t>un comburant</a:t>
            </a:r>
            <a:r>
              <a:rPr lang="fr-FR" dirty="0"/>
              <a:t>.</a:t>
            </a:r>
          </a:p>
          <a:p>
            <a:r>
              <a:rPr lang="fr-FR" dirty="0"/>
              <a:t>	Constituées d’un foyer dans lequel la circulation de l’eau du circuit primaire est assuré, elles 	sont alimentées:</a:t>
            </a:r>
          </a:p>
          <a:p>
            <a:pPr marL="1657350" lvl="3" indent="-285750">
              <a:buFont typeface="Arial" panose="020B0604020202020204" pitchFamily="34" charset="0"/>
              <a:buChar char="•"/>
            </a:pPr>
            <a:r>
              <a:rPr lang="fr-FR" dirty="0"/>
              <a:t>Pour les combustibles </a:t>
            </a:r>
            <a:r>
              <a:rPr lang="fr-FR" dirty="0" smtClean="0"/>
              <a:t>‘liquides’ </a:t>
            </a:r>
            <a:r>
              <a:rPr lang="fr-FR" dirty="0"/>
              <a:t>ou ‘gazeux’ (fioul/gaz </a:t>
            </a:r>
            <a:r>
              <a:rPr lang="fr-FR" dirty="0" err="1"/>
              <a:t>nat</a:t>
            </a:r>
            <a:r>
              <a:rPr lang="fr-FR" dirty="0"/>
              <a:t>./GPL)</a:t>
            </a:r>
          </a:p>
          <a:p>
            <a:pPr marL="2114550" lvl="4" indent="-285750">
              <a:buFont typeface="Arial" panose="020B0604020202020204" pitchFamily="34" charset="0"/>
              <a:buChar char="•"/>
            </a:pPr>
            <a:r>
              <a:rPr lang="fr-FR" dirty="0"/>
              <a:t>Par injection directe dans le foyer au moyen d’une pompe </a:t>
            </a:r>
            <a:r>
              <a:rPr lang="fr-FR" dirty="0" smtClean="0"/>
              <a:t>(fioul) </a:t>
            </a:r>
            <a:r>
              <a:rPr lang="fr-FR" dirty="0"/>
              <a:t>ou de la pression intrinsèque du </a:t>
            </a:r>
            <a:r>
              <a:rPr lang="fr-FR" dirty="0" smtClean="0"/>
              <a:t>gaz.</a:t>
            </a:r>
            <a:endParaRPr lang="fr-FR" dirty="0"/>
          </a:p>
          <a:p>
            <a:pPr marL="1657350" lvl="3" indent="-285750">
              <a:buFont typeface="Arial" panose="020B0604020202020204" pitchFamily="34" charset="0"/>
              <a:buChar char="•"/>
            </a:pPr>
            <a:r>
              <a:rPr lang="fr-FR" dirty="0"/>
              <a:t>Pour les combustible ‘</a:t>
            </a:r>
            <a:r>
              <a:rPr lang="fr-FR" dirty="0" smtClean="0"/>
              <a:t>solides’ </a:t>
            </a:r>
            <a:r>
              <a:rPr lang="fr-FR" dirty="0"/>
              <a:t>(bois et sous-produits)</a:t>
            </a:r>
          </a:p>
          <a:p>
            <a:pPr marL="2114550" lvl="4" indent="-285750">
              <a:buFont typeface="Arial" panose="020B0604020202020204" pitchFamily="34" charset="0"/>
              <a:buChar char="•"/>
            </a:pPr>
            <a:r>
              <a:rPr lang="fr-FR" dirty="0"/>
              <a:t>Par transport mécanique dans le foyer (vis sans fin pour les pellets et  autres copeaux, convoyeurs à bande pour les produits plus massifs)</a:t>
            </a:r>
          </a:p>
          <a:p>
            <a:pPr lvl="4"/>
            <a:endParaRPr lang="fr-FR" dirty="0"/>
          </a:p>
          <a:p>
            <a:pPr lvl="2"/>
            <a:r>
              <a:rPr lang="fr-FR" dirty="0">
                <a:sym typeface="Wingdings" panose="05000000000000000000" pitchFamily="2" charset="2"/>
              </a:rPr>
              <a:t></a:t>
            </a:r>
            <a:r>
              <a:rPr lang="fr-FR" dirty="0"/>
              <a:t>Dans tous les cas l’apport en comburant est assuré par une soufflerie mécanique ou un apport naturel (appel d’air consécutif à la combustion)</a:t>
            </a:r>
          </a:p>
          <a:p>
            <a:pPr lvl="2"/>
            <a:r>
              <a:rPr lang="fr-FR" dirty="0">
                <a:hlinkClick r:id="" action="ppaction://noaction"/>
              </a:rPr>
              <a:t>Le rendement</a:t>
            </a:r>
            <a:r>
              <a:rPr lang="fr-FR" b="1" u="sng" dirty="0">
                <a:hlinkClick r:id="" action="ppaction://noaction"/>
              </a:rPr>
              <a:t> </a:t>
            </a:r>
            <a:r>
              <a:rPr lang="fr-FR" dirty="0"/>
              <a:t>de ces chaudières varie pour une chaudière moderne de 93/94% (chaudières fioul) à 110% pour une chaudière gaz à </a:t>
            </a:r>
            <a:r>
              <a:rPr lang="fr-FR" dirty="0">
                <a:hlinkClick r:id="" action="ppaction://noaction"/>
              </a:rPr>
              <a:t>condensation</a:t>
            </a:r>
            <a:r>
              <a:rPr lang="fr-FR" dirty="0"/>
              <a:t>, le chauffage au bois à lui un rendement qui peut varier de  65 à 102% en fonction du taux d’humidité et de la technologie.</a:t>
            </a:r>
          </a:p>
        </p:txBody>
      </p:sp>
      <p:pic>
        <p:nvPicPr>
          <p:cNvPr id="2" name="Image 1">
            <a:extLst>
              <a:ext uri="{FF2B5EF4-FFF2-40B4-BE49-F238E27FC236}">
                <a16:creationId xmlns:a16="http://schemas.microsoft.com/office/drawing/2014/main" xmlns="" id="{E92298D0-CFB2-9C66-C72F-02BB8D9BFF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225" y="0"/>
            <a:ext cx="1091377" cy="1273914"/>
          </a:xfrm>
          <a:prstGeom prst="rect">
            <a:avLst/>
          </a:prstGeom>
        </p:spPr>
      </p:pic>
      <p:pic>
        <p:nvPicPr>
          <p:cNvPr id="3" name="Image 2">
            <a:extLst>
              <a:ext uri="{FF2B5EF4-FFF2-40B4-BE49-F238E27FC236}">
                <a16:creationId xmlns:a16="http://schemas.microsoft.com/office/drawing/2014/main" xmlns="" id="{16AD2B9D-313D-05ED-8A97-2DF7C64284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675" r="26736"/>
          <a:stretch/>
        </p:blipFill>
        <p:spPr>
          <a:xfrm>
            <a:off x="348845" y="5802586"/>
            <a:ext cx="1224135" cy="1018215"/>
          </a:xfrm>
          <a:prstGeom prst="rect">
            <a:avLst/>
          </a:prstGeom>
        </p:spPr>
      </p:pic>
      <p:sp>
        <p:nvSpPr>
          <p:cNvPr id="9" name="ZoneTexte 8">
            <a:extLst>
              <a:ext uri="{FF2B5EF4-FFF2-40B4-BE49-F238E27FC236}">
                <a16:creationId xmlns:a16="http://schemas.microsoft.com/office/drawing/2014/main" xmlns="" id="{77A7D2EB-1BD3-D41E-539A-82BAE5BB1F7F}"/>
              </a:ext>
            </a:extLst>
          </p:cNvPr>
          <p:cNvSpPr txBox="1"/>
          <p:nvPr/>
        </p:nvSpPr>
        <p:spPr>
          <a:xfrm>
            <a:off x="7992400" y="6397260"/>
            <a:ext cx="4045525" cy="369332"/>
          </a:xfrm>
          <a:prstGeom prst="rect">
            <a:avLst/>
          </a:prstGeom>
          <a:noFill/>
        </p:spPr>
        <p:txBody>
          <a:bodyPr wrap="square" rtlCol="0">
            <a:spAutoFit/>
          </a:bodyPr>
          <a:lstStyle/>
          <a:p>
            <a:r>
              <a:rPr lang="fr-FR" cap="all" dirty="0"/>
              <a:t>Chauffage collectif en copropriété</a:t>
            </a:r>
          </a:p>
        </p:txBody>
      </p:sp>
    </p:spTree>
    <p:extLst>
      <p:ext uri="{BB962C8B-B14F-4D97-AF65-F5344CB8AC3E}">
        <p14:creationId xmlns:p14="http://schemas.microsoft.com/office/powerpoint/2010/main" val="1922198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2242772" y="1500146"/>
            <a:ext cx="7305675" cy="4988522"/>
          </a:xfrm>
          <a:prstGeom prst="rect">
            <a:avLst/>
          </a:prstGeom>
        </p:spPr>
      </p:pic>
      <p:sp>
        <p:nvSpPr>
          <p:cNvPr id="7" name="Rectangle 6"/>
          <p:cNvSpPr/>
          <p:nvPr/>
        </p:nvSpPr>
        <p:spPr>
          <a:xfrm>
            <a:off x="4140199" y="394519"/>
            <a:ext cx="6011333" cy="584775"/>
          </a:xfrm>
          <a:prstGeom prst="rect">
            <a:avLst/>
          </a:prstGeom>
        </p:spPr>
        <p:txBody>
          <a:bodyPr wrap="square">
            <a:spAutoFit/>
          </a:bodyPr>
          <a:lstStyle/>
          <a:p>
            <a:r>
              <a:rPr lang="fr-FR" sz="3200" b="1" dirty="0">
                <a:solidFill>
                  <a:schemeClr val="tx2"/>
                </a:solidFill>
              </a:rPr>
              <a:t>2 Typologies chaufferies (suite)</a:t>
            </a:r>
            <a:endParaRPr lang="fr-FR" sz="3200" dirty="0"/>
          </a:p>
        </p:txBody>
      </p:sp>
      <p:sp>
        <p:nvSpPr>
          <p:cNvPr id="8" name="ZoneTexte 7"/>
          <p:cNvSpPr txBox="1"/>
          <p:nvPr/>
        </p:nvSpPr>
        <p:spPr>
          <a:xfrm>
            <a:off x="786491" y="1273914"/>
            <a:ext cx="10619018" cy="400110"/>
          </a:xfrm>
          <a:prstGeom prst="rect">
            <a:avLst/>
          </a:prstGeom>
          <a:noFill/>
        </p:spPr>
        <p:txBody>
          <a:bodyPr wrap="square" rtlCol="0">
            <a:spAutoFit/>
          </a:bodyPr>
          <a:lstStyle/>
          <a:p>
            <a:r>
              <a:rPr lang="fr-FR" sz="2000" b="1" u="sng" dirty="0"/>
              <a:t>Les chaudières à brûleur</a:t>
            </a:r>
            <a:r>
              <a:rPr lang="fr-FR" sz="2000" b="1" dirty="0"/>
              <a:t>:</a:t>
            </a:r>
          </a:p>
        </p:txBody>
      </p:sp>
      <p:pic>
        <p:nvPicPr>
          <p:cNvPr id="2" name="Image 1">
            <a:extLst>
              <a:ext uri="{FF2B5EF4-FFF2-40B4-BE49-F238E27FC236}">
                <a16:creationId xmlns:a16="http://schemas.microsoft.com/office/drawing/2014/main" xmlns="" id="{C571F126-9718-5DE6-541C-92559715E1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225" y="0"/>
            <a:ext cx="1091377" cy="1273914"/>
          </a:xfrm>
          <a:prstGeom prst="rect">
            <a:avLst/>
          </a:prstGeom>
        </p:spPr>
      </p:pic>
      <p:pic>
        <p:nvPicPr>
          <p:cNvPr id="9" name="Image 8">
            <a:extLst>
              <a:ext uri="{FF2B5EF4-FFF2-40B4-BE49-F238E27FC236}">
                <a16:creationId xmlns:a16="http://schemas.microsoft.com/office/drawing/2014/main" xmlns="" id="{86053699-6621-685C-046D-F6B3336E7B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675" r="26736"/>
          <a:stretch/>
        </p:blipFill>
        <p:spPr>
          <a:xfrm>
            <a:off x="348845" y="5802586"/>
            <a:ext cx="1224135" cy="1018215"/>
          </a:xfrm>
          <a:prstGeom prst="rect">
            <a:avLst/>
          </a:prstGeom>
        </p:spPr>
      </p:pic>
      <p:sp>
        <p:nvSpPr>
          <p:cNvPr id="10" name="ZoneTexte 9">
            <a:extLst>
              <a:ext uri="{FF2B5EF4-FFF2-40B4-BE49-F238E27FC236}">
                <a16:creationId xmlns:a16="http://schemas.microsoft.com/office/drawing/2014/main" xmlns="" id="{C1D0E49E-8CA0-2275-BD60-6A81D5625A78}"/>
              </a:ext>
            </a:extLst>
          </p:cNvPr>
          <p:cNvSpPr txBox="1"/>
          <p:nvPr/>
        </p:nvSpPr>
        <p:spPr>
          <a:xfrm>
            <a:off x="7992400" y="6397260"/>
            <a:ext cx="4045525" cy="369332"/>
          </a:xfrm>
          <a:prstGeom prst="rect">
            <a:avLst/>
          </a:prstGeom>
          <a:noFill/>
        </p:spPr>
        <p:txBody>
          <a:bodyPr wrap="square" rtlCol="0">
            <a:spAutoFit/>
          </a:bodyPr>
          <a:lstStyle/>
          <a:p>
            <a:r>
              <a:rPr lang="fr-FR" cap="all" dirty="0"/>
              <a:t>Chauffage collectif en copropriété</a:t>
            </a:r>
          </a:p>
        </p:txBody>
      </p:sp>
    </p:spTree>
    <p:extLst>
      <p:ext uri="{BB962C8B-B14F-4D97-AF65-F5344CB8AC3E}">
        <p14:creationId xmlns:p14="http://schemas.microsoft.com/office/powerpoint/2010/main" val="3189315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10939</TotalTime>
  <Words>6173</Words>
  <Application>Microsoft Office PowerPoint</Application>
  <PresentationFormat>Grand écran</PresentationFormat>
  <Paragraphs>504</Paragraphs>
  <Slides>54</Slides>
  <Notes>1</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54</vt:i4>
      </vt:variant>
    </vt:vector>
  </HeadingPairs>
  <TitlesOfParts>
    <vt:vector size="60" baseType="lpstr">
      <vt:lpstr>Arial</vt:lpstr>
      <vt:lpstr>Calibri</vt:lpstr>
      <vt:lpstr>Calibri Light</vt:lpstr>
      <vt:lpstr>Symbol</vt:lpstr>
      <vt:lpstr>Wingdings</vt:lpstr>
      <vt:lpstr>Thème Office</vt:lpstr>
      <vt:lpstr>Chauffage collectif en copropriété  </vt:lpstr>
      <vt:lpstr>Sommaire</vt:lpstr>
      <vt:lpstr>Un chauffage collectif est système centralisé qui permet de transformer et/ou de transporter de l’énergie primaire vers les lots d’un immeuble, la charge financière liée à ce type de chauffage est répartie vers chaque lot suivant des modalités définies à l’avance dans le règlement de copropriété.  Un chauffage individuel est un système pour lequel l’utilisateur final décide de la mise en route de l’arrêt et du niveau de puissance de son chauffage, il assume seul les frais de maintenance ainsi que la consommation d’énergie primaire correspondant à sa consommation. </vt:lpstr>
      <vt:lpstr>Présentation PowerPoint</vt:lpstr>
      <vt:lpstr> On distingue plusieurs types d’énergie primaire utilisables:  -le gaz (naturel ou GPL)  -le fioul  -le bois et ses sous-produits  -l’électricité  -la vapeur  -l’eau chaude souterraine (géothermie)  -le soleil  -l’air ambiant </vt:lpstr>
      <vt:lpstr>Présentation PowerPoint</vt:lpstr>
      <vt:lpstr> On distingue plusieurs types d’équipements pour utiliser ces énergies primaires:   -des chaudières à brûleurs   -des chaudières électriques (résistance)  -des pompes à chaleurs (thermodynamique)  -des échangeurs de températures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lexique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leblogosd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Chauffage collectif en copropriété</dc:title>
  <dc:creator>Christophe LEVREL</dc:creator>
  <cp:lastModifiedBy>Christophe LEVREL</cp:lastModifiedBy>
  <cp:revision>264</cp:revision>
  <cp:lastPrinted>2023-03-02T10:43:07Z</cp:lastPrinted>
  <dcterms:created xsi:type="dcterms:W3CDTF">2022-12-09T11:32:01Z</dcterms:created>
  <dcterms:modified xsi:type="dcterms:W3CDTF">2023-03-03T08:33:13Z</dcterms:modified>
</cp:coreProperties>
</file>