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517" r:id="rId3"/>
    <p:sldId id="508" r:id="rId4"/>
    <p:sldId id="443" r:id="rId5"/>
    <p:sldId id="509" r:id="rId6"/>
    <p:sldId id="494" r:id="rId7"/>
    <p:sldId id="515" r:id="rId8"/>
    <p:sldId id="514" r:id="rId9"/>
    <p:sldId id="457" r:id="rId10"/>
    <p:sldId id="506" r:id="rId11"/>
    <p:sldId id="459" r:id="rId12"/>
    <p:sldId id="461" r:id="rId13"/>
    <p:sldId id="462" r:id="rId14"/>
    <p:sldId id="463" r:id="rId15"/>
    <p:sldId id="464" r:id="rId16"/>
    <p:sldId id="468" r:id="rId17"/>
    <p:sldId id="469" r:id="rId18"/>
    <p:sldId id="516" r:id="rId19"/>
    <p:sldId id="471" r:id="rId20"/>
    <p:sldId id="472" r:id="rId21"/>
    <p:sldId id="473" r:id="rId22"/>
    <p:sldId id="474" r:id="rId23"/>
    <p:sldId id="512" r:id="rId24"/>
    <p:sldId id="475" r:id="rId25"/>
    <p:sldId id="476" r:id="rId26"/>
    <p:sldId id="477" r:id="rId27"/>
    <p:sldId id="479" r:id="rId28"/>
    <p:sldId id="480" r:id="rId29"/>
    <p:sldId id="481" r:id="rId30"/>
    <p:sldId id="482" r:id="rId31"/>
    <p:sldId id="510" r:id="rId32"/>
    <p:sldId id="483" r:id="rId33"/>
    <p:sldId id="484" r:id="rId34"/>
    <p:sldId id="485" r:id="rId35"/>
    <p:sldId id="488" r:id="rId36"/>
    <p:sldId id="511" r:id="rId37"/>
    <p:sldId id="489" r:id="rId38"/>
    <p:sldId id="495" r:id="rId39"/>
    <p:sldId id="451" r:id="rId40"/>
    <p:sldId id="491" r:id="rId41"/>
    <p:sldId id="498" r:id="rId42"/>
    <p:sldId id="455" r:id="rId43"/>
  </p:sldIdLst>
  <p:sldSz cx="13003213" cy="9756775"/>
  <p:notesSz cx="6797675" cy="9872663"/>
  <p:defaultTextStyle>
    <a:defPPr>
      <a:defRPr lang="fr-FR"/>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521415D9-36F7-43E2-AB2F-B90AF26B5E84}">
      <p14:sectionLst xmlns:p14="http://schemas.microsoft.com/office/powerpoint/2010/main">
        <p14:section name="Section par défaut" id="{4824AD41-FB7B-4859-B5D9-F4869A4DB4D3}">
          <p14:sldIdLst>
            <p14:sldId id="256"/>
            <p14:sldId id="517"/>
            <p14:sldId id="508"/>
            <p14:sldId id="443"/>
            <p14:sldId id="509"/>
            <p14:sldId id="494"/>
            <p14:sldId id="515"/>
            <p14:sldId id="514"/>
            <p14:sldId id="457"/>
            <p14:sldId id="506"/>
            <p14:sldId id="459"/>
            <p14:sldId id="461"/>
            <p14:sldId id="462"/>
            <p14:sldId id="463"/>
            <p14:sldId id="464"/>
          </p14:sldIdLst>
        </p14:section>
        <p14:section name="Section sans titre" id="{3DF820D6-EF62-4A3F-A1F8-F745D1527124}">
          <p14:sldIdLst>
            <p14:sldId id="468"/>
            <p14:sldId id="469"/>
            <p14:sldId id="516"/>
            <p14:sldId id="471"/>
            <p14:sldId id="472"/>
            <p14:sldId id="473"/>
            <p14:sldId id="474"/>
            <p14:sldId id="512"/>
            <p14:sldId id="475"/>
            <p14:sldId id="476"/>
            <p14:sldId id="477"/>
            <p14:sldId id="479"/>
            <p14:sldId id="480"/>
            <p14:sldId id="481"/>
            <p14:sldId id="482"/>
            <p14:sldId id="510"/>
            <p14:sldId id="483"/>
            <p14:sldId id="484"/>
            <p14:sldId id="485"/>
            <p14:sldId id="488"/>
            <p14:sldId id="511"/>
            <p14:sldId id="489"/>
            <p14:sldId id="495"/>
            <p14:sldId id="451"/>
            <p14:sldId id="491"/>
            <p14:sldId id="498"/>
            <p14:sldId id="455"/>
          </p14:sldIdLst>
        </p14:section>
      </p14:sectionLst>
    </p:ext>
    <p:ext uri="{EFAFB233-063F-42B5-8137-9DF3F51BA10A}">
      <p15:sldGuideLst xmlns:p15="http://schemas.microsoft.com/office/powerpoint/2012/main">
        <p15:guide id="1" orient="horz" pos="3073">
          <p15:clr>
            <a:srgbClr val="A4A3A4"/>
          </p15:clr>
        </p15:guide>
        <p15:guide id="2" pos="4095">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4A8"/>
    <a:srgbClr val="AB0707"/>
    <a:srgbClr val="F8F8F8"/>
    <a:srgbClr val="3EB9D6"/>
    <a:srgbClr val="FFCC00"/>
    <a:srgbClr val="003E8A"/>
    <a:srgbClr val="D4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157" autoAdjust="0"/>
    <p:restoredTop sz="94612" autoAdjust="0"/>
  </p:normalViewPr>
  <p:slideViewPr>
    <p:cSldViewPr>
      <p:cViewPr varScale="1">
        <p:scale>
          <a:sx n="78" d="100"/>
          <a:sy n="78" d="100"/>
        </p:scale>
        <p:origin x="2292" y="96"/>
      </p:cViewPr>
      <p:guideLst>
        <p:guide orient="horz" pos="3073"/>
        <p:guide pos="4095"/>
      </p:guideLst>
    </p:cSldViewPr>
  </p:slideViewPr>
  <p:outlineViewPr>
    <p:cViewPr>
      <p:scale>
        <a:sx n="33" d="100"/>
        <a:sy n="33" d="100"/>
      </p:scale>
      <p:origin x="0" y="-37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400" y="9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1"/>
            <a:ext cx="2945659" cy="493633"/>
          </a:xfrm>
          <a:prstGeom prst="rect">
            <a:avLst/>
          </a:prstGeom>
          <a:noFill/>
          <a:ln w="9525">
            <a:noFill/>
            <a:miter lim="800000"/>
            <a:headEnd/>
            <a:tailEnd/>
          </a:ln>
        </p:spPr>
        <p:txBody>
          <a:bodyPr vert="horz" wrap="square" lIns="92386" tIns="46192" rIns="92386" bIns="46192" numCol="1" anchor="t"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5123" name="Rectangle 3"/>
          <p:cNvSpPr>
            <a:spLocks noGrp="1" noChangeArrowheads="1"/>
          </p:cNvSpPr>
          <p:nvPr>
            <p:ph type="dt" sz="quarter" idx="1"/>
          </p:nvPr>
        </p:nvSpPr>
        <p:spPr bwMode="auto">
          <a:xfrm>
            <a:off x="3852017" y="1"/>
            <a:ext cx="2945659" cy="493633"/>
          </a:xfrm>
          <a:prstGeom prst="rect">
            <a:avLst/>
          </a:prstGeom>
          <a:noFill/>
          <a:ln w="9525">
            <a:noFill/>
            <a:miter lim="800000"/>
            <a:headEnd/>
            <a:tailEnd/>
          </a:ln>
        </p:spPr>
        <p:txBody>
          <a:bodyPr vert="horz" wrap="square" lIns="92386" tIns="46192" rIns="92386" bIns="46192" numCol="1" anchor="t" anchorCtr="0" compatLnSpc="1">
            <a:prstTxWarp prst="textNoShape">
              <a:avLst/>
            </a:prstTxWarp>
          </a:bodyPr>
          <a:lstStyle>
            <a:lvl1pPr algn="r" eaLnBrk="0" hangingPunct="0">
              <a:defRPr sz="1200">
                <a:ea typeface="ＭＳ Ｐゴシック" pitchFamily="-80" charset="-128"/>
                <a:cs typeface="+mn-cs"/>
              </a:defRPr>
            </a:lvl1pPr>
          </a:lstStyle>
          <a:p>
            <a:pPr>
              <a:defRPr/>
            </a:pPr>
            <a:endParaRPr lang="fr-FR"/>
          </a:p>
        </p:txBody>
      </p:sp>
    </p:spTree>
    <p:extLst>
      <p:ext uri="{BB962C8B-B14F-4D97-AF65-F5344CB8AC3E}">
        <p14:creationId xmlns:p14="http://schemas.microsoft.com/office/powerpoint/2010/main" val="2205402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2945659" cy="493633"/>
          </a:xfrm>
          <a:prstGeom prst="rect">
            <a:avLst/>
          </a:prstGeom>
          <a:noFill/>
          <a:ln w="9525">
            <a:noFill/>
            <a:miter lim="800000"/>
            <a:headEnd/>
            <a:tailEnd/>
          </a:ln>
        </p:spPr>
        <p:txBody>
          <a:bodyPr vert="horz" wrap="square" lIns="92386" tIns="46192" rIns="92386" bIns="46192" numCol="1" anchor="t"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3075" name="Rectangle 3"/>
          <p:cNvSpPr>
            <a:spLocks noGrp="1" noChangeArrowheads="1"/>
          </p:cNvSpPr>
          <p:nvPr>
            <p:ph type="dt" idx="1"/>
          </p:nvPr>
        </p:nvSpPr>
        <p:spPr bwMode="auto">
          <a:xfrm>
            <a:off x="3852017" y="1"/>
            <a:ext cx="2945659" cy="493633"/>
          </a:xfrm>
          <a:prstGeom prst="rect">
            <a:avLst/>
          </a:prstGeom>
          <a:noFill/>
          <a:ln w="9525">
            <a:noFill/>
            <a:miter lim="800000"/>
            <a:headEnd/>
            <a:tailEnd/>
          </a:ln>
        </p:spPr>
        <p:txBody>
          <a:bodyPr vert="horz" wrap="square" lIns="92386" tIns="46192" rIns="92386" bIns="46192" numCol="1" anchor="t" anchorCtr="0" compatLnSpc="1">
            <a:prstTxWarp prst="textNoShape">
              <a:avLst/>
            </a:prstTxWarp>
          </a:bodyPr>
          <a:lstStyle>
            <a:lvl1pPr algn="r" eaLnBrk="0" hangingPunct="0">
              <a:defRPr sz="1200">
                <a:ea typeface="ＭＳ Ｐゴシック" pitchFamily="-80" charset="-128"/>
                <a:cs typeface="+mn-cs"/>
              </a:defRPr>
            </a:lvl1pPr>
          </a:lstStyle>
          <a:p>
            <a:pPr>
              <a:defRPr/>
            </a:pPr>
            <a:endParaRPr lang="fr-FR"/>
          </a:p>
        </p:txBody>
      </p:sp>
      <p:sp>
        <p:nvSpPr>
          <p:cNvPr id="56324" name="Rectangle 4"/>
          <p:cNvSpPr>
            <a:spLocks noGrp="1" noRot="1" noChangeAspect="1" noChangeArrowheads="1" noTextEdit="1"/>
          </p:cNvSpPr>
          <p:nvPr>
            <p:ph type="sldImg" idx="2"/>
          </p:nvPr>
        </p:nvSpPr>
        <p:spPr bwMode="auto">
          <a:xfrm>
            <a:off x="931863" y="739775"/>
            <a:ext cx="4933950" cy="37036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6360" y="4689515"/>
            <a:ext cx="4984962" cy="4442698"/>
          </a:xfrm>
          <a:prstGeom prst="rect">
            <a:avLst/>
          </a:prstGeom>
          <a:noFill/>
          <a:ln w="9525">
            <a:noFill/>
            <a:miter lim="800000"/>
            <a:headEnd/>
            <a:tailEnd/>
          </a:ln>
        </p:spPr>
        <p:txBody>
          <a:bodyPr vert="horz" wrap="square" lIns="92386" tIns="46192" rIns="92386" bIns="46192"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3078" name="Rectangle 6"/>
          <p:cNvSpPr>
            <a:spLocks noGrp="1" noChangeArrowheads="1"/>
          </p:cNvSpPr>
          <p:nvPr>
            <p:ph type="ftr" sz="quarter" idx="4"/>
          </p:nvPr>
        </p:nvSpPr>
        <p:spPr bwMode="auto">
          <a:xfrm>
            <a:off x="2" y="9379030"/>
            <a:ext cx="2945659" cy="493633"/>
          </a:xfrm>
          <a:prstGeom prst="rect">
            <a:avLst/>
          </a:prstGeom>
          <a:noFill/>
          <a:ln w="9525">
            <a:noFill/>
            <a:miter lim="800000"/>
            <a:headEnd/>
            <a:tailEnd/>
          </a:ln>
        </p:spPr>
        <p:txBody>
          <a:bodyPr vert="horz" wrap="square" lIns="92386" tIns="46192" rIns="92386" bIns="46192" numCol="1" anchor="b"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3079" name="Rectangle 7"/>
          <p:cNvSpPr>
            <a:spLocks noGrp="1" noChangeArrowheads="1"/>
          </p:cNvSpPr>
          <p:nvPr>
            <p:ph type="sldNum" sz="quarter" idx="5"/>
          </p:nvPr>
        </p:nvSpPr>
        <p:spPr bwMode="auto">
          <a:xfrm>
            <a:off x="3852017" y="9379030"/>
            <a:ext cx="2945659" cy="493633"/>
          </a:xfrm>
          <a:prstGeom prst="rect">
            <a:avLst/>
          </a:prstGeom>
          <a:noFill/>
          <a:ln w="9525">
            <a:noFill/>
            <a:miter lim="800000"/>
            <a:headEnd/>
            <a:tailEnd/>
          </a:ln>
        </p:spPr>
        <p:txBody>
          <a:bodyPr vert="horz" wrap="square" lIns="92386" tIns="46192" rIns="92386" bIns="46192" numCol="1" anchor="b" anchorCtr="0" compatLnSpc="1">
            <a:prstTxWarp prst="textNoShape">
              <a:avLst/>
            </a:prstTxWarp>
          </a:bodyPr>
          <a:lstStyle>
            <a:lvl1pPr algn="r" eaLnBrk="0" hangingPunct="0">
              <a:defRPr sz="1200">
                <a:ea typeface="ＭＳ Ｐゴシック" pitchFamily="-80" charset="-128"/>
                <a:cs typeface="+mn-cs"/>
              </a:defRPr>
            </a:lvl1pPr>
          </a:lstStyle>
          <a:p>
            <a:pPr>
              <a:defRPr/>
            </a:pPr>
            <a:fld id="{6692719D-B2AF-444B-BA38-02AAA93E92A1}" type="slidenum">
              <a:rPr lang="fr-FR"/>
              <a:pPr>
                <a:defRPr/>
              </a:pPr>
              <a:t>‹N°›</a:t>
            </a:fld>
            <a:endParaRPr lang="fr-FR"/>
          </a:p>
        </p:txBody>
      </p:sp>
    </p:spTree>
    <p:extLst>
      <p:ext uri="{BB962C8B-B14F-4D97-AF65-F5344CB8AC3E}">
        <p14:creationId xmlns:p14="http://schemas.microsoft.com/office/powerpoint/2010/main" val="967292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9835E3BC-0D02-4A4E-ACCA-53CA52768220}" type="slidenum">
              <a:rPr lang="fr-FR" smtClean="0">
                <a:ea typeface="ＭＳ Ｐゴシック" pitchFamily="34" charset="-128"/>
              </a:rPr>
              <a:pPr>
                <a:defRPr/>
              </a:pPr>
              <a:t>1</a:t>
            </a:fld>
            <a:endParaRPr lang="fr-FR">
              <a:ea typeface="ＭＳ Ｐゴシック" pitchFamily="3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dirty="0">
              <a:ea typeface="ＭＳ Ｐゴシック" pitchFamily="34" charset="-128"/>
            </a:endParaRPr>
          </a:p>
        </p:txBody>
      </p:sp>
    </p:spTree>
    <p:extLst>
      <p:ext uri="{BB962C8B-B14F-4D97-AF65-F5344CB8AC3E}">
        <p14:creationId xmlns:p14="http://schemas.microsoft.com/office/powerpoint/2010/main" val="3966188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9835E3BC-0D02-4A4E-ACCA-53CA52768220}" type="slidenum">
              <a:rPr lang="fr-FR" smtClean="0">
                <a:ea typeface="ＭＳ Ｐゴシック" pitchFamily="34" charset="-128"/>
              </a:rPr>
              <a:pPr>
                <a:defRPr/>
              </a:pPr>
              <a:t>2</a:t>
            </a:fld>
            <a:endParaRPr lang="fr-FR">
              <a:ea typeface="ＭＳ Ｐゴシック" pitchFamily="3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dirty="0">
              <a:ea typeface="ＭＳ Ｐゴシック" pitchFamily="34" charset="-128"/>
            </a:endParaRPr>
          </a:p>
        </p:txBody>
      </p:sp>
    </p:spTree>
    <p:extLst>
      <p:ext uri="{BB962C8B-B14F-4D97-AF65-F5344CB8AC3E}">
        <p14:creationId xmlns:p14="http://schemas.microsoft.com/office/powerpoint/2010/main" val="1007886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692719D-B2AF-444B-BA38-02AAA93E92A1}" type="slidenum">
              <a:rPr lang="fr-FR" smtClean="0"/>
              <a:pPr>
                <a:defRPr/>
              </a:pPr>
              <a:t>8</a:t>
            </a:fld>
            <a:endParaRPr lang="fr-FR"/>
          </a:p>
        </p:txBody>
      </p:sp>
    </p:spTree>
    <p:extLst>
      <p:ext uri="{BB962C8B-B14F-4D97-AF65-F5344CB8AC3E}">
        <p14:creationId xmlns:p14="http://schemas.microsoft.com/office/powerpoint/2010/main" val="4188471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74725" y="3030538"/>
            <a:ext cx="11053763" cy="20923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951038" y="5529263"/>
            <a:ext cx="9101137"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650875" y="2276475"/>
            <a:ext cx="11701463" cy="6438900"/>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28163" y="390525"/>
            <a:ext cx="2924175" cy="8324850"/>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50875" y="390525"/>
            <a:ext cx="8624888" cy="8324850"/>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650875" y="2276475"/>
            <a:ext cx="11701463" cy="6438900"/>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27113" y="6269038"/>
            <a:ext cx="11052175" cy="1938337"/>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1027113" y="4135438"/>
            <a:ext cx="11052175"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650875" y="2276475"/>
            <a:ext cx="5773738" cy="64389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577013" y="2276475"/>
            <a:ext cx="5775325" cy="64389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50875" y="2184400"/>
            <a:ext cx="5745163" cy="9096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50875" y="3094038"/>
            <a:ext cx="5745163" cy="5621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605588" y="2184400"/>
            <a:ext cx="5746750" cy="9096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605588" y="3094038"/>
            <a:ext cx="5746750" cy="5621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50875" y="388938"/>
            <a:ext cx="4276725" cy="1652587"/>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5083175" y="388938"/>
            <a:ext cx="7269163" cy="8326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50875" y="2041525"/>
            <a:ext cx="4276725" cy="66738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547938" y="6829425"/>
            <a:ext cx="7802562" cy="806450"/>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547938" y="871538"/>
            <a:ext cx="7802562" cy="58547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547938" y="7635875"/>
            <a:ext cx="7802562" cy="11445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8" descr="fd1"/>
          <p:cNvPicPr>
            <a:picLocks noChangeAspect="1" noChangeArrowheads="1"/>
          </p:cNvPicPr>
          <p:nvPr/>
        </p:nvPicPr>
        <p:blipFill>
          <a:blip r:embed="rId13" cstate="print"/>
          <a:srcRect/>
          <a:stretch>
            <a:fillRect/>
          </a:stretch>
        </p:blipFill>
        <p:spPr bwMode="auto">
          <a:xfrm>
            <a:off x="0" y="0"/>
            <a:ext cx="13004800" cy="9753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hf hdr="0" ftr="0" dt="0"/>
  <p:txStyles>
    <p:titleStyle>
      <a:lvl1pPr algn="ctr" defTabSz="1300163" rtl="0" eaLnBrk="0" fontAlgn="base" hangingPunct="0">
        <a:spcBef>
          <a:spcPct val="0"/>
        </a:spcBef>
        <a:spcAft>
          <a:spcPct val="0"/>
        </a:spcAft>
        <a:defRPr sz="3600">
          <a:solidFill>
            <a:schemeClr val="tx2"/>
          </a:solidFill>
          <a:latin typeface="+mj-lt"/>
          <a:ea typeface="+mj-ea"/>
          <a:cs typeface="+mj-cs"/>
        </a:defRPr>
      </a:lvl1pPr>
      <a:lvl2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2pPr>
      <a:lvl3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3pPr>
      <a:lvl4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4pPr>
      <a:lvl5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5pPr>
      <a:lvl6pPr marL="4572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6pPr>
      <a:lvl7pPr marL="9144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7pPr>
      <a:lvl8pPr marL="13716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8pPr>
      <a:lvl9pPr marL="18288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9pPr>
    </p:titleStyle>
    <p:bodyStyle>
      <a:lvl1pPr marL="487363" indent="-487363" algn="l" defTabSz="1300163" rtl="0" eaLnBrk="0" fontAlgn="base" hangingPunct="0">
        <a:spcBef>
          <a:spcPct val="20000"/>
        </a:spcBef>
        <a:spcAft>
          <a:spcPct val="0"/>
        </a:spcAft>
        <a:defRPr sz="4600">
          <a:solidFill>
            <a:schemeClr val="tx1"/>
          </a:solidFill>
          <a:latin typeface="+mn-lt"/>
          <a:ea typeface="+mn-ea"/>
          <a:cs typeface="+mn-cs"/>
        </a:defRPr>
      </a:lvl1pPr>
      <a:lvl2pPr marL="1057275" indent="-406400" algn="l" defTabSz="1300163" rtl="0" eaLnBrk="0" fontAlgn="base" hangingPunct="0">
        <a:spcBef>
          <a:spcPct val="20000"/>
        </a:spcBef>
        <a:spcAft>
          <a:spcPct val="0"/>
        </a:spcAft>
        <a:buChar char="–"/>
        <a:defRPr sz="4000">
          <a:solidFill>
            <a:schemeClr val="tx1"/>
          </a:solidFill>
          <a:latin typeface="+mn-lt"/>
          <a:ea typeface="+mn-ea"/>
        </a:defRPr>
      </a:lvl2pPr>
      <a:lvl3pPr marL="1625600" indent="-325438" algn="l" defTabSz="1300163" rtl="0" eaLnBrk="0" fontAlgn="base" hangingPunct="0">
        <a:spcBef>
          <a:spcPct val="20000"/>
        </a:spcBef>
        <a:spcAft>
          <a:spcPct val="0"/>
        </a:spcAft>
        <a:buChar char="•"/>
        <a:defRPr sz="3400">
          <a:solidFill>
            <a:schemeClr val="tx1"/>
          </a:solidFill>
          <a:latin typeface="+mn-lt"/>
          <a:ea typeface="+mn-ea"/>
        </a:defRPr>
      </a:lvl3pPr>
      <a:lvl4pPr marL="2276475" indent="-325438" algn="l" defTabSz="1300163" rtl="0" eaLnBrk="0" fontAlgn="base" hangingPunct="0">
        <a:spcBef>
          <a:spcPct val="20000"/>
        </a:spcBef>
        <a:spcAft>
          <a:spcPct val="0"/>
        </a:spcAft>
        <a:buChar char="–"/>
        <a:defRPr sz="2800">
          <a:solidFill>
            <a:schemeClr val="tx1"/>
          </a:solidFill>
          <a:latin typeface="+mn-lt"/>
          <a:ea typeface="+mn-ea"/>
        </a:defRPr>
      </a:lvl4pPr>
      <a:lvl5pPr marL="2925763" indent="-325438" algn="l" defTabSz="1300163" rtl="0" eaLnBrk="0" fontAlgn="base" hangingPunct="0">
        <a:spcBef>
          <a:spcPct val="20000"/>
        </a:spcBef>
        <a:spcAft>
          <a:spcPct val="0"/>
        </a:spcAft>
        <a:buChar char="»"/>
        <a:defRPr sz="2800">
          <a:solidFill>
            <a:schemeClr val="tx1"/>
          </a:solidFill>
          <a:latin typeface="+mn-lt"/>
          <a:ea typeface="+mn-ea"/>
        </a:defRPr>
      </a:lvl5pPr>
      <a:lvl6pPr marL="3382963" indent="-325438" algn="l" defTabSz="1300163" rtl="0" fontAlgn="base">
        <a:spcBef>
          <a:spcPct val="20000"/>
        </a:spcBef>
        <a:spcAft>
          <a:spcPct val="0"/>
        </a:spcAft>
        <a:buChar char="»"/>
        <a:defRPr sz="2800">
          <a:solidFill>
            <a:schemeClr val="tx1"/>
          </a:solidFill>
          <a:latin typeface="+mn-lt"/>
          <a:ea typeface="+mn-ea"/>
        </a:defRPr>
      </a:lvl6pPr>
      <a:lvl7pPr marL="3840163" indent="-325438" algn="l" defTabSz="1300163" rtl="0" fontAlgn="base">
        <a:spcBef>
          <a:spcPct val="20000"/>
        </a:spcBef>
        <a:spcAft>
          <a:spcPct val="0"/>
        </a:spcAft>
        <a:buChar char="»"/>
        <a:defRPr sz="2800">
          <a:solidFill>
            <a:schemeClr val="tx1"/>
          </a:solidFill>
          <a:latin typeface="+mn-lt"/>
          <a:ea typeface="+mn-ea"/>
        </a:defRPr>
      </a:lvl7pPr>
      <a:lvl8pPr marL="4297363" indent="-325438" algn="l" defTabSz="1300163" rtl="0" fontAlgn="base">
        <a:spcBef>
          <a:spcPct val="20000"/>
        </a:spcBef>
        <a:spcAft>
          <a:spcPct val="0"/>
        </a:spcAft>
        <a:buChar char="»"/>
        <a:defRPr sz="2800">
          <a:solidFill>
            <a:schemeClr val="tx1"/>
          </a:solidFill>
          <a:latin typeface="+mn-lt"/>
          <a:ea typeface="+mn-ea"/>
        </a:defRPr>
      </a:lvl8pPr>
      <a:lvl9pPr marL="4754563" indent="-325438" algn="l" defTabSz="1300163" rtl="0" fontAlgn="base">
        <a:spcBef>
          <a:spcPct val="20000"/>
        </a:spcBef>
        <a:spcAft>
          <a:spcPct val="0"/>
        </a:spcAft>
        <a:buChar char="»"/>
        <a:defRPr sz="28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42.xml.rels><?xml version="1.0" encoding="UTF-8" standalone="yes"?>
<Relationships xmlns="http://schemas.openxmlformats.org/package/2006/relationships"><Relationship Id="rId3" Type="http://schemas.openxmlformats.org/officeDocument/2006/relationships/hyperlink" Target="http://arc-copro.fr/" TargetMode="External"/><Relationship Id="rId2" Type="http://schemas.openxmlformats.org/officeDocument/2006/relationships/hyperlink" Target="mailto:unarcasso@arc-copro.fr"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6" name="Picture 28" descr="immeuble01"/>
          <p:cNvPicPr>
            <a:picLocks noChangeAspect="1" noChangeArrowheads="1"/>
          </p:cNvPicPr>
          <p:nvPr/>
        </p:nvPicPr>
        <p:blipFill>
          <a:blip r:embed="rId3" cstate="print"/>
          <a:srcRect/>
          <a:stretch>
            <a:fillRect/>
          </a:stretch>
        </p:blipFill>
        <p:spPr bwMode="auto">
          <a:xfrm>
            <a:off x="524942" y="-8810"/>
            <a:ext cx="1108075" cy="1668463"/>
          </a:xfrm>
          <a:prstGeom prst="rect">
            <a:avLst/>
          </a:prstGeom>
          <a:noFill/>
          <a:ln w="9525">
            <a:noFill/>
            <a:miter lim="800000"/>
            <a:headEnd/>
            <a:tailEnd/>
          </a:ln>
        </p:spPr>
      </p:pic>
      <p:sp>
        <p:nvSpPr>
          <p:cNvPr id="2054" name="Text Box 43"/>
          <p:cNvSpPr txBox="1">
            <a:spLocks noChangeArrowheads="1"/>
          </p:cNvSpPr>
          <p:nvPr/>
        </p:nvSpPr>
        <p:spPr bwMode="auto">
          <a:xfrm>
            <a:off x="6019800" y="2895600"/>
            <a:ext cx="990600"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2055" name="Text Box 45"/>
          <p:cNvSpPr txBox="1">
            <a:spLocks noChangeArrowheads="1"/>
          </p:cNvSpPr>
          <p:nvPr/>
        </p:nvSpPr>
        <p:spPr bwMode="auto">
          <a:xfrm>
            <a:off x="9737725" y="2936875"/>
            <a:ext cx="1006475"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14" name="Titre 13"/>
          <p:cNvSpPr>
            <a:spLocks noGrp="1"/>
          </p:cNvSpPr>
          <p:nvPr>
            <p:ph type="title"/>
          </p:nvPr>
        </p:nvSpPr>
        <p:spPr>
          <a:xfrm>
            <a:off x="837972" y="485899"/>
            <a:ext cx="11701463" cy="1625600"/>
          </a:xfrm>
          <a:prstGeom prst="rect">
            <a:avLst/>
          </a:prstGeom>
        </p:spPr>
        <p:txBody>
          <a:bodyPr/>
          <a:lstStyle/>
          <a:p>
            <a:r>
              <a:rPr lang="fr-CA" altLang="fr-FR" b="1" dirty="0" smtClean="0">
                <a:solidFill>
                  <a:schemeClr val="tx1"/>
                </a:solidFill>
              </a:rPr>
              <a:t>Formation du 22 mars 2023 (18h15-20h00)</a:t>
            </a:r>
            <a:endParaRPr lang="fr-FR" altLang="fr-FR" b="1" dirty="0">
              <a:solidFill>
                <a:schemeClr val="tx1"/>
              </a:solidFill>
            </a:endParaRPr>
          </a:p>
        </p:txBody>
      </p:sp>
      <p:sp>
        <p:nvSpPr>
          <p:cNvPr id="4" name="Espace réservé du contenu 3"/>
          <p:cNvSpPr>
            <a:spLocks noGrp="1"/>
          </p:cNvSpPr>
          <p:nvPr>
            <p:ph idx="1"/>
          </p:nvPr>
        </p:nvSpPr>
        <p:spPr>
          <a:xfrm>
            <a:off x="308918" y="1854051"/>
            <a:ext cx="11701463" cy="6438900"/>
          </a:xfrm>
        </p:spPr>
        <p:txBody>
          <a:bodyPr/>
          <a:lstStyle/>
          <a:p>
            <a:pPr algn="ctr"/>
            <a:endParaRPr lang="fr-CA" sz="5400" b="1" dirty="0" smtClean="0"/>
          </a:p>
          <a:p>
            <a:pPr algn="ctr"/>
            <a:endParaRPr lang="fr-FR" sz="5400" b="1" dirty="0" smtClean="0"/>
          </a:p>
          <a:p>
            <a:pPr algn="ctr"/>
            <a:r>
              <a:rPr lang="fr-FR" sz="5400" b="1" dirty="0" smtClean="0"/>
              <a:t>Le changement de syndic</a:t>
            </a:r>
          </a:p>
          <a:p>
            <a:pPr algn="r"/>
            <a:r>
              <a:rPr lang="fr-FR" altLang="fr-FR" sz="5400" b="1" dirty="0" smtClean="0">
                <a:solidFill>
                  <a:schemeClr val="bg1"/>
                </a:solidFill>
              </a:rPr>
              <a:t>)</a:t>
            </a:r>
            <a:endParaRPr lang="fr-FR" sz="5400" b="1" dirty="0" smtClean="0"/>
          </a:p>
          <a:p>
            <a:pPr algn="r"/>
            <a:r>
              <a:rPr lang="fr-CA" sz="2800" b="1" dirty="0" smtClean="0"/>
              <a:t>Merci de couper vos micros</a:t>
            </a:r>
          </a:p>
          <a:p>
            <a:pPr algn="r"/>
            <a:endParaRPr lang="fr-CA" sz="2800" b="1" dirty="0" smtClean="0"/>
          </a:p>
          <a:p>
            <a:pPr algn="r"/>
            <a:r>
              <a:rPr lang="fr-CA" altLang="fr-FR" sz="2800" b="1" dirty="0" smtClean="0">
                <a:solidFill>
                  <a:schemeClr val="tx2"/>
                </a:solidFill>
              </a:rPr>
              <a:t>      LUPART Laëtitia, juriste à l’ARC </a:t>
            </a:r>
            <a:endParaRPr lang="fr-FR" sz="2800" b="1" dirty="0"/>
          </a:p>
        </p:txBody>
      </p:sp>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1638" y="7323727"/>
            <a:ext cx="2237797" cy="1938448"/>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76"/>
                                        </p:tgtEl>
                                        <p:attrNameLst>
                                          <p:attrName>style.visibility</p:attrName>
                                        </p:attrNameLst>
                                      </p:cBhvr>
                                      <p:to>
                                        <p:strVal val="visible"/>
                                      </p:to>
                                    </p:set>
                                    <p:animEffect transition="in" filter="fade">
                                      <p:cBhvr>
                                        <p:cTn id="7" dur="500"/>
                                        <p:tgtEl>
                                          <p:spTgt spid="2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 changement de syndic</a:t>
            </a:r>
            <a:endParaRPr lang="fr-FR" dirty="0"/>
          </a:p>
        </p:txBody>
      </p:sp>
      <p:sp>
        <p:nvSpPr>
          <p:cNvPr id="3" name="Espace réservé du contenu 2"/>
          <p:cNvSpPr>
            <a:spLocks noGrp="1"/>
          </p:cNvSpPr>
          <p:nvPr>
            <p:ph idx="1"/>
          </p:nvPr>
        </p:nvSpPr>
        <p:spPr>
          <a:xfrm>
            <a:off x="628614" y="2367327"/>
            <a:ext cx="11701463" cy="6438900"/>
          </a:xfrm>
        </p:spPr>
        <p:txBody>
          <a:bodyPr/>
          <a:lstStyle/>
          <a:p>
            <a:pPr marL="0" indent="0"/>
            <a:r>
              <a:rPr lang="fr-CA" sz="2400" dirty="0" smtClean="0"/>
              <a:t>Article 26 du décret du 17 mars 1967 : </a:t>
            </a:r>
          </a:p>
          <a:p>
            <a:pPr marL="685800" indent="-685800">
              <a:buFont typeface="Wingdings" panose="05000000000000000000" pitchFamily="2" charset="2"/>
              <a:buChar char="§"/>
            </a:pPr>
            <a:endParaRPr lang="fr-CA" sz="2400" dirty="0" smtClean="0"/>
          </a:p>
          <a:p>
            <a:pPr marL="0" indent="0" algn="just"/>
            <a:r>
              <a:rPr lang="fr-CA" sz="2400" dirty="0" smtClean="0"/>
              <a:t>« Lorsque l’assemblée générale est appelée à se prononcer sur la désignation d’un syndic professionnel, </a:t>
            </a:r>
            <a:r>
              <a:rPr lang="fr-CA" sz="2400" b="1" dirty="0" smtClean="0"/>
              <a:t>et sauf dispense </a:t>
            </a:r>
            <a:r>
              <a:rPr lang="fr-CA" sz="2400" dirty="0" smtClean="0"/>
              <a:t>de mise en concurrence, le conseil syndical communique </a:t>
            </a:r>
            <a:r>
              <a:rPr lang="fr-CA" sz="2400" b="1" dirty="0" smtClean="0"/>
              <a:t>un ou plusieurs contrats issus de la mise en concurrence »</a:t>
            </a:r>
          </a:p>
          <a:p>
            <a:pPr marL="0" indent="0" algn="just"/>
            <a:endParaRPr lang="fr-CA" sz="2400" dirty="0"/>
          </a:p>
          <a:p>
            <a:pPr marL="342900" indent="-342900" algn="just">
              <a:buFont typeface="Wingdings" panose="05000000000000000000" pitchFamily="2" charset="2"/>
              <a:buChar char="§"/>
            </a:pPr>
            <a:r>
              <a:rPr lang="fr-CA" sz="2400" dirty="0" smtClean="0"/>
              <a:t> Le conseil syndical communique au syndic un ou plusieurs contrats.  </a:t>
            </a:r>
          </a:p>
          <a:p>
            <a:pPr marL="0" indent="0" algn="just"/>
            <a:endParaRPr lang="fr-CA" sz="2400" dirty="0"/>
          </a:p>
          <a:p>
            <a:pPr marL="342900" indent="-342900" algn="just">
              <a:buFont typeface="Wingdings" panose="05000000000000000000" pitchFamily="2" charset="2"/>
              <a:buChar char="§"/>
            </a:pPr>
            <a:r>
              <a:rPr lang="fr-CA" sz="2400" dirty="0" smtClean="0"/>
              <a:t> Dans le compte-rendu du conseil syndical, il convient de retracer le processus de la mise en concurrence pour expliquer le(s) candidat(s) retenu(s).</a:t>
            </a:r>
          </a:p>
          <a:p>
            <a:pPr marL="0" indent="0" algn="just"/>
            <a:endParaRPr lang="fr-CA" sz="2400" dirty="0"/>
          </a:p>
          <a:p>
            <a:pPr marL="342900" indent="-342900">
              <a:buFont typeface="Wingdings" panose="05000000000000000000" pitchFamily="2" charset="2"/>
              <a:buChar char="§"/>
            </a:pPr>
            <a:r>
              <a:rPr lang="fr-CA" sz="2400" dirty="0" smtClean="0"/>
              <a:t>L’assemblée générale peut dispenser le conseil syndical de mettre en concurrence le syndic. </a:t>
            </a:r>
          </a:p>
          <a:p>
            <a:pPr marL="0" indent="0"/>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92696663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algn="just">
              <a:buFont typeface="Wingdings" panose="05000000000000000000" pitchFamily="2" charset="2"/>
              <a:buChar char="Ø"/>
            </a:pPr>
            <a:r>
              <a:rPr lang="fr-CA" sz="2400" dirty="0" smtClean="0"/>
              <a:t> </a:t>
            </a:r>
            <a:r>
              <a:rPr lang="fr-CA" sz="2400" b="1" dirty="0" smtClean="0"/>
              <a:t>Sanction en cas de non-respect de cette obligation : </a:t>
            </a:r>
          </a:p>
          <a:p>
            <a:pPr marL="0" indent="0" algn="just"/>
            <a:endParaRPr lang="fr-CA" sz="2400" dirty="0" smtClean="0"/>
          </a:p>
          <a:p>
            <a:pPr marL="342900" indent="-342900" algn="just">
              <a:buFont typeface="Wingdings" panose="05000000000000000000" pitchFamily="2" charset="2"/>
              <a:buChar char="§"/>
            </a:pPr>
            <a:r>
              <a:rPr lang="fr-CA" sz="2400" dirty="0"/>
              <a:t> </a:t>
            </a:r>
            <a:r>
              <a:rPr lang="fr-CA" sz="2400" dirty="0" smtClean="0"/>
              <a:t>Si le syndic est nommé par l’assemblée générale sans qu’une mise en concurrence n’ait été effectuée, son mandat </a:t>
            </a:r>
            <a:r>
              <a:rPr lang="fr-CA" sz="2400" b="1" dirty="0" smtClean="0"/>
              <a:t>sera valable </a:t>
            </a:r>
            <a:r>
              <a:rPr lang="fr-CA" sz="2400" dirty="0" smtClean="0"/>
              <a:t>(article 21 de la loi du 10 juillet 1965 + </a:t>
            </a:r>
            <a:r>
              <a:rPr lang="fr-CA" sz="2400" dirty="0" err="1" smtClean="0"/>
              <a:t>Cass</a:t>
            </a:r>
            <a:r>
              <a:rPr lang="fr-CA" sz="2400" dirty="0" smtClean="0"/>
              <a:t> 3civ, 03 juin 2021 n°20-13.269). </a:t>
            </a:r>
          </a:p>
          <a:p>
            <a:pPr marL="0" indent="0" algn="just"/>
            <a:endParaRPr lang="fr-CA" sz="2400" dirty="0"/>
          </a:p>
          <a:p>
            <a:pPr marL="0" indent="0" algn="just"/>
            <a:r>
              <a:rPr lang="fr-CA" sz="2400" dirty="0" smtClean="0"/>
              <a:t>« </a:t>
            </a:r>
            <a:r>
              <a:rPr lang="fr-FR" sz="2400" i="1" dirty="0"/>
              <a:t>Ayant relevé que la désignation de la société Cabinet [Z] en qualité de syndic avait été opérée en l’absence de toute concurrence en violation des </a:t>
            </a:r>
            <a:r>
              <a:rPr lang="fr-FR" sz="2400" i="1" dirty="0" smtClean="0"/>
              <a:t>dispositions de </a:t>
            </a:r>
            <a:r>
              <a:rPr lang="fr-FR" sz="2400" i="1" dirty="0"/>
              <a:t>l’article 21 de la loi de 1965, la cour d’appel, </a:t>
            </a:r>
            <a:r>
              <a:rPr lang="fr-FR" sz="2400" i="1" dirty="0" smtClean="0"/>
              <a:t>en </a:t>
            </a:r>
            <a:r>
              <a:rPr lang="fr-FR" sz="2400" i="1" dirty="0"/>
              <a:t>a exactement déduit que cette violation n’entraînait pas l’annulation de la décision n° 6 de l’assemblée générale</a:t>
            </a:r>
            <a:r>
              <a:rPr lang="fr-FR" sz="2400" dirty="0" smtClean="0"/>
              <a:t>. »</a:t>
            </a:r>
            <a:endParaRPr lang="fr-CA" sz="2400" dirty="0"/>
          </a:p>
          <a:p>
            <a:pPr marL="342900" indent="-342900" algn="just">
              <a:buFont typeface="Wingdings" panose="05000000000000000000" pitchFamily="2" charset="2"/>
              <a:buChar char="§"/>
            </a:pPr>
            <a:endParaRPr lang="fr-CA" sz="2400" dirty="0" smtClean="0"/>
          </a:p>
          <a:p>
            <a:pPr marL="342900" indent="-342900" algn="just">
              <a:buFont typeface="Wingdings" panose="05000000000000000000" pitchFamily="2" charset="2"/>
              <a:buChar char="§"/>
            </a:pPr>
            <a:r>
              <a:rPr lang="fr-CA" sz="2400" dirty="0"/>
              <a:t> </a:t>
            </a:r>
            <a:r>
              <a:rPr lang="fr-CA" sz="2400" dirty="0" smtClean="0"/>
              <a:t>La responsabilité des conseillers syndicaux pourra être engagée s’il est démontré une collusion frauduleuse avec le syndic. </a:t>
            </a:r>
            <a:endParaRPr lang="fr-CA" sz="2400" dirty="0"/>
          </a:p>
          <a:p>
            <a:pPr marL="0" indent="0" algn="just"/>
            <a:endParaRPr lang="fr-CA" sz="2400" dirty="0" smtClean="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4979557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dirty="0" smtClean="0"/>
              <a:t>Dispense de mise en concurrence </a:t>
            </a:r>
          </a:p>
          <a:p>
            <a:pPr marL="342900" indent="-342900">
              <a:buFont typeface="Wingdings" panose="05000000000000000000" pitchFamily="2" charset="2"/>
              <a:buChar char="Ø"/>
            </a:pPr>
            <a:endParaRPr lang="fr-CA" sz="2400" b="1" dirty="0"/>
          </a:p>
          <a:p>
            <a:pPr marL="0" indent="0"/>
            <a:r>
              <a:rPr lang="fr-CA" sz="2400" dirty="0" smtClean="0"/>
              <a:t>Article 21 de la loi du 10 juillet 1965 : </a:t>
            </a:r>
          </a:p>
          <a:p>
            <a:pPr marL="0" indent="0"/>
            <a:endParaRPr lang="fr-CA" sz="2400" b="1" dirty="0"/>
          </a:p>
          <a:p>
            <a:pPr marL="0" indent="0" algn="just"/>
            <a:r>
              <a:rPr lang="fr-CA" sz="2400" dirty="0" smtClean="0"/>
              <a:t>« Le conseil syndical peut être </a:t>
            </a:r>
            <a:r>
              <a:rPr lang="fr-CA" sz="2400" b="1" dirty="0" smtClean="0"/>
              <a:t>dispensé </a:t>
            </a:r>
            <a:r>
              <a:rPr lang="fr-CA" sz="2400" dirty="0" smtClean="0"/>
              <a:t>de mise en concurrence par décision votée à la majorité des copropriétaires. A cette fin, il fait inscrire cette </a:t>
            </a:r>
            <a:r>
              <a:rPr lang="fr-CA" sz="2400" b="1" dirty="0" smtClean="0"/>
              <a:t>demande à l’ordre du jour de l’assemblée générale précédente </a:t>
            </a:r>
            <a:r>
              <a:rPr lang="fr-CA" sz="2400" dirty="0" smtClean="0"/>
              <a:t>». </a:t>
            </a:r>
          </a:p>
          <a:p>
            <a:pPr marL="0" indent="0"/>
            <a:endParaRPr lang="fr-CA" sz="2400" dirty="0" smtClean="0"/>
          </a:p>
          <a:p>
            <a:pPr marL="342900" indent="-342900">
              <a:buFont typeface="Wingdings" panose="05000000000000000000" pitchFamily="2" charset="2"/>
              <a:buChar char="§"/>
            </a:pPr>
            <a:r>
              <a:rPr lang="fr-CA" sz="2400" dirty="0" smtClean="0"/>
              <a:t> Le conseil syndical doit être à l’initiative de cette question </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r>
              <a:rPr lang="fr-CA" sz="2400" dirty="0" smtClean="0"/>
              <a:t> La dispense n’interdit pas le conseil syndical de mettre en concurrence le syndic </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r>
              <a:rPr lang="fr-CA" sz="2400" dirty="0" smtClean="0"/>
              <a:t>Cette demande doit être votée au cours de l’assemblée générale </a:t>
            </a:r>
            <a:r>
              <a:rPr lang="fr-CA" sz="2400" b="1" dirty="0" smtClean="0"/>
              <a:t>précédent </a:t>
            </a:r>
            <a:r>
              <a:rPr lang="fr-CA" sz="2400" dirty="0" smtClean="0"/>
              <a:t>l’échéance du contrat du syndic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0"/>
            <a:ext cx="1108075" cy="1668463"/>
          </a:xfrm>
          <a:prstGeom prst="rect">
            <a:avLst/>
          </a:prstGeom>
          <a:noFill/>
          <a:ln w="9525">
            <a:noFill/>
            <a:miter lim="800000"/>
            <a:headEnd/>
            <a:tailEnd/>
          </a:ln>
        </p:spPr>
      </p:pic>
    </p:spTree>
    <p:extLst>
      <p:ext uri="{BB962C8B-B14F-4D97-AF65-F5344CB8AC3E}">
        <p14:creationId xmlns:p14="http://schemas.microsoft.com/office/powerpoint/2010/main" val="357540842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dirty="0" smtClean="0"/>
              <a:t>Comment effectuer une bonne mise en concurrence des contrats de syndics? </a:t>
            </a:r>
          </a:p>
          <a:p>
            <a:pPr marL="0" indent="0"/>
            <a:endParaRPr lang="fr-CA" sz="2400" b="1" dirty="0"/>
          </a:p>
          <a:p>
            <a:pPr marL="342900" indent="-342900">
              <a:buFont typeface="Wingdings" panose="05000000000000000000" pitchFamily="2" charset="2"/>
              <a:buChar char="§"/>
            </a:pPr>
            <a:r>
              <a:rPr lang="fr-CA" sz="2400" b="1" dirty="0"/>
              <a:t> </a:t>
            </a:r>
            <a:r>
              <a:rPr lang="fr-CA" sz="2400" dirty="0" smtClean="0"/>
              <a:t>Plusieurs étapes indispensables </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r>
              <a:rPr lang="fr-CA" sz="2400" dirty="0" smtClean="0"/>
              <a:t>Un calendrier très large pour arriver à faire inscrire la résolution avant l’envoi des convocations par le syndic </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endParaRPr lang="fr-CA" sz="2400" dirty="0" smtClean="0"/>
          </a:p>
          <a:p>
            <a:pPr marL="0" indent="0"/>
            <a:endParaRPr lang="fr-CA" sz="2400" dirty="0" smtClean="0"/>
          </a:p>
        </p:txBody>
      </p:sp>
      <p:pic>
        <p:nvPicPr>
          <p:cNvPr id="4" name="Picture 28" descr="immeuble01"/>
          <p:cNvPicPr>
            <a:picLocks noChangeAspect="1" noChangeArrowheads="1"/>
          </p:cNvPicPr>
          <p:nvPr/>
        </p:nvPicPr>
        <p:blipFill>
          <a:blip r:embed="rId2" cstate="print"/>
          <a:srcRect/>
          <a:stretch>
            <a:fillRect/>
          </a:stretch>
        </p:blipFill>
        <p:spPr bwMode="auto">
          <a:xfrm>
            <a:off x="164902" y="0"/>
            <a:ext cx="1108075" cy="1668463"/>
          </a:xfrm>
          <a:prstGeom prst="rect">
            <a:avLst/>
          </a:prstGeom>
          <a:noFill/>
          <a:ln w="9525">
            <a:noFill/>
            <a:miter lim="800000"/>
            <a:headEnd/>
            <a:tailEnd/>
          </a:ln>
        </p:spPr>
      </p:pic>
    </p:spTree>
    <p:extLst>
      <p:ext uri="{BB962C8B-B14F-4D97-AF65-F5344CB8AC3E}">
        <p14:creationId xmlns:p14="http://schemas.microsoft.com/office/powerpoint/2010/main" val="198271592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342900" indent="-342900">
              <a:buFont typeface="Wingdings" panose="05000000000000000000" pitchFamily="2" charset="2"/>
              <a:buChar char="§"/>
            </a:pPr>
            <a:r>
              <a:rPr lang="fr-CA" sz="2400" u="sng" dirty="0" smtClean="0"/>
              <a:t>8 mois avant la tenue de l’assemblée générale </a:t>
            </a:r>
            <a:r>
              <a:rPr lang="fr-CA" sz="2400" dirty="0" smtClean="0"/>
              <a:t>: </a:t>
            </a:r>
          </a:p>
          <a:p>
            <a:pPr marL="0" indent="0"/>
            <a:endParaRPr lang="fr-CA" sz="2400" dirty="0"/>
          </a:p>
          <a:p>
            <a:pPr marL="0" indent="0"/>
            <a:r>
              <a:rPr lang="fr-CA" sz="2400" dirty="0" smtClean="0"/>
              <a:t>Les besoins de la copropriété </a:t>
            </a:r>
          </a:p>
          <a:p>
            <a:pPr marL="0" indent="0"/>
            <a:endParaRPr lang="fr-CA" sz="2400" dirty="0"/>
          </a:p>
          <a:p>
            <a:pPr marL="0" indent="0"/>
            <a:r>
              <a:rPr lang="fr-CA" sz="2400" dirty="0" smtClean="0"/>
              <a:t>L’expression des prestations incluses dans le forfait </a:t>
            </a:r>
          </a:p>
          <a:p>
            <a:pPr marL="0" indent="0"/>
            <a:endParaRPr lang="fr-CA" sz="2400" dirty="0"/>
          </a:p>
          <a:p>
            <a:pPr marL="342900" indent="-342900">
              <a:buFont typeface="Wingdings" panose="05000000000000000000" pitchFamily="2" charset="2"/>
              <a:buChar char="§"/>
            </a:pPr>
            <a:r>
              <a:rPr lang="fr-CA" sz="2400" u="sng" dirty="0" smtClean="0"/>
              <a:t>6 mois avant la tenue de l’assemblée générale </a:t>
            </a:r>
            <a:r>
              <a:rPr lang="fr-CA" sz="2400" dirty="0" smtClean="0"/>
              <a:t>: </a:t>
            </a:r>
          </a:p>
          <a:p>
            <a:pPr marL="0" indent="0"/>
            <a:endParaRPr lang="fr-CA" sz="2400" dirty="0" smtClean="0"/>
          </a:p>
          <a:p>
            <a:pPr marL="0" indent="0"/>
            <a:r>
              <a:rPr lang="fr-CA" sz="2400" dirty="0" smtClean="0"/>
              <a:t>L’audition du contrat de syndic </a:t>
            </a:r>
          </a:p>
          <a:p>
            <a:pPr marL="0" indent="0"/>
            <a:endParaRPr lang="fr-CA" sz="2400" u="sng" dirty="0"/>
          </a:p>
          <a:p>
            <a:pPr marL="342900" indent="-342900">
              <a:buFont typeface="Wingdings" panose="05000000000000000000" pitchFamily="2" charset="2"/>
              <a:buChar char="§"/>
            </a:pPr>
            <a:r>
              <a:rPr lang="fr-CA" sz="2400" u="sng" dirty="0" smtClean="0"/>
              <a:t>4-3 mois avant la tenue de l’assemblée générale : </a:t>
            </a:r>
          </a:p>
          <a:p>
            <a:pPr marL="342900" indent="-342900">
              <a:buFont typeface="Wingdings" panose="05000000000000000000" pitchFamily="2" charset="2"/>
              <a:buChar char="§"/>
            </a:pPr>
            <a:endParaRPr lang="fr-CA" sz="2400" dirty="0"/>
          </a:p>
          <a:p>
            <a:pPr marL="0" indent="0"/>
            <a:r>
              <a:rPr lang="fr-CA" sz="2400" dirty="0" smtClean="0"/>
              <a:t>Le contrôle du contrat du syndic et de la </a:t>
            </a:r>
            <a:r>
              <a:rPr lang="fr-CA" sz="2400" dirty="0"/>
              <a:t>f</a:t>
            </a:r>
            <a:r>
              <a:rPr lang="fr-CA" sz="2400" dirty="0" smtClean="0"/>
              <a:t>iche d’information</a:t>
            </a:r>
            <a:endParaRPr lang="fr-CA" sz="2400" dirty="0"/>
          </a:p>
          <a:p>
            <a:pPr marL="0" indent="0"/>
            <a:endParaRPr lang="fr-CA" sz="2400" dirty="0"/>
          </a:p>
        </p:txBody>
      </p:sp>
      <p:sp>
        <p:nvSpPr>
          <p:cNvPr id="2" name="Titre 1"/>
          <p:cNvSpPr>
            <a:spLocks noGrp="1"/>
          </p:cNvSpPr>
          <p:nvPr>
            <p:ph type="title"/>
          </p:nvPr>
        </p:nvSpPr>
        <p:spPr>
          <a:xfrm>
            <a:off x="884982" y="125859"/>
            <a:ext cx="11701463" cy="1625600"/>
          </a:xfrm>
        </p:spPr>
        <p:txBody>
          <a:bodyPr/>
          <a:lstStyle/>
          <a:p>
            <a:r>
              <a:rPr lang="fr-FR" b="1" dirty="0" smtClean="0">
                <a:solidFill>
                  <a:schemeClr val="tx1"/>
                </a:solidFill>
              </a:rPr>
              <a:t/>
            </a:r>
            <a:br>
              <a:rPr lang="fr-FR" b="1" dirty="0" smtClean="0">
                <a:solidFill>
                  <a:schemeClr val="tx1"/>
                </a:solidFill>
              </a:rPr>
            </a:br>
            <a:r>
              <a:rPr lang="fr-FR" b="1" dirty="0" smtClean="0">
                <a:solidFill>
                  <a:schemeClr val="tx1"/>
                </a:solidFill>
              </a:rPr>
              <a:t>Le changement de syndic</a:t>
            </a:r>
            <a:endParaRPr lang="fr-FR" dirty="0">
              <a:solidFill>
                <a:schemeClr val="tx1"/>
              </a:solidFill>
            </a:endParaRPr>
          </a:p>
        </p:txBody>
      </p:sp>
      <p:pic>
        <p:nvPicPr>
          <p:cNvPr id="4" name="Picture 28" descr="immeuble01"/>
          <p:cNvPicPr>
            <a:picLocks noChangeAspect="1" noChangeArrowheads="1"/>
          </p:cNvPicPr>
          <p:nvPr/>
        </p:nvPicPr>
        <p:blipFill>
          <a:blip r:embed="rId2" cstate="print"/>
          <a:srcRect/>
          <a:stretch>
            <a:fillRect/>
          </a:stretch>
        </p:blipFill>
        <p:spPr bwMode="auto">
          <a:xfrm>
            <a:off x="96837" y="-12636"/>
            <a:ext cx="1108075" cy="1668463"/>
          </a:xfrm>
          <a:prstGeom prst="rect">
            <a:avLst/>
          </a:prstGeom>
          <a:noFill/>
          <a:ln w="9525">
            <a:noFill/>
            <a:miter lim="800000"/>
            <a:headEnd/>
            <a:tailEnd/>
          </a:ln>
        </p:spPr>
      </p:pic>
    </p:spTree>
    <p:extLst>
      <p:ext uri="{BB962C8B-B14F-4D97-AF65-F5344CB8AC3E}">
        <p14:creationId xmlns:p14="http://schemas.microsoft.com/office/powerpoint/2010/main" val="28673527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5" y="125859"/>
            <a:ext cx="11701463" cy="1625600"/>
          </a:xfrm>
        </p:spPr>
        <p:txBody>
          <a:bodyPr/>
          <a:lstStyle/>
          <a:p>
            <a:r>
              <a:rPr lang="fr-FR" b="1" dirty="0" smtClean="0">
                <a:solidFill>
                  <a:schemeClr val="tx1"/>
                </a:solidFill>
              </a:rPr>
              <a:t/>
            </a:r>
            <a:br>
              <a:rPr lang="fr-FR" b="1" dirty="0" smtClean="0">
                <a:solidFill>
                  <a:schemeClr val="tx1"/>
                </a:solidFill>
              </a:rPr>
            </a:br>
            <a:r>
              <a:rPr lang="fr-FR" b="1"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
            </a:pPr>
            <a:endParaRPr lang="fr-FR" sz="2400" dirty="0"/>
          </a:p>
          <a:p>
            <a:pPr marL="342900" indent="-342900">
              <a:buFont typeface="Wingdings" panose="05000000000000000000" pitchFamily="2" charset="2"/>
              <a:buChar char="§"/>
            </a:pPr>
            <a:r>
              <a:rPr lang="fr-CA" sz="2400" u="sng" dirty="0" smtClean="0"/>
              <a:t>2 mois avant la date de l’assemblée générale </a:t>
            </a:r>
            <a:r>
              <a:rPr lang="fr-CA" sz="2400" dirty="0" smtClean="0"/>
              <a:t>: </a:t>
            </a:r>
          </a:p>
          <a:p>
            <a:pPr marL="342900" indent="-342900">
              <a:buFont typeface="Wingdings" panose="05000000000000000000" pitchFamily="2" charset="2"/>
              <a:buChar char="§"/>
            </a:pPr>
            <a:endParaRPr lang="fr-CA" sz="2400" dirty="0"/>
          </a:p>
          <a:p>
            <a:pPr marL="0" indent="0"/>
            <a:r>
              <a:rPr lang="fr-CA" sz="2400" dirty="0" smtClean="0"/>
              <a:t>L’inscription à l’ordre du jour de l’assemblée générale de la désignation du syndic</a:t>
            </a:r>
          </a:p>
          <a:p>
            <a:pPr marL="0" indent="0"/>
            <a:endParaRPr lang="fr-CA" sz="2400" dirty="0"/>
          </a:p>
          <a:p>
            <a:pPr marL="342900" indent="-342900">
              <a:buFont typeface="Arial" panose="020B0604020202020204" pitchFamily="34" charset="0"/>
              <a:buChar char="•"/>
            </a:pPr>
            <a:r>
              <a:rPr lang="fr-CA" sz="2400" dirty="0" smtClean="0"/>
              <a:t> Le projet de résolution </a:t>
            </a:r>
          </a:p>
          <a:p>
            <a:pPr marL="342900" indent="-342900">
              <a:buFont typeface="Arial" panose="020B0604020202020204" pitchFamily="34" charset="0"/>
              <a:buChar char="•"/>
            </a:pPr>
            <a:endParaRPr lang="fr-CA" sz="2400" dirty="0"/>
          </a:p>
          <a:p>
            <a:pPr marL="342900" indent="-342900">
              <a:buFont typeface="Arial" panose="020B0604020202020204" pitchFamily="34" charset="0"/>
              <a:buChar char="•"/>
            </a:pPr>
            <a:r>
              <a:rPr lang="fr-CA" sz="2400" dirty="0" smtClean="0"/>
              <a:t> Le contrat de syndic </a:t>
            </a:r>
          </a:p>
          <a:p>
            <a:pPr marL="342900" indent="-342900">
              <a:buFont typeface="Arial" panose="020B0604020202020204" pitchFamily="34" charset="0"/>
              <a:buChar char="•"/>
            </a:pPr>
            <a:endParaRPr lang="fr-CA" sz="2400" dirty="0"/>
          </a:p>
          <a:p>
            <a:pPr marL="342900" indent="-342900">
              <a:buFont typeface="Arial" panose="020B0604020202020204" pitchFamily="34" charset="0"/>
              <a:buChar char="•"/>
            </a:pPr>
            <a:r>
              <a:rPr lang="fr-CA" sz="2400" dirty="0" smtClean="0"/>
              <a:t>La fiche d’information </a:t>
            </a:r>
          </a:p>
          <a:p>
            <a:pPr marL="342900" indent="-342900">
              <a:buFont typeface="Arial" panose="020B0604020202020204" pitchFamily="34" charset="0"/>
              <a:buChar char="•"/>
            </a:pPr>
            <a:endParaRPr lang="fr-CA" sz="2400" dirty="0"/>
          </a:p>
          <a:p>
            <a:pPr marL="0" indent="0"/>
            <a:r>
              <a:rPr lang="fr-CA" sz="2400" dirty="0" smtClean="0"/>
              <a:t>Cette demande doit être envoyée par lettre recommandée avec accusé de réception. </a:t>
            </a:r>
          </a:p>
          <a:p>
            <a:pPr marL="0" indent="0"/>
            <a:endParaRPr lang="fr-CA" sz="2400" dirty="0"/>
          </a:p>
          <a:p>
            <a:pPr marL="0" indent="0"/>
            <a:r>
              <a:rPr lang="fr-CA" sz="2400" dirty="0" smtClean="0"/>
              <a:t>Il faut une demande d’inscription par candidat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47174"/>
            <a:ext cx="1108075" cy="1668463"/>
          </a:xfrm>
          <a:prstGeom prst="rect">
            <a:avLst/>
          </a:prstGeom>
          <a:noFill/>
          <a:ln w="9525">
            <a:noFill/>
            <a:miter lim="800000"/>
            <a:headEnd/>
            <a:tailEnd/>
          </a:ln>
        </p:spPr>
      </p:pic>
    </p:spTree>
    <p:extLst>
      <p:ext uri="{BB962C8B-B14F-4D97-AF65-F5344CB8AC3E}">
        <p14:creationId xmlns:p14="http://schemas.microsoft.com/office/powerpoint/2010/main" val="144097726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6990" y="125859"/>
            <a:ext cx="11701463" cy="1625600"/>
          </a:xfrm>
        </p:spPr>
        <p:txBody>
          <a:bodyPr/>
          <a:lstStyle/>
          <a:p>
            <a:r>
              <a:rPr lang="fr-FR" b="1" dirty="0">
                <a:solidFill>
                  <a:schemeClr val="tx1"/>
                </a:solidFill>
              </a:rPr>
              <a:t/>
            </a:r>
            <a:br>
              <a:rPr lang="fr-FR" b="1" dirty="0">
                <a:solidFill>
                  <a:schemeClr val="tx1"/>
                </a:solidFill>
              </a:rPr>
            </a:br>
            <a:r>
              <a:rPr lang="fr-FR" b="1"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dirty="0" smtClean="0"/>
              <a:t> La demande d’inscription par un copropriétaire</a:t>
            </a:r>
          </a:p>
          <a:p>
            <a:pPr marL="342900" indent="-342900">
              <a:buFont typeface="Wingdings" panose="05000000000000000000" pitchFamily="2" charset="2"/>
              <a:buChar char="Ø"/>
            </a:pPr>
            <a:endParaRPr lang="fr-CA" sz="2400" b="1" dirty="0"/>
          </a:p>
          <a:p>
            <a:pPr marL="0" indent="0" algn="just"/>
            <a:r>
              <a:rPr lang="fr-CA" sz="2400" dirty="0" smtClean="0"/>
              <a:t>Conformément aux articles 21 de la loi du 10 juillet 1965 et 10 du décret du 17 mars 1967, tout copropriétaire est habilité à inscrire à l’ordre du jour une </a:t>
            </a:r>
            <a:r>
              <a:rPr lang="fr-CA" sz="2400" b="1" dirty="0" smtClean="0"/>
              <a:t>question relative à la désignation du syndic. </a:t>
            </a:r>
          </a:p>
          <a:p>
            <a:pPr marL="0" indent="0" algn="just"/>
            <a:endParaRPr lang="fr-CA" sz="2400" dirty="0"/>
          </a:p>
          <a:p>
            <a:pPr marL="0" indent="0" algn="just"/>
            <a:r>
              <a:rPr lang="fr-CA" sz="2400" dirty="0" smtClean="0"/>
              <a:t>Dans ce cas, le conseil syndical peut se prononcer, par un </a:t>
            </a:r>
            <a:r>
              <a:rPr lang="fr-CA" sz="2400" b="1" dirty="0" smtClean="0"/>
              <a:t>avis écrit </a:t>
            </a:r>
            <a:r>
              <a:rPr lang="fr-CA" sz="2400" dirty="0" smtClean="0"/>
              <a:t>sur tout projet de contrat de syndic. Si un tel avis est émis, il est joint à la convocation de l’assemblée générale</a:t>
            </a:r>
            <a:endParaRPr lang="fr-FR" sz="2400" dirty="0"/>
          </a:p>
          <a:p>
            <a:pPr marL="0" indent="0" algn="ctr"/>
            <a:endParaRPr lang="fr-FR" sz="2400" dirty="0"/>
          </a:p>
          <a:p>
            <a:pPr marL="0" indent="0"/>
            <a:endParaRPr lang="fr-FR" sz="2400" dirty="0"/>
          </a:p>
          <a:p>
            <a:pPr marL="0" indent="0"/>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4106"/>
            <a:ext cx="1108075" cy="1668463"/>
          </a:xfrm>
          <a:prstGeom prst="rect">
            <a:avLst/>
          </a:prstGeom>
          <a:noFill/>
          <a:ln w="9525">
            <a:noFill/>
            <a:miter lim="800000"/>
            <a:headEnd/>
            <a:tailEnd/>
          </a:ln>
        </p:spPr>
      </p:pic>
    </p:spTree>
    <p:extLst>
      <p:ext uri="{BB962C8B-B14F-4D97-AF65-F5344CB8AC3E}">
        <p14:creationId xmlns:p14="http://schemas.microsoft.com/office/powerpoint/2010/main" val="235969862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3754" y="413891"/>
            <a:ext cx="11701463" cy="1625600"/>
          </a:xfrm>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0" indent="0" algn="ctr"/>
            <a:r>
              <a:rPr lang="fr-CA" sz="2400" dirty="0" smtClean="0"/>
              <a:t>B- Le changement de syndic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6015885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3754" y="413891"/>
            <a:ext cx="11701463" cy="1625600"/>
          </a:xfrm>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685800" indent="-685800">
              <a:buFont typeface="Wingdings" panose="05000000000000000000" pitchFamily="2" charset="2"/>
              <a:buChar char="Ø"/>
            </a:pPr>
            <a:r>
              <a:rPr lang="fr-CA" sz="2400" b="1" dirty="0"/>
              <a:t> Le syndic actuel va-t-il renouveler son contrat ? </a:t>
            </a:r>
          </a:p>
          <a:p>
            <a:pPr marL="685800" indent="-685800">
              <a:buFont typeface="Wingdings" panose="05000000000000000000" pitchFamily="2" charset="2"/>
              <a:buChar char="Ø"/>
            </a:pPr>
            <a:endParaRPr lang="fr-CA" sz="2400" dirty="0"/>
          </a:p>
          <a:p>
            <a:pPr marL="0" indent="0"/>
            <a:r>
              <a:rPr lang="fr-CA" sz="2400" dirty="0"/>
              <a:t>L’article 18 de la loi du 10 juillet 1965 dispose : </a:t>
            </a:r>
          </a:p>
          <a:p>
            <a:pPr marL="0" indent="0"/>
            <a:endParaRPr lang="fr-CA" sz="2400" dirty="0"/>
          </a:p>
          <a:p>
            <a:pPr marL="0" indent="0"/>
            <a:r>
              <a:rPr lang="fr-CA" sz="2400" b="1" dirty="0"/>
              <a:t>Si le syndic décide de ne pas renouveler son contrat</a:t>
            </a:r>
            <a:r>
              <a:rPr lang="fr-CA" sz="2400" dirty="0"/>
              <a:t>, il informe le conseil syndical au plus tard trois mois avant la tenue de l’assemblée générale. </a:t>
            </a:r>
          </a:p>
          <a:p>
            <a:pPr marL="0" indent="0"/>
            <a:endParaRPr lang="fr-CA" sz="2400" dirty="0"/>
          </a:p>
          <a:p>
            <a:pPr marL="342900" indent="-342900">
              <a:buFont typeface="Wingdings" panose="05000000000000000000" pitchFamily="2" charset="2"/>
              <a:buChar char="§"/>
            </a:pPr>
            <a:r>
              <a:rPr lang="fr-CA" sz="2400" dirty="0"/>
              <a:t>Ainsi, le conseil syndical aura la possibilité de savoir si le syndic se représente ou non pour un prochain mandat </a:t>
            </a:r>
          </a:p>
          <a:p>
            <a:pPr marL="342900" indent="-342900" algn="just">
              <a:buFont typeface="Wingdings" panose="05000000000000000000" pitchFamily="2" charset="2"/>
              <a:buChar char="Ø"/>
            </a:pPr>
            <a:endParaRPr lang="fr-CA" sz="2400" dirty="0" smtClean="0"/>
          </a:p>
          <a:p>
            <a:pPr marL="342900" indent="-342900" algn="just">
              <a:buFont typeface="Wingdings" panose="05000000000000000000" pitchFamily="2" charset="2"/>
              <a:buChar char="§"/>
            </a:pPr>
            <a:r>
              <a:rPr lang="fr-CA" sz="2400" dirty="0"/>
              <a:t> </a:t>
            </a:r>
            <a:r>
              <a:rPr lang="fr-CA" sz="2400" dirty="0" smtClean="0"/>
              <a:t>Si le syndic ne se représente pas, le conseil syndical pourra user de la faculté de la résiliation anticipée du contrat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21979416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2934" y="2061353"/>
            <a:ext cx="11701463" cy="6438900"/>
          </a:xfrm>
        </p:spPr>
        <p:txBody>
          <a:bodyPr/>
          <a:lstStyle/>
          <a:p>
            <a:pPr marL="342900" indent="-342900" algn="just">
              <a:buFont typeface="Wingdings" panose="05000000000000000000" pitchFamily="2" charset="2"/>
              <a:buChar char="Ø"/>
            </a:pPr>
            <a:r>
              <a:rPr lang="fr-CA" sz="2400" b="1" dirty="0" smtClean="0"/>
              <a:t>La résiliation anticipée du contrat de syndic  </a:t>
            </a:r>
          </a:p>
          <a:p>
            <a:pPr marL="342900" indent="-342900" algn="just">
              <a:buFont typeface="Wingdings" panose="05000000000000000000" pitchFamily="2" charset="2"/>
              <a:buChar char="Ø"/>
            </a:pPr>
            <a:endParaRPr lang="fr-CA" sz="2400" b="1" dirty="0" smtClean="0"/>
          </a:p>
          <a:p>
            <a:pPr marL="0" indent="0" algn="just"/>
            <a:r>
              <a:rPr lang="fr-CA" sz="2400" dirty="0" smtClean="0"/>
              <a:t>L’article 18 VII de la loi du 10 juillet 1965 dispose : </a:t>
            </a:r>
          </a:p>
          <a:p>
            <a:pPr marL="0" indent="0" algn="just"/>
            <a:endParaRPr lang="fr-CA" sz="2400" dirty="0"/>
          </a:p>
          <a:p>
            <a:pPr marL="0" indent="0" algn="just"/>
            <a:r>
              <a:rPr lang="fr-CA" sz="2400" dirty="0" smtClean="0"/>
              <a:t>« </a:t>
            </a:r>
            <a:r>
              <a:rPr lang="fr-CA" sz="2400" b="1" dirty="0" smtClean="0"/>
              <a:t>Lorsqu’une partie ne souhaite pas conclure un nouveau contrat de syndic </a:t>
            </a:r>
            <a:r>
              <a:rPr lang="fr-CA" sz="2400" dirty="0" smtClean="0"/>
              <a:t>avec le même cocontractant, il peut y être mis fin sans indemnité dans les conditions suivantes. </a:t>
            </a:r>
          </a:p>
          <a:p>
            <a:pPr marL="0" indent="0" algn="just"/>
            <a:endParaRPr lang="fr-CA" sz="2400" dirty="0"/>
          </a:p>
          <a:p>
            <a:pPr marL="0" indent="0" algn="just"/>
            <a:r>
              <a:rPr lang="fr-CA" sz="2400" b="1" dirty="0" smtClean="0"/>
              <a:t>Les questions </a:t>
            </a:r>
            <a:r>
              <a:rPr lang="fr-CA" sz="2400" dirty="0" smtClean="0"/>
              <a:t>de la </a:t>
            </a:r>
            <a:r>
              <a:rPr lang="fr-CA" sz="2400" b="1" dirty="0" smtClean="0"/>
              <a:t>désignation </a:t>
            </a:r>
            <a:r>
              <a:rPr lang="fr-CA" sz="2400" dirty="0" smtClean="0"/>
              <a:t>d’un nouveau syndic ainsi que de la fixation d’une </a:t>
            </a:r>
            <a:r>
              <a:rPr lang="fr-CA" sz="2400" b="1" dirty="0" smtClean="0"/>
              <a:t>date anticipée de fin de contrat </a:t>
            </a:r>
            <a:r>
              <a:rPr lang="fr-CA" sz="2400" dirty="0" smtClean="0"/>
              <a:t>sont portées à l’ordre du jour d’une assemblée générale tenue dans les </a:t>
            </a:r>
            <a:r>
              <a:rPr lang="fr-CA" sz="2400" b="1" dirty="0" smtClean="0"/>
              <a:t>trois mois précédant le terme du contrat. »</a:t>
            </a:r>
          </a:p>
          <a:p>
            <a:pPr marL="0" indent="0" algn="just"/>
            <a:endParaRPr lang="fr-CA" sz="2400" dirty="0"/>
          </a:p>
          <a:p>
            <a:pPr marL="457200" indent="-457200" algn="just">
              <a:buFont typeface="Wingdings" panose="05000000000000000000" pitchFamily="2" charset="2"/>
              <a:buChar char="§"/>
            </a:pPr>
            <a:r>
              <a:rPr lang="fr-CA" sz="2400" dirty="0" smtClean="0"/>
              <a:t> Aucune faute dans la gestion du syndic ne doit être démontrée </a:t>
            </a:r>
          </a:p>
          <a:p>
            <a:pPr marL="457200" indent="-457200" algn="just">
              <a:buFont typeface="Wingdings" panose="05000000000000000000" pitchFamily="2" charset="2"/>
              <a:buChar char="§"/>
            </a:pPr>
            <a:endParaRPr lang="fr-CA" sz="2400" dirty="0"/>
          </a:p>
          <a:p>
            <a:pPr marL="457200" indent="-457200" algn="just">
              <a:buFont typeface="Wingdings" panose="05000000000000000000" pitchFamily="2" charset="2"/>
              <a:buChar char="§"/>
            </a:pPr>
            <a:r>
              <a:rPr lang="fr-CA" sz="2400" dirty="0" smtClean="0"/>
              <a:t>L’assemblée générale doit se tenir dans les trois mois précédant l’échéance du contrat de syndic </a:t>
            </a:r>
            <a:endParaRPr lang="fr-FR" sz="2400" dirty="0"/>
          </a:p>
        </p:txBody>
      </p:sp>
      <p:pic>
        <p:nvPicPr>
          <p:cNvPr id="6"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Tree>
    <p:extLst>
      <p:ext uri="{BB962C8B-B14F-4D97-AF65-F5344CB8AC3E}">
        <p14:creationId xmlns:p14="http://schemas.microsoft.com/office/powerpoint/2010/main" val="171035259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6" name="Picture 28" descr="immeuble01"/>
          <p:cNvPicPr>
            <a:picLocks noChangeAspect="1" noChangeArrowheads="1"/>
          </p:cNvPicPr>
          <p:nvPr/>
        </p:nvPicPr>
        <p:blipFill>
          <a:blip r:embed="rId3" cstate="print"/>
          <a:srcRect/>
          <a:stretch>
            <a:fillRect/>
          </a:stretch>
        </p:blipFill>
        <p:spPr bwMode="auto">
          <a:xfrm>
            <a:off x="524942" y="-8810"/>
            <a:ext cx="1108075" cy="1668463"/>
          </a:xfrm>
          <a:prstGeom prst="rect">
            <a:avLst/>
          </a:prstGeom>
          <a:noFill/>
          <a:ln w="9525">
            <a:noFill/>
            <a:miter lim="800000"/>
            <a:headEnd/>
            <a:tailEnd/>
          </a:ln>
        </p:spPr>
      </p:pic>
      <p:sp>
        <p:nvSpPr>
          <p:cNvPr id="2054" name="Text Box 43"/>
          <p:cNvSpPr txBox="1">
            <a:spLocks noChangeArrowheads="1"/>
          </p:cNvSpPr>
          <p:nvPr/>
        </p:nvSpPr>
        <p:spPr bwMode="auto">
          <a:xfrm>
            <a:off x="6019800" y="2895600"/>
            <a:ext cx="990600"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2055" name="Text Box 45"/>
          <p:cNvSpPr txBox="1">
            <a:spLocks noChangeArrowheads="1"/>
          </p:cNvSpPr>
          <p:nvPr/>
        </p:nvSpPr>
        <p:spPr bwMode="auto">
          <a:xfrm>
            <a:off x="9737725" y="2936875"/>
            <a:ext cx="1006475"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14" name="Titre 13"/>
          <p:cNvSpPr>
            <a:spLocks noGrp="1"/>
          </p:cNvSpPr>
          <p:nvPr>
            <p:ph type="title"/>
          </p:nvPr>
        </p:nvSpPr>
        <p:spPr>
          <a:xfrm>
            <a:off x="837972" y="485899"/>
            <a:ext cx="11701463" cy="1625600"/>
          </a:xfrm>
          <a:prstGeom prst="rect">
            <a:avLst/>
          </a:prstGeom>
        </p:spPr>
        <p:txBody>
          <a:bodyPr/>
          <a:lstStyle/>
          <a:p>
            <a:r>
              <a:rPr lang="fr-CA" altLang="fr-FR" b="1" dirty="0" smtClean="0">
                <a:solidFill>
                  <a:schemeClr val="tx1"/>
                </a:solidFill>
              </a:rPr>
              <a:t>Le changement de syndic</a:t>
            </a:r>
            <a:endParaRPr lang="fr-FR" altLang="fr-FR" b="1" dirty="0">
              <a:solidFill>
                <a:schemeClr val="tx1"/>
              </a:solidFill>
            </a:endParaRPr>
          </a:p>
        </p:txBody>
      </p:sp>
      <p:sp>
        <p:nvSpPr>
          <p:cNvPr id="4" name="Espace réservé du contenu 3"/>
          <p:cNvSpPr>
            <a:spLocks noGrp="1"/>
          </p:cNvSpPr>
          <p:nvPr>
            <p:ph idx="1"/>
          </p:nvPr>
        </p:nvSpPr>
        <p:spPr>
          <a:xfrm>
            <a:off x="308918" y="1854051"/>
            <a:ext cx="11701463" cy="6438900"/>
          </a:xfrm>
        </p:spPr>
        <p:txBody>
          <a:bodyPr/>
          <a:lstStyle/>
          <a:p>
            <a:pPr algn="just"/>
            <a:endParaRPr lang="fr-CA" sz="3200" b="1" dirty="0"/>
          </a:p>
          <a:p>
            <a:pPr algn="just"/>
            <a:r>
              <a:rPr lang="fr-CA" sz="2800" b="1" dirty="0" smtClean="0"/>
              <a:t>Introduction : la nomination d’un syndic est-elle obligatoire? </a:t>
            </a:r>
          </a:p>
          <a:p>
            <a:pPr algn="just"/>
            <a:endParaRPr lang="fr-CA" sz="2800" b="1" dirty="0"/>
          </a:p>
          <a:p>
            <a:pPr algn="just">
              <a:buFont typeface="Arial" panose="020B0604020202020204" pitchFamily="34" charset="0"/>
              <a:buChar char="•"/>
            </a:pPr>
            <a:r>
              <a:rPr lang="fr-CA" sz="2800" b="1" dirty="0" smtClean="0"/>
              <a:t> La nomination d’un syndic est obligatoire, c’est le représentant légal du syndicat des copropriétaires</a:t>
            </a:r>
          </a:p>
          <a:p>
            <a:pPr algn="just">
              <a:buFont typeface="Arial" panose="020B0604020202020204" pitchFamily="34" charset="0"/>
              <a:buChar char="•"/>
            </a:pPr>
            <a:endParaRPr lang="fr-CA" sz="2800" b="1" dirty="0"/>
          </a:p>
          <a:p>
            <a:pPr algn="just">
              <a:buFont typeface="Arial" panose="020B0604020202020204" pitchFamily="34" charset="0"/>
              <a:buChar char="•"/>
            </a:pPr>
            <a:r>
              <a:rPr lang="fr-CA" sz="2800" b="1" smtClean="0"/>
              <a:t>Les </a:t>
            </a:r>
            <a:r>
              <a:rPr lang="fr-CA" sz="2800" b="1" dirty="0" smtClean="0"/>
              <a:t>« petites copropriétés » sont soumises à l’obligation de nommer un syndic</a:t>
            </a:r>
          </a:p>
          <a:p>
            <a:pPr algn="just">
              <a:buFont typeface="Arial" panose="020B0604020202020204" pitchFamily="34" charset="0"/>
              <a:buChar char="•"/>
            </a:pPr>
            <a:endParaRPr lang="fr-CA" sz="2800" b="1" dirty="0"/>
          </a:p>
          <a:p>
            <a:pPr algn="just">
              <a:buFont typeface="Arial" panose="020B0604020202020204" pitchFamily="34" charset="0"/>
              <a:buChar char="•"/>
            </a:pPr>
            <a:r>
              <a:rPr lang="fr-CA" sz="2800" b="1" dirty="0" smtClean="0"/>
              <a:t> A défaut, les copropriétaires peuvent être condamnés par le juge</a:t>
            </a:r>
          </a:p>
        </p:txBody>
      </p:sp>
    </p:spTree>
    <p:extLst>
      <p:ext uri="{BB962C8B-B14F-4D97-AF65-F5344CB8AC3E}">
        <p14:creationId xmlns:p14="http://schemas.microsoft.com/office/powerpoint/2010/main" val="17374466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76"/>
                                        </p:tgtEl>
                                        <p:attrNameLst>
                                          <p:attrName>style.visibility</p:attrName>
                                        </p:attrNameLst>
                                      </p:cBhvr>
                                      <p:to>
                                        <p:strVal val="visible"/>
                                      </p:to>
                                    </p:set>
                                    <p:animEffect transition="in" filter="fade">
                                      <p:cBhvr>
                                        <p:cTn id="7" dur="500"/>
                                        <p:tgtEl>
                                          <p:spTgt spid="2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9130" y="0"/>
            <a:ext cx="11701463" cy="1625600"/>
          </a:xfrm>
        </p:spPr>
        <p:txBody>
          <a:bodyPr/>
          <a:lstStyle/>
          <a:p>
            <a:r>
              <a:rPr lang="fr-FR" b="1" dirty="0" smtClean="0">
                <a:solidFill>
                  <a:schemeClr val="tx1"/>
                </a:solidFill>
              </a:rPr>
              <a:t/>
            </a:r>
            <a:br>
              <a:rPr lang="fr-FR" b="1" dirty="0" smtClean="0">
                <a:solidFill>
                  <a:schemeClr val="tx1"/>
                </a:solidFill>
              </a:rPr>
            </a:br>
            <a:r>
              <a:rPr lang="fr-FR" b="1"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FR" sz="2400" b="1" dirty="0" smtClean="0"/>
              <a:t>La résiliation pour inexécution suffisamment grave</a:t>
            </a:r>
          </a:p>
          <a:p>
            <a:pPr marL="342900" indent="-342900">
              <a:buFont typeface="Wingdings" panose="05000000000000000000" pitchFamily="2" charset="2"/>
              <a:buChar char="Ø"/>
            </a:pPr>
            <a:endParaRPr lang="fr-FR" sz="2400" b="1" dirty="0"/>
          </a:p>
          <a:p>
            <a:pPr marL="342900" indent="-342900" algn="just">
              <a:buFont typeface="Wingdings" panose="05000000000000000000" pitchFamily="2" charset="2"/>
              <a:buChar char="§"/>
            </a:pPr>
            <a:r>
              <a:rPr lang="fr-FR" sz="2400" u="sng" dirty="0" smtClean="0"/>
              <a:t>Le syndic peut être à l’initiative de la résiliation du contrat </a:t>
            </a:r>
            <a:r>
              <a:rPr lang="fr-FR" sz="2400" dirty="0" smtClean="0"/>
              <a:t>: il doit alors notifier sa volonté de résilier au président du conseil syndical, à défaut de conseil syndical, à l’ensemble des copropriétaires, en précisant la ou les </a:t>
            </a:r>
            <a:r>
              <a:rPr lang="fr-FR" sz="2400" b="1" dirty="0" smtClean="0"/>
              <a:t>inexécutions suffisamment grave</a:t>
            </a:r>
            <a:r>
              <a:rPr lang="fr-FR" sz="2400" dirty="0" smtClean="0"/>
              <a:t> reprochées au syndicat des copropriétaires. </a:t>
            </a:r>
          </a:p>
          <a:p>
            <a:pPr marL="342900" indent="-342900" algn="just">
              <a:buFont typeface="Wingdings" panose="05000000000000000000" pitchFamily="2" charset="2"/>
              <a:buChar char="§"/>
            </a:pPr>
            <a:endParaRPr lang="fr-CA" sz="2400" b="1" dirty="0"/>
          </a:p>
          <a:p>
            <a:pPr marL="342900" indent="-342900" algn="just">
              <a:buFont typeface="Wingdings" panose="05000000000000000000" pitchFamily="2" charset="2"/>
              <a:buChar char="§"/>
            </a:pPr>
            <a:r>
              <a:rPr lang="fr-CA" sz="2400" dirty="0" smtClean="0"/>
              <a:t> Cela suppose une ou des inexécutions suffisamment grave reprochées au </a:t>
            </a:r>
            <a:r>
              <a:rPr lang="fr-CA" sz="2400" b="1" dirty="0" smtClean="0"/>
              <a:t>syndicat des copropriétaires </a:t>
            </a:r>
          </a:p>
          <a:p>
            <a:pPr marL="342900" indent="-342900" algn="just">
              <a:buFont typeface="Wingdings" panose="05000000000000000000" pitchFamily="2" charset="2"/>
              <a:buChar char="§"/>
            </a:pPr>
            <a:endParaRPr lang="fr-CA" sz="2400" b="1" dirty="0"/>
          </a:p>
          <a:p>
            <a:pPr marL="342900" indent="-342900" algn="just">
              <a:buFont typeface="Wingdings" panose="05000000000000000000" pitchFamily="2" charset="2"/>
              <a:buChar char="§"/>
            </a:pPr>
            <a:r>
              <a:rPr lang="fr-CA" sz="2400" b="1" dirty="0" smtClean="0"/>
              <a:t> </a:t>
            </a:r>
            <a:r>
              <a:rPr lang="fr-CA" sz="2400" dirty="0" smtClean="0"/>
              <a:t>Dans un délai qui ne peut être </a:t>
            </a:r>
            <a:r>
              <a:rPr lang="fr-CA" sz="2400" b="1" dirty="0" smtClean="0"/>
              <a:t>inférieur à deux mois </a:t>
            </a:r>
            <a:r>
              <a:rPr lang="fr-CA" sz="2400" dirty="0" smtClean="0"/>
              <a:t>à compter de cette notification, le syndic </a:t>
            </a:r>
            <a:r>
              <a:rPr lang="fr-CA" sz="2400" b="1" dirty="0" smtClean="0"/>
              <a:t>convoque</a:t>
            </a:r>
            <a:r>
              <a:rPr lang="fr-CA" sz="2400" dirty="0" smtClean="0"/>
              <a:t> une assemblée générale et </a:t>
            </a:r>
            <a:r>
              <a:rPr lang="fr-CA" sz="2400" b="1" dirty="0" smtClean="0"/>
              <a:t>inscrit à l’ordre du jour la question de la  désignation d’un nouveau syndic </a:t>
            </a:r>
            <a:endParaRPr lang="fr-CA" sz="2400" b="1" dirty="0"/>
          </a:p>
          <a:p>
            <a:pPr marL="0" indent="0"/>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216273162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
            </a:pPr>
            <a:r>
              <a:rPr lang="fr-CA" sz="2400" u="sng" dirty="0"/>
              <a:t>Le conseil syndical peut être à l’initiative de la résiliation du contrat </a:t>
            </a:r>
            <a:r>
              <a:rPr lang="fr-CA" sz="2400" dirty="0"/>
              <a:t>: il doit notifier au syndic une demande </a:t>
            </a:r>
            <a:r>
              <a:rPr lang="fr-CA" sz="2400" b="1" dirty="0"/>
              <a:t>motivée </a:t>
            </a:r>
            <a:r>
              <a:rPr lang="fr-CA" sz="2400" dirty="0"/>
              <a:t>d’inscription de cette question à l’ordre du jour de la prochaine assemblée générale, en précisant la ou les </a:t>
            </a:r>
            <a:r>
              <a:rPr lang="fr-CA" sz="2400" b="1" dirty="0"/>
              <a:t>inexécutions qui lui sont </a:t>
            </a:r>
            <a:r>
              <a:rPr lang="fr-CA" sz="2400" b="1" dirty="0" smtClean="0"/>
              <a:t>reprochées </a:t>
            </a:r>
            <a:endParaRPr lang="fr-CA" sz="2400" b="1" dirty="0"/>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a:t> Il faut que les faits reprochés soient suffisamment </a:t>
            </a:r>
            <a:r>
              <a:rPr lang="fr-CA" sz="2400" dirty="0" smtClean="0"/>
              <a:t>grave, </a:t>
            </a:r>
            <a:r>
              <a:rPr lang="fr-CA" sz="2400" dirty="0"/>
              <a:t>à défaut il pourra obtenir par </a:t>
            </a:r>
            <a:r>
              <a:rPr lang="fr-CA" sz="2400" b="1" dirty="0"/>
              <a:t>voie judiciaire </a:t>
            </a:r>
            <a:r>
              <a:rPr lang="fr-CA" sz="2400" dirty="0"/>
              <a:t>la condamnation du syndicat au paiement de sa rémunération restante, ainsi que de l’octroi de dommages et </a:t>
            </a:r>
            <a:r>
              <a:rPr lang="fr-CA" sz="2400" dirty="0" smtClean="0"/>
              <a:t>intérêts</a:t>
            </a:r>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smtClean="0"/>
              <a:t> L’assemblée générale se prononce sur la question de la résiliation du contrat </a:t>
            </a:r>
            <a:endParaRPr lang="fr-FR" sz="2400" dirty="0"/>
          </a:p>
          <a:p>
            <a:pPr marL="0" indent="0" algn="just"/>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41505786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4942" y="269875"/>
            <a:ext cx="11701463" cy="1625600"/>
          </a:xfrm>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dirty="0" smtClean="0"/>
              <a:t> Perte de qualité de « copropriétaire » du syndic non professionnel</a:t>
            </a:r>
          </a:p>
          <a:p>
            <a:pPr marL="342900" indent="-342900">
              <a:buFont typeface="Wingdings" panose="05000000000000000000" pitchFamily="2" charset="2"/>
              <a:buChar char="Ø"/>
            </a:pPr>
            <a:endParaRPr lang="fr-CA" sz="2400" b="1" dirty="0"/>
          </a:p>
          <a:p>
            <a:pPr marL="342900" indent="-342900">
              <a:buFont typeface="Wingdings" panose="05000000000000000000" pitchFamily="2" charset="2"/>
              <a:buChar char="§"/>
            </a:pPr>
            <a:r>
              <a:rPr lang="fr-CA" sz="2400" b="1" dirty="0" smtClean="0"/>
              <a:t> Seul un copropriétaire </a:t>
            </a:r>
            <a:r>
              <a:rPr lang="fr-CA" sz="2400" dirty="0" smtClean="0"/>
              <a:t>d’un ou plusieurs lots peut être syndic non professionnel</a:t>
            </a:r>
          </a:p>
          <a:p>
            <a:pPr marL="342900" indent="-342900">
              <a:buFont typeface="Wingdings" panose="05000000000000000000" pitchFamily="2" charset="2"/>
              <a:buChar char="§"/>
            </a:pPr>
            <a:endParaRPr lang="fr-CA" sz="2400" b="1" dirty="0"/>
          </a:p>
          <a:p>
            <a:pPr marL="342900" indent="-342900">
              <a:buFont typeface="Wingdings" panose="05000000000000000000" pitchFamily="2" charset="2"/>
              <a:buChar char="§"/>
            </a:pPr>
            <a:r>
              <a:rPr lang="fr-CA" sz="2400" b="1" dirty="0" smtClean="0"/>
              <a:t> </a:t>
            </a:r>
            <a:r>
              <a:rPr lang="fr-CA" sz="2400" dirty="0" smtClean="0"/>
              <a:t>Si cette condition disparait, le mandat devient caduc à l’expiration </a:t>
            </a:r>
            <a:r>
              <a:rPr lang="fr-CA" sz="2400" b="1" dirty="0" smtClean="0"/>
              <a:t>d’un délai de trois mois suivant l’événement </a:t>
            </a:r>
            <a:r>
              <a:rPr lang="fr-CA" sz="2400" dirty="0" smtClean="0"/>
              <a:t>(vente, donation…)</a:t>
            </a:r>
          </a:p>
          <a:p>
            <a:pPr marL="342900" indent="-342900">
              <a:buFont typeface="Wingdings" panose="05000000000000000000" pitchFamily="2" charset="2"/>
              <a:buChar char="§"/>
            </a:pPr>
            <a:endParaRPr lang="fr-CA" sz="2400" b="1" dirty="0"/>
          </a:p>
          <a:p>
            <a:pPr marL="342900" indent="-342900">
              <a:buFont typeface="Wingdings" panose="05000000000000000000" pitchFamily="2" charset="2"/>
              <a:buChar char="§"/>
            </a:pPr>
            <a:r>
              <a:rPr lang="fr-CA" sz="2400" b="1" dirty="0" smtClean="0"/>
              <a:t> </a:t>
            </a:r>
            <a:r>
              <a:rPr lang="fr-CA" sz="2400" dirty="0" smtClean="0"/>
              <a:t>Dans ce délai, le syndic convoque une assemblée générale et inscrit à l’ordre du jour </a:t>
            </a:r>
            <a:r>
              <a:rPr lang="fr-CA" sz="2400" b="1" dirty="0" smtClean="0"/>
              <a:t>la question de la désignation d’un nouveau syndic </a:t>
            </a:r>
            <a:endParaRPr lang="fr-FR" sz="2400" b="1" dirty="0"/>
          </a:p>
        </p:txBody>
      </p:sp>
      <p:pic>
        <p:nvPicPr>
          <p:cNvPr id="5"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263935193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4942" y="269875"/>
            <a:ext cx="11701463" cy="1625600"/>
          </a:xfrm>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0" indent="0" algn="ctr"/>
            <a:r>
              <a:rPr lang="fr-CA" sz="2400" b="1" dirty="0" smtClean="0"/>
              <a:t>II- Au cours de l’assemblée générale </a:t>
            </a:r>
            <a:endParaRPr lang="fr-FR" sz="2400" b="1" dirty="0"/>
          </a:p>
        </p:txBody>
      </p:sp>
      <p:pic>
        <p:nvPicPr>
          <p:cNvPr id="5"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208642640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3374" y="197867"/>
            <a:ext cx="11701463" cy="1650248"/>
          </a:xfrm>
        </p:spPr>
        <p:txBody>
          <a:bodyPr/>
          <a:lstStyle/>
          <a:p>
            <a:r>
              <a:rPr lang="fr-FR" b="1" dirty="0" smtClean="0">
                <a:solidFill>
                  <a:schemeClr val="tx1"/>
                </a:solidFill>
              </a:rPr>
              <a:t/>
            </a:r>
            <a:br>
              <a:rPr lang="fr-FR" b="1" dirty="0" smtClean="0">
                <a:solidFill>
                  <a:schemeClr val="tx1"/>
                </a:solidFill>
              </a:rPr>
            </a:br>
            <a:r>
              <a:rPr lang="fr-FR" b="1"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pPr>
            <a:r>
              <a:rPr lang="fr-CA" sz="2400" b="1" smtClean="0"/>
              <a:t>Le </a:t>
            </a:r>
            <a:r>
              <a:rPr lang="fr-CA" sz="2400" b="1" smtClean="0"/>
              <a:t>secrétaire </a:t>
            </a:r>
            <a:r>
              <a:rPr lang="fr-CA" sz="2400" b="1" smtClean="0"/>
              <a:t>de </a:t>
            </a:r>
            <a:r>
              <a:rPr lang="fr-CA" sz="2400" b="1" dirty="0" smtClean="0"/>
              <a:t>séance </a:t>
            </a:r>
          </a:p>
          <a:p>
            <a:pPr marL="342900" indent="-342900" algn="just">
              <a:buFont typeface="Wingdings" panose="05000000000000000000" pitchFamily="2" charset="2"/>
              <a:buChar char="Ø"/>
            </a:pPr>
            <a:endParaRPr lang="fr-CA" sz="2400" b="1" dirty="0"/>
          </a:p>
          <a:p>
            <a:pPr marL="0" indent="0" algn="just"/>
            <a:r>
              <a:rPr lang="fr-CA" sz="2400" dirty="0" smtClean="0"/>
              <a:t>L’article 15 du décret du 17 mars 1967 : </a:t>
            </a:r>
          </a:p>
          <a:p>
            <a:pPr marL="0" indent="0" algn="just"/>
            <a:endParaRPr lang="fr-CA" sz="2400" dirty="0"/>
          </a:p>
          <a:p>
            <a:pPr marL="0" indent="0" algn="just"/>
            <a:r>
              <a:rPr lang="fr-CA" sz="2400" dirty="0" smtClean="0"/>
              <a:t>« Le syndic assure le secrétariat de la séance, sauf décision contraire de l’assemblée générale ». </a:t>
            </a:r>
          </a:p>
          <a:p>
            <a:pPr marL="0" indent="0" algn="just"/>
            <a:endParaRPr lang="fr-CA" sz="2400" dirty="0"/>
          </a:p>
          <a:p>
            <a:pPr marL="342900" indent="-342900" algn="just">
              <a:buFont typeface="Wingdings" panose="05000000000000000000" pitchFamily="2" charset="2"/>
              <a:buChar char="§"/>
            </a:pPr>
            <a:r>
              <a:rPr lang="fr-CA" sz="2400" dirty="0" smtClean="0"/>
              <a:t> Par principe, cette fonction revient au syndic </a:t>
            </a:r>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smtClean="0"/>
              <a:t> </a:t>
            </a:r>
            <a:r>
              <a:rPr lang="fr-CA" sz="2400" dirty="0"/>
              <a:t>U</a:t>
            </a:r>
            <a:r>
              <a:rPr lang="fr-CA" sz="2400" dirty="0" smtClean="0"/>
              <a:t>n copropriétaire pourrait décider de se proposer à ce poste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40255742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pPr>
            <a:r>
              <a:rPr lang="fr-CA" sz="2400" b="1" dirty="0" smtClean="0"/>
              <a:t>Présence des candidats syndics à l’assemblée générale </a:t>
            </a:r>
          </a:p>
          <a:p>
            <a:pPr marL="342900" indent="-342900" algn="just">
              <a:buFont typeface="Wingdings" panose="05000000000000000000" pitchFamily="2" charset="2"/>
              <a:buChar char="Ø"/>
            </a:pPr>
            <a:endParaRPr lang="fr-CA" sz="2400" b="1" dirty="0"/>
          </a:p>
          <a:p>
            <a:pPr marL="342900" indent="-342900" algn="just">
              <a:buFont typeface="Wingdings" panose="05000000000000000000" pitchFamily="2" charset="2"/>
              <a:buChar char="§"/>
            </a:pPr>
            <a:r>
              <a:rPr lang="fr-CA" sz="2400" b="1" dirty="0" smtClean="0"/>
              <a:t> </a:t>
            </a:r>
            <a:r>
              <a:rPr lang="fr-CA" sz="2400" dirty="0" smtClean="0"/>
              <a:t>L’assemblée générale est une réunion privée </a:t>
            </a:r>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smtClean="0"/>
              <a:t>Les candidats peuvent intervenir en assemblée générale pour leur présentation </a:t>
            </a:r>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smtClean="0"/>
              <a:t> Ils ne peuvent prendre part à l’assemblée générale </a:t>
            </a:r>
          </a:p>
          <a:p>
            <a:pPr marL="342900" indent="-342900" algn="just">
              <a:buFont typeface="Wingdings" panose="05000000000000000000" pitchFamily="2" charset="2"/>
              <a:buChar char="§"/>
            </a:pPr>
            <a:endParaRPr lang="fr-CA" sz="2400" b="1" dirty="0"/>
          </a:p>
          <a:p>
            <a:pPr marL="342900" indent="-342900" algn="just">
              <a:buFont typeface="Wingdings" panose="05000000000000000000" pitchFamily="2" charset="2"/>
              <a:buChar char="§"/>
            </a:pPr>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177771773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tabLst>
                <a:tab pos="8513763" algn="l"/>
              </a:tabLst>
            </a:pPr>
            <a:r>
              <a:rPr lang="fr-CA" sz="2400" b="1" dirty="0" smtClean="0"/>
              <a:t> La possibilité de modifier l’ordre des questions à l’ordre du jour </a:t>
            </a:r>
          </a:p>
          <a:p>
            <a:pPr marL="0" indent="0">
              <a:tabLst>
                <a:tab pos="8513763" algn="l"/>
              </a:tabLst>
            </a:pPr>
            <a:endParaRPr lang="fr-CA" sz="2400" dirty="0" smtClean="0"/>
          </a:p>
          <a:p>
            <a:pPr marL="342900" indent="-342900">
              <a:buFont typeface="Wingdings" panose="05000000000000000000" pitchFamily="2" charset="2"/>
              <a:buChar char="§"/>
              <a:tabLst>
                <a:tab pos="8513763" algn="l"/>
              </a:tabLst>
            </a:pPr>
            <a:r>
              <a:rPr lang="fr-CA" sz="2400" dirty="0"/>
              <a:t> </a:t>
            </a:r>
            <a:r>
              <a:rPr lang="fr-CA" sz="2400" dirty="0" smtClean="0"/>
              <a:t>Le président de séance est en droit de </a:t>
            </a:r>
            <a:r>
              <a:rPr lang="fr-CA" sz="2400" b="1" dirty="0" smtClean="0"/>
              <a:t>modifier</a:t>
            </a:r>
            <a:r>
              <a:rPr lang="fr-CA" sz="2400" dirty="0" smtClean="0"/>
              <a:t> l’ordre des résolutions inscrites à l’ordre du jour de la convocation </a:t>
            </a:r>
          </a:p>
          <a:p>
            <a:pPr marL="342900" indent="-342900">
              <a:buFont typeface="Wingdings" panose="05000000000000000000" pitchFamily="2" charset="2"/>
              <a:buChar char="§"/>
              <a:tabLst>
                <a:tab pos="8513763" algn="l"/>
              </a:tabLst>
            </a:pPr>
            <a:endParaRPr lang="fr-CA" sz="2400" dirty="0"/>
          </a:p>
          <a:p>
            <a:pPr marL="342900" indent="-342900">
              <a:buFont typeface="Wingdings" panose="05000000000000000000" pitchFamily="2" charset="2"/>
              <a:buChar char="§"/>
              <a:tabLst>
                <a:tab pos="8513763" algn="l"/>
              </a:tabLst>
            </a:pPr>
            <a:r>
              <a:rPr lang="fr-CA" sz="2400" dirty="0"/>
              <a:t> </a:t>
            </a:r>
            <a:r>
              <a:rPr lang="fr-CA" sz="2400" dirty="0" smtClean="0"/>
              <a:t>          On constate de plus en plus que les syndics inscrivent ce type de résolution :  « En cas de non renouvellement du cabinet X, l’assemblée générale se prononce sur la candidature du cabinet Y »</a:t>
            </a:r>
          </a:p>
          <a:p>
            <a:pPr marL="342900" indent="-342900">
              <a:buFont typeface="Wingdings" panose="05000000000000000000" pitchFamily="2" charset="2"/>
              <a:buChar char="§"/>
              <a:tabLst>
                <a:tab pos="8513763" algn="l"/>
              </a:tabLst>
            </a:pPr>
            <a:endParaRPr lang="fr-CA" sz="2400" dirty="0"/>
          </a:p>
          <a:p>
            <a:pPr marL="342900" indent="-342900">
              <a:buFont typeface="Wingdings" panose="05000000000000000000" pitchFamily="2" charset="2"/>
              <a:buChar char="§"/>
              <a:tabLst>
                <a:tab pos="8513763" algn="l"/>
              </a:tabLst>
            </a:pPr>
            <a:r>
              <a:rPr lang="fr-CA" sz="2400" dirty="0" smtClean="0"/>
              <a:t> Le conseil syndical doit donc être vigilant et écrire le projet de résolution pour que le syndic ne le fasse pas à sa place et demander de vérifier la convocation avant son envoi </a:t>
            </a:r>
            <a:endParaRPr lang="fr-CA" sz="2400" dirty="0"/>
          </a:p>
          <a:p>
            <a:pPr marL="0" indent="0">
              <a:tabLst>
                <a:tab pos="8513763" algn="l"/>
              </a:tabLst>
            </a:pP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
        <p:nvSpPr>
          <p:cNvPr id="5" name="Triangle isocèle 4"/>
          <p:cNvSpPr/>
          <p:nvPr/>
        </p:nvSpPr>
        <p:spPr bwMode="auto">
          <a:xfrm>
            <a:off x="1028998" y="4086299"/>
            <a:ext cx="864096" cy="792088"/>
          </a:xfrm>
          <a:prstGeom prst="triangle">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rgbClr val="FF0000"/>
              </a:solidFill>
              <a:effectLst/>
              <a:latin typeface="Arial" charset="0"/>
              <a:ea typeface="ＭＳ Ｐゴシック" pitchFamily="-80" charset="-128"/>
            </a:endParaRPr>
          </a:p>
        </p:txBody>
      </p:sp>
    </p:spTree>
    <p:extLst>
      <p:ext uri="{BB962C8B-B14F-4D97-AF65-F5344CB8AC3E}">
        <p14:creationId xmlns:p14="http://schemas.microsoft.com/office/powerpoint/2010/main" val="403535424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7794" y="358792"/>
            <a:ext cx="11701463" cy="1625600"/>
          </a:xfrm>
        </p:spPr>
        <p:txBody>
          <a:bodyPr/>
          <a:lstStyle/>
          <a:p>
            <a:r>
              <a:rPr lang="fr-CA" dirty="0" smtClean="0">
                <a:solidFill>
                  <a:schemeClr val="tx1"/>
                </a:solidFill>
              </a:rPr>
              <a:t>Le changement de syndic </a:t>
            </a:r>
            <a:endParaRPr lang="fr-FR" dirty="0">
              <a:solidFill>
                <a:schemeClr val="tx1"/>
              </a:solidFill>
            </a:endParaRPr>
          </a:p>
        </p:txBody>
      </p:sp>
      <p:sp>
        <p:nvSpPr>
          <p:cNvPr id="3" name="Espace réservé du contenu 2"/>
          <p:cNvSpPr>
            <a:spLocks noGrp="1"/>
          </p:cNvSpPr>
          <p:nvPr>
            <p:ph idx="1"/>
          </p:nvPr>
        </p:nvSpPr>
        <p:spPr>
          <a:xfrm>
            <a:off x="380926" y="1992763"/>
            <a:ext cx="11701463" cy="6438900"/>
          </a:xfrm>
        </p:spPr>
        <p:txBody>
          <a:bodyPr/>
          <a:lstStyle/>
          <a:p>
            <a:pPr marL="342900" indent="-342900" algn="just">
              <a:buFont typeface="Wingdings" panose="05000000000000000000" pitchFamily="2" charset="2"/>
              <a:buChar char="Ø"/>
              <a:tabLst>
                <a:tab pos="8513763" algn="l"/>
              </a:tabLst>
            </a:pPr>
            <a:r>
              <a:rPr lang="fr-CA" sz="2400" dirty="0" smtClean="0"/>
              <a:t> </a:t>
            </a:r>
            <a:r>
              <a:rPr lang="fr-CA" sz="2400" b="1" dirty="0" smtClean="0"/>
              <a:t>Quelle est la majorité requise pour la désignation du syndic ?</a:t>
            </a:r>
          </a:p>
          <a:p>
            <a:pPr marL="342900" indent="-342900" algn="just">
              <a:buFont typeface="Wingdings" panose="05000000000000000000" pitchFamily="2" charset="2"/>
              <a:buChar char="Ø"/>
              <a:tabLst>
                <a:tab pos="8513763" algn="l"/>
              </a:tabLst>
            </a:pPr>
            <a:endParaRPr lang="fr-CA" sz="2400" b="1" dirty="0"/>
          </a:p>
          <a:p>
            <a:pPr marL="342900" indent="-342900" algn="just">
              <a:buFont typeface="Wingdings" panose="05000000000000000000" pitchFamily="2" charset="2"/>
              <a:buChar char="§"/>
              <a:tabLst>
                <a:tab pos="8513763" algn="l"/>
              </a:tabLst>
            </a:pPr>
            <a:r>
              <a:rPr lang="fr-CA" sz="2400" dirty="0" smtClean="0"/>
              <a:t>La désignation du syndic se vote à la majorité de l’article 25 c) : à la majorité des voix du syndicat des copropriétaires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Si le syndic n’a pas obtenu la majorité requise mais a obtenu le tiers des voix du syndicat des copropriétaires, l’assemblée générale doit procéder immédiatement à un second vote à la majorité de l’article 24 : à la majorité des voix exprimées des copropriétaires présents, représentés ou ayant voté par correspondance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72991671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3637" y="390525"/>
            <a:ext cx="11701463" cy="1625600"/>
          </a:xfrm>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a:xfrm>
            <a:off x="650874" y="2016125"/>
            <a:ext cx="11701463" cy="6438900"/>
          </a:xfrm>
        </p:spPr>
        <p:txBody>
          <a:bodyPr/>
          <a:lstStyle/>
          <a:p>
            <a:pPr marL="342900" indent="-342900">
              <a:buFont typeface="Wingdings" panose="05000000000000000000" pitchFamily="2" charset="2"/>
              <a:buChar char="Ø"/>
              <a:tabLst>
                <a:tab pos="8513763" algn="l"/>
              </a:tabLst>
            </a:pPr>
            <a:r>
              <a:rPr lang="fr-CA" sz="2400" dirty="0"/>
              <a:t> </a:t>
            </a:r>
            <a:r>
              <a:rPr lang="fr-CA" sz="2400" b="1" dirty="0" smtClean="0"/>
              <a:t>Comment combiner la pluralité des candidats avec la passerelle ? </a:t>
            </a:r>
          </a:p>
          <a:p>
            <a:pPr marL="342900" indent="-342900">
              <a:buFont typeface="Wingdings" panose="05000000000000000000" pitchFamily="2" charset="2"/>
              <a:buChar char="Ø"/>
              <a:tabLst>
                <a:tab pos="8513763" algn="l"/>
              </a:tabLst>
            </a:pPr>
            <a:endParaRPr lang="fr-CA" sz="2400" b="1" dirty="0"/>
          </a:p>
          <a:p>
            <a:pPr marL="0" indent="0">
              <a:tabLst>
                <a:tab pos="8513763" algn="l"/>
              </a:tabLst>
            </a:pPr>
            <a:r>
              <a:rPr lang="fr-CA" sz="2400" dirty="0" smtClean="0"/>
              <a:t>L’article 19 du décret du 17 mars 1967 : </a:t>
            </a:r>
          </a:p>
          <a:p>
            <a:pPr marL="0" indent="0">
              <a:tabLst>
                <a:tab pos="8513763" algn="l"/>
              </a:tabLst>
            </a:pPr>
            <a:endParaRPr lang="fr-CA" sz="2400" dirty="0"/>
          </a:p>
          <a:p>
            <a:pPr marL="0" indent="0" algn="just">
              <a:tabLst>
                <a:tab pos="8513763" algn="l"/>
              </a:tabLst>
            </a:pPr>
            <a:r>
              <a:rPr lang="fr-CA" sz="2400" dirty="0" smtClean="0"/>
              <a:t>« Pour l’application des articles 25-1 et 26-1 de la loi du 10 juillet 1965, lorsque l’assemblée est appelée à approuver un contrat, un devis ou un marché mettant en concurrence plusieurs candidats, elle ne peut procéder au second vote prévu à ces articles </a:t>
            </a:r>
            <a:r>
              <a:rPr lang="fr-CA" sz="2400" b="1" dirty="0" smtClean="0"/>
              <a:t>qu’après avoir voté sur chacune des candidatures à la majorité applicable au premier vote</a:t>
            </a:r>
            <a:r>
              <a:rPr lang="fr-CA" sz="2400" dirty="0" smtClean="0"/>
              <a:t> »</a:t>
            </a:r>
          </a:p>
          <a:p>
            <a:pPr marL="0" indent="0" algn="just">
              <a:tabLst>
                <a:tab pos="8513763" algn="l"/>
              </a:tabLst>
            </a:pPr>
            <a:endParaRPr lang="fr-CA" sz="2400" dirty="0"/>
          </a:p>
          <a:p>
            <a:pPr marL="457200" indent="-457200" algn="just">
              <a:buFont typeface="Wingdings" panose="05000000000000000000" pitchFamily="2" charset="2"/>
              <a:buChar char="§"/>
              <a:tabLst>
                <a:tab pos="8513763" algn="l"/>
              </a:tabLst>
            </a:pPr>
            <a:r>
              <a:rPr lang="fr-CA" sz="2400" dirty="0" smtClean="0"/>
              <a:t>A défaut la résolution encourt la nullité </a:t>
            </a:r>
          </a:p>
          <a:p>
            <a:pPr marL="457200" indent="-457200" algn="just">
              <a:buFont typeface="Wingdings" panose="05000000000000000000" pitchFamily="2" charset="2"/>
              <a:buChar char="§"/>
              <a:tabLst>
                <a:tab pos="8513763" algn="l"/>
              </a:tabLst>
            </a:pPr>
            <a:endParaRPr lang="fr-CA" sz="2400" dirty="0"/>
          </a:p>
          <a:p>
            <a:pPr marL="457200" indent="-457200" algn="just">
              <a:buFont typeface="Wingdings" panose="05000000000000000000" pitchFamily="2" charset="2"/>
              <a:buChar char="§"/>
              <a:tabLst>
                <a:tab pos="8513763" algn="l"/>
              </a:tabLst>
            </a:pPr>
            <a:r>
              <a:rPr lang="fr-CA" sz="2400" dirty="0" smtClean="0"/>
              <a:t> Sur les formulaires de vote par correspondance il doit y avoir une deuxième ligne</a:t>
            </a:r>
          </a:p>
          <a:p>
            <a:pPr marL="0" indent="0" algn="just">
              <a:tabLst>
                <a:tab pos="8513763" algn="l"/>
              </a:tabLst>
            </a:pPr>
            <a:endParaRPr lang="fr-CA" sz="2400" dirty="0" smtClean="0"/>
          </a:p>
          <a:p>
            <a:pPr marL="342900" indent="-342900" algn="just">
              <a:buFont typeface="Wingdings" panose="05000000000000000000" pitchFamily="2" charset="2"/>
              <a:buChar char="§"/>
              <a:tabLst>
                <a:tab pos="8513763" algn="l"/>
              </a:tabLst>
            </a:pPr>
            <a:r>
              <a:rPr lang="fr-CA" sz="2400" dirty="0"/>
              <a:t> </a:t>
            </a:r>
            <a:r>
              <a:rPr lang="fr-CA" sz="2400" dirty="0" smtClean="0"/>
              <a:t>C’est un vote immédiat, la convocation à une deuxième assemblée générale a été supprimée par la réforme du droit de copropriété</a:t>
            </a:r>
            <a:endParaRPr lang="fr-CA"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216667446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a:t> </a:t>
            </a:r>
            <a:r>
              <a:rPr lang="fr-CA" sz="2400" b="1" dirty="0" smtClean="0"/>
              <a:t>Que se passe t-il si le syndic n’a pas pu être désigné faute de majorité requise ? </a:t>
            </a:r>
          </a:p>
          <a:p>
            <a:pPr marL="0" indent="0" algn="just">
              <a:tabLst>
                <a:tab pos="8513763" algn="l"/>
              </a:tabLst>
            </a:pPr>
            <a:endParaRPr lang="fr-CA" sz="2400" dirty="0" smtClean="0"/>
          </a:p>
          <a:p>
            <a:pPr marL="342900" indent="-342900" algn="just">
              <a:buFont typeface="Wingdings" panose="05000000000000000000" pitchFamily="2" charset="2"/>
              <a:buChar char="§"/>
              <a:tabLst>
                <a:tab pos="8513763" algn="l"/>
              </a:tabLst>
            </a:pPr>
            <a:r>
              <a:rPr lang="fr-CA" sz="2400" dirty="0"/>
              <a:t> </a:t>
            </a:r>
            <a:r>
              <a:rPr lang="fr-CA" sz="2400" dirty="0" smtClean="0"/>
              <a:t>A défaut de désignation par l’assemblée générale d’un syndic, il convient de saisir le </a:t>
            </a:r>
            <a:r>
              <a:rPr lang="fr-CA" sz="2400" b="1" dirty="0" smtClean="0"/>
              <a:t>président du tribunal judiciaire pour la nomination par ce dernier d’un syndic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 Un ou plusieurs copropriétaires, le maire de la commune ou le président de l’établissement public de coopération intercommunale compétent en matière d’habitat du lieu de situation de l’immeuble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 Le président du tribunal judiciaire est saisi par le biais d’un </a:t>
            </a:r>
            <a:r>
              <a:rPr lang="fr-CA" sz="2400" b="1" dirty="0" smtClean="0"/>
              <a:t>avocat sur requête</a:t>
            </a:r>
            <a:r>
              <a:rPr lang="fr-CA" sz="2400" dirty="0" smtClean="0"/>
              <a:t>. Il rend une ordonnance qui fixe la durée de la mission du syndic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Le syndic nommé judiciairement aura les mêmes missions que le syndic nommé par l’assemblée générale</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76427143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 changement de syndic</a:t>
            </a:r>
            <a:endParaRPr lang="fr-FR" dirty="0"/>
          </a:p>
        </p:txBody>
      </p:sp>
      <p:sp>
        <p:nvSpPr>
          <p:cNvPr id="3" name="Espace réservé du contenu 2"/>
          <p:cNvSpPr>
            <a:spLocks noGrp="1"/>
          </p:cNvSpPr>
          <p:nvPr>
            <p:ph idx="1"/>
          </p:nvPr>
        </p:nvSpPr>
        <p:spPr/>
        <p:txBody>
          <a:bodyPr/>
          <a:lstStyle/>
          <a:p>
            <a:pPr marL="0" indent="0"/>
            <a:r>
              <a:rPr lang="fr-CA" sz="2400" b="1" dirty="0"/>
              <a:t>Introduction : Durée du contrat du syndic </a:t>
            </a:r>
          </a:p>
          <a:p>
            <a:pPr marL="0" indent="0"/>
            <a:endParaRPr lang="fr-CA" sz="2400" dirty="0"/>
          </a:p>
          <a:p>
            <a:pPr marL="342900" indent="-342900">
              <a:buFont typeface="Wingdings" panose="05000000000000000000" pitchFamily="2" charset="2"/>
              <a:buChar char="§"/>
            </a:pPr>
            <a:r>
              <a:rPr lang="fr-CA" sz="2400" dirty="0" smtClean="0"/>
              <a:t> Le contrat de syndic est conclu pour une </a:t>
            </a:r>
            <a:r>
              <a:rPr lang="fr-CA" sz="2400" b="1" dirty="0" smtClean="0"/>
              <a:t>durée déterminée </a:t>
            </a:r>
            <a:r>
              <a:rPr lang="fr-CA" sz="2400" dirty="0" smtClean="0"/>
              <a:t>et doit indiquer </a:t>
            </a:r>
            <a:r>
              <a:rPr lang="fr-CA" sz="2400" b="1" dirty="0" smtClean="0"/>
              <a:t>des dates calendaires</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r>
              <a:rPr lang="fr-CA" sz="2400" dirty="0" smtClean="0"/>
              <a:t>La durée maximale pour le mandat de syndic est fixée à </a:t>
            </a:r>
            <a:r>
              <a:rPr lang="fr-CA" sz="2400" b="1" dirty="0" smtClean="0"/>
              <a:t>trois ans </a:t>
            </a:r>
            <a:r>
              <a:rPr lang="fr-CA" sz="2400" dirty="0" smtClean="0"/>
              <a:t>(renouvelable)</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r>
              <a:rPr lang="fr-CA" sz="2400" dirty="0" smtClean="0"/>
              <a:t>Il n’existe pas de </a:t>
            </a:r>
            <a:r>
              <a:rPr lang="fr-CA" sz="2400" b="1" dirty="0" smtClean="0"/>
              <a:t>durée minimum </a:t>
            </a:r>
            <a:r>
              <a:rPr lang="fr-CA" sz="2400" dirty="0" smtClean="0"/>
              <a:t>pour un contrat de syndic </a:t>
            </a:r>
          </a:p>
          <a:p>
            <a:pPr marL="342900" indent="-342900">
              <a:buFont typeface="Wingdings" panose="05000000000000000000" pitchFamily="2" charset="2"/>
              <a:buChar char="§"/>
            </a:pPr>
            <a:endParaRPr lang="fr-CA" sz="2400" dirty="0"/>
          </a:p>
          <a:p>
            <a:pPr marL="342900" indent="-342900">
              <a:buFont typeface="Wingdings" panose="05000000000000000000" pitchFamily="2" charset="2"/>
              <a:buChar char="§"/>
            </a:pPr>
            <a:r>
              <a:rPr lang="fr-CA" sz="2400" dirty="0" smtClean="0"/>
              <a:t>Le contrat de syndic ne peut pas être renouvelé par </a:t>
            </a:r>
            <a:r>
              <a:rPr lang="fr-CA" sz="2400" b="1" dirty="0" smtClean="0"/>
              <a:t>tacite reconduction </a:t>
            </a:r>
          </a:p>
          <a:p>
            <a:pPr marL="342900" indent="-342900">
              <a:buFont typeface="Wingdings" panose="05000000000000000000" pitchFamily="2" charset="2"/>
              <a:buChar char="§"/>
            </a:pPr>
            <a:endParaRPr lang="fr-CA"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54495930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a:t> </a:t>
            </a:r>
            <a:r>
              <a:rPr lang="fr-CA" sz="2400" b="1" dirty="0" smtClean="0"/>
              <a:t>Que se passe-t-il si le syndic n’a plus de mandat pour convoquer l’assemblée générale? </a:t>
            </a:r>
          </a:p>
          <a:p>
            <a:pPr marL="342900" indent="-342900" algn="just">
              <a:buFont typeface="Wingdings" panose="05000000000000000000" pitchFamily="2" charset="2"/>
              <a:buChar char="Ø"/>
              <a:tabLst>
                <a:tab pos="8513763" algn="l"/>
              </a:tabLst>
            </a:pPr>
            <a:endParaRPr lang="fr-CA" sz="2400" b="1" dirty="0"/>
          </a:p>
          <a:p>
            <a:pPr marL="342900" indent="-342900" algn="just">
              <a:buFont typeface="Wingdings" panose="05000000000000000000" pitchFamily="2" charset="2"/>
              <a:buChar char="§"/>
              <a:tabLst>
                <a:tab pos="8513763" algn="l"/>
              </a:tabLst>
            </a:pPr>
            <a:r>
              <a:rPr lang="fr-CA" sz="2400" b="1" dirty="0" smtClean="0"/>
              <a:t> </a:t>
            </a:r>
            <a:r>
              <a:rPr lang="fr-CA" sz="2400" dirty="0" smtClean="0"/>
              <a:t>Article 17 alinéa 4 de la loi du 10 juillet 1965 :</a:t>
            </a:r>
          </a:p>
          <a:p>
            <a:pPr marL="0" indent="0" algn="just">
              <a:tabLst>
                <a:tab pos="8513763" algn="l"/>
              </a:tabLst>
            </a:pPr>
            <a:endParaRPr lang="fr-CA" sz="2400" dirty="0"/>
          </a:p>
          <a:p>
            <a:pPr marL="0" indent="0" algn="just">
              <a:tabLst>
                <a:tab pos="8513763" algn="l"/>
              </a:tabLst>
            </a:pPr>
            <a:r>
              <a:rPr lang="fr-CA" sz="2400" dirty="0" smtClean="0"/>
              <a:t> « Dans tous les autres cas où le syndicat est dépourvu de syndic, l’assemblée générale des copropriétaires peut être convoquée par </a:t>
            </a:r>
            <a:r>
              <a:rPr lang="fr-CA" sz="2400" b="1" dirty="0" smtClean="0"/>
              <a:t>tout copropriétaire</a:t>
            </a:r>
            <a:r>
              <a:rPr lang="fr-CA" sz="2400" dirty="0" smtClean="0"/>
              <a:t>, aux fins </a:t>
            </a:r>
            <a:r>
              <a:rPr lang="fr-CA" sz="2400" b="1" dirty="0" smtClean="0"/>
              <a:t>de nommer un syndic</a:t>
            </a:r>
            <a:r>
              <a:rPr lang="fr-CA" sz="2400" dirty="0" smtClean="0"/>
              <a:t>. </a:t>
            </a:r>
          </a:p>
          <a:p>
            <a:pPr marL="0" indent="0" algn="just">
              <a:tabLst>
                <a:tab pos="8513763" algn="l"/>
              </a:tabLst>
            </a:pPr>
            <a:endParaRPr lang="fr-CA" sz="2400" dirty="0"/>
          </a:p>
          <a:p>
            <a:pPr marL="0" indent="0" algn="just">
              <a:tabLst>
                <a:tab pos="8513763" algn="l"/>
              </a:tabLst>
            </a:pPr>
            <a:r>
              <a:rPr lang="fr-CA" sz="2400" dirty="0" smtClean="0"/>
              <a:t>A défaut d’une telle convocation, </a:t>
            </a:r>
            <a:r>
              <a:rPr lang="fr-CA" sz="2400" b="1" dirty="0" smtClean="0"/>
              <a:t>le président du tribunal judiciaire </a:t>
            </a:r>
            <a:r>
              <a:rPr lang="fr-CA" sz="2400" dirty="0" smtClean="0"/>
              <a:t>statuant par ordonnance sur requête à la demande de </a:t>
            </a:r>
            <a:r>
              <a:rPr lang="fr-CA" sz="2400" b="1" dirty="0" smtClean="0"/>
              <a:t>tout intéressé</a:t>
            </a:r>
            <a:r>
              <a:rPr lang="fr-CA" sz="2400" dirty="0" smtClean="0"/>
              <a:t>, désigne un </a:t>
            </a:r>
            <a:r>
              <a:rPr lang="fr-CA" sz="2400" b="1" dirty="0" smtClean="0"/>
              <a:t>administrateur provisoire </a:t>
            </a:r>
            <a:r>
              <a:rPr lang="fr-CA" sz="2400" dirty="0" smtClean="0"/>
              <a:t>de la copropriété qui est notamment chargé de convoquer l’assemblée des copropriétaires en vue de la désignation d’un syndic. » </a:t>
            </a:r>
          </a:p>
          <a:p>
            <a:pPr marL="0" indent="0" algn="just">
              <a:tabLst>
                <a:tab pos="8513763" algn="l"/>
              </a:tabLst>
            </a:pPr>
            <a:endParaRPr lang="fr-CA" sz="2400" b="1" dirty="0" smtClean="0"/>
          </a:p>
          <a:p>
            <a:pPr marL="0" indent="0" algn="just">
              <a:tabLst>
                <a:tab pos="8513763" algn="l"/>
              </a:tabLst>
            </a:pPr>
            <a:endParaRPr lang="fr-CA" sz="2400" b="1" dirty="0"/>
          </a:p>
          <a:p>
            <a:pPr marL="342900" indent="-342900" algn="just">
              <a:buFont typeface="Wingdings" panose="05000000000000000000" pitchFamily="2" charset="2"/>
              <a:buChar char="§"/>
              <a:tabLst>
                <a:tab pos="8513763" algn="l"/>
              </a:tabLst>
            </a:pP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427195070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dirty="0"/>
              <a:t> </a:t>
            </a:r>
            <a:r>
              <a:rPr lang="fr-CA" sz="2400" b="1" dirty="0" smtClean="0"/>
              <a:t>La date de fin du contrat de syndic</a:t>
            </a:r>
          </a:p>
          <a:p>
            <a:pPr marL="342900" indent="-342900" algn="just">
              <a:buFont typeface="Wingdings" panose="05000000000000000000" pitchFamily="2" charset="2"/>
              <a:buChar char="Ø"/>
              <a:tabLst>
                <a:tab pos="8513763" algn="l"/>
              </a:tabLst>
            </a:pPr>
            <a:endParaRPr lang="fr-CA" sz="2400" b="1" dirty="0"/>
          </a:p>
          <a:p>
            <a:pPr marL="342900" indent="-342900" algn="just">
              <a:buFont typeface="Wingdings" panose="05000000000000000000" pitchFamily="2" charset="2"/>
              <a:buChar char="§"/>
              <a:tabLst>
                <a:tab pos="8513763" algn="l"/>
              </a:tabLst>
            </a:pPr>
            <a:r>
              <a:rPr lang="fr-CA" sz="2400" dirty="0" smtClean="0"/>
              <a:t>Dans le cadre de la résiliation anticipée : l’assemblée générale fixe les dates de fin du contrat en cours et de prise d’effet du nouveau contrat qui interviennent au plus tôt </a:t>
            </a:r>
            <a:r>
              <a:rPr lang="fr-CA" sz="2400" b="1" dirty="0" smtClean="0"/>
              <a:t>un jour franc après la tenue de cette assemblée </a:t>
            </a:r>
            <a:endParaRPr lang="fr-FR" sz="2400" b="1" dirty="0"/>
          </a:p>
          <a:p>
            <a:pPr marL="342900" indent="-342900" algn="just">
              <a:buFont typeface="Wingdings" panose="05000000000000000000" pitchFamily="2" charset="2"/>
              <a:buChar char="§"/>
              <a:tabLst>
                <a:tab pos="8513763" algn="l"/>
              </a:tabLst>
            </a:pPr>
            <a:endParaRPr lang="fr-CA" sz="2400" b="1" dirty="0" smtClean="0"/>
          </a:p>
          <a:p>
            <a:pPr marL="342900" indent="-342900" algn="just">
              <a:buFont typeface="Wingdings" panose="05000000000000000000" pitchFamily="2" charset="2"/>
              <a:buChar char="§"/>
              <a:tabLst>
                <a:tab pos="8513763" algn="l"/>
              </a:tabLst>
            </a:pPr>
            <a:r>
              <a:rPr lang="fr-CA" sz="2400" dirty="0" smtClean="0"/>
              <a:t>Dans le cadre de la résiliation pour inexécution suffisamment grave : la résiliation du contrat de syndic prend effet au plus tôt </a:t>
            </a:r>
            <a:r>
              <a:rPr lang="fr-CA" sz="2400" b="1" dirty="0" smtClean="0"/>
              <a:t>un jour franc après la tenue de cette assemblée générale </a:t>
            </a:r>
          </a:p>
          <a:p>
            <a:pPr marL="342900" indent="-342900" algn="just">
              <a:buFont typeface="Wingdings" panose="05000000000000000000" pitchFamily="2" charset="2"/>
              <a:buChar char="§"/>
              <a:tabLst>
                <a:tab pos="8513763" algn="l"/>
              </a:tabLst>
            </a:pPr>
            <a:endParaRPr lang="fr-CA" sz="2400" b="1" dirty="0"/>
          </a:p>
          <a:p>
            <a:pPr marL="342900" indent="-342900" algn="just">
              <a:buFont typeface="Wingdings" panose="05000000000000000000" pitchFamily="2" charset="2"/>
              <a:buChar char="§"/>
              <a:tabLst>
                <a:tab pos="8513763" algn="l"/>
              </a:tabLst>
            </a:pPr>
            <a:endParaRPr lang="fr-CA" sz="2400" b="1" dirty="0" smtClean="0"/>
          </a:p>
          <a:p>
            <a:pPr marL="342900" indent="-342900" algn="just">
              <a:buFont typeface="Wingdings" panose="05000000000000000000" pitchFamily="2" charset="2"/>
              <a:buChar char="§"/>
              <a:tabLst>
                <a:tab pos="8513763" algn="l"/>
              </a:tabLst>
            </a:pPr>
            <a:r>
              <a:rPr lang="fr-CA" sz="2400" b="1" dirty="0"/>
              <a:t> </a:t>
            </a:r>
            <a:r>
              <a:rPr lang="fr-CA" sz="2400" b="1" dirty="0" smtClean="0"/>
              <a:t>Dans tous les autres cas </a:t>
            </a:r>
            <a:r>
              <a:rPr lang="fr-CA" sz="2400" dirty="0" smtClean="0"/>
              <a:t>: le contrat du syndic prend fin à la date fixée dans son contrat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39549344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b="1" dirty="0" smtClean="0"/>
              <a:t>Quelques difficultés résultant de la date de fin du contrat </a:t>
            </a:r>
          </a:p>
          <a:p>
            <a:pPr marL="342900" indent="-342900" algn="just">
              <a:buFont typeface="Wingdings" panose="05000000000000000000" pitchFamily="2" charset="2"/>
              <a:buChar char="Ø"/>
              <a:tabLst>
                <a:tab pos="8513763" algn="l"/>
              </a:tabLst>
            </a:pPr>
            <a:endParaRPr lang="fr-CA" sz="2400" b="1" dirty="0"/>
          </a:p>
          <a:p>
            <a:pPr marL="342900" indent="-342900" algn="just">
              <a:buFont typeface="Wingdings" panose="05000000000000000000" pitchFamily="2" charset="2"/>
              <a:buChar char="§"/>
              <a:tabLst>
                <a:tab pos="8513763" algn="l"/>
              </a:tabLst>
            </a:pPr>
            <a:r>
              <a:rPr lang="fr-CA" sz="2400" b="1" dirty="0" smtClean="0"/>
              <a:t> « </a:t>
            </a:r>
            <a:r>
              <a:rPr lang="fr-CA" sz="2400" dirty="0" smtClean="0"/>
              <a:t>Contrat conclu pour une durée d’un an jusqu’au 31 décembre ou au plus tard le jour de l’assemblée générale appelée à approuver les comptes » : la Cour de cassation a jugé que l’échéance du mandat doit correspondre au terme de la durée prévue au contrat sans tenir compte de la prorogation jusqu’à l’approbation des comptes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endParaRPr lang="fr-CA" sz="2400" dirty="0" smtClean="0"/>
          </a:p>
          <a:p>
            <a:pPr marL="342900" indent="-342900" algn="just">
              <a:buFont typeface="Wingdings" panose="05000000000000000000" pitchFamily="2" charset="2"/>
              <a:buChar char="§"/>
              <a:tabLst>
                <a:tab pos="8513763" algn="l"/>
              </a:tabLst>
            </a:pPr>
            <a:r>
              <a:rPr lang="fr-CA" sz="2400" dirty="0"/>
              <a:t> </a:t>
            </a:r>
            <a:r>
              <a:rPr lang="fr-CA" sz="2400" dirty="0" smtClean="0"/>
              <a:t>L’assemblée générale n’a pas le pouvoir d’augmenter ou de diminuer la durée du contrat de syndic, sans résolution en ce sens inscrite à l’ordre du jour </a:t>
            </a:r>
          </a:p>
          <a:p>
            <a:pPr marL="0" indent="0" algn="just">
              <a:tabLst>
                <a:tab pos="8513763" algn="l"/>
              </a:tabLst>
            </a:pPr>
            <a:endParaRPr lang="fr-FR" sz="2400" dirty="0"/>
          </a:p>
        </p:txBody>
      </p:sp>
      <p:pic>
        <p:nvPicPr>
          <p:cNvPr id="5" name="Picture 28" descr="immeuble01"/>
          <p:cNvPicPr>
            <a:picLocks noChangeAspect="1" noChangeArrowheads="1"/>
          </p:cNvPicPr>
          <p:nvPr/>
        </p:nvPicPr>
        <p:blipFill>
          <a:blip r:embed="rId2" cstate="print"/>
          <a:srcRect/>
          <a:stretch>
            <a:fillRect/>
          </a:stretch>
        </p:blipFill>
        <p:spPr bwMode="auto">
          <a:xfrm>
            <a:off x="96837" y="0"/>
            <a:ext cx="1108075" cy="1668463"/>
          </a:xfrm>
          <a:prstGeom prst="rect">
            <a:avLst/>
          </a:prstGeom>
          <a:noFill/>
          <a:ln w="9525">
            <a:noFill/>
            <a:miter lim="800000"/>
            <a:headEnd/>
            <a:tailEnd/>
          </a:ln>
        </p:spPr>
      </p:pic>
    </p:spTree>
    <p:extLst>
      <p:ext uri="{BB962C8B-B14F-4D97-AF65-F5344CB8AC3E}">
        <p14:creationId xmlns:p14="http://schemas.microsoft.com/office/powerpoint/2010/main" val="388973557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5" y="413891"/>
            <a:ext cx="11701463" cy="1625600"/>
          </a:xfrm>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0" indent="0" algn="ctr">
              <a:tabLst>
                <a:tab pos="8513763" algn="l"/>
              </a:tabLst>
            </a:pPr>
            <a:r>
              <a:rPr lang="fr-CA" sz="2400" b="1" dirty="0" smtClean="0"/>
              <a:t>III- Après la tenue de l’assemblée générale</a:t>
            </a:r>
          </a:p>
          <a:p>
            <a:pPr marL="0" indent="0" algn="ctr">
              <a:tabLst>
                <a:tab pos="8513763" algn="l"/>
              </a:tabLst>
            </a:pPr>
            <a:endParaRPr lang="fr-CA" sz="2400" b="1" dirty="0"/>
          </a:p>
          <a:p>
            <a:pPr marL="0" indent="0" algn="ctr">
              <a:tabLst>
                <a:tab pos="8513763" algn="l"/>
              </a:tabLst>
            </a:pPr>
            <a:r>
              <a:rPr lang="fr-CA" sz="2400" b="1" dirty="0" smtClean="0"/>
              <a:t>A- La fin de la mission du syndic  </a:t>
            </a:r>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18234066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b="1" dirty="0" smtClean="0"/>
              <a:t>Jusqu’à quand le syndic sortant est-il en place? </a:t>
            </a:r>
          </a:p>
          <a:p>
            <a:pPr marL="342900" indent="-342900" algn="just">
              <a:buFont typeface="Arial" panose="020B0604020202020204" pitchFamily="34" charset="0"/>
              <a:buChar char="•"/>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Avant la réforme du droit de la copropriété, le syndic sortant pouvait quitter l’assemblée générale en cours, une fois la nomination du nouveau syndic. </a:t>
            </a:r>
            <a:r>
              <a:rPr lang="fr-CA" sz="2400" b="1" dirty="0" smtClean="0"/>
              <a:t>Désormais cela n’est plus possible </a:t>
            </a:r>
          </a:p>
          <a:p>
            <a:pPr marL="0" indent="0" algn="just">
              <a:tabLst>
                <a:tab pos="8513763" algn="l"/>
              </a:tabLst>
            </a:pPr>
            <a:endParaRPr lang="fr-CA" sz="2400" dirty="0"/>
          </a:p>
          <a:p>
            <a:pPr marL="342900" indent="-342900" algn="just">
              <a:buFont typeface="Arial" panose="020B0604020202020204" pitchFamily="34" charset="0"/>
              <a:buChar char="•"/>
              <a:tabLst>
                <a:tab pos="8513763" algn="l"/>
              </a:tabLst>
            </a:pPr>
            <a:r>
              <a:rPr lang="fr-CA" sz="2400" dirty="0" smtClean="0"/>
              <a:t> La réforme a inséré la notion de « 1 jour franc après la tenue de l’assemblée générale »</a:t>
            </a:r>
          </a:p>
          <a:p>
            <a:pPr marL="342900" indent="-342900" algn="just">
              <a:buFont typeface="Arial" panose="020B0604020202020204" pitchFamily="34" charset="0"/>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 résiliation anticipée : « l’assemblée générale désigne un nouveau syndic et fixe les dates de fin du contrat en cours et prise d’effet du nouveau contrat, qui interviennent au plus tôt 1 jour franc après la tenue de l’assemblée générale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 résiliation du contrat à l’initiative du syndic : «  la résiliation du contrat prend effet au plus tôt un jour franc après la tenue de l’assemblée générale »</a:t>
            </a:r>
            <a:endParaRPr lang="fr-CA"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26707332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36910" y="366531"/>
            <a:ext cx="11701463" cy="1625600"/>
          </a:xfrm>
          <a:prstGeom prst="rect">
            <a:avLst/>
          </a:prstGeom>
        </p:spPr>
        <p:txBody>
          <a:bodyPr/>
          <a:lstStyle/>
          <a:p>
            <a:r>
              <a:rPr lang="fr-FR" b="1" dirty="0">
                <a:solidFill>
                  <a:schemeClr val="tx1"/>
                </a:solidFill>
              </a:rPr>
              <a:t> </a:t>
            </a:r>
            <a:r>
              <a:rPr lang="fr-FR" b="1" dirty="0" smtClean="0">
                <a:solidFill>
                  <a:schemeClr val="tx1"/>
                </a:solidFill>
              </a:rPr>
              <a:t>         Le changement de syndic</a:t>
            </a:r>
            <a:endParaRPr lang="fr-FR" dirty="0">
              <a:solidFill>
                <a:schemeClr val="tx1"/>
              </a:solidFill>
            </a:endParaRPr>
          </a:p>
        </p:txBody>
      </p:sp>
      <p:sp>
        <p:nvSpPr>
          <p:cNvPr id="3" name="Espace réservé du contenu 2"/>
          <p:cNvSpPr>
            <a:spLocks noGrp="1"/>
          </p:cNvSpPr>
          <p:nvPr>
            <p:ph idx="4294967295"/>
          </p:nvPr>
        </p:nvSpPr>
        <p:spPr>
          <a:xfrm>
            <a:off x="380926" y="2319339"/>
            <a:ext cx="11701463" cy="6438900"/>
          </a:xfrm>
          <a:prstGeom prst="rect">
            <a:avLst/>
          </a:prstGeom>
        </p:spPr>
        <p:txBody>
          <a:bodyPr/>
          <a:lstStyle/>
          <a:p>
            <a:pPr marL="342900" indent="-342900" algn="just">
              <a:buFont typeface="Wingdings" panose="05000000000000000000" pitchFamily="2" charset="2"/>
              <a:buChar char="§"/>
              <a:tabLst>
                <a:tab pos="8513763" algn="l"/>
              </a:tabLst>
            </a:pPr>
            <a:r>
              <a:rPr lang="fr-CA" sz="2400" dirty="0" smtClean="0"/>
              <a:t> La résiliation du contrat à l’initiative du conseil syndical : l’assemblée générale se prononce sur la question de la résiliation et, le cas échéant, fixe sa date de prise d’effet au plut tôt un jour franc après la tenue de l’assemblée générale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 En dehors de ces cas, le contrat de syndic se termine à la date fixée dans son contrat. </a:t>
            </a:r>
            <a:endParaRPr lang="fr-FR" sz="2400" dirty="0"/>
          </a:p>
        </p:txBody>
      </p:sp>
      <p:pic>
        <p:nvPicPr>
          <p:cNvPr id="5"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73830259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36910" y="366531"/>
            <a:ext cx="11701463" cy="1625600"/>
          </a:xfrm>
          <a:prstGeom prst="rect">
            <a:avLst/>
          </a:prstGeom>
        </p:spPr>
        <p:txBody>
          <a:bodyPr/>
          <a:lstStyle/>
          <a:p>
            <a:r>
              <a:rPr lang="fr-FR" b="1" dirty="0">
                <a:solidFill>
                  <a:schemeClr val="tx1"/>
                </a:solidFill>
              </a:rPr>
              <a:t> </a:t>
            </a:r>
            <a:r>
              <a:rPr lang="fr-FR" b="1" dirty="0" smtClean="0">
                <a:solidFill>
                  <a:schemeClr val="tx1"/>
                </a:solidFill>
              </a:rPr>
              <a:t>         Le changement de syndic</a:t>
            </a:r>
            <a:endParaRPr lang="fr-FR" dirty="0">
              <a:solidFill>
                <a:schemeClr val="tx1"/>
              </a:solidFill>
            </a:endParaRPr>
          </a:p>
        </p:txBody>
      </p:sp>
      <p:sp>
        <p:nvSpPr>
          <p:cNvPr id="3" name="Espace réservé du contenu 2"/>
          <p:cNvSpPr>
            <a:spLocks noGrp="1"/>
          </p:cNvSpPr>
          <p:nvPr>
            <p:ph idx="4294967295"/>
          </p:nvPr>
        </p:nvSpPr>
        <p:spPr>
          <a:xfrm>
            <a:off x="380926" y="2319339"/>
            <a:ext cx="11701463" cy="6438900"/>
          </a:xfrm>
          <a:prstGeom prst="rect">
            <a:avLst/>
          </a:prstGeom>
        </p:spPr>
        <p:txBody>
          <a:bodyPr/>
          <a:lstStyle/>
          <a:p>
            <a:pPr algn="just">
              <a:buFont typeface="Wingdings" panose="05000000000000000000" pitchFamily="2" charset="2"/>
              <a:buChar char="Ø"/>
            </a:pPr>
            <a:r>
              <a:rPr lang="fr-CA" sz="2400" b="1" dirty="0"/>
              <a:t>Quelles sont les missions incombant au syndic sortant? </a:t>
            </a:r>
          </a:p>
          <a:p>
            <a:pPr algn="just">
              <a:buFont typeface="Wingdings" panose="05000000000000000000" pitchFamily="2" charset="2"/>
              <a:buChar char="Ø"/>
            </a:pPr>
            <a:endParaRPr lang="fr-CA" sz="2400" b="1" dirty="0"/>
          </a:p>
          <a:p>
            <a:pPr marL="342900" indent="-342900" algn="just">
              <a:buFont typeface="Wingdings" panose="05000000000000000000" pitchFamily="2" charset="2"/>
              <a:buChar char="§"/>
            </a:pPr>
            <a:r>
              <a:rPr lang="fr-CA" sz="2400" dirty="0"/>
              <a:t> Il appartient à l’ancien syndic </a:t>
            </a:r>
            <a:r>
              <a:rPr lang="fr-CA" sz="2400" b="1" dirty="0"/>
              <a:t>d’envoyer le procès-verbal</a:t>
            </a:r>
            <a:r>
              <a:rPr lang="fr-CA" sz="2400" dirty="0"/>
              <a:t>, l’envoi étant compris dans sa rémunération forfaitaire </a:t>
            </a:r>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a:t> Il appartient à l’ancien syndic de </a:t>
            </a:r>
            <a:r>
              <a:rPr lang="fr-CA" sz="2400" b="1" dirty="0"/>
              <a:t>clôturer les comptes après apurement </a:t>
            </a:r>
            <a:endParaRPr lang="fr-FR" sz="2400" b="1" dirty="0"/>
          </a:p>
          <a:p>
            <a:pPr marL="342900" indent="-342900" algn="just">
              <a:buFont typeface="Wingdings" panose="05000000000000000000" pitchFamily="2" charset="2"/>
              <a:buChar char="§"/>
              <a:tabLst>
                <a:tab pos="8513763" algn="l"/>
              </a:tabLst>
            </a:pPr>
            <a:endParaRPr lang="fr-CA" sz="2400" dirty="0" smtClean="0"/>
          </a:p>
          <a:p>
            <a:pPr marL="342900" indent="-342900" algn="just">
              <a:buFont typeface="Wingdings" panose="05000000000000000000" pitchFamily="2" charset="2"/>
              <a:buChar char="§"/>
              <a:tabLst>
                <a:tab pos="8513763" algn="l"/>
              </a:tabLst>
            </a:pPr>
            <a:r>
              <a:rPr lang="fr-CA" sz="2400" dirty="0" smtClean="0"/>
              <a:t>Il appartient au syndic de </a:t>
            </a:r>
            <a:r>
              <a:rPr lang="fr-CA" sz="2400" b="1" dirty="0" smtClean="0"/>
              <a:t>transmettre les archives</a:t>
            </a:r>
            <a:r>
              <a:rPr lang="fr-CA" sz="2400" dirty="0" smtClean="0"/>
              <a:t> du syndicat des copropriétaires</a:t>
            </a:r>
          </a:p>
          <a:p>
            <a:pPr marL="342900" indent="-342900" algn="just">
              <a:buFont typeface="Wingdings" panose="05000000000000000000" pitchFamily="2" charset="2"/>
              <a:buChar char="§"/>
              <a:tabLst>
                <a:tab pos="8513763" algn="l"/>
              </a:tabLst>
            </a:pPr>
            <a:endParaRPr lang="fr-CA" sz="2400" dirty="0"/>
          </a:p>
          <a:p>
            <a:pPr marL="0" indent="0" algn="just">
              <a:tabLst>
                <a:tab pos="8513763" algn="l"/>
              </a:tabLst>
            </a:pPr>
            <a:endParaRPr lang="fr-CA" sz="2400" dirty="0"/>
          </a:p>
          <a:p>
            <a:pPr marL="342900" indent="-342900" algn="just">
              <a:buFont typeface="Wingdings" panose="05000000000000000000" pitchFamily="2" charset="2"/>
              <a:buChar char="§"/>
              <a:tabLst>
                <a:tab pos="8513763" algn="l"/>
              </a:tabLst>
            </a:pPr>
            <a:endParaRPr lang="fr-CA" sz="2400" dirty="0" smtClean="0"/>
          </a:p>
          <a:p>
            <a:pPr marL="342900" indent="-342900" algn="just">
              <a:buFont typeface="Wingdings" panose="05000000000000000000" pitchFamily="2" charset="2"/>
              <a:buChar char="§"/>
              <a:tabLst>
                <a:tab pos="8513763" algn="l"/>
              </a:tabLst>
            </a:pPr>
            <a:endParaRPr lang="fr-CA" sz="2400" dirty="0" smtClean="0"/>
          </a:p>
        </p:txBody>
      </p:sp>
      <p:pic>
        <p:nvPicPr>
          <p:cNvPr id="5"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39269238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0" indent="0" algn="ctr">
              <a:tabLst>
                <a:tab pos="8513763" algn="l"/>
              </a:tabLst>
            </a:pPr>
            <a:r>
              <a:rPr lang="fr-CA" sz="2400" dirty="0" smtClean="0"/>
              <a:t>B- La transmission des archives </a:t>
            </a:r>
            <a:endParaRPr lang="fr-FR" sz="2400" dirty="0" smtClean="0"/>
          </a:p>
          <a:p>
            <a:pPr marL="0" indent="0" algn="just">
              <a:tabLst>
                <a:tab pos="8513763" algn="l"/>
              </a:tabLst>
            </a:pPr>
            <a:endParaRPr lang="fr-FR" sz="2400" dirty="0"/>
          </a:p>
          <a:p>
            <a:pPr marL="0" indent="0" algn="ctr">
              <a:tabLst>
                <a:tab pos="8513763" algn="l"/>
              </a:tabLst>
            </a:pPr>
            <a:endParaRPr lang="fr-FR" sz="2400" dirty="0" smtClean="0"/>
          </a:p>
          <a:p>
            <a:pPr marL="0" indent="0" algn="just">
              <a:tabLst>
                <a:tab pos="8513763" algn="l"/>
              </a:tabLst>
            </a:pPr>
            <a:endParaRPr lang="fr-FR" sz="2400" dirty="0"/>
          </a:p>
          <a:p>
            <a:pPr marL="0" indent="0" algn="just">
              <a:tabLst>
                <a:tab pos="8513763" algn="l"/>
              </a:tabLst>
            </a:pP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29605"/>
            <a:ext cx="1108075" cy="1668463"/>
          </a:xfrm>
          <a:prstGeom prst="rect">
            <a:avLst/>
          </a:prstGeom>
          <a:noFill/>
          <a:ln w="9525">
            <a:noFill/>
            <a:miter lim="800000"/>
            <a:headEnd/>
            <a:tailEnd/>
          </a:ln>
        </p:spPr>
      </p:pic>
    </p:spTree>
    <p:extLst>
      <p:ext uri="{BB962C8B-B14F-4D97-AF65-F5344CB8AC3E}">
        <p14:creationId xmlns:p14="http://schemas.microsoft.com/office/powerpoint/2010/main" val="382928471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 changement de syndic</a:t>
            </a:r>
            <a:endParaRPr lang="fr-FR" dirty="0"/>
          </a:p>
        </p:txBody>
      </p:sp>
      <p:sp>
        <p:nvSpPr>
          <p:cNvPr id="3" name="Espace réservé du contenu 2"/>
          <p:cNvSpPr>
            <a:spLocks noGrp="1"/>
          </p:cNvSpPr>
          <p:nvPr>
            <p:ph idx="1"/>
          </p:nvPr>
        </p:nvSpPr>
        <p:spPr/>
        <p:txBody>
          <a:bodyPr/>
          <a:lstStyle/>
          <a:p>
            <a:pPr marL="0" indent="0" algn="just">
              <a:tabLst>
                <a:tab pos="8513763" algn="l"/>
              </a:tabLst>
            </a:pPr>
            <a:r>
              <a:rPr lang="fr-CA" sz="2400" dirty="0" smtClean="0"/>
              <a:t>Article 18-2 de la loi du 10 juillet 1965 prévoit l’obligation pour le syndic sortant de transmettre les archives au nouveau syndic : </a:t>
            </a:r>
          </a:p>
          <a:p>
            <a:pPr marL="0" indent="0" algn="just">
              <a:tabLst>
                <a:tab pos="8513763" algn="l"/>
              </a:tabLst>
            </a:pPr>
            <a:endParaRPr lang="fr-CA" sz="2400" u="sng" dirty="0"/>
          </a:p>
          <a:p>
            <a:pPr marL="342900" indent="-342900" algn="just">
              <a:buFont typeface="Wingdings" panose="05000000000000000000" pitchFamily="2" charset="2"/>
              <a:buChar char="§"/>
              <a:tabLst>
                <a:tab pos="8513763" algn="l"/>
              </a:tabLst>
            </a:pPr>
            <a:r>
              <a:rPr lang="fr-CA" sz="2400" u="sng" dirty="0" smtClean="0"/>
              <a:t> Dans un délai de 15 jours à compter de la cessation de ses fonctions</a:t>
            </a:r>
            <a:r>
              <a:rPr lang="fr-CA" sz="2400" dirty="0" smtClean="0"/>
              <a:t>, le syndic doit remettre : </a:t>
            </a:r>
            <a:r>
              <a:rPr lang="fr-CA" sz="2400" b="1" dirty="0" smtClean="0"/>
              <a:t>la situation de trésorerie, les références des comptes bancaires du syndicat les coordonnées de la banque</a:t>
            </a:r>
            <a:r>
              <a:rPr lang="fr-CA" sz="2400" dirty="0" smtClean="0"/>
              <a:t>.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u="sng" dirty="0" smtClean="0"/>
              <a:t>Dans un délai d’un mois suivant la cessation de ses fonctions</a:t>
            </a:r>
            <a:r>
              <a:rPr lang="fr-CA" sz="2400" dirty="0" smtClean="0"/>
              <a:t>, le syndic doit remettre : l’</a:t>
            </a:r>
            <a:r>
              <a:rPr lang="fr-CA" sz="2400" b="1" dirty="0" smtClean="0"/>
              <a:t>ensemble des documents et archives </a:t>
            </a:r>
            <a:r>
              <a:rPr lang="fr-CA" sz="2400" dirty="0" smtClean="0"/>
              <a:t>du syndicat ainsi que, le cas échéant, l’ensemble des documents </a:t>
            </a:r>
            <a:r>
              <a:rPr lang="fr-CA" sz="2400" b="1" dirty="0" smtClean="0"/>
              <a:t>dématérialisés </a:t>
            </a:r>
            <a:r>
              <a:rPr lang="fr-CA" sz="2400" dirty="0" smtClean="0"/>
              <a:t>relatifs à la gestion de l’immeuble ou aux lots gérés dans un </a:t>
            </a:r>
            <a:r>
              <a:rPr lang="fr-CA" sz="2400" b="1" dirty="0" smtClean="0"/>
              <a:t>format téléchargeable et imprimable</a:t>
            </a:r>
            <a:r>
              <a:rPr lang="fr-CA" sz="2400" dirty="0" smtClean="0"/>
              <a:t>. Dans l’hypothèse où le syndicat des copropriétaires a fait le choix de confier le prestataire de ce changement en communiquant les coordonnées du nouveau syndic </a:t>
            </a:r>
          </a:p>
          <a:p>
            <a:pPr marL="342900" indent="-342900" algn="just">
              <a:buFont typeface="Wingdings" panose="05000000000000000000" pitchFamily="2" charset="2"/>
              <a:buChar char="§"/>
              <a:tabLst>
                <a:tab pos="8513763" algn="l"/>
              </a:tabLst>
            </a:pPr>
            <a:endParaRPr lang="fr-CA" sz="2400" dirty="0"/>
          </a:p>
          <a:p>
            <a:pPr marL="342900" indent="-342900" algn="just">
              <a:buFont typeface="Wingdings" panose="05000000000000000000" pitchFamily="2" charset="2"/>
              <a:buChar char="§"/>
              <a:tabLst>
                <a:tab pos="8513763" algn="l"/>
              </a:tabLst>
            </a:pPr>
            <a:r>
              <a:rPr lang="fr-CA" sz="2400" dirty="0" smtClean="0"/>
              <a:t> </a:t>
            </a:r>
            <a:r>
              <a:rPr lang="fr-CA" sz="2400" u="sng" dirty="0" smtClean="0"/>
              <a:t>Dans un délai de deux mois suivant l’expiration du délai d’un mois susmentionné </a:t>
            </a:r>
            <a:r>
              <a:rPr lang="fr-CA" sz="2400" dirty="0" smtClean="0"/>
              <a:t>l’ancien syndic doit remettre au nouveau syndic </a:t>
            </a:r>
            <a:r>
              <a:rPr lang="fr-CA" sz="2400" b="1" dirty="0" smtClean="0"/>
              <a:t>l’état des comptes des copropriétaires ainsi que celui des comptes du syndicat, après apurement et clôture </a:t>
            </a:r>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2412"/>
            <a:ext cx="1108075" cy="1668463"/>
          </a:xfrm>
          <a:prstGeom prst="rect">
            <a:avLst/>
          </a:prstGeom>
          <a:noFill/>
          <a:ln w="9525">
            <a:noFill/>
            <a:miter lim="800000"/>
            <a:headEnd/>
            <a:tailEnd/>
          </a:ln>
        </p:spPr>
      </p:pic>
    </p:spTree>
    <p:extLst>
      <p:ext uri="{BB962C8B-B14F-4D97-AF65-F5344CB8AC3E}">
        <p14:creationId xmlns:p14="http://schemas.microsoft.com/office/powerpoint/2010/main" val="251099147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marL="342900" indent="-342900">
              <a:buFont typeface="Arial" panose="020B0604020202020204" pitchFamily="34" charset="0"/>
              <a:buChar char="•"/>
            </a:pPr>
            <a:r>
              <a:rPr lang="fr-CA" sz="2400" dirty="0"/>
              <a:t> </a:t>
            </a:r>
            <a:r>
              <a:rPr lang="fr-CA" sz="2400" dirty="0" smtClean="0"/>
              <a:t>Article 33-1 du décret du 17 mars 1967 : </a:t>
            </a:r>
          </a:p>
          <a:p>
            <a:pPr marL="342900" indent="-342900">
              <a:buFont typeface="Arial" panose="020B0604020202020204" pitchFamily="34" charset="0"/>
              <a:buChar char="•"/>
            </a:pPr>
            <a:endParaRPr lang="fr-CA" sz="2400" dirty="0"/>
          </a:p>
          <a:p>
            <a:pPr marL="0" indent="0" algn="just"/>
            <a:r>
              <a:rPr lang="fr-CA" sz="2400" dirty="0" smtClean="0"/>
              <a:t>En cas de changement de syndic, la transmission des documents et archives du syndicat, ainsi que, le cas échéant, l’ensemble des documents dématérialisés relatifs à la gestion de l’immeuble ou aux lots gérés figurant dans l’espace en ligne sécurisé, doit être accompagné d’un </a:t>
            </a:r>
            <a:r>
              <a:rPr lang="fr-CA" sz="2400" b="1" dirty="0" smtClean="0"/>
              <a:t>bordereau récapitulatif de ces pièces</a:t>
            </a:r>
            <a:r>
              <a:rPr lang="fr-CA" sz="2400" dirty="0" smtClean="0"/>
              <a:t>. </a:t>
            </a:r>
          </a:p>
          <a:p>
            <a:pPr marL="0" indent="0" algn="just"/>
            <a:r>
              <a:rPr lang="fr-CA" sz="2400" dirty="0" smtClean="0"/>
              <a:t>Copie du bordereau est remise au conseil syndical. </a:t>
            </a:r>
          </a:p>
          <a:p>
            <a:pPr marL="0" indent="0" algn="just"/>
            <a:endParaRPr lang="fr-CA" sz="2400" dirty="0"/>
          </a:p>
          <a:p>
            <a:pPr marL="342900" indent="-342900" algn="just">
              <a:buFont typeface="Arial" panose="020B0604020202020204" pitchFamily="34" charset="0"/>
              <a:buChar char="•"/>
            </a:pPr>
            <a:r>
              <a:rPr lang="fr-CA" sz="2400" dirty="0" smtClean="0"/>
              <a:t> Ce bordereau doit refléter la réalité du contenu des archives. Il appartient donc au nouveau syndic d’être particulièrement vigilant dans la remise des archives. </a:t>
            </a:r>
          </a:p>
          <a:p>
            <a:pPr marL="342900" indent="-342900" algn="just">
              <a:buFont typeface="Arial" panose="020B0604020202020204" pitchFamily="34" charset="0"/>
              <a:buChar char="•"/>
            </a:pPr>
            <a:endParaRPr lang="fr-CA" sz="2400" dirty="0"/>
          </a:p>
          <a:p>
            <a:pPr marL="342900" indent="-342900" algn="just">
              <a:buFont typeface="Arial" panose="020B0604020202020204" pitchFamily="34" charset="0"/>
              <a:buChar char="•"/>
            </a:pPr>
            <a:r>
              <a:rPr lang="fr-CA" sz="2400" dirty="0" smtClean="0"/>
              <a:t>Dans un arrêt rendu par la Cour de cassation en date du 22 mars 2022 (21-11.289), la haute juridiction a estimé que les pièces demandées étaient mentionnées sur le bordereau de remise des pièces et que le syndicat ne parvenait pas à démontrer l’absence de ces pièces lors de la remise. L’ancien syndic n’est donc pas condamné à remettre les pièces manquantes sous astreinte</a:t>
            </a:r>
            <a:endParaRPr lang="fr-FR" sz="2400" dirty="0"/>
          </a:p>
        </p:txBody>
      </p:sp>
      <p:pic>
        <p:nvPicPr>
          <p:cNvPr id="5"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148365111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r>
              <a:rPr lang="fr-FR" b="1" dirty="0"/>
              <a:t/>
            </a:r>
            <a:br>
              <a:rPr lang="fr-FR" b="1" dirty="0"/>
            </a:br>
            <a:endParaRPr lang="fr-FR" dirty="0"/>
          </a:p>
        </p:txBody>
      </p:sp>
      <p:sp>
        <p:nvSpPr>
          <p:cNvPr id="3" name="Espace réservé du contenu 2"/>
          <p:cNvSpPr>
            <a:spLocks noGrp="1"/>
          </p:cNvSpPr>
          <p:nvPr>
            <p:ph idx="1"/>
          </p:nvPr>
        </p:nvSpPr>
        <p:spPr/>
        <p:txBody>
          <a:bodyPr/>
          <a:lstStyle/>
          <a:p>
            <a:pPr marL="0" indent="0"/>
            <a:r>
              <a:rPr lang="fr-CA" sz="2400" b="1" dirty="0" smtClean="0"/>
              <a:t>Introduction : A quel moment doit-on se poser cette question ? </a:t>
            </a:r>
          </a:p>
          <a:p>
            <a:pPr marL="0" indent="0"/>
            <a:endParaRPr lang="fr-CA" sz="2400" b="1" dirty="0"/>
          </a:p>
          <a:p>
            <a:pPr marL="342900" indent="-342900">
              <a:buFont typeface="Arial" panose="020B0604020202020204" pitchFamily="34" charset="0"/>
              <a:buChar char="•"/>
            </a:pPr>
            <a:r>
              <a:rPr lang="fr-CA" sz="2400" dirty="0" smtClean="0"/>
              <a:t> Le contrat de syndic arrive à échéance;</a:t>
            </a:r>
          </a:p>
          <a:p>
            <a:pPr marL="342900" indent="-342900">
              <a:buFont typeface="Arial" panose="020B0604020202020204" pitchFamily="34" charset="0"/>
              <a:buChar char="•"/>
            </a:pPr>
            <a:endParaRPr lang="fr-CA" sz="2400" dirty="0"/>
          </a:p>
          <a:p>
            <a:pPr marL="342900" indent="-342900">
              <a:buFont typeface="Arial" panose="020B0604020202020204" pitchFamily="34" charset="0"/>
              <a:buChar char="•"/>
            </a:pPr>
            <a:r>
              <a:rPr lang="fr-CA" sz="2400" dirty="0" smtClean="0"/>
              <a:t> La résiliation anticipée du contrat de syndic; </a:t>
            </a:r>
          </a:p>
          <a:p>
            <a:pPr marL="342900" indent="-342900">
              <a:buFont typeface="Arial" panose="020B0604020202020204" pitchFamily="34" charset="0"/>
              <a:buChar char="•"/>
            </a:pPr>
            <a:endParaRPr lang="fr-CA" sz="2400" dirty="0"/>
          </a:p>
          <a:p>
            <a:pPr marL="342900" indent="-342900">
              <a:buFont typeface="Arial" panose="020B0604020202020204" pitchFamily="34" charset="0"/>
              <a:buChar char="•"/>
            </a:pPr>
            <a:r>
              <a:rPr lang="fr-CA" sz="2400" dirty="0" smtClean="0"/>
              <a:t> La résiliation du contrat pour inexécution suffisamment grave;</a:t>
            </a:r>
          </a:p>
          <a:p>
            <a:pPr marL="342900" indent="-342900">
              <a:buFont typeface="Arial" panose="020B0604020202020204" pitchFamily="34" charset="0"/>
              <a:buChar char="•"/>
            </a:pPr>
            <a:endParaRPr lang="fr-CA" sz="2400" dirty="0"/>
          </a:p>
          <a:p>
            <a:pPr marL="342900" indent="-342900">
              <a:buFont typeface="Arial" panose="020B0604020202020204" pitchFamily="34" charset="0"/>
              <a:buChar char="•"/>
            </a:pPr>
            <a:r>
              <a:rPr lang="fr-CA" sz="2400" dirty="0" smtClean="0"/>
              <a:t> Lorsque le syndic a perdu sa garantie financière;</a:t>
            </a:r>
          </a:p>
          <a:p>
            <a:pPr marL="342900" indent="-342900">
              <a:buFont typeface="Arial" panose="020B0604020202020204" pitchFamily="34" charset="0"/>
              <a:buChar char="•"/>
            </a:pPr>
            <a:endParaRPr lang="fr-CA" sz="2400" dirty="0"/>
          </a:p>
          <a:p>
            <a:pPr marL="342900" indent="-342900">
              <a:buFont typeface="Arial" panose="020B0604020202020204" pitchFamily="34" charset="0"/>
              <a:buChar char="•"/>
            </a:pPr>
            <a:r>
              <a:rPr lang="fr-CA" sz="2400" dirty="0" smtClean="0"/>
              <a:t> Lorsque le syndic non-professionnel perd sa qualité de copropriétaire…  </a:t>
            </a:r>
          </a:p>
          <a:p>
            <a:pPr marL="342900" indent="-342900">
              <a:buFont typeface="Arial" panose="020B0604020202020204" pitchFamily="34" charset="0"/>
              <a:buChar char="•"/>
            </a:pPr>
            <a:endParaRPr lang="fr-CA" sz="2400" dirty="0"/>
          </a:p>
          <a:p>
            <a:endParaRPr lang="fr-FR" sz="2400" dirty="0"/>
          </a:p>
          <a:p>
            <a:endParaRPr lang="fr-FR" sz="2400" dirty="0"/>
          </a:p>
          <a:p>
            <a:endParaRPr lang="fr-FR" sz="2400" dirty="0"/>
          </a:p>
          <a:p>
            <a:endParaRPr lang="fr-FR" sz="2400" dirty="0"/>
          </a:p>
          <a:p>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272402414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solidFill>
                  <a:schemeClr val="tx1"/>
                </a:solidFill>
              </a:rPr>
              <a:t>Le changement de syndic</a:t>
            </a:r>
            <a:endParaRPr lang="fr-FR" dirty="0">
              <a:solidFill>
                <a:schemeClr val="tx1"/>
              </a:solidFill>
            </a:endParaRPr>
          </a:p>
        </p:txBody>
      </p:sp>
      <p:sp>
        <p:nvSpPr>
          <p:cNvPr id="3" name="Espace réservé du contenu 2"/>
          <p:cNvSpPr>
            <a:spLocks noGrp="1"/>
          </p:cNvSpPr>
          <p:nvPr>
            <p:ph idx="1"/>
          </p:nvPr>
        </p:nvSpPr>
        <p:spPr/>
        <p:txBody>
          <a:bodyPr/>
          <a:lstStyle/>
          <a:p>
            <a:pPr algn="just">
              <a:buFont typeface="Wingdings" panose="05000000000000000000" pitchFamily="2" charset="2"/>
              <a:buChar char="Ø"/>
            </a:pPr>
            <a:r>
              <a:rPr lang="fr-CA" sz="2400" b="1" dirty="0" smtClean="0"/>
              <a:t>Que faire en cas de refus de transmission des archives du syndicat des copropriétaires? </a:t>
            </a:r>
          </a:p>
          <a:p>
            <a:pPr>
              <a:buFont typeface="Wingdings" panose="05000000000000000000" pitchFamily="2" charset="2"/>
              <a:buChar char="Ø"/>
            </a:pPr>
            <a:endParaRPr lang="fr-CA" sz="2400" dirty="0"/>
          </a:p>
          <a:p>
            <a:pPr marL="342900" indent="-342900" algn="just">
              <a:buFont typeface="Arial" panose="020B0604020202020204" pitchFamily="34" charset="0"/>
              <a:buChar char="•"/>
            </a:pPr>
            <a:r>
              <a:rPr lang="fr-CA" sz="2400" dirty="0" smtClean="0"/>
              <a:t> Après mise en demeure restée infructueuse, le syndic nouvellement désigné ou le président du conseil syndical pourra demander au président du tribunal judiciaire statuant en référé, </a:t>
            </a:r>
            <a:r>
              <a:rPr lang="fr-CA" sz="2400" b="1" dirty="0" smtClean="0"/>
              <a:t>d’ordonner sous astreinte</a:t>
            </a:r>
            <a:r>
              <a:rPr lang="fr-CA" sz="2400" dirty="0" smtClean="0"/>
              <a:t> la remise des pièces, informations et documents dématérialisés ainsi que le versement des intérêts provisionnels dus à compter de la mise en demeure, sans préjudice de toute provision à valoir sur dommages et intérêts </a:t>
            </a:r>
          </a:p>
          <a:p>
            <a:pPr marL="342900" indent="-342900" algn="just">
              <a:buFont typeface="Arial" panose="020B0604020202020204" pitchFamily="34" charset="0"/>
              <a:buChar char="•"/>
            </a:pPr>
            <a:endParaRPr lang="fr-CA" sz="2400" dirty="0"/>
          </a:p>
          <a:p>
            <a:pPr marL="342900" indent="-342900" algn="just">
              <a:buFont typeface="Arial" panose="020B0604020202020204" pitchFamily="34" charset="0"/>
              <a:buChar char="•"/>
            </a:pPr>
            <a:r>
              <a:rPr lang="fr-CA" sz="2400" dirty="0" smtClean="0"/>
              <a:t> Cette action ne peut être introduite après mise en demeure effectuée par lettre recommandée avec accusé de réception ou par acte d’huissier adressée à l’ancien syndic et </a:t>
            </a:r>
            <a:r>
              <a:rPr lang="fr-CA" sz="2400" b="1" dirty="0" smtClean="0"/>
              <a:t>restée infructueuse pendant plus de 8 jours </a:t>
            </a:r>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413442640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 changement de syndic</a:t>
            </a:r>
            <a:endParaRPr lang="fr-FR" dirty="0"/>
          </a:p>
        </p:txBody>
      </p:sp>
      <p:sp>
        <p:nvSpPr>
          <p:cNvPr id="3" name="Espace réservé du contenu 2"/>
          <p:cNvSpPr>
            <a:spLocks noGrp="1"/>
          </p:cNvSpPr>
          <p:nvPr>
            <p:ph idx="1"/>
          </p:nvPr>
        </p:nvSpPr>
        <p:spPr>
          <a:xfrm>
            <a:off x="650875" y="2016125"/>
            <a:ext cx="11701463" cy="6438900"/>
          </a:xfrm>
        </p:spPr>
        <p:txBody>
          <a:bodyPr/>
          <a:lstStyle/>
          <a:p>
            <a:pPr marL="0" indent="0" algn="just"/>
            <a:r>
              <a:rPr lang="fr-CA" sz="2400" b="1" dirty="0" smtClean="0"/>
              <a:t>Pour aller plus loin : </a:t>
            </a:r>
            <a:endParaRPr lang="fr-CA" sz="2400" b="1" dirty="0"/>
          </a:p>
          <a:p>
            <a:pPr marL="0" indent="0" algn="just"/>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pic>
        <p:nvPicPr>
          <p:cNvPr id="1026" name="Picture 2" descr="https://arc-copro.fr/sites/default/files/styles/ouvrage_full/public/librairie/ouvrages/Contrat_type_syndic_concurrence.jpg?itok=ZpuTv03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998" y="3387727"/>
            <a:ext cx="2199298" cy="30790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arc-copro.fr/sites/default/files/styles/ouvrage_full/public/librairie/ouvrages/Etre_syndic_de_sa_copro.jpg?itok=qqit6Iv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77470" y="3387727"/>
            <a:ext cx="2199298" cy="307901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arc-copro.fr/sites/default/files/styles/ouvrage_teaser/public/librairie/ouvrages/contre%20pouvoir_0.PNG?itok=cLpsBw1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93894" y="3331299"/>
            <a:ext cx="2219265" cy="3084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70866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rPr>
              <a:t>Merci de votre attention</a:t>
            </a:r>
          </a:p>
        </p:txBody>
      </p:sp>
      <p:sp>
        <p:nvSpPr>
          <p:cNvPr id="3" name="Espace réservé du contenu 2"/>
          <p:cNvSpPr>
            <a:spLocks noGrp="1"/>
          </p:cNvSpPr>
          <p:nvPr>
            <p:ph idx="1"/>
          </p:nvPr>
        </p:nvSpPr>
        <p:spPr/>
        <p:txBody>
          <a:bodyPr/>
          <a:lstStyle/>
          <a:p>
            <a:pPr eaLnBrk="1" hangingPunct="1">
              <a:defRPr/>
            </a:pPr>
            <a:endParaRPr lang="fr-FR" sz="3200" b="1" dirty="0"/>
          </a:p>
          <a:p>
            <a:pPr eaLnBrk="1" hangingPunct="1">
              <a:defRPr/>
            </a:pPr>
            <a:r>
              <a:rPr lang="fr-FR" sz="3200" b="1" dirty="0" smtClean="0"/>
              <a:t>Association </a:t>
            </a:r>
            <a:r>
              <a:rPr lang="fr-FR" sz="3200" b="1" dirty="0"/>
              <a:t>des Responsables de Copropriété </a:t>
            </a:r>
          </a:p>
          <a:p>
            <a:pPr eaLnBrk="1" hangingPunct="1">
              <a:defRPr/>
            </a:pPr>
            <a:endParaRPr lang="fr-FR" sz="3200" dirty="0"/>
          </a:p>
          <a:p>
            <a:pPr lvl="1" eaLnBrk="1" hangingPunct="1">
              <a:defRPr/>
            </a:pPr>
            <a:r>
              <a:rPr lang="fr-FR" sz="3200" b="1" dirty="0"/>
              <a:t>7 rue T</a:t>
            </a:r>
            <a:r>
              <a:rPr lang="fr-FR" sz="3200" b="1" dirty="0" smtClean="0"/>
              <a:t>hionville </a:t>
            </a:r>
            <a:endParaRPr lang="fr-FR" sz="3200" b="1" dirty="0"/>
          </a:p>
          <a:p>
            <a:pPr lvl="1" eaLnBrk="1" hangingPunct="1">
              <a:defRPr/>
            </a:pPr>
            <a:r>
              <a:rPr lang="fr-FR" sz="3200" b="1" dirty="0"/>
              <a:t>75 019 PARIS </a:t>
            </a:r>
          </a:p>
          <a:p>
            <a:pPr lvl="1" eaLnBrk="1" hangingPunct="1">
              <a:buNone/>
              <a:defRPr/>
            </a:pPr>
            <a:endParaRPr lang="fr-FR" sz="3200" b="1" dirty="0"/>
          </a:p>
          <a:p>
            <a:pPr lvl="1" eaLnBrk="1" hangingPunct="1">
              <a:defRPr/>
            </a:pPr>
            <a:r>
              <a:rPr lang="fr-FR" sz="3200" b="1" dirty="0"/>
              <a:t>Tel : 01.40.30.12.82</a:t>
            </a:r>
          </a:p>
          <a:p>
            <a:pPr lvl="1" eaLnBrk="1" hangingPunct="1">
              <a:buNone/>
              <a:defRPr/>
            </a:pPr>
            <a:endParaRPr lang="fr-FR" sz="3200" b="1" dirty="0"/>
          </a:p>
          <a:p>
            <a:pPr lvl="1" eaLnBrk="1" hangingPunct="1">
              <a:defRPr/>
            </a:pPr>
            <a:r>
              <a:rPr lang="fr-FR" sz="3200" dirty="0" smtClean="0">
                <a:hlinkClick r:id="rId2"/>
              </a:rPr>
              <a:t>juridique@arc-copro.fr</a:t>
            </a:r>
            <a:endParaRPr lang="fr-FR" sz="3200" dirty="0"/>
          </a:p>
          <a:p>
            <a:pPr lvl="1" eaLnBrk="1" hangingPunct="1">
              <a:defRPr/>
            </a:pPr>
            <a:r>
              <a:rPr lang="fr-FR" sz="3200" dirty="0">
                <a:hlinkClick r:id="rId3"/>
              </a:rPr>
              <a:t>http://arc-copro.fr</a:t>
            </a:r>
            <a:r>
              <a:rPr lang="fr-FR" sz="3200" dirty="0"/>
              <a:t>					</a:t>
            </a:r>
          </a:p>
        </p:txBody>
      </p:sp>
      <p:pic>
        <p:nvPicPr>
          <p:cNvPr id="4" name="Image 5" descr="logo arc.jpg"/>
          <p:cNvPicPr>
            <a:picLocks noChangeAspect="1"/>
          </p:cNvPicPr>
          <p:nvPr/>
        </p:nvPicPr>
        <p:blipFill>
          <a:blip r:embed="rId4" cstate="print"/>
          <a:srcRect/>
          <a:stretch>
            <a:fillRect/>
          </a:stretch>
        </p:blipFill>
        <p:spPr bwMode="auto">
          <a:xfrm>
            <a:off x="10678070" y="7705725"/>
            <a:ext cx="1868488" cy="2019300"/>
          </a:xfrm>
          <a:prstGeom prst="rect">
            <a:avLst/>
          </a:prstGeom>
          <a:noFill/>
          <a:ln w="9525">
            <a:noFill/>
            <a:miter lim="800000"/>
            <a:headEnd/>
            <a:tailEnd/>
          </a:ln>
        </p:spPr>
      </p:pic>
    </p:spTree>
    <p:extLst>
      <p:ext uri="{BB962C8B-B14F-4D97-AF65-F5344CB8AC3E}">
        <p14:creationId xmlns:p14="http://schemas.microsoft.com/office/powerpoint/2010/main" val="156894293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Le changement de syndic</a:t>
            </a:r>
            <a:endParaRPr lang="fr-FR" dirty="0"/>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pPr>
            <a:r>
              <a:rPr lang="fr-CA" sz="2400" b="1" dirty="0" smtClean="0"/>
              <a:t>Introduction Qui </a:t>
            </a:r>
            <a:r>
              <a:rPr lang="fr-CA" sz="2400" b="1" dirty="0"/>
              <a:t>peut être </a:t>
            </a:r>
            <a:r>
              <a:rPr lang="fr-CA" sz="2400" b="1" dirty="0" smtClean="0"/>
              <a:t>nommé et par qui </a:t>
            </a:r>
            <a:r>
              <a:rPr lang="fr-CA" sz="2400" b="1" dirty="0"/>
              <a:t>? </a:t>
            </a:r>
          </a:p>
          <a:p>
            <a:pPr marL="342900" indent="-342900" algn="just">
              <a:buFont typeface="Wingdings" panose="05000000000000000000" pitchFamily="2" charset="2"/>
              <a:buChar char="Ø"/>
            </a:pPr>
            <a:endParaRPr lang="fr-CA" sz="2400" b="1" dirty="0"/>
          </a:p>
          <a:p>
            <a:pPr marL="342900" indent="-342900" algn="just">
              <a:buFont typeface="Wingdings" panose="05000000000000000000" pitchFamily="2" charset="2"/>
              <a:buChar char="§"/>
            </a:pPr>
            <a:r>
              <a:rPr lang="fr-CA" sz="2400" b="1" dirty="0"/>
              <a:t> </a:t>
            </a:r>
            <a:r>
              <a:rPr lang="fr-CA" sz="2400" dirty="0"/>
              <a:t>Un </a:t>
            </a:r>
            <a:r>
              <a:rPr lang="fr-CA" sz="2400" b="1" dirty="0"/>
              <a:t>syndic professionnel</a:t>
            </a:r>
            <a:r>
              <a:rPr lang="fr-CA" sz="2400" dirty="0"/>
              <a:t>, titulaire d’une carte professionnelle, d’une garantie financière et d’une assurance responsabilité civile </a:t>
            </a:r>
            <a:r>
              <a:rPr lang="fr-CA" sz="2400" dirty="0" smtClean="0"/>
              <a:t>professionnelle</a:t>
            </a:r>
          </a:p>
          <a:p>
            <a:pPr marL="342900" indent="-342900" algn="just">
              <a:buFont typeface="Wingdings" panose="05000000000000000000" pitchFamily="2" charset="2"/>
              <a:buChar char="§"/>
            </a:pPr>
            <a:endParaRPr lang="fr-CA" sz="4800" dirty="0" smtClean="0"/>
          </a:p>
          <a:p>
            <a:pPr marL="342900" indent="-342900" algn="just">
              <a:buFont typeface="Wingdings" panose="05000000000000000000" pitchFamily="2" charset="2"/>
              <a:buChar char="§"/>
            </a:pPr>
            <a:r>
              <a:rPr lang="fr-CA" sz="2400" dirty="0" smtClean="0"/>
              <a:t>Un</a:t>
            </a:r>
            <a:r>
              <a:rPr lang="fr-CA" sz="2400" b="1" dirty="0" smtClean="0"/>
              <a:t> </a:t>
            </a:r>
            <a:r>
              <a:rPr lang="fr-CA" sz="2400" b="1" dirty="0"/>
              <a:t>syndic non professionnel</a:t>
            </a:r>
            <a:r>
              <a:rPr lang="fr-CA" sz="2400" dirty="0"/>
              <a:t>, conformément à l’article 17-2 de la loi du 10 juillet 1965 : </a:t>
            </a:r>
          </a:p>
          <a:p>
            <a:pPr marL="0" indent="0" algn="just"/>
            <a:r>
              <a:rPr lang="fr-CA" sz="2400" dirty="0" smtClean="0"/>
              <a:t>« </a:t>
            </a:r>
            <a:r>
              <a:rPr lang="fr-CA" sz="2400" i="1" dirty="0" smtClean="0"/>
              <a:t>Seul </a:t>
            </a:r>
            <a:r>
              <a:rPr lang="fr-CA" sz="2400" i="1" dirty="0"/>
              <a:t>un </a:t>
            </a:r>
            <a:r>
              <a:rPr lang="fr-CA" sz="2400" b="1" i="1" dirty="0"/>
              <a:t>copropriétaire</a:t>
            </a:r>
            <a:r>
              <a:rPr lang="fr-CA" sz="2400" i="1" dirty="0"/>
              <a:t> d’un ou plusieurs lots dans la copropriété qu’il est amené à gérer peut être syndic non professionnel</a:t>
            </a:r>
            <a:r>
              <a:rPr lang="fr-CA" sz="2400" dirty="0" smtClean="0"/>
              <a:t>. »</a:t>
            </a:r>
            <a:endParaRPr lang="fr-CA" sz="2400" dirty="0"/>
          </a:p>
          <a:p>
            <a:pPr marL="0" indent="0" algn="just"/>
            <a:endParaRPr lang="fr-CA" sz="2400" dirty="0"/>
          </a:p>
          <a:p>
            <a:pPr marL="0" indent="0" algn="just"/>
            <a:r>
              <a:rPr lang="fr-CA" sz="2400" dirty="0"/>
              <a:t>Le syndic non professionnel peut disposer </a:t>
            </a:r>
            <a:r>
              <a:rPr lang="fr-CA" sz="2400" dirty="0" smtClean="0"/>
              <a:t>d’un </a:t>
            </a:r>
            <a:r>
              <a:rPr lang="fr-CA" sz="2400" dirty="0"/>
              <a:t>contrat de syndic </a:t>
            </a:r>
            <a:endParaRPr lang="fr-FR" sz="2400" dirty="0"/>
          </a:p>
          <a:p>
            <a:pPr>
              <a:buFont typeface="Wingdings" panose="05000000000000000000" pitchFamily="2" charset="2"/>
              <a:buChar char="§"/>
            </a:pPr>
            <a:endParaRPr lang="fr-CA" sz="2400" dirty="0" smtClean="0"/>
          </a:p>
          <a:p>
            <a:pPr>
              <a:buFont typeface="Wingdings" panose="05000000000000000000" pitchFamily="2" charset="2"/>
              <a:buChar char="§"/>
            </a:pPr>
            <a:r>
              <a:rPr lang="fr-CA" sz="2400" dirty="0"/>
              <a:t> </a:t>
            </a:r>
            <a:r>
              <a:rPr lang="fr-CA" sz="2400" dirty="0" smtClean="0"/>
              <a:t>Seule </a:t>
            </a:r>
            <a:r>
              <a:rPr lang="fr-CA" sz="2400" b="1" dirty="0" smtClean="0"/>
              <a:t>l’assemblée générale </a:t>
            </a:r>
            <a:r>
              <a:rPr lang="fr-CA" sz="2400" dirty="0" smtClean="0"/>
              <a:t>peut désigner le syndic </a:t>
            </a:r>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6428171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r>
              <a:rPr lang="fr-FR" b="1" dirty="0"/>
              <a:t/>
            </a:r>
            <a:br>
              <a:rPr lang="fr-FR" b="1" dirty="0"/>
            </a:br>
            <a:endParaRPr lang="fr-FR" dirty="0"/>
          </a:p>
        </p:txBody>
      </p:sp>
      <p:sp>
        <p:nvSpPr>
          <p:cNvPr id="3" name="Espace réservé du contenu 2"/>
          <p:cNvSpPr>
            <a:spLocks noGrp="1"/>
          </p:cNvSpPr>
          <p:nvPr>
            <p:ph idx="1"/>
          </p:nvPr>
        </p:nvSpPr>
        <p:spPr>
          <a:xfrm>
            <a:off x="650875" y="2406650"/>
            <a:ext cx="11701463" cy="6438900"/>
          </a:xfrm>
        </p:spPr>
        <p:txBody>
          <a:bodyPr/>
          <a:lstStyle/>
          <a:p>
            <a:pPr>
              <a:buFont typeface="Wingdings" panose="05000000000000000000" pitchFamily="2" charset="2"/>
              <a:buChar char="Ø"/>
            </a:pPr>
            <a:r>
              <a:rPr lang="fr-CA" sz="2400" dirty="0" smtClean="0"/>
              <a:t> </a:t>
            </a:r>
            <a:r>
              <a:rPr lang="fr-CA" sz="2400" b="1" dirty="0" smtClean="0"/>
              <a:t>La réforme de l’ordonnance copropriété du 30 octobre 2019 </a:t>
            </a:r>
            <a:endParaRPr lang="fr-FR" sz="2400" b="1" dirty="0"/>
          </a:p>
          <a:p>
            <a:endParaRPr lang="fr-FR" sz="2400" dirty="0"/>
          </a:p>
          <a:p>
            <a:pPr>
              <a:buFont typeface="Wingdings" panose="05000000000000000000" pitchFamily="2" charset="2"/>
              <a:buChar char="§"/>
            </a:pPr>
            <a:r>
              <a:rPr lang="fr-CA" sz="2400" dirty="0" smtClean="0"/>
              <a:t> Cette réforme est entrée en vigueur au 1</a:t>
            </a:r>
            <a:r>
              <a:rPr lang="fr-CA" sz="2400" baseline="30000" dirty="0" smtClean="0"/>
              <a:t>er</a:t>
            </a:r>
            <a:r>
              <a:rPr lang="fr-CA" sz="2400" dirty="0" smtClean="0"/>
              <a:t> juin 2020 et s’applique pour les contrats conclus à partir de cette date </a:t>
            </a:r>
          </a:p>
          <a:p>
            <a:pPr>
              <a:buFont typeface="Wingdings" panose="05000000000000000000" pitchFamily="2" charset="2"/>
              <a:buChar char="§"/>
            </a:pPr>
            <a:endParaRPr lang="fr-CA" sz="2400" dirty="0"/>
          </a:p>
          <a:p>
            <a:pPr>
              <a:buFont typeface="Wingdings" panose="05000000000000000000" pitchFamily="2" charset="2"/>
              <a:buChar char="§"/>
            </a:pPr>
            <a:r>
              <a:rPr lang="fr-CA" sz="2400" dirty="0" smtClean="0"/>
              <a:t>La réforme a supprimé la possibilité pour un syndic de pouvoir démissionner </a:t>
            </a:r>
          </a:p>
          <a:p>
            <a:pPr>
              <a:buFont typeface="Wingdings" panose="05000000000000000000" pitchFamily="2" charset="2"/>
              <a:buChar char="§"/>
            </a:pPr>
            <a:endParaRPr lang="fr-CA" sz="2400" dirty="0"/>
          </a:p>
          <a:p>
            <a:pPr>
              <a:buFont typeface="Wingdings" panose="05000000000000000000" pitchFamily="2" charset="2"/>
              <a:buChar char="§"/>
            </a:pPr>
            <a:r>
              <a:rPr lang="fr-CA" sz="2400" dirty="0" smtClean="0"/>
              <a:t> Transformation du motif pour résilier le contrat du syndic</a:t>
            </a:r>
          </a:p>
          <a:p>
            <a:pPr>
              <a:buFont typeface="Wingdings" panose="05000000000000000000" pitchFamily="2" charset="2"/>
              <a:buChar char="§"/>
            </a:pPr>
            <a:endParaRPr lang="fr-CA" sz="2400" dirty="0"/>
          </a:p>
          <a:p>
            <a:pPr>
              <a:buFont typeface="Wingdings" panose="05000000000000000000" pitchFamily="2" charset="2"/>
              <a:buChar char="§"/>
            </a:pPr>
            <a:r>
              <a:rPr lang="fr-CA" sz="2400" dirty="0" smtClean="0"/>
              <a:t>Instauration dans certains cas d’un délai de 1 jour franc après la tenue de l’assemblée générale pour la prise d’effet du nouveau contrat de syndic </a:t>
            </a:r>
          </a:p>
          <a:p>
            <a:pPr>
              <a:buFont typeface="Wingdings" panose="05000000000000000000" pitchFamily="2" charset="2"/>
              <a:buChar char="§"/>
            </a:pPr>
            <a:endParaRPr lang="fr-CA" sz="2400" dirty="0"/>
          </a:p>
          <a:p>
            <a:pPr marL="0" indent="0"/>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236910" y="0"/>
            <a:ext cx="1108075" cy="1668463"/>
          </a:xfrm>
          <a:prstGeom prst="rect">
            <a:avLst/>
          </a:prstGeom>
          <a:noFill/>
          <a:ln w="9525">
            <a:noFill/>
            <a:miter lim="800000"/>
            <a:headEnd/>
            <a:tailEnd/>
          </a:ln>
        </p:spPr>
      </p:pic>
    </p:spTree>
    <p:extLst>
      <p:ext uri="{BB962C8B-B14F-4D97-AF65-F5344CB8AC3E}">
        <p14:creationId xmlns:p14="http://schemas.microsoft.com/office/powerpoint/2010/main" val="94217111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r>
              <a:rPr lang="fr-FR" b="1" dirty="0"/>
              <a:t/>
            </a:r>
            <a:br>
              <a:rPr lang="fr-FR" b="1" dirty="0"/>
            </a:br>
            <a:endParaRPr lang="fr-FR" dirty="0"/>
          </a:p>
        </p:txBody>
      </p:sp>
      <p:sp>
        <p:nvSpPr>
          <p:cNvPr id="3" name="Espace réservé du contenu 2"/>
          <p:cNvSpPr>
            <a:spLocks noGrp="1"/>
          </p:cNvSpPr>
          <p:nvPr>
            <p:ph idx="1"/>
          </p:nvPr>
        </p:nvSpPr>
        <p:spPr>
          <a:xfrm>
            <a:off x="650875" y="2406650"/>
            <a:ext cx="11701463" cy="6438900"/>
          </a:xfrm>
        </p:spPr>
        <p:txBody>
          <a:bodyPr/>
          <a:lstStyle/>
          <a:p>
            <a:r>
              <a:rPr lang="fr-CA" sz="2400" dirty="0" smtClean="0"/>
              <a:t>Plan de la formation : </a:t>
            </a:r>
          </a:p>
          <a:p>
            <a:endParaRPr lang="fr-CA" sz="2400" dirty="0"/>
          </a:p>
          <a:p>
            <a:r>
              <a:rPr lang="fr-CA" sz="2400" dirty="0" smtClean="0"/>
              <a:t>I- Avant la tenue de l’assemblée générale </a:t>
            </a:r>
          </a:p>
          <a:p>
            <a:endParaRPr lang="fr-CA" sz="2400" dirty="0"/>
          </a:p>
          <a:p>
            <a:r>
              <a:rPr lang="fr-CA" sz="2400" dirty="0" smtClean="0"/>
              <a:t>II- Au cours de l’assemblée générale </a:t>
            </a:r>
          </a:p>
          <a:p>
            <a:endParaRPr lang="fr-CA" sz="2400" dirty="0"/>
          </a:p>
          <a:p>
            <a:r>
              <a:rPr lang="fr-CA" sz="2400" dirty="0" smtClean="0"/>
              <a:t>III- Après l’assemblée générale </a:t>
            </a:r>
            <a:endParaRPr lang="fr-FR" sz="2400" dirty="0"/>
          </a:p>
          <a:p>
            <a:endParaRPr lang="fr-FR" sz="2400" dirty="0"/>
          </a:p>
          <a:p>
            <a:endParaRPr lang="fr-FR" sz="2400" dirty="0"/>
          </a:p>
          <a:p>
            <a:endParaRPr lang="fr-FR" sz="2400" dirty="0"/>
          </a:p>
        </p:txBody>
      </p:sp>
      <p:pic>
        <p:nvPicPr>
          <p:cNvPr id="4" name="Picture 28" descr="immeuble01"/>
          <p:cNvPicPr>
            <a:picLocks noChangeAspect="1" noChangeArrowheads="1"/>
          </p:cNvPicPr>
          <p:nvPr/>
        </p:nvPicPr>
        <p:blipFill>
          <a:blip r:embed="rId2" cstate="print"/>
          <a:srcRect/>
          <a:stretch>
            <a:fillRect/>
          </a:stretch>
        </p:blipFill>
        <p:spPr bwMode="auto">
          <a:xfrm>
            <a:off x="236910" y="0"/>
            <a:ext cx="1108075" cy="1668463"/>
          </a:xfrm>
          <a:prstGeom prst="rect">
            <a:avLst/>
          </a:prstGeom>
          <a:noFill/>
          <a:ln w="9525">
            <a:noFill/>
            <a:miter lim="800000"/>
            <a:headEnd/>
            <a:tailEnd/>
          </a:ln>
        </p:spPr>
      </p:pic>
    </p:spTree>
    <p:extLst>
      <p:ext uri="{BB962C8B-B14F-4D97-AF65-F5344CB8AC3E}">
        <p14:creationId xmlns:p14="http://schemas.microsoft.com/office/powerpoint/2010/main" val="5723732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91" y="390526"/>
            <a:ext cx="11701463" cy="1607542"/>
          </a:xfrm>
        </p:spPr>
        <p:txBody>
          <a:bodyPr/>
          <a:lstStyle/>
          <a:p>
            <a:r>
              <a:rPr lang="fr-FR" b="1" dirty="0" smtClean="0"/>
              <a:t>Le changement de syndic</a:t>
            </a:r>
            <a:r>
              <a:rPr lang="fr-FR" b="1" dirty="0"/>
              <a:t/>
            </a:r>
            <a:br>
              <a:rPr lang="fr-FR" b="1" dirty="0"/>
            </a:b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r>
              <a:rPr lang="fr-FR" b="1" u="sng" dirty="0"/>
              <a:t/>
            </a:r>
            <a:br>
              <a:rPr lang="fr-FR" b="1" u="sng" dirty="0"/>
            </a:br>
            <a:endParaRPr lang="fr-FR" dirty="0"/>
          </a:p>
        </p:txBody>
      </p:sp>
      <p:pic>
        <p:nvPicPr>
          <p:cNvPr id="4" name="Picture 3" descr="immeuble01"/>
          <p:cNvPicPr>
            <a:picLocks noChangeAspect="1" noChangeArrowheads="1"/>
          </p:cNvPicPr>
          <p:nvPr/>
        </p:nvPicPr>
        <p:blipFill>
          <a:blip r:embed="rId3" cstate="print"/>
          <a:srcRect/>
          <a:stretch>
            <a:fillRect/>
          </a:stretch>
        </p:blipFill>
        <p:spPr bwMode="auto">
          <a:xfrm>
            <a:off x="44499" y="0"/>
            <a:ext cx="1104901" cy="1663699"/>
          </a:xfrm>
          <a:prstGeom prst="rect">
            <a:avLst/>
          </a:prstGeom>
          <a:noFill/>
          <a:ln w="9525">
            <a:noFill/>
            <a:miter lim="800000"/>
            <a:headEnd/>
            <a:tailEnd/>
          </a:ln>
        </p:spPr>
      </p:pic>
      <p:sp>
        <p:nvSpPr>
          <p:cNvPr id="6" name="Espace réservé du contenu 5"/>
          <p:cNvSpPr>
            <a:spLocks noGrp="1"/>
          </p:cNvSpPr>
          <p:nvPr>
            <p:ph idx="1"/>
          </p:nvPr>
        </p:nvSpPr>
        <p:spPr>
          <a:xfrm>
            <a:off x="596950" y="2214091"/>
            <a:ext cx="11701463" cy="6438900"/>
          </a:xfrm>
        </p:spPr>
        <p:txBody>
          <a:bodyPr/>
          <a:lstStyle/>
          <a:p>
            <a:pPr marL="0" indent="0" algn="ctr"/>
            <a:endParaRPr lang="fr-FR" sz="3600" dirty="0" smtClean="0"/>
          </a:p>
          <a:p>
            <a:pPr marL="0" indent="0" algn="ctr"/>
            <a:r>
              <a:rPr lang="fr-FR" sz="3600" dirty="0" smtClean="0"/>
              <a:t>I- Avant la tenue de l’assemblée générale </a:t>
            </a:r>
            <a:r>
              <a:rPr lang="fr-FR" sz="2400" dirty="0"/>
              <a:t>	</a:t>
            </a:r>
            <a:endParaRPr lang="fr-FR" sz="2400" dirty="0" smtClean="0"/>
          </a:p>
          <a:p>
            <a:pPr marL="0" indent="0" algn="ctr"/>
            <a:endParaRPr lang="fr-CA" sz="2400" dirty="0"/>
          </a:p>
          <a:p>
            <a:pPr marL="0" indent="0" algn="ctr"/>
            <a:r>
              <a:rPr lang="fr-CA" sz="2400" dirty="0" smtClean="0"/>
              <a:t>A- L’obligation de mise en concurrence du contrat de syndic</a:t>
            </a:r>
            <a:endParaRPr lang="fr-FR" sz="2400" dirty="0"/>
          </a:p>
        </p:txBody>
      </p:sp>
    </p:spTree>
    <p:extLst>
      <p:ext uri="{BB962C8B-B14F-4D97-AF65-F5344CB8AC3E}">
        <p14:creationId xmlns:p14="http://schemas.microsoft.com/office/powerpoint/2010/main" val="3067609190"/>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changement de syndic</a:t>
            </a:r>
            <a:r>
              <a:rPr lang="fr-FR" b="1" u="sng" dirty="0">
                <a:solidFill>
                  <a:srgbClr val="F8F8F8"/>
                </a:solidFill>
              </a:rPr>
              <a:t/>
            </a:r>
            <a:br>
              <a:rPr lang="fr-FR" b="1" u="sng" dirty="0">
                <a:solidFill>
                  <a:srgbClr val="F8F8F8"/>
                </a:solidFill>
              </a:rPr>
            </a:br>
            <a:r>
              <a:rPr lang="fr-FR" b="1" u="sng" dirty="0">
                <a:solidFill>
                  <a:srgbClr val="F8F8F8"/>
                </a:solidFill>
              </a:rPr>
              <a:t/>
            </a:r>
            <a:br>
              <a:rPr lang="fr-FR" b="1" u="sng" dirty="0">
                <a:solidFill>
                  <a:srgbClr val="F8F8F8"/>
                </a:solidFill>
              </a:rPr>
            </a:br>
            <a:endParaRPr lang="fr-FR" dirty="0"/>
          </a:p>
        </p:txBody>
      </p:sp>
      <p:sp>
        <p:nvSpPr>
          <p:cNvPr id="3" name="Espace réservé du contenu 2"/>
          <p:cNvSpPr>
            <a:spLocks noGrp="1"/>
          </p:cNvSpPr>
          <p:nvPr>
            <p:ph idx="1"/>
          </p:nvPr>
        </p:nvSpPr>
        <p:spPr>
          <a:xfrm>
            <a:off x="308918" y="2214091"/>
            <a:ext cx="11701463" cy="6438900"/>
          </a:xfrm>
        </p:spPr>
        <p:txBody>
          <a:bodyPr/>
          <a:lstStyle/>
          <a:p>
            <a:pPr marL="342900" indent="-342900">
              <a:buFont typeface="Wingdings" panose="05000000000000000000" pitchFamily="2" charset="2"/>
              <a:buChar char="Ø"/>
            </a:pPr>
            <a:r>
              <a:rPr lang="fr-CA" sz="2400" b="1" dirty="0" smtClean="0"/>
              <a:t>L’ obligation de mise en concurrence du conseil syndical </a:t>
            </a:r>
          </a:p>
          <a:p>
            <a:pPr marL="342900" indent="-342900">
              <a:buFont typeface="Wingdings" panose="05000000000000000000" pitchFamily="2" charset="2"/>
              <a:buChar char="Ø"/>
            </a:pPr>
            <a:endParaRPr lang="fr-CA" sz="2400" b="1" dirty="0"/>
          </a:p>
          <a:p>
            <a:pPr marL="0" indent="0" algn="just"/>
            <a:r>
              <a:rPr lang="fr-CA" sz="2400" dirty="0" smtClean="0"/>
              <a:t>Article 21 de la loi du 10 juillet 1965 dispose :</a:t>
            </a:r>
          </a:p>
          <a:p>
            <a:pPr marL="0" indent="0" algn="just"/>
            <a:endParaRPr lang="fr-CA" sz="2400" dirty="0"/>
          </a:p>
          <a:p>
            <a:pPr marL="0" indent="0" algn="just"/>
            <a:r>
              <a:rPr lang="fr-CA" sz="2400" dirty="0" smtClean="0"/>
              <a:t> « En vue de</a:t>
            </a:r>
            <a:r>
              <a:rPr lang="fr-CA" sz="2400" b="1" dirty="0" smtClean="0"/>
              <a:t> l’information </a:t>
            </a:r>
            <a:r>
              <a:rPr lang="fr-CA" sz="2400" dirty="0" smtClean="0"/>
              <a:t>de l’assemblée générale appelée à se prononcer sur la </a:t>
            </a:r>
            <a:r>
              <a:rPr lang="fr-CA" sz="2400" b="1" dirty="0" smtClean="0"/>
              <a:t>désignation</a:t>
            </a:r>
            <a:r>
              <a:rPr lang="fr-CA" sz="2400" dirty="0" smtClean="0"/>
              <a:t> d’un syndic </a:t>
            </a:r>
            <a:r>
              <a:rPr lang="fr-CA" sz="2400" b="1" dirty="0" smtClean="0"/>
              <a:t>professionnel</a:t>
            </a:r>
            <a:r>
              <a:rPr lang="fr-CA" sz="2400" dirty="0" smtClean="0"/>
              <a:t>, le conseil syndical </a:t>
            </a:r>
            <a:r>
              <a:rPr lang="fr-CA" sz="2400" b="1" dirty="0" smtClean="0"/>
              <a:t>met en concurrence plusieurs</a:t>
            </a:r>
            <a:r>
              <a:rPr lang="fr-CA" sz="2400" dirty="0" smtClean="0"/>
              <a:t> contrats de syndics, accompagnés de la fiche d’information. »</a:t>
            </a:r>
          </a:p>
          <a:p>
            <a:pPr marL="0" indent="0" algn="just"/>
            <a:endParaRPr lang="fr-CA" sz="2400" dirty="0" smtClean="0"/>
          </a:p>
          <a:p>
            <a:pPr marL="342900" indent="-342900" algn="just">
              <a:buFont typeface="Wingdings" panose="05000000000000000000" pitchFamily="2" charset="2"/>
              <a:buChar char="§"/>
            </a:pPr>
            <a:r>
              <a:rPr lang="fr-CA" sz="2400" dirty="0" smtClean="0"/>
              <a:t>A chaque fois que le contrat de syndic arrive à échéance</a:t>
            </a:r>
            <a:endParaRPr lang="fr-CA" sz="2400" dirty="0"/>
          </a:p>
          <a:p>
            <a:pPr marL="0" indent="0" algn="just"/>
            <a:endParaRPr lang="fr-CA" sz="2400" dirty="0"/>
          </a:p>
          <a:p>
            <a:pPr marL="342900" indent="-342900" algn="just">
              <a:buFont typeface="Wingdings" panose="05000000000000000000" pitchFamily="2" charset="2"/>
              <a:buChar char="§"/>
            </a:pPr>
            <a:r>
              <a:rPr lang="fr-CA" sz="2400" dirty="0" smtClean="0"/>
              <a:t> Peu importe que le conseil syndical soit satisfait ou non de son syndic </a:t>
            </a:r>
          </a:p>
          <a:p>
            <a:pPr marL="342900" indent="-342900" algn="just">
              <a:buFont typeface="Wingdings" panose="05000000000000000000" pitchFamily="2" charset="2"/>
              <a:buChar char="§"/>
            </a:pPr>
            <a:endParaRPr lang="fr-CA" sz="2400" dirty="0"/>
          </a:p>
          <a:p>
            <a:pPr marL="342900" indent="-342900" algn="just">
              <a:buFont typeface="Wingdings" panose="05000000000000000000" pitchFamily="2" charset="2"/>
              <a:buChar char="§"/>
            </a:pPr>
            <a:r>
              <a:rPr lang="fr-CA" sz="2400" dirty="0" smtClean="0"/>
              <a:t>Le conseil syndical met en concurrence plusieurs contrats de syndics</a:t>
            </a:r>
            <a:endParaRPr lang="fr-FR" sz="2400" dirty="0" smtClean="0"/>
          </a:p>
        </p:txBody>
      </p:sp>
      <p:pic>
        <p:nvPicPr>
          <p:cNvPr id="4" name="Picture 28" descr="immeuble01"/>
          <p:cNvPicPr>
            <a:picLocks noChangeAspect="1" noChangeArrowheads="1"/>
          </p:cNvPicPr>
          <p:nvPr/>
        </p:nvPicPr>
        <p:blipFill>
          <a:blip r:embed="rId2" cstate="print"/>
          <a:srcRect/>
          <a:stretch>
            <a:fillRect/>
          </a:stretch>
        </p:blipFill>
        <p:spPr bwMode="auto">
          <a:xfrm>
            <a:off x="96837" y="39323"/>
            <a:ext cx="1108075" cy="1668463"/>
          </a:xfrm>
          <a:prstGeom prst="rect">
            <a:avLst/>
          </a:prstGeom>
          <a:noFill/>
          <a:ln w="9525">
            <a:noFill/>
            <a:miter lim="800000"/>
            <a:headEnd/>
            <a:tailEnd/>
          </a:ln>
        </p:spPr>
      </p:pic>
    </p:spTree>
    <p:extLst>
      <p:ext uri="{BB962C8B-B14F-4D97-AF65-F5344CB8AC3E}">
        <p14:creationId xmlns:p14="http://schemas.microsoft.com/office/powerpoint/2010/main" val="46626522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3164</TotalTime>
  <Words>2263</Words>
  <Application>Microsoft Office PowerPoint</Application>
  <PresentationFormat>Personnalisé</PresentationFormat>
  <Paragraphs>361</Paragraphs>
  <Slides>42</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42</vt:i4>
      </vt:variant>
    </vt:vector>
  </HeadingPairs>
  <TitlesOfParts>
    <vt:vector size="48" baseType="lpstr">
      <vt:lpstr>ＭＳ Ｐゴシック</vt:lpstr>
      <vt:lpstr>Arial</vt:lpstr>
      <vt:lpstr>Arial Black</vt:lpstr>
      <vt:lpstr>Times New Roman</vt:lpstr>
      <vt:lpstr>Wingdings</vt:lpstr>
      <vt:lpstr>Nouvelle présentation</vt:lpstr>
      <vt:lpstr>Formation du 22 mars 2023 (18h15-20h00)</vt:lpstr>
      <vt:lpstr>Le changement de syndic</vt:lpstr>
      <vt:lpstr>Le changement de syndic</vt:lpstr>
      <vt:lpstr>Le changement de syndic </vt:lpstr>
      <vt:lpstr>Le changement de syndic</vt:lpstr>
      <vt:lpstr>Le changement de syndic </vt:lpstr>
      <vt:lpstr>Le changement de syndic </vt:lpstr>
      <vt:lpstr>Le changement de syndic    </vt:lpstr>
      <vt:lpstr>Le changement de syndic  </vt:lpstr>
      <vt:lpstr>Le changement de syndic</vt:lpstr>
      <vt:lpstr>Le changement de syndic  </vt:lpstr>
      <vt:lpstr>Le changement de syndic </vt:lpstr>
      <vt:lpstr>Le changement de syndic</vt:lpstr>
      <vt:lpstr> Le changement de syndic</vt:lpstr>
      <vt:lpstr> Le changement de syndic</vt:lpstr>
      <vt:lpstr> Le changement de syndic</vt:lpstr>
      <vt:lpstr>Le changement de syndic</vt:lpstr>
      <vt:lpstr>Le changement de syndic</vt:lpstr>
      <vt:lpstr>Le changement de syndic</vt:lpstr>
      <vt:lpstr> Le changement de syndic</vt:lpstr>
      <vt:lpstr>Le changement de syndic</vt:lpstr>
      <vt:lpstr>Le changement de syndic</vt:lpstr>
      <vt:lpstr>Le changement de syndic</vt:lpstr>
      <vt:lpstr> Le changement de syndic</vt:lpstr>
      <vt:lpstr>Le changement de syndic</vt:lpstr>
      <vt:lpstr>Le changement de syndic</vt:lpstr>
      <vt:lpstr>Le changement de syndic </vt:lpstr>
      <vt:lpstr>Le changement de syndic</vt:lpstr>
      <vt:lpstr>Le changement de syndic</vt:lpstr>
      <vt:lpstr>Le changement de syndic</vt:lpstr>
      <vt:lpstr>Le changement de syndic</vt:lpstr>
      <vt:lpstr>Le changement de syndic</vt:lpstr>
      <vt:lpstr>Le changement de syndic</vt:lpstr>
      <vt:lpstr>Le changement de syndic</vt:lpstr>
      <vt:lpstr>          Le changement de syndic</vt:lpstr>
      <vt:lpstr>          Le changement de syndic</vt:lpstr>
      <vt:lpstr>Le changement de syndic</vt:lpstr>
      <vt:lpstr>Le changement de syndic</vt:lpstr>
      <vt:lpstr>Le changement de syndic</vt:lpstr>
      <vt:lpstr>Le changement de syndic</vt:lpstr>
      <vt:lpstr>Le changement de syndic</vt:lpstr>
      <vt:lpstr>Merci de votre attention</vt:lpstr>
    </vt:vector>
  </TitlesOfParts>
  <Company>skap 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Manu</dc:creator>
  <cp:lastModifiedBy>Laetitia LUPART</cp:lastModifiedBy>
  <cp:revision>1042</cp:revision>
  <cp:lastPrinted>2023-03-17T08:53:49Z</cp:lastPrinted>
  <dcterms:modified xsi:type="dcterms:W3CDTF">2023-03-22T16:00:40Z</dcterms:modified>
</cp:coreProperties>
</file>