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02" r:id="rId1"/>
    <p:sldMasterId id="2147483765" r:id="rId2"/>
  </p:sldMasterIdLst>
  <p:notesMasterIdLst>
    <p:notesMasterId r:id="rId31"/>
  </p:notesMasterIdLst>
  <p:handoutMasterIdLst>
    <p:handoutMasterId r:id="rId32"/>
  </p:handoutMasterIdLst>
  <p:sldIdLst>
    <p:sldId id="285" r:id="rId3"/>
    <p:sldId id="347" r:id="rId4"/>
    <p:sldId id="286" r:id="rId5"/>
    <p:sldId id="349" r:id="rId6"/>
    <p:sldId id="350" r:id="rId7"/>
    <p:sldId id="296" r:id="rId8"/>
    <p:sldId id="266" r:id="rId9"/>
    <p:sldId id="367" r:id="rId10"/>
    <p:sldId id="369" r:id="rId11"/>
    <p:sldId id="306" r:id="rId12"/>
    <p:sldId id="384" r:id="rId13"/>
    <p:sldId id="385" r:id="rId14"/>
    <p:sldId id="386" r:id="rId15"/>
    <p:sldId id="382" r:id="rId16"/>
    <p:sldId id="357" r:id="rId17"/>
    <p:sldId id="352" r:id="rId18"/>
    <p:sldId id="354" r:id="rId19"/>
    <p:sldId id="358" r:id="rId20"/>
    <p:sldId id="355" r:id="rId21"/>
    <p:sldId id="356" r:id="rId22"/>
    <p:sldId id="339" r:id="rId23"/>
    <p:sldId id="340" r:id="rId24"/>
    <p:sldId id="341" r:id="rId25"/>
    <p:sldId id="364" r:id="rId26"/>
    <p:sldId id="298" r:id="rId27"/>
    <p:sldId id="375" r:id="rId28"/>
    <p:sldId id="309" r:id="rId29"/>
    <p:sldId id="383" r:id="rId30"/>
  </p:sldIdLst>
  <p:sldSz cx="13003213" cy="9756775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3">
          <p15:clr>
            <a:srgbClr val="A4A3A4"/>
          </p15:clr>
        </p15:guide>
        <p15:guide id="2" pos="40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4A8"/>
    <a:srgbClr val="0099CC"/>
    <a:srgbClr val="003E8A"/>
    <a:srgbClr val="AB0707"/>
    <a:srgbClr val="D4D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69" autoAdjust="0"/>
    <p:restoredTop sz="94434" autoAdjust="0"/>
  </p:normalViewPr>
  <p:slideViewPr>
    <p:cSldViewPr>
      <p:cViewPr varScale="1">
        <p:scale>
          <a:sx n="75" d="100"/>
          <a:sy n="75" d="100"/>
        </p:scale>
        <p:origin x="1872" y="78"/>
      </p:cViewPr>
      <p:guideLst>
        <p:guide orient="horz" pos="3073"/>
        <p:guide pos="4095"/>
      </p:guideLst>
    </p:cSldViewPr>
  </p:slideViewPr>
  <p:outlineViewPr>
    <p:cViewPr>
      <p:scale>
        <a:sx n="33" d="100"/>
        <a:sy n="33" d="100"/>
      </p:scale>
      <p:origin x="0" y="-366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2520" y="7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503F8F-0BAD-4400-B657-CDA4D8341BB2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AEABD7E5-0270-495A-ACE7-8FD8ADA0E037}">
      <dgm:prSet phldrT="[Texte]" custT="1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fr-CA" sz="2400" b="1" dirty="0"/>
            <a:t>Phase amiable</a:t>
          </a:r>
          <a:endParaRPr lang="fr-FR" sz="2400" b="1" dirty="0"/>
        </a:p>
      </dgm:t>
    </dgm:pt>
    <dgm:pt modelId="{4BF6ECF6-A25B-4FE5-B5F8-176E35F62C86}" type="parTrans" cxnId="{0118BAB5-8384-448D-8D95-F51EA687C481}">
      <dgm:prSet/>
      <dgm:spPr/>
      <dgm:t>
        <a:bodyPr/>
        <a:lstStyle/>
        <a:p>
          <a:endParaRPr lang="fr-FR" sz="2400"/>
        </a:p>
      </dgm:t>
    </dgm:pt>
    <dgm:pt modelId="{85B8CA70-7702-4628-9CA9-10E1561074C2}" type="sibTrans" cxnId="{0118BAB5-8384-448D-8D95-F51EA687C481}">
      <dgm:prSet/>
      <dgm:spPr/>
      <dgm:t>
        <a:bodyPr/>
        <a:lstStyle/>
        <a:p>
          <a:endParaRPr lang="fr-FR" sz="2400"/>
        </a:p>
      </dgm:t>
    </dgm:pt>
    <dgm:pt modelId="{DA35E5CA-CC51-42DE-A932-EFFCDC73883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400" dirty="0">
              <a:solidFill>
                <a:prstClr val="black"/>
              </a:solidFill>
            </a:rPr>
            <a:t>Relance téléphonique, mail, </a:t>
          </a:r>
          <a:endParaRPr lang="fr-FR" sz="2400" dirty="0"/>
        </a:p>
      </dgm:t>
    </dgm:pt>
    <dgm:pt modelId="{59FF2B55-287A-4F84-904A-90CF030C567B}" type="parTrans" cxnId="{70D40D6A-CF72-423B-9E2A-21DF7BA5BA3F}">
      <dgm:prSet/>
      <dgm:spPr/>
      <dgm:t>
        <a:bodyPr/>
        <a:lstStyle/>
        <a:p>
          <a:endParaRPr lang="fr-FR" sz="2400"/>
        </a:p>
      </dgm:t>
    </dgm:pt>
    <dgm:pt modelId="{81DB601F-7BA6-4D85-AD43-B093F30D7A4B}" type="sibTrans" cxnId="{70D40D6A-CF72-423B-9E2A-21DF7BA5BA3F}">
      <dgm:prSet/>
      <dgm:spPr/>
      <dgm:t>
        <a:bodyPr/>
        <a:lstStyle/>
        <a:p>
          <a:endParaRPr lang="fr-FR" sz="2400"/>
        </a:p>
      </dgm:t>
    </dgm:pt>
    <dgm:pt modelId="{DE7E15C2-FD87-4C2F-BDC2-F423E078070D}">
      <dgm:prSet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r>
            <a:rPr lang="fr-CA" sz="2400" b="1" dirty="0"/>
            <a:t>Phase contentieuse</a:t>
          </a:r>
          <a:endParaRPr lang="fr-FR" sz="2400" b="1" dirty="0"/>
        </a:p>
      </dgm:t>
    </dgm:pt>
    <dgm:pt modelId="{0B635C1A-9EE3-4C79-9E6B-5EDE41B42859}" type="parTrans" cxnId="{55389E0E-3FF1-4694-8F28-465C547D8A05}">
      <dgm:prSet/>
      <dgm:spPr/>
      <dgm:t>
        <a:bodyPr/>
        <a:lstStyle/>
        <a:p>
          <a:endParaRPr lang="fr-FR" sz="2400"/>
        </a:p>
      </dgm:t>
    </dgm:pt>
    <dgm:pt modelId="{C4E8259E-1958-4BB9-8460-9C1CB88CB894}" type="sibTrans" cxnId="{55389E0E-3FF1-4694-8F28-465C547D8A05}">
      <dgm:prSet/>
      <dgm:spPr/>
      <dgm:t>
        <a:bodyPr/>
        <a:lstStyle/>
        <a:p>
          <a:endParaRPr lang="fr-FR" sz="2400"/>
        </a:p>
      </dgm:t>
    </dgm:pt>
    <dgm:pt modelId="{923A1A35-FE87-4CAB-ABFA-FE52F08A04C9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400" dirty="0">
              <a:solidFill>
                <a:prstClr val="black"/>
              </a:solidFill>
            </a:rPr>
            <a:t>Mensualisation des charges</a:t>
          </a:r>
        </a:p>
      </dgm:t>
    </dgm:pt>
    <dgm:pt modelId="{F1A475AE-16D8-4109-B908-FEF6BB41A65B}" type="parTrans" cxnId="{1A2F76D9-2B71-4916-B81B-B4C00C2682F9}">
      <dgm:prSet/>
      <dgm:spPr/>
      <dgm:t>
        <a:bodyPr/>
        <a:lstStyle/>
        <a:p>
          <a:endParaRPr lang="fr-FR" sz="2400"/>
        </a:p>
      </dgm:t>
    </dgm:pt>
    <dgm:pt modelId="{3CBB3BC2-2B6F-41BA-9CA0-210117C9C503}" type="sibTrans" cxnId="{1A2F76D9-2B71-4916-B81B-B4C00C2682F9}">
      <dgm:prSet/>
      <dgm:spPr/>
      <dgm:t>
        <a:bodyPr/>
        <a:lstStyle/>
        <a:p>
          <a:endParaRPr lang="fr-FR" sz="2400"/>
        </a:p>
      </dgm:t>
    </dgm:pt>
    <dgm:pt modelId="{BDC2C204-3B8D-418A-B281-01041E66667E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400" dirty="0">
              <a:solidFill>
                <a:prstClr val="black"/>
              </a:solidFill>
            </a:rPr>
            <a:t>Echéancier écrit</a:t>
          </a:r>
          <a:endParaRPr lang="fr-FR" sz="2400" dirty="0"/>
        </a:p>
      </dgm:t>
    </dgm:pt>
    <dgm:pt modelId="{80B4B097-DBC4-4549-A49D-E82E909ED08F}" type="parTrans" cxnId="{B0FA0192-B092-4BC5-A678-91D2C4952F6A}">
      <dgm:prSet/>
      <dgm:spPr/>
      <dgm:t>
        <a:bodyPr/>
        <a:lstStyle/>
        <a:p>
          <a:endParaRPr lang="fr-FR" sz="2400"/>
        </a:p>
      </dgm:t>
    </dgm:pt>
    <dgm:pt modelId="{7CB875F8-9E3E-4738-8521-AABEB1D8AA4E}" type="sibTrans" cxnId="{B0FA0192-B092-4BC5-A678-91D2C4952F6A}">
      <dgm:prSet/>
      <dgm:spPr/>
      <dgm:t>
        <a:bodyPr/>
        <a:lstStyle/>
        <a:p>
          <a:endParaRPr lang="fr-FR" sz="2400"/>
        </a:p>
      </dgm:t>
    </dgm:pt>
    <dgm:pt modelId="{74AC7E15-5E01-4611-B4C0-998B4D10186C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CA" sz="2400" dirty="0"/>
            <a:t>Mise en demeure</a:t>
          </a:r>
          <a:endParaRPr lang="fr-FR" sz="2400" dirty="0"/>
        </a:p>
      </dgm:t>
    </dgm:pt>
    <dgm:pt modelId="{59825FEE-C56F-4CF2-85DC-D1A2D9B172A0}" type="parTrans" cxnId="{B1205B68-07D6-4201-9F7C-B5E797793993}">
      <dgm:prSet/>
      <dgm:spPr/>
      <dgm:t>
        <a:bodyPr/>
        <a:lstStyle/>
        <a:p>
          <a:endParaRPr lang="fr-FR" sz="2400"/>
        </a:p>
      </dgm:t>
    </dgm:pt>
    <dgm:pt modelId="{3C881BB3-0DEA-4EA6-B566-3D77402F2A02}" type="sibTrans" cxnId="{B1205B68-07D6-4201-9F7C-B5E797793993}">
      <dgm:prSet/>
      <dgm:spPr/>
      <dgm:t>
        <a:bodyPr/>
        <a:lstStyle/>
        <a:p>
          <a:endParaRPr lang="fr-FR" sz="2400"/>
        </a:p>
      </dgm:t>
    </dgm:pt>
    <dgm:pt modelId="{199FDD8E-6992-4BBA-B2CC-FA53EDC8E94C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CA" sz="2400" dirty="0"/>
            <a:t>Dernière </a:t>
          </a:r>
          <a:r>
            <a:rPr lang="fr-CA" sz="2400" dirty="0" smtClean="0"/>
            <a:t>relance</a:t>
          </a:r>
          <a:endParaRPr lang="fr-FR" sz="2400" dirty="0"/>
        </a:p>
      </dgm:t>
    </dgm:pt>
    <dgm:pt modelId="{B4726EE4-09EE-48AC-AF09-4949EF6DEDD3}" type="parTrans" cxnId="{E4BC090A-F328-43C0-B6B2-EA624C152065}">
      <dgm:prSet/>
      <dgm:spPr/>
      <dgm:t>
        <a:bodyPr/>
        <a:lstStyle/>
        <a:p>
          <a:endParaRPr lang="fr-FR" sz="2400"/>
        </a:p>
      </dgm:t>
    </dgm:pt>
    <dgm:pt modelId="{3CA8AB04-BC1F-415D-BD20-BF36282857D4}" type="sibTrans" cxnId="{E4BC090A-F328-43C0-B6B2-EA624C152065}">
      <dgm:prSet/>
      <dgm:spPr/>
      <dgm:t>
        <a:bodyPr/>
        <a:lstStyle/>
        <a:p>
          <a:endParaRPr lang="fr-FR" sz="2400"/>
        </a:p>
      </dgm:t>
    </dgm:pt>
    <dgm:pt modelId="{AE6F5288-4BAA-4A7B-8245-CB896BFA5A68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CA" sz="2400" dirty="0" smtClean="0"/>
            <a:t>Mise en exécution du jugement (saisie sur compte bancaire, saisie sur salaire ou sur loyer)</a:t>
          </a:r>
          <a:endParaRPr lang="fr-FR" sz="2400" dirty="0"/>
        </a:p>
      </dgm:t>
    </dgm:pt>
    <dgm:pt modelId="{0B3F8964-6133-446D-B9A3-1D531FF00F98}" type="parTrans" cxnId="{4C5C0F44-F094-4360-895B-18E9E89AD07E}">
      <dgm:prSet/>
      <dgm:spPr/>
      <dgm:t>
        <a:bodyPr/>
        <a:lstStyle/>
        <a:p>
          <a:endParaRPr lang="fr-FR" sz="2400"/>
        </a:p>
      </dgm:t>
    </dgm:pt>
    <dgm:pt modelId="{C70B117D-85B1-4225-B4C3-5FE2F40A7027}" type="sibTrans" cxnId="{4C5C0F44-F094-4360-895B-18E9E89AD07E}">
      <dgm:prSet/>
      <dgm:spPr/>
      <dgm:t>
        <a:bodyPr/>
        <a:lstStyle/>
        <a:p>
          <a:endParaRPr lang="fr-FR" sz="2400"/>
        </a:p>
      </dgm:t>
    </dgm:pt>
    <dgm:pt modelId="{A80DBC01-A6F3-4F79-ACDC-59F5F7282083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CA" sz="2400" dirty="0"/>
            <a:t>Si pas de résultat : saisie immobilière </a:t>
          </a:r>
          <a:r>
            <a:rPr lang="fr-CA" sz="2400" dirty="0" smtClean="0"/>
            <a:t>(a voter </a:t>
          </a:r>
          <a:r>
            <a:rPr lang="fr-CA" sz="2400" dirty="0"/>
            <a:t>en AG)</a:t>
          </a:r>
          <a:endParaRPr lang="fr-FR" sz="2400" dirty="0"/>
        </a:p>
      </dgm:t>
    </dgm:pt>
    <dgm:pt modelId="{7D7E07BD-9441-4C10-958B-43D116B302B0}" type="parTrans" cxnId="{96A54FD9-026D-41E2-9F53-21531A702AEA}">
      <dgm:prSet/>
      <dgm:spPr/>
      <dgm:t>
        <a:bodyPr/>
        <a:lstStyle/>
        <a:p>
          <a:endParaRPr lang="fr-FR" sz="2400"/>
        </a:p>
      </dgm:t>
    </dgm:pt>
    <dgm:pt modelId="{05650CD2-B1C4-4398-8D04-AF34EA3AAB81}" type="sibTrans" cxnId="{96A54FD9-026D-41E2-9F53-21531A702AEA}">
      <dgm:prSet/>
      <dgm:spPr/>
      <dgm:t>
        <a:bodyPr/>
        <a:lstStyle/>
        <a:p>
          <a:endParaRPr lang="fr-FR" sz="2400"/>
        </a:p>
      </dgm:t>
    </dgm:pt>
    <dgm:pt modelId="{A73B0AF8-F8E4-45FE-93EF-056EC62B274C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400" b="0" dirty="0" smtClean="0">
              <a:solidFill>
                <a:prstClr val="black"/>
              </a:solidFill>
            </a:rPr>
            <a:t>Assignation (obtention d’un jugement)</a:t>
          </a:r>
          <a:endParaRPr lang="fr-FR" sz="2400" dirty="0"/>
        </a:p>
      </dgm:t>
    </dgm:pt>
    <dgm:pt modelId="{EADCCE08-6F3A-4828-A4E4-38D135DED376}" type="parTrans" cxnId="{5CC1403D-766B-450A-915A-1B332EFBE7AD}">
      <dgm:prSet/>
      <dgm:spPr/>
      <dgm:t>
        <a:bodyPr/>
        <a:lstStyle/>
        <a:p>
          <a:endParaRPr lang="fr-FR"/>
        </a:p>
      </dgm:t>
    </dgm:pt>
    <dgm:pt modelId="{DA2948C5-9C13-4DAB-870C-5AFF37E80AE5}" type="sibTrans" cxnId="{5CC1403D-766B-450A-915A-1B332EFBE7AD}">
      <dgm:prSet/>
      <dgm:spPr/>
      <dgm:t>
        <a:bodyPr/>
        <a:lstStyle/>
        <a:p>
          <a:endParaRPr lang="fr-FR"/>
        </a:p>
      </dgm:t>
    </dgm:pt>
    <dgm:pt modelId="{2465E0DA-E33A-465A-85D8-336628D54D4F}" type="pres">
      <dgm:prSet presAssocID="{57503F8F-0BAD-4400-B657-CDA4D8341BB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13E9018-DB95-4328-B5DB-A9AD01250148}" type="pres">
      <dgm:prSet presAssocID="{AEABD7E5-0270-495A-ACE7-8FD8ADA0E037}" presName="composite" presStyleCnt="0"/>
      <dgm:spPr/>
    </dgm:pt>
    <dgm:pt modelId="{7AE9E89B-8FCF-4205-AFDC-762358ABCD6F}" type="pres">
      <dgm:prSet presAssocID="{AEABD7E5-0270-495A-ACE7-8FD8ADA0E037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BDC718-1277-4F9F-A89C-75A9C9EB8649}" type="pres">
      <dgm:prSet presAssocID="{AEABD7E5-0270-495A-ACE7-8FD8ADA0E03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9FF073-54AB-458F-96A2-BBE537FBCC3A}" type="pres">
      <dgm:prSet presAssocID="{85B8CA70-7702-4628-9CA9-10E1561074C2}" presName="space" presStyleCnt="0"/>
      <dgm:spPr/>
    </dgm:pt>
    <dgm:pt modelId="{6EA01189-1C14-4601-A345-1E102029A44C}" type="pres">
      <dgm:prSet presAssocID="{DE7E15C2-FD87-4C2F-BDC2-F423E078070D}" presName="composite" presStyleCnt="0"/>
      <dgm:spPr/>
    </dgm:pt>
    <dgm:pt modelId="{A87297F6-A13A-4FB3-985B-782556B271A3}" type="pres">
      <dgm:prSet presAssocID="{DE7E15C2-FD87-4C2F-BDC2-F423E078070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E624DE-462D-4DA6-AF70-5927F2204D01}" type="pres">
      <dgm:prSet presAssocID="{DE7E15C2-FD87-4C2F-BDC2-F423E078070D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D78D6AC-40AC-4A99-A317-4FC33CE8FAC2}" type="presOf" srcId="{AE6F5288-4BAA-4A7B-8245-CB896BFA5A68}" destId="{3FE624DE-462D-4DA6-AF70-5927F2204D01}" srcOrd="0" destOrd="3" presId="urn:microsoft.com/office/officeart/2005/8/layout/hList1"/>
    <dgm:cxn modelId="{1A2F76D9-2B71-4916-B81B-B4C00C2682F9}" srcId="{AEABD7E5-0270-495A-ACE7-8FD8ADA0E037}" destId="{923A1A35-FE87-4CAB-ABFA-FE52F08A04C9}" srcOrd="2" destOrd="0" parTransId="{F1A475AE-16D8-4109-B908-FEF6BB41A65B}" sibTransId="{3CBB3BC2-2B6F-41BA-9CA0-210117C9C503}"/>
    <dgm:cxn modelId="{E419173A-9767-49C2-8C5B-B461189DF45B}" type="presOf" srcId="{AEABD7E5-0270-495A-ACE7-8FD8ADA0E037}" destId="{7AE9E89B-8FCF-4205-AFDC-762358ABCD6F}" srcOrd="0" destOrd="0" presId="urn:microsoft.com/office/officeart/2005/8/layout/hList1"/>
    <dgm:cxn modelId="{B1205B68-07D6-4201-9F7C-B5E797793993}" srcId="{DE7E15C2-FD87-4C2F-BDC2-F423E078070D}" destId="{74AC7E15-5E01-4611-B4C0-998B4D10186C}" srcOrd="0" destOrd="0" parTransId="{59825FEE-C56F-4CF2-85DC-D1A2D9B172A0}" sibTransId="{3C881BB3-0DEA-4EA6-B566-3D77402F2A02}"/>
    <dgm:cxn modelId="{5CC1403D-766B-450A-915A-1B332EFBE7AD}" srcId="{DE7E15C2-FD87-4C2F-BDC2-F423E078070D}" destId="{A73B0AF8-F8E4-45FE-93EF-056EC62B274C}" srcOrd="2" destOrd="0" parTransId="{EADCCE08-6F3A-4828-A4E4-38D135DED376}" sibTransId="{DA2948C5-9C13-4DAB-870C-5AFF37E80AE5}"/>
    <dgm:cxn modelId="{4C5C0F44-F094-4360-895B-18E9E89AD07E}" srcId="{DE7E15C2-FD87-4C2F-BDC2-F423E078070D}" destId="{AE6F5288-4BAA-4A7B-8245-CB896BFA5A68}" srcOrd="3" destOrd="0" parTransId="{0B3F8964-6133-446D-B9A3-1D531FF00F98}" sibTransId="{C70B117D-85B1-4225-B4C3-5FE2F40A7027}"/>
    <dgm:cxn modelId="{74C2BFA0-90C9-4D25-A801-7CEBCDEF9C40}" type="presOf" srcId="{A73B0AF8-F8E4-45FE-93EF-056EC62B274C}" destId="{3FE624DE-462D-4DA6-AF70-5927F2204D01}" srcOrd="0" destOrd="2" presId="urn:microsoft.com/office/officeart/2005/8/layout/hList1"/>
    <dgm:cxn modelId="{5594A8E1-3C3E-4418-B5E8-9FF9EFB9B01C}" type="presOf" srcId="{DE7E15C2-FD87-4C2F-BDC2-F423E078070D}" destId="{A87297F6-A13A-4FB3-985B-782556B271A3}" srcOrd="0" destOrd="0" presId="urn:microsoft.com/office/officeart/2005/8/layout/hList1"/>
    <dgm:cxn modelId="{55389E0E-3FF1-4694-8F28-465C547D8A05}" srcId="{57503F8F-0BAD-4400-B657-CDA4D8341BB2}" destId="{DE7E15C2-FD87-4C2F-BDC2-F423E078070D}" srcOrd="1" destOrd="0" parTransId="{0B635C1A-9EE3-4C79-9E6B-5EDE41B42859}" sibTransId="{C4E8259E-1958-4BB9-8460-9C1CB88CB894}"/>
    <dgm:cxn modelId="{489B7552-0226-4AE6-B7F0-3F4AB44C4B1E}" type="presOf" srcId="{DA35E5CA-CC51-42DE-A932-EFFCDC738837}" destId="{4CBDC718-1277-4F9F-A89C-75A9C9EB8649}" srcOrd="0" destOrd="0" presId="urn:microsoft.com/office/officeart/2005/8/layout/hList1"/>
    <dgm:cxn modelId="{8B132691-A3BC-4104-9FCE-4DD2A32DD36D}" type="presOf" srcId="{BDC2C204-3B8D-418A-B281-01041E66667E}" destId="{4CBDC718-1277-4F9F-A89C-75A9C9EB8649}" srcOrd="0" destOrd="1" presId="urn:microsoft.com/office/officeart/2005/8/layout/hList1"/>
    <dgm:cxn modelId="{0118BAB5-8384-448D-8D95-F51EA687C481}" srcId="{57503F8F-0BAD-4400-B657-CDA4D8341BB2}" destId="{AEABD7E5-0270-495A-ACE7-8FD8ADA0E037}" srcOrd="0" destOrd="0" parTransId="{4BF6ECF6-A25B-4FE5-B5F8-176E35F62C86}" sibTransId="{85B8CA70-7702-4628-9CA9-10E1561074C2}"/>
    <dgm:cxn modelId="{3B71B0E3-512D-4743-82E2-915755B473CF}" type="presOf" srcId="{A80DBC01-A6F3-4F79-ACDC-59F5F7282083}" destId="{3FE624DE-462D-4DA6-AF70-5927F2204D01}" srcOrd="0" destOrd="4" presId="urn:microsoft.com/office/officeart/2005/8/layout/hList1"/>
    <dgm:cxn modelId="{11A04506-5842-4A80-9556-1DEFF312D832}" type="presOf" srcId="{923A1A35-FE87-4CAB-ABFA-FE52F08A04C9}" destId="{4CBDC718-1277-4F9F-A89C-75A9C9EB8649}" srcOrd="0" destOrd="2" presId="urn:microsoft.com/office/officeart/2005/8/layout/hList1"/>
    <dgm:cxn modelId="{BCA720C6-59E7-45DC-A591-0398220024FC}" type="presOf" srcId="{74AC7E15-5E01-4611-B4C0-998B4D10186C}" destId="{3FE624DE-462D-4DA6-AF70-5927F2204D01}" srcOrd="0" destOrd="0" presId="urn:microsoft.com/office/officeart/2005/8/layout/hList1"/>
    <dgm:cxn modelId="{70D40D6A-CF72-423B-9E2A-21DF7BA5BA3F}" srcId="{AEABD7E5-0270-495A-ACE7-8FD8ADA0E037}" destId="{DA35E5CA-CC51-42DE-A932-EFFCDC738837}" srcOrd="0" destOrd="0" parTransId="{59FF2B55-287A-4F84-904A-90CF030C567B}" sibTransId="{81DB601F-7BA6-4D85-AD43-B093F30D7A4B}"/>
    <dgm:cxn modelId="{4247026E-5869-426E-96B4-9B925ECC2850}" type="presOf" srcId="{199FDD8E-6992-4BBA-B2CC-FA53EDC8E94C}" destId="{3FE624DE-462D-4DA6-AF70-5927F2204D01}" srcOrd="0" destOrd="1" presId="urn:microsoft.com/office/officeart/2005/8/layout/hList1"/>
    <dgm:cxn modelId="{96A54FD9-026D-41E2-9F53-21531A702AEA}" srcId="{DE7E15C2-FD87-4C2F-BDC2-F423E078070D}" destId="{A80DBC01-A6F3-4F79-ACDC-59F5F7282083}" srcOrd="4" destOrd="0" parTransId="{7D7E07BD-9441-4C10-958B-43D116B302B0}" sibTransId="{05650CD2-B1C4-4398-8D04-AF34EA3AAB81}"/>
    <dgm:cxn modelId="{B0FA0192-B092-4BC5-A678-91D2C4952F6A}" srcId="{AEABD7E5-0270-495A-ACE7-8FD8ADA0E037}" destId="{BDC2C204-3B8D-418A-B281-01041E66667E}" srcOrd="1" destOrd="0" parTransId="{80B4B097-DBC4-4549-A49D-E82E909ED08F}" sibTransId="{7CB875F8-9E3E-4738-8521-AABEB1D8AA4E}"/>
    <dgm:cxn modelId="{5871BCEB-4B70-42B6-9624-92762AB0B84A}" type="presOf" srcId="{57503F8F-0BAD-4400-B657-CDA4D8341BB2}" destId="{2465E0DA-E33A-465A-85D8-336628D54D4F}" srcOrd="0" destOrd="0" presId="urn:microsoft.com/office/officeart/2005/8/layout/hList1"/>
    <dgm:cxn modelId="{E4BC090A-F328-43C0-B6B2-EA624C152065}" srcId="{DE7E15C2-FD87-4C2F-BDC2-F423E078070D}" destId="{199FDD8E-6992-4BBA-B2CC-FA53EDC8E94C}" srcOrd="1" destOrd="0" parTransId="{B4726EE4-09EE-48AC-AF09-4949EF6DEDD3}" sibTransId="{3CA8AB04-BC1F-415D-BD20-BF36282857D4}"/>
    <dgm:cxn modelId="{05E2AC5E-2AAB-4F74-83CC-F6931A11BFDA}" type="presParOf" srcId="{2465E0DA-E33A-465A-85D8-336628D54D4F}" destId="{713E9018-DB95-4328-B5DB-A9AD01250148}" srcOrd="0" destOrd="0" presId="urn:microsoft.com/office/officeart/2005/8/layout/hList1"/>
    <dgm:cxn modelId="{0DA47D0F-B177-4EAC-9633-98CF30914BDE}" type="presParOf" srcId="{713E9018-DB95-4328-B5DB-A9AD01250148}" destId="{7AE9E89B-8FCF-4205-AFDC-762358ABCD6F}" srcOrd="0" destOrd="0" presId="urn:microsoft.com/office/officeart/2005/8/layout/hList1"/>
    <dgm:cxn modelId="{508BCAF8-070F-4BEF-8D75-901AFE1B8E3B}" type="presParOf" srcId="{713E9018-DB95-4328-B5DB-A9AD01250148}" destId="{4CBDC718-1277-4F9F-A89C-75A9C9EB8649}" srcOrd="1" destOrd="0" presId="urn:microsoft.com/office/officeart/2005/8/layout/hList1"/>
    <dgm:cxn modelId="{07DAD640-6BE6-48EE-BF5C-92AB72FCD099}" type="presParOf" srcId="{2465E0DA-E33A-465A-85D8-336628D54D4F}" destId="{8D9FF073-54AB-458F-96A2-BBE537FBCC3A}" srcOrd="1" destOrd="0" presId="urn:microsoft.com/office/officeart/2005/8/layout/hList1"/>
    <dgm:cxn modelId="{73189360-F99F-4C7B-AF21-C30EFDC50DEE}" type="presParOf" srcId="{2465E0DA-E33A-465A-85D8-336628D54D4F}" destId="{6EA01189-1C14-4601-A345-1E102029A44C}" srcOrd="2" destOrd="0" presId="urn:microsoft.com/office/officeart/2005/8/layout/hList1"/>
    <dgm:cxn modelId="{DF552666-569C-4F0A-879F-06347D683D49}" type="presParOf" srcId="{6EA01189-1C14-4601-A345-1E102029A44C}" destId="{A87297F6-A13A-4FB3-985B-782556B271A3}" srcOrd="0" destOrd="0" presId="urn:microsoft.com/office/officeart/2005/8/layout/hList1"/>
    <dgm:cxn modelId="{50BA836B-B364-44F3-B31E-F4BEFE5747FB}" type="presParOf" srcId="{6EA01189-1C14-4601-A345-1E102029A44C}" destId="{3FE624DE-462D-4DA6-AF70-5927F2204D0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E9E89B-8FCF-4205-AFDC-762358ABCD6F}">
      <dsp:nvSpPr>
        <dsp:cNvPr id="0" name=""/>
        <dsp:cNvSpPr/>
      </dsp:nvSpPr>
      <dsp:spPr>
        <a:xfrm>
          <a:off x="56" y="4121"/>
          <a:ext cx="5371445" cy="1267200"/>
        </a:xfrm>
        <a:prstGeom prst="rect">
          <a:avLst/>
        </a:prstGeom>
        <a:solidFill>
          <a:srgbClr val="00B0F0"/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400" b="1" kern="1200" dirty="0"/>
            <a:t>Phase amiable</a:t>
          </a:r>
          <a:endParaRPr lang="fr-FR" sz="2400" b="1" kern="1200" dirty="0"/>
        </a:p>
      </dsp:txBody>
      <dsp:txXfrm>
        <a:off x="56" y="4121"/>
        <a:ext cx="5371445" cy="1267200"/>
      </dsp:txXfrm>
    </dsp:sp>
    <dsp:sp modelId="{4CBDC718-1277-4F9F-A89C-75A9C9EB8649}">
      <dsp:nvSpPr>
        <dsp:cNvPr id="0" name=""/>
        <dsp:cNvSpPr/>
      </dsp:nvSpPr>
      <dsp:spPr>
        <a:xfrm>
          <a:off x="56" y="1271321"/>
          <a:ext cx="5371445" cy="3261060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kern="1200" dirty="0">
              <a:solidFill>
                <a:prstClr val="black"/>
              </a:solidFill>
            </a:rPr>
            <a:t>Relance téléphonique, mail, </a:t>
          </a:r>
          <a:endParaRPr lang="fr-F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kern="1200" dirty="0">
              <a:solidFill>
                <a:prstClr val="black"/>
              </a:solidFill>
            </a:rPr>
            <a:t>Echéancier écrit</a:t>
          </a:r>
          <a:endParaRPr lang="fr-F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kern="1200" dirty="0">
              <a:solidFill>
                <a:prstClr val="black"/>
              </a:solidFill>
            </a:rPr>
            <a:t>Mensualisation des charges</a:t>
          </a:r>
        </a:p>
      </dsp:txBody>
      <dsp:txXfrm>
        <a:off x="56" y="1271321"/>
        <a:ext cx="5371445" cy="3261060"/>
      </dsp:txXfrm>
    </dsp:sp>
    <dsp:sp modelId="{A87297F6-A13A-4FB3-985B-782556B271A3}">
      <dsp:nvSpPr>
        <dsp:cNvPr id="0" name=""/>
        <dsp:cNvSpPr/>
      </dsp:nvSpPr>
      <dsp:spPr>
        <a:xfrm>
          <a:off x="6123504" y="4121"/>
          <a:ext cx="5371445" cy="1267200"/>
        </a:xfrm>
        <a:prstGeom prst="rect">
          <a:avLst/>
        </a:prstGeom>
        <a:solidFill>
          <a:srgbClr val="FF0000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400" b="1" kern="1200" dirty="0"/>
            <a:t>Phase contentieuse</a:t>
          </a:r>
          <a:endParaRPr lang="fr-FR" sz="2400" b="1" kern="1200" dirty="0"/>
        </a:p>
      </dsp:txBody>
      <dsp:txXfrm>
        <a:off x="6123504" y="4121"/>
        <a:ext cx="5371445" cy="1267200"/>
      </dsp:txXfrm>
    </dsp:sp>
    <dsp:sp modelId="{3FE624DE-462D-4DA6-AF70-5927F2204D01}">
      <dsp:nvSpPr>
        <dsp:cNvPr id="0" name=""/>
        <dsp:cNvSpPr/>
      </dsp:nvSpPr>
      <dsp:spPr>
        <a:xfrm>
          <a:off x="6123504" y="1271321"/>
          <a:ext cx="5371445" cy="3261060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400" kern="1200" dirty="0"/>
            <a:t>Mise en demeure</a:t>
          </a:r>
          <a:endParaRPr lang="fr-F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400" kern="1200" dirty="0"/>
            <a:t>Dernière </a:t>
          </a:r>
          <a:r>
            <a:rPr lang="fr-CA" sz="2400" kern="1200" dirty="0" smtClean="0"/>
            <a:t>relance</a:t>
          </a:r>
          <a:endParaRPr lang="fr-F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b="0" kern="1200" dirty="0" smtClean="0">
              <a:solidFill>
                <a:prstClr val="black"/>
              </a:solidFill>
            </a:rPr>
            <a:t>Assignation (obtention d’un jugement)</a:t>
          </a:r>
          <a:endParaRPr lang="fr-F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400" kern="1200" dirty="0" smtClean="0"/>
            <a:t>Mise en exécution du jugement (saisie sur compte bancaire, saisie sur salaire ou sur loyer)</a:t>
          </a:r>
          <a:endParaRPr lang="fr-F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2400" kern="1200" dirty="0"/>
            <a:t>Si pas de résultat : saisie immobilière </a:t>
          </a:r>
          <a:r>
            <a:rPr lang="fr-CA" sz="2400" kern="1200" dirty="0" smtClean="0"/>
            <a:t>(a voter </a:t>
          </a:r>
          <a:r>
            <a:rPr lang="fr-CA" sz="2400" kern="1200" dirty="0"/>
            <a:t>en AG)</a:t>
          </a:r>
          <a:endParaRPr lang="fr-FR" sz="2400" kern="1200" dirty="0"/>
        </a:p>
      </dsp:txBody>
      <dsp:txXfrm>
        <a:off x="6123504" y="1271321"/>
        <a:ext cx="5371445" cy="3261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"/>
            <a:ext cx="2946058" cy="4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621" y="4"/>
            <a:ext cx="2946058" cy="4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50005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"/>
            <a:ext cx="2946058" cy="4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621" y="4"/>
            <a:ext cx="2946058" cy="4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593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47" y="4715270"/>
            <a:ext cx="4984382" cy="4467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539"/>
            <a:ext cx="2946058" cy="4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621" y="9430539"/>
            <a:ext cx="2946058" cy="4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2257ECDA-C9B1-4A34-8ADA-7AA42A9DDA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9186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0650650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47204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49863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5476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568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3968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3584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229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26277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1294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444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9208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Résultat de recherche d'images pour &quot;logo copropriété services&quot;"/>
          <p:cNvSpPr>
            <a:spLocks noChangeAspect="1" noChangeArrowheads="1"/>
          </p:cNvSpPr>
          <p:nvPr userDrawn="1"/>
        </p:nvSpPr>
        <p:spPr bwMode="auto">
          <a:xfrm>
            <a:off x="869140" y="8123872"/>
            <a:ext cx="1061026" cy="1059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0" hangingPunct="0">
              <a:defRPr/>
            </a:pPr>
            <a:endParaRPr lang="fr-FR" altLang="fr-FR" sz="2560" dirty="0">
              <a:solidFill>
                <a:prstClr val="black"/>
              </a:solidFill>
              <a:ea typeface="+mn-ea"/>
            </a:endParaRPr>
          </a:p>
        </p:txBody>
      </p:sp>
      <p:pic>
        <p:nvPicPr>
          <p:cNvPr id="5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11" y="7936414"/>
            <a:ext cx="1686355" cy="1549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5241" y="268376"/>
            <a:ext cx="11052731" cy="2091383"/>
          </a:xfrm>
        </p:spPr>
        <p:txBody>
          <a:bodyPr/>
          <a:lstStyle>
            <a:lvl1pPr>
              <a:defRPr sz="4550" b="1" cap="small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30105" y="2906203"/>
            <a:ext cx="9102249" cy="249339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0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0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941600" y="8711085"/>
            <a:ext cx="4711408" cy="51945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b="0" smtClean="0">
                <a:solidFill>
                  <a:prstClr val="black"/>
                </a:solidFill>
              </a:rPr>
              <a:t>OPAH Courcouronnes - 2017/2021</a:t>
            </a:r>
            <a:endParaRPr lang="fr-FR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859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5855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183519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B3B33-15D9-476E-B46E-40E7AA22542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68710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93971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OPAH Courcouronnes - 2017/2021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183519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7F25A-55F3-4951-B6E7-3117E04285AF}" type="slidenum">
              <a:rPr lang="fr-FR" alt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351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93971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OPAH Courcouronnes - 2017/2021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183519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E6959-0E30-4904-BB61-1330E78EE480}" type="slidenum">
              <a:rPr lang="fr-FR" alt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5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93971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OPAH Courcouronnes - 2017/2021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183519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221CE-2040-4610-8DF2-C36F4F3651DF}" type="slidenum">
              <a:rPr lang="fr-FR" alt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10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93971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OPAH Courcouronnes - 2017/2021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183519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7F25A-55F3-4951-B6E7-3117E04285AF}" type="slidenum">
              <a:rPr lang="fr-FR" alt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944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93971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OPAH Courcouronnes - 2017/2021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183519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E6959-0E30-4904-BB61-1330E78EE480}" type="slidenum">
              <a:rPr lang="fr-FR" alt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540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93971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OPAH Courcouronnes - 2017/2021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183519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221CE-2040-4610-8DF2-C36F4F3651DF}" type="slidenum">
              <a:rPr lang="fr-FR" alt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9342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Résultat de recherche d'images pour &quot;logo copropriété services&quot;"/>
          <p:cNvSpPr>
            <a:spLocks noChangeAspect="1" noChangeArrowheads="1"/>
          </p:cNvSpPr>
          <p:nvPr userDrawn="1"/>
        </p:nvSpPr>
        <p:spPr bwMode="auto">
          <a:xfrm>
            <a:off x="869140" y="8123872"/>
            <a:ext cx="1061026" cy="1059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0" hangingPunct="0">
              <a:defRPr/>
            </a:pPr>
            <a:endParaRPr lang="fr-FR" altLang="fr-FR" sz="2560" dirty="0">
              <a:solidFill>
                <a:prstClr val="black"/>
              </a:solidFill>
              <a:ea typeface="+mn-ea"/>
            </a:endParaRPr>
          </a:p>
        </p:txBody>
      </p:sp>
      <p:pic>
        <p:nvPicPr>
          <p:cNvPr id="5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11" y="7936414"/>
            <a:ext cx="1686355" cy="1549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3015" y="7893504"/>
            <a:ext cx="1424483" cy="1458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5241" y="268376"/>
            <a:ext cx="11052731" cy="2091383"/>
          </a:xfrm>
        </p:spPr>
        <p:txBody>
          <a:bodyPr/>
          <a:lstStyle>
            <a:lvl1pPr>
              <a:defRPr sz="4550" b="1" cap="small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30105" y="2906203"/>
            <a:ext cx="9102249" cy="249339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0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0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941600" y="8711085"/>
            <a:ext cx="4711408" cy="51945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b="0" smtClean="0">
                <a:solidFill>
                  <a:prstClr val="black"/>
                </a:solidFill>
              </a:rPr>
              <a:t>OPAH Courcouronnes - 2017/2021</a:t>
            </a:r>
            <a:endParaRPr lang="fr-FR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157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650161" y="2059764"/>
            <a:ext cx="11486171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  <p:pic>
        <p:nvPicPr>
          <p:cNvPr id="5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99" y="8315844"/>
            <a:ext cx="1356758" cy="1246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 sz="4550" b="1" kern="1200" cap="small" baseline="0" dirty="0">
                <a:solidFill>
                  <a:schemeClr val="accent5">
                    <a:lumMod val="50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2411" y="2317270"/>
            <a:ext cx="11702892" cy="6439021"/>
          </a:xfrm>
        </p:spPr>
        <p:txBody>
          <a:bodyPr/>
          <a:lstStyle>
            <a:lvl1pPr>
              <a:defRPr sz="3413" b="1"/>
            </a:lvl1pPr>
            <a:lvl2pPr>
              <a:defRPr sz="3413"/>
            </a:lvl2pPr>
            <a:lvl3pPr>
              <a:defRPr sz="3413"/>
            </a:lvl3pPr>
            <a:lvl4pPr>
              <a:defRPr sz="3413"/>
            </a:lvl4pPr>
            <a:lvl5pPr>
              <a:defRPr sz="3413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4038673" y="8864664"/>
            <a:ext cx="4709150" cy="51945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b="0" smtClean="0">
                <a:solidFill>
                  <a:prstClr val="black"/>
                </a:solidFill>
              </a:rPr>
              <a:t>OPAH Courcouronnes - 2017/2021</a:t>
            </a:r>
            <a:endParaRPr lang="fr-FR" b="0" dirty="0">
              <a:solidFill>
                <a:prstClr val="black"/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18969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fld id="{4F399CFB-5FD2-48FF-AA2D-5CA5918DB666}" type="slidenum">
              <a:rPr lang="fr-FR" altLang="fr-FR" sz="2560">
                <a:solidFill>
                  <a:prstClr val="black"/>
                </a:solidFill>
                <a:latin typeface="Verdana" panose="020B0604030504040204" pitchFamily="34" charset="0"/>
                <a:ea typeface="+mn-ea"/>
              </a:rPr>
              <a:pPr eaLnBrk="0" hangingPunct="0"/>
              <a:t>‹N°›</a:t>
            </a:fld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80193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650161" y="2059764"/>
            <a:ext cx="11486171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  <p:pic>
        <p:nvPicPr>
          <p:cNvPr id="5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99" y="8315844"/>
            <a:ext cx="1356758" cy="1246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 sz="4550" b="1" kern="1200" cap="small" baseline="0" dirty="0">
                <a:solidFill>
                  <a:schemeClr val="accent5">
                    <a:lumMod val="50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2411" y="2317270"/>
            <a:ext cx="11702892" cy="6439021"/>
          </a:xfrm>
        </p:spPr>
        <p:txBody>
          <a:bodyPr/>
          <a:lstStyle>
            <a:lvl1pPr>
              <a:defRPr sz="3413" b="1"/>
            </a:lvl1pPr>
            <a:lvl2pPr>
              <a:defRPr sz="3413"/>
            </a:lvl2pPr>
            <a:lvl3pPr>
              <a:defRPr sz="3413"/>
            </a:lvl3pPr>
            <a:lvl4pPr>
              <a:defRPr sz="3413"/>
            </a:lvl4pPr>
            <a:lvl5pPr>
              <a:defRPr sz="3413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4038673" y="9013796"/>
            <a:ext cx="4709150" cy="519458"/>
          </a:xfrm>
        </p:spPr>
        <p:txBody>
          <a:bodyPr/>
          <a:lstStyle>
            <a:lvl1pPr algn="ctr">
              <a:defRPr sz="1600" b="0">
                <a:latin typeface="+mn-lt"/>
              </a:defRPr>
            </a:lvl1pPr>
          </a:lstStyle>
          <a:p>
            <a:pPr>
              <a:defRPr/>
            </a:pPr>
            <a:r>
              <a:rPr lang="fr-FR" smtClean="0">
                <a:solidFill>
                  <a:prstClr val="black"/>
                </a:solidFill>
              </a:rPr>
              <a:t>OPAH Courcouronnes - 2017/2021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18969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+mn-lt"/>
              </a:defRPr>
            </a:lvl1pPr>
          </a:lstStyle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‹N°›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35682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0161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  <a:ea typeface="+mn-ea"/>
              </a:defRPr>
            </a:lvl1pPr>
          </a:lstStyle>
          <a:p>
            <a:pPr>
              <a:defRPr/>
            </a:pPr>
            <a:r>
              <a:rPr lang="fr-FR" smtClean="0">
                <a:solidFill>
                  <a:srgbClr val="1F497D"/>
                </a:solidFill>
              </a:rPr>
              <a:t>OPAH Courcouronnes - 2017/2021</a:t>
            </a: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18969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fld id="{4F399CFB-5FD2-48FF-AA2D-5CA5918DB666}" type="slidenum">
              <a:rPr lang="fr-FR" altLang="fr-FR" sz="2560">
                <a:solidFill>
                  <a:prstClr val="black"/>
                </a:solidFill>
                <a:latin typeface="Verdana" panose="020B0604030504040204" pitchFamily="34" charset="0"/>
                <a:ea typeface="+mn-ea"/>
              </a:rPr>
              <a:pPr eaLnBrk="0" hangingPunct="0"/>
              <a:t>‹N°›</a:t>
            </a:fld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80514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0161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  <a:ea typeface="+mn-ea"/>
              </a:defRPr>
            </a:lvl1pPr>
          </a:lstStyle>
          <a:p>
            <a:pPr>
              <a:defRPr/>
            </a:pPr>
            <a:r>
              <a:rPr lang="fr-FR" smtClean="0">
                <a:solidFill>
                  <a:srgbClr val="1F497D"/>
                </a:solidFill>
              </a:rPr>
              <a:t>OPAH Courcouronnes - 2017/2021</a:t>
            </a: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18969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fld id="{F459AD3F-236E-4210-AC27-403CEE1357B9}" type="slidenum">
              <a:rPr lang="fr-FR" altLang="fr-FR" sz="2560">
                <a:solidFill>
                  <a:prstClr val="black"/>
                </a:solidFill>
                <a:latin typeface="Verdana" panose="020B0604030504040204" pitchFamily="34" charset="0"/>
                <a:ea typeface="+mn-ea"/>
              </a:rPr>
              <a:pPr eaLnBrk="0" hangingPunct="0"/>
              <a:t>‹N°›</a:t>
            </a:fld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630865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0161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  <a:ea typeface="+mn-ea"/>
              </a:defRPr>
            </a:lvl1pPr>
          </a:lstStyle>
          <a:p>
            <a:pPr>
              <a:defRPr/>
            </a:pPr>
            <a:r>
              <a:rPr lang="fr-FR" smtClean="0">
                <a:solidFill>
                  <a:srgbClr val="1F497D"/>
                </a:solidFill>
              </a:rPr>
              <a:t>OPAH Courcouronnes - 2017/2021</a:t>
            </a: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18969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fld id="{1668E894-ABCB-470F-8668-FE8F1456ED5F}" type="slidenum">
              <a:rPr lang="fr-FR" altLang="fr-FR" sz="2560">
                <a:solidFill>
                  <a:prstClr val="black"/>
                </a:solidFill>
                <a:latin typeface="Verdana" panose="020B0604030504040204" pitchFamily="34" charset="0"/>
                <a:ea typeface="+mn-ea"/>
              </a:rPr>
              <a:pPr eaLnBrk="0" hangingPunct="0"/>
              <a:t>‹N°›</a:t>
            </a:fld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140520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0161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  <a:ea typeface="+mn-ea"/>
              </a:defRPr>
            </a:lvl1pPr>
          </a:lstStyle>
          <a:p>
            <a:pPr>
              <a:defRPr/>
            </a:pPr>
            <a:r>
              <a:rPr lang="fr-FR" smtClean="0">
                <a:solidFill>
                  <a:srgbClr val="1F497D"/>
                </a:solidFill>
              </a:rPr>
              <a:t>OPAH Courcouronnes - 2017/2021</a:t>
            </a: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18969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fld id="{E6D1183C-278A-47B4-9E50-9628BC42AC11}" type="slidenum">
              <a:rPr lang="fr-FR" altLang="fr-FR" sz="2560">
                <a:solidFill>
                  <a:prstClr val="black"/>
                </a:solidFill>
                <a:latin typeface="Verdana" panose="020B0604030504040204" pitchFamily="34" charset="0"/>
                <a:ea typeface="+mn-ea"/>
              </a:rPr>
              <a:pPr eaLnBrk="0" hangingPunct="0"/>
              <a:t>‹N°›</a:t>
            </a:fld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922312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0161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  <a:ea typeface="+mn-ea"/>
              </a:defRPr>
            </a:lvl1pPr>
          </a:lstStyle>
          <a:p>
            <a:pPr>
              <a:defRPr/>
            </a:pPr>
            <a:r>
              <a:rPr lang="fr-FR" smtClean="0">
                <a:solidFill>
                  <a:srgbClr val="1F497D"/>
                </a:solidFill>
              </a:rPr>
              <a:t>OPAH Courcouronnes - 2017/2021</a:t>
            </a: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18969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fld id="{1924243A-A168-43D8-B7D3-98C181301AA7}" type="slidenum">
              <a:rPr lang="fr-FR" altLang="fr-FR" sz="2560">
                <a:solidFill>
                  <a:prstClr val="black"/>
                </a:solidFill>
                <a:latin typeface="Verdana" panose="020B0604030504040204" pitchFamily="34" charset="0"/>
                <a:ea typeface="+mn-ea"/>
              </a:rPr>
              <a:pPr eaLnBrk="0" hangingPunct="0"/>
              <a:t>‹N°›</a:t>
            </a:fld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211236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0161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  <a:ea typeface="+mn-ea"/>
              </a:defRPr>
            </a:lvl1pPr>
          </a:lstStyle>
          <a:p>
            <a:pPr>
              <a:defRPr/>
            </a:pPr>
            <a:r>
              <a:rPr lang="fr-FR" smtClean="0">
                <a:solidFill>
                  <a:srgbClr val="1F497D"/>
                </a:solidFill>
              </a:rPr>
              <a:t>OPAH Courcouronnes - 2017/2021</a:t>
            </a: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18969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fld id="{3A33E01F-A29A-4D7F-91E1-07E2A6A0D9C0}" type="slidenum">
              <a:rPr lang="fr-FR" altLang="fr-FR" sz="2560">
                <a:solidFill>
                  <a:prstClr val="black"/>
                </a:solidFill>
                <a:latin typeface="Verdana" panose="020B0604030504040204" pitchFamily="34" charset="0"/>
                <a:ea typeface="+mn-ea"/>
              </a:rPr>
              <a:pPr eaLnBrk="0" hangingPunct="0"/>
              <a:t>‹N°›</a:t>
            </a:fld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200130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0161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  <a:ea typeface="+mn-ea"/>
              </a:defRPr>
            </a:lvl1pPr>
          </a:lstStyle>
          <a:p>
            <a:pPr>
              <a:defRPr/>
            </a:pPr>
            <a:r>
              <a:rPr lang="fr-FR" smtClean="0">
                <a:solidFill>
                  <a:srgbClr val="1F497D"/>
                </a:solidFill>
              </a:rPr>
              <a:t>OPAH Courcouronnes - 2017/2021</a:t>
            </a: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18969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fld id="{1B3755EF-9108-495C-A982-D694E4D5DF8A}" type="slidenum">
              <a:rPr lang="fr-FR" altLang="fr-FR" sz="2560">
                <a:solidFill>
                  <a:prstClr val="black"/>
                </a:solidFill>
                <a:latin typeface="Verdana" panose="020B0604030504040204" pitchFamily="34" charset="0"/>
                <a:ea typeface="+mn-ea"/>
              </a:rPr>
              <a:pPr eaLnBrk="0" hangingPunct="0"/>
              <a:t>‹N°›</a:t>
            </a:fld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782824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94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93971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OPAH Courcouronnes - 2017/2021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183519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7F25A-55F3-4951-B6E7-3117E04285AF}" type="slidenum">
              <a:rPr lang="fr-FR" alt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57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93971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OPAH Courcouronnes - 2017/2021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183519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E6959-0E30-4904-BB61-1330E78EE480}" type="slidenum">
              <a:rPr lang="fr-FR" alt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026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0161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  <a:ea typeface="+mn-ea"/>
              </a:defRPr>
            </a:lvl1pPr>
          </a:lstStyle>
          <a:p>
            <a:pPr>
              <a:defRPr/>
            </a:pPr>
            <a:r>
              <a:rPr lang="fr-FR" smtClean="0">
                <a:solidFill>
                  <a:srgbClr val="1F497D"/>
                </a:solidFill>
              </a:rPr>
              <a:t>OPAH Courcouronnes - 2017/2021</a:t>
            </a: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18969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fld id="{4F399CFB-5FD2-48FF-AA2D-5CA5918DB666}" type="slidenum">
              <a:rPr lang="fr-FR" altLang="fr-FR" sz="2560">
                <a:solidFill>
                  <a:prstClr val="black"/>
                </a:solidFill>
                <a:latin typeface="Verdana" panose="020B0604030504040204" pitchFamily="34" charset="0"/>
                <a:ea typeface="+mn-ea"/>
              </a:rPr>
              <a:pPr eaLnBrk="0" hangingPunct="0"/>
              <a:t>‹N°›</a:t>
            </a:fld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15001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93971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OPAH Courcouronnes - 2017/2021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183519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221CE-2040-4610-8DF2-C36F4F3651DF}" type="slidenum">
              <a:rPr lang="fr-FR" alt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7350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93971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OPAH Courcouronnes - 2017/2021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183519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7F25A-55F3-4951-B6E7-3117E04285AF}" type="slidenum">
              <a:rPr lang="fr-FR" alt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4363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93971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OPAH Courcouronnes - 2017/2021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183519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E6959-0E30-4904-BB61-1330E78EE480}" type="slidenum">
              <a:rPr lang="fr-FR" alt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7915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93971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OPAH Courcouronnes - 2017/2021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183519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221CE-2040-4610-8DF2-C36F4F3651DF}" type="slidenum">
              <a:rPr lang="fr-FR" alt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1609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93971" y="2597290"/>
            <a:ext cx="5526366" cy="619058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82876" y="2597290"/>
            <a:ext cx="5526366" cy="619058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93971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1F497D"/>
                </a:solidFill>
              </a:rPr>
              <a:t>OPAH Courcouronnes - 2017/2021</a:t>
            </a:r>
            <a:endParaRPr lang="fr-FR">
              <a:solidFill>
                <a:srgbClr val="1F497D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183519" y="9043086"/>
            <a:ext cx="2925723" cy="51945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E6B65-E666-4E78-B374-B6F28B3682CB}" type="slidenum">
              <a:rPr lang="fr-FR" altLang="fr-FR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43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0161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  <a:ea typeface="+mn-ea"/>
              </a:defRPr>
            </a:lvl1pPr>
          </a:lstStyle>
          <a:p>
            <a:pPr>
              <a:defRPr/>
            </a:pPr>
            <a:r>
              <a:rPr lang="fr-FR" smtClean="0">
                <a:solidFill>
                  <a:srgbClr val="1F497D"/>
                </a:solidFill>
              </a:rPr>
              <a:t>OPAH Courcouronnes - 2017/2021</a:t>
            </a: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18969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fld id="{F459AD3F-236E-4210-AC27-403CEE1357B9}" type="slidenum">
              <a:rPr lang="fr-FR" altLang="fr-FR" sz="2560">
                <a:solidFill>
                  <a:prstClr val="black"/>
                </a:solidFill>
                <a:latin typeface="Verdana" panose="020B0604030504040204" pitchFamily="34" charset="0"/>
                <a:ea typeface="+mn-ea"/>
              </a:rPr>
              <a:pPr eaLnBrk="0" hangingPunct="0"/>
              <a:t>‹N°›</a:t>
            </a:fld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6615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0161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  <a:ea typeface="+mn-ea"/>
              </a:defRPr>
            </a:lvl1pPr>
          </a:lstStyle>
          <a:p>
            <a:pPr>
              <a:defRPr/>
            </a:pPr>
            <a:r>
              <a:rPr lang="fr-FR" smtClean="0">
                <a:solidFill>
                  <a:srgbClr val="1F497D"/>
                </a:solidFill>
              </a:rPr>
              <a:t>OPAH Courcouronnes - 2017/2021</a:t>
            </a: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18969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fld id="{1668E894-ABCB-470F-8668-FE8F1456ED5F}" type="slidenum">
              <a:rPr lang="fr-FR" altLang="fr-FR" sz="2560">
                <a:solidFill>
                  <a:prstClr val="black"/>
                </a:solidFill>
                <a:latin typeface="Verdana" panose="020B0604030504040204" pitchFamily="34" charset="0"/>
                <a:ea typeface="+mn-ea"/>
              </a:rPr>
              <a:pPr eaLnBrk="0" hangingPunct="0"/>
              <a:t>‹N°›</a:t>
            </a:fld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79048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0161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  <a:ea typeface="+mn-ea"/>
              </a:defRPr>
            </a:lvl1pPr>
          </a:lstStyle>
          <a:p>
            <a:pPr>
              <a:defRPr/>
            </a:pPr>
            <a:r>
              <a:rPr lang="fr-FR" smtClean="0">
                <a:solidFill>
                  <a:srgbClr val="1F497D"/>
                </a:solidFill>
              </a:rPr>
              <a:t>OPAH Courcouronnes - 2017/2021</a:t>
            </a: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18969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fld id="{E6D1183C-278A-47B4-9E50-9628BC42AC11}" type="slidenum">
              <a:rPr lang="fr-FR" altLang="fr-FR" sz="2560">
                <a:solidFill>
                  <a:prstClr val="black"/>
                </a:solidFill>
                <a:latin typeface="Verdana" panose="020B0604030504040204" pitchFamily="34" charset="0"/>
                <a:ea typeface="+mn-ea"/>
              </a:rPr>
              <a:pPr eaLnBrk="0" hangingPunct="0"/>
              <a:t>‹N°›</a:t>
            </a:fld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73609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0161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  <a:ea typeface="+mn-ea"/>
              </a:defRPr>
            </a:lvl1pPr>
          </a:lstStyle>
          <a:p>
            <a:pPr>
              <a:defRPr/>
            </a:pPr>
            <a:r>
              <a:rPr lang="fr-FR" smtClean="0">
                <a:solidFill>
                  <a:srgbClr val="1F497D"/>
                </a:solidFill>
              </a:rPr>
              <a:t>OPAH Courcouronnes - 2017/2021</a:t>
            </a: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18969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fld id="{1924243A-A168-43D8-B7D3-98C181301AA7}" type="slidenum">
              <a:rPr lang="fr-FR" altLang="fr-FR" sz="2560">
                <a:solidFill>
                  <a:prstClr val="black"/>
                </a:solidFill>
                <a:latin typeface="Verdana" panose="020B0604030504040204" pitchFamily="34" charset="0"/>
                <a:ea typeface="+mn-ea"/>
              </a:rPr>
              <a:pPr eaLnBrk="0" hangingPunct="0"/>
              <a:t>‹N°›</a:t>
            </a:fld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59416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0161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  <a:ea typeface="+mn-ea"/>
              </a:defRPr>
            </a:lvl1pPr>
          </a:lstStyle>
          <a:p>
            <a:pPr>
              <a:defRPr/>
            </a:pPr>
            <a:r>
              <a:rPr lang="fr-FR" smtClean="0">
                <a:solidFill>
                  <a:srgbClr val="1F497D"/>
                </a:solidFill>
              </a:rPr>
              <a:t>OPAH Courcouronnes - 2017/2021</a:t>
            </a: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18969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fld id="{3A33E01F-A29A-4D7F-91E1-07E2A6A0D9C0}" type="slidenum">
              <a:rPr lang="fr-FR" altLang="fr-FR" sz="2560">
                <a:solidFill>
                  <a:prstClr val="black"/>
                </a:solidFill>
                <a:latin typeface="Verdana" panose="020B0604030504040204" pitchFamily="34" charset="0"/>
                <a:ea typeface="+mn-ea"/>
              </a:rPr>
              <a:pPr eaLnBrk="0" hangingPunct="0"/>
              <a:t>‹N°›</a:t>
            </a:fld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0893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5" y="8259382"/>
            <a:ext cx="1040709" cy="129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0161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  <a:ea typeface="+mn-ea"/>
              </a:defRPr>
            </a:lvl1pPr>
          </a:lstStyle>
          <a:p>
            <a:pPr>
              <a:defRPr/>
            </a:pPr>
            <a:r>
              <a:rPr lang="fr-FR" smtClean="0">
                <a:solidFill>
                  <a:srgbClr val="1F497D"/>
                </a:solidFill>
              </a:rPr>
              <a:t>OPAH Courcouronnes - 2017/2021</a:t>
            </a: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18969" y="9043086"/>
            <a:ext cx="3034083" cy="51945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hangingPunct="0"/>
            <a:fld id="{1B3755EF-9108-495C-A982-D694E4D5DF8A}" type="slidenum">
              <a:rPr lang="fr-FR" altLang="fr-FR" sz="2560">
                <a:solidFill>
                  <a:prstClr val="black"/>
                </a:solidFill>
                <a:latin typeface="Verdana" panose="020B0604030504040204" pitchFamily="34" charset="0"/>
                <a:ea typeface="+mn-ea"/>
              </a:rPr>
              <a:pPr eaLnBrk="0" hangingPunct="0"/>
              <a:t>‹N°›</a:t>
            </a:fld>
            <a:endParaRPr lang="fr-FR" altLang="fr-FR" sz="2560" dirty="0">
              <a:solidFill>
                <a:prstClr val="black"/>
              </a:solidFill>
              <a:latin typeface="Verdana" panose="020B060403050404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75891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43187" y="8966296"/>
            <a:ext cx="5120015" cy="519458"/>
          </a:xfrm>
          <a:prstGeom prst="rect">
            <a:avLst/>
          </a:prstGeom>
        </p:spPr>
        <p:txBody>
          <a:bodyPr/>
          <a:lstStyle>
            <a:lvl1pPr>
              <a:defRPr sz="1991" b="1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pPr eaLnBrk="0" hangingPunct="0">
              <a:defRPr/>
            </a:pPr>
            <a:r>
              <a:rPr lang="fr-FR" b="0" smtClean="0">
                <a:solidFill>
                  <a:prstClr val="black"/>
                </a:solidFill>
                <a:ea typeface="+mn-ea"/>
              </a:rPr>
              <a:t>OPAH Courcouronnes - 2017/2021</a:t>
            </a:r>
            <a:endParaRPr lang="fr-FR" b="0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50161" y="390723"/>
            <a:ext cx="11702892" cy="162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50161" y="2276581"/>
            <a:ext cx="11702892" cy="6439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pic>
        <p:nvPicPr>
          <p:cNvPr id="1029" name="Imag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11" y="8329395"/>
            <a:ext cx="1386106" cy="1273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94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28" r:id="rId12"/>
    <p:sldLayoutId id="2147483729" r:id="rId13"/>
    <p:sldLayoutId id="2147483730" r:id="rId14"/>
    <p:sldLayoutId id="2147483744" r:id="rId15"/>
    <p:sldLayoutId id="2147483745" r:id="rId16"/>
    <p:sldLayoutId id="2147483746" r:id="rId17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5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57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57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57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57">
          <a:solidFill>
            <a:schemeClr val="tx1"/>
          </a:solidFill>
          <a:latin typeface="Calibri" pitchFamily="34" charset="0"/>
        </a:defRPr>
      </a:lvl5pPr>
      <a:lvl6pPr marL="650138" algn="ctr" rtl="0" fontAlgn="base">
        <a:spcBef>
          <a:spcPct val="0"/>
        </a:spcBef>
        <a:spcAft>
          <a:spcPct val="0"/>
        </a:spcAft>
        <a:defRPr sz="6257">
          <a:solidFill>
            <a:schemeClr val="tx1"/>
          </a:solidFill>
          <a:latin typeface="Calibri" pitchFamily="34" charset="0"/>
        </a:defRPr>
      </a:lvl6pPr>
      <a:lvl7pPr marL="1300277" algn="ctr" rtl="0" fontAlgn="base">
        <a:spcBef>
          <a:spcPct val="0"/>
        </a:spcBef>
        <a:spcAft>
          <a:spcPct val="0"/>
        </a:spcAft>
        <a:defRPr sz="6257">
          <a:solidFill>
            <a:schemeClr val="tx1"/>
          </a:solidFill>
          <a:latin typeface="Calibri" pitchFamily="34" charset="0"/>
        </a:defRPr>
      </a:lvl7pPr>
      <a:lvl8pPr marL="1950415" algn="ctr" rtl="0" fontAlgn="base">
        <a:spcBef>
          <a:spcPct val="0"/>
        </a:spcBef>
        <a:spcAft>
          <a:spcPct val="0"/>
        </a:spcAft>
        <a:defRPr sz="6257">
          <a:solidFill>
            <a:schemeClr val="tx1"/>
          </a:solidFill>
          <a:latin typeface="Calibri" pitchFamily="34" charset="0"/>
        </a:defRPr>
      </a:lvl8pPr>
      <a:lvl9pPr marL="2600554" algn="ctr" rtl="0" fontAlgn="base">
        <a:spcBef>
          <a:spcPct val="0"/>
        </a:spcBef>
        <a:spcAft>
          <a:spcPct val="0"/>
        </a:spcAft>
        <a:defRPr sz="6257">
          <a:solidFill>
            <a:schemeClr val="tx1"/>
          </a:solidFill>
          <a:latin typeface="Calibri" pitchFamily="34" charset="0"/>
        </a:defRPr>
      </a:lvl9pPr>
    </p:titleStyle>
    <p:bodyStyle>
      <a:lvl1pPr marL="487604" indent="-48760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550" kern="1200">
          <a:solidFill>
            <a:schemeClr val="tx1"/>
          </a:solidFill>
          <a:latin typeface="+mn-lt"/>
          <a:ea typeface="+mn-ea"/>
          <a:cs typeface="+mn-cs"/>
        </a:defRPr>
      </a:lvl1pPr>
      <a:lvl2pPr marL="1056475" indent="-40633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982" kern="1200">
          <a:solidFill>
            <a:schemeClr val="tx1"/>
          </a:solidFill>
          <a:latin typeface="+mn-lt"/>
          <a:ea typeface="+mn-ea"/>
          <a:cs typeface="+mn-cs"/>
        </a:defRPr>
      </a:lvl2pPr>
      <a:lvl3pPr marL="1625346" indent="-3250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3pPr>
      <a:lvl4pPr marL="2275484" indent="-3250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44" kern="1200">
          <a:solidFill>
            <a:schemeClr val="tx1"/>
          </a:solidFill>
          <a:latin typeface="+mn-lt"/>
          <a:ea typeface="+mn-ea"/>
          <a:cs typeface="+mn-cs"/>
        </a:defRPr>
      </a:lvl4pPr>
      <a:lvl5pPr marL="2925623" indent="-3250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44" kern="1200">
          <a:solidFill>
            <a:schemeClr val="tx1"/>
          </a:solidFill>
          <a:latin typeface="+mn-lt"/>
          <a:ea typeface="+mn-ea"/>
          <a:cs typeface="+mn-cs"/>
        </a:defRPr>
      </a:lvl5pPr>
      <a:lvl6pPr marL="3575761" indent="-325069" algn="l" defTabSz="1300277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6pPr>
      <a:lvl7pPr marL="4225900" indent="-325069" algn="l" defTabSz="1300277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7pPr>
      <a:lvl8pPr marL="4876038" indent="-325069" algn="l" defTabSz="1300277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8pPr>
      <a:lvl9pPr marL="5526176" indent="-325069" algn="l" defTabSz="1300277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38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27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415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554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692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083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0969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10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43187" y="8966296"/>
            <a:ext cx="5120015" cy="519458"/>
          </a:xfrm>
          <a:prstGeom prst="rect">
            <a:avLst/>
          </a:prstGeom>
        </p:spPr>
        <p:txBody>
          <a:bodyPr/>
          <a:lstStyle>
            <a:lvl1pPr>
              <a:defRPr sz="1991" b="1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pPr eaLnBrk="0" hangingPunct="0">
              <a:defRPr/>
            </a:pPr>
            <a:r>
              <a:rPr lang="fr-FR" b="0" smtClean="0">
                <a:solidFill>
                  <a:prstClr val="black"/>
                </a:solidFill>
                <a:ea typeface="+mn-ea"/>
              </a:rPr>
              <a:t>OPAH Courcouronnes - 2017/2021</a:t>
            </a:r>
            <a:endParaRPr lang="fr-FR" b="0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50161" y="390723"/>
            <a:ext cx="11702892" cy="162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50161" y="2276581"/>
            <a:ext cx="11702892" cy="6439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pic>
        <p:nvPicPr>
          <p:cNvPr id="1029" name="Imag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11" y="8329395"/>
            <a:ext cx="1386106" cy="1273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Image 2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8165" y="8006429"/>
            <a:ext cx="1447058" cy="1481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673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  <p:sldLayoutId id="2147483782" r:id="rId17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5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57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57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57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57">
          <a:solidFill>
            <a:schemeClr val="tx1"/>
          </a:solidFill>
          <a:latin typeface="Calibri" pitchFamily="34" charset="0"/>
        </a:defRPr>
      </a:lvl5pPr>
      <a:lvl6pPr marL="650138" algn="ctr" rtl="0" fontAlgn="base">
        <a:spcBef>
          <a:spcPct val="0"/>
        </a:spcBef>
        <a:spcAft>
          <a:spcPct val="0"/>
        </a:spcAft>
        <a:defRPr sz="6257">
          <a:solidFill>
            <a:schemeClr val="tx1"/>
          </a:solidFill>
          <a:latin typeface="Calibri" pitchFamily="34" charset="0"/>
        </a:defRPr>
      </a:lvl6pPr>
      <a:lvl7pPr marL="1300277" algn="ctr" rtl="0" fontAlgn="base">
        <a:spcBef>
          <a:spcPct val="0"/>
        </a:spcBef>
        <a:spcAft>
          <a:spcPct val="0"/>
        </a:spcAft>
        <a:defRPr sz="6257">
          <a:solidFill>
            <a:schemeClr val="tx1"/>
          </a:solidFill>
          <a:latin typeface="Calibri" pitchFamily="34" charset="0"/>
        </a:defRPr>
      </a:lvl7pPr>
      <a:lvl8pPr marL="1950415" algn="ctr" rtl="0" fontAlgn="base">
        <a:spcBef>
          <a:spcPct val="0"/>
        </a:spcBef>
        <a:spcAft>
          <a:spcPct val="0"/>
        </a:spcAft>
        <a:defRPr sz="6257">
          <a:solidFill>
            <a:schemeClr val="tx1"/>
          </a:solidFill>
          <a:latin typeface="Calibri" pitchFamily="34" charset="0"/>
        </a:defRPr>
      </a:lvl8pPr>
      <a:lvl9pPr marL="2600554" algn="ctr" rtl="0" fontAlgn="base">
        <a:spcBef>
          <a:spcPct val="0"/>
        </a:spcBef>
        <a:spcAft>
          <a:spcPct val="0"/>
        </a:spcAft>
        <a:defRPr sz="6257">
          <a:solidFill>
            <a:schemeClr val="tx1"/>
          </a:solidFill>
          <a:latin typeface="Calibri" pitchFamily="34" charset="0"/>
        </a:defRPr>
      </a:lvl9pPr>
    </p:titleStyle>
    <p:bodyStyle>
      <a:lvl1pPr marL="487604" indent="-48760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550" kern="1200">
          <a:solidFill>
            <a:schemeClr val="tx1"/>
          </a:solidFill>
          <a:latin typeface="+mn-lt"/>
          <a:ea typeface="+mn-ea"/>
          <a:cs typeface="+mn-cs"/>
        </a:defRPr>
      </a:lvl1pPr>
      <a:lvl2pPr marL="1056475" indent="-40633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982" kern="1200">
          <a:solidFill>
            <a:schemeClr val="tx1"/>
          </a:solidFill>
          <a:latin typeface="+mn-lt"/>
          <a:ea typeface="+mn-ea"/>
          <a:cs typeface="+mn-cs"/>
        </a:defRPr>
      </a:lvl2pPr>
      <a:lvl3pPr marL="1625346" indent="-3250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3pPr>
      <a:lvl4pPr marL="2275484" indent="-3250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44" kern="1200">
          <a:solidFill>
            <a:schemeClr val="tx1"/>
          </a:solidFill>
          <a:latin typeface="+mn-lt"/>
          <a:ea typeface="+mn-ea"/>
          <a:cs typeface="+mn-cs"/>
        </a:defRPr>
      </a:lvl4pPr>
      <a:lvl5pPr marL="2925623" indent="-3250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44" kern="1200">
          <a:solidFill>
            <a:schemeClr val="tx1"/>
          </a:solidFill>
          <a:latin typeface="+mn-lt"/>
          <a:ea typeface="+mn-ea"/>
          <a:cs typeface="+mn-cs"/>
        </a:defRPr>
      </a:lvl5pPr>
      <a:lvl6pPr marL="3575761" indent="-325069" algn="l" defTabSz="1300277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6pPr>
      <a:lvl7pPr marL="4225900" indent="-325069" algn="l" defTabSz="1300277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7pPr>
      <a:lvl8pPr marL="4876038" indent="-325069" algn="l" defTabSz="1300277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8pPr>
      <a:lvl9pPr marL="5526176" indent="-325069" algn="l" defTabSz="1300277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38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27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415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554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692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083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0969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10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 idx="4294967295"/>
          </p:nvPr>
        </p:nvSpPr>
        <p:spPr>
          <a:xfrm>
            <a:off x="1461046" y="2090689"/>
            <a:ext cx="10365315" cy="1073733"/>
          </a:xfrm>
          <a:solidFill>
            <a:schemeClr val="bg1"/>
          </a:solidFill>
          <a:ln w="38100">
            <a:solidFill>
              <a:schemeClr val="bg1"/>
            </a:solidFill>
            <a:prstDash val="sysDash"/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b="1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Comment prévenir et traiter les impayés de sa copropriété?</a:t>
            </a:r>
            <a:endParaRPr lang="fr-FR" sz="3200" b="1" dirty="0">
              <a:latin typeface="+mn-lt"/>
              <a:cs typeface="Vrinda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65102" y="7974731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altLang="fr-FR" dirty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513274" y="7974731"/>
            <a:ext cx="63727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Présentation :LOUNADI Tinhinane</a:t>
            </a:r>
          </a:p>
          <a:p>
            <a:pPr algn="ctr"/>
            <a:r>
              <a:rPr lang="fr-CA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16/03/2023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0" y="16958"/>
            <a:ext cx="13003213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fr-FR" sz="2000" b="1" dirty="0">
              <a:solidFill>
                <a:srgbClr val="003E8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Charges de copropriété : les impayés s'envolent - Le Parisi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108" y="3366219"/>
            <a:ext cx="6272826" cy="4121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3977489" y="1306014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i="1" dirty="0" smtClean="0"/>
              <a:t>Formation – adhérents</a:t>
            </a:r>
            <a:endParaRPr lang="fr-FR" sz="2800" i="1" dirty="0"/>
          </a:p>
        </p:txBody>
      </p:sp>
    </p:spTree>
    <p:extLst>
      <p:ext uri="{BB962C8B-B14F-4D97-AF65-F5344CB8AC3E}">
        <p14:creationId xmlns:p14="http://schemas.microsoft.com/office/powerpoint/2010/main" val="125370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654670" y="-234181"/>
            <a:ext cx="11702892" cy="1626129"/>
          </a:xfrm>
        </p:spPr>
        <p:txBody>
          <a:bodyPr/>
          <a:lstStyle/>
          <a:p>
            <a:r>
              <a:rPr lang="fr-FR" altLang="fr-FR" dirty="0">
                <a:solidFill>
                  <a:srgbClr val="604A7B"/>
                </a:solidFill>
                <a:latin typeface="Calibri" panose="020F0502020204030204" pitchFamily="34" charset="0"/>
              </a:rPr>
              <a:t/>
            </a:r>
            <a:br>
              <a:rPr lang="fr-FR" altLang="fr-FR" dirty="0">
                <a:solidFill>
                  <a:srgbClr val="604A7B"/>
                </a:solidFill>
                <a:latin typeface="Calibri" panose="020F0502020204030204" pitchFamily="34" charset="0"/>
              </a:rPr>
            </a:br>
            <a:endParaRPr lang="fr-FR" dirty="0"/>
          </a:p>
        </p:txBody>
      </p:sp>
      <p:sp>
        <p:nvSpPr>
          <p:cNvPr id="24580" name="Espace réservé du contenu 6"/>
          <p:cNvSpPr>
            <a:spLocks noGrp="1"/>
          </p:cNvSpPr>
          <p:nvPr>
            <p:ph idx="1"/>
          </p:nvPr>
        </p:nvSpPr>
        <p:spPr>
          <a:xfrm>
            <a:off x="380927" y="1061963"/>
            <a:ext cx="11949832" cy="7158847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fr-FR" altLang="fr-FR" sz="3200" cap="small" dirty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Quelle </a:t>
            </a:r>
            <a:r>
              <a:rPr lang="fr-FR" altLang="fr-FR" sz="3200" cap="small" dirty="0" smtClean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demande A </a:t>
            </a:r>
            <a:r>
              <a:rPr lang="fr-FR" altLang="fr-FR" sz="3200" cap="small" dirty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faire au tribunal ?</a:t>
            </a:r>
          </a:p>
          <a:p>
            <a:pPr>
              <a:buFont typeface="Arial" panose="020B0604020202020204" pitchFamily="34" charset="0"/>
              <a:buNone/>
            </a:pPr>
            <a:endParaRPr lang="fr-FR" altLang="fr-FR" sz="3200" dirty="0">
              <a:solidFill>
                <a:srgbClr val="FF00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La </a:t>
            </a:r>
            <a:r>
              <a:rPr lang="fr-FR" altLang="fr-F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créance au principal </a:t>
            </a:r>
            <a:r>
              <a:rPr lang="fr-FR" altLang="fr-FR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la </a:t>
            </a: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dette de </a:t>
            </a:r>
            <a:r>
              <a:rPr lang="fr-FR" altLang="fr-FR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charges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fr-FR" sz="2400" b="1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Dommages </a:t>
            </a:r>
            <a:r>
              <a:rPr lang="fr-FR" altLang="fr-F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Intérêts </a:t>
            </a:r>
            <a:r>
              <a:rPr lang="fr-FR" altLang="fr-FR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pour </a:t>
            </a: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le préjudice subi </a:t>
            </a:r>
            <a:r>
              <a:rPr lang="fr-FR" altLang="fr-FR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par le syndicat</a:t>
            </a:r>
            <a:endParaRPr lang="fr-FR" altLang="fr-FR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Les </a:t>
            </a:r>
            <a:r>
              <a:rPr lang="fr-FR" altLang="fr-F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dépens</a:t>
            </a: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: frais </a:t>
            </a:r>
            <a:r>
              <a:rPr lang="fr-FR" altLang="fr-FR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entrainés par la procédure judiciaire (frais d’huissier, assignation</a:t>
            </a: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signification)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L’</a:t>
            </a:r>
            <a:r>
              <a:rPr lang="fr-FR" altLang="fr-F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article 700 :  </a:t>
            </a:r>
            <a:r>
              <a:rPr lang="fr-FR" altLang="fr-FR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frais non compris dans les dépens (frais d’avocats, de déplacements, correspondance)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fr-FR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La </a:t>
            </a:r>
            <a:r>
              <a:rPr lang="fr-FR" altLang="fr-F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clause pénale </a:t>
            </a: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et la majoration des </a:t>
            </a:r>
            <a:r>
              <a:rPr lang="fr-FR" altLang="fr-F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intérêts </a:t>
            </a: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mentionnés dans </a:t>
            </a:r>
            <a:r>
              <a:rPr lang="fr-FR" altLang="fr-FR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Règlement de copropriété </a:t>
            </a: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ou votés en AG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Les frais nécessaires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au sens de l’article 10-1 de la loi du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10/07/1965 :  frais de mise en demeure, de relance, de prise d’hypothèques</a:t>
            </a:r>
            <a:endParaRPr lang="fr-FR" altLang="fr-FR" sz="2844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buFont typeface="Wingdings" panose="05000000000000000000" pitchFamily="2" charset="2"/>
              <a:buChar char="Ø"/>
            </a:pPr>
            <a:endParaRPr lang="fr-FR" altLang="fr-FR" sz="2844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buFontTx/>
              <a:buChar char="-"/>
            </a:pPr>
            <a:endParaRPr lang="fr-FR" altLang="fr-FR" sz="1422" dirty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10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6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429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intérêts légaux après mise en demeure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50160" y="2358107"/>
            <a:ext cx="11702892" cy="5904656"/>
          </a:xfrm>
        </p:spPr>
        <p:txBody>
          <a:bodyPr/>
          <a:lstStyle/>
          <a:p>
            <a:r>
              <a:rPr lang="fr-CA" sz="2400" b="0" dirty="0" smtClean="0"/>
              <a:t>De nombreux syndics disent, que ces intérêts légaux ne peuvent pas être appliqués en dehors de l’autorisation du juge, ceci est totalement </a:t>
            </a:r>
            <a:r>
              <a:rPr lang="fr-CA" sz="2400" u="sng" dirty="0" smtClean="0"/>
              <a:t>INEXACT </a:t>
            </a:r>
          </a:p>
          <a:p>
            <a:pPr marL="0" indent="0">
              <a:buNone/>
            </a:pPr>
            <a:endParaRPr lang="fr-CA" sz="2400" u="sng" dirty="0" smtClean="0"/>
          </a:p>
          <a:p>
            <a:r>
              <a:rPr lang="fr-CA" sz="2400" b="0" dirty="0" smtClean="0"/>
              <a:t>Ces intérêts peuvent être appliqués de façon légale en l’absence même de procédure judicaire, </a:t>
            </a:r>
          </a:p>
          <a:p>
            <a:pPr marL="0" indent="0">
              <a:buNone/>
            </a:pPr>
            <a:endParaRPr lang="fr-CA" sz="2400" b="0" dirty="0" smtClean="0"/>
          </a:p>
          <a:p>
            <a:r>
              <a:rPr lang="fr-CA" sz="2400" b="0" dirty="0" smtClean="0"/>
              <a:t>Article 36 d’ordre public du décret du 17/03/1967  </a:t>
            </a:r>
            <a:r>
              <a:rPr lang="fr-CA" sz="2400" i="1" dirty="0" smtClean="0"/>
              <a:t> »sauf stipulation contraire du règlement de copropriété, les sommes dues au titre du précédent article portent intérêt au profit du syndicat,»</a:t>
            </a:r>
          </a:p>
          <a:p>
            <a:pPr marL="0" indent="0">
              <a:buNone/>
            </a:pPr>
            <a:endParaRPr lang="fr-CA" sz="2400" i="1" dirty="0" smtClean="0"/>
          </a:p>
          <a:p>
            <a:r>
              <a:rPr lang="fr-CA" sz="2400" b="0" dirty="0" smtClean="0"/>
              <a:t>Si une copropriété est obligée d’aller devant le juge, elle demandera au juge par précaution de valider les intérêts calculés,</a:t>
            </a:r>
          </a:p>
          <a:p>
            <a:pPr marL="0" indent="0">
              <a:buNone/>
            </a:pPr>
            <a:endParaRPr lang="fr-CA" sz="2400" b="0" dirty="0"/>
          </a:p>
          <a:p>
            <a:r>
              <a:rPr lang="fr-CA" sz="2400" b="0" dirty="0" smtClean="0"/>
              <a:t>Le juge est libre d’une part de confirmer ou non les calculs de la copropriété, </a:t>
            </a:r>
            <a:endParaRPr lang="fr-FR" sz="2400" b="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11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07782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La requête en injonction de payer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2880" y="2035967"/>
            <a:ext cx="11220172" cy="7254023"/>
          </a:xfrm>
        </p:spPr>
        <p:txBody>
          <a:bodyPr/>
          <a:lstStyle/>
          <a:p>
            <a:r>
              <a:rPr lang="fr-CA" sz="2400" b="0" dirty="0" smtClean="0"/>
              <a:t>La requête en injonction de payer est une demande présenté selon le montant, généralement inférieur à 5000€</a:t>
            </a:r>
          </a:p>
          <a:p>
            <a:pPr marL="0" indent="0">
              <a:buNone/>
            </a:pPr>
            <a:endParaRPr lang="fr-CA" sz="2400" b="0" dirty="0" smtClean="0"/>
          </a:p>
          <a:p>
            <a:r>
              <a:rPr lang="fr-CA" sz="2400" b="0" dirty="0" smtClean="0"/>
              <a:t>Cette procédure n’est pas contradictoire</a:t>
            </a:r>
            <a:r>
              <a:rPr lang="fr-FR" sz="2400" b="0" dirty="0" smtClean="0"/>
              <a:t>/ le magistrat rendra la décision sur la base des seuls éléments présentés par le syndic</a:t>
            </a:r>
          </a:p>
          <a:p>
            <a:pPr marL="0" indent="0">
              <a:buNone/>
            </a:pPr>
            <a:endParaRPr lang="fr-FR" sz="2400" b="0" dirty="0" smtClean="0"/>
          </a:p>
          <a:p>
            <a:r>
              <a:rPr lang="fr-CA" sz="2400" b="0" dirty="0" smtClean="0"/>
              <a:t>Cette procédure est simple, rapide et ne requiert pas l’assistance d’un avocat </a:t>
            </a:r>
          </a:p>
          <a:p>
            <a:pPr marL="0" indent="0">
              <a:buNone/>
            </a:pPr>
            <a:endParaRPr lang="fr-CA" sz="2400" b="0" dirty="0" smtClean="0"/>
          </a:p>
          <a:p>
            <a:r>
              <a:rPr lang="fr-CA" sz="2400" b="0" dirty="0" smtClean="0"/>
              <a:t>Le copropriétaire défaillant aura </a:t>
            </a:r>
            <a:r>
              <a:rPr lang="fr-CA" sz="2400" u="sng" dirty="0" smtClean="0"/>
              <a:t>1 mois </a:t>
            </a:r>
            <a:r>
              <a:rPr lang="fr-CA" sz="2400" b="0" dirty="0" smtClean="0"/>
              <a:t>pour faire opposition à cette ordonnance</a:t>
            </a:r>
          </a:p>
          <a:p>
            <a:pPr marL="0" indent="0">
              <a:buNone/>
            </a:pPr>
            <a:endParaRPr lang="fr-CA" sz="2400" b="0" dirty="0" smtClean="0"/>
          </a:p>
          <a:p>
            <a:r>
              <a:rPr lang="fr-CA" sz="2400" b="0" dirty="0" smtClean="0"/>
              <a:t>Certains juridictions refusent de rendre une ordonnance selon le montant de charges impayées, au motif que l’affaire nécessite un débat contradictoire, </a:t>
            </a:r>
          </a:p>
          <a:p>
            <a:pPr marL="0" indent="0">
              <a:buNone/>
            </a:pPr>
            <a:endParaRPr lang="fr-CA" sz="2400" b="0" dirty="0" smtClean="0"/>
          </a:p>
          <a:p>
            <a:r>
              <a:rPr lang="fr-CA" sz="2400" b="0" dirty="0" smtClean="0"/>
              <a:t>Dans le cas où le copropriétaire fait opposition, ou que la demande est rejetée, de nombreux mois auront ainsi été perdus avant d’en venir à une procédure classique,</a:t>
            </a:r>
          </a:p>
          <a:p>
            <a:pPr marL="0" indent="0">
              <a:buNone/>
            </a:pPr>
            <a:endParaRPr lang="fr-CA" sz="2400" b="0" dirty="0" smtClean="0"/>
          </a:p>
          <a:p>
            <a:r>
              <a:rPr lang="fr-CA" sz="2400" b="0" dirty="0" smtClean="0"/>
              <a:t>Il est préférable d’avoir recours à la procédure ordinaire, introduite par assignation 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12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12196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La procédure accélérée au fond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50161" y="2718147"/>
            <a:ext cx="11702891" cy="49685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è"/>
            </a:pPr>
            <a:r>
              <a:rPr lang="fr-CA" sz="2400" b="0" dirty="0" smtClean="0"/>
              <a:t>C’est une procédure spéciale de l’article 19-2 de la loi du 10 juillet 1965 appelée procédure accélérée au fond art 19-2 de la loi du 10 juillet 1965, </a:t>
            </a:r>
          </a:p>
          <a:p>
            <a:pPr marL="0" indent="0">
              <a:buNone/>
            </a:pPr>
            <a:endParaRPr lang="fr-CA" sz="2400" b="0" dirty="0" smtClean="0"/>
          </a:p>
          <a:p>
            <a:pPr marL="0" indent="0">
              <a:buNone/>
            </a:pPr>
            <a:endParaRPr lang="fr-CA" sz="2400" b="0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fr-CA" sz="2400" b="0" dirty="0" smtClean="0"/>
              <a:t>Après un délais de 30 jours suivant une mise en demeure , le syndicat peut se prévaloir d’une déchéance,</a:t>
            </a:r>
          </a:p>
          <a:p>
            <a:pPr>
              <a:buFont typeface="Wingdings" panose="05000000000000000000" pitchFamily="2" charset="2"/>
              <a:buChar char="è"/>
            </a:pPr>
            <a:endParaRPr lang="fr-CA" sz="2400" b="0" dirty="0"/>
          </a:p>
          <a:p>
            <a:pPr marL="0" indent="0">
              <a:buNone/>
            </a:pPr>
            <a:endParaRPr lang="fr-CA" sz="2400" b="0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fr-CA" sz="2400" b="0" dirty="0" smtClean="0"/>
              <a:t>Le syndicat peut assigner le débiteur dans le cadre de la procédure 19-2 normalement plus rapide qu’une procédure classique, en réclamant à la fois des charges déjà appelées, mais également </a:t>
            </a:r>
            <a:r>
              <a:rPr lang="fr-CA" sz="2400" dirty="0" smtClean="0"/>
              <a:t>les trimestre restants du budget prévisionnel voté en AG de l’année en cours</a:t>
            </a:r>
            <a:r>
              <a:rPr lang="fr-CA" sz="2000" dirty="0" smtClean="0"/>
              <a:t>,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13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71037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Espace réservé du contenu 6"/>
          <p:cNvSpPr>
            <a:spLocks noGrp="1"/>
          </p:cNvSpPr>
          <p:nvPr>
            <p:ph idx="1"/>
          </p:nvPr>
        </p:nvSpPr>
        <p:spPr>
          <a:xfrm>
            <a:off x="681241" y="2595065"/>
            <a:ext cx="11842172" cy="2006125"/>
          </a:xfrm>
        </p:spPr>
        <p:txBody>
          <a:bodyPr/>
          <a:lstStyle/>
          <a:p>
            <a:pPr>
              <a:buFont typeface="Calibri" panose="020F0502020204030204" pitchFamily="34" charset="0"/>
              <a:buAutoNum type="arabicPeriod"/>
            </a:pPr>
            <a:r>
              <a:rPr lang="fr-FR" altLang="fr-FR" sz="2400" b="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C’est toujours </a:t>
            </a:r>
            <a:r>
              <a:rPr lang="fr-FR" altLang="fr-FR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celui du </a:t>
            </a: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lieu de la situation de </a:t>
            </a:r>
            <a:r>
              <a:rPr lang="fr-FR" altLang="fr-FR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l’immeuble</a:t>
            </a:r>
          </a:p>
          <a:p>
            <a:pPr>
              <a:buFont typeface="Calibri" panose="020F0502020204030204" pitchFamily="34" charset="0"/>
              <a:buAutoNum type="arabicPeriod"/>
            </a:pPr>
            <a:endParaRPr lang="fr-FR" altLang="fr-FR" sz="8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buFont typeface="Calibri" panose="020F0502020204030204" pitchFamily="34" charset="0"/>
              <a:buAutoNum type="arabicPeriod"/>
            </a:pPr>
            <a:r>
              <a:rPr lang="fr-FR" altLang="fr-FR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Le </a:t>
            </a: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tribunal compétent </a:t>
            </a:r>
            <a:r>
              <a:rPr lang="fr-FR" altLang="fr-FR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</a:t>
            </a: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Tribunal Judiciaire </a:t>
            </a:r>
            <a:r>
              <a:rPr lang="fr-FR" altLang="fr-FR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ou </a:t>
            </a: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chambre de proximité</a:t>
            </a:r>
            <a:r>
              <a:rPr lang="fr-FR" altLang="fr-FR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) en fonction du montant de la </a:t>
            </a:r>
            <a:r>
              <a:rPr lang="fr-FR" altLang="fr-FR" sz="2400" b="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demande</a:t>
            </a:r>
            <a:endParaRPr lang="fr-FR" altLang="fr-FR" dirty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468651"/>
              </p:ext>
            </p:extLst>
          </p:nvPr>
        </p:nvGraphicFramePr>
        <p:xfrm>
          <a:off x="1137780" y="4390905"/>
          <a:ext cx="10548401" cy="2067843"/>
        </p:xfrm>
        <a:graphic>
          <a:graphicData uri="http://schemas.openxmlformats.org/drawingml/2006/table">
            <a:tbl>
              <a:tblPr/>
              <a:tblGrid>
                <a:gridCol w="33834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829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819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54797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Chambre de proximité </a:t>
                      </a:r>
                      <a:endParaRPr kumimoji="0" lang="fr-CA" alt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(dépend de tribunal judiciaire)</a:t>
                      </a:r>
                      <a:endParaRPr kumimoji="0" lang="fr-FR" alt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30032" marR="130032" marT="65030" marB="650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 tribunal Judicaire</a:t>
                      </a:r>
                      <a:endParaRPr kumimoji="0" lang="fr-FR" alt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30032" marR="130032" marT="65030" marB="650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130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Montant du litige jusqu’à 5.000 €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(au fond) </a:t>
                      </a:r>
                      <a:endParaRPr kumimoji="0" lang="fr-FR" alt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30032" marR="130032" marT="65030" marB="650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Montant du litige entre 5.001 € et 10.000 €</a:t>
                      </a:r>
                    </a:p>
                  </a:txBody>
                  <a:tcPr marL="130032" marR="130032" marT="65030" marB="650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Litige supérieur à 10.001€</a:t>
                      </a:r>
                    </a:p>
                  </a:txBody>
                  <a:tcPr marL="130032" marR="130032" marT="65030" marB="650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253134" y="6894611"/>
            <a:ext cx="8280920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7D60A0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fr-FR" altLang="fr-FR" b="1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 SAVOIR !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altLang="fr-FR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Avocat obligatoire </a:t>
            </a:r>
            <a:r>
              <a:rPr lang="fr-FR" altLang="fr-FR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uniquement pour le </a:t>
            </a:r>
            <a:r>
              <a:rPr lang="fr-FR" altLang="fr-FR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Tribunal Judiciaire et pour la procédure au fond accélérée + de 10 000€</a:t>
            </a:r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650161" y="390723"/>
            <a:ext cx="11702892" cy="1626129"/>
          </a:xfrm>
        </p:spPr>
        <p:txBody>
          <a:bodyPr/>
          <a:lstStyle/>
          <a:p>
            <a:r>
              <a:rPr lang="fr-FR" sz="3200" dirty="0" smtClean="0"/>
              <a:t>Quel tribunal saisir ? </a:t>
            </a:r>
            <a:endParaRPr lang="fr-FR" sz="3200" dirty="0"/>
          </a:p>
        </p:txBody>
      </p:sp>
      <p:sp>
        <p:nvSpPr>
          <p:cNvPr id="14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9318969" y="9043086"/>
            <a:ext cx="3034083" cy="519458"/>
          </a:xfrm>
        </p:spPr>
        <p:txBody>
          <a:bodyPr/>
          <a:lstStyle/>
          <a:p>
            <a:pPr algn="r" eaLnBrk="0" hangingPunct="0"/>
            <a:r>
              <a:rPr lang="fr-FR" altLang="fr-FR" sz="1800" dirty="0" smtClean="0">
                <a:solidFill>
                  <a:prstClr val="black"/>
                </a:solidFill>
                <a:latin typeface="+mn-lt"/>
                <a:ea typeface="+mn-ea"/>
              </a:rPr>
              <a:t>12</a:t>
            </a:r>
            <a:endParaRPr lang="fr-FR" altLang="fr-FR" sz="1800" dirty="0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0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002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/>
              <a:t>Convention d’honoraires </a:t>
            </a:r>
            <a:r>
              <a:rPr lang="fr-FR" sz="3200" dirty="0" smtClean="0"/>
              <a:t>entre « avocat »/ la copropriété</a:t>
            </a:r>
            <a:endParaRPr lang="fr-FR" sz="3200" dirty="0"/>
          </a:p>
        </p:txBody>
      </p:sp>
      <p:sp>
        <p:nvSpPr>
          <p:cNvPr id="5" name="Espace réservé du contenu 12"/>
          <p:cNvSpPr>
            <a:spLocks noGrp="1"/>
          </p:cNvSpPr>
          <p:nvPr>
            <p:ph idx="1"/>
          </p:nvPr>
        </p:nvSpPr>
        <p:spPr>
          <a:xfrm>
            <a:off x="812974" y="2934171"/>
            <a:ext cx="11540078" cy="4598182"/>
          </a:xfrm>
          <a:solidFill>
            <a:schemeClr val="bg1"/>
          </a:solidFill>
          <a:ln cap="flat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La Convention d’honoraires </a:t>
            </a:r>
            <a:r>
              <a:rPr lang="fr-FR" altLang="fr-FR" sz="24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d’avocat est </a:t>
            </a:r>
            <a:r>
              <a:rPr lang="fr-FR" altLang="fr-FR" sz="2400" u="sng" dirty="0" smtClean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OBLIGATOIRE.</a:t>
            </a:r>
            <a:endParaRPr lang="fr-FR" altLang="fr-FR" sz="2400" u="sng" dirty="0">
              <a:solidFill>
                <a:srgbClr val="FF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endParaRPr lang="fr-FR" altLang="fr-FR" sz="2400" b="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Elle sert à déterminer et surtout </a:t>
            </a:r>
            <a:r>
              <a:rPr lang="fr-FR" altLang="fr-FR" sz="24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à </a:t>
            </a: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se mettre d’accord sur </a:t>
            </a:r>
            <a:r>
              <a:rPr lang="fr-FR" altLang="fr-FR" sz="2400" dirty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le coût que facture l’avocat pour une assignation, </a:t>
            </a:r>
            <a:r>
              <a:rPr lang="fr-FR" altLang="fr-FR" sz="2400" dirty="0" smtClean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une </a:t>
            </a:r>
            <a:r>
              <a:rPr lang="fr-FR" altLang="fr-FR" sz="2400" dirty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saisie </a:t>
            </a:r>
            <a:r>
              <a:rPr lang="fr-FR" altLang="fr-FR" sz="2400" dirty="0" smtClean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immobilière</a:t>
            </a:r>
            <a:r>
              <a:rPr lang="fr-FR" altLang="fr-FR" sz="2400" b="0" dirty="0" smtClean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indent="0" algn="just">
              <a:buNone/>
            </a:pPr>
            <a:endParaRPr lang="fr-FR" altLang="fr-FR" sz="2400" b="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endParaRPr lang="fr-FR" altLang="fr-FR" sz="800" b="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fr-FR" altLang="fr-FR" sz="24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Les tarifs sont indiqués soit sur la base d’un forfait </a:t>
            </a:r>
            <a:r>
              <a:rPr lang="fr-FR" altLang="fr-FR" sz="2400" dirty="0" smtClean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à l’acte, ou pour l’ensemble procédure</a:t>
            </a:r>
            <a:endParaRPr lang="fr-FR" altLang="fr-FR" sz="800" dirty="0" smtClean="0">
              <a:solidFill>
                <a:schemeClr val="accent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fr-FR" altLang="fr-FR" sz="2400" dirty="0" smtClean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C’est </a:t>
            </a:r>
            <a:r>
              <a:rPr lang="fr-FR" altLang="fr-FR" sz="2400" dirty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le syndic qui doit la mettre en place et </a:t>
            </a:r>
            <a:r>
              <a:rPr lang="fr-FR" altLang="fr-FR" sz="2400" dirty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fr-FR" altLang="fr-FR" sz="2400" dirty="0" smtClean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négocier</a:t>
            </a:r>
          </a:p>
          <a:p>
            <a:pPr marL="0" indent="0" algn="just">
              <a:buNone/>
            </a:pPr>
            <a:endParaRPr lang="fr-FR" altLang="fr-FR" sz="24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endParaRPr lang="fr-FR" altLang="fr-FR" sz="800" b="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fr-FR" alt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Le conseil syndical doit </a:t>
            </a:r>
            <a:r>
              <a:rPr lang="fr-FR" altLang="fr-FR" sz="2400" dirty="0" smtClean="0">
                <a:ea typeface="Verdana" panose="020B0604030504040204" pitchFamily="34" charset="0"/>
                <a:cs typeface="Verdana" panose="020B0604030504040204" pitchFamily="34" charset="0"/>
              </a:rPr>
              <a:t>demander </a:t>
            </a:r>
            <a:r>
              <a:rPr lang="fr-FR" alt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au syndic </a:t>
            </a:r>
            <a:r>
              <a:rPr lang="fr-FR" altLang="fr-FR" sz="2400" dirty="0" smtClean="0">
                <a:ea typeface="Verdana" panose="020B0604030504040204" pitchFamily="34" charset="0"/>
                <a:cs typeface="Verdana" panose="020B0604030504040204" pitchFamily="34" charset="0"/>
              </a:rPr>
              <a:t>de lui transmettre une copie de la convention déjà établie ou sa mise en place. </a:t>
            </a:r>
            <a:endParaRPr lang="fr-FR" altLang="fr-FR" sz="24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0965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4134" y="424526"/>
            <a:ext cx="1217534" cy="1553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15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7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148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0161" y="468140"/>
            <a:ext cx="11702892" cy="1241896"/>
          </a:xfrm>
        </p:spPr>
        <p:txBody>
          <a:bodyPr/>
          <a:lstStyle/>
          <a:p>
            <a:r>
              <a:rPr lang="fr-FR" sz="3200" dirty="0"/>
              <a:t>4. Focus sur la Saisie immobilière</a:t>
            </a:r>
          </a:p>
        </p:txBody>
      </p:sp>
      <p:sp>
        <p:nvSpPr>
          <p:cNvPr id="32772" name="Espace réservé du contenu 6"/>
          <p:cNvSpPr>
            <a:spLocks noGrp="1"/>
          </p:cNvSpPr>
          <p:nvPr>
            <p:ph idx="1"/>
          </p:nvPr>
        </p:nvSpPr>
        <p:spPr>
          <a:xfrm>
            <a:off x="650161" y="2094267"/>
            <a:ext cx="11702891" cy="5936059"/>
          </a:xfrm>
        </p:spPr>
        <p:txBody>
          <a:bodyPr/>
          <a:lstStyle/>
          <a:p>
            <a:pPr marL="650138" lvl="1" indent="0" algn="ctr">
              <a:buNone/>
            </a:pPr>
            <a:r>
              <a:rPr lang="fr-FR" altLang="fr-FR" sz="2400" b="1" dirty="0">
                <a:ea typeface="Verdana" panose="020B0604030504040204" pitchFamily="34" charset="0"/>
                <a:cs typeface="Verdana" panose="020B0604030504040204" pitchFamily="34" charset="0"/>
              </a:rPr>
              <a:t>Deux conditions impératives </a:t>
            </a:r>
          </a:p>
          <a:p>
            <a:pPr marL="650138" lvl="1" indent="0">
              <a:buNone/>
            </a:pPr>
            <a:endParaRPr lang="fr-FR" altLang="fr-FR" sz="2400" b="1" dirty="0" smtClean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50138" lvl="1" indent="0">
              <a:buNone/>
            </a:pPr>
            <a:r>
              <a:rPr lang="fr-FR" altLang="fr-FR" sz="2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Avoir </a:t>
            </a:r>
            <a:r>
              <a:rPr lang="fr-FR" altLang="fr-FR" sz="2400" b="1" dirty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un titre exécutoire </a:t>
            </a:r>
            <a:r>
              <a:rPr lang="fr-FR" alt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: c’est-à-dire un jugement de condamnation devenu définitif (sans voies de recours possibles</a:t>
            </a:r>
            <a:r>
              <a:rPr lang="fr-FR" altLang="fr-FR" sz="2400" dirty="0" smtClean="0"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</a:p>
          <a:p>
            <a:pPr marL="650138" lvl="1" indent="0">
              <a:buNone/>
            </a:pPr>
            <a:endParaRPr lang="fr-FR" altLang="fr-F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50138" lvl="1" indent="0">
              <a:buNone/>
            </a:pPr>
            <a:r>
              <a:rPr lang="fr-FR" altLang="fr-FR" sz="2400" b="1" dirty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Un vote en assemblée générale de la saisie immobilière  </a:t>
            </a:r>
            <a:r>
              <a:rPr lang="fr-FR" altLang="fr-FR" sz="2400" dirty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fr-FR" altLang="fr-FR" sz="2400" b="1" dirty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4 résolutions à voter </a:t>
            </a:r>
          </a:p>
          <a:p>
            <a:pPr marL="1107338" lvl="1" indent="-457200">
              <a:buFont typeface="+mj-lt"/>
              <a:buAutoNum type="arabicPeriod"/>
            </a:pPr>
            <a:r>
              <a:rPr lang="fr-FR" altLang="fr-FR" sz="2000" dirty="0">
                <a:ea typeface="Verdana" panose="020B0604030504040204" pitchFamily="34" charset="0"/>
                <a:cs typeface="Verdana" panose="020B0604030504040204" pitchFamily="34" charset="0"/>
              </a:rPr>
              <a:t>Principe de saisie</a:t>
            </a:r>
          </a:p>
          <a:p>
            <a:pPr marL="1107338" lvl="1" indent="-457200">
              <a:buFont typeface="+mj-lt"/>
              <a:buAutoNum type="arabicPeriod"/>
            </a:pPr>
            <a:r>
              <a:rPr lang="fr-FR" altLang="fr-FR" sz="2000" dirty="0">
                <a:ea typeface="Verdana" panose="020B0604030504040204" pitchFamily="34" charset="0"/>
                <a:cs typeface="Verdana" panose="020B0604030504040204" pitchFamily="34" charset="0"/>
              </a:rPr>
              <a:t>Montant de la mise à prix</a:t>
            </a:r>
          </a:p>
          <a:p>
            <a:pPr marL="1107338" lvl="1" indent="-457200">
              <a:buFont typeface="+mj-lt"/>
              <a:buAutoNum type="arabicPeriod"/>
            </a:pPr>
            <a:r>
              <a:rPr lang="fr-FR" altLang="fr-FR" sz="2000" dirty="0">
                <a:ea typeface="Verdana" panose="020B0604030504040204" pitchFamily="34" charset="0"/>
                <a:cs typeface="Verdana" panose="020B0604030504040204" pitchFamily="34" charset="0"/>
              </a:rPr>
              <a:t>Montant des sommes estimées </a:t>
            </a:r>
            <a:r>
              <a:rPr lang="fr-FR" altLang="fr-FR" sz="2000" b="1" dirty="0">
                <a:ea typeface="Verdana" panose="020B0604030504040204" pitchFamily="34" charset="0"/>
                <a:cs typeface="Verdana" panose="020B0604030504040204" pitchFamily="34" charset="0"/>
              </a:rPr>
              <a:t>définitivement perdues </a:t>
            </a:r>
            <a:r>
              <a:rPr lang="fr-FR" altLang="fr-FR" sz="2000" dirty="0"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fr-FR" altLang="fr-FR" sz="2000" i="1" dirty="0">
                <a:ea typeface="Verdana" panose="020B0604030504040204" pitchFamily="34" charset="0"/>
                <a:cs typeface="Verdana" panose="020B0604030504040204" pitchFamily="34" charset="0"/>
              </a:rPr>
              <a:t>article 11-I, point 11 du décret du 17 mars 1967)</a:t>
            </a:r>
            <a:r>
              <a:rPr lang="fr-FR" altLang="fr-FR" sz="2000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07338" lvl="1" indent="-457200">
              <a:buFont typeface="+mj-lt"/>
              <a:buAutoNum type="arabicPeriod"/>
            </a:pPr>
            <a:r>
              <a:rPr lang="fr-FR" altLang="fr-FR" sz="2000" dirty="0">
                <a:ea typeface="Verdana" panose="020B0604030504040204" pitchFamily="34" charset="0"/>
                <a:cs typeface="Verdana" panose="020B0604030504040204" pitchFamily="34" charset="0"/>
              </a:rPr>
              <a:t>Habilitation donnée au syndic </a:t>
            </a:r>
            <a:r>
              <a:rPr lang="fr-FR" altLang="fr-FR" sz="2000" b="1" dirty="0">
                <a:ea typeface="Verdana" panose="020B0604030504040204" pitchFamily="34" charset="0"/>
                <a:cs typeface="Verdana" panose="020B0604030504040204" pitchFamily="34" charset="0"/>
              </a:rPr>
              <a:t>pour mener la saisie immobilière  </a:t>
            </a:r>
            <a:r>
              <a:rPr lang="fr-FR" altLang="fr-FR" sz="2000" i="1" dirty="0">
                <a:ea typeface="Verdana" panose="020B0604030504040204" pitchFamily="34" charset="0"/>
                <a:cs typeface="Verdana" panose="020B0604030504040204" pitchFamily="34" charset="0"/>
              </a:rPr>
              <a:t>(art. 55 du décret du 17 mars 1967</a:t>
            </a:r>
            <a:r>
              <a:rPr lang="fr-FR" altLang="fr-FR" sz="20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1107338" lvl="1" indent="-457200">
              <a:buFont typeface="+mj-lt"/>
              <a:buAutoNum type="arabicPeriod"/>
            </a:pPr>
            <a:r>
              <a:rPr lang="fr-CA" altLang="fr-FR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>Au cas où la copropriété se trouverait adjudicataire d’office, décide de remettre le bien en vente </a:t>
            </a:r>
            <a:endParaRPr lang="fr-FR" altLang="fr-FR" sz="20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50138" lvl="1" indent="0" eaLnBrk="1" hangingPunct="1">
              <a:spcBef>
                <a:spcPct val="0"/>
              </a:spcBef>
              <a:buNone/>
            </a:pPr>
            <a:endParaRPr lang="fr-FR" altLang="fr-FR" sz="24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50138" lvl="1" indent="0" eaLnBrk="1" hangingPunct="1">
              <a:spcBef>
                <a:spcPct val="0"/>
              </a:spcBef>
              <a:buNone/>
            </a:pPr>
            <a:r>
              <a:rPr lang="fr-FR" alt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La saisie immobilière doit être </a:t>
            </a:r>
            <a:r>
              <a:rPr lang="fr-FR" altLang="fr-FR" sz="2400" b="1" u="sng" dirty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confiée à un avocat spécialisé </a:t>
            </a:r>
            <a:r>
              <a:rPr lang="fr-FR" altLang="fr-FR" sz="2400" b="1" u="sng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fr-FR" altLang="fr-FR" sz="2400" dirty="0" smtClean="0">
                <a:ea typeface="Verdana" panose="020B0604030504040204" pitchFamily="34" charset="0"/>
                <a:cs typeface="Verdana" panose="020B0604030504040204" pitchFamily="34" charset="0"/>
              </a:rPr>
              <a:t>il </a:t>
            </a:r>
            <a:r>
              <a:rPr lang="fr-FR" alt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y a de nombreuses </a:t>
            </a:r>
            <a:r>
              <a:rPr lang="fr-FR" altLang="fr-FR" sz="2400" b="1" dirty="0">
                <a:ea typeface="Verdana" panose="020B0604030504040204" pitchFamily="34" charset="0"/>
                <a:cs typeface="Verdana" panose="020B0604030504040204" pitchFamily="34" charset="0"/>
              </a:rPr>
              <a:t>démarches à effectuer et des délais précis à respecter </a:t>
            </a:r>
            <a:r>
              <a:rPr lang="fr-FR" altLang="fr-FR" sz="2400" dirty="0" smtClean="0">
                <a:ea typeface="Verdana" panose="020B0604030504040204" pitchFamily="34" charset="0"/>
                <a:cs typeface="Verdana" panose="020B0604030504040204" pitchFamily="34" charset="0"/>
              </a:rPr>
              <a:t>sous peine </a:t>
            </a:r>
            <a:r>
              <a:rPr lang="fr-FR" alt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de nullité.</a:t>
            </a:r>
          </a:p>
          <a:p>
            <a:pPr marL="650138" lvl="1" indent="0">
              <a:buNone/>
            </a:pPr>
            <a:endParaRPr lang="fr-FR" altLang="fr-FR" sz="2275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50138" lvl="1" indent="0" eaLnBrk="1" hangingPunct="1">
              <a:spcBef>
                <a:spcPct val="0"/>
              </a:spcBef>
              <a:buNone/>
            </a:pPr>
            <a:endParaRPr lang="fr-FR" altLang="fr-FR" sz="4550" b="1" dirty="0">
              <a:solidFill>
                <a:srgbClr val="604A7B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21086" y="8334770"/>
            <a:ext cx="10099918" cy="92333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/>
            <a:r>
              <a:rPr lang="fr-FR" altLang="fr-FR" sz="1800" dirty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En AG lors du vote de  la saisie immobilière </a:t>
            </a:r>
          </a:p>
          <a:p>
            <a:pPr marL="0" lvl="1"/>
            <a:r>
              <a:rPr lang="fr-FR" altLang="fr-FR" sz="1800" i="1" dirty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Les voix du copropriétaire saisi ne sont pas prises en compte dans le décompte des voix ,et il ne peut pas recevoir de  mandats pour  représenter d’autres copropriétaires  (art 19-2 de la loi du 10 juillet 1965)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16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7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831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200" dirty="0"/>
              <a:t>Les audiences liées à la saisie immobilière</a:t>
            </a:r>
            <a:endParaRPr lang="fr-FR" sz="32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86661" y="2786353"/>
            <a:ext cx="312906" cy="55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80918" rIns="91440" bIns="90459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sz="1800" dirty="0">
                <a:solidFill>
                  <a:prstClr val="black"/>
                </a:solidFill>
              </a:rPr>
              <a:t>  </a:t>
            </a:r>
            <a:endParaRPr lang="fr-FR" sz="40200" dirty="0">
              <a:solidFill>
                <a:prstClr val="black"/>
              </a:solidFill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1893094" y="2286099"/>
            <a:ext cx="10504094" cy="5987649"/>
            <a:chOff x="1358386" y="2286099"/>
            <a:chExt cx="11038802" cy="6408712"/>
          </a:xfrm>
        </p:grpSpPr>
        <p:pic>
          <p:nvPicPr>
            <p:cNvPr id="2050" name="Picture 2" descr="Schéma explicatif d'une procédure de saisie immobilière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367"/>
            <a:stretch/>
          </p:blipFill>
          <p:spPr bwMode="auto">
            <a:xfrm>
              <a:off x="1358386" y="2286099"/>
              <a:ext cx="11038802" cy="64087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ZoneTexte 4"/>
            <p:cNvSpPr txBox="1"/>
            <p:nvPr/>
          </p:nvSpPr>
          <p:spPr>
            <a:xfrm>
              <a:off x="7509718" y="2671458"/>
              <a:ext cx="1584176" cy="461188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fr-CA" sz="2200" b="1" dirty="0">
                  <a:solidFill>
                    <a:prstClr val="black"/>
                  </a:solidFill>
                </a:rPr>
                <a:t>de saisie</a:t>
              </a:r>
              <a:endParaRPr lang="fr-FR" sz="22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17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9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03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0161" y="390724"/>
            <a:ext cx="11702891" cy="1247304"/>
          </a:xfrm>
        </p:spPr>
        <p:txBody>
          <a:bodyPr/>
          <a:lstStyle/>
          <a:p>
            <a:r>
              <a:rPr lang="fr-FR" sz="3200" dirty="0"/>
              <a:t>La procédure d’ordre: la récupération des fonds</a:t>
            </a:r>
          </a:p>
        </p:txBody>
      </p:sp>
      <p:sp>
        <p:nvSpPr>
          <p:cNvPr id="34822" name="Espace réservé du contenu 6"/>
          <p:cNvSpPr>
            <a:spLocks noGrp="1"/>
          </p:cNvSpPr>
          <p:nvPr>
            <p:ph idx="1"/>
          </p:nvPr>
        </p:nvSpPr>
        <p:spPr>
          <a:xfrm>
            <a:off x="524941" y="2214090"/>
            <a:ext cx="11702891" cy="6480721"/>
          </a:xfrm>
        </p:spPr>
        <p:txBody>
          <a:bodyPr/>
          <a:lstStyle/>
          <a:p>
            <a:pPr marL="0" indent="0">
              <a:buNone/>
            </a:pPr>
            <a:r>
              <a:rPr lang="fr-FR" sz="2400" dirty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La procédure d'ordre </a:t>
            </a:r>
            <a:r>
              <a:rPr lang="fr-FR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désigne la </a:t>
            </a:r>
            <a:r>
              <a:rPr 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distribution entre les créanciers du prix de vente d'un bien immobilier </a:t>
            </a:r>
            <a:r>
              <a:rPr lang="fr-FR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saisi</a:t>
            </a:r>
          </a:p>
          <a:p>
            <a:pPr marL="0" indent="0">
              <a:buNone/>
            </a:pPr>
            <a:endParaRPr lang="fr-FR" sz="2400" b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2400" b="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Elle </a:t>
            </a:r>
            <a:r>
              <a:rPr lang="fr-FR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consiste à payer d'abord ceux auxquels la loi accorde la priorité, par exemple le </a:t>
            </a:r>
            <a:r>
              <a:rPr lang="fr-FR" altLang="fr-FR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privilège immobilier spécial prévu à l’article 2374 du code civil « dit super privilège en copropriété </a:t>
            </a:r>
            <a:r>
              <a:rPr lang="fr-FR" altLang="fr-FR" sz="2400" b="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»</a:t>
            </a:r>
          </a:p>
          <a:p>
            <a:pPr marL="0" indent="0">
              <a:buNone/>
            </a:pPr>
            <a:endParaRPr lang="fr-FR" sz="2400" b="0" dirty="0" smtClean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2400" u="sng" dirty="0" smtClean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Attention</a:t>
            </a:r>
            <a:r>
              <a:rPr lang="fr-FR" sz="2400" b="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: elle ne </a:t>
            </a:r>
            <a:r>
              <a:rPr lang="fr-FR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peut s'appliquer que dans le cas où plusieurs créanciers se sont manifestés dans les délais impartis.</a:t>
            </a:r>
          </a:p>
          <a:p>
            <a:pPr marL="0" indent="0">
              <a:buNone/>
            </a:pPr>
            <a:endParaRPr lang="fr-FR" sz="800" b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CA" altLang="fr-FR" sz="800" b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CA" altLang="fr-FR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Elle peut-être </a:t>
            </a:r>
            <a:r>
              <a:rPr lang="fr-CA" altLang="fr-FR" sz="2400" dirty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amiable</a:t>
            </a:r>
            <a:r>
              <a:rPr lang="fr-CA" altLang="fr-FR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ou </a:t>
            </a:r>
            <a:r>
              <a:rPr lang="fr-CA" altLang="fr-FR" sz="2400" dirty="0" smtClean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judiciaire</a:t>
            </a:r>
            <a:r>
              <a:rPr lang="fr-CA" altLang="fr-FR" sz="2400" b="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:</a:t>
            </a:r>
            <a:endParaRPr lang="fr-CA" altLang="fr-FR" sz="2400" b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FR" altLang="fr-FR" sz="800" b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C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Amiable </a:t>
            </a:r>
            <a:r>
              <a:rPr lang="fr-CA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tout les créanciers et le </a:t>
            </a:r>
            <a:r>
              <a:rPr lang="fr-CA" sz="2400" b="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débiteur </a:t>
            </a:r>
            <a:r>
              <a:rPr lang="fr-CA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sont d’accord sur le montant de paiement de leur créance = règlement amiable</a:t>
            </a:r>
          </a:p>
          <a:p>
            <a:pPr>
              <a:buFont typeface="Wingdings" panose="05000000000000000000" pitchFamily="2" charset="2"/>
              <a:buChar char="§"/>
            </a:pPr>
            <a:endParaRPr lang="fr-CA" sz="800" b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C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Judiciaire : </a:t>
            </a:r>
            <a:r>
              <a:rPr lang="fr-CA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un </a:t>
            </a:r>
            <a:r>
              <a:rPr lang="fr-CA" sz="2400" b="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créancier </a:t>
            </a:r>
            <a:r>
              <a:rPr lang="fr-CA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ou le </a:t>
            </a:r>
            <a:r>
              <a:rPr lang="fr-CA" sz="2400" b="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débiteur </a:t>
            </a:r>
            <a:r>
              <a:rPr lang="fr-CA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ne sont pas d’accord sur le montant de la créance (souvent lorsque le prix de la vente du bien est insuffisant) = C’est le juge qui définira un montant pour le paiement de la créance pour chaque partie)</a:t>
            </a:r>
            <a:endParaRPr lang="fr-FR" sz="2400" b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18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6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121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/>
          </p:nvPr>
        </p:nvSpPr>
        <p:spPr bwMode="auto">
          <a:xfrm>
            <a:off x="794175" y="479285"/>
            <a:ext cx="11702893" cy="91064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z="3200" dirty="0"/>
              <a:t>Comprendre le super-privilège</a:t>
            </a:r>
          </a:p>
        </p:txBody>
      </p:sp>
      <p:sp>
        <p:nvSpPr>
          <p:cNvPr id="3379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24942" y="2390558"/>
            <a:ext cx="11953328" cy="594105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566824" indent="-425118" algn="just" eaLnBrk="1" hangingPunct="1">
              <a:lnSpc>
                <a:spcPct val="90000"/>
              </a:lnSpc>
              <a:buClr>
                <a:srgbClr val="996633"/>
              </a:buClr>
              <a:buSzPct val="45000"/>
              <a:buFont typeface="Wingdings" panose="05000000000000000000" pitchFamily="2" charset="2"/>
              <a:buChar char=""/>
              <a:tabLst>
                <a:tab pos="950264" algn="l"/>
                <a:tab pos="1900527" algn="l"/>
                <a:tab pos="2850791" algn="l"/>
                <a:tab pos="3801054" algn="l"/>
                <a:tab pos="4751318" algn="l"/>
                <a:tab pos="5701581" algn="l"/>
              </a:tabLst>
              <a:defRPr/>
            </a:pPr>
            <a:r>
              <a:rPr lang="fr-FR" altLang="fr-FR" sz="2400" b="0" dirty="0">
                <a:latin typeface="Calibri" panose="020F0502020204030204" pitchFamily="34" charset="0"/>
                <a:cs typeface="Calibri" panose="020F0502020204030204" pitchFamily="34" charset="0"/>
              </a:rPr>
              <a:t>La copropriété est privilégiée </a:t>
            </a: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sur les deux dernières années d’impayés de charges (appels de fonds charges courantes et travaux) ainsi que l’année en cours </a:t>
            </a:r>
            <a:r>
              <a:rPr lang="fr-FR" altLang="fr-FR" sz="2400" b="0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fr-FR" altLang="fr-FR" sz="2400" dirty="0">
                <a:solidFill>
                  <a:schemeClr val="accent1"/>
                </a:solidFill>
              </a:rPr>
              <a:t>super-privilège</a:t>
            </a:r>
          </a:p>
          <a:p>
            <a:pPr marL="141706" indent="0" algn="just" eaLnBrk="1" hangingPunct="1">
              <a:lnSpc>
                <a:spcPct val="90000"/>
              </a:lnSpc>
              <a:buClr>
                <a:srgbClr val="996633"/>
              </a:buClr>
              <a:buSzPct val="45000"/>
              <a:buNone/>
              <a:tabLst>
                <a:tab pos="950264" algn="l"/>
                <a:tab pos="1900527" algn="l"/>
                <a:tab pos="2850791" algn="l"/>
                <a:tab pos="3801054" algn="l"/>
                <a:tab pos="4751318" algn="l"/>
                <a:tab pos="5701581" algn="l"/>
              </a:tabLst>
              <a:defRPr/>
            </a:pPr>
            <a:endParaRPr lang="fr-FR" altLang="fr-FR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65763" indent="-425118" algn="just" eaLnBrk="1" hangingPunct="1">
              <a:lnSpc>
                <a:spcPct val="90000"/>
              </a:lnSpc>
              <a:buClr>
                <a:srgbClr val="996633"/>
              </a:buClr>
              <a:buSzPct val="45000"/>
              <a:buFont typeface="Wingdings" pitchFamily="2" charset="2"/>
              <a:buChar char=""/>
              <a:tabLst>
                <a:tab pos="950264" algn="l"/>
                <a:tab pos="1900527" algn="l"/>
                <a:tab pos="2850791" algn="l"/>
                <a:tab pos="3801054" algn="l"/>
                <a:tab pos="4751318" algn="l"/>
                <a:tab pos="5701581" algn="l"/>
              </a:tabLst>
              <a:defRPr/>
            </a:pPr>
            <a:r>
              <a:rPr lang="fr-FR" altLang="fr-FR" sz="2400" b="0" dirty="0">
                <a:latin typeface="Calibri" panose="020F0502020204030204" pitchFamily="34" charset="0"/>
                <a:cs typeface="Calibri" panose="020F0502020204030204" pitchFamily="34" charset="0"/>
              </a:rPr>
              <a:t>Elle sera ensuite en concurrence avec La Banque pour les deux années suivantes d’impayés (n-3 et n-4) </a:t>
            </a:r>
            <a:r>
              <a:rPr lang="fr-FR" altLang="fr-FR" sz="2400" b="0" dirty="0">
                <a:solidFill>
                  <a:srgbClr val="0084A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fr-FR" altLang="fr-FR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privilège en concours</a:t>
            </a:r>
          </a:p>
          <a:p>
            <a:pPr marL="140645" indent="0" algn="just" eaLnBrk="1" hangingPunct="1">
              <a:lnSpc>
                <a:spcPct val="90000"/>
              </a:lnSpc>
              <a:buClr>
                <a:srgbClr val="996633"/>
              </a:buClr>
              <a:buSzPct val="45000"/>
              <a:buNone/>
              <a:tabLst>
                <a:tab pos="950264" algn="l"/>
                <a:tab pos="1900527" algn="l"/>
                <a:tab pos="2850791" algn="l"/>
                <a:tab pos="3801054" algn="l"/>
                <a:tab pos="4751318" algn="l"/>
                <a:tab pos="5701581" algn="l"/>
              </a:tabLst>
              <a:defRPr/>
            </a:pPr>
            <a:endParaRPr lang="fr-FR" altLang="fr-FR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66824" indent="-425118" algn="just" eaLnBrk="1" hangingPunct="1">
              <a:lnSpc>
                <a:spcPct val="90000"/>
              </a:lnSpc>
              <a:buClr>
                <a:srgbClr val="996633"/>
              </a:buClr>
              <a:buSzPct val="45000"/>
              <a:buFont typeface="Wingdings" panose="05000000000000000000" pitchFamily="2" charset="2"/>
              <a:buChar char=""/>
              <a:tabLst>
                <a:tab pos="950264" algn="l"/>
                <a:tab pos="1900527" algn="l"/>
                <a:tab pos="2850791" algn="l"/>
                <a:tab pos="3801054" algn="l"/>
                <a:tab pos="4751318" algn="l"/>
                <a:tab pos="5701581" algn="l"/>
              </a:tabLst>
              <a:defRPr/>
            </a:pPr>
            <a:r>
              <a:rPr lang="fr-FR" altLang="fr-FR" sz="2400" b="0" dirty="0">
                <a:latin typeface="Calibri" panose="020F0502020204030204" pitchFamily="34" charset="0"/>
                <a:cs typeface="Calibri" panose="020F0502020204030204" pitchFamily="34" charset="0"/>
              </a:rPr>
              <a:t>Pour les années antérieures, le syndicat des copropriétaires sera privilégié selon le rang des créanciers inscrits par la prise d’une hypothèque légale = </a:t>
            </a:r>
            <a:r>
              <a:rPr lang="fr-FR" altLang="fr-FR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fort risque de créances irrécouvrabl</a:t>
            </a:r>
            <a:r>
              <a:rPr lang="fr-FR" altLang="fr-FR" sz="24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es!</a:t>
            </a:r>
          </a:p>
        </p:txBody>
      </p:sp>
      <p:sp>
        <p:nvSpPr>
          <p:cNvPr id="4" name="Flèche droite 3"/>
          <p:cNvSpPr/>
          <p:nvPr/>
        </p:nvSpPr>
        <p:spPr>
          <a:xfrm>
            <a:off x="1245022" y="6953996"/>
            <a:ext cx="1065718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389038" y="6593956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N-4                N-3                            </a:t>
            </a:r>
            <a:r>
              <a:rPr lang="fr-CA" b="1" dirty="0"/>
              <a:t>N-2                  N-1                  N</a:t>
            </a:r>
            <a:endParaRPr lang="fr-FR" b="1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5853534" y="6249342"/>
            <a:ext cx="0" cy="1800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7869758" y="7501845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800" b="1" dirty="0">
                <a:latin typeface="Calibri" panose="020F0502020204030204" pitchFamily="34" charset="0"/>
                <a:cs typeface="Calibri" panose="020F0502020204030204" pitchFamily="34" charset="0"/>
              </a:rPr>
              <a:t>Super privilège</a:t>
            </a:r>
            <a:endParaRPr lang="fr-FR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519662" y="7501845"/>
            <a:ext cx="404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800" dirty="0">
                <a:latin typeface="Calibri" panose="020F0502020204030204" pitchFamily="34" charset="0"/>
                <a:cs typeface="Calibri" panose="020F0502020204030204" pitchFamily="34" charset="0"/>
              </a:rPr>
              <a:t>Privilège en concurrence avec la banque</a:t>
            </a:r>
            <a:endParaRPr lang="fr-F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19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11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372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812974" y="485899"/>
            <a:ext cx="11296268" cy="671240"/>
          </a:xfr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/>
          <a:lstStyle/>
          <a:p>
            <a:r>
              <a:rPr lang="fr-FR" sz="3200" b="1" dirty="0">
                <a:solidFill>
                  <a:schemeClr val="accent5">
                    <a:lumMod val="50000"/>
                  </a:schemeClr>
                </a:solidFill>
              </a:rPr>
              <a:t>Sommaire</a:t>
            </a:r>
          </a:p>
        </p:txBody>
      </p:sp>
      <p:sp>
        <p:nvSpPr>
          <p:cNvPr id="3" name="Rectangle 2"/>
          <p:cNvSpPr/>
          <p:nvPr/>
        </p:nvSpPr>
        <p:spPr>
          <a:xfrm>
            <a:off x="812974" y="1782043"/>
            <a:ext cx="112962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fr-CA" dirty="0">
                <a:latin typeface="Calibri"/>
              </a:rPr>
              <a:t>Les conséquences d’un manque de suivi des impayés</a:t>
            </a:r>
            <a:endParaRPr lang="fr-FR" dirty="0">
              <a:latin typeface="Calibri"/>
            </a:endParaRPr>
          </a:p>
          <a:p>
            <a:pPr marL="457200" lvl="0" indent="-457200">
              <a:lnSpc>
                <a:spcPct val="200000"/>
              </a:lnSpc>
              <a:buFont typeface="+mj-lt"/>
              <a:buAutoNum type="arabicPeriod"/>
            </a:pPr>
            <a:r>
              <a:rPr lang="fr-FR" dirty="0">
                <a:latin typeface="Calibri"/>
              </a:rPr>
              <a:t>Comment analyser une dette de </a:t>
            </a:r>
            <a:r>
              <a:rPr lang="fr-FR" dirty="0" smtClean="0">
                <a:latin typeface="Calibri"/>
              </a:rPr>
              <a:t>charges ?</a:t>
            </a:r>
            <a:endParaRPr lang="fr-FR" dirty="0">
              <a:latin typeface="Calibri"/>
            </a:endParaRPr>
          </a:p>
          <a:p>
            <a:pPr marL="457200" lvl="0" indent="-457200">
              <a:lnSpc>
                <a:spcPct val="200000"/>
              </a:lnSpc>
              <a:buFont typeface="+mj-lt"/>
              <a:buAutoNum type="arabicPeriod"/>
            </a:pPr>
            <a:r>
              <a:rPr lang="fr-FR" dirty="0">
                <a:latin typeface="Calibri"/>
              </a:rPr>
              <a:t>Les étapes du recouvrement </a:t>
            </a:r>
          </a:p>
          <a:p>
            <a:pPr marL="457200" lvl="0" indent="-457200">
              <a:lnSpc>
                <a:spcPct val="200000"/>
              </a:lnSpc>
              <a:buFont typeface="+mj-lt"/>
              <a:buAutoNum type="arabicPeriod"/>
            </a:pPr>
            <a:r>
              <a:rPr lang="fr-FR" dirty="0">
                <a:latin typeface="Calibri"/>
              </a:rPr>
              <a:t>Focus sur la saisie immobilière </a:t>
            </a:r>
          </a:p>
          <a:p>
            <a:pPr marL="457200" lvl="0" indent="-457200">
              <a:lnSpc>
                <a:spcPct val="200000"/>
              </a:lnSpc>
              <a:buFont typeface="+mj-lt"/>
              <a:buAutoNum type="arabicPeriod"/>
            </a:pPr>
            <a:r>
              <a:rPr lang="fr-FR" dirty="0">
                <a:latin typeface="Calibri"/>
              </a:rPr>
              <a:t>Comprendre les créances irrécouvrables et le super privilège</a:t>
            </a:r>
          </a:p>
          <a:p>
            <a:pPr marL="457200" lvl="0" indent="-457200">
              <a:lnSpc>
                <a:spcPct val="200000"/>
              </a:lnSpc>
              <a:buFont typeface="+mj-lt"/>
              <a:buAutoNum type="arabicPeriod"/>
            </a:pPr>
            <a:r>
              <a:rPr lang="fr-FR" dirty="0" smtClean="0">
                <a:latin typeface="Calibri"/>
              </a:rPr>
              <a:t>Les </a:t>
            </a:r>
            <a:r>
              <a:rPr lang="fr-FR" dirty="0">
                <a:latin typeface="Calibri"/>
              </a:rPr>
              <a:t>reflexes  pour un suivi efficace des impayés </a:t>
            </a:r>
          </a:p>
          <a:p>
            <a:pPr marL="457200" lvl="0" indent="-457200">
              <a:lnSpc>
                <a:spcPct val="200000"/>
              </a:lnSpc>
              <a:buFont typeface="+mj-lt"/>
              <a:buAutoNum type="arabicPeriod"/>
            </a:pPr>
            <a:r>
              <a:rPr lang="fr-FR" dirty="0" smtClean="0">
                <a:latin typeface="Calibri"/>
              </a:rPr>
              <a:t>Comment construire </a:t>
            </a:r>
            <a:r>
              <a:rPr lang="fr-FR" dirty="0">
                <a:latin typeface="Calibri"/>
              </a:rPr>
              <a:t>un protocole de </a:t>
            </a:r>
            <a:r>
              <a:rPr lang="fr-FR" dirty="0" smtClean="0">
                <a:latin typeface="Calibri"/>
              </a:rPr>
              <a:t>recouvrement?</a:t>
            </a:r>
            <a:endParaRPr lang="fr-FR" dirty="0">
              <a:latin typeface="Calibri"/>
            </a:endParaRPr>
          </a:p>
        </p:txBody>
      </p:sp>
      <p:sp>
        <p:nvSpPr>
          <p:cNvPr id="8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318969" y="9043086"/>
            <a:ext cx="3034083" cy="519458"/>
          </a:xfrm>
        </p:spPr>
        <p:txBody>
          <a:bodyPr/>
          <a:lstStyle/>
          <a:p>
            <a:pPr algn="r" eaLnBrk="0" hangingPunct="0"/>
            <a:r>
              <a:rPr lang="fr-CA" altLang="fr-FR" sz="1800" dirty="0">
                <a:solidFill>
                  <a:prstClr val="black"/>
                </a:solidFill>
                <a:latin typeface="+mn-lt"/>
                <a:ea typeface="+mn-ea"/>
              </a:rPr>
              <a:t>2</a:t>
            </a:r>
            <a:endParaRPr lang="fr-FR" altLang="fr-FR" sz="1800" dirty="0">
              <a:solidFill>
                <a:prstClr val="black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4288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/>
          </p:nvPr>
        </p:nvSpPr>
        <p:spPr bwMode="auto">
          <a:xfrm>
            <a:off x="172960" y="719027"/>
            <a:ext cx="12184260" cy="109818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z="3200" dirty="0"/>
              <a:t>5. Comprendre les créances irrécouvrables</a:t>
            </a:r>
          </a:p>
        </p:txBody>
      </p:sp>
      <p:sp>
        <p:nvSpPr>
          <p:cNvPr id="34819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333669" y="2255369"/>
            <a:ext cx="12335873" cy="680584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591831" indent="-450125" algn="just"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q"/>
              <a:tabLst>
                <a:tab pos="950264" algn="l"/>
                <a:tab pos="1900527" algn="l"/>
                <a:tab pos="2850791" algn="l"/>
                <a:tab pos="3801054" algn="l"/>
                <a:tab pos="4751318" algn="l"/>
              </a:tabLst>
              <a:defRPr/>
            </a:pPr>
            <a:r>
              <a:rPr lang="fr-FR" altLang="fr-FR" sz="2400" dirty="0">
                <a:solidFill>
                  <a:srgbClr val="0070C0"/>
                </a:solidFill>
              </a:rPr>
              <a:t>Il s’agit des sommes qui ne pourront pas être récupérées auprès du débiteur par le Syndicat des Copropriétaires.</a:t>
            </a:r>
            <a:r>
              <a:rPr lang="fr-FR" altLang="fr-FR" sz="2400" b="0" dirty="0"/>
              <a:t> </a:t>
            </a:r>
          </a:p>
          <a:p>
            <a:pPr marL="591831" indent="-450125" algn="just"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q"/>
              <a:tabLst>
                <a:tab pos="950264" algn="l"/>
                <a:tab pos="1900527" algn="l"/>
                <a:tab pos="2850791" algn="l"/>
                <a:tab pos="3801054" algn="l"/>
                <a:tab pos="4751318" algn="l"/>
              </a:tabLst>
              <a:defRPr/>
            </a:pPr>
            <a:endParaRPr lang="fr-FR" altLang="fr-FR" sz="2400" b="0" dirty="0"/>
          </a:p>
          <a:p>
            <a:pPr marL="591831" indent="-450125" algn="just"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q"/>
              <a:tabLst>
                <a:tab pos="950264" algn="l"/>
                <a:tab pos="1900527" algn="l"/>
                <a:tab pos="2850791" algn="l"/>
                <a:tab pos="3801054" algn="l"/>
                <a:tab pos="4751318" algn="l"/>
              </a:tabLst>
              <a:defRPr/>
            </a:pPr>
            <a:r>
              <a:rPr lang="fr-FR" altLang="fr-FR" sz="2400" b="0" dirty="0"/>
              <a:t>Ces créances irrécouvrables (d’abord considérées comme douteuses = une perte probable) sont constatées </a:t>
            </a:r>
            <a:r>
              <a:rPr lang="fr-FR" altLang="fr-FR" sz="2400" b="0" dirty="0" smtClean="0"/>
              <a:t>à l’issue de la distribution </a:t>
            </a:r>
            <a:r>
              <a:rPr lang="fr-FR" altLang="fr-FR" sz="2400" b="0" dirty="0"/>
              <a:t>du prix de vente : </a:t>
            </a:r>
            <a:r>
              <a:rPr lang="fr-FR" altLang="fr-FR" sz="2400" dirty="0">
                <a:solidFill>
                  <a:srgbClr val="0070C0"/>
                </a:solidFill>
              </a:rPr>
              <a:t>le prix de vente, insuffisant ne va pas pouvoir « désintéresser » tous les créanciers</a:t>
            </a:r>
            <a:r>
              <a:rPr lang="fr-FR" altLang="fr-FR" sz="2400" b="0" dirty="0"/>
              <a:t>. </a:t>
            </a:r>
          </a:p>
          <a:p>
            <a:pPr marL="1617115" lvl="2" indent="-375104" algn="just"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Ø"/>
              <a:tabLst>
                <a:tab pos="950264" algn="l"/>
                <a:tab pos="1900527" algn="l"/>
                <a:tab pos="2850791" algn="l"/>
                <a:tab pos="3801054" algn="l"/>
                <a:tab pos="4751318" algn="l"/>
              </a:tabLst>
              <a:defRPr/>
            </a:pPr>
            <a:r>
              <a:rPr lang="fr-FR" altLang="fr-FR" sz="2400" dirty="0"/>
              <a:t>Il faut comprendre que plus la dette </a:t>
            </a:r>
            <a:r>
              <a:rPr lang="fr-FR" altLang="fr-FR" sz="2400" dirty="0" smtClean="0"/>
              <a:t>est ancienne </a:t>
            </a:r>
            <a:r>
              <a:rPr lang="fr-FR" altLang="fr-FR" sz="2400" dirty="0"/>
              <a:t>plus la perte sera grande pour le syndicat des copropriétaires</a:t>
            </a:r>
          </a:p>
          <a:p>
            <a:pPr marL="1617115" lvl="2" indent="-375104" algn="just"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Ø"/>
              <a:tabLst>
                <a:tab pos="950264" algn="l"/>
                <a:tab pos="1900527" algn="l"/>
                <a:tab pos="2850791" algn="l"/>
                <a:tab pos="3801054" algn="l"/>
                <a:tab pos="4751318" algn="l"/>
              </a:tabLst>
              <a:defRPr/>
            </a:pPr>
            <a:r>
              <a:rPr lang="fr-FR" altLang="fr-FR" sz="2400" dirty="0"/>
              <a:t>Dans le cas où des dossiers impayés « traîneraient » </a:t>
            </a:r>
            <a:r>
              <a:rPr lang="fr-FR" altLang="fr-FR" sz="2400" u="sng" dirty="0"/>
              <a:t>depuis plus de 5 ans, </a:t>
            </a:r>
            <a:r>
              <a:rPr lang="fr-FR" altLang="fr-FR" sz="2400" dirty="0"/>
              <a:t>il est primordial de pouvoir évaluer avec votre syndic le montant de la créance douteuse et de constituer un fond spécial pour l’absorber.</a:t>
            </a:r>
          </a:p>
          <a:p>
            <a:pPr marL="1617115" lvl="2" indent="-375104" algn="just"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q"/>
              <a:tabLst>
                <a:tab pos="950264" algn="l"/>
                <a:tab pos="1900527" algn="l"/>
                <a:tab pos="2850791" algn="l"/>
                <a:tab pos="3801054" algn="l"/>
                <a:tab pos="4751318" algn="l"/>
              </a:tabLst>
              <a:defRPr/>
            </a:pPr>
            <a:endParaRPr lang="fr-FR" altLang="fr-FR" sz="2400" dirty="0"/>
          </a:p>
          <a:p>
            <a:pPr marL="591831" indent="-450125" algn="just"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q"/>
              <a:tabLst>
                <a:tab pos="950264" algn="l"/>
                <a:tab pos="1900527" algn="l"/>
                <a:tab pos="2850791" algn="l"/>
                <a:tab pos="3801054" algn="l"/>
                <a:tab pos="4751318" algn="l"/>
              </a:tabLst>
              <a:defRPr/>
            </a:pPr>
            <a:r>
              <a:rPr lang="fr-FR" altLang="fr-FR" sz="2800" u="sng" dirty="0">
                <a:solidFill>
                  <a:srgbClr val="FF0000"/>
                </a:solidFill>
              </a:rPr>
              <a:t>Attention, </a:t>
            </a:r>
            <a:r>
              <a:rPr lang="fr-FR" altLang="fr-FR" sz="2400" dirty="0">
                <a:solidFill>
                  <a:srgbClr val="0070C0"/>
                </a:solidFill>
              </a:rPr>
              <a:t>l</a:t>
            </a:r>
            <a:r>
              <a:rPr lang="fr-FR" altLang="fr-FR" sz="2400" u="sng" dirty="0">
                <a:solidFill>
                  <a:srgbClr val="0070C0"/>
                </a:solidFill>
              </a:rPr>
              <a:t>e syndicat des copropriétaires doit donc toujours vérifier la cause des soldes irrécouvrables</a:t>
            </a:r>
            <a:r>
              <a:rPr lang="fr-FR" altLang="fr-FR" sz="2400" dirty="0">
                <a:solidFill>
                  <a:srgbClr val="0070C0"/>
                </a:solidFill>
              </a:rPr>
              <a:t> </a:t>
            </a:r>
            <a:r>
              <a:rPr lang="fr-FR" altLang="fr-FR" sz="2400" b="0" dirty="0"/>
              <a:t>ou des créances douteuses pour savoir si la responsabilité des intermédiaires est en cause (syndic, avocat, notaire, huissier).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20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6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468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re 1"/>
          <p:cNvSpPr>
            <a:spLocks noGrp="1"/>
          </p:cNvSpPr>
          <p:nvPr>
            <p:ph type="title"/>
          </p:nvPr>
        </p:nvSpPr>
        <p:spPr bwMode="auto">
          <a:xfrm>
            <a:off x="149159" y="708867"/>
            <a:ext cx="12665630" cy="85021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z="3200" dirty="0"/>
              <a:t>6</a:t>
            </a:r>
            <a:r>
              <a:rPr lang="fr-FR" altLang="fr-FR" sz="3200" dirty="0" smtClean="0"/>
              <a:t>. </a:t>
            </a:r>
            <a:r>
              <a:rPr lang="fr-FR" altLang="fr-FR" sz="3200" dirty="0"/>
              <a:t>Les reflexes pour un suivi efficace des impayés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524942" y="2325674"/>
            <a:ext cx="12313368" cy="6297129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fr-FR" altLang="fr-FR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mise en place de réunions de suivi des impayés :</a:t>
            </a:r>
          </a:p>
          <a:p>
            <a:pPr marL="0" indent="0" algn="just">
              <a:buNone/>
              <a:defRPr/>
            </a:pPr>
            <a:endParaRPr lang="fr-FR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Tx/>
              <a:buChar char="-"/>
              <a:defRPr/>
            </a:pPr>
            <a:r>
              <a:rPr lang="fr-FR" sz="2400" b="0" dirty="0">
                <a:latin typeface="Calibri" panose="020F0502020204030204" pitchFamily="34" charset="0"/>
                <a:cs typeface="Calibri" panose="020F0502020204030204" pitchFamily="34" charset="0"/>
              </a:rPr>
              <a:t>Tous les trimestres pour les copropriétés où les impayés sont importants </a:t>
            </a:r>
          </a:p>
          <a:p>
            <a:pPr algn="just">
              <a:buFontTx/>
              <a:buChar char="-"/>
              <a:defRPr/>
            </a:pPr>
            <a:r>
              <a:rPr lang="fr-FR" sz="2400" b="0" dirty="0">
                <a:latin typeface="Calibri" panose="020F0502020204030204" pitchFamily="34" charset="0"/>
                <a:cs typeface="Calibri" panose="020F0502020204030204" pitchFamily="34" charset="0"/>
              </a:rPr>
              <a:t>Chez le syndic, en présence de la personne en charge du contentieux </a:t>
            </a:r>
          </a:p>
          <a:p>
            <a:pPr algn="just">
              <a:buFontTx/>
              <a:buChar char="-"/>
              <a:defRPr/>
            </a:pPr>
            <a:r>
              <a:rPr lang="fr-FR" sz="2400" b="0" dirty="0">
                <a:latin typeface="Calibri" panose="020F0502020204030204" pitchFamily="34" charset="0"/>
                <a:cs typeface="Calibri" panose="020F0502020204030204" pitchFamily="34" charset="0"/>
              </a:rPr>
              <a:t>Réunion nécessitant un travail préparatoire (demande de documents préalables; analyse des documents; réunion pour poser les questions et vérifier l’état d’avancement des </a:t>
            </a:r>
            <a:r>
              <a:rPr lang="fr-FR" sz="24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dossiers, création et mise à jour d’un tableau de suivi)</a:t>
            </a:r>
            <a:endParaRPr lang="fr-FR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Tx/>
              <a:buChar char="-"/>
              <a:defRPr/>
            </a:pP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  <a:defRPr/>
            </a:pPr>
            <a:r>
              <a:rPr lang="fr-FR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documents à obtenir en amont des réunions: </a:t>
            </a:r>
          </a:p>
          <a:p>
            <a:pPr marL="0" indent="0" algn="just">
              <a:buNone/>
              <a:defRPr/>
            </a:pPr>
            <a:endParaRPr lang="fr-FR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Tx/>
              <a:buChar char="-"/>
              <a:defRPr/>
            </a:pPr>
            <a:r>
              <a:rPr lang="fr-FR" sz="2400" b="0" dirty="0">
                <a:latin typeface="Calibri" panose="020F0502020204030204" pitchFamily="34" charset="0"/>
                <a:cs typeface="Calibri" panose="020F0502020204030204" pitchFamily="34" charset="0"/>
              </a:rPr>
              <a:t>Balance des copropriétaires en fin de trimestre</a:t>
            </a:r>
          </a:p>
          <a:p>
            <a:pPr algn="just">
              <a:buFontTx/>
              <a:buChar char="-"/>
              <a:defRPr/>
            </a:pPr>
            <a:r>
              <a:rPr lang="fr-FR" sz="2400" b="0" dirty="0">
                <a:latin typeface="Calibri" panose="020F0502020204030204" pitchFamily="34" charset="0"/>
                <a:cs typeface="Calibri" panose="020F0502020204030204" pitchFamily="34" charset="0"/>
              </a:rPr>
              <a:t>Extrait des comptes individuels des débiteurs </a:t>
            </a:r>
          </a:p>
          <a:p>
            <a:pPr algn="just">
              <a:buFontTx/>
              <a:buChar char="-"/>
              <a:defRPr/>
            </a:pPr>
            <a:r>
              <a:rPr lang="fr-FR" sz="2400" b="0" dirty="0">
                <a:latin typeface="Calibri" panose="020F0502020204030204" pitchFamily="34" charset="0"/>
                <a:cs typeface="Calibri" panose="020F0502020204030204" pitchFamily="34" charset="0"/>
              </a:rPr>
              <a:t>Etat contentieux du syndic : suivi dossier par dossier du syndic</a:t>
            </a:r>
          </a:p>
          <a:p>
            <a:pPr algn="just">
              <a:buFontTx/>
              <a:buChar char="-"/>
              <a:defRPr/>
            </a:pPr>
            <a:r>
              <a:rPr lang="fr-FR" sz="2400" b="0" dirty="0">
                <a:latin typeface="Calibri" panose="020F0502020204030204" pitchFamily="34" charset="0"/>
                <a:cs typeface="Calibri" panose="020F0502020204030204" pitchFamily="34" charset="0"/>
              </a:rPr>
              <a:t>Copie des échéanciers, assignations, jugements, oppositions, etc.</a:t>
            </a:r>
          </a:p>
          <a:p>
            <a:pPr marL="0" indent="0">
              <a:buNone/>
              <a:defRPr/>
            </a:pP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21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6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667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re 1"/>
          <p:cNvSpPr>
            <a:spLocks noGrp="1"/>
          </p:cNvSpPr>
          <p:nvPr>
            <p:ph type="title"/>
          </p:nvPr>
        </p:nvSpPr>
        <p:spPr bwMode="auto">
          <a:xfrm>
            <a:off x="596950" y="701923"/>
            <a:ext cx="5904656" cy="84395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altLang="fr-FR" sz="3200" dirty="0"/>
              <a:t>Les documents à obtenir </a:t>
            </a:r>
            <a:br>
              <a:rPr lang="fr-FR" altLang="fr-FR" sz="3200" dirty="0"/>
            </a:br>
            <a:endParaRPr lang="fr-FR" alt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6950" y="2142083"/>
            <a:ext cx="5616624" cy="670999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r-FR" sz="2400" b="0" dirty="0">
                <a:latin typeface="Calibri" panose="020F0502020204030204" pitchFamily="34" charset="0"/>
                <a:cs typeface="Calibri" panose="020F0502020204030204" pitchFamily="34" charset="0"/>
              </a:rPr>
              <a:t>Comment les lire ? </a:t>
            </a:r>
          </a:p>
          <a:p>
            <a:pPr marL="0" indent="0">
              <a:buNone/>
              <a:defRPr/>
            </a:pPr>
            <a:endParaRPr lang="fr-FR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à"/>
              <a:defRPr/>
            </a:pPr>
            <a:r>
              <a:rPr lang="fr-FR" sz="2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La balance des copropriétaires </a:t>
            </a:r>
          </a:p>
          <a:p>
            <a:pPr marL="0" indent="0">
              <a:buNone/>
              <a:defRPr/>
            </a:pPr>
            <a:endParaRPr lang="fr-FR" sz="24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  <a:defRPr/>
            </a:pPr>
            <a:r>
              <a:rPr lang="fr-FR" sz="2400" b="0" dirty="0">
                <a:latin typeface="Calibri" panose="020F0502020204030204" pitchFamily="34" charset="0"/>
                <a:cs typeface="Calibri" panose="020F0502020204030204" pitchFamily="34" charset="0"/>
              </a:rPr>
              <a:t>Il s’agit de la balance du compte 450. </a:t>
            </a:r>
          </a:p>
          <a:p>
            <a:pPr marL="0" indent="0" algn="just">
              <a:buNone/>
              <a:defRPr/>
            </a:pPr>
            <a:endParaRPr lang="fr-FR" sz="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  <a:defRPr/>
            </a:pPr>
            <a:r>
              <a:rPr lang="fr-FR" sz="2400" b="0" dirty="0">
                <a:latin typeface="Calibri" panose="020F0502020204030204" pitchFamily="34" charset="0"/>
                <a:cs typeface="Calibri" panose="020F0502020204030204" pitchFamily="34" charset="0"/>
              </a:rPr>
              <a:t>Ce document liste l’ensemble des copropriétaires avec le solde de leur compte au moment où elle est éditée.</a:t>
            </a:r>
          </a:p>
          <a:p>
            <a:pPr marL="0" indent="0" algn="just">
              <a:buNone/>
              <a:defRPr/>
            </a:pPr>
            <a:endParaRPr lang="fr-FR" sz="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  <a:defRPr/>
            </a:pPr>
            <a:r>
              <a:rPr lang="fr-FR" sz="2400" b="0" dirty="0">
                <a:latin typeface="Calibri" panose="020F0502020204030204" pitchFamily="34" charset="0"/>
                <a:cs typeface="Calibri" panose="020F0502020204030204" pitchFamily="34" charset="0"/>
              </a:rPr>
              <a:t>Elle contient une liste de numéros de comptes individuels de chaque copropriétaires, avec les noms et le solde débiteur ou créditeur de chacun.</a:t>
            </a:r>
            <a:endParaRPr lang="fr-FR" sz="2625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Groupe 3">
            <a:extLst>
              <a:ext uri="{FF2B5EF4-FFF2-40B4-BE49-F238E27FC236}">
                <a16:creationId xmlns="" xmlns:a16="http://schemas.microsoft.com/office/drawing/2014/main" id="{A0A92E13-FDC5-45F1-A4A2-6D19BD0287E1}"/>
              </a:ext>
            </a:extLst>
          </p:cNvPr>
          <p:cNvGrpSpPr/>
          <p:nvPr/>
        </p:nvGrpSpPr>
        <p:grpSpPr>
          <a:xfrm>
            <a:off x="6501606" y="1061963"/>
            <a:ext cx="6228685" cy="8154132"/>
            <a:chOff x="5313481" y="1336058"/>
            <a:chExt cx="5724629" cy="7494259"/>
          </a:xfrm>
        </p:grpSpPr>
        <p:pic>
          <p:nvPicPr>
            <p:cNvPr id="45060" name="Image 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850" r="82458"/>
            <a:stretch/>
          </p:blipFill>
          <p:spPr bwMode="auto">
            <a:xfrm>
              <a:off x="5313481" y="1347684"/>
              <a:ext cx="1332141" cy="7482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Image 1">
              <a:extLst>
                <a:ext uri="{FF2B5EF4-FFF2-40B4-BE49-F238E27FC236}">
                  <a16:creationId xmlns="" xmlns:a16="http://schemas.microsoft.com/office/drawing/2014/main" id="{C577EC14-D83C-4595-BACC-05981CE037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93" t="5850"/>
            <a:stretch/>
          </p:blipFill>
          <p:spPr bwMode="auto">
            <a:xfrm>
              <a:off x="6321579" y="1336058"/>
              <a:ext cx="4716531" cy="7482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22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9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643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="" xmlns:a16="http://schemas.microsoft.com/office/drawing/2014/main" id="{D6BDDF12-7232-4263-8A1F-A057DFA31A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96950" y="701923"/>
            <a:ext cx="5904656" cy="84395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altLang="fr-FR" sz="3200" dirty="0"/>
              <a:t>Les documents à obtenir </a:t>
            </a:r>
            <a:br>
              <a:rPr lang="fr-FR" altLang="fr-FR" sz="3200" dirty="0"/>
            </a:br>
            <a:endParaRPr lang="fr-FR" altLang="fr-FR" sz="3200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="" xmlns:a16="http://schemas.microsoft.com/office/drawing/2014/main" id="{29F9B10D-5177-44E8-987E-56908516FE15}"/>
              </a:ext>
            </a:extLst>
          </p:cNvPr>
          <p:cNvSpPr txBox="1">
            <a:spLocks/>
          </p:cNvSpPr>
          <p:nvPr/>
        </p:nvSpPr>
        <p:spPr bwMode="auto">
          <a:xfrm>
            <a:off x="596950" y="2142084"/>
            <a:ext cx="4824536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87604" indent="-48760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413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6475" indent="-406337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4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346" indent="-325069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4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75484" indent="-325069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4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25623" indent="-325069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4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5761" indent="-325069" algn="l" defTabSz="13002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900" indent="-325069" algn="l" defTabSz="13002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038" indent="-325069" algn="l" defTabSz="13002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176" indent="-325069" algn="l" defTabSz="13002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2400" b="0" dirty="0">
                <a:latin typeface="Calibri" panose="020F0502020204030204" pitchFamily="34" charset="0"/>
                <a:cs typeface="Calibri" panose="020F0502020204030204" pitchFamily="34" charset="0"/>
              </a:rPr>
              <a:t>Comment les lire ? 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fr-FR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à"/>
              <a:defRPr/>
            </a:pPr>
            <a:r>
              <a:rPr lang="fr-FR" sz="2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L’extrait de compte individuel </a:t>
            </a:r>
          </a:p>
          <a:p>
            <a:pPr marL="0" indent="0" algn="just">
              <a:buNone/>
              <a:defRPr/>
            </a:pPr>
            <a:endParaRPr lang="fr-FR" sz="24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  <a:defRPr/>
            </a:pPr>
            <a:r>
              <a:rPr lang="fr-FR" sz="2400" b="0" i="1" dirty="0">
                <a:latin typeface="Calibri" panose="020F0502020204030204" pitchFamily="34" charset="0"/>
                <a:cs typeface="Calibri" panose="020F0502020204030204" pitchFamily="34" charset="0"/>
              </a:rPr>
              <a:t>Il permet de comprendre la constitution de la dette pour un débiteur. </a:t>
            </a:r>
          </a:p>
          <a:p>
            <a:pPr marL="0" indent="0" algn="just">
              <a:buNone/>
              <a:defRPr/>
            </a:pPr>
            <a:endParaRPr lang="fr-FR" sz="2400" b="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  <a:defRPr/>
            </a:pPr>
            <a:r>
              <a:rPr lang="fr-FR" sz="2400" b="0" i="1" dirty="0">
                <a:latin typeface="Calibri" panose="020F0502020204030204" pitchFamily="34" charset="0"/>
                <a:cs typeface="Calibri" panose="020F0502020204030204" pitchFamily="34" charset="0"/>
              </a:rPr>
              <a:t>L’extrait reprend toutes les écritures qui ont été portées au compte du copropriétaire débiteur</a:t>
            </a:r>
            <a:r>
              <a:rPr lang="fr-FR" sz="2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="" xmlns:a16="http://schemas.microsoft.com/office/drawing/2014/main" id="{1FD6CC8B-BF1E-4E42-864A-F3AC1B9E06CD}"/>
              </a:ext>
            </a:extLst>
          </p:cNvPr>
          <p:cNvGrpSpPr/>
          <p:nvPr/>
        </p:nvGrpSpPr>
        <p:grpSpPr>
          <a:xfrm>
            <a:off x="5812723" y="1349995"/>
            <a:ext cx="6857556" cy="6984776"/>
            <a:chOff x="5421486" y="2142084"/>
            <a:chExt cx="6144521" cy="5811315"/>
          </a:xfrm>
        </p:grpSpPr>
        <p:pic>
          <p:nvPicPr>
            <p:cNvPr id="46084" name="Image 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305" r="52577"/>
            <a:stretch/>
          </p:blipFill>
          <p:spPr bwMode="auto">
            <a:xfrm>
              <a:off x="5421486" y="2142084"/>
              <a:ext cx="3528392" cy="5811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Image 1">
              <a:extLst>
                <a:ext uri="{FF2B5EF4-FFF2-40B4-BE49-F238E27FC236}">
                  <a16:creationId xmlns="" xmlns:a16="http://schemas.microsoft.com/office/drawing/2014/main" id="{CFBA84D9-6AF6-4E20-926D-6D15102377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517" t="9723"/>
            <a:stretch/>
          </p:blipFill>
          <p:spPr bwMode="auto">
            <a:xfrm>
              <a:off x="8926036" y="2168919"/>
              <a:ext cx="2639971" cy="5784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23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9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1400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0161" y="390723"/>
            <a:ext cx="11702892" cy="1175295"/>
          </a:xfrm>
        </p:spPr>
        <p:txBody>
          <a:bodyPr/>
          <a:lstStyle/>
          <a:p>
            <a:r>
              <a:rPr lang="fr-FR" sz="3200" dirty="0"/>
              <a:t>6. </a:t>
            </a:r>
            <a:r>
              <a:rPr lang="fr-FR" altLang="fr-FR" sz="3200" dirty="0"/>
              <a:t>Les reflexes pour un suivi efficace des impayés </a:t>
            </a:r>
            <a:r>
              <a:rPr lang="fr-FR" altLang="fr-FR" sz="3200" dirty="0" smtClean="0"/>
              <a:t>:</a:t>
            </a:r>
            <a:br>
              <a:rPr lang="fr-FR" altLang="fr-FR" sz="3200" dirty="0" smtClean="0"/>
            </a:br>
            <a:r>
              <a:rPr lang="fr-FR" altLang="fr-FR" sz="2800" dirty="0"/>
              <a:t>c</a:t>
            </a:r>
            <a:r>
              <a:rPr lang="fr-FR" sz="2800" dirty="0" smtClean="0"/>
              <a:t>ontrôler </a:t>
            </a:r>
            <a:r>
              <a:rPr lang="fr-FR" sz="2800" dirty="0"/>
              <a:t>les frais que le syndic impute au débiteur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0820" y="2070076"/>
            <a:ext cx="11692232" cy="7087092"/>
          </a:xfrm>
        </p:spPr>
        <p:txBody>
          <a:bodyPr/>
          <a:lstStyle/>
          <a:p>
            <a:pPr marL="0" indent="0" algn="ctr">
              <a:buNone/>
            </a:pPr>
            <a:endParaRPr lang="fr-FR" altLang="fr-FR" sz="2400" dirty="0" smtClean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fr-FR" altLang="fr-FR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Quels </a:t>
            </a: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sont les frais imputables au copropriétaire débiteur en matière de recouvrement ?</a:t>
            </a:r>
          </a:p>
          <a:p>
            <a:pPr marL="0" indent="0" algn="ctr">
              <a:buNone/>
            </a:pPr>
            <a:r>
              <a:rPr lang="fr-FR" sz="20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Dit «  frais nécessaires au recouvrement d’une créance spécifique à la copropriété » </a:t>
            </a:r>
          </a:p>
          <a:p>
            <a:pPr marL="0" indent="0" algn="ctr">
              <a:buNone/>
            </a:pPr>
            <a:endParaRPr lang="fr-FR" sz="2400" b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FR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Ce que dit « l’article 10-1 de la loi 10 juillet 1965 » :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endParaRPr lang="fr-FR" sz="8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Par dérogation aux dispositions du deuxième alinéa de l'article 10, sont imputables au seul copropriétaire concerné </a:t>
            </a:r>
            <a:r>
              <a:rPr lang="fr-FR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endParaRPr lang="fr-FR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fr-FR" sz="2400" dirty="0">
                <a:solidFill>
                  <a:schemeClr val="accent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« </a:t>
            </a:r>
            <a:r>
              <a:rPr lang="fr-FR" sz="2400" i="1" dirty="0">
                <a:solidFill>
                  <a:schemeClr val="accent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Les frais nécessaires exposés par le syndicat, notamment </a:t>
            </a:r>
            <a:r>
              <a:rPr lang="fr-FR" sz="2400" i="1" dirty="0">
                <a:solidFill>
                  <a:srgbClr val="FF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les frais de mise en demeure, de relance et de prise d'hypothèque </a:t>
            </a:r>
            <a:r>
              <a:rPr lang="fr-FR" sz="2400" i="1" u="sng" dirty="0">
                <a:solidFill>
                  <a:srgbClr val="FF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à compter de la mise en demeure</a:t>
            </a:r>
            <a:r>
              <a:rPr lang="fr-FR" sz="2400" i="1" dirty="0">
                <a:solidFill>
                  <a:schemeClr val="accent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pour le recouvrement d'une créance justifiée à l'encontre d'un copropriétaire ainsi que les droits et émoluments des actes des huissiers de justice et le droit de recouvrement ou d'encaissement à la charge du débiteur .. </a:t>
            </a:r>
            <a:r>
              <a:rPr lang="fr-FR" sz="2400" i="1" dirty="0" smtClean="0">
                <a:solidFill>
                  <a:schemeClr val="accent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»</a:t>
            </a:r>
            <a:endParaRPr lang="fr-CA" sz="2400" b="0" dirty="0" smtClean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CA" sz="20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Prise d’</a:t>
            </a:r>
            <a:r>
              <a:rPr lang="fr-CA" sz="2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</a:t>
            </a:r>
            <a:r>
              <a:rPr lang="fr-CA" sz="20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ypothèque </a:t>
            </a:r>
            <a:r>
              <a:rPr lang="fr-CA" sz="2000" b="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</a:t>
            </a:r>
            <a:r>
              <a:rPr lang="fr-FR" sz="2000" b="0" dirty="0" smtClean="0"/>
              <a:t>L’article 19 de la loi du 10 juillet 1965</a:t>
            </a:r>
            <a:r>
              <a:rPr lang="fr-FR" sz="2000" b="0" dirty="0"/>
              <a:t> permet au syndicat des copropriétaires d’inscrire une hypothèque légale sur le </a:t>
            </a:r>
            <a:r>
              <a:rPr lang="fr-FR" sz="2000" b="0" dirty="0" smtClean="0"/>
              <a:t>lot </a:t>
            </a:r>
            <a:r>
              <a:rPr lang="fr-FR" sz="2000" b="0" dirty="0"/>
              <a:t>d’un copropriétaire défaillant. </a:t>
            </a:r>
            <a:r>
              <a:rPr lang="fr-FR" sz="2000" b="0" dirty="0" smtClean="0"/>
              <a:t>Ainsi</a:t>
            </a:r>
            <a:r>
              <a:rPr lang="fr-FR" sz="2000" b="0" dirty="0"/>
              <a:t>, si le bien est mis en vente amiable ou forcée, le syndicat sera classé dans les créanciers prioritaires. Il pourra recouvrer sa créance</a:t>
            </a:r>
            <a:r>
              <a:rPr lang="fr-FR" sz="2000" b="0" dirty="0" smtClean="0"/>
              <a:t>.</a:t>
            </a:r>
            <a:endParaRPr lang="fr-FR" sz="2000" b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FR" sz="2400" dirty="0" smtClean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24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7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848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6949" y="205526"/>
            <a:ext cx="11630885" cy="1058357"/>
          </a:xfrm>
        </p:spPr>
        <p:txBody>
          <a:bodyPr/>
          <a:lstStyle/>
          <a:p>
            <a:r>
              <a:rPr lang="fr-FR" dirty="0"/>
              <a:t>Ce que dit le « Contrat type syndic »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2759694"/>
              </p:ext>
            </p:extLst>
          </p:nvPr>
        </p:nvGraphicFramePr>
        <p:xfrm>
          <a:off x="524942" y="2528479"/>
          <a:ext cx="11702892" cy="4443575"/>
        </p:xfrm>
        <a:graphic>
          <a:graphicData uri="http://schemas.openxmlformats.org/drawingml/2006/table">
            <a:tbl>
              <a:tblPr/>
              <a:tblGrid>
                <a:gridCol w="28803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0567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657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42865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fr-FR" sz="2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2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PRESTATIONS</a:t>
                      </a:r>
                    </a:p>
                  </a:txBody>
                  <a:tcPr marL="25780" marR="25780" marT="25780" marB="25780" anchor="ctr">
                    <a:lnL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fr-FR" sz="2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2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DÉTAILS</a:t>
                      </a:r>
                    </a:p>
                  </a:txBody>
                  <a:tcPr marL="25780" marR="25780" marT="25780" marB="25780" anchor="ctr">
                    <a:lnL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fr-FR" sz="20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20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TARIFICATION PRATIQUÉE</a:t>
                      </a:r>
                    </a:p>
                  </a:txBody>
                  <a:tcPr marL="25780" marR="25780" marT="25780" marB="25780" anchor="ctr">
                    <a:lnL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77615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fr-FR" sz="2000" b="1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9.1. Frais de recouvrement </a:t>
                      </a:r>
                      <a:br>
                        <a:rPr lang="fr-FR" sz="2000" b="1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(art. 10-1 a de la loi du 10 juillet 1965)</a:t>
                      </a:r>
                    </a:p>
                  </a:txBody>
                  <a:tcPr marL="25780" marR="25780" marT="25780" marB="25780" anchor="ctr">
                    <a:lnL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Mise en demeure par lettre recommandée avec accusé de réception ; </a:t>
                      </a:r>
                      <a:br>
                        <a:rPr lang="fr-FR" sz="2000" b="1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Relance après mise en demeure ; </a:t>
                      </a:r>
                      <a:br>
                        <a:rPr lang="fr-FR" sz="2000" b="1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Conclusion d'un protocole d'accord par acte sous seing privé ; </a:t>
                      </a:r>
                      <a:br>
                        <a:rPr lang="fr-FR" sz="2000" b="1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Frais de constitution d'hypothèque ; </a:t>
                      </a:r>
                      <a:br>
                        <a:rPr lang="fr-FR" sz="2000" b="1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Frais de mainlevée d'hypothèque ; </a:t>
                      </a:r>
                      <a:br>
                        <a:rPr lang="fr-FR" sz="2000" b="1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Dépôt d'une </a:t>
                      </a: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requête en injonction de payer ; </a:t>
                      </a:r>
                      <a:b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Constitution du dossier transmis à l'auxiliaire de justice (uniquement en cas de diligences exceptionnelles) ; </a:t>
                      </a:r>
                      <a:b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Suivi du dossier transmis à l'avocat (uniquement en cas de diligences exceptionnelles)</a:t>
                      </a:r>
                    </a:p>
                  </a:txBody>
                  <a:tcPr marL="25780" marR="25780" marT="25780" marB="25780" anchor="ctr">
                    <a:lnL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Voir votre contrat syndic</a:t>
                      </a:r>
                      <a:r>
                        <a:rPr lang="fr-FR" sz="20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9498" marR="49498" marT="24749" marB="24749" anchor="ctr">
                    <a:lnL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909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596949" y="7367806"/>
            <a:ext cx="1163088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A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Diligences exceptionnelles : C’est une charge de </a:t>
            </a:r>
            <a:r>
              <a:rPr lang="fr-CA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travail </a:t>
            </a:r>
            <a:r>
              <a:rPr lang="fr-CA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supplémentaire du syndic en sus du </a:t>
            </a:r>
            <a:r>
              <a:rPr lang="fr-CA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suivi  </a:t>
            </a:r>
            <a:r>
              <a:rPr lang="fr-CA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du recouvrement classique   = exemple ( succession, copropriétaire habitant à l’étranger...)  </a:t>
            </a:r>
            <a:endParaRPr lang="fr-FR" sz="20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2974" y="1"/>
            <a:ext cx="105851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fr-CA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just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fr-CA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just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fr-CA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20493" y="1178635"/>
            <a:ext cx="89837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fr-FR" alt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Quels sont les frais imputables </a:t>
            </a:r>
            <a:r>
              <a:rPr lang="fr-FR" altLang="fr-FR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 copropriétaire débiteur</a:t>
            </a:r>
            <a:r>
              <a:rPr lang="fr-FR" alt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 matière de recouvrement ?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25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10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448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3200" dirty="0"/>
              <a:t>7</a:t>
            </a:r>
            <a:r>
              <a:rPr lang="fr-FR" altLang="fr-FR" sz="3200" dirty="0" smtClean="0"/>
              <a:t>. </a:t>
            </a:r>
            <a:r>
              <a:rPr lang="fr-FR" altLang="fr-FR" sz="3200" dirty="0"/>
              <a:t>Construire </a:t>
            </a:r>
            <a:r>
              <a:rPr lang="fr-FR" altLang="fr-FR" sz="3200" dirty="0" smtClean="0"/>
              <a:t>un </a:t>
            </a:r>
            <a:r>
              <a:rPr lang="fr-FR" altLang="fr-FR" sz="3200" dirty="0"/>
              <a:t>protocole de recouvrement</a:t>
            </a:r>
            <a:endParaRPr lang="fr-FR" sz="3200" dirty="0"/>
          </a:p>
        </p:txBody>
      </p:sp>
      <p:sp>
        <p:nvSpPr>
          <p:cNvPr id="4" name="ZoneTexte 3"/>
          <p:cNvSpPr txBox="1"/>
          <p:nvPr/>
        </p:nvSpPr>
        <p:spPr>
          <a:xfrm>
            <a:off x="501926" y="2016852"/>
            <a:ext cx="11999360" cy="6509474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b="0" i="0" u="sng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C’est un outil </a:t>
            </a:r>
            <a:r>
              <a:rPr kumimoji="0" lang="fr-FR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qui sert </a:t>
            </a: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kumimoji="0" lang="fr-FR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À se </a:t>
            </a:r>
            <a:r>
              <a:rPr kumimoji="0" lang="fr-FR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mettre d’accord avec le syndic sur les étapes de recouvrement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À déterminer </a:t>
            </a:r>
            <a:r>
              <a:rPr kumimoji="0" lang="fr-FR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les prix de certains actes (qui auront été fixées dans la convention avec </a:t>
            </a:r>
            <a:r>
              <a:rPr kumimoji="0" lang="fr-FR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l’avocat et le contrat de syndic)</a:t>
            </a:r>
            <a:endParaRPr kumimoji="0" lang="fr-FR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À garantir </a:t>
            </a:r>
            <a:r>
              <a:rPr kumimoji="0" lang="fr-FR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que l’ensemble des copropriétaires aient connaissance de la méthode de recouvrement </a:t>
            </a:r>
            <a:endParaRPr kumimoji="0" lang="fr-FR" sz="2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CA" kern="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CA" kern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altLang="fr-FR" b="1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 exemple : 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altLang="fr-FR" sz="900" b="1" kern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fr-FR" altLang="fr-FR" sz="2000" b="1" kern="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Une mise en demeure (RAR) </a:t>
            </a:r>
            <a:r>
              <a:rPr lang="fr-FR" altLang="fr-FR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 le syndic (prix et temporalité à déterminer)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altLang="fr-FR" sz="2000" b="1" kern="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Une </a:t>
            </a:r>
            <a:r>
              <a:rPr lang="fr-FR" altLang="fr-FR" sz="2000" b="1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seule relance simple par le syndic </a:t>
            </a:r>
            <a:r>
              <a:rPr lang="fr-FR" altLang="fr-FR" sz="20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(prix et temporalité à déterminer</a:t>
            </a:r>
            <a:r>
              <a:rPr lang="fr-FR" altLang="fr-FR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fr-FR" altLang="fr-FR" sz="2000" kern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altLang="fr-FR" sz="2000" b="1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Une mise en demeure par huissier (commandement de payer) </a:t>
            </a:r>
            <a:r>
              <a:rPr lang="fr-FR" altLang="fr-FR" sz="20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prix et temporalité à déterminer. Attention cela fait doublon avec la 1</a:t>
            </a:r>
            <a:r>
              <a:rPr lang="fr-FR" altLang="fr-FR" sz="2000" kern="0" baseline="30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ère</a:t>
            </a:r>
            <a:r>
              <a:rPr lang="fr-FR" altLang="fr-FR" sz="20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mise en demeure! 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fr-FR" altLang="fr-FR" sz="2000" b="1" kern="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L’engagement d’une procédure </a:t>
            </a:r>
            <a:r>
              <a:rPr lang="fr-FR" altLang="fr-FR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 tribunal : prix de l’avocat </a:t>
            </a:r>
            <a:r>
              <a:rPr lang="fr-FR" altLang="fr-FR" sz="2000" i="1" kern="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 déterminer dans la convention avocat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fr-FR" altLang="fr-FR" sz="2000" i="1" kern="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fr-FR" altLang="fr-FR" sz="800" i="1" kern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altLang="fr-FR" b="1" kern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 protocole est à </a:t>
            </a:r>
            <a:r>
              <a:rPr lang="fr-FR" altLang="fr-FR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voter en AG </a:t>
            </a:r>
            <a:r>
              <a:rPr lang="fr-FR" altLang="fr-FR" b="1" kern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pour</a:t>
            </a:r>
            <a:r>
              <a:rPr lang="fr-FR" altLang="fr-FR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fr-FR" b="1" kern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tous les copropriétaires </a:t>
            </a:r>
            <a:r>
              <a:rPr lang="fr-FR" altLang="fr-FR" b="1" kern="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lang="fr-FR" altLang="fr-FR" b="1" kern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connaissent et pour contraindre le syndic à le </a:t>
            </a:r>
            <a:r>
              <a:rPr lang="fr-FR" altLang="fr-FR" b="1" kern="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suivre</a:t>
            </a:r>
            <a:endParaRPr kumimoji="0" lang="fr-FR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26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7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103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re 1"/>
          <p:cNvSpPr>
            <a:spLocks noGrp="1"/>
          </p:cNvSpPr>
          <p:nvPr>
            <p:ph type="title"/>
          </p:nvPr>
        </p:nvSpPr>
        <p:spPr>
          <a:xfrm>
            <a:off x="668958" y="882460"/>
            <a:ext cx="11675737" cy="539544"/>
          </a:xfrm>
        </p:spPr>
        <p:txBody>
          <a:bodyPr/>
          <a:lstStyle/>
          <a:p>
            <a:pPr algn="ctr" eaLnBrk="1" hangingPunct="1"/>
            <a:r>
              <a:rPr lang="fr-FR" altLang="fr-FR" sz="3200" dirty="0"/>
              <a:t>Conclusion et conseils </a:t>
            </a:r>
          </a:p>
        </p:txBody>
      </p:sp>
      <p:sp>
        <p:nvSpPr>
          <p:cNvPr id="56323" name="Espace réservé du contenu 2"/>
          <p:cNvSpPr>
            <a:spLocks noGrp="1"/>
          </p:cNvSpPr>
          <p:nvPr>
            <p:ph idx="1"/>
          </p:nvPr>
        </p:nvSpPr>
        <p:spPr>
          <a:xfrm>
            <a:off x="677315" y="2286931"/>
            <a:ext cx="11675737" cy="5832648"/>
          </a:xfrm>
          <a:solidFill>
            <a:schemeClr val="bg1"/>
          </a:solidFill>
          <a:ln>
            <a:noFill/>
          </a:ln>
        </p:spPr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endParaRPr lang="fr-FR" altLang="fr-FR" sz="2400" b="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Calculer le taux d’endettement de votre </a:t>
            </a:r>
            <a:r>
              <a:rPr lang="fr-FR" altLang="fr-FR" sz="24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SDC </a:t>
            </a:r>
            <a:r>
              <a:rPr lang="fr-FR" altLang="fr-FR" sz="2000" b="0" i="1" dirty="0" smtClean="0">
                <a:ea typeface="Verdana" panose="020B0604030504040204" pitchFamily="34" charset="0"/>
                <a:cs typeface="Verdana" panose="020B0604030504040204" pitchFamily="34" charset="0"/>
              </a:rPr>
              <a:t>(montant total impayés/budget prévisionnel  *100)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endParaRPr lang="fr-FR" altLang="fr-FR" sz="2400" b="0" i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24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Mettre en place un suivi régulier des impayés avec le syndic </a:t>
            </a:r>
            <a:r>
              <a:rPr lang="fr-FR" altLang="fr-FR" sz="18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(chaque fin de trimestre</a:t>
            </a:r>
            <a:r>
              <a:rPr lang="fr-FR" altLang="fr-FR" sz="20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fr-CA" altLang="fr-FR" sz="2000" b="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fr-CA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Création par le </a:t>
            </a:r>
            <a:r>
              <a:rPr lang="fr-CA" altLang="fr-FR" sz="24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conseil syndical </a:t>
            </a:r>
            <a:r>
              <a:rPr lang="fr-CA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d’un outil de suivi </a:t>
            </a:r>
            <a:r>
              <a:rPr lang="fr-CA" altLang="fr-FR" sz="2000" b="0" i="1" dirty="0">
                <a:ea typeface="Verdana" panose="020B0604030504040204" pitchFamily="34" charset="0"/>
                <a:cs typeface="Verdana" panose="020B0604030504040204" pitchFamily="34" charset="0"/>
              </a:rPr>
              <a:t>(tableau </a:t>
            </a:r>
            <a:r>
              <a:rPr lang="fr-CA" altLang="fr-FR" sz="2000" b="0" i="1" dirty="0" smtClean="0">
                <a:ea typeface="Verdana" panose="020B0604030504040204" pitchFamily="34" charset="0"/>
                <a:cs typeface="Verdana" panose="020B0604030504040204" pitchFamily="34" charset="0"/>
              </a:rPr>
              <a:t>Excel)</a:t>
            </a:r>
            <a:endParaRPr lang="fr-FR" altLang="fr-FR" sz="2000" b="0" i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endParaRPr lang="fr-FR" altLang="fr-FR" sz="2400" b="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Vérifier les frais imputés au SDC et au débiteur </a:t>
            </a:r>
            <a:endParaRPr lang="fr-FR" altLang="fr-FR" sz="2400" b="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endParaRPr lang="fr-FR" altLang="fr-FR" sz="2400" b="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24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Négocier </a:t>
            </a: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et voter en AG un protocole (phase amiable, phase précontentieuse et phase judiciaire</a:t>
            </a:r>
            <a:r>
              <a:rPr lang="fr-FR" altLang="fr-FR" sz="24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endParaRPr lang="fr-FR" altLang="fr-FR" sz="2400" b="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24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Négocier </a:t>
            </a: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les tarifs des prestations dans le contrat de votre syndic ainsi qu’avec l’avocat, l’huissier avec la convention </a:t>
            </a:r>
            <a:r>
              <a:rPr lang="fr-FR" altLang="fr-FR" sz="24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avocat </a:t>
            </a:r>
            <a:r>
              <a:rPr lang="fr-FR" altLang="fr-FR" sz="2000" b="0" i="1" dirty="0" smtClean="0">
                <a:ea typeface="Verdana" panose="020B0604030504040204" pitchFamily="34" charset="0"/>
                <a:cs typeface="Verdana" panose="020B0604030504040204" pitchFamily="34" charset="0"/>
              </a:rPr>
              <a:t>(cout de la mise en demeure par exemple)</a:t>
            </a:r>
            <a:endParaRPr lang="fr-FR" altLang="fr-FR" sz="2000" b="0" i="1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27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6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92615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Questions/Réponses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CA" dirty="0" smtClean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 smtClean="0"/>
          </a:p>
          <a:p>
            <a:pPr marL="0" indent="0">
              <a:buNone/>
            </a:pPr>
            <a:endParaRPr lang="fr-CA" dirty="0" smtClean="0"/>
          </a:p>
          <a:p>
            <a:pPr marL="0" indent="0" algn="ctr">
              <a:buNone/>
            </a:pPr>
            <a:r>
              <a:rPr lang="fr-CA" sz="4400" dirty="0" smtClean="0"/>
              <a:t>Temps d’échanges</a:t>
            </a:r>
            <a:endParaRPr lang="fr-FR" sz="44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28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9981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22181" y="631104"/>
            <a:ext cx="11558849" cy="1224136"/>
          </a:xfrm>
        </p:spPr>
        <p:txBody>
          <a:bodyPr/>
          <a:lstStyle/>
          <a:p>
            <a:pPr algn="ctr" eaLnBrk="1" hangingPunct="1"/>
            <a:r>
              <a:rPr lang="fr-FR" sz="3200" b="1" dirty="0" smtClean="0"/>
              <a:t>1-</a:t>
            </a:r>
            <a:r>
              <a:rPr lang="fr-FR" sz="3200" dirty="0"/>
              <a:t> </a:t>
            </a:r>
            <a:r>
              <a:rPr lang="fr-FR" altLang="fr-FR" sz="3200" dirty="0" smtClean="0">
                <a:cs typeface="Vrinda" panose="020B0502040204020203" pitchFamily="34" charset="0"/>
              </a:rPr>
              <a:t>Les </a:t>
            </a:r>
            <a:r>
              <a:rPr lang="fr-FR" altLang="fr-FR" sz="3200" dirty="0">
                <a:cs typeface="Vrinda" panose="020B0502040204020203" pitchFamily="34" charset="0"/>
              </a:rPr>
              <a:t>conséquences d’un manque de suivi des impayés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96950" y="2934171"/>
            <a:ext cx="11756102" cy="4464496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Un </a:t>
            </a:r>
            <a:r>
              <a:rPr lang="fr-FR" alt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manque de trésorerie </a:t>
            </a: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(retard ou non paiement des prestataires et des fournisseurs) </a:t>
            </a:r>
          </a:p>
          <a:p>
            <a:pPr algn="just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fr-FR" alt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Incapacité</a:t>
            </a: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 a réaliser les travaux ou à faire face aux dépenses de fonctionnement ;</a:t>
            </a:r>
          </a:p>
          <a:p>
            <a:pPr algn="just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fr-FR" altLang="fr-FR" sz="24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Une </a:t>
            </a:r>
            <a:r>
              <a:rPr lang="fr-FR" altLang="fr-FR" sz="2400" dirty="0" smtClean="0">
                <a:ea typeface="Verdana" panose="020B0604030504040204" pitchFamily="34" charset="0"/>
                <a:cs typeface="Verdana" panose="020B0604030504040204" pitchFamily="34" charset="0"/>
              </a:rPr>
              <a:t>augmentation de charges </a:t>
            </a:r>
            <a:r>
              <a:rPr lang="fr-FR" altLang="fr-FR" sz="24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qui entrainera de nouveaux  impayés de charges ;</a:t>
            </a:r>
          </a:p>
          <a:p>
            <a:pPr algn="just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Un endettement du </a:t>
            </a:r>
            <a:r>
              <a:rPr lang="fr-FR" altLang="fr-FR" sz="24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SDC supérieur à 15</a:t>
            </a: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% ou 25</a:t>
            </a:r>
            <a:r>
              <a:rPr lang="fr-FR" altLang="fr-FR" sz="24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% </a:t>
            </a: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: article 29-1A </a:t>
            </a:r>
            <a:r>
              <a:rPr lang="fr-FR" alt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procédure d’alerte ;</a:t>
            </a:r>
          </a:p>
          <a:p>
            <a:pPr algn="just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fr-FR" altLang="fr-FR" sz="24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Procédures </a:t>
            </a: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de recouvrement </a:t>
            </a:r>
            <a:r>
              <a:rPr lang="fr-FR" alt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inadaptées et coûteuses </a:t>
            </a: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</a:p>
          <a:p>
            <a:pPr algn="just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Des frais de procédure </a:t>
            </a:r>
            <a:r>
              <a:rPr lang="fr-FR" alt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rejetés </a:t>
            </a: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par les tribunaux restants à la charge du SDC ;</a:t>
            </a:r>
          </a:p>
          <a:p>
            <a:pPr algn="just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fr-FR" altLang="fr-FR" sz="24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Des </a:t>
            </a: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créances </a:t>
            </a:r>
            <a:r>
              <a:rPr lang="fr-FR" alt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irrécouvrables supportées </a:t>
            </a: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par le SDC lors des saisies immobilières ;</a:t>
            </a:r>
          </a:p>
          <a:p>
            <a:pPr algn="just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fr-FR" altLang="fr-FR" sz="24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Désertion </a:t>
            </a:r>
            <a:r>
              <a:rPr lang="fr-FR" altLang="fr-FR" sz="2400" b="0" dirty="0">
                <a:ea typeface="Verdana" panose="020B0604030504040204" pitchFamily="34" charset="0"/>
                <a:cs typeface="Verdana" panose="020B0604030504040204" pitchFamily="34" charset="0"/>
              </a:rPr>
              <a:t>et désintéressement des copropriétaires au profit de marchands de </a:t>
            </a:r>
            <a:r>
              <a:rPr lang="fr-FR" altLang="fr-FR" sz="2400" b="0" dirty="0" smtClean="0">
                <a:ea typeface="Verdana" panose="020B0604030504040204" pitchFamily="34" charset="0"/>
                <a:cs typeface="Verdana" panose="020B0604030504040204" pitchFamily="34" charset="0"/>
              </a:rPr>
              <a:t>sommeil.</a:t>
            </a:r>
            <a:endParaRPr lang="fr-FR" altLang="fr-F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3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28368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63953" y="264940"/>
            <a:ext cx="11075306" cy="1702157"/>
          </a:xfrm>
        </p:spPr>
        <p:txBody>
          <a:bodyPr/>
          <a:lstStyle/>
          <a:p>
            <a:pPr eaLnBrk="1" hangingPunct="1"/>
            <a:r>
              <a:rPr lang="fr-FR" altLang="fr-FR" sz="3200" dirty="0"/>
              <a:t>Le syndic et les impayés de charges</a:t>
            </a:r>
            <a:endParaRPr lang="fr-FR" altLang="fr-FR" sz="3200" dirty="0">
              <a:cs typeface="Vrinda" panose="020B0502040204020203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740966" y="2142083"/>
            <a:ext cx="11298293" cy="6028712"/>
          </a:xfrm>
        </p:spPr>
        <p:txBody>
          <a:bodyPr rtlCol="0">
            <a:noAutofit/>
          </a:bodyPr>
          <a:lstStyle/>
          <a:p>
            <a:pPr algn="just" eaLnBrk="1" hangingPunct="1">
              <a:buFont typeface="Wingdings" panose="05000000000000000000" pitchFamily="2" charset="2"/>
              <a:buChar char="q"/>
              <a:defRPr/>
            </a:pPr>
            <a:r>
              <a:rPr lang="fr-FR" altLang="fr-FR" sz="2400" i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Extrait : texte de l’article 55 du décret du 17 mars 1967 :</a:t>
            </a:r>
          </a:p>
          <a:p>
            <a:pPr marL="0" indent="0" algn="just" eaLnBrk="1" hangingPunct="1">
              <a:buNone/>
              <a:defRPr/>
            </a:pPr>
            <a:r>
              <a:rPr lang="fr-CA" altLang="fr-FR" sz="2400" b="0" i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« Le syndic a </a:t>
            </a:r>
            <a:r>
              <a:rPr lang="fr-CA" altLang="fr-FR" sz="2400" b="0" i="1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toutes </a:t>
            </a:r>
            <a:r>
              <a:rPr lang="fr-CA" altLang="fr-FR" sz="2400" b="0" i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les </a:t>
            </a:r>
            <a:r>
              <a:rPr lang="fr-CA" altLang="fr-FR" sz="2400" b="0" i="1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prérogatives </a:t>
            </a:r>
            <a:r>
              <a:rPr lang="fr-CA" altLang="fr-FR" sz="2400" b="0" i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pour engager le recouvrement des charges »</a:t>
            </a:r>
            <a:endParaRPr lang="fr-FR" altLang="fr-FR" sz="2400" b="0" i="1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None/>
              <a:defRPr/>
            </a:pPr>
            <a:endParaRPr lang="fr-FR" altLang="fr-FR" sz="2400" i="1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None/>
              <a:defRPr/>
            </a:pPr>
            <a:r>
              <a:rPr lang="fr-FR" sz="2400" dirty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Il peut engager des actions en recouvrement de créance, la mise en œuvre des voies d'exécution forcée </a:t>
            </a:r>
            <a:r>
              <a:rPr lang="fr-FR" sz="2400" u="sng" dirty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à l'exception</a:t>
            </a:r>
            <a:r>
              <a:rPr lang="fr-FR" sz="2400" dirty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de la saisie en vue de la vente d'un lot. </a:t>
            </a:r>
          </a:p>
          <a:p>
            <a:pPr marL="0" indent="0" algn="just" eaLnBrk="1" hangingPunct="1">
              <a:buNone/>
              <a:defRPr/>
            </a:pPr>
            <a:endParaRPr lang="fr-FR" altLang="fr-FR" sz="2400" i="1" dirty="0">
              <a:solidFill>
                <a:srgbClr val="0070C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None/>
              <a:defRPr/>
            </a:pPr>
            <a:r>
              <a:rPr lang="fr-FR" altLang="fr-FR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concernant </a:t>
            </a: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la saisie immobilière ;</a:t>
            </a:r>
          </a:p>
          <a:p>
            <a:pPr marL="0" indent="0" algn="just" eaLnBrk="1" hangingPunct="1">
              <a:buNone/>
              <a:defRPr/>
            </a:pPr>
            <a:r>
              <a:rPr lang="fr-FR" altLang="fr-FR" sz="2400" b="0" i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« </a:t>
            </a:r>
            <a:r>
              <a:rPr lang="fr-FR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Le syndic ne peut agir en justice au nom du syndicat sans y avoir été autorisé par une décision de l'assemblée générale »</a:t>
            </a:r>
            <a:endParaRPr lang="fr-FR" altLang="fr-FR" sz="2400" dirty="0">
              <a:solidFill>
                <a:schemeClr val="tx2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endParaRPr lang="fr-FR" altLang="fr-FR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4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6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07864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/>
              <a:t>Le rôle du CS dans le suivi des impayés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50160" y="2430115"/>
            <a:ext cx="11702891" cy="6118391"/>
          </a:xfrm>
        </p:spPr>
        <p:txBody>
          <a:bodyPr/>
          <a:lstStyle/>
          <a:p>
            <a:pPr algn="just" eaLnBrk="1" fontAlgn="auto" hangingPunct="1">
              <a:lnSpc>
                <a:spcPct val="150000"/>
              </a:lnSpc>
              <a:spcBef>
                <a:spcPts val="818"/>
              </a:spcBef>
              <a:spcAft>
                <a:spcPts val="0"/>
              </a:spcAft>
              <a:buClr>
                <a:srgbClr val="4F81BD">
                  <a:lumMod val="75000"/>
                </a:srgbClr>
              </a:buClr>
              <a:buFont typeface="Wingdings" panose="05000000000000000000" pitchFamily="2" charset="2"/>
              <a:buChar char="q"/>
              <a:defRPr/>
            </a:pPr>
            <a:r>
              <a:rPr lang="fr-FR" altLang="fr-FR" sz="2400" dirty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Le rôle du conseil syndical est  de contrôler et d’</a:t>
            </a:r>
            <a:r>
              <a:rPr lang="fr-FR" altLang="ja-JP" sz="2400" dirty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assister le syndic dans le cadre de sa gestion </a:t>
            </a:r>
            <a:r>
              <a:rPr lang="fr-FR" altLang="ja-JP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(article 26 du décret 17 mars 1967</a:t>
            </a:r>
            <a:r>
              <a:rPr lang="fr-FR" altLang="ja-JP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 </a:t>
            </a:r>
            <a:r>
              <a:rPr 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Il contrôle la gestion du syndic, </a:t>
            </a:r>
            <a:r>
              <a:rPr lang="fr-FR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notamment la comptabilité de ce dernier, la répartition des dépenses, les conditions dans lesquelles sont passés et exécutés les marchés et tous les autres contrats, et bien sur le </a:t>
            </a:r>
            <a:r>
              <a:rPr lang="fr-FR" sz="2400" b="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</a:t>
            </a:r>
            <a:r>
              <a:rPr lang="fr-CA" sz="2400" b="0" dirty="0" err="1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uivi</a:t>
            </a:r>
            <a:r>
              <a:rPr lang="fr-CA" sz="2400" b="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fr-CA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des procédures en cours dans le cadre du recouvrement des impayés de </a:t>
            </a:r>
            <a:r>
              <a:rPr lang="fr-CA" sz="2400" b="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charges.</a:t>
            </a:r>
            <a:endParaRPr lang="fr-FR" sz="2400" b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0" algn="just" eaLnBrk="1" fontAlgn="auto" hangingPunct="1">
              <a:lnSpc>
                <a:spcPct val="150000"/>
              </a:lnSpc>
              <a:spcBef>
                <a:spcPts val="818"/>
              </a:spcBef>
              <a:spcAft>
                <a:spcPts val="0"/>
              </a:spcAft>
              <a:buClr>
                <a:srgbClr val="4F81BD">
                  <a:lumMod val="75000"/>
                </a:srgbClr>
              </a:buClr>
              <a:buFont typeface="Wingdings" panose="05000000000000000000" pitchFamily="2" charset="2"/>
              <a:buChar char="q"/>
              <a:defRPr/>
            </a:pPr>
            <a:r>
              <a:rPr lang="fr-FR" altLang="fr-FR" sz="2400" dirty="0" smtClean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Il </a:t>
            </a:r>
            <a:r>
              <a:rPr lang="fr-FR" altLang="fr-FR" sz="2400" dirty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 un droit de regard permanent sur la gestion et les comptes du syndic</a:t>
            </a: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Il peut interroger le syndic et lui demander copie de tous les documents de la copropriété et il peut également examiner et contrôler toutes les pièces qu’</a:t>
            </a:r>
            <a:r>
              <a:rPr lang="fr-FR" altLang="ja-JP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il souhaite</a:t>
            </a:r>
            <a:r>
              <a:rPr lang="fr-FR" altLang="ja-JP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… </a:t>
            </a:r>
            <a:r>
              <a:rPr lang="fr-FR" altLang="fr-FR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(art 21 de la loi du 10/07/1965).</a:t>
            </a:r>
          </a:p>
          <a:p>
            <a:pPr lvl="0" algn="just" eaLnBrk="1" fontAlgn="auto" hangingPunct="1">
              <a:lnSpc>
                <a:spcPct val="150000"/>
              </a:lnSpc>
              <a:spcBef>
                <a:spcPts val="818"/>
              </a:spcBef>
              <a:spcAft>
                <a:spcPts val="0"/>
              </a:spcAft>
              <a:buClr>
                <a:srgbClr val="4F81BD">
                  <a:lumMod val="75000"/>
                </a:srgbClr>
              </a:buClr>
              <a:buFont typeface="Wingdings" panose="05000000000000000000" pitchFamily="2" charset="2"/>
              <a:buChar char="q"/>
              <a:defRPr/>
            </a:pPr>
            <a:endParaRPr lang="fr-FR" altLang="fr-FR" sz="800" b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just"/>
            <a:endParaRPr lang="fr-FR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741966" y="125859"/>
            <a:ext cx="30778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i="1" dirty="0"/>
              <a:t>Toute reproduction sans autorisation de l’Arc est interdite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5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8474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>
          <a:xfrm>
            <a:off x="650161" y="435623"/>
            <a:ext cx="11702891" cy="1501240"/>
          </a:xfrm>
        </p:spPr>
        <p:txBody>
          <a:bodyPr/>
          <a:lstStyle/>
          <a:p>
            <a:pPr algn="ctr" eaLnBrk="1" hangingPunct="1"/>
            <a:r>
              <a:rPr lang="fr-FR" altLang="fr-FR" sz="3200" dirty="0"/>
              <a:t>	2. Comment analyser une dette de charge ?</a:t>
            </a:r>
          </a:p>
        </p:txBody>
      </p:sp>
      <p:sp>
        <p:nvSpPr>
          <p:cNvPr id="21507" name="Espace réservé du contenu 2"/>
          <p:cNvSpPr>
            <a:spLocks noGrp="1"/>
          </p:cNvSpPr>
          <p:nvPr>
            <p:ph idx="1"/>
          </p:nvPr>
        </p:nvSpPr>
        <p:spPr>
          <a:xfrm>
            <a:off x="1101006" y="2358107"/>
            <a:ext cx="7920880" cy="5832648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altLang="fr-FR" sz="2400" b="1" dirty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Composition et nature de la dette : </a:t>
            </a:r>
          </a:p>
          <a:p>
            <a:pPr lvl="1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altLang="fr-F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Ancienneté : </a:t>
            </a: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depuis quand ? </a:t>
            </a:r>
          </a:p>
          <a:p>
            <a:pPr lvl="1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altLang="fr-F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composition: </a:t>
            </a: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charges ? Travaux ? Parking ?</a:t>
            </a:r>
          </a:p>
          <a:p>
            <a:pPr lvl="1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altLang="fr-F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Pourquoi </a:t>
            </a: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Régularisation ? Contestation ? </a:t>
            </a:r>
          </a:p>
          <a:p>
            <a:pPr marL="650138" lvl="1" indent="0" algn="just" eaLnBrk="1" fontAlgn="auto" hangingPunct="1">
              <a:spcAft>
                <a:spcPts val="0"/>
              </a:spcAft>
              <a:buNone/>
              <a:defRPr/>
            </a:pPr>
            <a:endParaRPr lang="fr-FR" altLang="fr-FR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-185109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503406" algn="l"/>
              </a:tabLst>
              <a:defRPr/>
            </a:pPr>
            <a:r>
              <a:rPr lang="fr-FR" altLang="fr-F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</a:t>
            </a:r>
            <a:r>
              <a:rPr lang="fr-FR" altLang="fr-FR" sz="2400" b="1" dirty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Réactions du débiteur (bonne foi ?)</a:t>
            </a:r>
          </a:p>
          <a:p>
            <a:pPr lvl="1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Fait-il des règlements ? Régulier / irrégulier </a:t>
            </a:r>
          </a:p>
          <a:p>
            <a:pPr marL="650138" lvl="1" indent="0" algn="just" eaLnBrk="1" fontAlgn="auto" hangingPunct="1">
              <a:spcAft>
                <a:spcPts val="0"/>
              </a:spcAft>
              <a:buNone/>
              <a:defRPr/>
            </a:pPr>
            <a:endParaRPr lang="fr-FR" altLang="fr-FR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altLang="fr-FR" sz="2400" b="1" dirty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Les actions en cours engagées par le </a:t>
            </a:r>
            <a:r>
              <a:rPr lang="fr-FR" altLang="fr-FR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syndic :</a:t>
            </a:r>
            <a:endParaRPr lang="fr-FR" altLang="fr-FR" sz="2400" b="1" dirty="0">
              <a:solidFill>
                <a:srgbClr val="0070C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1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altLang="fr-F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Amiable </a:t>
            </a:r>
          </a:p>
          <a:p>
            <a:pPr lvl="1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altLang="fr-F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Pré -contentieuse</a:t>
            </a:r>
          </a:p>
          <a:p>
            <a:pPr lvl="1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altLang="fr-F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Judiciaire</a:t>
            </a:r>
          </a:p>
          <a:p>
            <a:pPr marL="487604" lvl="1" indent="0" algn="just" eaLnBrk="1" fontAlgn="auto" hangingPunct="1">
              <a:spcAft>
                <a:spcPts val="0"/>
              </a:spcAft>
              <a:buNone/>
              <a:defRPr/>
            </a:pPr>
            <a:r>
              <a:rPr lang="fr-FR" altLang="fr-F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6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6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06215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650160" y="413891"/>
            <a:ext cx="11702891" cy="1625402"/>
          </a:xfrm>
        </p:spPr>
        <p:txBody>
          <a:bodyPr/>
          <a:lstStyle/>
          <a:p>
            <a:r>
              <a:rPr lang="fr-FR" altLang="fr-FR" sz="3200" dirty="0">
                <a:latin typeface="Calibri" panose="020F0502020204030204" pitchFamily="34" charset="0"/>
                <a:cs typeface="Calibri" panose="020F0502020204030204" pitchFamily="34" charset="0"/>
              </a:rPr>
              <a:t>Avant toute procédure amiable ou contentieuse : </a:t>
            </a:r>
            <a:br>
              <a:rPr lang="fr-FR" altLang="fr-FR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altLang="fr-FR" sz="3200" dirty="0">
                <a:latin typeface="Calibri" panose="020F0502020204030204" pitchFamily="34" charset="0"/>
                <a:cs typeface="Calibri" panose="020F0502020204030204" pitchFamily="34" charset="0"/>
              </a:rPr>
              <a:t>les bonnes questions à se poser </a:t>
            </a:r>
            <a:r>
              <a:rPr lang="fr-FR" altLang="fr-FR" sz="3200" dirty="0">
                <a:solidFill>
                  <a:srgbClr val="604A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altLang="fr-FR" sz="3200" dirty="0">
                <a:solidFill>
                  <a:srgbClr val="604A7B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4" name="Espace réservé du contenu 6"/>
          <p:cNvSpPr>
            <a:spLocks noGrp="1"/>
          </p:cNvSpPr>
          <p:nvPr>
            <p:ph idx="1"/>
          </p:nvPr>
        </p:nvSpPr>
        <p:spPr>
          <a:xfrm>
            <a:off x="672411" y="2317270"/>
            <a:ext cx="11517827" cy="6439021"/>
          </a:xfrm>
        </p:spPr>
        <p:txBody>
          <a:bodyPr/>
          <a:lstStyle/>
          <a:p>
            <a:pPr algn="just">
              <a:buNone/>
            </a:pPr>
            <a:r>
              <a:rPr lang="fr-FR" altLang="fr-F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Quelle décision à prendre ?</a:t>
            </a:r>
          </a:p>
          <a:p>
            <a:pPr algn="just">
              <a:buNone/>
            </a:pPr>
            <a:endParaRPr lang="fr-FR" altLang="fr-FR" sz="2400" dirty="0">
              <a:solidFill>
                <a:srgbClr val="0084A8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altLang="fr-FR" sz="2400" b="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Faire le point sur </a:t>
            </a:r>
            <a:r>
              <a:rPr lang="fr-FR" altLang="fr-FR" sz="24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l’importance de la dette ET la durée de la </a:t>
            </a:r>
            <a:r>
              <a:rPr lang="fr-FR" altLang="fr-FR" sz="2400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dette</a:t>
            </a:r>
          </a:p>
          <a:p>
            <a:pPr marL="0" indent="0" algn="just">
              <a:buNone/>
            </a:pPr>
            <a:endParaRPr lang="fr-FR" altLang="fr-FR" sz="2400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altLang="fr-FR" sz="2400" b="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Faire le point sur la </a:t>
            </a:r>
            <a:r>
              <a:rPr lang="fr-FR" altLang="fr-FR" sz="24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situation personnelle du débiteur </a:t>
            </a:r>
            <a:r>
              <a:rPr lang="fr-FR" altLang="fr-FR" sz="2400" b="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: de bonne ou mauvaise foi, ses propositions de règlement par rapport à la relance faite, ou par rapport à un échéancier de </a:t>
            </a:r>
            <a:r>
              <a:rPr lang="fr-FR" altLang="fr-FR" sz="2400" b="0" dirty="0" smtClean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paiement</a:t>
            </a:r>
          </a:p>
          <a:p>
            <a:pPr marL="0" indent="0" algn="just">
              <a:buNone/>
            </a:pPr>
            <a:endParaRPr lang="fr-FR" altLang="fr-FR" sz="2400" b="0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altLang="fr-FR" sz="2400" b="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Évaluer la </a:t>
            </a:r>
            <a:r>
              <a:rPr lang="fr-FR" altLang="fr-FR" sz="24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procédure</a:t>
            </a:r>
            <a:r>
              <a:rPr lang="fr-FR" altLang="fr-FR" sz="2400" b="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à mener et le </a:t>
            </a:r>
            <a:r>
              <a:rPr lang="fr-FR" altLang="fr-FR" sz="24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coût financier </a:t>
            </a:r>
            <a:r>
              <a:rPr lang="fr-FR" altLang="fr-FR" sz="2400" b="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pour la copropriété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7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6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396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/>
              <a:t>3. Les étapes des procédures de recouvrement des charges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646214835"/>
              </p:ext>
            </p:extLst>
          </p:nvPr>
        </p:nvGraphicFramePr>
        <p:xfrm>
          <a:off x="623225" y="2862163"/>
          <a:ext cx="1149500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8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7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972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0160" y="385598"/>
            <a:ext cx="11702892" cy="1103288"/>
          </a:xfrm>
        </p:spPr>
        <p:txBody>
          <a:bodyPr/>
          <a:lstStyle/>
          <a:p>
            <a:r>
              <a:rPr lang="fr-FR" altLang="fr-FR" sz="3200" dirty="0"/>
              <a:t>Les étapes d’une </a:t>
            </a:r>
            <a:r>
              <a:rPr lang="fr-FR" altLang="fr-FR" sz="3200" dirty="0" smtClean="0"/>
              <a:t>procédure judiciaire</a:t>
            </a:r>
            <a:endParaRPr lang="fr-FR" sz="3200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650159" y="2202794"/>
            <a:ext cx="11540079" cy="6768752"/>
          </a:xfrm>
          <a:prstGeom prst="rect">
            <a:avLst/>
          </a:prstGeom>
        </p:spPr>
        <p:txBody>
          <a:bodyPr lIns="67346" tIns="33673" rIns="67346" bIns="33673" rtlCol="0">
            <a:normAutofit/>
          </a:bodyPr>
          <a:lstStyle>
            <a:lvl1pPr marL="470964" indent="-470964" algn="l" defTabSz="1256599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4463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ＭＳ Ｐゴシック" panose="020B0600070205080204" pitchFamily="34" charset="-128"/>
                <a:cs typeface="ＭＳ Ｐゴシック"/>
              </a:defRPr>
            </a:lvl1pPr>
            <a:lvl2pPr marL="1022177" indent="-392909" algn="l" defTabSz="125659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  <a:defRPr sz="3807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ＭＳ Ｐゴシック" panose="020B0600070205080204" pitchFamily="34" charset="-128"/>
                <a:cs typeface="ＭＳ Ｐゴシック"/>
              </a:defRPr>
            </a:lvl2pPr>
            <a:lvl3pPr marL="1571269" indent="-312587" algn="l" defTabSz="125659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>
                  <a:lumMod val="75000"/>
                </a:schemeClr>
              </a:buClr>
              <a:buChar char="•"/>
              <a:defRPr sz="3282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ＭＳ Ｐゴシック" panose="020B0600070205080204" pitchFamily="34" charset="-128"/>
                <a:cs typeface="ＭＳ Ｐゴシック"/>
              </a:defRPr>
            </a:lvl3pPr>
            <a:lvl4pPr marL="2200610" indent="-312587" algn="l" defTabSz="1256599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757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ＭＳ Ｐゴシック" panose="020B0600070205080204" pitchFamily="34" charset="-128"/>
                <a:cs typeface="ＭＳ Ｐゴシック"/>
              </a:defRPr>
            </a:lvl4pPr>
            <a:lvl5pPr marL="2827868" indent="-312587" algn="l" defTabSz="1256599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57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ＭＳ Ｐゴシック" panose="020B0600070205080204" pitchFamily="34" charset="-128"/>
                <a:cs typeface="ＭＳ Ｐゴシック"/>
              </a:defRPr>
            </a:lvl5pPr>
            <a:lvl6pPr marL="3270660" indent="-314634" algn="l" defTabSz="1257002" rtl="0" fontAlgn="base">
              <a:spcBef>
                <a:spcPct val="20000"/>
              </a:spcBef>
              <a:spcAft>
                <a:spcPct val="0"/>
              </a:spcAft>
              <a:buChar char="»"/>
              <a:defRPr sz="2757">
                <a:solidFill>
                  <a:schemeClr val="tx1"/>
                </a:solidFill>
                <a:latin typeface="+mn-lt"/>
                <a:ea typeface="+mn-ea"/>
              </a:defRPr>
            </a:lvl6pPr>
            <a:lvl7pPr marL="3712683" indent="-314634" algn="l" defTabSz="1257002" rtl="0" fontAlgn="base">
              <a:spcBef>
                <a:spcPct val="20000"/>
              </a:spcBef>
              <a:spcAft>
                <a:spcPct val="0"/>
              </a:spcAft>
              <a:buChar char="»"/>
              <a:defRPr sz="2757">
                <a:solidFill>
                  <a:schemeClr val="tx1"/>
                </a:solidFill>
                <a:latin typeface="+mn-lt"/>
                <a:ea typeface="+mn-ea"/>
              </a:defRPr>
            </a:lvl7pPr>
            <a:lvl8pPr marL="4154706" indent="-314634" algn="l" defTabSz="1257002" rtl="0" fontAlgn="base">
              <a:spcBef>
                <a:spcPct val="20000"/>
              </a:spcBef>
              <a:spcAft>
                <a:spcPct val="0"/>
              </a:spcAft>
              <a:buChar char="»"/>
              <a:defRPr sz="2757">
                <a:solidFill>
                  <a:schemeClr val="tx1"/>
                </a:solidFill>
                <a:latin typeface="+mn-lt"/>
                <a:ea typeface="+mn-ea"/>
              </a:defRPr>
            </a:lvl8pPr>
            <a:lvl9pPr marL="4596729" indent="-314634" algn="l" defTabSz="1257002" rtl="0" fontAlgn="base">
              <a:spcBef>
                <a:spcPct val="20000"/>
              </a:spcBef>
              <a:spcAft>
                <a:spcPct val="0"/>
              </a:spcAft>
              <a:buChar char="»"/>
              <a:defRPr sz="2757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70964" marR="0" lvl="0" indent="-470964" defTabSz="125659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anose="020B0604020202020204" pitchFamily="34" charset="0"/>
              </a:rPr>
              <a:t>Qui assigne ?  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anose="020B0604020202020204" pitchFamily="34" charset="0"/>
              </a:rPr>
              <a:t>Le demandeur </a:t>
            </a:r>
            <a:endParaRPr kumimoji="0" lang="fr-FR" altLang="fr-F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470964" marR="0" lvl="0" indent="-470964" defTabSz="125659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2400" kern="0" dirty="0">
                <a:solidFill>
                  <a:schemeClr val="tx1"/>
                </a:solidFill>
                <a:cs typeface="Arial" panose="020B0604020202020204" pitchFamily="34" charset="0"/>
              </a:rPr>
              <a:t>C</a:t>
            </a:r>
            <a:r>
              <a:rPr kumimoji="0" lang="fr-FR" alt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anose="020B0604020202020204" pitchFamily="34" charset="0"/>
              </a:rPr>
              <a:t>’est-à-dire 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anose="020B0604020202020204" pitchFamily="34" charset="0"/>
              </a:rPr>
              <a:t>le syndicat des copropriétaires représenté par son syndic</a:t>
            </a:r>
            <a:endParaRPr lang="fr-FR" altLang="fr-FR" sz="2400" kern="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470964" marR="0" lvl="0" indent="-470964" defTabSz="125659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kumimoji="0" lang="fr-FR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Les 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étapes </a:t>
            </a: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:</a:t>
            </a:r>
            <a:endParaRPr kumimoji="0" lang="fr-FR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400" b="1" kern="0" dirty="0" smtClean="0">
                <a:solidFill>
                  <a:schemeClr val="tx1"/>
                </a:solidFill>
              </a:rPr>
              <a:t>La </a:t>
            </a:r>
            <a:r>
              <a:rPr lang="fr-FR" sz="2400" b="1" kern="0" dirty="0">
                <a:solidFill>
                  <a:schemeClr val="tx1"/>
                </a:solidFill>
              </a:rPr>
              <a:t>mise en </a:t>
            </a:r>
            <a:r>
              <a:rPr lang="fr-FR" sz="2400" b="1" kern="0" dirty="0" smtClean="0">
                <a:solidFill>
                  <a:schemeClr val="tx1"/>
                </a:solidFill>
              </a:rPr>
              <a:t>demeure</a:t>
            </a:r>
            <a:endParaRPr lang="fr-FR" sz="2400" b="1" kern="0" dirty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fr-FR" sz="2400" kern="0" dirty="0">
                <a:solidFill>
                  <a:schemeClr val="tx1"/>
                </a:solidFill>
              </a:rPr>
              <a:t> </a:t>
            </a:r>
            <a:r>
              <a:rPr lang="fr-FR" sz="2400" kern="0" dirty="0" smtClean="0">
                <a:solidFill>
                  <a:schemeClr val="tx1"/>
                </a:solidFill>
              </a:rPr>
              <a:t>   Si </a:t>
            </a:r>
            <a:r>
              <a:rPr lang="fr-FR" sz="2400" kern="0" dirty="0">
                <a:solidFill>
                  <a:schemeClr val="tx1"/>
                </a:solidFill>
              </a:rPr>
              <a:t>pas de réaction concrète : 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Transmission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du dossier à l’avocat </a:t>
            </a:r>
            <a:endParaRPr lang="fr-FR" sz="2400" kern="0" noProof="0" dirty="0">
              <a:solidFill>
                <a:schemeClr val="tx1"/>
              </a:solidFill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Assignation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– audience (s)  – délibéré </a:t>
            </a: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fr-FR" sz="2400" b="1" kern="0" dirty="0" smtClean="0">
                <a:solidFill>
                  <a:schemeClr val="tx1"/>
                </a:solidFill>
              </a:rPr>
              <a:t>Obtention </a:t>
            </a:r>
            <a:r>
              <a:rPr lang="fr-FR" sz="2400" b="1" kern="0" dirty="0">
                <a:solidFill>
                  <a:schemeClr val="tx1"/>
                </a:solidFill>
              </a:rPr>
              <a:t>du jugement </a:t>
            </a:r>
            <a:r>
              <a:rPr lang="fr-FR" sz="2400" kern="0" dirty="0">
                <a:solidFill>
                  <a:schemeClr val="tx1"/>
                </a:solidFill>
              </a:rPr>
              <a:t>avec exécution provisoire sans attendre le délai d’appel </a:t>
            </a:r>
            <a:r>
              <a:rPr lang="fr-FR" sz="2400" b="1" kern="0" dirty="0">
                <a:solidFill>
                  <a:schemeClr val="tx1"/>
                </a:solidFill>
              </a:rPr>
              <a:t>d’un mois </a:t>
            </a:r>
            <a:r>
              <a:rPr lang="fr-FR" sz="2400" kern="0" dirty="0">
                <a:solidFill>
                  <a:schemeClr val="tx1"/>
                </a:solidFill>
              </a:rPr>
              <a:t>procédure au fond et </a:t>
            </a:r>
            <a:r>
              <a:rPr lang="fr-FR" sz="2400" b="1" kern="0" dirty="0">
                <a:solidFill>
                  <a:schemeClr val="tx1"/>
                </a:solidFill>
              </a:rPr>
              <a:t>15 jours pour </a:t>
            </a:r>
            <a:r>
              <a:rPr lang="fr-FR" sz="2400" kern="0" dirty="0">
                <a:solidFill>
                  <a:schemeClr val="tx1"/>
                </a:solidFill>
              </a:rPr>
              <a:t>la procédure au fond accélérée </a:t>
            </a:r>
            <a:r>
              <a:rPr lang="fr-FR" sz="2400" kern="0" dirty="0" smtClean="0">
                <a:solidFill>
                  <a:schemeClr val="tx1"/>
                </a:solidFill>
              </a:rPr>
              <a:t>(article19-2)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Signification 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du jugement 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(le délai </a:t>
            </a: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d’appel est 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d’un </a:t>
            </a: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mois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)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Exécution 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du </a:t>
            </a: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jugement</a:t>
            </a:r>
            <a:r>
              <a:rPr lang="fr-FR" sz="2400" b="1" kern="0" noProof="0" dirty="0">
                <a:solidFill>
                  <a:schemeClr val="tx1"/>
                </a:solidFill>
              </a:rPr>
              <a:t> </a:t>
            </a:r>
            <a:r>
              <a:rPr lang="fr-FR" sz="2400" b="1" kern="0" noProof="0" dirty="0" smtClean="0">
                <a:solidFill>
                  <a:schemeClr val="tx1"/>
                </a:solidFill>
              </a:rPr>
              <a:t>: </a:t>
            </a:r>
            <a:r>
              <a:rPr lang="fr-FR" sz="2400" b="1" kern="0" dirty="0" smtClean="0">
                <a:solidFill>
                  <a:schemeClr val="tx1"/>
                </a:solidFill>
              </a:rPr>
              <a:t> 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saisie </a:t>
            </a: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sur 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compte / salaire / </a:t>
            </a: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loyer,</a:t>
            </a:r>
            <a:r>
              <a:rPr kumimoji="0" lang="fr-FR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lang="fr-FR" sz="2400" kern="0" dirty="0" smtClean="0">
                <a:solidFill>
                  <a:schemeClr val="tx1"/>
                </a:solidFill>
              </a:rPr>
              <a:t>sauf </a:t>
            </a:r>
            <a:r>
              <a:rPr lang="fr-FR" sz="2400" kern="0" dirty="0">
                <a:solidFill>
                  <a:schemeClr val="tx1"/>
                </a:solidFill>
              </a:rPr>
              <a:t>dans le cas d’un échéancier </a:t>
            </a:r>
            <a:r>
              <a:rPr lang="fr-FR" sz="2400" kern="0" dirty="0" smtClean="0">
                <a:solidFill>
                  <a:schemeClr val="tx1"/>
                </a:solidFill>
              </a:rPr>
              <a:t>judicaire/</a:t>
            </a:r>
            <a:r>
              <a:rPr lang="fr-FR" sz="2400" b="1" kern="0" dirty="0" smtClean="0">
                <a:solidFill>
                  <a:schemeClr val="tx1"/>
                </a:solidFill>
              </a:rPr>
              <a:t>saisie immobilière</a:t>
            </a:r>
            <a:endParaRPr kumimoji="0" lang="fr-FR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470964" marR="0" lvl="0" indent="-470964" algn="l" defTabSz="125659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9CB38">
                  <a:lumMod val="75000"/>
                </a:srgbClr>
              </a:buClr>
              <a:buSzTx/>
              <a:buFont typeface="Wingdings 3" charset="2"/>
              <a:buChar char=""/>
              <a:tabLst/>
              <a:defRPr/>
            </a:pPr>
            <a:endParaRPr kumimoji="0" lang="fr-FR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/>
            <a:fld id="{4F399CFB-5FD2-48FF-AA2D-5CA5918DB666}" type="slidenum">
              <a:rPr lang="fr-FR" altLang="fr-FR" smtClean="0">
                <a:solidFill>
                  <a:prstClr val="black"/>
                </a:solidFill>
                <a:ea typeface="+mn-ea"/>
              </a:rPr>
              <a:pPr eaLnBrk="0" hangingPunct="0"/>
              <a:t>9</a:t>
            </a:fld>
            <a:endParaRPr lang="fr-FR" altLang="fr-FR" dirty="0">
              <a:solidFill>
                <a:prstClr val="black"/>
              </a:solidFill>
              <a:ea typeface="+mn-ea"/>
            </a:endParaRPr>
          </a:p>
        </p:txBody>
      </p:sp>
      <p:sp>
        <p:nvSpPr>
          <p:cNvPr id="6" name="Espace réservé du pied de page 1"/>
          <p:cNvSpPr txBox="1">
            <a:spLocks/>
          </p:cNvSpPr>
          <p:nvPr/>
        </p:nvSpPr>
        <p:spPr>
          <a:xfrm>
            <a:off x="4038673" y="9013796"/>
            <a:ext cx="4709150" cy="51945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defRPr/>
            </a:pPr>
            <a:endParaRPr lang="fr-FR" sz="18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63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10519</TotalTime>
  <Words>2245</Words>
  <Application>Microsoft Office PowerPoint</Application>
  <PresentationFormat>Personnalisé</PresentationFormat>
  <Paragraphs>310</Paragraphs>
  <Slides>28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28</vt:i4>
      </vt:variant>
    </vt:vector>
  </HeadingPairs>
  <TitlesOfParts>
    <vt:vector size="38" baseType="lpstr">
      <vt:lpstr>ＭＳ Ｐゴシック</vt:lpstr>
      <vt:lpstr>Arial</vt:lpstr>
      <vt:lpstr>Arial Narrow</vt:lpstr>
      <vt:lpstr>Calibri</vt:lpstr>
      <vt:lpstr>Verdana</vt:lpstr>
      <vt:lpstr>Vrinda</vt:lpstr>
      <vt:lpstr>Wingdings</vt:lpstr>
      <vt:lpstr>Wingdings 3</vt:lpstr>
      <vt:lpstr>Thème Office</vt:lpstr>
      <vt:lpstr>2_Thème Office</vt:lpstr>
      <vt:lpstr>Comment prévenir et traiter les impayés de sa copropriété?</vt:lpstr>
      <vt:lpstr>Sommaire</vt:lpstr>
      <vt:lpstr>1- Les conséquences d’un manque de suivi des impayés</vt:lpstr>
      <vt:lpstr>Le syndic et les impayés de charges</vt:lpstr>
      <vt:lpstr>Le rôle du CS dans le suivi des impayés </vt:lpstr>
      <vt:lpstr> 2. Comment analyser une dette de charge ?</vt:lpstr>
      <vt:lpstr>Avant toute procédure amiable ou contentieuse :  les bonnes questions à se poser  </vt:lpstr>
      <vt:lpstr>3. Les étapes des procédures de recouvrement des charges</vt:lpstr>
      <vt:lpstr>Les étapes d’une procédure judiciaire</vt:lpstr>
      <vt:lpstr> </vt:lpstr>
      <vt:lpstr>Les intérêts légaux après mise en demeure</vt:lpstr>
      <vt:lpstr>La requête en injonction de payer </vt:lpstr>
      <vt:lpstr>La procédure accélérée au fond</vt:lpstr>
      <vt:lpstr>Quel tribunal saisir ? </vt:lpstr>
      <vt:lpstr>Convention d’honoraires entre « avocat »/ la copropriété</vt:lpstr>
      <vt:lpstr>4. Focus sur la Saisie immobilière</vt:lpstr>
      <vt:lpstr>Les audiences liées à la saisie immobilière</vt:lpstr>
      <vt:lpstr>La procédure d’ordre: la récupération des fonds</vt:lpstr>
      <vt:lpstr>Comprendre le super-privilège</vt:lpstr>
      <vt:lpstr>5. Comprendre les créances irrécouvrables</vt:lpstr>
      <vt:lpstr>6. Les reflexes pour un suivi efficace des impayés</vt:lpstr>
      <vt:lpstr>Les documents à obtenir  </vt:lpstr>
      <vt:lpstr>Les documents à obtenir  </vt:lpstr>
      <vt:lpstr>6. Les reflexes pour un suivi efficace des impayés : contrôler les frais que le syndic impute au débiteur</vt:lpstr>
      <vt:lpstr>Ce que dit le « Contrat type syndic »</vt:lpstr>
      <vt:lpstr>7. Construire un protocole de recouvrement</vt:lpstr>
      <vt:lpstr>Conclusion et conseils </vt:lpstr>
      <vt:lpstr>Questions/Réponses </vt:lpstr>
    </vt:vector>
  </TitlesOfParts>
  <Company>skap 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Estelle Baron</dc:creator>
  <cp:lastModifiedBy>Tinhinane Lounadi</cp:lastModifiedBy>
  <cp:revision>801</cp:revision>
  <cp:lastPrinted>2022-05-12T14:05:39Z</cp:lastPrinted>
  <dcterms:modified xsi:type="dcterms:W3CDTF">2023-03-17T10:43:19Z</dcterms:modified>
</cp:coreProperties>
</file>