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72" r:id="rId2"/>
    <p:sldId id="299" r:id="rId3"/>
    <p:sldId id="323" r:id="rId4"/>
    <p:sldId id="309" r:id="rId5"/>
    <p:sldId id="310" r:id="rId6"/>
    <p:sldId id="324" r:id="rId7"/>
    <p:sldId id="325" r:id="rId8"/>
    <p:sldId id="326" r:id="rId9"/>
    <p:sldId id="327" r:id="rId10"/>
    <p:sldId id="334" r:id="rId11"/>
    <p:sldId id="329" r:id="rId12"/>
    <p:sldId id="328" r:id="rId13"/>
    <p:sldId id="330" r:id="rId14"/>
    <p:sldId id="331" r:id="rId15"/>
    <p:sldId id="336" r:id="rId16"/>
    <p:sldId id="332" r:id="rId17"/>
    <p:sldId id="333" r:id="rId18"/>
    <p:sldId id="335"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0640"/>
    <a:srgbClr val="F628BB"/>
    <a:srgbClr val="FB3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465" autoAdjust="0"/>
  </p:normalViewPr>
  <p:slideViewPr>
    <p:cSldViewPr snapToGrid="0">
      <p:cViewPr varScale="1">
        <p:scale>
          <a:sx n="97" d="100"/>
          <a:sy n="97" d="100"/>
        </p:scale>
        <p:origin x="19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9C3EC78-EBAB-46C7-A4AB-CDB24E940927}" type="datetimeFigureOut">
              <a:rPr lang="fr-FR" smtClean="0"/>
              <a:pPr/>
              <a:t>12/05/2023</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23B5522-1A79-4C0C-ABA4-FA151D70C811}" type="slidenum">
              <a:rPr lang="fr-FR" smtClean="0"/>
              <a:pPr/>
              <a:t>‹N°›</a:t>
            </a:fld>
            <a:endParaRPr lang="fr-FR"/>
          </a:p>
        </p:txBody>
      </p:sp>
    </p:spTree>
    <p:extLst>
      <p:ext uri="{BB962C8B-B14F-4D97-AF65-F5344CB8AC3E}">
        <p14:creationId xmlns:p14="http://schemas.microsoft.com/office/powerpoint/2010/main" val="2456345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FEEC872-F448-40C5-8DC0-89A88596622E}" type="datetimeFigureOut">
              <a:rPr lang="fr-FR" smtClean="0"/>
              <a:pPr/>
              <a:t>12/05/2023</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8B2B290-99A7-4426-8D65-C1A92561C646}" type="slidenum">
              <a:rPr lang="fr-FR" smtClean="0"/>
              <a:pPr/>
              <a:t>‹N°›</a:t>
            </a:fld>
            <a:endParaRPr lang="fr-FR"/>
          </a:p>
        </p:txBody>
      </p:sp>
    </p:spTree>
    <p:extLst>
      <p:ext uri="{BB962C8B-B14F-4D97-AF65-F5344CB8AC3E}">
        <p14:creationId xmlns:p14="http://schemas.microsoft.com/office/powerpoint/2010/main" val="3954585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1</a:t>
            </a:fld>
            <a:endParaRPr lang="fr-FR"/>
          </a:p>
        </p:txBody>
      </p:sp>
    </p:spTree>
    <p:extLst>
      <p:ext uri="{BB962C8B-B14F-4D97-AF65-F5344CB8AC3E}">
        <p14:creationId xmlns:p14="http://schemas.microsoft.com/office/powerpoint/2010/main" val="3138877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Cela explique que de nombreux logements en chauffage électrique se retrouvent classés F ou G malgré des performances énergétiques correctes en apparence.</a:t>
            </a:r>
          </a:p>
          <a:p>
            <a:r>
              <a:rPr lang="fr-FR" dirty="0"/>
              <a:t>C’est un outil de comparaison</a:t>
            </a:r>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14</a:t>
            </a:fld>
            <a:endParaRPr lang="fr-FR"/>
          </a:p>
        </p:txBody>
      </p:sp>
    </p:spTree>
    <p:extLst>
      <p:ext uri="{BB962C8B-B14F-4D97-AF65-F5344CB8AC3E}">
        <p14:creationId xmlns:p14="http://schemas.microsoft.com/office/powerpoint/2010/main" val="684675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17</a:t>
            </a:fld>
            <a:endParaRPr lang="fr-FR"/>
          </a:p>
        </p:txBody>
      </p:sp>
    </p:spTree>
    <p:extLst>
      <p:ext uri="{BB962C8B-B14F-4D97-AF65-F5344CB8AC3E}">
        <p14:creationId xmlns:p14="http://schemas.microsoft.com/office/powerpoint/2010/main" val="98499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Un DPE collectif établissant que le bâtiment appartient à la classe A, B ou C n’a plus besoin d’être refait au bout de 10 ans.</a:t>
            </a:r>
          </a:p>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4</a:t>
            </a:fld>
            <a:endParaRPr lang="fr-FR"/>
          </a:p>
        </p:txBody>
      </p:sp>
    </p:spTree>
    <p:extLst>
      <p:ext uri="{BB962C8B-B14F-4D97-AF65-F5344CB8AC3E}">
        <p14:creationId xmlns:p14="http://schemas.microsoft.com/office/powerpoint/2010/main" val="159436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5</a:t>
            </a:fld>
            <a:endParaRPr lang="fr-FR"/>
          </a:p>
        </p:txBody>
      </p:sp>
    </p:spTree>
    <p:extLst>
      <p:ext uri="{BB962C8B-B14F-4D97-AF65-F5344CB8AC3E}">
        <p14:creationId xmlns:p14="http://schemas.microsoft.com/office/powerpoint/2010/main" val="2754505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6</a:t>
            </a:fld>
            <a:endParaRPr lang="fr-FR"/>
          </a:p>
        </p:txBody>
      </p:sp>
    </p:spTree>
    <p:extLst>
      <p:ext uri="{BB962C8B-B14F-4D97-AF65-F5344CB8AC3E}">
        <p14:creationId xmlns:p14="http://schemas.microsoft.com/office/powerpoint/2010/main" val="2487006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7</a:t>
            </a:fld>
            <a:endParaRPr lang="fr-FR"/>
          </a:p>
        </p:txBody>
      </p:sp>
    </p:spTree>
    <p:extLst>
      <p:ext uri="{BB962C8B-B14F-4D97-AF65-F5344CB8AC3E}">
        <p14:creationId xmlns:p14="http://schemas.microsoft.com/office/powerpoint/2010/main" val="3601262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8</a:t>
            </a:fld>
            <a:endParaRPr lang="fr-FR"/>
          </a:p>
        </p:txBody>
      </p:sp>
    </p:spTree>
    <p:extLst>
      <p:ext uri="{BB962C8B-B14F-4D97-AF65-F5344CB8AC3E}">
        <p14:creationId xmlns:p14="http://schemas.microsoft.com/office/powerpoint/2010/main" val="334792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les scénarios peuvent être utilisés pour mobiliser l’aide </a:t>
            </a:r>
            <a:r>
              <a:rPr lang="fr-FR" dirty="0" err="1"/>
              <a:t>MaPrimeRénov</a:t>
            </a:r>
            <a:r>
              <a:rPr lang="fr-FR" dirty="0"/>
              <a:t>’ Copro qui nécessite un gain énergétique de 35%.</a:t>
            </a:r>
          </a:p>
          <a:p>
            <a:endParaRPr lang="fr-FR" dirty="0"/>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9</a:t>
            </a:fld>
            <a:endParaRPr lang="fr-FR"/>
          </a:p>
        </p:txBody>
      </p:sp>
    </p:spTree>
    <p:extLst>
      <p:ext uri="{BB962C8B-B14F-4D97-AF65-F5344CB8AC3E}">
        <p14:creationId xmlns:p14="http://schemas.microsoft.com/office/powerpoint/2010/main" val="2153294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Il est possible de vérifier la certification d’un diagnostiqueur sur</a:t>
            </a:r>
            <a:r>
              <a:rPr lang="fr-FR" baseline="0" dirty="0"/>
              <a:t> l’observatoire de l’</a:t>
            </a:r>
            <a:r>
              <a:rPr lang="fr-FR" baseline="0" dirty="0" err="1"/>
              <a:t>Ademe</a:t>
            </a:r>
            <a:r>
              <a:rPr lang="fr-FR" baseline="0" dirty="0"/>
              <a:t> </a:t>
            </a:r>
            <a:endParaRPr lang="fr-FR" dirty="0"/>
          </a:p>
          <a:p>
            <a:r>
              <a:rPr lang="fr-FR" dirty="0"/>
              <a:t>https://observatoire-dpe.ademe.fr/accueil</a:t>
            </a:r>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12</a:t>
            </a:fld>
            <a:endParaRPr lang="fr-FR"/>
          </a:p>
        </p:txBody>
      </p:sp>
    </p:spTree>
    <p:extLst>
      <p:ext uri="{BB962C8B-B14F-4D97-AF65-F5344CB8AC3E}">
        <p14:creationId xmlns:p14="http://schemas.microsoft.com/office/powerpoint/2010/main" val="2124662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Au moins un par bâtiment…</a:t>
            </a:r>
          </a:p>
        </p:txBody>
      </p:sp>
      <p:sp>
        <p:nvSpPr>
          <p:cNvPr id="4" name="Espace réservé du numéro de diapositive 3"/>
          <p:cNvSpPr>
            <a:spLocks noGrp="1"/>
          </p:cNvSpPr>
          <p:nvPr>
            <p:ph type="sldNum" sz="quarter" idx="10"/>
          </p:nvPr>
        </p:nvSpPr>
        <p:spPr/>
        <p:txBody>
          <a:bodyPr/>
          <a:lstStyle/>
          <a:p>
            <a:fld id="{E8B2B290-99A7-4426-8D65-C1A92561C646}" type="slidenum">
              <a:rPr lang="fr-FR" smtClean="0"/>
              <a:pPr/>
              <a:t>13</a:t>
            </a:fld>
            <a:endParaRPr lang="fr-FR"/>
          </a:p>
        </p:txBody>
      </p:sp>
    </p:spTree>
    <p:extLst>
      <p:ext uri="{BB962C8B-B14F-4D97-AF65-F5344CB8AC3E}">
        <p14:creationId xmlns:p14="http://schemas.microsoft.com/office/powerpoint/2010/main" val="1676386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ABABDAF-9CD1-487E-9D53-CA00CCE6D0D1}" type="datetime1">
              <a:rPr lang="fr-FR" smtClean="0"/>
              <a:t>12/05/2023</a:t>
            </a:fld>
            <a:endParaRPr lang="fr-FR"/>
          </a:p>
        </p:txBody>
      </p:sp>
      <p:sp>
        <p:nvSpPr>
          <p:cNvPr id="5" name="Footer Placeholder 4"/>
          <p:cNvSpPr>
            <a:spLocks noGrp="1"/>
          </p:cNvSpPr>
          <p:nvPr>
            <p:ph type="ftr" sz="quarter" idx="11"/>
          </p:nvPr>
        </p:nvSpPr>
        <p:spPr/>
        <p:txBody>
          <a:bodyPr/>
          <a:lstStyle/>
          <a:p>
            <a:r>
              <a:rPr lang="fr-FR"/>
              <a:t>Formation XX 12 2020 – La Courneuve / Plaine Commune</a:t>
            </a:r>
          </a:p>
        </p:txBody>
      </p:sp>
      <p:sp>
        <p:nvSpPr>
          <p:cNvPr id="6" name="Slide Number Placeholder 5"/>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5432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CDFDE2C-82F4-44C7-B193-B30AF937DD37}" type="datetime1">
              <a:rPr lang="fr-FR" smtClean="0"/>
              <a:t>12/05/2023</a:t>
            </a:fld>
            <a:endParaRPr lang="fr-FR"/>
          </a:p>
        </p:txBody>
      </p:sp>
      <p:sp>
        <p:nvSpPr>
          <p:cNvPr id="5" name="Footer Placeholder 4"/>
          <p:cNvSpPr>
            <a:spLocks noGrp="1"/>
          </p:cNvSpPr>
          <p:nvPr>
            <p:ph type="ftr" sz="quarter" idx="11"/>
          </p:nvPr>
        </p:nvSpPr>
        <p:spPr/>
        <p:txBody>
          <a:bodyPr/>
          <a:lstStyle/>
          <a:p>
            <a:r>
              <a:rPr lang="fr-FR"/>
              <a:t>Formation XX 12 2020 – La Courneuve / Plaine Commune</a:t>
            </a:r>
          </a:p>
        </p:txBody>
      </p:sp>
      <p:sp>
        <p:nvSpPr>
          <p:cNvPr id="6" name="Slide Number Placeholder 5"/>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105475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9E5CD51-EF32-45D4-905A-139EFC4E47AE}" type="datetime1">
              <a:rPr lang="fr-FR" smtClean="0"/>
              <a:t>12/05/2023</a:t>
            </a:fld>
            <a:endParaRPr lang="fr-FR"/>
          </a:p>
        </p:txBody>
      </p:sp>
      <p:sp>
        <p:nvSpPr>
          <p:cNvPr id="5" name="Footer Placeholder 4"/>
          <p:cNvSpPr>
            <a:spLocks noGrp="1"/>
          </p:cNvSpPr>
          <p:nvPr>
            <p:ph type="ftr" sz="quarter" idx="11"/>
          </p:nvPr>
        </p:nvSpPr>
        <p:spPr/>
        <p:txBody>
          <a:bodyPr/>
          <a:lstStyle/>
          <a:p>
            <a:r>
              <a:rPr lang="fr-FR"/>
              <a:t>Formation XX 12 2020 – La Courneuve / Plaine Commune</a:t>
            </a:r>
          </a:p>
        </p:txBody>
      </p:sp>
      <p:sp>
        <p:nvSpPr>
          <p:cNvPr id="6" name="Slide Number Placeholder 5"/>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415842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521B04-FB04-4607-8B93-428E23C04C10}" type="datetime1">
              <a:rPr lang="fr-FR" smtClean="0"/>
              <a:t>12/05/2023</a:t>
            </a:fld>
            <a:endParaRPr lang="fr-FR"/>
          </a:p>
        </p:txBody>
      </p:sp>
      <p:sp>
        <p:nvSpPr>
          <p:cNvPr id="5" name="Footer Placeholder 4"/>
          <p:cNvSpPr>
            <a:spLocks noGrp="1"/>
          </p:cNvSpPr>
          <p:nvPr>
            <p:ph type="ftr" sz="quarter" idx="11"/>
          </p:nvPr>
        </p:nvSpPr>
        <p:spPr/>
        <p:txBody>
          <a:bodyPr/>
          <a:lstStyle/>
          <a:p>
            <a:r>
              <a:rPr lang="fr-FR"/>
              <a:t>Formation XX 12 2020 – La Courneuve / Plaine Commune</a:t>
            </a:r>
          </a:p>
        </p:txBody>
      </p:sp>
      <p:sp>
        <p:nvSpPr>
          <p:cNvPr id="6" name="Slide Number Placeholder 5"/>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184284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B0E0A5D-BFF8-4320-9304-1B42635BCC4C}" type="datetime1">
              <a:rPr lang="fr-FR" smtClean="0"/>
              <a:t>12/05/2023</a:t>
            </a:fld>
            <a:endParaRPr lang="fr-FR"/>
          </a:p>
        </p:txBody>
      </p:sp>
      <p:sp>
        <p:nvSpPr>
          <p:cNvPr id="5" name="Footer Placeholder 4"/>
          <p:cNvSpPr>
            <a:spLocks noGrp="1"/>
          </p:cNvSpPr>
          <p:nvPr>
            <p:ph type="ftr" sz="quarter" idx="11"/>
          </p:nvPr>
        </p:nvSpPr>
        <p:spPr/>
        <p:txBody>
          <a:bodyPr/>
          <a:lstStyle/>
          <a:p>
            <a:r>
              <a:rPr lang="fr-FR"/>
              <a:t>Formation XX 12 2020 – La Courneuve / Plaine Commune</a:t>
            </a:r>
          </a:p>
        </p:txBody>
      </p:sp>
      <p:sp>
        <p:nvSpPr>
          <p:cNvPr id="6" name="Slide Number Placeholder 5"/>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104231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FEEA2FB-BC35-438E-A918-AC36BFEB8FFF}" type="datetime1">
              <a:rPr lang="fr-FR" smtClean="0"/>
              <a:t>12/05/2023</a:t>
            </a:fld>
            <a:endParaRPr lang="fr-FR"/>
          </a:p>
        </p:txBody>
      </p:sp>
      <p:sp>
        <p:nvSpPr>
          <p:cNvPr id="6" name="Footer Placeholder 5"/>
          <p:cNvSpPr>
            <a:spLocks noGrp="1"/>
          </p:cNvSpPr>
          <p:nvPr>
            <p:ph type="ftr" sz="quarter" idx="11"/>
          </p:nvPr>
        </p:nvSpPr>
        <p:spPr/>
        <p:txBody>
          <a:bodyPr/>
          <a:lstStyle/>
          <a:p>
            <a:r>
              <a:rPr lang="fr-FR"/>
              <a:t>Formation XX 12 2020 – La Courneuve / Plaine Commune</a:t>
            </a:r>
          </a:p>
        </p:txBody>
      </p:sp>
      <p:sp>
        <p:nvSpPr>
          <p:cNvPr id="7" name="Slide Number Placeholder 6"/>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133480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3537F0C-733A-4002-ABB6-7F291F8705FD}" type="datetime1">
              <a:rPr lang="fr-FR" smtClean="0"/>
              <a:t>12/05/2023</a:t>
            </a:fld>
            <a:endParaRPr lang="fr-FR"/>
          </a:p>
        </p:txBody>
      </p:sp>
      <p:sp>
        <p:nvSpPr>
          <p:cNvPr id="8" name="Footer Placeholder 7"/>
          <p:cNvSpPr>
            <a:spLocks noGrp="1"/>
          </p:cNvSpPr>
          <p:nvPr>
            <p:ph type="ftr" sz="quarter" idx="11"/>
          </p:nvPr>
        </p:nvSpPr>
        <p:spPr/>
        <p:txBody>
          <a:bodyPr/>
          <a:lstStyle/>
          <a:p>
            <a:r>
              <a:rPr lang="fr-FR"/>
              <a:t>Formation XX 12 2020 – La Courneuve / Plaine Commune</a:t>
            </a:r>
          </a:p>
        </p:txBody>
      </p:sp>
      <p:sp>
        <p:nvSpPr>
          <p:cNvPr id="9" name="Slide Number Placeholder 8"/>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1405075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DA3F7CB-724C-4191-AD5C-4D420DB810A3}" type="datetime1">
              <a:rPr lang="fr-FR" smtClean="0"/>
              <a:t>12/05/2023</a:t>
            </a:fld>
            <a:endParaRPr lang="fr-FR"/>
          </a:p>
        </p:txBody>
      </p:sp>
      <p:sp>
        <p:nvSpPr>
          <p:cNvPr id="4" name="Footer Placeholder 3"/>
          <p:cNvSpPr>
            <a:spLocks noGrp="1"/>
          </p:cNvSpPr>
          <p:nvPr>
            <p:ph type="ftr" sz="quarter" idx="11"/>
          </p:nvPr>
        </p:nvSpPr>
        <p:spPr/>
        <p:txBody>
          <a:bodyPr/>
          <a:lstStyle/>
          <a:p>
            <a:r>
              <a:rPr lang="fr-FR"/>
              <a:t>Formation XX 12 2020 – La Courneuve / Plaine Commune</a:t>
            </a:r>
          </a:p>
        </p:txBody>
      </p:sp>
      <p:sp>
        <p:nvSpPr>
          <p:cNvPr id="5" name="Slide Number Placeholder 4"/>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4068666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8BFE7-EE4C-436F-942D-DD497A1E69C3}" type="datetime1">
              <a:rPr lang="fr-FR" smtClean="0"/>
              <a:t>12/05/2023</a:t>
            </a:fld>
            <a:endParaRPr lang="fr-FR"/>
          </a:p>
        </p:txBody>
      </p:sp>
      <p:sp>
        <p:nvSpPr>
          <p:cNvPr id="3" name="Footer Placeholder 2"/>
          <p:cNvSpPr>
            <a:spLocks noGrp="1"/>
          </p:cNvSpPr>
          <p:nvPr>
            <p:ph type="ftr" sz="quarter" idx="11"/>
          </p:nvPr>
        </p:nvSpPr>
        <p:spPr/>
        <p:txBody>
          <a:bodyPr/>
          <a:lstStyle/>
          <a:p>
            <a:r>
              <a:rPr lang="fr-FR"/>
              <a:t>Formation XX 12 2020 – La Courneuve / Plaine Commune</a:t>
            </a:r>
          </a:p>
        </p:txBody>
      </p:sp>
      <p:sp>
        <p:nvSpPr>
          <p:cNvPr id="4" name="Slide Number Placeholder 3"/>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383248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DDE0B9A2-8B9E-4088-A755-FDC75746D1BB}" type="datetime1">
              <a:rPr lang="fr-FR" smtClean="0"/>
              <a:t>12/05/2023</a:t>
            </a:fld>
            <a:endParaRPr lang="fr-FR"/>
          </a:p>
        </p:txBody>
      </p:sp>
      <p:sp>
        <p:nvSpPr>
          <p:cNvPr id="6" name="Footer Placeholder 5"/>
          <p:cNvSpPr>
            <a:spLocks noGrp="1"/>
          </p:cNvSpPr>
          <p:nvPr>
            <p:ph type="ftr" sz="quarter" idx="11"/>
          </p:nvPr>
        </p:nvSpPr>
        <p:spPr/>
        <p:txBody>
          <a:bodyPr/>
          <a:lstStyle/>
          <a:p>
            <a:r>
              <a:rPr lang="fr-FR"/>
              <a:t>Formation XX 12 2020 – La Courneuve / Plaine Commune</a:t>
            </a:r>
          </a:p>
        </p:txBody>
      </p:sp>
      <p:sp>
        <p:nvSpPr>
          <p:cNvPr id="7" name="Slide Number Placeholder 6"/>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3555876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6156335D-DCF8-4DA9-B1EA-9CBCB7052FDD}" type="datetime1">
              <a:rPr lang="fr-FR" smtClean="0"/>
              <a:t>12/05/2023</a:t>
            </a:fld>
            <a:endParaRPr lang="fr-FR"/>
          </a:p>
        </p:txBody>
      </p:sp>
      <p:sp>
        <p:nvSpPr>
          <p:cNvPr id="6" name="Footer Placeholder 5"/>
          <p:cNvSpPr>
            <a:spLocks noGrp="1"/>
          </p:cNvSpPr>
          <p:nvPr>
            <p:ph type="ftr" sz="quarter" idx="11"/>
          </p:nvPr>
        </p:nvSpPr>
        <p:spPr/>
        <p:txBody>
          <a:bodyPr/>
          <a:lstStyle/>
          <a:p>
            <a:r>
              <a:rPr lang="fr-FR"/>
              <a:t>Formation XX 12 2020 – La Courneuve / Plaine Commune</a:t>
            </a:r>
          </a:p>
        </p:txBody>
      </p:sp>
      <p:sp>
        <p:nvSpPr>
          <p:cNvPr id="7" name="Slide Number Placeholder 6"/>
          <p:cNvSpPr>
            <a:spLocks noGrp="1"/>
          </p:cNvSpPr>
          <p:nvPr>
            <p:ph type="sldNum" sz="quarter" idx="12"/>
          </p:nvPr>
        </p:nvSpPr>
        <p:spPr/>
        <p:txBody>
          <a:bodyPr/>
          <a:lstStyle/>
          <a:p>
            <a:fld id="{2268FCFC-084D-47D8-8190-B78EA03CB0EB}" type="slidenum">
              <a:rPr lang="fr-FR" smtClean="0"/>
              <a:pPr/>
              <a:t>‹N°›</a:t>
            </a:fld>
            <a:endParaRPr lang="fr-FR"/>
          </a:p>
        </p:txBody>
      </p:sp>
    </p:spTree>
    <p:extLst>
      <p:ext uri="{BB962C8B-B14F-4D97-AF65-F5344CB8AC3E}">
        <p14:creationId xmlns:p14="http://schemas.microsoft.com/office/powerpoint/2010/main" val="156148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C986-74EA-43BF-BA16-FD9AD61C64C5}" type="datetime1">
              <a:rPr lang="fr-FR" smtClean="0"/>
              <a:t>12/05/2023</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Formation XX 12 2020 – La Courneuve / Plaine Commune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68FCFC-084D-47D8-8190-B78EA03CB0EB}" type="slidenum">
              <a:rPr lang="fr-FR" smtClean="0"/>
              <a:pPr/>
              <a:t>‹N°›</a:t>
            </a:fld>
            <a:endParaRPr lang="fr-FR"/>
          </a:p>
        </p:txBody>
      </p:sp>
    </p:spTree>
    <p:extLst>
      <p:ext uri="{BB962C8B-B14F-4D97-AF65-F5344CB8AC3E}">
        <p14:creationId xmlns:p14="http://schemas.microsoft.com/office/powerpoint/2010/main" val="1601636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83457" y="1628402"/>
            <a:ext cx="8031891" cy="2246769"/>
          </a:xfrm>
          <a:prstGeom prst="rect">
            <a:avLst/>
          </a:prstGeom>
          <a:noFill/>
        </p:spPr>
        <p:txBody>
          <a:bodyPr wrap="square" rtlCol="0">
            <a:spAutoFit/>
          </a:bodyPr>
          <a:lstStyle/>
          <a:p>
            <a:pPr algn="ctr"/>
            <a:r>
              <a:rPr lang="fr-FR" sz="3600" dirty="0"/>
              <a:t>Le Diagnostic de Performance Energétique</a:t>
            </a:r>
            <a:endParaRPr lang="fr-FR" sz="2500" b="1" dirty="0"/>
          </a:p>
          <a:p>
            <a:pPr algn="ctr"/>
            <a:endParaRPr lang="fr-FR" sz="2500" b="1" dirty="0"/>
          </a:p>
          <a:p>
            <a:pPr algn="ctr"/>
            <a:r>
              <a:rPr lang="fr-FR" sz="2500" b="1" dirty="0"/>
              <a:t>Formation du 11 mai 2023</a:t>
            </a:r>
          </a:p>
          <a:p>
            <a:pPr algn="ctr"/>
            <a:endParaRPr lang="fr-FR"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1</a:t>
            </a:fld>
            <a:endParaRPr lang="fr-FR"/>
          </a:p>
        </p:txBody>
      </p:sp>
      <p:pic>
        <p:nvPicPr>
          <p:cNvPr id="3" name="Image 2"/>
          <p:cNvPicPr>
            <a:picLocks noChangeAspect="1"/>
          </p:cNvPicPr>
          <p:nvPr/>
        </p:nvPicPr>
        <p:blipFill>
          <a:blip r:embed="rId3" cstate="print"/>
          <a:stretch>
            <a:fillRect/>
          </a:stretch>
        </p:blipFill>
        <p:spPr>
          <a:xfrm>
            <a:off x="652337" y="347242"/>
            <a:ext cx="1466334" cy="1340837"/>
          </a:xfrm>
          <a:prstGeom prst="rect">
            <a:avLst/>
          </a:prstGeom>
        </p:spPr>
      </p:pic>
      <p:sp>
        <p:nvSpPr>
          <p:cNvPr id="6" name="Espace réservé du pied de page 5"/>
          <p:cNvSpPr>
            <a:spLocks noGrp="1"/>
          </p:cNvSpPr>
          <p:nvPr>
            <p:ph type="ftr" sz="quarter" idx="11"/>
          </p:nvPr>
        </p:nvSpPr>
        <p:spPr>
          <a:xfrm>
            <a:off x="2840183" y="6356351"/>
            <a:ext cx="3643744" cy="365125"/>
          </a:xfrm>
        </p:spPr>
        <p:txBody>
          <a:bodyPr/>
          <a:lstStyle/>
          <a:p>
            <a:r>
              <a:rPr lang="fr-FR" sz="900" dirty="0"/>
              <a:t>Formation 11/05/2023 – Le Diagnostic de Performance Energétique</a:t>
            </a:r>
            <a:endParaRPr lang="fr-FR" sz="800" b="1" dirty="0"/>
          </a:p>
        </p:txBody>
      </p:sp>
      <p:pic>
        <p:nvPicPr>
          <p:cNvPr id="1026" name="Picture 2" descr="DPE : évolutions à compter du 1er juillet 2021 | Diagnostic Immobilier  Socoboi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6458" y="4327584"/>
            <a:ext cx="2265891" cy="1461500"/>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5769239" y="179383"/>
            <a:ext cx="3077878" cy="230832"/>
          </a:xfrm>
          <a:prstGeom prst="rect">
            <a:avLst/>
          </a:prstGeom>
          <a:noFill/>
        </p:spPr>
        <p:txBody>
          <a:bodyPr wrap="square" rtlCol="0">
            <a:spAutoFit/>
          </a:bodyPr>
          <a:lstStyle/>
          <a:p>
            <a:pPr algn="r"/>
            <a:r>
              <a:rPr lang="fr-FR" sz="900" i="1" dirty="0"/>
              <a:t>Toute reproduction sans autorisation de l’Arc est interdite</a:t>
            </a:r>
          </a:p>
        </p:txBody>
      </p:sp>
    </p:spTree>
    <p:extLst>
      <p:ext uri="{BB962C8B-B14F-4D97-AF65-F5344CB8AC3E}">
        <p14:creationId xmlns:p14="http://schemas.microsoft.com/office/powerpoint/2010/main" val="1146435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56055" y="1865869"/>
            <a:ext cx="8031891" cy="477054"/>
          </a:xfrm>
          <a:prstGeom prst="rect">
            <a:avLst/>
          </a:prstGeom>
          <a:noFill/>
        </p:spPr>
        <p:txBody>
          <a:bodyPr wrap="square" rtlCol="0">
            <a:spAutoFit/>
          </a:bodyPr>
          <a:lstStyle/>
          <a:p>
            <a:pPr algn="ctr"/>
            <a:r>
              <a:rPr lang="fr-FR" sz="2500" b="1" dirty="0"/>
              <a:t>Questions / réponses</a:t>
            </a:r>
            <a:endParaRPr lang="fr-FR"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10</a:t>
            </a:fld>
            <a:endParaRPr lang="fr-FR" dirty="0"/>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131514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33471" y="629603"/>
            <a:ext cx="8031891" cy="3570208"/>
          </a:xfrm>
          <a:prstGeom prst="rect">
            <a:avLst/>
          </a:prstGeom>
          <a:noFill/>
        </p:spPr>
        <p:txBody>
          <a:bodyPr wrap="square" rtlCol="0">
            <a:spAutoFit/>
          </a:bodyPr>
          <a:lstStyle/>
          <a:p>
            <a:endParaRPr lang="fr-CA" sz="800" dirty="0"/>
          </a:p>
          <a:p>
            <a:pPr marL="342900" indent="-342900"/>
            <a:endParaRPr lang="fr-CA" sz="1200" b="1" dirty="0"/>
          </a:p>
          <a:p>
            <a:pPr marL="342900" indent="-342900" algn="ctr"/>
            <a:r>
              <a:rPr lang="fr-CA" b="1" dirty="0"/>
              <a:t>2</a:t>
            </a:r>
            <a:r>
              <a:rPr lang="fr-CA" b="1" baseline="30000" dirty="0"/>
              <a:t>ème</a:t>
            </a:r>
            <a:r>
              <a:rPr lang="fr-CA" b="1" dirty="0"/>
              <a:t> Partie </a:t>
            </a:r>
          </a:p>
          <a:p>
            <a:pPr marL="342900" indent="-342900" algn="ctr"/>
            <a:endParaRPr lang="fr-CA" b="1" dirty="0"/>
          </a:p>
          <a:p>
            <a:pPr marL="342900" indent="-342900" algn="ctr"/>
            <a:r>
              <a:rPr lang="fr-CA" b="1" dirty="0"/>
              <a:t>Établir le Diagnostic de Performance Énergétique </a:t>
            </a:r>
          </a:p>
          <a:p>
            <a:pPr marL="342900" indent="-342900" algn="ctr"/>
            <a:endParaRPr lang="fr-CA" sz="1600" b="1" dirty="0"/>
          </a:p>
          <a:p>
            <a:pPr marL="342900" indent="-342900"/>
            <a:endParaRPr lang="fr-CA" sz="1600" b="1" dirty="0"/>
          </a:p>
          <a:p>
            <a:pPr marL="342900" indent="-342900">
              <a:buAutoNum type="arabicParenR"/>
            </a:pPr>
            <a:r>
              <a:rPr lang="fr-CA" sz="1600" b="1" dirty="0"/>
              <a:t>Quel professionnel pour établir le DPE ?</a:t>
            </a:r>
          </a:p>
          <a:p>
            <a:pPr marL="342900" indent="-342900">
              <a:buAutoNum type="arabicParenR"/>
            </a:pPr>
            <a:endParaRPr lang="fr-CA" sz="1600" b="1" dirty="0"/>
          </a:p>
          <a:p>
            <a:pPr marL="342900" indent="-342900">
              <a:buAutoNum type="arabicParenR"/>
            </a:pPr>
            <a:r>
              <a:rPr lang="fr-CA" sz="1600" b="1" dirty="0"/>
              <a:t>La récolte des données </a:t>
            </a:r>
          </a:p>
          <a:p>
            <a:pPr marL="342900" indent="-342900">
              <a:buAutoNum type="arabicParenR"/>
            </a:pPr>
            <a:endParaRPr lang="fr-CA" sz="1600" b="1" dirty="0"/>
          </a:p>
          <a:p>
            <a:pPr marL="342900" indent="-342900">
              <a:buAutoNum type="arabicParenR"/>
            </a:pPr>
            <a:r>
              <a:rPr lang="fr-CA" sz="1600" b="1" dirty="0"/>
              <a:t>La méthode de calcul du DPE</a:t>
            </a:r>
          </a:p>
          <a:p>
            <a:pPr marL="342900" indent="-342900"/>
            <a:endParaRPr lang="fr-CA" sz="1600" b="1" dirty="0"/>
          </a:p>
          <a:p>
            <a:pPr marL="342900" indent="-342900"/>
            <a:endParaRPr lang="fr-CA" sz="1600" b="1" dirty="0"/>
          </a:p>
          <a:p>
            <a:endParaRPr lang="fr-CA" sz="800"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11</a:t>
            </a:fld>
            <a:endParaRPr lang="fr-FR"/>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386506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12</a:t>
            </a:fld>
            <a:endParaRPr lang="fr-FR" dirty="0"/>
          </a:p>
        </p:txBody>
      </p:sp>
      <p:sp>
        <p:nvSpPr>
          <p:cNvPr id="3" name="Rectangle 2"/>
          <p:cNvSpPr/>
          <p:nvPr/>
        </p:nvSpPr>
        <p:spPr>
          <a:xfrm>
            <a:off x="145484" y="1464372"/>
            <a:ext cx="8727581" cy="3539430"/>
          </a:xfrm>
          <a:prstGeom prst="rect">
            <a:avLst/>
          </a:prstGeom>
        </p:spPr>
        <p:txBody>
          <a:bodyPr wrap="square">
            <a:spAutoFit/>
          </a:bodyPr>
          <a:lstStyle/>
          <a:p>
            <a:pPr marL="285750" indent="-285750" algn="just">
              <a:spcAft>
                <a:spcPts val="0"/>
              </a:spcAft>
              <a:buFont typeface="Arial" panose="020B0604020202020204" pitchFamily="34" charset="0"/>
              <a:buChar char="•"/>
            </a:pPr>
            <a:r>
              <a:rPr lang="fr-FR" sz="1600" dirty="0"/>
              <a:t>Le DPE est réalisé par un diagnostiqueur certifié. Pour les DPE collectifs, le diagnostiqueur doit posséder une </a:t>
            </a:r>
            <a:r>
              <a:rPr lang="fr-FR" sz="1600" b="1" dirty="0"/>
              <a:t>certification avec mention</a:t>
            </a:r>
            <a:r>
              <a:rPr lang="fr-FR" sz="1600" dirty="0"/>
              <a:t>.</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 Le DPE collectif étant obligatoire dans le Diagnostic Technique Global (DTG) et pour établir un Plan Pluriannuel de travaux (PPT), il peut être réalisé par un bureau d’études s’il possède les certifications nécessaires.</a:t>
            </a:r>
          </a:p>
          <a:p>
            <a:pPr marL="285750" indent="-285750" algn="just">
              <a:spcAft>
                <a:spcPts val="0"/>
              </a:spcAft>
              <a:buFont typeface="Arial" panose="020B0604020202020204" pitchFamily="34" charset="0"/>
              <a:buChar char="•"/>
            </a:pPr>
            <a:endParaRPr lang="fr-FR" sz="1600" dirty="0">
              <a:ea typeface="Times New Roman" panose="02020603050405020304" pitchFamily="18" charset="0"/>
            </a:endParaRPr>
          </a:p>
          <a:p>
            <a:pPr marL="285750" indent="-285750" algn="just">
              <a:spcAft>
                <a:spcPts val="0"/>
              </a:spcAft>
              <a:buFont typeface="Arial" panose="020B0604020202020204" pitchFamily="34" charset="0"/>
              <a:buChar char="•"/>
            </a:pPr>
            <a:r>
              <a:rPr lang="fr-FR" sz="1600" dirty="0">
                <a:ea typeface="Times New Roman" panose="02020603050405020304" pitchFamily="18" charset="0"/>
              </a:rPr>
              <a:t>Son tarif n’est pas réglementé, il est donc nécessaire de le </a:t>
            </a:r>
            <a:r>
              <a:rPr lang="fr-FR" sz="1600" b="1" dirty="0">
                <a:ea typeface="Times New Roman" panose="02020603050405020304" pitchFamily="18" charset="0"/>
              </a:rPr>
              <a:t>mettre en concurrence </a:t>
            </a:r>
            <a:r>
              <a:rPr lang="fr-FR" sz="1600" dirty="0">
                <a:ea typeface="Times New Roman" panose="02020603050405020304" pitchFamily="18" charset="0"/>
              </a:rPr>
              <a:t>et de le voter en assemblée générale.</a:t>
            </a:r>
          </a:p>
          <a:p>
            <a:pPr marL="285750" indent="-285750" algn="just">
              <a:spcAft>
                <a:spcPts val="0"/>
              </a:spcAft>
              <a:buFont typeface="Arial" panose="020B0604020202020204" pitchFamily="34" charset="0"/>
              <a:buChar char="•"/>
            </a:pPr>
            <a:endParaRPr lang="fr-FR" sz="1600" dirty="0">
              <a:ea typeface="Times New Roman" panose="02020603050405020304" pitchFamily="18" charset="0"/>
            </a:endParaRPr>
          </a:p>
          <a:p>
            <a:pPr marL="285750" indent="-285750" algn="just">
              <a:spcAft>
                <a:spcPts val="0"/>
              </a:spcAft>
              <a:buFont typeface="Arial" panose="020B0604020202020204" pitchFamily="34" charset="0"/>
              <a:buChar char="•"/>
            </a:pPr>
            <a:r>
              <a:rPr lang="fr-FR" sz="1600" dirty="0">
                <a:ea typeface="Times New Roman" panose="02020603050405020304" pitchFamily="18" charset="0"/>
              </a:rPr>
              <a:t>Le DPE doit être transmis à l’observatoire de l’ADEME par le diagnostiqueur. A partir du numéro d’identification du DPE, le propriétaire peut vérifier la validité de son DPE sur le site de l’observatoire.</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8" name="ZoneTexte 7">
            <a:extLst>
              <a:ext uri="{FF2B5EF4-FFF2-40B4-BE49-F238E27FC236}">
                <a16:creationId xmlns:a16="http://schemas.microsoft.com/office/drawing/2014/main" id="{3717B6E0-9DB2-492B-B1A2-E1C11425E8F3}"/>
              </a:ext>
            </a:extLst>
          </p:cNvPr>
          <p:cNvSpPr txBox="1"/>
          <p:nvPr/>
        </p:nvSpPr>
        <p:spPr>
          <a:xfrm>
            <a:off x="322465" y="410215"/>
            <a:ext cx="8508267" cy="400110"/>
          </a:xfrm>
          <a:prstGeom prst="rect">
            <a:avLst/>
          </a:prstGeom>
          <a:solidFill>
            <a:schemeClr val="accent4">
              <a:lumMod val="20000"/>
              <a:lumOff val="80000"/>
            </a:schemeClr>
          </a:solidFill>
        </p:spPr>
        <p:txBody>
          <a:bodyPr wrap="square" lIns="144000" rIns="144000" rtlCol="0">
            <a:spAutoFit/>
          </a:bodyPr>
          <a:lstStyle/>
          <a:p>
            <a:r>
              <a:rPr lang="fr-CA" sz="2000" b="1" dirty="0">
                <a:solidFill>
                  <a:schemeClr val="accent2">
                    <a:lumMod val="75000"/>
                  </a:schemeClr>
                </a:solidFill>
                <a:latin typeface="Calibri" panose="020F0502020204030204" pitchFamily="34" charset="0"/>
                <a:cs typeface="Calibri" panose="020F0502020204030204" pitchFamily="34" charset="0"/>
              </a:rPr>
              <a:t>É</a:t>
            </a:r>
            <a:r>
              <a:rPr lang="fr-FR" sz="2000" b="1" dirty="0">
                <a:solidFill>
                  <a:schemeClr val="accent2">
                    <a:lumMod val="75000"/>
                  </a:schemeClr>
                </a:solidFill>
                <a:latin typeface="Calibri" panose="020F0502020204030204" pitchFamily="34" charset="0"/>
                <a:cs typeface="Calibri" panose="020F0502020204030204" pitchFamily="34" charset="0"/>
              </a:rPr>
              <a:t>tablir le DPE</a:t>
            </a:r>
          </a:p>
        </p:txBody>
      </p:sp>
      <p:sp>
        <p:nvSpPr>
          <p:cNvPr id="9" name="Rectangle 8"/>
          <p:cNvSpPr/>
          <p:nvPr/>
        </p:nvSpPr>
        <p:spPr>
          <a:xfrm>
            <a:off x="322465" y="968577"/>
            <a:ext cx="7877062" cy="369332"/>
          </a:xfrm>
          <a:prstGeom prst="rect">
            <a:avLst/>
          </a:prstGeom>
        </p:spPr>
        <p:txBody>
          <a:bodyPr wrap="square">
            <a:spAutoFit/>
          </a:bodyPr>
          <a:lstStyle/>
          <a:p>
            <a:pPr>
              <a:spcAft>
                <a:spcPts val="600"/>
              </a:spcAft>
            </a:pPr>
            <a:r>
              <a:rPr lang="fr-F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Quel professionnel pour établir le DPE</a:t>
            </a:r>
          </a:p>
        </p:txBody>
      </p:sp>
      <p:pic>
        <p:nvPicPr>
          <p:cNvPr id="4" name="Image 3"/>
          <p:cNvPicPr>
            <a:picLocks noChangeAspect="1"/>
          </p:cNvPicPr>
          <p:nvPr/>
        </p:nvPicPr>
        <p:blipFill>
          <a:blip r:embed="rId3"/>
          <a:stretch>
            <a:fillRect/>
          </a:stretch>
        </p:blipFill>
        <p:spPr>
          <a:xfrm>
            <a:off x="1156474" y="5003802"/>
            <a:ext cx="6705600" cy="619125"/>
          </a:xfrm>
          <a:prstGeom prst="rect">
            <a:avLst/>
          </a:prstGeom>
        </p:spPr>
      </p:pic>
    </p:spTree>
    <p:extLst>
      <p:ext uri="{BB962C8B-B14F-4D97-AF65-F5344CB8AC3E}">
        <p14:creationId xmlns:p14="http://schemas.microsoft.com/office/powerpoint/2010/main" val="151478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13</a:t>
            </a:fld>
            <a:endParaRPr lang="fr-FR" dirty="0"/>
          </a:p>
        </p:txBody>
      </p:sp>
      <p:sp>
        <p:nvSpPr>
          <p:cNvPr id="8" name="Rectangle 7"/>
          <p:cNvSpPr/>
          <p:nvPr/>
        </p:nvSpPr>
        <p:spPr>
          <a:xfrm>
            <a:off x="322465" y="410215"/>
            <a:ext cx="7877062" cy="369332"/>
          </a:xfrm>
          <a:prstGeom prst="rect">
            <a:avLst/>
          </a:prstGeom>
        </p:spPr>
        <p:txBody>
          <a:bodyPr wrap="square">
            <a:spAutoFit/>
          </a:bodyPr>
          <a:lstStyle/>
          <a:p>
            <a:pPr>
              <a:spcAft>
                <a:spcPts val="600"/>
              </a:spcAft>
            </a:pPr>
            <a:r>
              <a:rPr lang="fr-F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La récolte des données</a:t>
            </a:r>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1066953"/>
            <a:ext cx="8727581" cy="6801862"/>
          </a:xfrm>
          <a:prstGeom prst="rect">
            <a:avLst/>
          </a:prstGeom>
        </p:spPr>
        <p:txBody>
          <a:bodyPr wrap="square">
            <a:spAutoFit/>
          </a:bodyPr>
          <a:lstStyle/>
          <a:p>
            <a:pPr marL="285750" indent="-285750" algn="just">
              <a:spcAft>
                <a:spcPts val="0"/>
              </a:spcAft>
              <a:buFont typeface="Arial" panose="020B0604020202020204" pitchFamily="34" charset="0"/>
              <a:buChar char="•"/>
            </a:pPr>
            <a:r>
              <a:rPr lang="fr-CA" sz="1600" dirty="0">
                <a:ea typeface="Times New Roman" panose="02020603050405020304" pitchFamily="18" charset="0"/>
              </a:rPr>
              <a:t>Étape centrale du DPE, qui sera la garante de sa fiabilité.</a:t>
            </a:r>
          </a:p>
          <a:p>
            <a:pPr marL="285750" indent="-285750" algn="just">
              <a:spcAft>
                <a:spcPts val="0"/>
              </a:spcAft>
              <a:buFont typeface="Arial" panose="020B0604020202020204" pitchFamily="34" charset="0"/>
              <a:buChar char="•"/>
            </a:pPr>
            <a:endParaRPr lang="fr-CA" sz="1600" dirty="0"/>
          </a:p>
          <a:p>
            <a:pPr marL="285750" indent="-285750" algn="just">
              <a:spcAft>
                <a:spcPts val="0"/>
              </a:spcAft>
              <a:buFont typeface="Arial" panose="020B0604020202020204" pitchFamily="34" charset="0"/>
              <a:buChar char="•"/>
            </a:pPr>
            <a:r>
              <a:rPr lang="fr-CA" sz="1600" b="1" dirty="0"/>
              <a:t>Fourniture des informations et documents </a:t>
            </a:r>
            <a:r>
              <a:rPr lang="fr-CA" sz="1600" dirty="0"/>
              <a:t>en possession du syndic ou du propriétaire du logement : plans, données sur les équipements de chauffage, d’ECS et de ventilation, factures détaillées des travaux d’économies d’énergie…</a:t>
            </a: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b="1" dirty="0"/>
              <a:t>Visite sur site </a:t>
            </a:r>
            <a:r>
              <a:rPr lang="fr-FR" sz="1600" dirty="0"/>
              <a:t>: elle permet de vérifier et compléter les informations recueillies. Pour un DPE collectif, le diagnostiqueur doit visiter un échantillon représentatif : </a:t>
            </a:r>
          </a:p>
          <a:p>
            <a:pPr marL="742950" lvl="1" indent="-285750" algn="just">
              <a:buFont typeface="Wingdings" panose="05000000000000000000" pitchFamily="2" charset="2"/>
              <a:buChar char="Ø"/>
            </a:pPr>
            <a:r>
              <a:rPr lang="fr-FR" sz="1600" dirty="0"/>
              <a:t>Un logement de chaque typologie (T1, T2, T3…)</a:t>
            </a:r>
          </a:p>
          <a:p>
            <a:pPr marL="742950" lvl="1" indent="-285750" algn="just">
              <a:buFont typeface="Wingdings" panose="05000000000000000000" pitchFamily="2" charset="2"/>
              <a:buChar char="Ø"/>
            </a:pPr>
            <a:r>
              <a:rPr lang="fr-FR" sz="1600" dirty="0"/>
              <a:t>Un logement sur chaque type de plancher bas</a:t>
            </a:r>
          </a:p>
          <a:p>
            <a:pPr marL="742950" lvl="1" indent="-285750" algn="just">
              <a:buFont typeface="Wingdings" panose="05000000000000000000" pitchFamily="2" charset="2"/>
              <a:buChar char="Ø"/>
            </a:pPr>
            <a:r>
              <a:rPr lang="fr-FR" sz="1600" dirty="0"/>
              <a:t>Un logement sous chaque type de plancher haut </a:t>
            </a:r>
          </a:p>
          <a:p>
            <a:pPr marL="742950" lvl="1" indent="-285750" algn="just">
              <a:buFont typeface="Wingdings" panose="05000000000000000000" pitchFamily="2" charset="2"/>
              <a:buChar char="Ø"/>
            </a:pPr>
            <a:r>
              <a:rPr lang="fr-FR" sz="1600" dirty="0"/>
              <a:t>Un logement en étage intermédiaire</a:t>
            </a:r>
          </a:p>
          <a:p>
            <a:pPr marL="742950" lvl="1" indent="-285750" algn="just">
              <a:buFont typeface="Wingdings" panose="05000000000000000000" pitchFamily="2" charset="2"/>
              <a:buChar char="Ø"/>
            </a:pPr>
            <a:r>
              <a:rPr lang="fr-FR" sz="1600" dirty="0"/>
              <a:t>Au moins 10% des logements pour les immeubles de 31 à 100 logements et au moins 5% pour ceux de plus de 100 logements avec un minimum de 10 logements.</a:t>
            </a:r>
          </a:p>
          <a:p>
            <a:pPr marL="285750" indent="-285750" algn="just">
              <a:spcAft>
                <a:spcPts val="0"/>
              </a:spcAft>
              <a:buFont typeface="Arial" panose="020B0604020202020204" pitchFamily="34" charset="0"/>
              <a:buChar char="•"/>
            </a:pPr>
            <a:endParaRPr lang="fr-FR" sz="1600" dirty="0"/>
          </a:p>
          <a:p>
            <a:pPr marL="285750" indent="-285750" algn="just">
              <a:buFont typeface="Arial" panose="020B0604020202020204" pitchFamily="34" charset="0"/>
              <a:buChar char="•"/>
            </a:pPr>
            <a:r>
              <a:rPr lang="fr-FR" sz="1600" dirty="0"/>
              <a:t>le diagnostiqueur doit intervenir avec plusieurs équipements comme un appareil photo, un télémètre, un </a:t>
            </a:r>
            <a:r>
              <a:rPr lang="fr-FR" sz="1600" dirty="0" err="1"/>
              <a:t>vitromètre</a:t>
            </a:r>
            <a:r>
              <a:rPr lang="fr-FR" sz="1600" dirty="0"/>
              <a:t>, un mètre ruban, un briquet pour l’émissivité des fenêtres…</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dirty="0"/>
          </a:p>
          <a:p>
            <a:pPr marL="742950" lvl="1" indent="-285750" algn="just">
              <a:buFont typeface="Wingdings" panose="05000000000000000000" pitchFamily="2" charset="2"/>
              <a:buChar char="ü"/>
            </a:pPr>
            <a:endParaRPr lang="fr-FR" sz="1600" dirty="0"/>
          </a:p>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Tree>
    <p:extLst>
      <p:ext uri="{BB962C8B-B14F-4D97-AF65-F5344CB8AC3E}">
        <p14:creationId xmlns:p14="http://schemas.microsoft.com/office/powerpoint/2010/main" val="318964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14</a:t>
            </a:fld>
            <a:endParaRPr lang="fr-FR" dirty="0"/>
          </a:p>
        </p:txBody>
      </p:sp>
      <p:sp>
        <p:nvSpPr>
          <p:cNvPr id="8" name="Rectangle 7"/>
          <p:cNvSpPr/>
          <p:nvPr/>
        </p:nvSpPr>
        <p:spPr>
          <a:xfrm>
            <a:off x="322465" y="410215"/>
            <a:ext cx="7877062" cy="369332"/>
          </a:xfrm>
          <a:prstGeom prst="rect">
            <a:avLst/>
          </a:prstGeom>
        </p:spPr>
        <p:txBody>
          <a:bodyPr wrap="square">
            <a:spAutoFit/>
          </a:bodyPr>
          <a:lstStyle/>
          <a:p>
            <a:pPr>
              <a:spcAft>
                <a:spcPts val="600"/>
              </a:spcAft>
            </a:pPr>
            <a:r>
              <a:rPr lang="fr-F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La méthode de calcul </a:t>
            </a:r>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1066953"/>
            <a:ext cx="8727581" cy="5262979"/>
          </a:xfrm>
          <a:prstGeom prst="rect">
            <a:avLst/>
          </a:prstGeom>
        </p:spPr>
        <p:txBody>
          <a:bodyPr wrap="square">
            <a:spAutoFit/>
          </a:bodyPr>
          <a:lstStyle/>
          <a:p>
            <a:pPr marL="285750" indent="-285750" algn="just">
              <a:spcAft>
                <a:spcPts val="0"/>
              </a:spcAft>
              <a:buFont typeface="Arial" panose="020B0604020202020204" pitchFamily="34" charset="0"/>
              <a:buChar char="•"/>
            </a:pPr>
            <a:r>
              <a:rPr lang="fr-FR" sz="1600" dirty="0"/>
              <a:t>La méthode de calcul a été modifiée pour rendre les DPE </a:t>
            </a:r>
            <a:r>
              <a:rPr lang="fr-FR" sz="1600" b="1" dirty="0"/>
              <a:t>plus fiables</a:t>
            </a:r>
            <a:r>
              <a:rPr lang="fr-FR" sz="1600" dirty="0"/>
              <a:t>. </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La méthode facture a été abandonnée au profit de la </a:t>
            </a:r>
            <a:r>
              <a:rPr lang="fr-FR" sz="1600" b="1" dirty="0"/>
              <a:t>méthode 3CL</a:t>
            </a:r>
            <a:r>
              <a:rPr lang="fr-FR" sz="1600" dirty="0"/>
              <a:t>. </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Les postes de consommation d’énergie sont passés à 5 : en plus du chauffage, de l’ECS et de la climatisation, l’énergie nécessaire à l’éclairage et au fonctionnement des auxiliaires (ventilation, chaudières, pompes…) sont également pris en compte.</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La consommation réelle de l’occupant n’est pas prise en compte, mais uniquement des </a:t>
            </a:r>
            <a:r>
              <a:rPr lang="fr-FR" sz="1600" b="1" dirty="0"/>
              <a:t>données objectives </a:t>
            </a:r>
            <a:r>
              <a:rPr lang="fr-FR" sz="1600" dirty="0"/>
              <a:t>comme le niveau d’isolation, l’épaisseur des façades, le type de chaudière, la présence de double vitrage…</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La performance énergétique est donc théorique, basée sur un </a:t>
            </a:r>
            <a:r>
              <a:rPr lang="fr-FR" sz="1600" b="1" dirty="0"/>
              <a:t>usage standardisé</a:t>
            </a:r>
            <a:r>
              <a:rPr lang="fr-FR" sz="1600" dirty="0"/>
              <a:t>. Le potentiel vieillissement des matériaux n’est pas pris en compte tout comme des surfaces habitables non occupées et donc non chauffées.</a:t>
            </a: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r>
              <a:rPr lang="fr-FR" sz="1600" dirty="0"/>
              <a:t>La consommation énergétique est donnée en énergie primaire en opposition à l’énergie finale qui est celle affichée sur les factures. Pour l’électricité un coefficient de 2,3 est appliqué.</a:t>
            </a:r>
          </a:p>
          <a:p>
            <a:pPr marL="285750" indent="-285750" algn="just">
              <a:spcAft>
                <a:spcPts val="0"/>
              </a:spcAft>
              <a:buFont typeface="Arial" panose="020B0604020202020204" pitchFamily="34" charset="0"/>
              <a:buChar char="•"/>
            </a:pPr>
            <a:endParaRPr lang="fr-FR" sz="1600" dirty="0">
              <a:ea typeface="Times New Roman" panose="02020603050405020304" pitchFamily="18" charset="0"/>
            </a:endParaRPr>
          </a:p>
          <a:p>
            <a:pPr marL="285750" indent="-285750" algn="just">
              <a:spcAft>
                <a:spcPts val="0"/>
              </a:spcAft>
              <a:buFont typeface="Arial" panose="020B0604020202020204" pitchFamily="34" charset="0"/>
              <a:buChar char="•"/>
            </a:pPr>
            <a:r>
              <a:rPr lang="fr-FR" sz="1600" dirty="0"/>
              <a:t>C’est pour ces raisons qu’il peut exister un décalage important entre la consommation énergétique calculée par le DPE et celle facturée à la copropriété ou à un habitant.</a:t>
            </a:r>
            <a:endParaRPr lang="fr-FR" sz="1600" dirty="0">
              <a:ea typeface="Times New Roman" panose="02020603050405020304" pitchFamily="18" charset="0"/>
            </a:endParaRPr>
          </a:p>
        </p:txBody>
      </p:sp>
    </p:spTree>
    <p:extLst>
      <p:ext uri="{BB962C8B-B14F-4D97-AF65-F5344CB8AC3E}">
        <p14:creationId xmlns:p14="http://schemas.microsoft.com/office/powerpoint/2010/main" val="166210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56055" y="1865869"/>
            <a:ext cx="8031891" cy="477054"/>
          </a:xfrm>
          <a:prstGeom prst="rect">
            <a:avLst/>
          </a:prstGeom>
          <a:noFill/>
        </p:spPr>
        <p:txBody>
          <a:bodyPr wrap="square" rtlCol="0">
            <a:spAutoFit/>
          </a:bodyPr>
          <a:lstStyle/>
          <a:p>
            <a:pPr algn="ctr"/>
            <a:r>
              <a:rPr lang="fr-FR" sz="2500" b="1" dirty="0"/>
              <a:t>Questions / réponses</a:t>
            </a:r>
            <a:endParaRPr lang="fr-FR"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15</a:t>
            </a:fld>
            <a:endParaRPr lang="fr-FR" dirty="0"/>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251427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33471" y="629603"/>
            <a:ext cx="8031891" cy="2616101"/>
          </a:xfrm>
          <a:prstGeom prst="rect">
            <a:avLst/>
          </a:prstGeom>
          <a:noFill/>
        </p:spPr>
        <p:txBody>
          <a:bodyPr wrap="square" rtlCol="0">
            <a:spAutoFit/>
          </a:bodyPr>
          <a:lstStyle/>
          <a:p>
            <a:endParaRPr lang="fr-CA" sz="800" dirty="0"/>
          </a:p>
          <a:p>
            <a:pPr marL="342900" indent="-342900"/>
            <a:endParaRPr lang="fr-CA" sz="1200" b="1" dirty="0"/>
          </a:p>
          <a:p>
            <a:pPr marL="342900" indent="-342900" algn="ctr"/>
            <a:r>
              <a:rPr lang="fr-CA" b="1" dirty="0"/>
              <a:t>3</a:t>
            </a:r>
            <a:r>
              <a:rPr lang="fr-CA" b="1" baseline="30000" dirty="0"/>
              <a:t>ème</a:t>
            </a:r>
            <a:r>
              <a:rPr lang="fr-CA" b="1" dirty="0"/>
              <a:t> Partie </a:t>
            </a:r>
          </a:p>
          <a:p>
            <a:pPr marL="342900" indent="-342900" algn="ctr"/>
            <a:endParaRPr lang="fr-CA" b="1" dirty="0"/>
          </a:p>
          <a:p>
            <a:pPr marL="342900" indent="-342900" algn="ctr"/>
            <a:r>
              <a:rPr lang="fr-CA" b="1" dirty="0"/>
              <a:t>Améliorer l’étiquette du </a:t>
            </a:r>
          </a:p>
          <a:p>
            <a:pPr marL="342900" indent="-342900" algn="ctr"/>
            <a:r>
              <a:rPr lang="fr-CA" b="1" dirty="0"/>
              <a:t>Diagnostic de Performance Énergétique </a:t>
            </a:r>
          </a:p>
          <a:p>
            <a:pPr marL="342900" indent="-342900" algn="ctr"/>
            <a:endParaRPr lang="fr-CA" sz="1600" b="1" dirty="0"/>
          </a:p>
          <a:p>
            <a:pPr marL="342900" indent="-342900"/>
            <a:endParaRPr lang="fr-CA" sz="1600" b="1" dirty="0"/>
          </a:p>
          <a:p>
            <a:pPr marL="342900" indent="-342900"/>
            <a:endParaRPr lang="fr-CA" sz="1600" b="1" dirty="0"/>
          </a:p>
          <a:p>
            <a:pPr marL="342900" indent="-342900"/>
            <a:endParaRPr lang="fr-CA" sz="1600" b="1" dirty="0"/>
          </a:p>
          <a:p>
            <a:endParaRPr lang="fr-CA" sz="800"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16</a:t>
            </a:fld>
            <a:endParaRPr lang="fr-FR"/>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4098279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17</a:t>
            </a:fld>
            <a:endParaRPr lang="fr-FR" dirty="0"/>
          </a:p>
        </p:txBody>
      </p:sp>
      <p:sp>
        <p:nvSpPr>
          <p:cNvPr id="3" name="Rectangle 2"/>
          <p:cNvSpPr/>
          <p:nvPr/>
        </p:nvSpPr>
        <p:spPr>
          <a:xfrm>
            <a:off x="145484" y="1396276"/>
            <a:ext cx="8727581" cy="4770537"/>
          </a:xfrm>
          <a:prstGeom prst="rect">
            <a:avLst/>
          </a:prstGeom>
        </p:spPr>
        <p:txBody>
          <a:bodyPr wrap="square">
            <a:spAutoFit/>
          </a:bodyPr>
          <a:lstStyle/>
          <a:p>
            <a:pPr marL="285750" indent="-285750" algn="just">
              <a:spcAft>
                <a:spcPts val="0"/>
              </a:spcAft>
              <a:buFont typeface="Arial" panose="020B0604020202020204" pitchFamily="34" charset="0"/>
              <a:buChar char="•"/>
            </a:pPr>
            <a:r>
              <a:rPr lang="fr-FR" sz="1600" dirty="0"/>
              <a:t>Il est inutile d’adapter son comportement pour améliorer l’étiquette DPE, seuls les </a:t>
            </a:r>
            <a:r>
              <a:rPr lang="fr-FR" sz="1600" b="1" dirty="0"/>
              <a:t>travaux d’économie d’énergie </a:t>
            </a:r>
            <a:r>
              <a:rPr lang="fr-FR" sz="1600" dirty="0"/>
              <a:t>ont un impact.</a:t>
            </a:r>
          </a:p>
          <a:p>
            <a:pPr marL="285750" indent="-285750" algn="just">
              <a:spcAft>
                <a:spcPts val="0"/>
              </a:spcAft>
              <a:buFont typeface="Arial" panose="020B0604020202020204" pitchFamily="34" charset="0"/>
              <a:buChar char="•"/>
            </a:pPr>
            <a:endParaRPr lang="fr-FR" sz="1600" dirty="0">
              <a:ea typeface="Times New Roman" panose="02020603050405020304" pitchFamily="18" charset="0"/>
            </a:endParaRPr>
          </a:p>
          <a:p>
            <a:pPr marL="285750" indent="-285750" algn="just">
              <a:spcAft>
                <a:spcPts val="0"/>
              </a:spcAft>
              <a:buFont typeface="Arial" panose="020B0604020202020204" pitchFamily="34" charset="0"/>
              <a:buChar char="•"/>
            </a:pPr>
            <a:r>
              <a:rPr lang="fr-FR" sz="1600" dirty="0">
                <a:ea typeface="Times New Roman" panose="02020603050405020304" pitchFamily="18" charset="0"/>
              </a:rPr>
              <a:t>Ces travaux peuvent être réalisés au niveau de </a:t>
            </a:r>
            <a:r>
              <a:rPr lang="fr-FR" sz="1600" b="1" dirty="0">
                <a:ea typeface="Times New Roman" panose="02020603050405020304" pitchFamily="18" charset="0"/>
              </a:rPr>
              <a:t>l’immeuble ou de l’appartement</a:t>
            </a:r>
            <a:r>
              <a:rPr lang="fr-FR" sz="1600" dirty="0">
                <a:ea typeface="Times New Roman" panose="02020603050405020304" pitchFamily="18" charset="0"/>
              </a:rPr>
              <a:t>.</a:t>
            </a:r>
          </a:p>
          <a:p>
            <a:pPr marL="285750" indent="-285750" algn="just">
              <a:spcAft>
                <a:spcPts val="0"/>
              </a:spcAft>
              <a:buFont typeface="Arial" panose="020B0604020202020204" pitchFamily="34" charset="0"/>
              <a:buChar char="•"/>
            </a:pPr>
            <a:endParaRPr lang="fr-FR" sz="1600" dirty="0">
              <a:ea typeface="Times New Roman" panose="02020603050405020304" pitchFamily="18" charset="0"/>
            </a:endParaRPr>
          </a:p>
          <a:p>
            <a:pPr marL="285750" indent="-285750" algn="just">
              <a:spcAft>
                <a:spcPts val="0"/>
              </a:spcAft>
              <a:buFont typeface="Arial" panose="020B0604020202020204" pitchFamily="34" charset="0"/>
              <a:buChar char="•"/>
            </a:pPr>
            <a:r>
              <a:rPr lang="fr-FR" sz="1600" dirty="0">
                <a:ea typeface="Times New Roman" panose="02020603050405020304" pitchFamily="18" charset="0"/>
              </a:rPr>
              <a:t>Au niveau collectif :</a:t>
            </a:r>
          </a:p>
          <a:p>
            <a:pPr marL="742950" lvl="1" indent="-285750" algn="just">
              <a:buFont typeface="Wingdings" panose="05000000000000000000" pitchFamily="2" charset="2"/>
              <a:buChar char="Ø"/>
            </a:pPr>
            <a:r>
              <a:rPr lang="fr-FR" sz="1600" dirty="0">
                <a:ea typeface="Times New Roman" panose="02020603050405020304" pitchFamily="18" charset="0"/>
              </a:rPr>
              <a:t>ITE</a:t>
            </a:r>
          </a:p>
          <a:p>
            <a:pPr marL="742950" lvl="1" indent="-285750" algn="just">
              <a:buFont typeface="Wingdings" panose="05000000000000000000" pitchFamily="2" charset="2"/>
              <a:buChar char="Ø"/>
            </a:pPr>
            <a:r>
              <a:rPr lang="fr-FR" sz="1600" dirty="0">
                <a:ea typeface="Times New Roman" panose="02020603050405020304" pitchFamily="18" charset="0"/>
              </a:rPr>
              <a:t>Travaux en chaufferie </a:t>
            </a:r>
          </a:p>
          <a:p>
            <a:pPr marL="742950" lvl="1" indent="-285750" algn="just">
              <a:buFont typeface="Wingdings" panose="05000000000000000000" pitchFamily="2" charset="2"/>
              <a:buChar char="Ø"/>
            </a:pPr>
            <a:r>
              <a:rPr lang="fr-FR" sz="1600" dirty="0">
                <a:ea typeface="Times New Roman" panose="02020603050405020304" pitchFamily="18" charset="0"/>
              </a:rPr>
              <a:t>Isolation du plancher bas et de la toiture</a:t>
            </a:r>
          </a:p>
          <a:p>
            <a:pPr marL="742950" lvl="1" indent="-285750" algn="just">
              <a:buFont typeface="Wingdings" panose="05000000000000000000" pitchFamily="2" charset="2"/>
              <a:buChar char="Ø"/>
            </a:pPr>
            <a:r>
              <a:rPr lang="fr-FR" sz="1600" dirty="0">
                <a:ea typeface="Times New Roman" panose="02020603050405020304" pitchFamily="18" charset="0"/>
              </a:rPr>
              <a:t>Amélioration de la ventilation</a:t>
            </a:r>
          </a:p>
          <a:p>
            <a:pPr lvl="1" algn="just"/>
            <a:endParaRPr lang="fr-FR" sz="1600" dirty="0">
              <a:ea typeface="Times New Roman" panose="02020603050405020304" pitchFamily="18" charset="0"/>
            </a:endParaRPr>
          </a:p>
          <a:p>
            <a:pPr marL="285750" indent="-285750" algn="just">
              <a:buFont typeface="Arial" panose="020B0604020202020204" pitchFamily="34" charset="0"/>
              <a:buChar char="•"/>
            </a:pPr>
            <a:r>
              <a:rPr lang="fr-FR" sz="1600" dirty="0">
                <a:ea typeface="Times New Roman" panose="02020603050405020304" pitchFamily="18" charset="0"/>
              </a:rPr>
              <a:t>Au niveau individuel :</a:t>
            </a:r>
          </a:p>
          <a:p>
            <a:pPr marL="742950" lvl="1" indent="-285750" algn="just">
              <a:buFont typeface="Wingdings" panose="05000000000000000000" pitchFamily="2" charset="2"/>
              <a:buChar char="Ø"/>
            </a:pPr>
            <a:r>
              <a:rPr lang="fr-FR" sz="1600" dirty="0">
                <a:ea typeface="Times New Roman" panose="02020603050405020304" pitchFamily="18" charset="0"/>
              </a:rPr>
              <a:t>ITI</a:t>
            </a:r>
          </a:p>
          <a:p>
            <a:pPr marL="742950" lvl="1" indent="-285750" algn="just">
              <a:buFont typeface="Wingdings" panose="05000000000000000000" pitchFamily="2" charset="2"/>
              <a:buChar char="Ø"/>
            </a:pPr>
            <a:r>
              <a:rPr lang="fr-FR" sz="1600" dirty="0">
                <a:ea typeface="Times New Roman" panose="02020603050405020304" pitchFamily="18" charset="0"/>
              </a:rPr>
              <a:t>Remplacement de la chaudière, des radiateurs, du chauffe-eau</a:t>
            </a:r>
          </a:p>
          <a:p>
            <a:pPr marL="742950" lvl="1" indent="-285750" algn="just">
              <a:buFont typeface="Wingdings" panose="05000000000000000000" pitchFamily="2" charset="2"/>
              <a:buChar char="Ø"/>
            </a:pPr>
            <a:r>
              <a:rPr lang="fr-FR" sz="1600" dirty="0">
                <a:ea typeface="Times New Roman" panose="02020603050405020304" pitchFamily="18" charset="0"/>
              </a:rPr>
              <a:t>Remplacement des fenêtres par du double vitrage</a:t>
            </a:r>
          </a:p>
          <a:p>
            <a:pPr lvl="1" algn="just"/>
            <a:endParaRPr lang="fr-FR" sz="1600" dirty="0">
              <a:ea typeface="Times New Roman" panose="02020603050405020304" pitchFamily="18" charset="0"/>
            </a:endParaRPr>
          </a:p>
          <a:p>
            <a:pPr marL="285750" indent="-285750" algn="just">
              <a:buFont typeface="Arial" panose="020B0604020202020204" pitchFamily="34" charset="0"/>
              <a:buChar char="•"/>
            </a:pPr>
            <a:r>
              <a:rPr lang="fr-FR" sz="1600" dirty="0">
                <a:ea typeface="Times New Roman" panose="02020603050405020304" pitchFamily="18" charset="0"/>
              </a:rPr>
              <a:t>Attention à bien </a:t>
            </a:r>
            <a:r>
              <a:rPr lang="fr-FR" sz="1600" b="1" dirty="0">
                <a:ea typeface="Times New Roman" panose="02020603050405020304" pitchFamily="18" charset="0"/>
              </a:rPr>
              <a:t>conserver les preuves des travaux </a:t>
            </a:r>
            <a:r>
              <a:rPr lang="fr-FR" sz="1600" dirty="0">
                <a:ea typeface="Times New Roman" panose="02020603050405020304" pitchFamily="18" charset="0"/>
              </a:rPr>
              <a:t>(factures, photos…)</a:t>
            </a:r>
          </a:p>
          <a:p>
            <a:pPr marL="742950" lvl="1" indent="-285750" algn="just">
              <a:buFont typeface="Wingdings" panose="05000000000000000000" pitchFamily="2" charset="2"/>
              <a:buChar char="Ø"/>
            </a:pPr>
            <a:endParaRPr lang="fr-FR" sz="1600" dirty="0">
              <a:ea typeface="Times New Roman" panose="02020603050405020304" pitchFamily="18" charset="0"/>
            </a:endParaRP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8" name="ZoneTexte 7">
            <a:extLst>
              <a:ext uri="{FF2B5EF4-FFF2-40B4-BE49-F238E27FC236}">
                <a16:creationId xmlns:a16="http://schemas.microsoft.com/office/drawing/2014/main" id="{3717B6E0-9DB2-492B-B1A2-E1C11425E8F3}"/>
              </a:ext>
            </a:extLst>
          </p:cNvPr>
          <p:cNvSpPr txBox="1"/>
          <p:nvPr/>
        </p:nvSpPr>
        <p:spPr>
          <a:xfrm>
            <a:off x="322465" y="410215"/>
            <a:ext cx="8508267" cy="400110"/>
          </a:xfrm>
          <a:prstGeom prst="rect">
            <a:avLst/>
          </a:prstGeom>
          <a:solidFill>
            <a:schemeClr val="accent4">
              <a:lumMod val="20000"/>
              <a:lumOff val="80000"/>
            </a:schemeClr>
          </a:solidFill>
        </p:spPr>
        <p:txBody>
          <a:bodyPr wrap="square" lIns="144000" rIns="144000" rtlCol="0">
            <a:spAutoFit/>
          </a:bodyPr>
          <a:lstStyle/>
          <a:p>
            <a:r>
              <a:rPr lang="fr-FR" sz="2000" b="1" dirty="0">
                <a:solidFill>
                  <a:schemeClr val="accent2">
                    <a:lumMod val="75000"/>
                  </a:schemeClr>
                </a:solidFill>
                <a:latin typeface="Calibri" panose="020F0502020204030204" pitchFamily="34" charset="0"/>
                <a:cs typeface="Calibri" panose="020F0502020204030204" pitchFamily="34" charset="0"/>
              </a:rPr>
              <a:t>Améliorer l’étiquette de son DPE </a:t>
            </a:r>
          </a:p>
        </p:txBody>
      </p:sp>
    </p:spTree>
    <p:extLst>
      <p:ext uri="{BB962C8B-B14F-4D97-AF65-F5344CB8AC3E}">
        <p14:creationId xmlns:p14="http://schemas.microsoft.com/office/powerpoint/2010/main" val="346982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56055" y="1865869"/>
            <a:ext cx="8031891" cy="477054"/>
          </a:xfrm>
          <a:prstGeom prst="rect">
            <a:avLst/>
          </a:prstGeom>
          <a:noFill/>
        </p:spPr>
        <p:txBody>
          <a:bodyPr wrap="square" rtlCol="0">
            <a:spAutoFit/>
          </a:bodyPr>
          <a:lstStyle/>
          <a:p>
            <a:pPr algn="ctr"/>
            <a:r>
              <a:rPr lang="fr-FR" sz="2500" b="1" dirty="0"/>
              <a:t>Questions / réponses</a:t>
            </a:r>
            <a:endParaRPr lang="fr-FR"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18</a:t>
            </a:fld>
            <a:endParaRPr lang="fr-FR" dirty="0"/>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151166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33471" y="629603"/>
            <a:ext cx="8031891" cy="3698641"/>
          </a:xfrm>
          <a:prstGeom prst="rect">
            <a:avLst/>
          </a:prstGeom>
          <a:noFill/>
        </p:spPr>
        <p:txBody>
          <a:bodyPr wrap="square" rtlCol="0">
            <a:spAutoFit/>
          </a:bodyPr>
          <a:lstStyle/>
          <a:p>
            <a:pPr algn="ctr">
              <a:lnSpc>
                <a:spcPct val="107000"/>
              </a:lnSpc>
              <a:spcAft>
                <a:spcPts val="800"/>
              </a:spcAft>
            </a:pPr>
            <a:r>
              <a:rPr lang="fr-FR" sz="2400" b="1" dirty="0">
                <a:solidFill>
                  <a:srgbClr val="C00000"/>
                </a:solidFill>
                <a:latin typeface="Calibri" panose="020F0502020204030204" pitchFamily="34" charset="0"/>
              </a:rPr>
              <a:t>Sommaire de la formation du 11 05 2023</a:t>
            </a:r>
          </a:p>
          <a:p>
            <a:endParaRPr lang="fr-CA" sz="800" dirty="0"/>
          </a:p>
          <a:p>
            <a:endParaRPr lang="fr-CA" sz="800" dirty="0"/>
          </a:p>
          <a:p>
            <a:pPr marL="342900" indent="-342900"/>
            <a:endParaRPr lang="fr-CA" sz="1200" b="1" dirty="0"/>
          </a:p>
          <a:p>
            <a:pPr marL="342900" indent="-342900"/>
            <a:endParaRPr lang="fr-CA" sz="1200" b="1" dirty="0"/>
          </a:p>
          <a:p>
            <a:pPr marL="400050" indent="-400050">
              <a:buFont typeface="+mj-lt"/>
              <a:buAutoNum type="romanUcPeriod"/>
            </a:pPr>
            <a:r>
              <a:rPr lang="fr-CA" b="1" dirty="0"/>
              <a:t>Focus sur le DPE</a:t>
            </a:r>
          </a:p>
          <a:p>
            <a:pPr marL="400050" indent="-400050">
              <a:buFont typeface="+mj-lt"/>
              <a:buAutoNum type="romanUcPeriod"/>
            </a:pPr>
            <a:endParaRPr lang="fr-CA" b="1" dirty="0"/>
          </a:p>
          <a:p>
            <a:pPr marL="400050" indent="-400050">
              <a:buFont typeface="+mj-lt"/>
              <a:buAutoNum type="romanUcPeriod"/>
            </a:pPr>
            <a:r>
              <a:rPr lang="fr-CA" b="1" dirty="0"/>
              <a:t>Établir le DPE </a:t>
            </a:r>
          </a:p>
          <a:p>
            <a:pPr marL="400050" indent="-400050">
              <a:buFont typeface="+mj-lt"/>
              <a:buAutoNum type="romanUcPeriod"/>
            </a:pPr>
            <a:endParaRPr lang="fr-CA" b="1" dirty="0"/>
          </a:p>
          <a:p>
            <a:pPr marL="400050" indent="-400050">
              <a:buFont typeface="+mj-lt"/>
              <a:buAutoNum type="romanUcPeriod"/>
            </a:pPr>
            <a:r>
              <a:rPr lang="fr-CA" b="1" dirty="0"/>
              <a:t>Améliorer l’étiquette du DPE </a:t>
            </a:r>
          </a:p>
          <a:p>
            <a:pPr marL="342900" indent="-342900"/>
            <a:endParaRPr lang="fr-CA" sz="1600" b="1" dirty="0"/>
          </a:p>
          <a:p>
            <a:pPr marL="342900" indent="-342900"/>
            <a:endParaRPr lang="fr-CA" sz="1600" b="1" dirty="0"/>
          </a:p>
          <a:p>
            <a:pPr marL="342900" indent="-342900"/>
            <a:endParaRPr lang="fr-CA" sz="1600" b="1" dirty="0"/>
          </a:p>
          <a:p>
            <a:pPr marL="342900" indent="-342900"/>
            <a:endParaRPr lang="fr-CA" sz="1600" b="1" dirty="0"/>
          </a:p>
          <a:p>
            <a:endParaRPr lang="fr-CA" sz="800"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2</a:t>
            </a:fld>
            <a:endParaRPr lang="fr-FR"/>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2417770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33471" y="629603"/>
            <a:ext cx="8031891" cy="3816429"/>
          </a:xfrm>
          <a:prstGeom prst="rect">
            <a:avLst/>
          </a:prstGeom>
          <a:noFill/>
        </p:spPr>
        <p:txBody>
          <a:bodyPr wrap="square" rtlCol="0">
            <a:spAutoFit/>
          </a:bodyPr>
          <a:lstStyle/>
          <a:p>
            <a:endParaRPr lang="fr-CA" sz="800" dirty="0"/>
          </a:p>
          <a:p>
            <a:pPr marL="342900" indent="-342900"/>
            <a:endParaRPr lang="fr-CA" sz="1200" b="1" dirty="0"/>
          </a:p>
          <a:p>
            <a:pPr marL="342900" indent="-342900" algn="ctr"/>
            <a:r>
              <a:rPr lang="fr-CA" b="1" dirty="0"/>
              <a:t>1</a:t>
            </a:r>
            <a:r>
              <a:rPr lang="fr-CA" b="1" baseline="30000" dirty="0"/>
              <a:t>ère</a:t>
            </a:r>
            <a:r>
              <a:rPr lang="fr-CA" b="1" dirty="0"/>
              <a:t> Partie </a:t>
            </a:r>
          </a:p>
          <a:p>
            <a:pPr marL="342900" indent="-342900" algn="ctr"/>
            <a:endParaRPr lang="fr-CA" b="1" dirty="0"/>
          </a:p>
          <a:p>
            <a:pPr marL="342900" indent="-342900" algn="ctr"/>
            <a:r>
              <a:rPr lang="fr-CA" b="1" dirty="0"/>
              <a:t>Focus sur le Diagnostic de Performance Énergétique </a:t>
            </a:r>
          </a:p>
          <a:p>
            <a:pPr marL="342900" indent="-342900" algn="ctr"/>
            <a:endParaRPr lang="fr-CA" sz="1600" b="1" dirty="0"/>
          </a:p>
          <a:p>
            <a:pPr marL="342900" indent="-342900"/>
            <a:endParaRPr lang="fr-CA" sz="1600" b="1" dirty="0"/>
          </a:p>
          <a:p>
            <a:pPr marL="342900" indent="-342900">
              <a:buAutoNum type="arabicParenR"/>
            </a:pPr>
            <a:r>
              <a:rPr lang="fr-CA" sz="1600" b="1" dirty="0"/>
              <a:t>Définition</a:t>
            </a:r>
          </a:p>
          <a:p>
            <a:pPr marL="342900" indent="-342900">
              <a:buAutoNum type="arabicParenR"/>
            </a:pPr>
            <a:endParaRPr lang="fr-CA" sz="1600" b="1" dirty="0"/>
          </a:p>
          <a:p>
            <a:pPr marL="342900" indent="-342900">
              <a:buAutoNum type="arabicParenR"/>
            </a:pPr>
            <a:r>
              <a:rPr lang="fr-CA" sz="1600" b="1" dirty="0"/>
              <a:t>Les nouveautés introduites en 2021</a:t>
            </a:r>
          </a:p>
          <a:p>
            <a:pPr marL="342900" indent="-342900">
              <a:buAutoNum type="arabicParenR"/>
            </a:pPr>
            <a:endParaRPr lang="fr-CA" sz="1600" b="1" dirty="0"/>
          </a:p>
          <a:p>
            <a:pPr marL="342900" indent="-342900">
              <a:buAutoNum type="arabicParenR"/>
            </a:pPr>
            <a:r>
              <a:rPr lang="fr-CA" sz="1600" b="1" dirty="0"/>
              <a:t>Le contenu </a:t>
            </a:r>
          </a:p>
          <a:p>
            <a:pPr marL="342900" indent="-342900"/>
            <a:endParaRPr lang="fr-CA" sz="1600" b="1" dirty="0"/>
          </a:p>
          <a:p>
            <a:pPr marL="342900" indent="-342900"/>
            <a:endParaRPr lang="fr-CA" sz="1600" b="1" dirty="0"/>
          </a:p>
          <a:p>
            <a:pPr marL="342900" indent="-342900"/>
            <a:endParaRPr lang="fr-CA" sz="1600" b="1" dirty="0"/>
          </a:p>
          <a:p>
            <a:endParaRPr lang="fr-CA" sz="800" b="1" dirty="0"/>
          </a:p>
        </p:txBody>
      </p:sp>
      <p:sp>
        <p:nvSpPr>
          <p:cNvPr id="2" name="Espace réservé du numéro de diapositive 1"/>
          <p:cNvSpPr>
            <a:spLocks noGrp="1"/>
          </p:cNvSpPr>
          <p:nvPr>
            <p:ph type="sldNum" sz="quarter" idx="12"/>
          </p:nvPr>
        </p:nvSpPr>
        <p:spPr/>
        <p:txBody>
          <a:bodyPr/>
          <a:lstStyle/>
          <a:p>
            <a:fld id="{2268FCFC-084D-47D8-8190-B78EA03CB0EB}" type="slidenum">
              <a:rPr lang="fr-FR" smtClean="0"/>
              <a:pPr/>
              <a:t>3</a:t>
            </a:fld>
            <a:endParaRPr lang="fr-FR"/>
          </a:p>
        </p:txBody>
      </p:sp>
      <p:pic>
        <p:nvPicPr>
          <p:cNvPr id="6" name="Image 5" descr="logo gros ble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0213" y="6087861"/>
            <a:ext cx="513258" cy="552565"/>
          </a:xfrm>
          <a:prstGeom prst="rect">
            <a:avLst/>
          </a:prstGeom>
          <a:noFill/>
          <a:ln>
            <a:noFill/>
          </a:ln>
        </p:spPr>
      </p:pic>
    </p:spTree>
    <p:extLst>
      <p:ext uri="{BB962C8B-B14F-4D97-AF65-F5344CB8AC3E}">
        <p14:creationId xmlns:p14="http://schemas.microsoft.com/office/powerpoint/2010/main" val="1369708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4</a:t>
            </a:fld>
            <a:endParaRPr lang="fr-FR" dirty="0"/>
          </a:p>
        </p:txBody>
      </p:sp>
      <p:sp>
        <p:nvSpPr>
          <p:cNvPr id="3" name="Rectangle 2"/>
          <p:cNvSpPr/>
          <p:nvPr/>
        </p:nvSpPr>
        <p:spPr>
          <a:xfrm>
            <a:off x="145484" y="1464372"/>
            <a:ext cx="8727581" cy="5601533"/>
          </a:xfrm>
          <a:prstGeom prst="rect">
            <a:avLst/>
          </a:prstGeom>
        </p:spPr>
        <p:txBody>
          <a:bodyPr wrap="square">
            <a:spAutoFit/>
          </a:bodyPr>
          <a:lstStyle/>
          <a:p>
            <a:pPr marL="285750" indent="-285750" algn="just">
              <a:spcAft>
                <a:spcPts val="0"/>
              </a:spcAft>
              <a:buFont typeface="Arial" panose="020B0604020202020204" pitchFamily="34" charset="0"/>
              <a:buChar char="•"/>
            </a:pPr>
            <a:r>
              <a:rPr lang="fr-FR" sz="1600" dirty="0"/>
              <a:t>Le DPE est un diagnostic réalisé selon un </a:t>
            </a:r>
            <a:r>
              <a:rPr lang="fr-FR" sz="1600" b="1" dirty="0"/>
              <a:t>calcul réglementaire</a:t>
            </a:r>
            <a:r>
              <a:rPr lang="fr-FR" sz="1600" dirty="0"/>
              <a:t> 3CL basé sur des critères prédéfinis ce qui permet de comparer les logements entre eux.</a:t>
            </a:r>
          </a:p>
          <a:p>
            <a:pPr algn="just">
              <a:spcAft>
                <a:spcPts val="0"/>
              </a:spcAft>
            </a:pPr>
            <a:r>
              <a:rPr lang="fr-FR" sz="1600" dirty="0">
                <a:ea typeface="Times New Roman" panose="02020603050405020304" pitchFamily="18" charset="0"/>
              </a:rPr>
              <a:t> </a:t>
            </a:r>
          </a:p>
          <a:p>
            <a:pPr marL="285750" indent="-285750" algn="just">
              <a:spcAft>
                <a:spcPts val="0"/>
              </a:spcAft>
              <a:buFont typeface="Arial" panose="020B0604020202020204" pitchFamily="34" charset="0"/>
              <a:buChar char="•"/>
            </a:pPr>
            <a:r>
              <a:rPr lang="fr-FR" sz="1600" dirty="0">
                <a:ea typeface="Times New Roman" panose="02020603050405020304" pitchFamily="18" charset="0"/>
              </a:rPr>
              <a:t>Il a été instauré en 2006 afin</a:t>
            </a:r>
            <a:r>
              <a:rPr lang="fr-FR" sz="1600" dirty="0"/>
              <a:t> de sensibiliser les habitants à la performance énergétique de leur logement en évaluant leur consommation énergétique et leurs émissions de gaz à effet de serre. Ils sont ensuite classés selon des étiquettes allant de A pour les logements les plus performants à G pour les logements les moins performants.</a:t>
            </a:r>
            <a:endParaRPr lang="fr-FR" sz="1600" dirty="0">
              <a:ea typeface="Times New Roman" panose="02020603050405020304" pitchFamily="18" charset="0"/>
            </a:endParaRPr>
          </a:p>
          <a:p>
            <a:pPr algn="just">
              <a:spcAft>
                <a:spcPts val="0"/>
              </a:spcAft>
            </a:pPr>
            <a:endParaRPr lang="fr-FR" sz="1600" dirty="0"/>
          </a:p>
          <a:p>
            <a:pPr marL="285750" indent="-285750" algn="just">
              <a:spcAft>
                <a:spcPts val="0"/>
              </a:spcAft>
              <a:buFont typeface="Arial" panose="020B0604020202020204" pitchFamily="34" charset="0"/>
              <a:buChar char="•"/>
            </a:pPr>
            <a:r>
              <a:rPr lang="fr-FR" sz="1600" dirty="0"/>
              <a:t>On distingue deux types de DPE : </a:t>
            </a:r>
          </a:p>
          <a:p>
            <a:pPr marL="742950" lvl="1" indent="-285750" algn="just">
              <a:buFont typeface="Wingdings" panose="05000000000000000000" pitchFamily="2" charset="2"/>
              <a:buChar char="Ø"/>
            </a:pPr>
            <a:r>
              <a:rPr lang="fr-FR" sz="1600" dirty="0"/>
              <a:t>le </a:t>
            </a:r>
            <a:r>
              <a:rPr lang="fr-FR" sz="1600" b="1" dirty="0"/>
              <a:t>DPE individuel </a:t>
            </a:r>
            <a:r>
              <a:rPr lang="fr-FR" sz="1600" dirty="0"/>
              <a:t>ou DPE logement, obligatoire en cas de location ou de vente d’un logement </a:t>
            </a:r>
          </a:p>
          <a:p>
            <a:pPr marL="742950" lvl="1" indent="-285750" algn="just">
              <a:buFont typeface="Wingdings" panose="05000000000000000000" pitchFamily="2" charset="2"/>
              <a:buChar char="Ø"/>
            </a:pPr>
            <a:r>
              <a:rPr lang="fr-FR" sz="1600" dirty="0"/>
              <a:t>le </a:t>
            </a:r>
            <a:r>
              <a:rPr lang="fr-FR" sz="1600" b="1" dirty="0"/>
              <a:t>DPE collectif </a:t>
            </a:r>
            <a:r>
              <a:rPr lang="fr-FR" sz="1600" dirty="0"/>
              <a:t>ou DPE immeuble. Ce dernier était jusqu’à maintenant obligatoire pour les copropriétés en chauffage collectif de moins de 50 lots, dorénavant il est obligatoire pour tout bâtiment dont le permis de construire a été déposé avant le 1er janvier 2013 selon le calendrier suivant :</a:t>
            </a:r>
          </a:p>
          <a:p>
            <a:pPr marL="742950" lvl="1" indent="-285750" algn="just">
              <a:buFont typeface="Wingdings" panose="05000000000000000000" pitchFamily="2" charset="2"/>
              <a:buChar char="Ø"/>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r>
              <a:rPr lang="fr-FR" sz="1600" dirty="0"/>
              <a:t>Un DPE est </a:t>
            </a:r>
            <a:r>
              <a:rPr lang="fr-FR" sz="1600" b="1" dirty="0"/>
              <a:t>valable 10 ans </a:t>
            </a:r>
            <a:r>
              <a:rPr lang="fr-FR" sz="1600" dirty="0"/>
              <a:t>mais ceux réalisés avant le 31 décembre 2017 ne sont plus valables au 1er janvier 2023 et ceux réalisés entre le 1er janvier 2018 et le 30 juin 2021 ne le seront plus au 1er janvier 2025. </a:t>
            </a:r>
            <a:endParaRPr lang="fr-FR" sz="1600" dirty="0">
              <a:ea typeface="Times New Roman" panose="02020603050405020304" pitchFamily="18" charset="0"/>
            </a:endParaRP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8" name="ZoneTexte 7">
            <a:extLst>
              <a:ext uri="{FF2B5EF4-FFF2-40B4-BE49-F238E27FC236}">
                <a16:creationId xmlns:a16="http://schemas.microsoft.com/office/drawing/2014/main" id="{3717B6E0-9DB2-492B-B1A2-E1C11425E8F3}"/>
              </a:ext>
            </a:extLst>
          </p:cNvPr>
          <p:cNvSpPr txBox="1"/>
          <p:nvPr/>
        </p:nvSpPr>
        <p:spPr>
          <a:xfrm>
            <a:off x="322465" y="410215"/>
            <a:ext cx="8508267" cy="400110"/>
          </a:xfrm>
          <a:prstGeom prst="rect">
            <a:avLst/>
          </a:prstGeom>
          <a:solidFill>
            <a:schemeClr val="accent4">
              <a:lumMod val="20000"/>
              <a:lumOff val="80000"/>
            </a:schemeClr>
          </a:solidFill>
        </p:spPr>
        <p:txBody>
          <a:bodyPr wrap="square" lIns="144000" rIns="144000" rtlCol="0">
            <a:spAutoFit/>
          </a:bodyPr>
          <a:lstStyle/>
          <a:p>
            <a:r>
              <a:rPr lang="fr-FR" sz="2000" b="1" dirty="0">
                <a:solidFill>
                  <a:schemeClr val="accent2">
                    <a:lumMod val="75000"/>
                  </a:schemeClr>
                </a:solidFill>
                <a:latin typeface="Calibri" panose="020F0502020204030204" pitchFamily="34" charset="0"/>
                <a:cs typeface="Calibri" panose="020F0502020204030204" pitchFamily="34" charset="0"/>
              </a:rPr>
              <a:t>Focus sur le DPE</a:t>
            </a:r>
          </a:p>
        </p:txBody>
      </p:sp>
      <p:sp>
        <p:nvSpPr>
          <p:cNvPr id="9" name="Rectangle 8"/>
          <p:cNvSpPr/>
          <p:nvPr/>
        </p:nvSpPr>
        <p:spPr>
          <a:xfrm>
            <a:off x="322465" y="968577"/>
            <a:ext cx="7877062" cy="369332"/>
          </a:xfrm>
          <a:prstGeom prst="rect">
            <a:avLst/>
          </a:prstGeom>
        </p:spPr>
        <p:txBody>
          <a:bodyPr wrap="square">
            <a:spAutoFit/>
          </a:bodyPr>
          <a:lstStyle/>
          <a:p>
            <a:pPr>
              <a:spcAft>
                <a:spcPts val="600"/>
              </a:spcAft>
            </a:pPr>
            <a:r>
              <a:rPr lang="fr-F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Définition</a:t>
            </a:r>
          </a:p>
        </p:txBody>
      </p:sp>
      <p:graphicFrame>
        <p:nvGraphicFramePr>
          <p:cNvPr id="5" name="Tableau 4"/>
          <p:cNvGraphicFramePr>
            <a:graphicFrameLocks noGrp="1"/>
          </p:cNvGraphicFramePr>
          <p:nvPr>
            <p:extLst>
              <p:ext uri="{D42A27DB-BD31-4B8C-83A1-F6EECF244321}">
                <p14:modId xmlns:p14="http://schemas.microsoft.com/office/powerpoint/2010/main" val="1409801012"/>
              </p:ext>
            </p:extLst>
          </p:nvPr>
        </p:nvGraphicFramePr>
        <p:xfrm>
          <a:off x="2509735" y="5126479"/>
          <a:ext cx="4036979" cy="640080"/>
        </p:xfrm>
        <a:graphic>
          <a:graphicData uri="http://schemas.openxmlformats.org/drawingml/2006/table">
            <a:tbl>
              <a:tblPr firstRow="1" firstCol="1" bandRow="1"/>
              <a:tblGrid>
                <a:gridCol w="1451210">
                  <a:extLst>
                    <a:ext uri="{9D8B030D-6E8A-4147-A177-3AD203B41FA5}">
                      <a16:colId xmlns:a16="http://schemas.microsoft.com/office/drawing/2014/main" val="20000"/>
                    </a:ext>
                  </a:extLst>
                </a:gridCol>
                <a:gridCol w="2585769">
                  <a:extLst>
                    <a:ext uri="{9D8B030D-6E8A-4147-A177-3AD203B41FA5}">
                      <a16:colId xmlns:a16="http://schemas.microsoft.com/office/drawing/2014/main" val="20001"/>
                    </a:ext>
                  </a:extLst>
                </a:gridCol>
              </a:tblGrid>
              <a:tr h="205545">
                <a:tc>
                  <a:txBody>
                    <a:bodyPr/>
                    <a:lstStyle/>
                    <a:p>
                      <a:pPr algn="ct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1</a:t>
                      </a:r>
                      <a:r>
                        <a:rPr lang="fr-FR" sz="1400" baseline="30000" dirty="0">
                          <a:effectLst/>
                          <a:latin typeface="Calibri" panose="020F0502020204030204" pitchFamily="34" charset="0"/>
                          <a:ea typeface="Times New Roman" panose="02020603050405020304" pitchFamily="18" charset="0"/>
                          <a:cs typeface="Times New Roman" panose="02020603050405020304" pitchFamily="18" charset="0"/>
                        </a:rPr>
                        <a:t>er</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janvier 2024</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Copropriétés de plus de 200 lots</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5545">
                <a:tc>
                  <a:txBody>
                    <a:bodyPr/>
                    <a:lstStyle/>
                    <a:p>
                      <a:pPr algn="ctr"/>
                      <a:r>
                        <a:rPr lang="fr-FR" sz="1400">
                          <a:effectLst/>
                          <a:latin typeface="Calibri" panose="020F0502020204030204" pitchFamily="34" charset="0"/>
                          <a:ea typeface="Times New Roman" panose="02020603050405020304" pitchFamily="18" charset="0"/>
                          <a:cs typeface="Times New Roman" panose="02020603050405020304" pitchFamily="18" charset="0"/>
                        </a:rPr>
                        <a:t>1</a:t>
                      </a:r>
                      <a:r>
                        <a:rPr lang="fr-FR" sz="1400" baseline="30000">
                          <a:effectLst/>
                          <a:latin typeface="Calibri" panose="020F0502020204030204" pitchFamily="34" charset="0"/>
                          <a:ea typeface="Times New Roman" panose="02020603050405020304" pitchFamily="18" charset="0"/>
                          <a:cs typeface="Times New Roman" panose="02020603050405020304" pitchFamily="18" charset="0"/>
                        </a:rPr>
                        <a:t>er</a:t>
                      </a:r>
                      <a:r>
                        <a:rPr lang="fr-FR" sz="1400">
                          <a:effectLst/>
                          <a:latin typeface="Calibri" panose="020F0502020204030204" pitchFamily="34" charset="0"/>
                          <a:ea typeface="Times New Roman" panose="02020603050405020304" pitchFamily="18" charset="0"/>
                          <a:cs typeface="Times New Roman" panose="02020603050405020304" pitchFamily="18" charset="0"/>
                        </a:rPr>
                        <a:t> janvier 2025</a:t>
                      </a:r>
                      <a:endParaRPr lang="fr-FR"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Copropriétés entre 50 et 200 lots</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5545">
                <a:tc>
                  <a:txBody>
                    <a:bodyPr/>
                    <a:lstStyle/>
                    <a:p>
                      <a:pPr algn="ct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1</a:t>
                      </a:r>
                      <a:r>
                        <a:rPr lang="fr-FR" sz="1400" baseline="30000" dirty="0">
                          <a:effectLst/>
                          <a:latin typeface="Calibri" panose="020F0502020204030204" pitchFamily="34" charset="0"/>
                          <a:ea typeface="Times New Roman" panose="02020603050405020304" pitchFamily="18" charset="0"/>
                          <a:cs typeface="Times New Roman" panose="02020603050405020304" pitchFamily="18" charset="0"/>
                        </a:rPr>
                        <a:t>er</a:t>
                      </a: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 janvier 2026</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fr-FR" sz="1400" dirty="0">
                          <a:effectLst/>
                          <a:latin typeface="Calibri" panose="020F0502020204030204" pitchFamily="34" charset="0"/>
                          <a:ea typeface="Times New Roman" panose="02020603050405020304" pitchFamily="18" charset="0"/>
                          <a:cs typeface="Times New Roman" panose="02020603050405020304" pitchFamily="18" charset="0"/>
                        </a:rPr>
                        <a:t>Copropriétés de moins de 50 lots</a:t>
                      </a:r>
                      <a:endParaRPr lang="fr-FR"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4441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5</a:t>
            </a:fld>
            <a:endParaRPr lang="fr-FR" dirty="0"/>
          </a:p>
        </p:txBody>
      </p:sp>
      <p:sp>
        <p:nvSpPr>
          <p:cNvPr id="8" name="Rectangle 7"/>
          <p:cNvSpPr/>
          <p:nvPr/>
        </p:nvSpPr>
        <p:spPr>
          <a:xfrm>
            <a:off x="322465" y="410215"/>
            <a:ext cx="7877062" cy="369332"/>
          </a:xfrm>
          <a:prstGeom prst="rect">
            <a:avLst/>
          </a:prstGeom>
        </p:spPr>
        <p:txBody>
          <a:bodyPr wrap="square">
            <a:spAutoFit/>
          </a:bodyPr>
          <a:lstStyle/>
          <a:p>
            <a:pPr>
              <a:spcAft>
                <a:spcPts val="600"/>
              </a:spcAft>
            </a:pPr>
            <a:r>
              <a:rPr lang="fr-F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Les nouveautés introduites en 2021</a:t>
            </a:r>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1066953"/>
            <a:ext cx="8727581" cy="6494085"/>
          </a:xfrm>
          <a:prstGeom prst="rect">
            <a:avLst/>
          </a:prstGeom>
        </p:spPr>
        <p:txBody>
          <a:bodyPr wrap="square">
            <a:spAutoFit/>
          </a:bodyPr>
          <a:lstStyle/>
          <a:p>
            <a:pPr marL="285750" indent="-285750" algn="just">
              <a:buFont typeface="Arial" panose="020B0604020202020204" pitchFamily="34" charset="0"/>
              <a:buChar char="•"/>
            </a:pPr>
            <a:r>
              <a:rPr lang="fr-FR" sz="1600" dirty="0"/>
              <a:t>Afin de rendre les DPE plus fiables et plus efficaces, plusieurs décrets et arrêtés ont été publiés par le gouvernement en 2020 et 2021 pour une entrée en vigueur du nouveau DPE au 1er juillet 2021. </a:t>
            </a: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r>
              <a:rPr lang="fr-FR" sz="1600" b="1" dirty="0"/>
              <a:t>Nouvelle étiquette </a:t>
            </a:r>
            <a:r>
              <a:rPr lang="fr-FR" sz="1600" dirty="0"/>
              <a:t>à 2 entrées :</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r>
              <a:rPr lang="fr-FR" sz="1600" b="1" dirty="0"/>
              <a:t>Opposabilité du DPE </a:t>
            </a:r>
            <a:r>
              <a:rPr lang="fr-FR" sz="1600" dirty="0"/>
              <a:t>: en cas d’informations erronées, il est possible de se retourner contre le diagnostiqueur ou le bailleur/vendeur.</a:t>
            </a:r>
          </a:p>
          <a:p>
            <a:pPr marL="285750" indent="-285750" algn="just">
              <a:spcAft>
                <a:spcPts val="0"/>
              </a:spcAft>
              <a:buFont typeface="Arial" panose="020B0604020202020204" pitchFamily="34" charset="0"/>
              <a:buChar char="•"/>
            </a:pPr>
            <a:endParaRPr lang="fr-FR" sz="1600" dirty="0"/>
          </a:p>
          <a:p>
            <a:pPr marL="742950" lvl="1" indent="-285750" algn="just">
              <a:buFont typeface="Wingdings" panose="05000000000000000000" pitchFamily="2" charset="2"/>
              <a:buChar char="ü"/>
            </a:pPr>
            <a:endParaRPr lang="fr-FR" sz="1600" dirty="0"/>
          </a:p>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pic>
        <p:nvPicPr>
          <p:cNvPr id="12" name="Image 11"/>
          <p:cNvPicPr/>
          <p:nvPr/>
        </p:nvPicPr>
        <p:blipFill>
          <a:blip r:embed="rId3">
            <a:extLst>
              <a:ext uri="{28A0092B-C50C-407E-A947-70E740481C1C}">
                <a14:useLocalDpi xmlns:a14="http://schemas.microsoft.com/office/drawing/2010/main" val="0"/>
              </a:ext>
            </a:extLst>
          </a:blip>
          <a:srcRect/>
          <a:stretch>
            <a:fillRect/>
          </a:stretch>
        </p:blipFill>
        <p:spPr bwMode="auto">
          <a:xfrm>
            <a:off x="1941104" y="2364321"/>
            <a:ext cx="5607560" cy="3083170"/>
          </a:xfrm>
          <a:prstGeom prst="rect">
            <a:avLst/>
          </a:prstGeom>
          <a:noFill/>
          <a:ln>
            <a:noFill/>
          </a:ln>
        </p:spPr>
      </p:pic>
    </p:spTree>
    <p:extLst>
      <p:ext uri="{BB962C8B-B14F-4D97-AF65-F5344CB8AC3E}">
        <p14:creationId xmlns:p14="http://schemas.microsoft.com/office/powerpoint/2010/main" val="1407528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6</a:t>
            </a:fld>
            <a:endParaRPr lang="fr-FR" dirty="0"/>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1066953"/>
            <a:ext cx="8727581" cy="4770537"/>
          </a:xfrm>
          <a:prstGeom prst="rect">
            <a:avLst/>
          </a:prstGeom>
        </p:spPr>
        <p:txBody>
          <a:bodyPr wrap="square">
            <a:spAutoFit/>
          </a:bodyPr>
          <a:lstStyle/>
          <a:p>
            <a:pPr marL="285750" indent="-285750" algn="just">
              <a:spcAft>
                <a:spcPts val="0"/>
              </a:spcAft>
              <a:buFont typeface="Arial" panose="020B0604020202020204" pitchFamily="34" charset="0"/>
              <a:buChar char="•"/>
            </a:pPr>
            <a:r>
              <a:rPr lang="fr-FR" sz="1600" dirty="0"/>
              <a:t>Contraintes pour les bailleurs : </a:t>
            </a:r>
          </a:p>
          <a:p>
            <a:pPr marL="285750" indent="-285750" algn="just">
              <a:spcAft>
                <a:spcPts val="0"/>
              </a:spcAft>
              <a:buFont typeface="Arial" panose="020B0604020202020204" pitchFamily="34" charset="0"/>
              <a:buChar char="•"/>
            </a:pPr>
            <a:endParaRPr lang="fr-FR" sz="1600" dirty="0"/>
          </a:p>
          <a:p>
            <a:pPr marL="742950" lvl="1" indent="-285750" algn="just">
              <a:buFont typeface="Wingdings" panose="05000000000000000000" pitchFamily="2" charset="2"/>
              <a:buChar char="ü"/>
            </a:pPr>
            <a:r>
              <a:rPr lang="fr-FR" sz="1600" b="1" dirty="0"/>
              <a:t>Gel des loyers </a:t>
            </a:r>
            <a:r>
              <a:rPr lang="fr-FR" sz="1600" dirty="0"/>
              <a:t>depuis le 25 août 2022 pour les logements classés F ou G ;</a:t>
            </a:r>
          </a:p>
          <a:p>
            <a:pPr marL="742950" lvl="1" indent="-285750" algn="just">
              <a:buFont typeface="Wingdings" panose="05000000000000000000" pitchFamily="2" charset="2"/>
              <a:buChar char="ü"/>
            </a:pPr>
            <a:r>
              <a:rPr lang="fr-FR" sz="1600" b="1" dirty="0"/>
              <a:t>Interdiction de location </a:t>
            </a:r>
            <a:r>
              <a:rPr lang="fr-FR" sz="1600" dirty="0"/>
              <a:t>:</a:t>
            </a:r>
          </a:p>
          <a:p>
            <a:pPr marL="1200150" lvl="2" indent="-285750" algn="just">
              <a:buFont typeface="Wingdings" panose="05000000000000000000" pitchFamily="2" charset="2"/>
              <a:buChar char="v"/>
            </a:pPr>
            <a:r>
              <a:rPr lang="fr-FR" sz="1600" dirty="0"/>
              <a:t>Logements consommant plus de 450 kWh d’énergie finale (EF) par m²/an à partir du 1</a:t>
            </a:r>
            <a:r>
              <a:rPr lang="fr-FR" sz="1600" baseline="30000" dirty="0"/>
              <a:t>er</a:t>
            </a:r>
            <a:r>
              <a:rPr lang="fr-FR" sz="1600" dirty="0"/>
              <a:t> janvier 2023 </a:t>
            </a:r>
          </a:p>
          <a:p>
            <a:pPr marL="1200150" lvl="2" indent="-285750" algn="just">
              <a:buFont typeface="Wingdings" panose="05000000000000000000" pitchFamily="2" charset="2"/>
              <a:buChar char="v"/>
            </a:pPr>
            <a:r>
              <a:rPr lang="fr-FR" sz="1600" dirty="0"/>
              <a:t>Logements classés G en 2025 </a:t>
            </a:r>
          </a:p>
          <a:p>
            <a:pPr marL="1200150" lvl="2" indent="-285750" algn="just">
              <a:buFont typeface="Wingdings" panose="05000000000000000000" pitchFamily="2" charset="2"/>
              <a:buChar char="v"/>
            </a:pPr>
            <a:r>
              <a:rPr lang="fr-FR" sz="1600" dirty="0"/>
              <a:t>Logements classés F en 2028 </a:t>
            </a:r>
          </a:p>
          <a:p>
            <a:pPr marL="1200150" lvl="2" indent="-285750" algn="just">
              <a:buFont typeface="Wingdings" panose="05000000000000000000" pitchFamily="2" charset="2"/>
              <a:buChar char="v"/>
            </a:pPr>
            <a:r>
              <a:rPr lang="fr-FR" sz="1600" dirty="0"/>
              <a:t>Logements classés E en 2034</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Certaines aides financières dépendent du DPE :</a:t>
            </a:r>
          </a:p>
          <a:p>
            <a:pPr marL="742950" lvl="1" indent="-285750" algn="just">
              <a:buFont typeface="Wingdings" panose="05000000000000000000" pitchFamily="2" charset="2"/>
              <a:buChar char="Ø"/>
            </a:pPr>
            <a:r>
              <a:rPr lang="fr-FR" sz="1600" dirty="0"/>
              <a:t>Sortie de passoire thermique </a:t>
            </a:r>
          </a:p>
          <a:p>
            <a:pPr marL="742950" lvl="1" indent="-285750" algn="just">
              <a:buFont typeface="Wingdings" panose="05000000000000000000" pitchFamily="2" charset="2"/>
              <a:buChar char="Ø"/>
            </a:pPr>
            <a:r>
              <a:rPr lang="fr-FR" sz="1600" dirty="0"/>
              <a:t>Atteinte des étiquettes A ou B</a:t>
            </a:r>
          </a:p>
          <a:p>
            <a:pPr marL="742950" lvl="1" indent="-285750" algn="just">
              <a:buFont typeface="Wingdings" panose="05000000000000000000" pitchFamily="2" charset="2"/>
              <a:buChar char="Ø"/>
            </a:pPr>
            <a:endParaRPr lang="fr-FR" sz="1600" dirty="0"/>
          </a:p>
          <a:p>
            <a:pPr marL="285750" indent="-285750" algn="just">
              <a:buFont typeface="Arial" panose="020B0604020202020204" pitchFamily="34" charset="0"/>
              <a:buChar char="•"/>
            </a:pPr>
            <a:r>
              <a:rPr lang="fr-FR" sz="1600" dirty="0"/>
              <a:t>Le DPE collectif ne vaut plus systématiquement DPE individuel. La disposition a été remplacée par la possibilité de générer des DPE individuels lors de la réalisation d’un DPE collectif uniquement lorsqu’il existe une homogénéité thermique des lots d’habitation et ceci dans un délai de 6 mois.</a:t>
            </a:r>
          </a:p>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Tree>
    <p:extLst>
      <p:ext uri="{BB962C8B-B14F-4D97-AF65-F5344CB8AC3E}">
        <p14:creationId xmlns:p14="http://schemas.microsoft.com/office/powerpoint/2010/main" val="285111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7</a:t>
            </a:fld>
            <a:endParaRPr lang="fr-FR" dirty="0"/>
          </a:p>
        </p:txBody>
      </p:sp>
      <p:sp>
        <p:nvSpPr>
          <p:cNvPr id="8" name="Rectangle 7"/>
          <p:cNvSpPr/>
          <p:nvPr/>
        </p:nvSpPr>
        <p:spPr>
          <a:xfrm>
            <a:off x="322465" y="410215"/>
            <a:ext cx="7877062" cy="369332"/>
          </a:xfrm>
          <a:prstGeom prst="rect">
            <a:avLst/>
          </a:prstGeom>
        </p:spPr>
        <p:txBody>
          <a:bodyPr wrap="square">
            <a:spAutoFit/>
          </a:bodyPr>
          <a:lstStyle/>
          <a:p>
            <a:pPr>
              <a:spcAft>
                <a:spcPts val="600"/>
              </a:spcAft>
            </a:pPr>
            <a:r>
              <a:rPr lang="fr-FR"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Le contenu du DPE</a:t>
            </a:r>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1066953"/>
            <a:ext cx="8727581" cy="4031873"/>
          </a:xfrm>
          <a:prstGeom prst="rect">
            <a:avLst/>
          </a:prstGeom>
        </p:spPr>
        <p:txBody>
          <a:bodyPr wrap="square">
            <a:spAutoFit/>
          </a:bodyPr>
          <a:lstStyle/>
          <a:p>
            <a:pPr marL="285750" indent="-285750" algn="just">
              <a:spcAft>
                <a:spcPts val="0"/>
              </a:spcAft>
              <a:buFont typeface="Arial" panose="020B0604020202020204" pitchFamily="34" charset="0"/>
              <a:buChar char="•"/>
            </a:pPr>
            <a:r>
              <a:rPr lang="fr-FR" sz="1600" b="1" dirty="0"/>
              <a:t>Description du bâtiment </a:t>
            </a:r>
            <a:r>
              <a:rPr lang="fr-FR" sz="1600" dirty="0"/>
              <a:t>(surface, orientation, qualité de l’isolation, menuiseries extérieures…) et des équipements de chauffage, de production d’eau chaude sanitaire, de refroidissement et de ventilation :</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algn="just">
              <a:spcAft>
                <a:spcPts val="0"/>
              </a:spcAft>
            </a:pPr>
            <a:endParaRPr lang="fr-FR" sz="1600" dirty="0"/>
          </a:p>
          <a:p>
            <a:pPr marL="742950" lvl="1" indent="-285750" algn="just">
              <a:buFont typeface="Wingdings" panose="05000000000000000000" pitchFamily="2" charset="2"/>
              <a:buChar char="ü"/>
            </a:pPr>
            <a:endParaRPr lang="fr-FR" sz="1600" dirty="0"/>
          </a:p>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pic>
        <p:nvPicPr>
          <p:cNvPr id="3" name="Image 2"/>
          <p:cNvPicPr>
            <a:picLocks noChangeAspect="1"/>
          </p:cNvPicPr>
          <p:nvPr/>
        </p:nvPicPr>
        <p:blipFill>
          <a:blip r:embed="rId3"/>
          <a:stretch>
            <a:fillRect/>
          </a:stretch>
        </p:blipFill>
        <p:spPr>
          <a:xfrm>
            <a:off x="1223554" y="2193574"/>
            <a:ext cx="6610350" cy="1647825"/>
          </a:xfrm>
          <a:prstGeom prst="rect">
            <a:avLst/>
          </a:prstGeom>
        </p:spPr>
      </p:pic>
      <p:pic>
        <p:nvPicPr>
          <p:cNvPr id="5" name="Image 4"/>
          <p:cNvPicPr>
            <a:picLocks noChangeAspect="1"/>
          </p:cNvPicPr>
          <p:nvPr/>
        </p:nvPicPr>
        <p:blipFill>
          <a:blip r:embed="rId4"/>
          <a:stretch>
            <a:fillRect/>
          </a:stretch>
        </p:blipFill>
        <p:spPr>
          <a:xfrm>
            <a:off x="1223554" y="4275012"/>
            <a:ext cx="6619875" cy="1981200"/>
          </a:xfrm>
          <a:prstGeom prst="rect">
            <a:avLst/>
          </a:prstGeom>
        </p:spPr>
      </p:pic>
    </p:spTree>
    <p:extLst>
      <p:ext uri="{BB962C8B-B14F-4D97-AF65-F5344CB8AC3E}">
        <p14:creationId xmlns:p14="http://schemas.microsoft.com/office/powerpoint/2010/main" val="138497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8</a:t>
            </a:fld>
            <a:endParaRPr lang="fr-FR" dirty="0"/>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288740"/>
            <a:ext cx="4241691" cy="6247864"/>
          </a:xfrm>
          <a:prstGeom prst="rect">
            <a:avLst/>
          </a:prstGeom>
        </p:spPr>
        <p:txBody>
          <a:bodyPr wrap="square">
            <a:spAutoFit/>
          </a:bodyPr>
          <a:lstStyle/>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b="1"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Indicateur du </a:t>
            </a:r>
            <a:r>
              <a:rPr lang="fr-FR" sz="1600" b="1" dirty="0"/>
              <a:t>confort d’été</a:t>
            </a:r>
            <a:r>
              <a:rPr lang="fr-FR" sz="1600" dirty="0"/>
              <a:t>.</a:t>
            </a:r>
          </a:p>
          <a:p>
            <a:pPr marL="285750" indent="-285750" algn="just">
              <a:spcAft>
                <a:spcPts val="0"/>
              </a:spcAft>
              <a:buFont typeface="Arial" panose="020B0604020202020204" pitchFamily="34" charset="0"/>
              <a:buChar char="•"/>
            </a:pPr>
            <a:endParaRPr lang="fr-FR" sz="1600" dirty="0"/>
          </a:p>
          <a:p>
            <a:pPr marL="285750" indent="-285750" algn="just">
              <a:spcAft>
                <a:spcPts val="0"/>
              </a:spcAft>
              <a:buFont typeface="Arial" panose="020B0604020202020204" pitchFamily="34" charset="0"/>
              <a:buChar char="•"/>
            </a:pPr>
            <a:r>
              <a:rPr lang="fr-FR" sz="1600" dirty="0"/>
              <a:t>Schéma de </a:t>
            </a:r>
            <a:r>
              <a:rPr lang="fr-FR" sz="1600" b="1" dirty="0"/>
              <a:t>déperdition thermique </a:t>
            </a:r>
            <a:r>
              <a:rPr lang="fr-FR" sz="1600" dirty="0"/>
              <a:t>de l’enveloppe.</a:t>
            </a:r>
          </a:p>
          <a:p>
            <a:pPr marL="285750" indent="-285750" algn="just">
              <a:spcAft>
                <a:spcPts val="0"/>
              </a:spcAft>
              <a:buFont typeface="Arial" panose="020B0604020202020204" pitchFamily="34" charset="0"/>
              <a:buChar char="•"/>
            </a:pPr>
            <a:endParaRPr lang="fr-FR" sz="1600" dirty="0"/>
          </a:p>
          <a:p>
            <a:pPr algn="just">
              <a:spcAft>
                <a:spcPts val="0"/>
              </a:spcAft>
            </a:pPr>
            <a:endParaRPr lang="fr-FR" sz="1600" dirty="0"/>
          </a:p>
          <a:p>
            <a:pPr marL="742950" lvl="1" indent="-285750" algn="just">
              <a:buFont typeface="Wingdings" panose="05000000000000000000" pitchFamily="2" charset="2"/>
              <a:buChar char="ü"/>
            </a:pPr>
            <a:endParaRPr lang="fr-FR" sz="1600" dirty="0"/>
          </a:p>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pic>
        <p:nvPicPr>
          <p:cNvPr id="4" name="Image 3"/>
          <p:cNvPicPr>
            <a:picLocks noChangeAspect="1"/>
          </p:cNvPicPr>
          <p:nvPr/>
        </p:nvPicPr>
        <p:blipFill>
          <a:blip r:embed="rId3"/>
          <a:stretch>
            <a:fillRect/>
          </a:stretch>
        </p:blipFill>
        <p:spPr>
          <a:xfrm>
            <a:off x="4490947" y="288740"/>
            <a:ext cx="4401573" cy="2971800"/>
          </a:xfrm>
          <a:prstGeom prst="rect">
            <a:avLst/>
          </a:prstGeom>
        </p:spPr>
      </p:pic>
      <p:sp>
        <p:nvSpPr>
          <p:cNvPr id="7" name="ZoneTexte 6"/>
          <p:cNvSpPr txBox="1"/>
          <p:nvPr/>
        </p:nvSpPr>
        <p:spPr>
          <a:xfrm>
            <a:off x="164938" y="288740"/>
            <a:ext cx="4241692" cy="2031325"/>
          </a:xfrm>
          <a:prstGeom prst="rect">
            <a:avLst/>
          </a:prstGeom>
          <a:noFill/>
        </p:spPr>
        <p:txBody>
          <a:bodyPr wrap="square" rtlCol="0">
            <a:spAutoFit/>
          </a:bodyPr>
          <a:lstStyle/>
          <a:p>
            <a:pPr marL="285750" indent="-285750" algn="just">
              <a:buFont typeface="Arial" panose="020B0604020202020204" pitchFamily="34" charset="0"/>
              <a:buChar char="•"/>
            </a:pPr>
            <a:r>
              <a:rPr lang="fr-FR" b="1" dirty="0"/>
              <a:t>Consommation d’énergie </a:t>
            </a:r>
            <a:r>
              <a:rPr lang="fr-FR" dirty="0"/>
              <a:t>primaire (EP) estimée pour une utilisation standardisée du bâtiment ou du logement ainsi que le niveau des émissions de gaz à effet de serre et estimation des </a:t>
            </a:r>
            <a:r>
              <a:rPr lang="fr-FR" b="1" dirty="0"/>
              <a:t>coûts annuels d’énergie.</a:t>
            </a:r>
          </a:p>
          <a:p>
            <a:endParaRPr lang="fr-FR" dirty="0"/>
          </a:p>
        </p:txBody>
      </p:sp>
      <p:pic>
        <p:nvPicPr>
          <p:cNvPr id="9" name="Image 8"/>
          <p:cNvPicPr>
            <a:picLocks noChangeAspect="1"/>
          </p:cNvPicPr>
          <p:nvPr/>
        </p:nvPicPr>
        <p:blipFill>
          <a:blip r:embed="rId4"/>
          <a:stretch>
            <a:fillRect/>
          </a:stretch>
        </p:blipFill>
        <p:spPr>
          <a:xfrm>
            <a:off x="5058195" y="3450504"/>
            <a:ext cx="3267075" cy="3086100"/>
          </a:xfrm>
          <a:prstGeom prst="rect">
            <a:avLst/>
          </a:prstGeom>
        </p:spPr>
      </p:pic>
    </p:spTree>
    <p:extLst>
      <p:ext uri="{BB962C8B-B14F-4D97-AF65-F5344CB8AC3E}">
        <p14:creationId xmlns:p14="http://schemas.microsoft.com/office/powerpoint/2010/main" val="271919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6" end="1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18" end="1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2268FCFC-084D-47D8-8190-B78EA03CB0EB}" type="slidenum">
              <a:rPr lang="fr-FR" smtClean="0"/>
              <a:pPr/>
              <a:t>9</a:t>
            </a:fld>
            <a:endParaRPr lang="fr-FR" dirty="0"/>
          </a:p>
        </p:txBody>
      </p:sp>
      <p:sp>
        <p:nvSpPr>
          <p:cNvPr id="10" name="Rectangle 9"/>
          <p:cNvSpPr/>
          <p:nvPr/>
        </p:nvSpPr>
        <p:spPr>
          <a:xfrm>
            <a:off x="164940" y="900167"/>
            <a:ext cx="8727581" cy="584775"/>
          </a:xfrm>
          <a:prstGeom prst="rect">
            <a:avLst/>
          </a:prstGeom>
        </p:spPr>
        <p:txBody>
          <a:bodyPr wrap="square">
            <a:spAutoFit/>
          </a:bodyPr>
          <a:lstStyle/>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sp>
        <p:nvSpPr>
          <p:cNvPr id="11" name="Rectangle 10"/>
          <p:cNvSpPr/>
          <p:nvPr/>
        </p:nvSpPr>
        <p:spPr>
          <a:xfrm>
            <a:off x="164939" y="288740"/>
            <a:ext cx="8727582" cy="7478970"/>
          </a:xfrm>
          <a:prstGeom prst="rect">
            <a:avLst/>
          </a:prstGeom>
        </p:spPr>
        <p:txBody>
          <a:bodyPr wrap="square">
            <a:spAutoFit/>
          </a:bodyPr>
          <a:lstStyle/>
          <a:p>
            <a:pPr marL="285750" indent="-285750" algn="just">
              <a:spcAft>
                <a:spcPts val="0"/>
              </a:spcAft>
              <a:buFont typeface="Arial" panose="020B0604020202020204" pitchFamily="34" charset="0"/>
              <a:buChar char="•"/>
            </a:pPr>
            <a:endParaRPr lang="fr-FR" sz="1600" b="1" dirty="0"/>
          </a:p>
          <a:p>
            <a:pPr marL="285750" indent="-285750">
              <a:buFont typeface="Arial" panose="020B0604020202020204" pitchFamily="34" charset="0"/>
              <a:buChar char="•"/>
            </a:pPr>
            <a:r>
              <a:rPr lang="fr-FR" sz="1600" dirty="0"/>
              <a:t>Recommandations sur les mesures les plus efficaces pour économiser de l’énergie : conseils de bon usage et de bonne gestion du bâtiment et de ses équipements :</a:t>
            </a:r>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endParaRPr lang="fr-FR" sz="1600" dirty="0"/>
          </a:p>
          <a:p>
            <a:endParaRPr lang="fr-FR" sz="1600" dirty="0"/>
          </a:p>
          <a:p>
            <a:pPr marL="285750" indent="-285750" algn="just">
              <a:buFont typeface="Arial" panose="020B0604020202020204" pitchFamily="34" charset="0"/>
              <a:buChar char="•"/>
            </a:pPr>
            <a:r>
              <a:rPr lang="fr-FR" sz="1600" dirty="0"/>
              <a:t>Recommandations de travaux à engager pour améliorer l’étiquette énergétique du logement. Ces travaux sont ensuite regroupés en deux scénarios avec l’indication de la consommation énergétique atteinte. </a:t>
            </a:r>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pPr marL="285750" indent="-285750" algn="just">
              <a:buFont typeface="Arial" panose="020B0604020202020204" pitchFamily="34" charset="0"/>
              <a:buChar char="•"/>
            </a:pPr>
            <a:endParaRPr lang="fr-FR" sz="1600" dirty="0"/>
          </a:p>
          <a:p>
            <a:r>
              <a:rPr lang="fr-FR" sz="1600" dirty="0"/>
              <a:t>⚠ : Ces travaux ne sont pas obligatoires et sont donnés à titre informatif. </a:t>
            </a:r>
          </a:p>
          <a:p>
            <a:pPr algn="just">
              <a:spcAft>
                <a:spcPts val="0"/>
              </a:spcAft>
            </a:pPr>
            <a:endParaRPr lang="fr-FR" sz="1600" dirty="0"/>
          </a:p>
          <a:p>
            <a:pPr marL="742950" lvl="1" indent="-285750" algn="just">
              <a:buFont typeface="Wingdings" panose="05000000000000000000" pitchFamily="2" charset="2"/>
              <a:buChar char="ü"/>
            </a:pPr>
            <a:endParaRPr lang="fr-FR" sz="1600" dirty="0"/>
          </a:p>
          <a:p>
            <a:pPr algn="just">
              <a:spcAft>
                <a:spcPts val="0"/>
              </a:spcAft>
            </a:pPr>
            <a:r>
              <a:rPr lang="fr-FR" sz="1600" dirty="0">
                <a:ea typeface="Times New Roman" panose="02020603050405020304" pitchFamily="18" charset="0"/>
              </a:rPr>
              <a:t> </a:t>
            </a:r>
          </a:p>
          <a:p>
            <a:pPr marL="742950" lvl="1" indent="-285750" algn="just">
              <a:buFont typeface="Wingdings" panose="05000000000000000000" pitchFamily="2" charset="2"/>
              <a:buChar char="Ø"/>
            </a:pPr>
            <a:endParaRPr lang="fr-FR" sz="1600" dirty="0">
              <a:ea typeface="Times New Roman" panose="02020603050405020304" pitchFamily="18" charset="0"/>
            </a:endParaRPr>
          </a:p>
        </p:txBody>
      </p:sp>
      <p:pic>
        <p:nvPicPr>
          <p:cNvPr id="3" name="Image 2"/>
          <p:cNvPicPr>
            <a:picLocks noChangeAspect="1"/>
          </p:cNvPicPr>
          <p:nvPr/>
        </p:nvPicPr>
        <p:blipFill>
          <a:blip r:embed="rId3"/>
          <a:stretch>
            <a:fillRect/>
          </a:stretch>
        </p:blipFill>
        <p:spPr>
          <a:xfrm>
            <a:off x="2069454" y="1192554"/>
            <a:ext cx="4918551" cy="2455777"/>
          </a:xfrm>
          <a:prstGeom prst="rect">
            <a:avLst/>
          </a:prstGeom>
        </p:spPr>
      </p:pic>
      <p:pic>
        <p:nvPicPr>
          <p:cNvPr id="6" name="Image 5"/>
          <p:cNvPicPr>
            <a:picLocks noChangeAspect="1"/>
          </p:cNvPicPr>
          <p:nvPr/>
        </p:nvPicPr>
        <p:blipFill>
          <a:blip r:embed="rId4"/>
          <a:stretch>
            <a:fillRect/>
          </a:stretch>
        </p:blipFill>
        <p:spPr>
          <a:xfrm>
            <a:off x="1475357" y="4284669"/>
            <a:ext cx="3053372" cy="2005714"/>
          </a:xfrm>
          <a:prstGeom prst="rect">
            <a:avLst/>
          </a:prstGeom>
        </p:spPr>
      </p:pic>
      <p:pic>
        <p:nvPicPr>
          <p:cNvPr id="8" name="Image 7"/>
          <p:cNvPicPr>
            <a:picLocks noChangeAspect="1"/>
          </p:cNvPicPr>
          <p:nvPr/>
        </p:nvPicPr>
        <p:blipFill>
          <a:blip r:embed="rId5"/>
          <a:stretch>
            <a:fillRect/>
          </a:stretch>
        </p:blipFill>
        <p:spPr>
          <a:xfrm>
            <a:off x="5196089" y="4284670"/>
            <a:ext cx="2829767" cy="2005714"/>
          </a:xfrm>
          <a:prstGeom prst="rect">
            <a:avLst/>
          </a:prstGeom>
        </p:spPr>
      </p:pic>
    </p:spTree>
    <p:extLst>
      <p:ext uri="{BB962C8B-B14F-4D97-AF65-F5344CB8AC3E}">
        <p14:creationId xmlns:p14="http://schemas.microsoft.com/office/powerpoint/2010/main" val="407630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6362</TotalTime>
  <Words>1443</Words>
  <Application>Microsoft Office PowerPoint</Application>
  <PresentationFormat>Affichage à l'écran (4:3)</PresentationFormat>
  <Paragraphs>284</Paragraphs>
  <Slides>18</Slides>
  <Notes>11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Calibri</vt:lpstr>
      <vt:lpstr>Calibri Light</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Windows User</dc:creator>
  <cp:lastModifiedBy>Delphine RIGAUD</cp:lastModifiedBy>
  <cp:revision>300</cp:revision>
  <cp:lastPrinted>2021-06-29T07:40:00Z</cp:lastPrinted>
  <dcterms:created xsi:type="dcterms:W3CDTF">2018-10-04T15:28:33Z</dcterms:created>
  <dcterms:modified xsi:type="dcterms:W3CDTF">2023-05-12T07:42:58Z</dcterms:modified>
</cp:coreProperties>
</file>