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67" r:id="rId2"/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  <p:sldId id="281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6A713-D3A1-4065-B729-A62006278ABD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7DCA-F3CB-40E2-8F4F-E3ABD33BB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82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5F27-4C92-4FF2-98A2-1EC7C2F8B1B4}" type="datetime1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65F9-5276-405A-809E-0CEB4716B09A}" type="datetime1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54645-491A-48A6-878A-5994B6955B9B}" type="datetime1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D633-A848-4980-B49B-EBDF1186246F}" type="datetime1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4E3D-1234-4648-A49F-B983C2CEB3B9}" type="datetime1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696-320C-44B6-998E-08B110435870}" type="datetime1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C3D4-4787-4DC7-AF4D-BF9B793E8622}" type="datetime1">
              <a:rPr lang="fr-FR" smtClean="0"/>
              <a:t>16/05/2023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85FC-C158-48F2-B90F-2093AA405033}" type="datetime1">
              <a:rPr lang="fr-FR" smtClean="0"/>
              <a:t>16/05/2023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F3CD-76C5-45DA-95EA-D18CE88602F7}" type="datetime1">
              <a:rPr lang="fr-FR" smtClean="0"/>
              <a:t>16/05/2023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884D-75C3-41D1-BC0A-DA6856F3347F}" type="datetime1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46B30-B9F1-41F1-B33B-470745590C2E}" type="datetime1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0D1F1-6A05-4B94-A239-E909D98D93C0}" type="datetime1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88CE7-4BA5-4358-91C8-27749FE07E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Les dispositions  particulières applicables aux  petites  copropriétés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030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/>
              <a:t>Chaque décision par  voie de  consultation est  consignée sur procès-verbal établi et signé  par  le syndic , comportant le sens du  vote de  chaque copropriétaire et la signature des copropriétaires présents; ce  procès-verbal est annexé au registre des procès-verbaux </a:t>
            </a:r>
          </a:p>
          <a:p>
            <a:pPr marL="0" indent="0">
              <a:buNone/>
            </a:pPr>
            <a:r>
              <a:rPr lang="fr-CA" dirty="0" err="1"/>
              <a:t>Lorsqu</a:t>
            </a:r>
            <a:r>
              <a:rPr lang="fr-CA" dirty="0"/>
              <a:t> ‘un copropriétaire a participé à la consultation par  visioconférence ou audioconférence , il confirme son vote par tout moyen dans les 48H qui suivent la réunion; à défaut , la décision n’est pas valablement prise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226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dirty="0"/>
              <a:t>Il appartient au syndic de fixer  un délai aux  copropriétaires pour répondre  à la  consultation </a:t>
            </a:r>
          </a:p>
          <a:p>
            <a:pPr marL="0" indent="0">
              <a:buNone/>
            </a:pPr>
            <a:r>
              <a:rPr lang="fr-CA" dirty="0"/>
              <a:t>4)La désignation d’un syndic parmi les  copropriétaires pour les  syndicat à forme  coopérative </a:t>
            </a:r>
            <a:endParaRPr lang="fr-FR" dirty="0"/>
          </a:p>
          <a:p>
            <a:pPr marL="0" indent="0">
              <a:buNone/>
            </a:pPr>
            <a:r>
              <a:rPr lang="fr-CA" dirty="0"/>
              <a:t>Dans le cas où le syndicat a adopté  la  forme coopérative et n’a pas institué de conseil syndical, l’assemblée  générale désigne le syndic parmi ses membres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0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L’assemblée  générale peut également désigner un copropriétaire pour suppléer le syndic en cas d’empêchement de celui-ci</a:t>
            </a:r>
          </a:p>
          <a:p>
            <a:r>
              <a:rPr lang="fr-CA" dirty="0"/>
              <a:t>Désignation de contrôleurs aux comptes parmi les copropriétaires , personnes qualifiées extérieures à la copropriété </a:t>
            </a:r>
          </a:p>
          <a:p>
            <a:r>
              <a:rPr lang="fr-CA" dirty="0"/>
              <a:t>En cas d’empêchement du syndic ou de défaillance de celui-ci mettant en péril la  conservation de l’immeuble , la santé ou  la sécurité des occupants , chaque copropriétaire peut  prendre  l’initiative de convoquer une assemblée  générale  extraordinaire  afin qu’elle désigne un  nouveau syndic  ou qu’elle  prenne les décisions nécessaires à  la  conservation de  l’immeuble , de  la santé ou de la sécurité des occupants ,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606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Les dérogations applicables aux  copropriété dont le nombre de voix est réparti entre deux copropriétaire : articles 41-13 à 41-23 de la  loi du 10/07/1965et 42-6 à41-12 du décret du 17/03/1967</a:t>
            </a:r>
          </a:p>
          <a:p>
            <a:r>
              <a:rPr lang="fr-CA" dirty="0"/>
              <a:t>1)Dérogations aux règles relatives à l’assemblée générale </a:t>
            </a:r>
          </a:p>
          <a:p>
            <a:r>
              <a:rPr lang="fr-CA" dirty="0"/>
              <a:t>A)Des règles particulières pour le calcul des majorités de vote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482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L’idée qui ici inspirée le législateur est de déroger partiellement à la règle de la réduction des voix du copropriétaire prévue à l’article 22 de la loi du 10/07/1965</a:t>
            </a:r>
          </a:p>
          <a:p>
            <a:r>
              <a:rPr lang="fr-CA" dirty="0"/>
              <a:t>Le copropriétaire majoritaire se voit offrir la  possibilité de prendre seul certaines décisions:</a:t>
            </a:r>
          </a:p>
          <a:p>
            <a:r>
              <a:rPr lang="fr-CA" dirty="0"/>
              <a:t>Celles qui relèvent de la  majorité de l’article 24 ainsi que la désignation du syndic  peuvent être prises par le seul copropriétaire majoritaire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764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CA" dirty="0"/>
              <a:t>Le copropriétaire détenant au moins  les deux  tiers des voix peut  prendre seul  les décisions relevant de la  majorité des  voix de tous les copropriétaires :autrement dit l’ensemble des décisions relevant de la majorité de l’article 25 </a:t>
            </a:r>
          </a:p>
          <a:p>
            <a:pPr marL="0" indent="0">
              <a:buNone/>
            </a:pPr>
            <a:r>
              <a:rPr lang="fr-CA" dirty="0"/>
              <a:t>b)Prise de mesures conservatoires </a:t>
            </a:r>
          </a:p>
          <a:p>
            <a:pPr marL="0" indent="0">
              <a:buNone/>
            </a:pPr>
            <a:r>
              <a:rPr lang="fr-CA" dirty="0"/>
              <a:t>Indépendamment du nombre de  voix  dont  il dispose , chaque  copropriétaire peut prendre  les  mesures  nécessaires à la  conservation de  l’immeuble , même si elles ne  présentent pas  un caractère d’urgence. Les  mesures doivent être portées  à la  connaissance de l’autre  copropriétaire ,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507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dirty="0"/>
              <a:t>La notification de la décision précise la nature de la décision , le cas échéant son coût , justifié par des devis ou contrats </a:t>
            </a:r>
          </a:p>
          <a:p>
            <a:r>
              <a:rPr lang="fr-CA" dirty="0"/>
              <a:t>La  contestation de la décision n’est possible que devant le tribunal judiciaire ;</a:t>
            </a:r>
          </a:p>
          <a:p>
            <a:r>
              <a:rPr lang="fr-CA" dirty="0"/>
              <a:t>C)Prise de décisions sans assemblée  générale </a:t>
            </a:r>
          </a:p>
          <a:p>
            <a:r>
              <a:rPr lang="fr-CA" dirty="0"/>
              <a:t>A l’exception du vote du budget prévisionnel et de l’approbation des comptes , toutes les décisions relevant de la  majorité de l’article 24 et 25 , ainsi que les  mesures conservatoires , peuvent être prises sans  réunion de l’assemblée  générale ; renvoi à l’hypothèse  où un copropriétaire prend unilatéralement une décision: le copropriétaire décisionnaire est chargé de leur exécution ; notification de ces décisions à l’autre copropriétaire, à peine d’inopposabilité de la décision; contribution de chacun à la dépense et possibilité de contraindre le copropriétaire à payer lorsque  l’autre a fait l’avance des  fonds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051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D)Réunion sans convocation préalable </a:t>
            </a:r>
          </a:p>
          <a:p>
            <a:pPr marL="0" indent="0">
              <a:buNone/>
            </a:pPr>
            <a:r>
              <a:rPr lang="fr-CA" dirty="0"/>
              <a:t>Les deux copropriétaires peuvent se réunir sans convocation préalable et  prendre toutes décisions relevant de la majorité de l’article 24 et  25 ainsi que les décisions relevant de l’unanimité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404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E)convocation d’une assemblée par chaque  copropriétaire en notifiant les points à  l’ordre  du jour ,  possibilité à  chacun d’ajouter des points  à  l’ordre  du jour </a:t>
            </a:r>
          </a:p>
          <a:p>
            <a:r>
              <a:rPr lang="fr-CA" dirty="0"/>
              <a:t>F)La contestation d’une décision prise par un copropriétaire doit  être  introduite dans le délai de deux mois à compter de  la  notification de la décision devant le tribunal  judiciaire ; l’exécution de  la décision est  suspendue pendant ce délai sauf  urgence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931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2)Incidents de paiement des provisions sur charges : conflit d’intérêts entre le syndic non professionnel et le copropriétaire ; en ce cas , le non copropriétaire peut agir en justice à l’encontre du syndic pour obtenir le paiement des provisions  sur charges( dépenses courantes  plus travaux) ; en cas d’absence  ou de carence du syndic , action ouverte à chaque copropriétaire ,l’ action est exercée dans les  conditions de l’article 19-2 de la loi du 10/07/1965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98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dirty="0"/>
              <a:t>Depuis  le 1</a:t>
            </a:r>
            <a:r>
              <a:rPr lang="fr-CA" baseline="30000" dirty="0"/>
              <a:t>er</a:t>
            </a:r>
            <a:r>
              <a:rPr lang="fr-CA" dirty="0"/>
              <a:t> juin2020, les  petites copropriétés bénéficient d’un régime dérogatoire par rapport aux  règles classiques ordinairement applicables aux  copropriétés; ces dispositions sont issues de l’ordonnance 2019-1101 du 30/10/2019</a:t>
            </a:r>
          </a:p>
          <a:p>
            <a:pPr marL="0" indent="0">
              <a:buNone/>
            </a:pPr>
            <a:r>
              <a:rPr lang="fr-CA" dirty="0"/>
              <a:t>Deux dispositions anciennement en vigueur n’existent plus : -suppression de la dispense d’ouverture du compte bancaire séparé pour les copropriétés comportant quinze lots au plus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74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3)Une autorisation judiciaire pour  passer un seul acte </a:t>
            </a:r>
          </a:p>
          <a:p>
            <a:r>
              <a:rPr lang="fr-CA" dirty="0"/>
              <a:t>Un copropriétaire peut être autorisé judiciairement à passer un acte seul pour lequel  le consentement de l’autre serait nécessaire , si le refus de celui-ci met en péril l’intérêt commun ;l’acte concerné devra  être passé dans les conditions fixées dans l’autorisation ; il est opposable au copropriétaire dont  le consentement fait défaut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758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4)Le président du tribunal judiciaire peut prescrire ou autoriser toutes  mesures urgentes que requiert  l’intérêt commun ,Il peut  notamment autoriser un copropriétaire à percevoir des débiteurs  du syndicat ou de l’autre copropriétaire une  provision destinée à faire face aux  besoins urgents, en prescrivant, au besoin, les conditions de l’emploi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335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5)l’autorisation judicaire d’aliéner une  partie  commune </a:t>
            </a:r>
          </a:p>
          <a:p>
            <a:r>
              <a:rPr lang="fr-CA" dirty="0"/>
              <a:t>Dans  un premier temps , le copropriétaire titulaire d’au moins deux tiers des tantièmes dans la  partie  commune concernée exprime devant  un notaire son intention de procéder à l’aliénation de la partie commune concernée</a:t>
            </a:r>
          </a:p>
          <a:p>
            <a:r>
              <a:rPr lang="fr-CA" dirty="0"/>
              <a:t>Le notaire établi l’acte et il est ensuite notifié pat voie d’huissier dans le lois qui suit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965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Cette signification fait courir un délai de trois mois ; en cas d’opposition du copropriétaire , le tribunal judiciaire  peut être saisi pour autoriser  l’aliénation de la   partie  commune à la  condition qu’elle ne porte  pas une atteinte excessive aux droits de l’autre copropriétaire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27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L’ensemble de ces  dispositions dérogatoires complexifient le fonctionnement des petites  copropriétés davantage qu’elles ne le  facilitent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638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26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096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051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206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8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-</a:t>
            </a:r>
            <a:r>
              <a:rPr lang="fr-CA" dirty="0" err="1"/>
              <a:t>Jusqu</a:t>
            </a:r>
            <a:r>
              <a:rPr lang="fr-CA" dirty="0"/>
              <a:t> ‘au 1</a:t>
            </a:r>
            <a:r>
              <a:rPr lang="fr-CA" baseline="30000" dirty="0"/>
              <a:t>er</a:t>
            </a:r>
            <a:r>
              <a:rPr lang="fr-CA" dirty="0"/>
              <a:t> janvier 2025 , subsiste la dérogation à l’instauration du fonds  travaux pour  les copropriétés de dix lots au plus : exigence d’un vote à  l’unanimité des voix </a:t>
            </a:r>
          </a:p>
          <a:p>
            <a:pPr marL="0" indent="0">
              <a:buNone/>
            </a:pPr>
            <a:r>
              <a:rPr lang="fr-CA" dirty="0"/>
              <a:t>Articles 41-8 à 41-12 de la loi du 10/07/1965 : distinction de deux sortes de petites copropriétés : -celles comportant au plus 5 lots  à usage de logements , de bureaux ou de commerce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270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3650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11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924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356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/>
              <a:t>Article L242-1 du Code des assurances :Toute personne physique qui , agissant en qualité de propriétaire de l’ouvrage , fait réaliser des travaux de construction, doit souscrire avant  l’ouverture du chantier , pour son compte ou  pour celui des propriétaires  successifs , une assurance garantissant ,en dehors  de toute recherche  des responsabilités , le paiement de la totalité des  travaux de réparation des dommages de la nature de ceux dont sont responsables  les constructeurs  au sens de l’article 1792-1du Code civil,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1474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CA" dirty="0"/>
              <a:t>L’assurance doit  être souscrite avant le début  du  chantier ; sanctions encourues : responsabilité pénale et  civile du syndic </a:t>
            </a:r>
          </a:p>
          <a:p>
            <a:pPr marL="0" indent="0">
              <a:buNone/>
            </a:pPr>
            <a:r>
              <a:rPr lang="fr-CA" dirty="0"/>
              <a:t>Elle entre en vigueur : avant  la réception des travaux  après mise en demeure restée infructueuse à  l’entrepreneur et résiliation du marché  pour défaut de réparation de désordres à  caractère décennal </a:t>
            </a:r>
          </a:p>
          <a:p>
            <a:pPr marL="0" indent="0">
              <a:buNone/>
            </a:pPr>
            <a:r>
              <a:rPr lang="fr-CA" dirty="0"/>
              <a:t>Après réception des  travaux , lorsque l’entrepreneur n’a pas exécuté la levée des réserves  durant l’année  de la  garantie de parfait achèvement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4237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dirty="0"/>
              <a:t>Formalisme de la déclaration de sinistre –délais et étapes de gestion  </a:t>
            </a:r>
          </a:p>
          <a:p>
            <a:pPr marL="0" indent="0">
              <a:buNone/>
            </a:pPr>
            <a:r>
              <a:rPr lang="fr-CA" dirty="0"/>
              <a:t>Déclaration doit comporter  certaines mentions ( dont numéro du  contrat , date d’apparition des désordres description et localisation)</a:t>
            </a:r>
          </a:p>
          <a:p>
            <a:pPr marL="0" indent="0">
              <a:buNone/>
            </a:pPr>
            <a:r>
              <a:rPr lang="fr-CA" dirty="0"/>
              <a:t>Dans les  15 jours de la déclaration de sinistre , l’assureur peut rejeter la  garantie si celle-ci est manifestement injustifiée ou proposer une indemnité lorsque le montant de réparation des dommages  est  inférieur ou égal à  1800 euros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785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Désignation d’un expert  dans  tous  les  autres  cas; délai de 60 jours à compter de  la réception de la déclaration de  sinistre pour  notifier à l’assuré sa décision quant au principe de la  mise en  jeu de la  garantie ; en cas d’acceptation de cette garantie , l offre d’indemnité doit être présentée dans les 90 jours de  la déclaration de sinistre ,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786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/>
              <a:t>Article L242-1 du Code des assurances :Toute personne physique qui , agissant en qualité de propriétaire de l’ouvrage , fait réaliser des travaux de construction, doit souscrire avant  l’ouverture du chantier , pour son compte ou  pour celui des propriétaires  successifs , une assurance garantissant ,en dehors  de toute recherche  des responsabilités , le paiement de la totalité des  travaux de réparation des dommages de la nature de ceux dont sont responsables  les constructeurs  au sens de l’article 1792-1du Code civil,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9089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/>
              <a:t>Article L242-1 du Code des assurances :Toute personne physique qui , agissant en qualité de propriétaire de l’ouvrage , fait réaliser des travaux de construction, doit souscrire avant  l’ouverture du chantier , pour son compte ou  pour celui des propriétaires  successifs , une assurance garantissant ,en dehors  de toute recherche  des responsabilités , le paiement de la totalité des  travaux de réparation des dommages de la nature de ceux dont sont responsables  les constructeurs  au sens de l’article 1792-1du Code civil,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14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Exclusion des lots secondaires: caves, réserves , remises  </a:t>
            </a:r>
          </a:p>
          <a:p>
            <a:pPr marL="0" indent="0">
              <a:buNone/>
            </a:pPr>
            <a:r>
              <a:rPr lang="fr-CA" dirty="0"/>
              <a:t>-les copropriétés dans lesquelles le budget  prévisionnel moyen du syndicat des copropriétaires sur une période de trois exercices consécutifs est inférieur à 15 000 euros ; les  copropriétés de  plus de cinq  lots  bénéficient du régime dérogatoire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1409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/>
              <a:t>Article L242-1 du Code des assurances :Toute personne physique qui , agissant en qualité de propriétaire de l’ouvrage , fait réaliser des travaux de construction, doit souscrire avant  l’ouverture du chantier , pour son compte ou  pour celui des propriétaires  successifs , une assurance garantissant ,en dehors  de toute recherche  des responsabilités , le paiement de la totalité des  travaux de réparation des dommages de la nature de ceux dont sont responsables  les constructeurs  au sens de l’article 1792-1du Code civil,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127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/>
              <a:t>Article L242-1 du Code des assurances :Toute personne physique qui , agissant en qualité de propriétaire de l’ouvrage , fait réaliser des travaux de construction, doit souscrire avant  l’ouverture du chantier , pour son compte ou  pour celui des propriétaires  successifs , une assurance garantissant ,en dehors  de toute recherche  des responsabilités , le paiement de la totalité des  travaux de réparation des dommages de la nature de ceux dont sont responsables  les constructeurs  au sens de l’article 1792-1du Code civil,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50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Selon les données du registre d’immatriculation des copropriétés ,  les copropriétés concernées ont environ dix lots et un budget prévisionnel annuel moyen de 1478 euros  par  lots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-Articles 41-13 à 41-23 de la  loi du 10/07/1965 : syndicats dont  le  ,nombre de  voix  est réparti entre deux  copropriétaires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6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A" dirty="0"/>
              <a:t>-Les dérogations applicables aux copropriétés d’au plus cinq  lots  ou dotées d’un budget prévisionnel moyen inférieur à 15 000 euros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1)Dispense de conseil syndical( article 41-9 loi du10/07/1965 ) : les copropriétés ne sont pas  tenues de constituer un conseil </a:t>
            </a:r>
            <a:r>
              <a:rPr lang="fr-CA" dirty="0" err="1"/>
              <a:t>syndical;le</a:t>
            </a:r>
            <a:r>
              <a:rPr lang="fr-CA" dirty="0"/>
              <a:t> législateur a manifestement pris en compte la difficulté de constituer un conseil en raison du petit nombre de copropriétaires. Il n’est pas nécessaire de voter cette dispense :elle s’applique de droit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70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dirty="0"/>
              <a:t>Il est toujours possible de mettre en place  un conseil syndical ,</a:t>
            </a:r>
          </a:p>
          <a:p>
            <a:pPr marL="0" indent="0">
              <a:buNone/>
            </a:pPr>
            <a:r>
              <a:rPr lang="fr-CA" dirty="0"/>
              <a:t>2)Non –tenue d’une comptabilité en partie double et constat des engagements en fin d’exercice ( article 41-10 de la loi du 10/07/1965 </a:t>
            </a:r>
          </a:p>
          <a:p>
            <a:pPr marL="0" indent="0">
              <a:buNone/>
            </a:pPr>
            <a:r>
              <a:rPr lang="fr-CA" dirty="0"/>
              <a:t> </a:t>
            </a:r>
          </a:p>
          <a:p>
            <a:pPr marL="0" indent="0">
              <a:buNone/>
            </a:pPr>
            <a:r>
              <a:rPr lang="fr-CA" dirty="0"/>
              <a:t>3)La prise de décision par une consultation écrite( Articles 41-12 de la  loi du 10/07/1965 et42-3 ,42-4 , 42-5 du décret du 17/03/1967 )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54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Cette procédure peut être initiée par le syndic ou à la demande d’un copropriétaire ; elle ne peut s’appliquer au vote du budget prévisionnel et à l’approbation des comptes </a:t>
            </a:r>
          </a:p>
          <a:p>
            <a:pPr marL="0" indent="0">
              <a:buNone/>
            </a:pPr>
            <a:r>
              <a:rPr lang="fr-CA" dirty="0"/>
              <a:t>Les décisions doivent être adoptées à l’unanimité des voix des copropriétaires </a:t>
            </a:r>
          </a:p>
          <a:p>
            <a:pPr marL="0" indent="0">
              <a:buNone/>
            </a:pPr>
            <a:r>
              <a:rPr lang="fr-CA" dirty="0"/>
              <a:t>La consultation ne supprime pas la  possibilité de tenir  une assemblée  générale ,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95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dirty="0"/>
              <a:t>Modalités selon lesquelles la consultation a lieu :-par présence  physique </a:t>
            </a:r>
          </a:p>
          <a:p>
            <a:pPr marL="0" indent="0">
              <a:buNone/>
            </a:pPr>
            <a:r>
              <a:rPr lang="fr-CA" dirty="0"/>
              <a:t>-par visioconférence , audioconférence </a:t>
            </a:r>
          </a:p>
          <a:p>
            <a:pPr marL="0" indent="0">
              <a:buNone/>
            </a:pPr>
            <a:r>
              <a:rPr lang="fr-CA" dirty="0"/>
              <a:t>-par  courrier , sur support papier  ou électronique </a:t>
            </a:r>
          </a:p>
          <a:p>
            <a:pPr marL="0" indent="0">
              <a:buNone/>
            </a:pPr>
            <a:r>
              <a:rPr lang="fr-CA" dirty="0"/>
              <a:t>Lorsque la demande de consultation est formée par un copropriétaire , le syndic organise la consultation dans les 21 jours suivant la demande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6578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2109</Words>
  <Application>Microsoft Office PowerPoint</Application>
  <PresentationFormat>Affichage à l'écran (4:3)</PresentationFormat>
  <Paragraphs>91</Paragraphs>
  <Slides>41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4" baseType="lpstr">
      <vt:lpstr>Arial</vt:lpstr>
      <vt:lpstr>Calibri</vt:lpstr>
      <vt:lpstr>Thème Office</vt:lpstr>
      <vt:lpstr>Les dispositions  particulières applicables aux  petites  copropriétés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conférence ou de l’atelier</dc:title>
  <dc:creator>pc</dc:creator>
  <cp:lastModifiedBy>Delphine RIGAUD</cp:lastModifiedBy>
  <cp:revision>51</cp:revision>
  <dcterms:created xsi:type="dcterms:W3CDTF">2018-09-22T09:06:44Z</dcterms:created>
  <dcterms:modified xsi:type="dcterms:W3CDTF">2023-05-16T07:09:18Z</dcterms:modified>
</cp:coreProperties>
</file>