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444" r:id="rId3"/>
    <p:sldId id="458" r:id="rId4"/>
    <p:sldId id="459" r:id="rId5"/>
    <p:sldId id="460" r:id="rId6"/>
    <p:sldId id="461" r:id="rId7"/>
    <p:sldId id="463" r:id="rId8"/>
    <p:sldId id="462" r:id="rId9"/>
    <p:sldId id="465" r:id="rId10"/>
    <p:sldId id="494" r:id="rId11"/>
    <p:sldId id="470" r:id="rId12"/>
    <p:sldId id="479" r:id="rId13"/>
    <p:sldId id="480" r:id="rId14"/>
    <p:sldId id="481" r:id="rId15"/>
    <p:sldId id="482" r:id="rId16"/>
    <p:sldId id="493" r:id="rId17"/>
    <p:sldId id="483" r:id="rId18"/>
    <p:sldId id="484" r:id="rId19"/>
    <p:sldId id="485" r:id="rId20"/>
    <p:sldId id="495" r:id="rId21"/>
    <p:sldId id="455" r:id="rId22"/>
  </p:sldIdLst>
  <p:sldSz cx="13003213" cy="9756775"/>
  <p:notesSz cx="6742113" cy="9872663"/>
  <p:defaultTextStyle>
    <a:defPPr>
      <a:defRPr lang="fr-FR"/>
    </a:defPPr>
    <a:lvl1pPr algn="l"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521415D9-36F7-43E2-AB2F-B90AF26B5E84}">
      <p14:sectionLst xmlns:p14="http://schemas.microsoft.com/office/powerpoint/2010/main">
        <p14:section name="Section par défaut" id="{170511AA-2227-4056-9D54-605796A52476}">
          <p14:sldIdLst>
            <p14:sldId id="256"/>
            <p14:sldId id="444"/>
            <p14:sldId id="458"/>
            <p14:sldId id="459"/>
            <p14:sldId id="460"/>
            <p14:sldId id="461"/>
            <p14:sldId id="463"/>
            <p14:sldId id="462"/>
            <p14:sldId id="465"/>
            <p14:sldId id="494"/>
            <p14:sldId id="470"/>
            <p14:sldId id="479"/>
            <p14:sldId id="480"/>
            <p14:sldId id="481"/>
            <p14:sldId id="482"/>
            <p14:sldId id="493"/>
            <p14:sldId id="483"/>
            <p14:sldId id="484"/>
            <p14:sldId id="485"/>
            <p14:sldId id="495"/>
            <p14:sldId id="455"/>
          </p14:sldIdLst>
        </p14:section>
      </p14:sectionLst>
    </p:ext>
    <p:ext uri="{EFAFB233-063F-42B5-8137-9DF3F51BA10A}">
      <p15:sldGuideLst xmlns:p15="http://schemas.microsoft.com/office/powerpoint/2012/main">
        <p15:guide id="1" orient="horz" pos="3073">
          <p15:clr>
            <a:srgbClr val="A4A3A4"/>
          </p15:clr>
        </p15:guide>
        <p15:guide id="2" pos="4095">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AB0707"/>
    <a:srgbClr val="3EB9D6"/>
    <a:srgbClr val="FFCC00"/>
    <a:srgbClr val="FF0000"/>
    <a:srgbClr val="0084A8"/>
    <a:srgbClr val="003E8A"/>
    <a:srgbClr val="D4D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157" autoAdjust="0"/>
    <p:restoredTop sz="94612" autoAdjust="0"/>
  </p:normalViewPr>
  <p:slideViewPr>
    <p:cSldViewPr>
      <p:cViewPr varScale="1">
        <p:scale>
          <a:sx n="77" d="100"/>
          <a:sy n="77" d="100"/>
        </p:scale>
        <p:origin x="2358" y="90"/>
      </p:cViewPr>
      <p:guideLst>
        <p:guide orient="horz" pos="3073"/>
        <p:guide pos="4095"/>
      </p:guideLst>
    </p:cSldViewPr>
  </p:slideViewPr>
  <p:outlineViewPr>
    <p:cViewPr>
      <p:scale>
        <a:sx n="33" d="100"/>
        <a:sy n="33" d="100"/>
      </p:scale>
      <p:origin x="0" y="-37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72" y="102"/>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4"/>
            <a:ext cx="2921582"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5123" name="Rectangle 3"/>
          <p:cNvSpPr>
            <a:spLocks noGrp="1" noChangeArrowheads="1"/>
          </p:cNvSpPr>
          <p:nvPr>
            <p:ph type="dt" sz="quarter" idx="1"/>
          </p:nvPr>
        </p:nvSpPr>
        <p:spPr bwMode="auto">
          <a:xfrm>
            <a:off x="3820532" y="4"/>
            <a:ext cx="2921582"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algn="r" eaLnBrk="0" hangingPunct="0">
              <a:defRPr sz="1200">
                <a:ea typeface="ＭＳ Ｐゴシック" pitchFamily="-80" charset="-128"/>
                <a:cs typeface="+mn-cs"/>
              </a:defRPr>
            </a:lvl1pPr>
          </a:lstStyle>
          <a:p>
            <a:pPr>
              <a:defRPr/>
            </a:pPr>
            <a:endParaRPr lang="fr-FR"/>
          </a:p>
        </p:txBody>
      </p:sp>
    </p:spTree>
    <p:extLst>
      <p:ext uri="{BB962C8B-B14F-4D97-AF65-F5344CB8AC3E}">
        <p14:creationId xmlns:p14="http://schemas.microsoft.com/office/powerpoint/2010/main" val="2205402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4"/>
            <a:ext cx="2921582"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3075" name="Rectangle 3"/>
          <p:cNvSpPr>
            <a:spLocks noGrp="1" noChangeArrowheads="1"/>
          </p:cNvSpPr>
          <p:nvPr>
            <p:ph type="dt" idx="1"/>
          </p:nvPr>
        </p:nvSpPr>
        <p:spPr bwMode="auto">
          <a:xfrm>
            <a:off x="3820532" y="4"/>
            <a:ext cx="2921582" cy="493633"/>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lvl1pPr algn="r" eaLnBrk="0" hangingPunct="0">
              <a:defRPr sz="1200">
                <a:ea typeface="ＭＳ Ｐゴシック" pitchFamily="-80" charset="-128"/>
                <a:cs typeface="+mn-cs"/>
              </a:defRPr>
            </a:lvl1pPr>
          </a:lstStyle>
          <a:p>
            <a:pPr>
              <a:defRPr/>
            </a:pPr>
            <a:endParaRPr lang="fr-FR"/>
          </a:p>
        </p:txBody>
      </p:sp>
      <p:sp>
        <p:nvSpPr>
          <p:cNvPr id="56324" name="Rectangle 4"/>
          <p:cNvSpPr>
            <a:spLocks noGrp="1" noRot="1" noChangeAspect="1" noChangeArrowheads="1" noTextEdit="1"/>
          </p:cNvSpPr>
          <p:nvPr>
            <p:ph type="sldImg" idx="2"/>
          </p:nvPr>
        </p:nvSpPr>
        <p:spPr bwMode="auto">
          <a:xfrm>
            <a:off x="903288" y="739775"/>
            <a:ext cx="4935537" cy="370363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898952" y="4689515"/>
            <a:ext cx="4944217" cy="4442698"/>
          </a:xfrm>
          <a:prstGeom prst="rect">
            <a:avLst/>
          </a:prstGeom>
          <a:noFill/>
          <a:ln w="9525">
            <a:noFill/>
            <a:miter lim="800000"/>
            <a:headEnd/>
            <a:tailEnd/>
          </a:ln>
        </p:spPr>
        <p:txBody>
          <a:bodyPr vert="horz" wrap="square" lIns="92399" tIns="46199" rIns="92399" bIns="46199"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3078" name="Rectangle 6"/>
          <p:cNvSpPr>
            <a:spLocks noGrp="1" noChangeArrowheads="1"/>
          </p:cNvSpPr>
          <p:nvPr>
            <p:ph type="ftr" sz="quarter" idx="4"/>
          </p:nvPr>
        </p:nvSpPr>
        <p:spPr bwMode="auto">
          <a:xfrm>
            <a:off x="1" y="9379034"/>
            <a:ext cx="2921582" cy="493633"/>
          </a:xfrm>
          <a:prstGeom prst="rect">
            <a:avLst/>
          </a:prstGeom>
          <a:noFill/>
          <a:ln w="9525">
            <a:noFill/>
            <a:miter lim="800000"/>
            <a:headEnd/>
            <a:tailEnd/>
          </a:ln>
        </p:spPr>
        <p:txBody>
          <a:bodyPr vert="horz" wrap="square" lIns="92399" tIns="46199" rIns="92399" bIns="46199" numCol="1" anchor="b" anchorCtr="0" compatLnSpc="1">
            <a:prstTxWarp prst="textNoShape">
              <a:avLst/>
            </a:prstTxWarp>
          </a:bodyPr>
          <a:lstStyle>
            <a:lvl1pPr eaLnBrk="0" hangingPunct="0">
              <a:defRPr sz="1200">
                <a:ea typeface="ＭＳ Ｐゴシック" pitchFamily="-80" charset="-128"/>
                <a:cs typeface="+mn-cs"/>
              </a:defRPr>
            </a:lvl1pPr>
          </a:lstStyle>
          <a:p>
            <a:pPr>
              <a:defRPr/>
            </a:pPr>
            <a:endParaRPr lang="fr-FR"/>
          </a:p>
        </p:txBody>
      </p:sp>
      <p:sp>
        <p:nvSpPr>
          <p:cNvPr id="3079" name="Rectangle 7"/>
          <p:cNvSpPr>
            <a:spLocks noGrp="1" noChangeArrowheads="1"/>
          </p:cNvSpPr>
          <p:nvPr>
            <p:ph type="sldNum" sz="quarter" idx="5"/>
          </p:nvPr>
        </p:nvSpPr>
        <p:spPr bwMode="auto">
          <a:xfrm>
            <a:off x="3820532" y="9379034"/>
            <a:ext cx="2921582" cy="493633"/>
          </a:xfrm>
          <a:prstGeom prst="rect">
            <a:avLst/>
          </a:prstGeom>
          <a:noFill/>
          <a:ln w="9525">
            <a:noFill/>
            <a:miter lim="800000"/>
            <a:headEnd/>
            <a:tailEnd/>
          </a:ln>
        </p:spPr>
        <p:txBody>
          <a:bodyPr vert="horz" wrap="square" lIns="92399" tIns="46199" rIns="92399" bIns="46199" numCol="1" anchor="b" anchorCtr="0" compatLnSpc="1">
            <a:prstTxWarp prst="textNoShape">
              <a:avLst/>
            </a:prstTxWarp>
          </a:bodyPr>
          <a:lstStyle>
            <a:lvl1pPr algn="r" eaLnBrk="0" hangingPunct="0">
              <a:defRPr sz="1200">
                <a:ea typeface="ＭＳ Ｐゴシック" pitchFamily="-80" charset="-128"/>
                <a:cs typeface="+mn-cs"/>
              </a:defRPr>
            </a:lvl1pPr>
          </a:lstStyle>
          <a:p>
            <a:pPr>
              <a:defRPr/>
            </a:pPr>
            <a:fld id="{6692719D-B2AF-444B-BA38-02AAA93E92A1}" type="slidenum">
              <a:rPr lang="fr-FR"/>
              <a:pPr>
                <a:defRPr/>
              </a:pPr>
              <a:t>‹N°›</a:t>
            </a:fld>
            <a:endParaRPr lang="fr-FR"/>
          </a:p>
        </p:txBody>
      </p:sp>
    </p:spTree>
    <p:extLst>
      <p:ext uri="{BB962C8B-B14F-4D97-AF65-F5344CB8AC3E}">
        <p14:creationId xmlns:p14="http://schemas.microsoft.com/office/powerpoint/2010/main" val="967292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p>
            <a:pPr>
              <a:defRPr/>
            </a:pPr>
            <a:fld id="{9835E3BC-0D02-4A4E-ACCA-53CA52768220}" type="slidenum">
              <a:rPr lang="fr-FR" smtClean="0">
                <a:ea typeface="ＭＳ Ｐゴシック" pitchFamily="34" charset="-128"/>
              </a:rPr>
              <a:pPr>
                <a:defRPr/>
              </a:pPr>
              <a:t>1</a:t>
            </a:fld>
            <a:endParaRPr lang="fr-FR">
              <a:ea typeface="ＭＳ Ｐゴシック" pitchFamily="3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dirty="0">
              <a:ea typeface="ＭＳ Ｐゴシック" pitchFamily="34" charset="-128"/>
            </a:endParaRPr>
          </a:p>
        </p:txBody>
      </p:sp>
    </p:spTree>
    <p:extLst>
      <p:ext uri="{BB962C8B-B14F-4D97-AF65-F5344CB8AC3E}">
        <p14:creationId xmlns:p14="http://schemas.microsoft.com/office/powerpoint/2010/main" val="3966188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692719D-B2AF-444B-BA38-02AAA93E92A1}" type="slidenum">
              <a:rPr lang="fr-FR" smtClean="0"/>
              <a:pPr>
                <a:defRPr/>
              </a:pPr>
              <a:t>6</a:t>
            </a:fld>
            <a:endParaRPr lang="fr-FR"/>
          </a:p>
        </p:txBody>
      </p:sp>
    </p:spTree>
    <p:extLst>
      <p:ext uri="{BB962C8B-B14F-4D97-AF65-F5344CB8AC3E}">
        <p14:creationId xmlns:p14="http://schemas.microsoft.com/office/powerpoint/2010/main" val="332528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692719D-B2AF-444B-BA38-02AAA93E92A1}" type="slidenum">
              <a:rPr lang="fr-FR" smtClean="0"/>
              <a:pPr>
                <a:defRPr/>
              </a:pPr>
              <a:t>18</a:t>
            </a:fld>
            <a:endParaRPr lang="fr-FR"/>
          </a:p>
        </p:txBody>
      </p:sp>
    </p:spTree>
    <p:extLst>
      <p:ext uri="{BB962C8B-B14F-4D97-AF65-F5344CB8AC3E}">
        <p14:creationId xmlns:p14="http://schemas.microsoft.com/office/powerpoint/2010/main" val="256783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74725" y="3030538"/>
            <a:ext cx="11053763" cy="20923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951038" y="5529263"/>
            <a:ext cx="9101137"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650875" y="2276475"/>
            <a:ext cx="11701463" cy="6438900"/>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428163" y="390525"/>
            <a:ext cx="2924175" cy="8324850"/>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50875" y="390525"/>
            <a:ext cx="8624888" cy="8324850"/>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650875" y="2276475"/>
            <a:ext cx="11701463" cy="6438900"/>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027113" y="6269038"/>
            <a:ext cx="11052175" cy="1938337"/>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1027113" y="4135438"/>
            <a:ext cx="11052175"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650875" y="2276475"/>
            <a:ext cx="5773738" cy="64389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577013" y="2276475"/>
            <a:ext cx="5775325" cy="64389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50875" y="2184400"/>
            <a:ext cx="5745163" cy="9096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50875" y="3094038"/>
            <a:ext cx="5745163" cy="5621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605588" y="2184400"/>
            <a:ext cx="5746750" cy="90963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605588" y="3094038"/>
            <a:ext cx="5746750" cy="5621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50875" y="390525"/>
            <a:ext cx="11701463" cy="1625600"/>
          </a:xfrm>
          <a:prstGeom prst="rect">
            <a:avLst/>
          </a:prstGeom>
        </p:spPr>
        <p:txBody>
          <a:bodyPr/>
          <a:lstStyle/>
          <a:p>
            <a:r>
              <a:rPr lang="fr-FR"/>
              <a:t>Cliquez pour modifier le style du titre</a:t>
            </a: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50875" y="388938"/>
            <a:ext cx="4276725" cy="1652587"/>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5083175" y="388938"/>
            <a:ext cx="7269163" cy="8326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50875" y="2041525"/>
            <a:ext cx="4276725" cy="66738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547938" y="6829425"/>
            <a:ext cx="7802562" cy="806450"/>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547938" y="871538"/>
            <a:ext cx="7802562" cy="58547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547938" y="7635875"/>
            <a:ext cx="7802562" cy="11445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8" descr="fd1"/>
          <p:cNvPicPr>
            <a:picLocks noChangeAspect="1" noChangeArrowheads="1"/>
          </p:cNvPicPr>
          <p:nvPr/>
        </p:nvPicPr>
        <p:blipFill>
          <a:blip r:embed="rId13" cstate="print"/>
          <a:srcRect/>
          <a:stretch>
            <a:fillRect/>
          </a:stretch>
        </p:blipFill>
        <p:spPr bwMode="auto">
          <a:xfrm>
            <a:off x="0" y="0"/>
            <a:ext cx="13004800" cy="9753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hf hdr="0" dt="0"/>
  <p:txStyles>
    <p:titleStyle>
      <a:lvl1pPr algn="ctr" defTabSz="1300163" rtl="0" eaLnBrk="0" fontAlgn="base" hangingPunct="0">
        <a:spcBef>
          <a:spcPct val="0"/>
        </a:spcBef>
        <a:spcAft>
          <a:spcPct val="0"/>
        </a:spcAft>
        <a:defRPr sz="3600">
          <a:solidFill>
            <a:schemeClr val="tx2"/>
          </a:solidFill>
          <a:latin typeface="+mj-lt"/>
          <a:ea typeface="+mj-ea"/>
          <a:cs typeface="+mj-cs"/>
        </a:defRPr>
      </a:lvl1pPr>
      <a:lvl2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2pPr>
      <a:lvl3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3pPr>
      <a:lvl4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4pPr>
      <a:lvl5pPr algn="ctr" defTabSz="1300163" rtl="0" eaLnBrk="0" fontAlgn="base" hangingPunct="0">
        <a:spcBef>
          <a:spcPct val="0"/>
        </a:spcBef>
        <a:spcAft>
          <a:spcPct val="0"/>
        </a:spcAft>
        <a:defRPr sz="3600">
          <a:solidFill>
            <a:schemeClr val="tx2"/>
          </a:solidFill>
          <a:latin typeface="Arial Black" pitchFamily="34" charset="0"/>
          <a:ea typeface="ＭＳ Ｐゴシック" pitchFamily="-80" charset="-128"/>
        </a:defRPr>
      </a:lvl5pPr>
      <a:lvl6pPr marL="4572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6pPr>
      <a:lvl7pPr marL="9144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7pPr>
      <a:lvl8pPr marL="13716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8pPr>
      <a:lvl9pPr marL="1828800" algn="ctr" defTabSz="1300163" rtl="0" fontAlgn="base">
        <a:spcBef>
          <a:spcPct val="0"/>
        </a:spcBef>
        <a:spcAft>
          <a:spcPct val="0"/>
        </a:spcAft>
        <a:defRPr sz="3600">
          <a:solidFill>
            <a:schemeClr val="tx2"/>
          </a:solidFill>
          <a:latin typeface="Arial Black" pitchFamily="34" charset="0"/>
          <a:ea typeface="ＭＳ Ｐゴシック" pitchFamily="-80" charset="-128"/>
        </a:defRPr>
      </a:lvl9pPr>
    </p:titleStyle>
    <p:bodyStyle>
      <a:lvl1pPr marL="487363" indent="-487363" algn="l" defTabSz="1300163" rtl="0" eaLnBrk="0" fontAlgn="base" hangingPunct="0">
        <a:spcBef>
          <a:spcPct val="20000"/>
        </a:spcBef>
        <a:spcAft>
          <a:spcPct val="0"/>
        </a:spcAft>
        <a:defRPr sz="4600">
          <a:solidFill>
            <a:schemeClr val="tx1"/>
          </a:solidFill>
          <a:latin typeface="+mn-lt"/>
          <a:ea typeface="+mn-ea"/>
          <a:cs typeface="+mn-cs"/>
        </a:defRPr>
      </a:lvl1pPr>
      <a:lvl2pPr marL="1057275" indent="-406400" algn="l" defTabSz="1300163" rtl="0" eaLnBrk="0" fontAlgn="base" hangingPunct="0">
        <a:spcBef>
          <a:spcPct val="20000"/>
        </a:spcBef>
        <a:spcAft>
          <a:spcPct val="0"/>
        </a:spcAft>
        <a:buChar char="–"/>
        <a:defRPr sz="4000">
          <a:solidFill>
            <a:schemeClr val="tx1"/>
          </a:solidFill>
          <a:latin typeface="+mn-lt"/>
          <a:ea typeface="+mn-ea"/>
        </a:defRPr>
      </a:lvl2pPr>
      <a:lvl3pPr marL="1625600" indent="-325438" algn="l" defTabSz="1300163" rtl="0" eaLnBrk="0" fontAlgn="base" hangingPunct="0">
        <a:spcBef>
          <a:spcPct val="20000"/>
        </a:spcBef>
        <a:spcAft>
          <a:spcPct val="0"/>
        </a:spcAft>
        <a:buChar char="•"/>
        <a:defRPr sz="3400">
          <a:solidFill>
            <a:schemeClr val="tx1"/>
          </a:solidFill>
          <a:latin typeface="+mn-lt"/>
          <a:ea typeface="+mn-ea"/>
        </a:defRPr>
      </a:lvl3pPr>
      <a:lvl4pPr marL="2276475" indent="-325438" algn="l" defTabSz="1300163" rtl="0" eaLnBrk="0" fontAlgn="base" hangingPunct="0">
        <a:spcBef>
          <a:spcPct val="20000"/>
        </a:spcBef>
        <a:spcAft>
          <a:spcPct val="0"/>
        </a:spcAft>
        <a:buChar char="–"/>
        <a:defRPr sz="2800">
          <a:solidFill>
            <a:schemeClr val="tx1"/>
          </a:solidFill>
          <a:latin typeface="+mn-lt"/>
          <a:ea typeface="+mn-ea"/>
        </a:defRPr>
      </a:lvl4pPr>
      <a:lvl5pPr marL="2925763" indent="-325438" algn="l" defTabSz="1300163" rtl="0" eaLnBrk="0" fontAlgn="base" hangingPunct="0">
        <a:spcBef>
          <a:spcPct val="20000"/>
        </a:spcBef>
        <a:spcAft>
          <a:spcPct val="0"/>
        </a:spcAft>
        <a:buChar char="»"/>
        <a:defRPr sz="2800">
          <a:solidFill>
            <a:schemeClr val="tx1"/>
          </a:solidFill>
          <a:latin typeface="+mn-lt"/>
          <a:ea typeface="+mn-ea"/>
        </a:defRPr>
      </a:lvl5pPr>
      <a:lvl6pPr marL="3382963" indent="-325438" algn="l" defTabSz="1300163" rtl="0" fontAlgn="base">
        <a:spcBef>
          <a:spcPct val="20000"/>
        </a:spcBef>
        <a:spcAft>
          <a:spcPct val="0"/>
        </a:spcAft>
        <a:buChar char="»"/>
        <a:defRPr sz="2800">
          <a:solidFill>
            <a:schemeClr val="tx1"/>
          </a:solidFill>
          <a:latin typeface="+mn-lt"/>
          <a:ea typeface="+mn-ea"/>
        </a:defRPr>
      </a:lvl6pPr>
      <a:lvl7pPr marL="3840163" indent="-325438" algn="l" defTabSz="1300163" rtl="0" fontAlgn="base">
        <a:spcBef>
          <a:spcPct val="20000"/>
        </a:spcBef>
        <a:spcAft>
          <a:spcPct val="0"/>
        </a:spcAft>
        <a:buChar char="»"/>
        <a:defRPr sz="2800">
          <a:solidFill>
            <a:schemeClr val="tx1"/>
          </a:solidFill>
          <a:latin typeface="+mn-lt"/>
          <a:ea typeface="+mn-ea"/>
        </a:defRPr>
      </a:lvl7pPr>
      <a:lvl8pPr marL="4297363" indent="-325438" algn="l" defTabSz="1300163" rtl="0" fontAlgn="base">
        <a:spcBef>
          <a:spcPct val="20000"/>
        </a:spcBef>
        <a:spcAft>
          <a:spcPct val="0"/>
        </a:spcAft>
        <a:buChar char="»"/>
        <a:defRPr sz="2800">
          <a:solidFill>
            <a:schemeClr val="tx1"/>
          </a:solidFill>
          <a:latin typeface="+mn-lt"/>
          <a:ea typeface="+mn-ea"/>
        </a:defRPr>
      </a:lvl8pPr>
      <a:lvl9pPr marL="4754563" indent="-325438" algn="l" defTabSz="1300163" rtl="0" fontAlgn="base">
        <a:spcBef>
          <a:spcPct val="20000"/>
        </a:spcBef>
        <a:spcAft>
          <a:spcPct val="0"/>
        </a:spcAft>
        <a:buChar char="»"/>
        <a:defRPr sz="28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arc-copro.fr/" TargetMode="External"/><Relationship Id="rId2" Type="http://schemas.openxmlformats.org/officeDocument/2006/relationships/hyperlink" Target="mailto:juridique@arc-copro.fr"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6" name="Picture 28" descr="immeuble01"/>
          <p:cNvPicPr>
            <a:picLocks noChangeAspect="1" noChangeArrowheads="1"/>
          </p:cNvPicPr>
          <p:nvPr/>
        </p:nvPicPr>
        <p:blipFill>
          <a:blip r:embed="rId3" cstate="print"/>
          <a:srcRect/>
          <a:stretch>
            <a:fillRect/>
          </a:stretch>
        </p:blipFill>
        <p:spPr bwMode="auto">
          <a:xfrm>
            <a:off x="489868" y="46744"/>
            <a:ext cx="1108075" cy="1668463"/>
          </a:xfrm>
          <a:prstGeom prst="rect">
            <a:avLst/>
          </a:prstGeom>
          <a:noFill/>
          <a:ln w="9525">
            <a:noFill/>
            <a:miter lim="800000"/>
            <a:headEnd/>
            <a:tailEnd/>
          </a:ln>
        </p:spPr>
      </p:pic>
      <p:sp>
        <p:nvSpPr>
          <p:cNvPr id="2054" name="Text Box 43"/>
          <p:cNvSpPr txBox="1">
            <a:spLocks noChangeArrowheads="1"/>
          </p:cNvSpPr>
          <p:nvPr/>
        </p:nvSpPr>
        <p:spPr bwMode="auto">
          <a:xfrm>
            <a:off x="6019800" y="2895600"/>
            <a:ext cx="990600"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2055" name="Text Box 45"/>
          <p:cNvSpPr txBox="1">
            <a:spLocks noChangeArrowheads="1"/>
          </p:cNvSpPr>
          <p:nvPr/>
        </p:nvSpPr>
        <p:spPr bwMode="auto">
          <a:xfrm>
            <a:off x="9737725" y="2936875"/>
            <a:ext cx="1006475" cy="457200"/>
          </a:xfrm>
          <a:prstGeom prst="rect">
            <a:avLst/>
          </a:prstGeom>
          <a:noFill/>
          <a:ln w="9525">
            <a:noFill/>
            <a:miter lim="800000"/>
            <a:headEnd/>
            <a:tailEnd/>
          </a:ln>
        </p:spPr>
        <p:txBody>
          <a:bodyPr>
            <a:spAutoFit/>
          </a:bodyPr>
          <a:lstStyle/>
          <a:p>
            <a:pPr eaLnBrk="0" hangingPunct="0"/>
            <a:endParaRPr lang="fr-FR">
              <a:latin typeface="Times New Roman" pitchFamily="18" charset="0"/>
            </a:endParaRPr>
          </a:p>
        </p:txBody>
      </p:sp>
      <p:sp>
        <p:nvSpPr>
          <p:cNvPr id="14" name="Titre 13"/>
          <p:cNvSpPr>
            <a:spLocks noGrp="1"/>
          </p:cNvSpPr>
          <p:nvPr>
            <p:ph type="title"/>
          </p:nvPr>
        </p:nvSpPr>
        <p:spPr>
          <a:xfrm>
            <a:off x="837972" y="485899"/>
            <a:ext cx="11701463" cy="1625600"/>
          </a:xfrm>
          <a:prstGeom prst="rect">
            <a:avLst/>
          </a:prstGeom>
        </p:spPr>
        <p:txBody>
          <a:bodyPr/>
          <a:lstStyle/>
          <a:p>
            <a:r>
              <a:rPr lang="fr-FR" altLang="fr-FR" sz="4400" b="1" dirty="0">
                <a:solidFill>
                  <a:schemeClr val="bg1"/>
                </a:solidFill>
              </a:rPr>
              <a:t>Formation du 28 juin 2023</a:t>
            </a:r>
          </a:p>
        </p:txBody>
      </p:sp>
      <p:sp>
        <p:nvSpPr>
          <p:cNvPr id="4" name="Espace réservé du contenu 3"/>
          <p:cNvSpPr>
            <a:spLocks noGrp="1"/>
          </p:cNvSpPr>
          <p:nvPr>
            <p:ph idx="1"/>
          </p:nvPr>
        </p:nvSpPr>
        <p:spPr>
          <a:xfrm>
            <a:off x="308918" y="1854051"/>
            <a:ext cx="11701463" cy="6438900"/>
          </a:xfrm>
        </p:spPr>
        <p:txBody>
          <a:bodyPr/>
          <a:lstStyle/>
          <a:p>
            <a:pPr algn="ctr"/>
            <a:endParaRPr lang="fr-FR" sz="5400" b="1" dirty="0"/>
          </a:p>
          <a:p>
            <a:pPr algn="ctr"/>
            <a:r>
              <a:rPr lang="fr-FR" sz="5400" b="1" dirty="0"/>
              <a:t>La modification de la répartition des charges</a:t>
            </a:r>
          </a:p>
          <a:p>
            <a:endParaRPr lang="fr-CA" sz="3200" b="1" dirty="0"/>
          </a:p>
          <a:p>
            <a:endParaRPr lang="fr-CA" sz="3200" b="1" dirty="0"/>
          </a:p>
          <a:p>
            <a:r>
              <a:rPr lang="fr-CA" sz="3200" b="1" dirty="0"/>
              <a:t>Laëtitia LUPART, juriste</a:t>
            </a:r>
          </a:p>
          <a:p>
            <a:pPr algn="r"/>
            <a:endParaRPr lang="fr-CA" sz="1800" b="1" dirty="0"/>
          </a:p>
          <a:p>
            <a:pPr algn="r"/>
            <a:r>
              <a:rPr lang="fr-CA" sz="1800" b="1" dirty="0"/>
              <a:t>Merci de couper vos micros</a:t>
            </a:r>
            <a:endParaRPr lang="fr-FR" sz="1800" b="1" dirty="0"/>
          </a:p>
        </p:txBody>
      </p:sp>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1638" y="7323727"/>
            <a:ext cx="2237797" cy="1938448"/>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76"/>
                                        </p:tgtEl>
                                        <p:attrNameLst>
                                          <p:attrName>style.visibility</p:attrName>
                                        </p:attrNameLst>
                                      </p:cBhvr>
                                      <p:to>
                                        <p:strVal val="visible"/>
                                      </p:to>
                                    </p:set>
                                    <p:animEffect transition="in" filter="fade">
                                      <p:cBhvr>
                                        <p:cTn id="7" dur="500"/>
                                        <p:tgtEl>
                                          <p:spTgt spid="2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kern="1200" dirty="0">
                <a:solidFill>
                  <a:srgbClr val="F8F8F8"/>
                </a:solidFill>
                <a:latin typeface="Arial" charset="0"/>
                <a:ea typeface="ＭＳ Ｐゴシック" pitchFamily="34" charset="-128"/>
              </a:rPr>
              <a:t>I- La modification conventionnelle des charges</a:t>
            </a:r>
            <a:br>
              <a:rPr lang="fr-FR" b="1" u="sng" dirty="0">
                <a:solidFill>
                  <a:srgbClr val="F8F8F8"/>
                </a:solidFill>
              </a:rPr>
            </a:br>
            <a:r>
              <a:rPr lang="fr-FR" b="1" u="sng" dirty="0">
                <a:solidFill>
                  <a:srgbClr val="F8F8F8"/>
                </a:solidFill>
              </a:rPr>
              <a:t>B- Exceptions</a:t>
            </a:r>
            <a:endParaRPr lang="fr-FR" dirty="0"/>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u="sng" dirty="0"/>
              <a:t>Répartition des charges contraire à l’ordre public </a:t>
            </a:r>
          </a:p>
          <a:p>
            <a:pPr marL="342900" indent="-342900">
              <a:buFont typeface="Wingdings" panose="05000000000000000000" pitchFamily="2" charset="2"/>
              <a:buChar char="Ø"/>
            </a:pPr>
            <a:endParaRPr lang="fr-CA" sz="2400" b="1" u="sng" dirty="0"/>
          </a:p>
          <a:p>
            <a:pPr marL="342900" indent="-342900" algn="just">
              <a:buFont typeface="Arial" panose="020B0604020202020204" pitchFamily="34" charset="0"/>
              <a:buChar char="•"/>
            </a:pPr>
            <a:r>
              <a:rPr lang="fr-CA" sz="2400" b="1" dirty="0"/>
              <a:t> Toute clause contraire à l’article 10 de la loi est réputée non-écrite</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Cette action est imprescriptible </a:t>
            </a:r>
          </a:p>
          <a:p>
            <a:pPr marL="342900" indent="-342900">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La jurisprudence a reconnu que l’assemblée générale pouvait déclarer une répartition des charges comme étant non-écrite :</a:t>
            </a:r>
          </a:p>
          <a:p>
            <a:pPr marL="0" indent="0" algn="just"/>
            <a:r>
              <a:rPr lang="fr-CA" sz="2400" i="1" dirty="0"/>
              <a:t>«l’assemblée générale des copropriétaires est l’organe habilité à modifier le règlement de copropriété; l’article 43 (de la loi) n’exclut pas le pouvoir de cette assemblée générale de reconnaitre le caractère non-écrit d’une clause</a:t>
            </a:r>
            <a:r>
              <a:rPr lang="fr-CA" sz="2400" b="1" dirty="0"/>
              <a:t> </a:t>
            </a:r>
            <a:r>
              <a:rPr lang="fr-CA" sz="2400" dirty="0"/>
              <a:t>» Cass,3</a:t>
            </a:r>
            <a:r>
              <a:rPr lang="fr-CA" sz="2400" baseline="30000" dirty="0"/>
              <a:t>ème</a:t>
            </a:r>
            <a:r>
              <a:rPr lang="fr-CA" sz="2400" dirty="0"/>
              <a:t> civ, 10 septembre 2020 (19-17.045)</a:t>
            </a:r>
          </a:p>
          <a:p>
            <a:pPr marL="342900" indent="-342900">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L’inexistence de la clause n’a d’effet que pour l’avenir</a:t>
            </a:r>
          </a:p>
          <a:p>
            <a:endParaRPr lang="fr-FR" sz="2400" dirty="0"/>
          </a:p>
        </p:txBody>
      </p:sp>
      <p:pic>
        <p:nvPicPr>
          <p:cNvPr id="4" name="Image 3"/>
          <p:cNvPicPr>
            <a:picLocks noChangeAspect="1"/>
          </p:cNvPicPr>
          <p:nvPr/>
        </p:nvPicPr>
        <p:blipFill>
          <a:blip r:embed="rId2"/>
          <a:stretch>
            <a:fillRect/>
          </a:stretch>
        </p:blipFill>
        <p:spPr>
          <a:xfrm>
            <a:off x="28434" y="0"/>
            <a:ext cx="1103472" cy="1664352"/>
          </a:xfrm>
          <a:prstGeom prst="rect">
            <a:avLst/>
          </a:prstGeom>
        </p:spPr>
      </p:pic>
    </p:spTree>
    <p:extLst>
      <p:ext uri="{BB962C8B-B14F-4D97-AF65-F5344CB8AC3E}">
        <p14:creationId xmlns:p14="http://schemas.microsoft.com/office/powerpoint/2010/main" val="403611302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4982" y="40047"/>
            <a:ext cx="11701463" cy="1625600"/>
          </a:xfrm>
        </p:spPr>
        <p:txBody>
          <a:bodyPr/>
          <a:lstStyle/>
          <a:p>
            <a:br>
              <a:rPr lang="fr-FR" b="1" u="sng" dirty="0">
                <a:solidFill>
                  <a:srgbClr val="F8F8F8"/>
                </a:solidFill>
              </a:rPr>
            </a:b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0" indent="0" algn="just"/>
            <a:r>
              <a:rPr lang="fr-CA" sz="2400" b="1" dirty="0"/>
              <a:t>Article 11 alinéa 3 de la loi : </a:t>
            </a:r>
            <a:r>
              <a:rPr lang="fr-CA" sz="2400" dirty="0"/>
              <a:t>«</a:t>
            </a:r>
            <a:r>
              <a:rPr lang="fr-CA" sz="2400" i="1" dirty="0"/>
              <a:t> </a:t>
            </a:r>
            <a:r>
              <a:rPr lang="fr-CA" sz="2400" b="1" i="1" dirty="0"/>
              <a:t>A défaut de décision de l’assemblée générale modifiant les bases de répartition des charges dans les cas prévus aux alinéas précédents, tout copropriétaire pourra saisir le tribunal judiciaire de la situation de l’immeuble à l’effet de faire procéder à la nouvelle répartition des charges rendues nécessaires. »</a:t>
            </a:r>
          </a:p>
          <a:p>
            <a:pPr marL="0" indent="0" algn="just"/>
            <a:endParaRPr lang="fr-CA" sz="2400" i="1" dirty="0"/>
          </a:p>
          <a:p>
            <a:pPr marL="342900" indent="-342900" algn="just">
              <a:buFont typeface="Arial" panose="020B0604020202020204" pitchFamily="34" charset="0"/>
              <a:buChar char="•"/>
            </a:pPr>
            <a:r>
              <a:rPr lang="fr-CA" sz="2400" b="1" dirty="0"/>
              <a:t> Ne s’applique pas au changement d’usage</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Saisine de l’assemblée générale est un préalable obligatoire</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Tout copropriétaire peut agir en justice dans un délai de 5 ans à partir du refus de l’assemblée générale </a:t>
            </a:r>
          </a:p>
          <a:p>
            <a:pPr marL="342900" indent="-342900" algn="just">
              <a:buFont typeface="Arial" panose="020B0604020202020204" pitchFamily="34" charset="0"/>
              <a:buChar char="•"/>
            </a:pPr>
            <a:endParaRPr lang="fr-CA" sz="2400" b="1" dirty="0"/>
          </a:p>
          <a:p>
            <a:pPr marL="0" indent="0" algn="just"/>
            <a:endParaRPr lang="fr-FR" sz="2400" b="1"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
        <p:nvSpPr>
          <p:cNvPr id="5" name="ZoneTexte 4"/>
          <p:cNvSpPr txBox="1"/>
          <p:nvPr/>
        </p:nvSpPr>
        <p:spPr>
          <a:xfrm>
            <a:off x="1497050" y="417972"/>
            <a:ext cx="10009112" cy="1138773"/>
          </a:xfrm>
          <a:prstGeom prst="rect">
            <a:avLst/>
          </a:prstGeom>
          <a:noFill/>
        </p:spPr>
        <p:txBody>
          <a:bodyPr wrap="square" rtlCol="0">
            <a:spAutoFit/>
          </a:bodyPr>
          <a:lstStyle/>
          <a:p>
            <a:r>
              <a:rPr lang="fr-CA" sz="3200" b="1" dirty="0">
                <a:solidFill>
                  <a:srgbClr val="F8F8F8"/>
                </a:solidFill>
              </a:rPr>
              <a:t>I-</a:t>
            </a:r>
            <a:r>
              <a:rPr lang="fr-CA" dirty="0"/>
              <a:t> </a:t>
            </a:r>
            <a:r>
              <a:rPr lang="fr-CA" sz="3200" b="1" dirty="0">
                <a:solidFill>
                  <a:srgbClr val="F8F8F8"/>
                </a:solidFill>
              </a:rPr>
              <a:t>La modification conventionnelle des charges</a:t>
            </a:r>
          </a:p>
          <a:p>
            <a:pPr algn="ctr"/>
            <a:r>
              <a:rPr lang="fr-CA" sz="3600" b="1" u="sng" dirty="0">
                <a:solidFill>
                  <a:srgbClr val="F8F8F8"/>
                </a:solidFill>
                <a:latin typeface="+mj-lt"/>
                <a:ea typeface="+mj-ea"/>
                <a:cs typeface="+mj-cs"/>
              </a:rPr>
              <a:t>C- L’intervention d’un juge</a:t>
            </a:r>
            <a:endParaRPr lang="fr-FR" sz="3600" b="1" u="sng" dirty="0">
              <a:solidFill>
                <a:srgbClr val="F8F8F8"/>
              </a:solidFill>
              <a:latin typeface="+mj-lt"/>
              <a:ea typeface="+mj-ea"/>
              <a:cs typeface="+mj-cs"/>
            </a:endParaRPr>
          </a:p>
        </p:txBody>
      </p:sp>
    </p:spTree>
    <p:extLst>
      <p:ext uri="{BB962C8B-B14F-4D97-AF65-F5344CB8AC3E}">
        <p14:creationId xmlns:p14="http://schemas.microsoft.com/office/powerpoint/2010/main" val="3438861526"/>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br>
              <a:rPr lang="fr-FR" b="1" u="sng" dirty="0">
                <a:solidFill>
                  <a:srgbClr val="F8F8F8"/>
                </a:solidFill>
              </a:rPr>
            </a:b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0" indent="0" algn="just">
              <a:tabLst>
                <a:tab pos="8513763" algn="l"/>
              </a:tabLst>
            </a:pPr>
            <a:r>
              <a:rPr lang="fr-CA" sz="2000" b="1" dirty="0"/>
              <a:t>Article 12 de la loi : </a:t>
            </a:r>
          </a:p>
          <a:p>
            <a:pPr marL="0" indent="0" algn="just">
              <a:tabLst>
                <a:tab pos="8513763" algn="l"/>
              </a:tabLst>
            </a:pPr>
            <a:r>
              <a:rPr lang="fr-CA" sz="2000" dirty="0"/>
              <a:t>«</a:t>
            </a:r>
            <a:r>
              <a:rPr lang="fr-CA" sz="2000" b="1" dirty="0"/>
              <a:t> </a:t>
            </a:r>
            <a:r>
              <a:rPr lang="fr-CA" sz="2000" b="1" i="1" dirty="0"/>
              <a:t>Dans les 5 ans de la publication du règlement de copropriété au fichier immobilier, chaque propriétaire peut poursuivre en justice la révision de la répartition des charges si la part correspondant à son lot est supérieure de plus d’un quart, ou si la part correspond à celle d’un autre copropriétaire est inférieure de plus d’un quart, dans l’une ou l’autre des catégories de charges, à celle qui résulterait d’une répartition conforme aux dispositions de l’article 10. Si l’action est reconnue fondée, le tribunal procède à la nouvelle répartition des charges. </a:t>
            </a:r>
          </a:p>
          <a:p>
            <a:pPr marL="0" indent="0" algn="just">
              <a:tabLst>
                <a:tab pos="8513763" algn="l"/>
              </a:tabLst>
            </a:pPr>
            <a:endParaRPr lang="fr-FR" sz="2000" b="1" i="1" dirty="0"/>
          </a:p>
          <a:p>
            <a:pPr marL="0" indent="0" algn="just">
              <a:tabLst>
                <a:tab pos="8513763" algn="l"/>
              </a:tabLst>
            </a:pPr>
            <a:r>
              <a:rPr lang="fr-CA" sz="2000" b="1" i="1" dirty="0"/>
              <a:t>Cette action peut également être exercée par le propriétaire d’un lot avant l’expiration d’un délai de deux ans à compter de la première mutation à titre onéreux de ce lot intervenue depuis la publication du règlement de copropriété au fichier immobilier</a:t>
            </a:r>
            <a:r>
              <a:rPr lang="fr-CA" sz="2000" b="1" dirty="0"/>
              <a:t> ».</a:t>
            </a:r>
          </a:p>
          <a:p>
            <a:pPr marL="0" indent="0" algn="just">
              <a:tabLst>
                <a:tab pos="8513763" algn="l"/>
              </a:tabLst>
            </a:pPr>
            <a:endParaRPr lang="fr-CA" sz="2000" dirty="0"/>
          </a:p>
          <a:p>
            <a:pPr marL="342900" indent="-342900" algn="just">
              <a:buFont typeface="Arial" panose="020B0604020202020204" pitchFamily="34" charset="0"/>
              <a:buChar char="•"/>
              <a:tabLst>
                <a:tab pos="8513763" algn="l"/>
              </a:tabLst>
            </a:pPr>
            <a:r>
              <a:rPr lang="fr-CA" sz="2000" dirty="0"/>
              <a:t> </a:t>
            </a:r>
            <a:r>
              <a:rPr lang="fr-CA" sz="2000" b="1" dirty="0"/>
              <a:t>Ouvre la possibilité de demander en justice la révision de charges </a:t>
            </a:r>
          </a:p>
          <a:p>
            <a:pPr marL="342900" indent="-342900" algn="just">
              <a:buFont typeface="Arial" panose="020B0604020202020204" pitchFamily="34" charset="0"/>
              <a:buChar char="•"/>
              <a:tabLst>
                <a:tab pos="8513763" algn="l"/>
              </a:tabLst>
            </a:pPr>
            <a:endParaRPr lang="fr-CA" sz="2000" b="1" dirty="0"/>
          </a:p>
          <a:p>
            <a:pPr marL="342900" indent="-342900" algn="just">
              <a:buFont typeface="Arial" panose="020B0604020202020204" pitchFamily="34" charset="0"/>
              <a:buChar char="•"/>
              <a:tabLst>
                <a:tab pos="8513763" algn="l"/>
              </a:tabLst>
            </a:pPr>
            <a:r>
              <a:rPr lang="fr-CA" sz="2000" b="1" dirty="0"/>
              <a:t> Si les bases impératives de la répartition fixée à l’article 10 ont été respectées mais mal calculée </a:t>
            </a:r>
          </a:p>
        </p:txBody>
      </p:sp>
      <p:pic>
        <p:nvPicPr>
          <p:cNvPr id="4" name="Image 3"/>
          <p:cNvPicPr>
            <a:picLocks noChangeAspect="1"/>
          </p:cNvPicPr>
          <p:nvPr/>
        </p:nvPicPr>
        <p:blipFill>
          <a:blip r:embed="rId2"/>
          <a:stretch>
            <a:fillRect/>
          </a:stretch>
        </p:blipFill>
        <p:spPr>
          <a:xfrm>
            <a:off x="99139" y="-10624"/>
            <a:ext cx="1103472" cy="1664352"/>
          </a:xfrm>
          <a:prstGeom prst="rect">
            <a:avLst/>
          </a:prstGeom>
        </p:spPr>
      </p:pic>
      <p:sp>
        <p:nvSpPr>
          <p:cNvPr id="5" name="ZoneTexte 4"/>
          <p:cNvSpPr txBox="1"/>
          <p:nvPr/>
        </p:nvSpPr>
        <p:spPr>
          <a:xfrm>
            <a:off x="1475844" y="269875"/>
            <a:ext cx="10603260" cy="1138773"/>
          </a:xfrm>
          <a:prstGeom prst="rect">
            <a:avLst/>
          </a:prstGeom>
          <a:noFill/>
        </p:spPr>
        <p:txBody>
          <a:bodyPr wrap="square" rtlCol="0">
            <a:spAutoFit/>
          </a:bodyPr>
          <a:lstStyle/>
          <a:p>
            <a:r>
              <a:rPr lang="fr-CA" sz="3200" b="1" dirty="0">
                <a:solidFill>
                  <a:srgbClr val="F8F8F8"/>
                </a:solidFill>
              </a:rPr>
              <a:t>II- Modification judiciaire de la répartition des charges</a:t>
            </a:r>
          </a:p>
          <a:p>
            <a:pPr algn="ctr"/>
            <a:r>
              <a:rPr lang="fr-CA" sz="3600" b="1" u="sng" dirty="0">
                <a:solidFill>
                  <a:srgbClr val="F8F8F8"/>
                </a:solidFill>
                <a:latin typeface="+mj-lt"/>
                <a:ea typeface="+mj-ea"/>
                <a:cs typeface="+mj-cs"/>
              </a:rPr>
              <a:t>A- Action en révision pour lésion </a:t>
            </a:r>
            <a:endParaRPr lang="fr-FR" sz="3600" b="1" u="sng" dirty="0">
              <a:solidFill>
                <a:srgbClr val="F8F8F8"/>
              </a:solidFill>
              <a:latin typeface="+mj-lt"/>
              <a:ea typeface="+mj-ea"/>
              <a:cs typeface="+mj-cs"/>
            </a:endParaRPr>
          </a:p>
        </p:txBody>
      </p:sp>
    </p:spTree>
    <p:extLst>
      <p:ext uri="{BB962C8B-B14F-4D97-AF65-F5344CB8AC3E}">
        <p14:creationId xmlns:p14="http://schemas.microsoft.com/office/powerpoint/2010/main" val="3729916711"/>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1006" y="57227"/>
            <a:ext cx="11701463" cy="1625600"/>
          </a:xfrm>
        </p:spPr>
        <p:txBody>
          <a:bodyPr/>
          <a:lstStyle/>
          <a:p>
            <a:pPr algn="l"/>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r>
              <a:rPr lang="fr-FR" sz="3200" b="1" kern="1200" dirty="0">
                <a:solidFill>
                  <a:srgbClr val="F8F8F8"/>
                </a:solidFill>
                <a:latin typeface="Arial" charset="0"/>
                <a:ea typeface="ＭＳ Ｐゴシック" pitchFamily="34" charset="-128"/>
                <a:cs typeface="+mn-cs"/>
              </a:rPr>
              <a:t> </a:t>
            </a:r>
          </a:p>
        </p:txBody>
      </p:sp>
      <p:sp>
        <p:nvSpPr>
          <p:cNvPr id="3" name="Espace réservé du contenu 2"/>
          <p:cNvSpPr>
            <a:spLocks noGrp="1"/>
          </p:cNvSpPr>
          <p:nvPr>
            <p:ph idx="1"/>
          </p:nvPr>
        </p:nvSpPr>
        <p:spPr/>
        <p:txBody>
          <a:bodyPr/>
          <a:lstStyle/>
          <a:p>
            <a:pPr marL="0" indent="0" algn="just">
              <a:tabLst>
                <a:tab pos="8513763" algn="l"/>
              </a:tabLst>
            </a:pPr>
            <a:r>
              <a:rPr lang="fr-CA" sz="2400" b="1" dirty="0"/>
              <a:t>Conditions pour l’application de l’action : </a:t>
            </a:r>
          </a:p>
          <a:p>
            <a:pPr marL="0" indent="0" algn="just">
              <a:tabLst>
                <a:tab pos="8513763" algn="l"/>
              </a:tabLst>
            </a:pPr>
            <a:r>
              <a:rPr lang="fr-CA" sz="2400" b="1" dirty="0"/>
              <a:t> </a:t>
            </a:r>
          </a:p>
          <a:p>
            <a:pPr marL="342900" indent="-342900" algn="just">
              <a:buFont typeface="Arial" panose="020B0604020202020204" pitchFamily="34" charset="0"/>
              <a:buChar char="•"/>
              <a:tabLst>
                <a:tab pos="8513763" algn="l"/>
              </a:tabLst>
            </a:pPr>
            <a:r>
              <a:rPr lang="fr-CA" sz="2400" b="1" dirty="0"/>
              <a:t> La lésion doit être de plus du quart </a:t>
            </a:r>
          </a:p>
          <a:p>
            <a:pPr marL="342900" indent="-342900" algn="just">
              <a:buFont typeface="Arial" panose="020B0604020202020204" pitchFamily="34" charset="0"/>
              <a:buChar char="•"/>
              <a:tabLst>
                <a:tab pos="8513763" algn="l"/>
              </a:tabLst>
            </a:pPr>
            <a:endParaRPr lang="fr-CA" sz="2400" b="1" dirty="0"/>
          </a:p>
          <a:p>
            <a:pPr marL="342900" indent="-342900" algn="just">
              <a:buFont typeface="Arial" panose="020B0604020202020204" pitchFamily="34" charset="0"/>
              <a:buChar char="•"/>
              <a:tabLst>
                <a:tab pos="8513763" algn="l"/>
              </a:tabLst>
            </a:pPr>
            <a:r>
              <a:rPr lang="fr-CA" sz="2400" b="1" dirty="0"/>
              <a:t>L’appréciation de la différence doit se faire par rapport à une répartition idéale conforme à l’article 10 pour le lot en question </a:t>
            </a:r>
          </a:p>
          <a:p>
            <a:pPr marL="342900" indent="-342900" algn="just">
              <a:buFont typeface="Arial" panose="020B0604020202020204" pitchFamily="34" charset="0"/>
              <a:buChar char="•"/>
              <a:tabLst>
                <a:tab pos="8513763" algn="l"/>
              </a:tabLst>
            </a:pPr>
            <a:endParaRPr lang="fr-CA" sz="2400" b="1" dirty="0"/>
          </a:p>
          <a:p>
            <a:pPr marL="342900" indent="-342900" algn="just">
              <a:buFont typeface="Arial" panose="020B0604020202020204" pitchFamily="34" charset="0"/>
              <a:buChar char="•"/>
              <a:tabLst>
                <a:tab pos="8513763" algn="l"/>
              </a:tabLst>
            </a:pPr>
            <a:r>
              <a:rPr lang="fr-CA" sz="2400" b="1" dirty="0"/>
              <a:t> Toutes les catégories de charges sont concernées </a:t>
            </a:r>
          </a:p>
          <a:p>
            <a:pPr marL="342900" indent="-342900" algn="just">
              <a:buFont typeface="Arial" panose="020B0604020202020204" pitchFamily="34" charset="0"/>
              <a:buChar char="•"/>
              <a:tabLst>
                <a:tab pos="8513763" algn="l"/>
              </a:tabLst>
            </a:pPr>
            <a:endParaRPr lang="fr-CA" sz="2400" dirty="0"/>
          </a:p>
          <a:p>
            <a:pPr marL="0" indent="0" algn="just">
              <a:tabLst>
                <a:tab pos="8513763" algn="l"/>
              </a:tabLst>
            </a:pPr>
            <a:endParaRPr lang="fr-CA" sz="2400" dirty="0"/>
          </a:p>
        </p:txBody>
      </p:sp>
      <p:pic>
        <p:nvPicPr>
          <p:cNvPr id="4" name="Image 3"/>
          <p:cNvPicPr>
            <a:picLocks noChangeAspect="1"/>
          </p:cNvPicPr>
          <p:nvPr/>
        </p:nvPicPr>
        <p:blipFill>
          <a:blip r:embed="rId2"/>
          <a:stretch>
            <a:fillRect/>
          </a:stretch>
        </p:blipFill>
        <p:spPr>
          <a:xfrm>
            <a:off x="-123130" y="0"/>
            <a:ext cx="1103472" cy="1664352"/>
          </a:xfrm>
          <a:prstGeom prst="rect">
            <a:avLst/>
          </a:prstGeom>
        </p:spPr>
      </p:pic>
      <p:sp>
        <p:nvSpPr>
          <p:cNvPr id="5" name="Rectangle 4"/>
          <p:cNvSpPr/>
          <p:nvPr/>
        </p:nvSpPr>
        <p:spPr>
          <a:xfrm>
            <a:off x="1826755" y="773931"/>
            <a:ext cx="8520282" cy="646331"/>
          </a:xfrm>
          <a:prstGeom prst="rect">
            <a:avLst/>
          </a:prstGeom>
        </p:spPr>
        <p:txBody>
          <a:bodyPr wrap="none">
            <a:spAutoFit/>
          </a:bodyPr>
          <a:lstStyle/>
          <a:p>
            <a:pPr algn="ctr"/>
            <a:r>
              <a:rPr lang="fr-CA" sz="3600" b="1" u="sng" dirty="0">
                <a:solidFill>
                  <a:srgbClr val="F8F8F8"/>
                </a:solidFill>
                <a:latin typeface="+mj-lt"/>
                <a:ea typeface="+mj-ea"/>
                <a:cs typeface="+mj-cs"/>
              </a:rPr>
              <a:t>A- Action en révision pour lésion </a:t>
            </a:r>
            <a:endParaRPr lang="fr-FR" sz="3600" b="1" u="sng" dirty="0">
              <a:solidFill>
                <a:srgbClr val="F8F8F8"/>
              </a:solidFill>
              <a:latin typeface="+mj-lt"/>
              <a:ea typeface="+mj-ea"/>
              <a:cs typeface="+mj-cs"/>
            </a:endParaRPr>
          </a:p>
        </p:txBody>
      </p:sp>
    </p:spTree>
    <p:extLst>
      <p:ext uri="{BB962C8B-B14F-4D97-AF65-F5344CB8AC3E}">
        <p14:creationId xmlns:p14="http://schemas.microsoft.com/office/powerpoint/2010/main" val="2166674465"/>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8998" y="48298"/>
            <a:ext cx="11701463" cy="1625600"/>
          </a:xfrm>
        </p:spPr>
        <p:txBody>
          <a:bodyPr/>
          <a:lstStyle/>
          <a:p>
            <a:br>
              <a:rPr lang="fr-FR" sz="3200" b="1" kern="1200" dirty="0">
                <a:solidFill>
                  <a:srgbClr val="F8F8F8"/>
                </a:solidFill>
                <a:latin typeface="Arial" charset="0"/>
                <a:ea typeface="ＭＳ Ｐゴシック" pitchFamily="34" charset="-128"/>
                <a:cs typeface="+mn-cs"/>
              </a:rPr>
            </a:br>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r>
              <a:rPr lang="fr-CA" sz="3200" b="1" u="sng" dirty="0">
                <a:solidFill>
                  <a:srgbClr val="F8F8F8"/>
                </a:solidFill>
              </a:rPr>
              <a:t>A- Action en révision pour lésion </a:t>
            </a:r>
            <a:br>
              <a:rPr lang="fr-FR" sz="3200" b="1" u="sng" dirty="0">
                <a:solidFill>
                  <a:srgbClr val="F8F8F8"/>
                </a:solidFill>
              </a:rPr>
            </a:br>
            <a:endParaRPr lang="fr-FR" sz="3200" b="1" kern="1200" dirty="0">
              <a:solidFill>
                <a:srgbClr val="F8F8F8"/>
              </a:solidFill>
              <a:latin typeface="Arial" charset="0"/>
              <a:ea typeface="ＭＳ Ｐゴシック" pitchFamily="34" charset="-128"/>
              <a:cs typeface="+mn-cs"/>
            </a:endParaRPr>
          </a:p>
        </p:txBody>
      </p:sp>
      <p:sp>
        <p:nvSpPr>
          <p:cNvPr id="3" name="Espace réservé du contenu 2"/>
          <p:cNvSpPr>
            <a:spLocks noGrp="1"/>
          </p:cNvSpPr>
          <p:nvPr>
            <p:ph idx="1"/>
          </p:nvPr>
        </p:nvSpPr>
        <p:spPr/>
        <p:txBody>
          <a:bodyPr/>
          <a:lstStyle/>
          <a:p>
            <a:pPr marL="342900" indent="-342900" algn="just">
              <a:buFont typeface="Arial" panose="020B0604020202020204" pitchFamily="34" charset="0"/>
              <a:buChar char="•"/>
              <a:tabLst>
                <a:tab pos="8513763" algn="l"/>
              </a:tabLst>
            </a:pPr>
            <a:r>
              <a:rPr lang="fr-CA" sz="2400" b="1" dirty="0"/>
              <a:t> Qui peut agir ?</a:t>
            </a:r>
          </a:p>
          <a:p>
            <a:pPr marL="342900" indent="-342900" algn="just">
              <a:buFont typeface="Arial" panose="020B0604020202020204" pitchFamily="34" charset="0"/>
              <a:buChar char="•"/>
              <a:tabLst>
                <a:tab pos="8513763" algn="l"/>
              </a:tabLst>
            </a:pPr>
            <a:endParaRPr lang="fr-CA" sz="2000" b="1" dirty="0"/>
          </a:p>
          <a:p>
            <a:pPr marL="0" indent="0" algn="just">
              <a:tabLst>
                <a:tab pos="8513763" algn="l"/>
              </a:tabLst>
            </a:pPr>
            <a:r>
              <a:rPr lang="fr-CA" sz="2000" b="1" dirty="0"/>
              <a:t>Article 52 du décret du 17 mars 1967 </a:t>
            </a:r>
            <a:r>
              <a:rPr lang="fr-CA" sz="2000" dirty="0"/>
              <a:t>: « </a:t>
            </a:r>
            <a:r>
              <a:rPr lang="fr-CA" sz="2000" b="1" i="1" dirty="0"/>
              <a:t>L’action en justice est visée à l’article 12 de la loi du 10 juillet 1965 est intentée à l’encontre du syndicat lorsqu’elle est fondée sur le fait que la part, dans l’une ou l’autre des catégories de charges, incombant au lot du demandeur est supérieure de plus d’un quart à celle qui résulterait d’une répartition conforme à l’article 10 de cette loi ». </a:t>
            </a:r>
          </a:p>
          <a:p>
            <a:pPr marL="0" indent="0" algn="just">
              <a:tabLst>
                <a:tab pos="8513763" algn="l"/>
              </a:tabLst>
            </a:pPr>
            <a:endParaRPr lang="fr-CA" sz="2000" b="1" dirty="0"/>
          </a:p>
          <a:p>
            <a:pPr marL="0" indent="0" algn="just">
              <a:tabLst>
                <a:tab pos="8513763" algn="l"/>
              </a:tabLst>
            </a:pPr>
            <a:r>
              <a:rPr lang="fr-CA" sz="2000" b="1" dirty="0"/>
              <a:t>Article 53 dudit décret </a:t>
            </a:r>
            <a:r>
              <a:rPr lang="fr-CA" sz="2000" dirty="0"/>
              <a:t>: « </a:t>
            </a:r>
            <a:r>
              <a:rPr lang="fr-CA" sz="2000" b="1" i="1" dirty="0"/>
              <a:t>Si la part d’un copropriétaire est inférieure de plus d’un quart, dans l’une ou l’autre des catégories de charges, à celle qui résulterait d’une répartition conforme aux dispositions de l’article 10 de la loi du 10 juillet 1965, l’action en justice visée à l’article 12 de ladite loi est intentée à l’encontre de ce copropriétaire. </a:t>
            </a:r>
          </a:p>
          <a:p>
            <a:pPr marL="0" indent="0" algn="just">
              <a:tabLst>
                <a:tab pos="8513763" algn="l"/>
              </a:tabLst>
            </a:pPr>
            <a:r>
              <a:rPr lang="fr-CA" sz="2000" b="1" i="1" dirty="0"/>
              <a:t>A peine d’irrecevabilité de l’action, le syndicat est appelé en cause ». </a:t>
            </a:r>
          </a:p>
          <a:p>
            <a:pPr marL="0" indent="0" algn="just">
              <a:tabLst>
                <a:tab pos="8513763" algn="l"/>
              </a:tabLst>
            </a:pPr>
            <a:endParaRPr lang="fr-CA" sz="2000" dirty="0"/>
          </a:p>
          <a:p>
            <a:pPr marL="342900" indent="-342900" algn="just">
              <a:buFont typeface="Arial" panose="020B0604020202020204" pitchFamily="34" charset="0"/>
              <a:buChar char="•"/>
              <a:tabLst>
                <a:tab pos="8513763" algn="l"/>
              </a:tabLst>
            </a:pPr>
            <a:r>
              <a:rPr lang="fr-CA" sz="2400" b="1" dirty="0"/>
              <a:t>Dans quel délai ? </a:t>
            </a:r>
          </a:p>
          <a:p>
            <a:pPr marL="0" indent="0" algn="just">
              <a:tabLst>
                <a:tab pos="8513763" algn="l"/>
              </a:tabLst>
            </a:pPr>
            <a:endParaRPr lang="fr-CA" sz="2000" dirty="0"/>
          </a:p>
          <a:p>
            <a:pPr marL="0" indent="0" algn="just">
              <a:tabLst>
                <a:tab pos="8513763" algn="l"/>
              </a:tabLst>
            </a:pPr>
            <a:r>
              <a:rPr lang="fr-CA" sz="2000" b="1" dirty="0"/>
              <a:t>5 ans à compter de la publication du règlement de copropriété </a:t>
            </a:r>
          </a:p>
          <a:p>
            <a:pPr marL="0" indent="0" algn="just">
              <a:tabLst>
                <a:tab pos="8513763" algn="l"/>
              </a:tabLst>
            </a:pPr>
            <a:r>
              <a:rPr lang="fr-CA" sz="2000" b="1" dirty="0"/>
              <a:t>Ou</a:t>
            </a:r>
          </a:p>
          <a:p>
            <a:pPr marL="0" indent="0" algn="just">
              <a:tabLst>
                <a:tab pos="8513763" algn="l"/>
              </a:tabLst>
            </a:pPr>
            <a:r>
              <a:rPr lang="fr-CA" sz="2000" b="1" dirty="0"/>
              <a:t>2 ans à compter de la première mutation à titre onéreux</a:t>
            </a:r>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764271430"/>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0966" y="40047"/>
            <a:ext cx="11701463" cy="1625600"/>
          </a:xfrm>
        </p:spPr>
        <p:txBody>
          <a:bodyPr/>
          <a:lstStyle/>
          <a:p>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br>
              <a:rPr lang="fr-FR" b="1" u="sng" dirty="0">
                <a:solidFill>
                  <a:srgbClr val="F8F8F8"/>
                </a:solidFill>
              </a:rPr>
            </a:br>
            <a:r>
              <a:rPr lang="fr-CA" sz="3200" b="1" u="sng" dirty="0">
                <a:solidFill>
                  <a:srgbClr val="F8F8F8"/>
                </a:solidFill>
              </a:rPr>
              <a:t>A- Action en révision pour lésion</a:t>
            </a:r>
            <a:endParaRPr lang="fr-FR" sz="3200" b="1" u="sng" dirty="0">
              <a:solidFill>
                <a:srgbClr val="F8F8F8"/>
              </a:solidFill>
            </a:endParaRPr>
          </a:p>
        </p:txBody>
      </p:sp>
      <p:sp>
        <p:nvSpPr>
          <p:cNvPr id="3" name="Espace réservé du contenu 2"/>
          <p:cNvSpPr>
            <a:spLocks noGrp="1"/>
          </p:cNvSpPr>
          <p:nvPr>
            <p:ph idx="1"/>
          </p:nvPr>
        </p:nvSpPr>
        <p:spPr/>
        <p:txBody>
          <a:bodyPr/>
          <a:lstStyle/>
          <a:p>
            <a:pPr marL="0" indent="0" algn="just">
              <a:tabLst>
                <a:tab pos="8513763" algn="l"/>
              </a:tabLst>
            </a:pPr>
            <a:r>
              <a:rPr lang="fr-CA" sz="2400" b="1" dirty="0"/>
              <a:t>Quelles sont les effets si l’action est recevable? </a:t>
            </a:r>
          </a:p>
          <a:p>
            <a:pPr marL="0" indent="0" algn="just">
              <a:tabLst>
                <a:tab pos="8513763" algn="l"/>
              </a:tabLst>
            </a:pPr>
            <a:endParaRPr lang="fr-CA" sz="2400" b="1" dirty="0"/>
          </a:p>
          <a:p>
            <a:pPr marL="0" indent="0" algn="just">
              <a:tabLst>
                <a:tab pos="8513763" algn="l"/>
              </a:tabLst>
            </a:pPr>
            <a:r>
              <a:rPr lang="fr-CA" sz="2400" b="1" dirty="0"/>
              <a:t>Nouvelle répartition des charges applicable au jour de la décision de justice exécutoire</a:t>
            </a:r>
          </a:p>
          <a:p>
            <a:pPr marL="0" indent="0" algn="just">
              <a:tabLst>
                <a:tab pos="8513763" algn="l"/>
              </a:tabLst>
            </a:pPr>
            <a:endParaRPr lang="fr-CA" sz="2400" b="1" dirty="0"/>
          </a:p>
          <a:p>
            <a:pPr marL="0" indent="0" algn="just">
              <a:tabLst>
                <a:tab pos="8513763" algn="l"/>
              </a:tabLst>
            </a:pPr>
            <a:r>
              <a:rPr lang="fr-CA" sz="2400" b="1" dirty="0"/>
              <a:t>Le copropriétaire lésé peut obtenir des dommages et intérêts pour résistance abusive du syndicat ou agir contre le promoteur auteur de la répartition lésionnaire (CA Paris 24 janvier 2018 12/16722)</a:t>
            </a:r>
          </a:p>
          <a:p>
            <a:pPr marL="0" indent="0" algn="just">
              <a:tabLst>
                <a:tab pos="8513763" algn="l"/>
              </a:tabLst>
            </a:pPr>
            <a:endParaRPr lang="fr-CA" sz="2400" b="1" dirty="0"/>
          </a:p>
          <a:p>
            <a:pPr marL="0" indent="0" algn="just">
              <a:tabLst>
                <a:tab pos="8513763" algn="l"/>
              </a:tabLst>
            </a:pPr>
            <a:r>
              <a:rPr lang="fr-CA" sz="2400" b="1" dirty="0"/>
              <a:t>Publication au Fichier immobilier</a:t>
            </a:r>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4271950700"/>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4" y="101355"/>
            <a:ext cx="11701463" cy="1625600"/>
          </a:xfrm>
        </p:spPr>
        <p:txBody>
          <a:bodyPr/>
          <a:lstStyle/>
          <a:p>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br>
              <a:rPr lang="fr-FR" sz="3200" b="1" kern="1200" dirty="0">
                <a:solidFill>
                  <a:srgbClr val="F8F8F8"/>
                </a:solidFill>
                <a:latin typeface="Arial" charset="0"/>
                <a:ea typeface="ＭＳ Ｐゴシック" pitchFamily="34" charset="-128"/>
                <a:cs typeface="+mn-cs"/>
              </a:rPr>
            </a:br>
            <a:r>
              <a:rPr lang="fr-FR" sz="3200" b="1" u="sng" dirty="0">
                <a:solidFill>
                  <a:srgbClr val="F8F8F8"/>
                </a:solidFill>
              </a:rPr>
              <a:t>B- Action en nullité des charges </a:t>
            </a:r>
          </a:p>
        </p:txBody>
      </p:sp>
      <p:sp>
        <p:nvSpPr>
          <p:cNvPr id="3" name="Espace réservé du contenu 2"/>
          <p:cNvSpPr>
            <a:spLocks noGrp="1"/>
          </p:cNvSpPr>
          <p:nvPr>
            <p:ph idx="1"/>
          </p:nvPr>
        </p:nvSpPr>
        <p:spPr/>
        <p:txBody>
          <a:bodyPr/>
          <a:lstStyle/>
          <a:p>
            <a:pPr marL="0" indent="0" algn="just"/>
            <a:r>
              <a:rPr lang="fr-CA" sz="2400" b="1" dirty="0"/>
              <a:t>Article 43 de la loi du 10 juillet 1965 : </a:t>
            </a:r>
          </a:p>
          <a:p>
            <a:pPr marL="0" indent="0" algn="just"/>
            <a:r>
              <a:rPr lang="fr-CA" sz="2400" dirty="0"/>
              <a:t>« </a:t>
            </a:r>
            <a:r>
              <a:rPr lang="fr-CA" sz="2400" b="1" i="1" dirty="0"/>
              <a:t>Toutes clauses contraires aux dispositions des articles 1</a:t>
            </a:r>
            <a:r>
              <a:rPr lang="fr-CA" sz="2400" b="1" i="1" baseline="30000" dirty="0"/>
              <a:t>er</a:t>
            </a:r>
            <a:r>
              <a:rPr lang="fr-CA" sz="2400" b="1" i="1" dirty="0"/>
              <a:t>, 1-1,4, 6 à 37, 41-1 à 42-1 et 46 et celles du décret prises pour leur application sont réputées non-écrites. Lorsque le juge, en application de l’alinéa premier du présent article, répute non écrite une clause relative à la répartition des charges, il procède à leur nouvelle répartition. Cette nouvelle répartition prend effet au premier jour de l’exercice comptable suivant la date à laquelle la décision est devenue définitive ». </a:t>
            </a:r>
          </a:p>
          <a:p>
            <a:pPr marL="0" indent="0" algn="just"/>
            <a:endParaRPr lang="fr-CA" sz="2400" dirty="0"/>
          </a:p>
          <a:p>
            <a:pPr marL="0" indent="0" algn="just"/>
            <a:r>
              <a:rPr lang="fr-CA" sz="2400" b="1" dirty="0"/>
              <a:t>Exemples : Dispense totale d’un lot des charges générales ou répartition des charges d’un élément d’équipement commun réparti sur une base autre que celle de l’utilité présentée par cet élément,</a:t>
            </a:r>
          </a:p>
          <a:p>
            <a:pPr marL="0" indent="0" algn="just"/>
            <a:endParaRPr lang="fr-CA" sz="2400" b="1" dirty="0"/>
          </a:p>
          <a:p>
            <a:pPr marL="0" indent="0" algn="just"/>
            <a:r>
              <a:rPr lang="fr-CA" sz="2400" b="1" dirty="0"/>
              <a:t>La nullité peut être demandée pour tous types de charges. </a:t>
            </a:r>
            <a:endParaRPr lang="fr-FR" sz="2400" b="1" dirty="0"/>
          </a:p>
        </p:txBody>
      </p:sp>
      <p:pic>
        <p:nvPicPr>
          <p:cNvPr id="4" name="Image 3"/>
          <p:cNvPicPr>
            <a:picLocks noChangeAspect="1"/>
          </p:cNvPicPr>
          <p:nvPr/>
        </p:nvPicPr>
        <p:blipFill>
          <a:blip r:embed="rId2"/>
          <a:stretch>
            <a:fillRect/>
          </a:stretch>
        </p:blipFill>
        <p:spPr>
          <a:xfrm>
            <a:off x="380926" y="130175"/>
            <a:ext cx="1103472" cy="1664352"/>
          </a:xfrm>
          <a:prstGeom prst="rect">
            <a:avLst/>
          </a:prstGeom>
        </p:spPr>
      </p:pic>
    </p:spTree>
    <p:extLst>
      <p:ext uri="{BB962C8B-B14F-4D97-AF65-F5344CB8AC3E}">
        <p14:creationId xmlns:p14="http://schemas.microsoft.com/office/powerpoint/2010/main" val="1229050642"/>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8998" y="130175"/>
            <a:ext cx="11701463" cy="1625600"/>
          </a:xfrm>
        </p:spPr>
        <p:txBody>
          <a:bodyPr/>
          <a:lstStyle/>
          <a:p>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br>
              <a:rPr lang="fr-FR" b="1" u="sng" dirty="0">
                <a:solidFill>
                  <a:srgbClr val="F8F8F8"/>
                </a:solidFill>
              </a:rPr>
            </a:br>
            <a:r>
              <a:rPr lang="fr-FR" sz="3200" b="1" u="sng" dirty="0">
                <a:solidFill>
                  <a:srgbClr val="F8F8F8"/>
                </a:solidFill>
              </a:rPr>
              <a:t>B- Action en nullité des charges</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marL="342900" indent="-342900" algn="just">
              <a:buFont typeface="Arial" panose="020B0604020202020204" pitchFamily="34" charset="0"/>
              <a:buChar char="•"/>
              <a:tabLst>
                <a:tab pos="8513763" algn="l"/>
              </a:tabLst>
            </a:pPr>
            <a:r>
              <a:rPr lang="fr-CA" sz="2400" b="1" dirty="0"/>
              <a:t>Qui peut demander ? </a:t>
            </a:r>
          </a:p>
          <a:p>
            <a:pPr marL="0" indent="0" algn="just">
              <a:tabLst>
                <a:tab pos="8513763" algn="l"/>
              </a:tabLst>
            </a:pPr>
            <a:endParaRPr lang="fr-CA" sz="2400" dirty="0"/>
          </a:p>
          <a:p>
            <a:pPr marL="0" indent="0" algn="just">
              <a:tabLst>
                <a:tab pos="8513763" algn="l"/>
              </a:tabLst>
            </a:pPr>
            <a:r>
              <a:rPr lang="fr-CA" sz="2400" b="1" dirty="0"/>
              <a:t>Tout copropriétaire;</a:t>
            </a:r>
          </a:p>
          <a:p>
            <a:pPr marL="0" indent="0" algn="just">
              <a:tabLst>
                <a:tab pos="8513763" algn="l"/>
              </a:tabLst>
            </a:pPr>
            <a:endParaRPr lang="fr-CA" sz="2400" b="1" dirty="0"/>
          </a:p>
          <a:p>
            <a:pPr marL="0" indent="0" algn="just">
              <a:tabLst>
                <a:tab pos="8513763" algn="l"/>
              </a:tabLst>
            </a:pPr>
            <a:r>
              <a:rPr lang="fr-CA" sz="2400" b="1" dirty="0"/>
              <a:t>Ou le syndicat des copropriétaires.</a:t>
            </a:r>
            <a:endParaRPr lang="fr-FR" sz="2400" b="1" dirty="0"/>
          </a:p>
          <a:p>
            <a:pPr marL="342900" indent="-342900" algn="just">
              <a:buFont typeface="Wingdings" panose="05000000000000000000" pitchFamily="2" charset="2"/>
              <a:buChar char="Ø"/>
              <a:tabLst>
                <a:tab pos="8513763" algn="l"/>
              </a:tabLst>
            </a:pPr>
            <a:endParaRPr lang="fr-CA" sz="2400" b="1" dirty="0"/>
          </a:p>
          <a:p>
            <a:pPr marL="0" indent="0" algn="just">
              <a:tabLst>
                <a:tab pos="8513763" algn="l"/>
              </a:tabLst>
            </a:pPr>
            <a:r>
              <a:rPr lang="fr-CA" sz="2400" b="1" dirty="0"/>
              <a:t>La partie qui fera cette action judiciaire devra apporter la preuve que les critères d’ordre public ont été méconnus. </a:t>
            </a:r>
          </a:p>
          <a:p>
            <a:pPr marL="0" indent="0" algn="just">
              <a:tabLst>
                <a:tab pos="8513763" algn="l"/>
              </a:tabLst>
            </a:pPr>
            <a:endParaRPr lang="fr-CA" sz="2400" dirty="0"/>
          </a:p>
          <a:p>
            <a:pPr marL="342900" indent="-342900" algn="just">
              <a:buFont typeface="Arial" panose="020B0604020202020204" pitchFamily="34" charset="0"/>
              <a:buChar char="•"/>
              <a:tabLst>
                <a:tab pos="8513763" algn="l"/>
              </a:tabLst>
            </a:pPr>
            <a:r>
              <a:rPr lang="fr-CA" sz="2400" b="1" dirty="0"/>
              <a:t>Quel délai pour faire l’action ? </a:t>
            </a:r>
            <a:endParaRPr lang="fr-FR" sz="2400" b="1" dirty="0"/>
          </a:p>
          <a:p>
            <a:pPr marL="0" indent="0" algn="just">
              <a:tabLst>
                <a:tab pos="8513763" algn="l"/>
              </a:tabLst>
            </a:pPr>
            <a:endParaRPr lang="fr-FR" sz="2400" dirty="0"/>
          </a:p>
          <a:p>
            <a:pPr marL="0" indent="0" algn="just">
              <a:tabLst>
                <a:tab pos="8513763" algn="l"/>
              </a:tabLst>
            </a:pPr>
            <a:r>
              <a:rPr lang="fr-CA" sz="2400" b="1" dirty="0"/>
              <a:t>L’action est imprescriptible -Cass.3</a:t>
            </a:r>
            <a:r>
              <a:rPr lang="fr-CA" sz="2400" b="1" baseline="30000" dirty="0"/>
              <a:t>e</a:t>
            </a:r>
            <a:r>
              <a:rPr lang="fr-CA" sz="2400" b="1" dirty="0"/>
              <a:t> civ 28 janvier 2016 : « Tout copropriétaire peut à tout moment faire constater l’absence de conformité aux dispositions de l’article 10 alinéa 1 et 2, de la répartition des charges qui peut résulter du règlement de copropriété, sa modification ultérieure ou une décision d’assemblée générale »</a:t>
            </a:r>
            <a:endParaRPr lang="fr-FR" sz="2400" b="1" dirty="0"/>
          </a:p>
        </p:txBody>
      </p:sp>
      <p:pic>
        <p:nvPicPr>
          <p:cNvPr id="4" name="Image 3"/>
          <p:cNvPicPr>
            <a:picLocks noChangeAspect="1"/>
          </p:cNvPicPr>
          <p:nvPr/>
        </p:nvPicPr>
        <p:blipFill>
          <a:blip r:embed="rId2"/>
          <a:stretch>
            <a:fillRect/>
          </a:stretch>
        </p:blipFill>
        <p:spPr>
          <a:xfrm>
            <a:off x="236910" y="130175"/>
            <a:ext cx="1103472" cy="1664352"/>
          </a:xfrm>
          <a:prstGeom prst="rect">
            <a:avLst/>
          </a:prstGeom>
        </p:spPr>
      </p:pic>
    </p:spTree>
    <p:extLst>
      <p:ext uri="{BB962C8B-B14F-4D97-AF65-F5344CB8AC3E}">
        <p14:creationId xmlns:p14="http://schemas.microsoft.com/office/powerpoint/2010/main" val="3889735578"/>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73014" y="38752"/>
            <a:ext cx="11701463" cy="1625600"/>
          </a:xfrm>
        </p:spPr>
        <p:txBody>
          <a:bodyPr/>
          <a:lstStyle/>
          <a:p>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br>
              <a:rPr lang="fr-FR" b="1" u="sng" dirty="0">
                <a:solidFill>
                  <a:srgbClr val="F8F8F8"/>
                </a:solidFill>
              </a:rPr>
            </a:br>
            <a:r>
              <a:rPr lang="fr-FR" sz="3200" b="1" u="sng" dirty="0">
                <a:solidFill>
                  <a:srgbClr val="F8F8F8"/>
                </a:solidFill>
              </a:rPr>
              <a:t>B- Action en nullité des charges</a:t>
            </a:r>
          </a:p>
        </p:txBody>
      </p:sp>
      <p:sp>
        <p:nvSpPr>
          <p:cNvPr id="3" name="Espace réservé du contenu 2"/>
          <p:cNvSpPr>
            <a:spLocks noGrp="1"/>
          </p:cNvSpPr>
          <p:nvPr>
            <p:ph idx="1"/>
          </p:nvPr>
        </p:nvSpPr>
        <p:spPr/>
        <p:txBody>
          <a:bodyPr/>
          <a:lstStyle/>
          <a:p>
            <a:pPr marL="0" indent="0" algn="just">
              <a:tabLst>
                <a:tab pos="8513763" algn="l"/>
              </a:tabLst>
            </a:pPr>
            <a:r>
              <a:rPr lang="fr-CA" sz="2400" b="1" dirty="0"/>
              <a:t>La notion de non-conformité peut être appliquée aux grilles adoptées en assemblée générale : ainsi l’action n’est pas enfermée dans le délai de l’article 42 lorsque l’illégalité des charges provient d’une décision d’assemblée générale (Cass,3</a:t>
            </a:r>
            <a:r>
              <a:rPr lang="fr-CA" sz="2400" b="1" baseline="30000" dirty="0"/>
              <a:t>e</a:t>
            </a:r>
            <a:r>
              <a:rPr lang="fr-CA" sz="2400" b="1" dirty="0"/>
              <a:t> civ, 27septembre 2000 n°98-22.792). </a:t>
            </a:r>
          </a:p>
          <a:p>
            <a:pPr marL="0" indent="0" algn="just">
              <a:tabLst>
                <a:tab pos="8513763" algn="l"/>
              </a:tabLst>
            </a:pPr>
            <a:endParaRPr lang="fr-CA" sz="2400" b="1" dirty="0"/>
          </a:p>
          <a:p>
            <a:pPr marL="0" indent="0" algn="just">
              <a:tabLst>
                <a:tab pos="8513763" algn="l"/>
              </a:tabLst>
            </a:pPr>
            <a:r>
              <a:rPr lang="fr-CA" sz="2400" b="1" dirty="0"/>
              <a:t>Cette action est recevable même pour une copropriétaire qui avait voté pour l’adoption de la grille de répartition illégale et qui l’a conteste des années plus tard (</a:t>
            </a:r>
            <a:r>
              <a:rPr lang="fr-CA" sz="2400" b="1" dirty="0" err="1"/>
              <a:t>Cass</a:t>
            </a:r>
            <a:r>
              <a:rPr lang="fr-CA" sz="2400" b="1" dirty="0"/>
              <a:t>, 3</a:t>
            </a:r>
            <a:r>
              <a:rPr lang="fr-CA" sz="2400" b="1" baseline="30000" dirty="0"/>
              <a:t>e</a:t>
            </a:r>
            <a:r>
              <a:rPr lang="fr-CA" sz="2400" b="1" dirty="0"/>
              <a:t> civ, 28 novembre 1019 n18-15.307). </a:t>
            </a:r>
          </a:p>
          <a:p>
            <a:pPr marL="0" indent="0" algn="just">
              <a:tabLst>
                <a:tab pos="8513763" algn="l"/>
              </a:tabLst>
            </a:pPr>
            <a:endParaRPr lang="fr-CA" sz="2400" b="1" dirty="0"/>
          </a:p>
          <a:p>
            <a:pPr marL="342900" indent="-342900" algn="just">
              <a:buFont typeface="Arial" panose="020B0604020202020204" pitchFamily="34" charset="0"/>
              <a:buChar char="•"/>
              <a:tabLst>
                <a:tab pos="8513763" algn="l"/>
              </a:tabLst>
            </a:pPr>
            <a:r>
              <a:rPr lang="fr-CA" sz="2400" b="1" dirty="0"/>
              <a:t>Quels sont les effets ?</a:t>
            </a:r>
          </a:p>
          <a:p>
            <a:pPr marL="0" indent="0" algn="just">
              <a:tabLst>
                <a:tab pos="8513763" algn="l"/>
              </a:tabLst>
            </a:pPr>
            <a:endParaRPr lang="fr-CA" sz="2400" b="1" dirty="0"/>
          </a:p>
          <a:p>
            <a:pPr marL="342900" indent="-342900" algn="just">
              <a:buFont typeface="Wingdings" panose="05000000000000000000" pitchFamily="2" charset="2"/>
              <a:buChar char="§"/>
              <a:tabLst>
                <a:tab pos="8513763" algn="l"/>
              </a:tabLst>
            </a:pPr>
            <a:r>
              <a:rPr lang="fr-CA" sz="2400" b="1" dirty="0"/>
              <a:t>Le juge déclare non-écrite la répartition des charges illégales contestée; </a:t>
            </a:r>
          </a:p>
          <a:p>
            <a:pPr marL="342900" indent="-342900" algn="just">
              <a:buFont typeface="Wingdings" panose="05000000000000000000" pitchFamily="2" charset="2"/>
              <a:buChar char="§"/>
              <a:tabLst>
                <a:tab pos="8513763" algn="l"/>
              </a:tabLst>
            </a:pPr>
            <a:r>
              <a:rPr lang="fr-CA" sz="2400" b="1" dirty="0"/>
              <a:t>Le juge procède à une nouvelle répartition des charges sur rapport d’un expert préalablement nommé et la publication de ce fichier immobilier;</a:t>
            </a:r>
          </a:p>
          <a:p>
            <a:pPr marL="342900" indent="-342900" algn="just">
              <a:buFont typeface="Wingdings" panose="05000000000000000000" pitchFamily="2" charset="2"/>
              <a:buChar char="§"/>
              <a:tabLst>
                <a:tab pos="8513763" algn="l"/>
              </a:tabLst>
            </a:pPr>
            <a:r>
              <a:rPr lang="fr-CA" sz="2400" b="1" dirty="0"/>
              <a:t>La nouvelle répartition des charges prendra effet au premier jour de l’exercice comptable suivant la date à laquelle la décision est intervenue.  </a:t>
            </a:r>
            <a:endParaRPr lang="fr-FR" sz="2400" b="1" dirty="0"/>
          </a:p>
        </p:txBody>
      </p:sp>
      <p:pic>
        <p:nvPicPr>
          <p:cNvPr id="4" name="Image 3"/>
          <p:cNvPicPr>
            <a:picLocks noChangeAspect="1"/>
          </p:cNvPicPr>
          <p:nvPr/>
        </p:nvPicPr>
        <p:blipFill>
          <a:blip r:embed="rId3"/>
          <a:stretch>
            <a:fillRect/>
          </a:stretch>
        </p:blipFill>
        <p:spPr>
          <a:xfrm>
            <a:off x="308918" y="0"/>
            <a:ext cx="1103472" cy="1664352"/>
          </a:xfrm>
          <a:prstGeom prst="rect">
            <a:avLst/>
          </a:prstGeom>
        </p:spPr>
      </p:pic>
    </p:spTree>
    <p:extLst>
      <p:ext uri="{BB962C8B-B14F-4D97-AF65-F5344CB8AC3E}">
        <p14:creationId xmlns:p14="http://schemas.microsoft.com/office/powerpoint/2010/main" val="3182340662"/>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4" y="-33643"/>
            <a:ext cx="11701463" cy="1625600"/>
          </a:xfrm>
        </p:spPr>
        <p:txBody>
          <a:bodyPr/>
          <a:lstStyle/>
          <a:p>
            <a:r>
              <a:rPr lang="fr-FR" sz="3200" b="1" kern="1200" dirty="0">
                <a:solidFill>
                  <a:srgbClr val="F8F8F8"/>
                </a:solidFill>
                <a:latin typeface="Arial" charset="0"/>
                <a:ea typeface="ＭＳ Ｐゴシック" pitchFamily="34" charset="-128"/>
                <a:cs typeface="+mn-cs"/>
              </a:rPr>
              <a:t>II- Modification judiciaire de la répartition des charges</a:t>
            </a:r>
            <a:br>
              <a:rPr lang="fr-FR" sz="3200" b="1" kern="1200" dirty="0">
                <a:solidFill>
                  <a:srgbClr val="F8F8F8"/>
                </a:solidFill>
                <a:latin typeface="Arial" charset="0"/>
                <a:ea typeface="ＭＳ Ｐゴシック" pitchFamily="34" charset="-128"/>
                <a:cs typeface="+mn-cs"/>
              </a:rPr>
            </a:br>
            <a:br>
              <a:rPr lang="fr-FR" sz="3200" b="1" kern="1200" dirty="0">
                <a:solidFill>
                  <a:srgbClr val="F8F8F8"/>
                </a:solidFill>
                <a:latin typeface="Arial" charset="0"/>
                <a:ea typeface="ＭＳ Ｐゴシック" pitchFamily="34" charset="-128"/>
                <a:cs typeface="+mn-cs"/>
              </a:rPr>
            </a:br>
            <a:r>
              <a:rPr lang="fr-FR" sz="3200" b="1" u="sng" dirty="0">
                <a:solidFill>
                  <a:srgbClr val="F8F8F8"/>
                </a:solidFill>
              </a:rPr>
              <a:t>B- Action en nullité des charges</a:t>
            </a:r>
          </a:p>
        </p:txBody>
      </p:sp>
      <p:sp>
        <p:nvSpPr>
          <p:cNvPr id="3" name="Espace réservé du contenu 2"/>
          <p:cNvSpPr>
            <a:spLocks noGrp="1"/>
          </p:cNvSpPr>
          <p:nvPr>
            <p:ph idx="1"/>
          </p:nvPr>
        </p:nvSpPr>
        <p:spPr/>
        <p:txBody>
          <a:bodyPr/>
          <a:lstStyle/>
          <a:p>
            <a:pPr marL="342900" indent="-342900" algn="just">
              <a:buFont typeface="Wingdings" panose="05000000000000000000" pitchFamily="2" charset="2"/>
              <a:buChar char="Ø"/>
              <a:tabLst>
                <a:tab pos="8513763" algn="l"/>
              </a:tabLst>
            </a:pPr>
            <a:r>
              <a:rPr lang="fr-CA" sz="2400" b="1" dirty="0"/>
              <a:t> Non rétroactivité de la nouvelle répartition des charges : </a:t>
            </a:r>
          </a:p>
          <a:p>
            <a:pPr marL="0" indent="0" algn="just">
              <a:tabLst>
                <a:tab pos="8513763" algn="l"/>
              </a:tabLst>
            </a:pPr>
            <a:endParaRPr lang="fr-CA" sz="2400" b="1" dirty="0"/>
          </a:p>
          <a:p>
            <a:pPr marL="0" indent="0" algn="just">
              <a:tabLst>
                <a:tab pos="8513763" algn="l"/>
              </a:tabLst>
            </a:pPr>
            <a:r>
              <a:rPr lang="fr-CA" sz="2400" b="1" dirty="0"/>
              <a:t>« La décision qui constate qu’une clause est réputée non-écrite ne vaut que pour l’avenir, et plus précisément à la date à laquelle la décision acquiert l’autorité de la chose jugée » (</a:t>
            </a:r>
            <a:r>
              <a:rPr lang="fr-CA" sz="2400" b="1" dirty="0" err="1"/>
              <a:t>Cass</a:t>
            </a:r>
            <a:r>
              <a:rPr lang="fr-CA" sz="2400" b="1" dirty="0"/>
              <a:t>, 3</a:t>
            </a:r>
            <a:r>
              <a:rPr lang="fr-CA" sz="2400" b="1" baseline="30000" dirty="0"/>
              <a:t>e</a:t>
            </a:r>
            <a:r>
              <a:rPr lang="fr-CA" sz="2400" b="1" dirty="0"/>
              <a:t> civ, 09 septembre 2021 n°20-15.608). </a:t>
            </a:r>
          </a:p>
          <a:p>
            <a:pPr marL="0" indent="0" algn="just">
              <a:tabLst>
                <a:tab pos="8513763" algn="l"/>
              </a:tabLst>
            </a:pPr>
            <a:endParaRPr lang="fr-CA" sz="2400" b="1" dirty="0"/>
          </a:p>
          <a:p>
            <a:pPr marL="0" indent="0" algn="just">
              <a:tabLst>
                <a:tab pos="8513763" algn="l"/>
              </a:tabLst>
            </a:pPr>
            <a:r>
              <a:rPr lang="fr-CA" sz="2400" b="1" dirty="0"/>
              <a:t>Il n’y a donc pas de remboursement de charges payées sur le fondement de la clause litigieuse. </a:t>
            </a:r>
            <a:endParaRPr lang="fr-FR" sz="2400" b="1" dirty="0"/>
          </a:p>
        </p:txBody>
      </p:sp>
      <p:pic>
        <p:nvPicPr>
          <p:cNvPr id="4" name="Image 3"/>
          <p:cNvPicPr>
            <a:picLocks noChangeAspect="1"/>
          </p:cNvPicPr>
          <p:nvPr/>
        </p:nvPicPr>
        <p:blipFill>
          <a:blip r:embed="rId2"/>
          <a:stretch>
            <a:fillRect/>
          </a:stretch>
        </p:blipFill>
        <p:spPr>
          <a:xfrm>
            <a:off x="452934" y="-33643"/>
            <a:ext cx="1103472" cy="1664352"/>
          </a:xfrm>
          <a:prstGeom prst="rect">
            <a:avLst/>
          </a:prstGeom>
        </p:spPr>
      </p:pic>
    </p:spTree>
    <p:extLst>
      <p:ext uri="{BB962C8B-B14F-4D97-AF65-F5344CB8AC3E}">
        <p14:creationId xmlns:p14="http://schemas.microsoft.com/office/powerpoint/2010/main" val="326707332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F8F8F8"/>
                </a:solidFill>
              </a:rPr>
              <a:t>INTRODUCTION </a:t>
            </a:r>
          </a:p>
        </p:txBody>
      </p:sp>
      <p:sp>
        <p:nvSpPr>
          <p:cNvPr id="3" name="Espace réservé du contenu 2"/>
          <p:cNvSpPr>
            <a:spLocks noGrp="1"/>
          </p:cNvSpPr>
          <p:nvPr>
            <p:ph idx="1"/>
          </p:nvPr>
        </p:nvSpPr>
        <p:spPr>
          <a:xfrm>
            <a:off x="236910" y="2016125"/>
            <a:ext cx="11701463" cy="6462596"/>
          </a:xfrm>
        </p:spPr>
        <p:txBody>
          <a:bodyPr/>
          <a:lstStyle/>
          <a:p>
            <a:pPr marL="0" indent="0" algn="just"/>
            <a:r>
              <a:rPr lang="fr-CA" sz="2400" b="1" dirty="0"/>
              <a:t>Il existe deux catégories de charges :</a:t>
            </a:r>
          </a:p>
          <a:p>
            <a:pPr marL="0" indent="0" algn="just"/>
            <a:endParaRPr lang="fr-CA" sz="1800" b="1" dirty="0"/>
          </a:p>
          <a:p>
            <a:pPr marL="285750" indent="-285750" algn="just">
              <a:buFont typeface="Arial" panose="020B0604020202020204" pitchFamily="34" charset="0"/>
              <a:buChar char="•"/>
            </a:pPr>
            <a:endParaRPr lang="fr-CA" sz="1800" b="1" dirty="0"/>
          </a:p>
          <a:p>
            <a:pPr marL="285750" indent="-285750" algn="just">
              <a:buFont typeface="Arial" panose="020B0604020202020204" pitchFamily="34" charset="0"/>
              <a:buChar char="•"/>
            </a:pPr>
            <a:r>
              <a:rPr lang="fr-CA" sz="2400" b="1" dirty="0"/>
              <a:t> Les charges entrainées par les services collectifs et les éléments d’équipement commun;</a:t>
            </a:r>
          </a:p>
          <a:p>
            <a:pPr marL="285750" indent="-285750" algn="just">
              <a:buFont typeface="Arial" panose="020B0604020202020204" pitchFamily="34" charset="0"/>
              <a:buChar char="•"/>
            </a:pPr>
            <a:endParaRPr lang="fr-CA" sz="2400" b="1" dirty="0"/>
          </a:p>
          <a:p>
            <a:pPr marL="285750" indent="-285750" algn="just">
              <a:buFont typeface="Arial" panose="020B0604020202020204" pitchFamily="34" charset="0"/>
              <a:buChar char="•"/>
            </a:pPr>
            <a:r>
              <a:rPr lang="fr-CA" sz="2400" b="1" dirty="0"/>
              <a:t> Les charges relatives à la conservation, à l’entretien et à l’administration des parties communes, générales et  spéciales. </a:t>
            </a:r>
          </a:p>
          <a:p>
            <a:pPr marL="285750" indent="-285750" algn="just">
              <a:buFont typeface="Arial" panose="020B0604020202020204" pitchFamily="34" charset="0"/>
              <a:buChar char="•"/>
            </a:pPr>
            <a:endParaRPr lang="fr-CA" sz="2400" b="1" dirty="0"/>
          </a:p>
          <a:p>
            <a:pPr marL="0" indent="0" algn="just"/>
            <a:r>
              <a:rPr lang="fr-CA" sz="2400" b="1" dirty="0"/>
              <a:t>Les charges de chacune des catégories sont calculées différemment :</a:t>
            </a:r>
          </a:p>
          <a:p>
            <a:pPr marL="0" indent="0" algn="just"/>
            <a:endParaRPr lang="fr-CA" sz="2400" b="1" dirty="0"/>
          </a:p>
          <a:p>
            <a:pPr marL="342900" indent="-342900" algn="just">
              <a:buFont typeface="Arial" panose="020B0604020202020204" pitchFamily="34" charset="0"/>
              <a:buChar char="•"/>
            </a:pPr>
            <a:r>
              <a:rPr lang="fr-CA" sz="2400" b="1" dirty="0"/>
              <a:t> En fonction de l’utilité objective; </a:t>
            </a:r>
          </a:p>
          <a:p>
            <a:pPr marL="0" indent="0" algn="just"/>
            <a:endParaRPr lang="fr-CA" sz="2400" b="1" dirty="0"/>
          </a:p>
          <a:p>
            <a:pPr marL="342900" indent="-342900" algn="just">
              <a:buFont typeface="Arial" panose="020B0604020202020204" pitchFamily="34" charset="0"/>
              <a:buChar char="•"/>
            </a:pPr>
            <a:r>
              <a:rPr lang="fr-CA" sz="2400" b="1" dirty="0"/>
              <a:t> En fonction de la consistance, superficie et situation du lots, sans tenir compte de l’usage du lot.</a:t>
            </a:r>
          </a:p>
          <a:p>
            <a:pPr marL="0" indent="0" algn="just"/>
            <a:endParaRPr lang="fr-FR" sz="2400" b="1" dirty="0"/>
          </a:p>
        </p:txBody>
      </p:sp>
      <p:pic>
        <p:nvPicPr>
          <p:cNvPr id="4" name="Picture 28" descr="immeuble01"/>
          <p:cNvPicPr>
            <a:picLocks noChangeAspect="1" noChangeArrowheads="1"/>
          </p:cNvPicPr>
          <p:nvPr/>
        </p:nvPicPr>
        <p:blipFill>
          <a:blip r:embed="rId2" cstate="print"/>
          <a:srcRect/>
          <a:stretch>
            <a:fillRect/>
          </a:stretch>
        </p:blipFill>
        <p:spPr bwMode="auto">
          <a:xfrm>
            <a:off x="489868" y="46744"/>
            <a:ext cx="1108075" cy="1668463"/>
          </a:xfrm>
          <a:prstGeom prst="rect">
            <a:avLst/>
          </a:prstGeom>
          <a:noFill/>
          <a:ln w="9525">
            <a:noFill/>
            <a:miter lim="800000"/>
            <a:headEnd/>
            <a:tailEnd/>
          </a:ln>
        </p:spPr>
      </p:pic>
    </p:spTree>
    <p:extLst>
      <p:ext uri="{BB962C8B-B14F-4D97-AF65-F5344CB8AC3E}">
        <p14:creationId xmlns:p14="http://schemas.microsoft.com/office/powerpoint/2010/main" val="389614554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200" b="1" kern="1200" dirty="0">
                <a:solidFill>
                  <a:srgbClr val="F8F8F8"/>
                </a:solidFill>
                <a:latin typeface="Arial" charset="0"/>
                <a:ea typeface="ＭＳ Ｐゴシック" pitchFamily="34" charset="-128"/>
                <a:cs typeface="+mn-cs"/>
              </a:rPr>
              <a:t>III- Les conséquences de la modification de la répartition des charges</a:t>
            </a:r>
            <a:endParaRPr lang="fr-FR" sz="3200" b="1" kern="1200" dirty="0">
              <a:solidFill>
                <a:srgbClr val="F8F8F8"/>
              </a:solidFill>
              <a:latin typeface="Arial" charset="0"/>
              <a:ea typeface="ＭＳ Ｐゴシック" pitchFamily="34" charset="-128"/>
              <a:cs typeface="+mn-cs"/>
            </a:endParaRPr>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fr-CA" sz="2800" b="1" dirty="0"/>
              <a:t> La modification ne s’applique que pour l’avenir </a:t>
            </a:r>
          </a:p>
          <a:p>
            <a:pPr>
              <a:buFont typeface="Wingdings" panose="05000000000000000000" pitchFamily="2" charset="2"/>
              <a:buChar char="Ø"/>
            </a:pPr>
            <a:endParaRPr lang="fr-CA" sz="2800" b="1" dirty="0"/>
          </a:p>
          <a:p>
            <a:pPr>
              <a:buFont typeface="Wingdings" panose="05000000000000000000" pitchFamily="2" charset="2"/>
              <a:buChar char="Ø"/>
            </a:pPr>
            <a:r>
              <a:rPr lang="fr-CA" sz="2800" b="1" dirty="0"/>
              <a:t> Elle s’applique dès l’adoption par l’assemblée générale, sauf précision contraire </a:t>
            </a:r>
          </a:p>
          <a:p>
            <a:pPr>
              <a:buFont typeface="Wingdings" panose="05000000000000000000" pitchFamily="2" charset="2"/>
              <a:buChar char="Ø"/>
            </a:pPr>
            <a:endParaRPr lang="fr-CA" sz="2800" b="1" dirty="0"/>
          </a:p>
          <a:p>
            <a:pPr>
              <a:buFont typeface="Wingdings" panose="05000000000000000000" pitchFamily="2" charset="2"/>
              <a:buChar char="Ø"/>
            </a:pPr>
            <a:r>
              <a:rPr lang="fr-CA" sz="2800" b="1" dirty="0"/>
              <a:t>Elle doit être publié au fichier immobilier pour être opposable aux futurs acquéreurs </a:t>
            </a:r>
          </a:p>
          <a:p>
            <a:pPr>
              <a:buFont typeface="Wingdings" panose="05000000000000000000" pitchFamily="2" charset="2"/>
              <a:buChar char="Ø"/>
            </a:pPr>
            <a:endParaRPr lang="fr-CA" sz="2800" b="1" dirty="0"/>
          </a:p>
          <a:p>
            <a:pPr>
              <a:buFont typeface="Wingdings" panose="05000000000000000000" pitchFamily="2" charset="2"/>
              <a:buChar char="Ø"/>
            </a:pPr>
            <a:r>
              <a:rPr lang="fr-CA" sz="2800" b="1" dirty="0"/>
              <a:t> Le syndic sera tenu d’appliquer cette nouvelle répartition </a:t>
            </a:r>
            <a:r>
              <a:rPr lang="fr-CA" sz="2800" b="1"/>
              <a:t>des charges</a:t>
            </a:r>
            <a:endParaRPr lang="fr-FR" sz="2400" b="1" dirty="0"/>
          </a:p>
        </p:txBody>
      </p:sp>
      <p:pic>
        <p:nvPicPr>
          <p:cNvPr id="4" name="Image 3"/>
          <p:cNvPicPr>
            <a:picLocks noChangeAspect="1"/>
          </p:cNvPicPr>
          <p:nvPr/>
        </p:nvPicPr>
        <p:blipFill>
          <a:blip r:embed="rId2"/>
          <a:stretch>
            <a:fillRect/>
          </a:stretch>
        </p:blipFill>
        <p:spPr>
          <a:xfrm>
            <a:off x="34498" y="123059"/>
            <a:ext cx="1103472" cy="1664352"/>
          </a:xfrm>
          <a:prstGeom prst="rect">
            <a:avLst/>
          </a:prstGeom>
        </p:spPr>
      </p:pic>
    </p:spTree>
    <p:extLst>
      <p:ext uri="{BB962C8B-B14F-4D97-AF65-F5344CB8AC3E}">
        <p14:creationId xmlns:p14="http://schemas.microsoft.com/office/powerpoint/2010/main" val="2569352803"/>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1"/>
                </a:solidFill>
              </a:rPr>
              <a:t>Merci de votre attention</a:t>
            </a:r>
            <a:endParaRPr lang="fr-FR" dirty="0"/>
          </a:p>
        </p:txBody>
      </p:sp>
      <p:sp>
        <p:nvSpPr>
          <p:cNvPr id="3" name="Espace réservé du contenu 2"/>
          <p:cNvSpPr>
            <a:spLocks noGrp="1"/>
          </p:cNvSpPr>
          <p:nvPr>
            <p:ph idx="1"/>
          </p:nvPr>
        </p:nvSpPr>
        <p:spPr/>
        <p:txBody>
          <a:bodyPr/>
          <a:lstStyle/>
          <a:p>
            <a:pPr eaLnBrk="1" hangingPunct="1">
              <a:defRPr/>
            </a:pPr>
            <a:r>
              <a:rPr lang="fr-FR" sz="3200" b="1" dirty="0"/>
              <a:t>Association des Responsables de Copropriété </a:t>
            </a:r>
          </a:p>
          <a:p>
            <a:pPr eaLnBrk="1" hangingPunct="1">
              <a:defRPr/>
            </a:pPr>
            <a:endParaRPr lang="fr-FR" sz="3200" dirty="0"/>
          </a:p>
          <a:p>
            <a:pPr lvl="1" eaLnBrk="1" hangingPunct="1">
              <a:defRPr/>
            </a:pPr>
            <a:r>
              <a:rPr lang="fr-FR" sz="3200" b="1" dirty="0"/>
              <a:t>7 rue Thionville, 75 019 PARIS </a:t>
            </a:r>
          </a:p>
          <a:p>
            <a:pPr lvl="1" eaLnBrk="1" hangingPunct="1">
              <a:buNone/>
              <a:defRPr/>
            </a:pPr>
            <a:endParaRPr lang="fr-FR" sz="3200" b="1" dirty="0"/>
          </a:p>
          <a:p>
            <a:pPr lvl="1" eaLnBrk="1" hangingPunct="1">
              <a:defRPr/>
            </a:pPr>
            <a:r>
              <a:rPr lang="fr-FR" sz="3200" b="1" dirty="0"/>
              <a:t>Tel : 01.40.30.12.82</a:t>
            </a:r>
          </a:p>
          <a:p>
            <a:pPr lvl="1" eaLnBrk="1" hangingPunct="1">
              <a:buNone/>
              <a:defRPr/>
            </a:pPr>
            <a:endParaRPr lang="fr-FR" sz="3200" b="1" dirty="0"/>
          </a:p>
          <a:p>
            <a:pPr lvl="1" eaLnBrk="1" hangingPunct="1">
              <a:defRPr/>
            </a:pPr>
            <a:r>
              <a:rPr lang="fr-FR" sz="3200" dirty="0">
                <a:hlinkClick r:id="rId2"/>
              </a:rPr>
              <a:t>juridique@arc-copro.fr</a:t>
            </a:r>
            <a:endParaRPr lang="fr-FR" sz="3200" dirty="0"/>
          </a:p>
          <a:p>
            <a:pPr lvl="1" eaLnBrk="1" hangingPunct="1">
              <a:defRPr/>
            </a:pPr>
            <a:r>
              <a:rPr lang="fr-FR" sz="3200" dirty="0">
                <a:hlinkClick r:id="rId3"/>
              </a:rPr>
              <a:t>http://arc-copro.fr</a:t>
            </a:r>
            <a:r>
              <a:rPr lang="fr-FR" sz="3200" dirty="0"/>
              <a:t>					</a:t>
            </a:r>
          </a:p>
        </p:txBody>
      </p:sp>
      <p:pic>
        <p:nvPicPr>
          <p:cNvPr id="4" name="Image 5" descr="logo arc.jpg"/>
          <p:cNvPicPr>
            <a:picLocks noChangeAspect="1"/>
          </p:cNvPicPr>
          <p:nvPr/>
        </p:nvPicPr>
        <p:blipFill>
          <a:blip r:embed="rId4" cstate="print"/>
          <a:srcRect/>
          <a:stretch>
            <a:fillRect/>
          </a:stretch>
        </p:blipFill>
        <p:spPr bwMode="auto">
          <a:xfrm>
            <a:off x="10678070" y="7705725"/>
            <a:ext cx="1868488" cy="2019300"/>
          </a:xfrm>
          <a:prstGeom prst="rect">
            <a:avLst/>
          </a:prstGeom>
          <a:noFill/>
          <a:ln w="9525">
            <a:noFill/>
            <a:miter lim="800000"/>
            <a:headEnd/>
            <a:tailEnd/>
          </a:ln>
        </p:spPr>
      </p:pic>
      <p:pic>
        <p:nvPicPr>
          <p:cNvPr id="5" name="Image 4"/>
          <p:cNvPicPr>
            <a:picLocks noChangeAspect="1"/>
          </p:cNvPicPr>
          <p:nvPr/>
        </p:nvPicPr>
        <p:blipFill>
          <a:blip r:embed="rId5"/>
          <a:stretch>
            <a:fillRect/>
          </a:stretch>
        </p:blipFill>
        <p:spPr>
          <a:xfrm>
            <a:off x="30492" y="133602"/>
            <a:ext cx="1103472" cy="1664352"/>
          </a:xfrm>
          <a:prstGeom prst="rect">
            <a:avLst/>
          </a:prstGeom>
        </p:spPr>
      </p:pic>
    </p:spTree>
    <p:extLst>
      <p:ext uri="{BB962C8B-B14F-4D97-AF65-F5344CB8AC3E}">
        <p14:creationId xmlns:p14="http://schemas.microsoft.com/office/powerpoint/2010/main" val="1568942933"/>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7092" y="40578"/>
            <a:ext cx="11701463" cy="1625600"/>
          </a:xfrm>
        </p:spPr>
        <p:txBody>
          <a:bodyPr/>
          <a:lstStyle/>
          <a:p>
            <a:br>
              <a:rPr lang="fr-FR" b="1" u="sng" dirty="0">
                <a:solidFill>
                  <a:srgbClr val="F8F8F8"/>
                </a:solidFill>
              </a:rPr>
            </a:br>
            <a:r>
              <a:rPr lang="fr-FR" b="1" dirty="0">
                <a:solidFill>
                  <a:srgbClr val="F8F8F8"/>
                </a:solidFill>
              </a:rPr>
              <a:t>INTRODUCTION</a:t>
            </a:r>
            <a:br>
              <a:rPr lang="fr-FR" b="1" u="sng" dirty="0">
                <a:solidFill>
                  <a:srgbClr val="F8F8F8"/>
                </a:solidFill>
              </a:rPr>
            </a:br>
            <a:endParaRPr lang="fr-FR" dirty="0"/>
          </a:p>
        </p:txBody>
      </p:sp>
      <p:sp>
        <p:nvSpPr>
          <p:cNvPr id="3" name="Espace réservé du contenu 2"/>
          <p:cNvSpPr>
            <a:spLocks noGrp="1"/>
          </p:cNvSpPr>
          <p:nvPr>
            <p:ph idx="1"/>
          </p:nvPr>
        </p:nvSpPr>
        <p:spPr>
          <a:xfrm>
            <a:off x="452934" y="2141049"/>
            <a:ext cx="11701463" cy="6438900"/>
          </a:xfrm>
        </p:spPr>
        <p:txBody>
          <a:bodyPr/>
          <a:lstStyle/>
          <a:p>
            <a:pPr>
              <a:buFont typeface="Arial" panose="020B0604020202020204" pitchFamily="34" charset="0"/>
              <a:buChar char="•"/>
            </a:pPr>
            <a:endParaRPr lang="fr-FR" sz="2400" dirty="0"/>
          </a:p>
          <a:p>
            <a:pPr algn="just"/>
            <a:endParaRPr lang="fr-FR" sz="2400" dirty="0"/>
          </a:p>
          <a:p>
            <a:pPr>
              <a:buFont typeface="Arial" panose="020B0604020202020204" pitchFamily="34" charset="0"/>
              <a:buChar char="•"/>
            </a:pPr>
            <a:endParaRPr lang="fr-FR" sz="2400" dirty="0"/>
          </a:p>
        </p:txBody>
      </p:sp>
      <p:pic>
        <p:nvPicPr>
          <p:cNvPr id="4" name="Picture 3" descr="immeuble01"/>
          <p:cNvPicPr>
            <a:picLocks noChangeAspect="1" noChangeArrowheads="1"/>
          </p:cNvPicPr>
          <p:nvPr/>
        </p:nvPicPr>
        <p:blipFill>
          <a:blip r:embed="rId2" cstate="print"/>
          <a:srcRect/>
          <a:stretch>
            <a:fillRect/>
          </a:stretch>
        </p:blipFill>
        <p:spPr bwMode="auto">
          <a:xfrm>
            <a:off x="98424" y="21528"/>
            <a:ext cx="1104901" cy="1663699"/>
          </a:xfrm>
          <a:prstGeom prst="rect">
            <a:avLst/>
          </a:prstGeom>
          <a:noFill/>
          <a:ln w="9525">
            <a:noFill/>
            <a:miter lim="800000"/>
            <a:headEnd/>
            <a:tailEnd/>
          </a:ln>
        </p:spPr>
      </p:pic>
      <p:sp>
        <p:nvSpPr>
          <p:cNvPr id="8" name="Espace réservé du contenu 2"/>
          <p:cNvSpPr txBox="1">
            <a:spLocks/>
          </p:cNvSpPr>
          <p:nvPr/>
        </p:nvSpPr>
        <p:spPr>
          <a:xfrm>
            <a:off x="524942" y="2174987"/>
            <a:ext cx="11701463" cy="6438900"/>
          </a:xfrm>
          <a:prstGeom prst="rect">
            <a:avLst/>
          </a:prstGeom>
        </p:spPr>
        <p:txBody>
          <a:bodyPr/>
          <a:lstStyle>
            <a:lvl1pPr marL="487363" indent="-487363" algn="l" defTabSz="1300163" rtl="0" eaLnBrk="0" fontAlgn="base" hangingPunct="0">
              <a:spcBef>
                <a:spcPct val="20000"/>
              </a:spcBef>
              <a:spcAft>
                <a:spcPct val="0"/>
              </a:spcAft>
              <a:defRPr sz="4600">
                <a:solidFill>
                  <a:schemeClr val="tx1"/>
                </a:solidFill>
                <a:latin typeface="+mn-lt"/>
                <a:ea typeface="+mn-ea"/>
                <a:cs typeface="+mn-cs"/>
              </a:defRPr>
            </a:lvl1pPr>
            <a:lvl2pPr marL="1057275" indent="-406400" algn="l" defTabSz="1300163" rtl="0" eaLnBrk="0" fontAlgn="base" hangingPunct="0">
              <a:spcBef>
                <a:spcPct val="20000"/>
              </a:spcBef>
              <a:spcAft>
                <a:spcPct val="0"/>
              </a:spcAft>
              <a:buChar char="–"/>
              <a:defRPr sz="4000">
                <a:solidFill>
                  <a:schemeClr val="tx1"/>
                </a:solidFill>
                <a:latin typeface="+mn-lt"/>
                <a:ea typeface="+mn-ea"/>
              </a:defRPr>
            </a:lvl2pPr>
            <a:lvl3pPr marL="1625600" indent="-325438" algn="l" defTabSz="1300163" rtl="0" eaLnBrk="0" fontAlgn="base" hangingPunct="0">
              <a:spcBef>
                <a:spcPct val="20000"/>
              </a:spcBef>
              <a:spcAft>
                <a:spcPct val="0"/>
              </a:spcAft>
              <a:buChar char="•"/>
              <a:defRPr sz="3400">
                <a:solidFill>
                  <a:schemeClr val="tx1"/>
                </a:solidFill>
                <a:latin typeface="+mn-lt"/>
                <a:ea typeface="+mn-ea"/>
              </a:defRPr>
            </a:lvl3pPr>
            <a:lvl4pPr marL="2276475" indent="-325438" algn="l" defTabSz="1300163" rtl="0" eaLnBrk="0" fontAlgn="base" hangingPunct="0">
              <a:spcBef>
                <a:spcPct val="20000"/>
              </a:spcBef>
              <a:spcAft>
                <a:spcPct val="0"/>
              </a:spcAft>
              <a:buChar char="–"/>
              <a:defRPr sz="2800">
                <a:solidFill>
                  <a:schemeClr val="tx1"/>
                </a:solidFill>
                <a:latin typeface="+mn-lt"/>
                <a:ea typeface="+mn-ea"/>
              </a:defRPr>
            </a:lvl4pPr>
            <a:lvl5pPr marL="2925763" indent="-325438" algn="l" defTabSz="1300163" rtl="0" eaLnBrk="0" fontAlgn="base" hangingPunct="0">
              <a:spcBef>
                <a:spcPct val="20000"/>
              </a:spcBef>
              <a:spcAft>
                <a:spcPct val="0"/>
              </a:spcAft>
              <a:buChar char="»"/>
              <a:defRPr sz="2800">
                <a:solidFill>
                  <a:schemeClr val="tx1"/>
                </a:solidFill>
                <a:latin typeface="+mn-lt"/>
                <a:ea typeface="+mn-ea"/>
              </a:defRPr>
            </a:lvl5pPr>
            <a:lvl6pPr marL="3382963" indent="-325438" algn="l" defTabSz="1300163" rtl="0" fontAlgn="base">
              <a:spcBef>
                <a:spcPct val="20000"/>
              </a:spcBef>
              <a:spcAft>
                <a:spcPct val="0"/>
              </a:spcAft>
              <a:buChar char="»"/>
              <a:defRPr sz="2800">
                <a:solidFill>
                  <a:schemeClr val="tx1"/>
                </a:solidFill>
                <a:latin typeface="+mn-lt"/>
                <a:ea typeface="+mn-ea"/>
              </a:defRPr>
            </a:lvl6pPr>
            <a:lvl7pPr marL="3840163" indent="-325438" algn="l" defTabSz="1300163" rtl="0" fontAlgn="base">
              <a:spcBef>
                <a:spcPct val="20000"/>
              </a:spcBef>
              <a:spcAft>
                <a:spcPct val="0"/>
              </a:spcAft>
              <a:buChar char="»"/>
              <a:defRPr sz="2800">
                <a:solidFill>
                  <a:schemeClr val="tx1"/>
                </a:solidFill>
                <a:latin typeface="+mn-lt"/>
                <a:ea typeface="+mn-ea"/>
              </a:defRPr>
            </a:lvl7pPr>
            <a:lvl8pPr marL="4297363" indent="-325438" algn="l" defTabSz="1300163" rtl="0" fontAlgn="base">
              <a:spcBef>
                <a:spcPct val="20000"/>
              </a:spcBef>
              <a:spcAft>
                <a:spcPct val="0"/>
              </a:spcAft>
              <a:buChar char="»"/>
              <a:defRPr sz="2800">
                <a:solidFill>
                  <a:schemeClr val="tx1"/>
                </a:solidFill>
                <a:latin typeface="+mn-lt"/>
                <a:ea typeface="+mn-ea"/>
              </a:defRPr>
            </a:lvl8pPr>
            <a:lvl9pPr marL="4754563" indent="-325438" algn="l" defTabSz="1300163" rtl="0" fontAlgn="base">
              <a:spcBef>
                <a:spcPct val="20000"/>
              </a:spcBef>
              <a:spcAft>
                <a:spcPct val="0"/>
              </a:spcAft>
              <a:buChar char="»"/>
              <a:defRPr sz="2800">
                <a:solidFill>
                  <a:schemeClr val="tx1"/>
                </a:solidFill>
                <a:latin typeface="+mn-lt"/>
                <a:ea typeface="+mn-ea"/>
              </a:defRPr>
            </a:lvl9pPr>
          </a:lstStyle>
          <a:p>
            <a:pPr marL="342900" indent="-342900">
              <a:buFont typeface="Arial" panose="020B0604020202020204" pitchFamily="34" charset="0"/>
              <a:buChar char="•"/>
            </a:pPr>
            <a:r>
              <a:rPr lang="fr-CA" sz="2400" b="1" dirty="0"/>
              <a:t>C’est dans le règlement de copropriété que l’on trouve la définition des charges, la méthode de calcul et la grille de répartition des charges. </a:t>
            </a:r>
          </a:p>
          <a:p>
            <a:pPr marL="0" indent="0"/>
            <a:endParaRPr lang="fr-CA" sz="2400" b="1" dirty="0"/>
          </a:p>
          <a:p>
            <a:pPr marL="342900" indent="-342900">
              <a:buFont typeface="Arial" panose="020B0604020202020204" pitchFamily="34" charset="0"/>
              <a:buChar char="•"/>
            </a:pPr>
            <a:r>
              <a:rPr lang="fr-CA" sz="2400" b="1" dirty="0"/>
              <a:t>Le syndic ne peut pas inventer de grille de répartition des charges. </a:t>
            </a:r>
          </a:p>
          <a:p>
            <a:pPr marL="0" indent="0"/>
            <a:endParaRPr lang="fr-CA" sz="2400" b="1" dirty="0"/>
          </a:p>
          <a:p>
            <a:pPr marL="342900" indent="-342900">
              <a:buFont typeface="Arial" panose="020B0604020202020204" pitchFamily="34" charset="0"/>
              <a:buChar char="•"/>
            </a:pPr>
            <a:r>
              <a:rPr lang="fr-CA" sz="2400" b="1" dirty="0"/>
              <a:t>Le règlement de copropriété peut prévoir des charges générales et des charges spéciales. </a:t>
            </a:r>
          </a:p>
          <a:p>
            <a:pPr marL="342900" indent="-342900">
              <a:buFont typeface="Arial" panose="020B0604020202020204" pitchFamily="34" charset="0"/>
              <a:buChar char="•"/>
            </a:pPr>
            <a:endParaRPr lang="fr-CA" sz="2400" b="1" dirty="0"/>
          </a:p>
          <a:p>
            <a:pPr marL="342900" indent="-342900">
              <a:buFont typeface="Arial" panose="020B0604020202020204" pitchFamily="34" charset="0"/>
              <a:buChar char="•"/>
            </a:pPr>
            <a:r>
              <a:rPr lang="fr-CA" sz="2400" b="1" dirty="0"/>
              <a:t> Il existe deux possibilités de modifier les charges : par l’accord de l’assemblée générale ou par voie judiciaire. </a:t>
            </a:r>
            <a:endParaRPr lang="fr-FR" sz="2400" dirty="0"/>
          </a:p>
          <a:p>
            <a:pPr marL="0" indent="0"/>
            <a:endParaRPr lang="fr-FR" sz="2400" kern="0" dirty="0"/>
          </a:p>
          <a:p>
            <a:endParaRPr lang="fr-FR" sz="2400" kern="0" dirty="0"/>
          </a:p>
        </p:txBody>
      </p:sp>
    </p:spTree>
    <p:extLst>
      <p:ext uri="{BB962C8B-B14F-4D97-AF65-F5344CB8AC3E}">
        <p14:creationId xmlns:p14="http://schemas.microsoft.com/office/powerpoint/2010/main" val="164821286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a:solidFill>
                  <a:srgbClr val="F8F8F8"/>
                </a:solidFill>
              </a:rPr>
              <a:t>Introduction</a:t>
            </a:r>
            <a:endParaRPr lang="fr-FR" dirty="0">
              <a:solidFill>
                <a:schemeClr val="bg1"/>
              </a:solidFill>
            </a:endParaRPr>
          </a:p>
        </p:txBody>
      </p:sp>
      <p:sp>
        <p:nvSpPr>
          <p:cNvPr id="3" name="Espace réservé du contenu 2"/>
          <p:cNvSpPr>
            <a:spLocks noGrp="1"/>
          </p:cNvSpPr>
          <p:nvPr>
            <p:ph idx="1"/>
          </p:nvPr>
        </p:nvSpPr>
        <p:spPr/>
        <p:txBody>
          <a:bodyPr/>
          <a:lstStyle/>
          <a:p>
            <a:pPr algn="just"/>
            <a:endParaRPr lang="fr-CA" sz="2400" b="1" dirty="0"/>
          </a:p>
          <a:p>
            <a:pPr algn="just"/>
            <a:r>
              <a:rPr lang="fr-CA" sz="2400" b="1" dirty="0"/>
              <a:t>I- La modification conventionnelle de la répartition des charges </a:t>
            </a:r>
          </a:p>
          <a:p>
            <a:pPr algn="just"/>
            <a:endParaRPr lang="fr-CA" sz="2400" b="1" dirty="0"/>
          </a:p>
          <a:p>
            <a:pPr algn="just"/>
            <a:r>
              <a:rPr lang="fr-CA" sz="2400" b="1" dirty="0"/>
              <a:t>II- La modification judiciaire de la répartition des charges </a:t>
            </a:r>
          </a:p>
          <a:p>
            <a:pPr algn="just"/>
            <a:endParaRPr lang="fr-CA" sz="2400" b="1" dirty="0"/>
          </a:p>
          <a:p>
            <a:pPr algn="just"/>
            <a:r>
              <a:rPr lang="fr-CA" sz="2400" b="1" dirty="0"/>
              <a:t>III- Les conséquences de la modification de la répartition des charges </a:t>
            </a:r>
            <a:endParaRPr lang="fr-FR" sz="2400" b="1" dirty="0"/>
          </a:p>
        </p:txBody>
      </p:sp>
      <p:pic>
        <p:nvPicPr>
          <p:cNvPr id="4" name="Picture 3" descr="immeuble01"/>
          <p:cNvPicPr>
            <a:picLocks noChangeAspect="1" noChangeArrowheads="1"/>
          </p:cNvPicPr>
          <p:nvPr/>
        </p:nvPicPr>
        <p:blipFill>
          <a:blip r:embed="rId2" cstate="print"/>
          <a:srcRect/>
          <a:stretch>
            <a:fillRect/>
          </a:stretch>
        </p:blipFill>
        <p:spPr bwMode="auto">
          <a:xfrm>
            <a:off x="452934" y="174503"/>
            <a:ext cx="1104901" cy="1663699"/>
          </a:xfrm>
          <a:prstGeom prst="rect">
            <a:avLst/>
          </a:prstGeom>
          <a:noFill/>
          <a:ln w="9525">
            <a:noFill/>
            <a:miter lim="800000"/>
            <a:headEnd/>
            <a:tailEnd/>
          </a:ln>
        </p:spPr>
      </p:pic>
    </p:spTree>
    <p:extLst>
      <p:ext uri="{BB962C8B-B14F-4D97-AF65-F5344CB8AC3E}">
        <p14:creationId xmlns:p14="http://schemas.microsoft.com/office/powerpoint/2010/main" val="349795576"/>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br>
              <a:rPr lang="fr-FR" b="1" u="sng" dirty="0">
                <a:solidFill>
                  <a:srgbClr val="F8F8F8"/>
                </a:solidFill>
              </a:rPr>
            </a:br>
            <a:r>
              <a:rPr lang="fr-FR" b="1" u="sng" dirty="0">
                <a:solidFill>
                  <a:srgbClr val="F8F8F8"/>
                </a:solidFill>
              </a:rPr>
              <a:t>A- Principe </a:t>
            </a:r>
            <a:br>
              <a:rPr lang="fr-FR" b="1" u="sng" dirty="0">
                <a:solidFill>
                  <a:srgbClr val="F8F8F8"/>
                </a:solidFill>
              </a:rPr>
            </a:b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Ø"/>
            </a:pPr>
            <a:endParaRPr lang="fr-FR" sz="2400" dirty="0"/>
          </a:p>
          <a:p>
            <a:pPr marL="342900" indent="-342900" algn="just">
              <a:buFont typeface="Arial" panose="020B0604020202020204" pitchFamily="34" charset="0"/>
              <a:buChar char="•"/>
            </a:pPr>
            <a:r>
              <a:rPr lang="fr-CA" sz="2400" dirty="0"/>
              <a:t> </a:t>
            </a:r>
            <a:r>
              <a:rPr lang="fr-CA" sz="2400" b="1" dirty="0"/>
              <a:t>Article 11 alinéa 1 de la loi du 10 juillet 1965 : «</a:t>
            </a:r>
            <a:r>
              <a:rPr lang="fr-CA" sz="2400" b="1" i="1" dirty="0"/>
              <a:t> La répartition des charges ne peut être modifié qu’à l’unanimité  des copropriétaires</a:t>
            </a:r>
            <a:r>
              <a:rPr lang="fr-CA" sz="2400" b="1" dirty="0"/>
              <a:t>.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Exemple : Il y a modification de la répartition des charges si l’assemblée met à la charge d’un copropriétaire les travaux de réfection de la terrasse située au-dessus du garage, alors que le règlement dispose que les charges générales comprennent les « frais d’entretien et de réparation des terrasses. » CA PARIS 27 septembre 2007</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endParaRPr lang="fr-FR" sz="2400" b="1" dirty="0"/>
          </a:p>
        </p:txBody>
      </p:sp>
      <p:pic>
        <p:nvPicPr>
          <p:cNvPr id="4" name="Picture 3" descr="immeuble01"/>
          <p:cNvPicPr>
            <a:picLocks noChangeAspect="1" noChangeArrowheads="1"/>
          </p:cNvPicPr>
          <p:nvPr/>
        </p:nvPicPr>
        <p:blipFill>
          <a:blip r:embed="rId2" cstate="print"/>
          <a:srcRect/>
          <a:stretch>
            <a:fillRect/>
          </a:stretch>
        </p:blipFill>
        <p:spPr bwMode="auto">
          <a:xfrm>
            <a:off x="0" y="0"/>
            <a:ext cx="1104901" cy="1663699"/>
          </a:xfrm>
          <a:prstGeom prst="rect">
            <a:avLst/>
          </a:prstGeom>
          <a:noFill/>
          <a:ln w="9525">
            <a:noFill/>
            <a:miter lim="800000"/>
            <a:headEnd/>
            <a:tailEnd/>
          </a:ln>
        </p:spPr>
      </p:pic>
      <p:sp>
        <p:nvSpPr>
          <p:cNvPr id="5" name="ZoneTexte 4"/>
          <p:cNvSpPr txBox="1"/>
          <p:nvPr/>
        </p:nvSpPr>
        <p:spPr>
          <a:xfrm>
            <a:off x="1580047" y="390525"/>
            <a:ext cx="10297144" cy="584775"/>
          </a:xfrm>
          <a:prstGeom prst="rect">
            <a:avLst/>
          </a:prstGeom>
          <a:noFill/>
        </p:spPr>
        <p:txBody>
          <a:bodyPr wrap="square" rtlCol="0">
            <a:spAutoFit/>
          </a:bodyPr>
          <a:lstStyle/>
          <a:p>
            <a:pPr algn="ctr"/>
            <a:r>
              <a:rPr lang="fr-CA" sz="3200" b="1" dirty="0">
                <a:solidFill>
                  <a:srgbClr val="F8F8F8"/>
                </a:solidFill>
              </a:rPr>
              <a:t>I- La modification conventionnelle des charges </a:t>
            </a:r>
            <a:endParaRPr lang="fr-FR" sz="3200" b="1" dirty="0">
              <a:solidFill>
                <a:srgbClr val="F8F8F8"/>
              </a:solidFill>
            </a:endParaRPr>
          </a:p>
        </p:txBody>
      </p:sp>
    </p:spTree>
    <p:extLst>
      <p:ext uri="{BB962C8B-B14F-4D97-AF65-F5344CB8AC3E}">
        <p14:creationId xmlns:p14="http://schemas.microsoft.com/office/powerpoint/2010/main" val="270950097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4" y="269875"/>
            <a:ext cx="11701463" cy="1625600"/>
          </a:xfrm>
        </p:spPr>
        <p:txBody>
          <a:bodyPr/>
          <a:lstStyle/>
          <a:p>
            <a:r>
              <a:rPr lang="fr-CA" sz="3200" b="1" kern="1200" dirty="0">
                <a:solidFill>
                  <a:srgbClr val="F8F8F8"/>
                </a:solidFill>
                <a:latin typeface="Arial" charset="0"/>
                <a:ea typeface="ＭＳ Ｐゴシック" pitchFamily="34" charset="-128"/>
                <a:cs typeface="+mn-cs"/>
              </a:rPr>
              <a:t>I- La modification conventionnelle des charges</a:t>
            </a:r>
            <a:br>
              <a:rPr lang="fr-CA" sz="3200" b="1" kern="1200" dirty="0">
                <a:solidFill>
                  <a:srgbClr val="F8F8F8"/>
                </a:solidFill>
                <a:latin typeface="Arial" charset="0"/>
                <a:ea typeface="ＭＳ Ｐゴシック" pitchFamily="34" charset="-128"/>
                <a:cs typeface="+mn-cs"/>
              </a:rPr>
            </a:br>
            <a:r>
              <a:rPr lang="fr-CA" b="1" u="sng" dirty="0">
                <a:solidFill>
                  <a:srgbClr val="F8F8F8"/>
                </a:solidFill>
              </a:rPr>
              <a:t>B- Exceptions</a:t>
            </a:r>
            <a:endParaRPr lang="fr-FR" b="1" u="sng" dirty="0">
              <a:solidFill>
                <a:srgbClr val="F8F8F8"/>
              </a:solidFill>
            </a:endParaRPr>
          </a:p>
        </p:txBody>
      </p:sp>
      <p:sp>
        <p:nvSpPr>
          <p:cNvPr id="3" name="Espace réservé du contenu 2"/>
          <p:cNvSpPr>
            <a:spLocks noGrp="1"/>
          </p:cNvSpPr>
          <p:nvPr>
            <p:ph idx="1"/>
          </p:nvPr>
        </p:nvSpPr>
        <p:spPr>
          <a:xfrm>
            <a:off x="572699" y="2358107"/>
            <a:ext cx="11701463" cy="6438900"/>
          </a:xfrm>
        </p:spPr>
        <p:txBody>
          <a:bodyPr/>
          <a:lstStyle/>
          <a:p>
            <a:pPr marL="342900" indent="-342900">
              <a:buFont typeface="Wingdings" panose="05000000000000000000" pitchFamily="2" charset="2"/>
              <a:buChar char="Ø"/>
            </a:pPr>
            <a:r>
              <a:rPr lang="fr-CA" sz="2400" b="1" u="sng" dirty="0"/>
              <a:t> Les travaux décidés par l’assemblée générale </a:t>
            </a:r>
          </a:p>
          <a:p>
            <a:pPr marL="342900" indent="-342900">
              <a:buFont typeface="Wingdings" panose="05000000000000000000" pitchFamily="2" charset="2"/>
              <a:buChar char="Ø"/>
            </a:pPr>
            <a:endParaRPr lang="fr-CA" sz="2400" b="1" u="sng" dirty="0"/>
          </a:p>
          <a:p>
            <a:pPr marL="0" indent="0" algn="just"/>
            <a:r>
              <a:rPr lang="fr-CA" sz="2400" b="1" dirty="0"/>
              <a:t>Article 11 alinéa 1 : « </a:t>
            </a:r>
            <a:r>
              <a:rPr lang="fr-CA" sz="2400" b="1" i="1" dirty="0"/>
              <a:t>Toutefois, lorsque des travaux (…) sont décidées par l’assemblée générale statuant à la majorité exigée par la loi, la modification de la répartition des charges ainsi rendue nécessaire peut être décidée par l’assemblée générale statuant à la même majorité</a:t>
            </a:r>
            <a:r>
              <a:rPr lang="fr-CA" sz="2400" b="1" dirty="0"/>
              <a:t> »</a:t>
            </a:r>
          </a:p>
          <a:p>
            <a:pPr marL="0" indent="0" algn="just"/>
            <a:endParaRPr lang="fr-CA" sz="2400" b="1" dirty="0"/>
          </a:p>
          <a:p>
            <a:pPr marL="342900" indent="-342900" algn="just">
              <a:buFont typeface="Arial" panose="020B0604020202020204" pitchFamily="34" charset="0"/>
              <a:buChar char="•"/>
            </a:pPr>
            <a:r>
              <a:rPr lang="fr-CA" sz="2400" b="1" dirty="0"/>
              <a:t> La loi ne précise ni la nature, ni l’objet des travaux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La modification ne sera possible que si les travaux ont été autorisés par l’assemblée générale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La modification des charges doit être nécessaire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Elle se vote à  la même majorité que celle votant les travaux</a:t>
            </a:r>
          </a:p>
        </p:txBody>
      </p:sp>
      <p:pic>
        <p:nvPicPr>
          <p:cNvPr id="4" name="Image 3"/>
          <p:cNvPicPr>
            <a:picLocks noChangeAspect="1"/>
          </p:cNvPicPr>
          <p:nvPr/>
        </p:nvPicPr>
        <p:blipFill>
          <a:blip r:embed="rId3"/>
          <a:stretch>
            <a:fillRect/>
          </a:stretch>
        </p:blipFill>
        <p:spPr>
          <a:xfrm>
            <a:off x="0" y="210275"/>
            <a:ext cx="1103472" cy="1664352"/>
          </a:xfrm>
          <a:prstGeom prst="rect">
            <a:avLst/>
          </a:prstGeom>
        </p:spPr>
      </p:pic>
    </p:spTree>
    <p:extLst>
      <p:ext uri="{BB962C8B-B14F-4D97-AF65-F5344CB8AC3E}">
        <p14:creationId xmlns:p14="http://schemas.microsoft.com/office/powerpoint/2010/main" val="3575408424"/>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3200" b="1" kern="1200" dirty="0">
                <a:solidFill>
                  <a:srgbClr val="F8F8F8"/>
                </a:solidFill>
                <a:latin typeface="Arial" charset="0"/>
                <a:ea typeface="ＭＳ Ｐゴシック" pitchFamily="34" charset="-128"/>
                <a:cs typeface="+mn-cs"/>
              </a:rPr>
              <a:t>I- La modification conventionnelle des charges</a:t>
            </a:r>
            <a:br>
              <a:rPr lang="fr-CA" dirty="0"/>
            </a:br>
            <a:r>
              <a:rPr lang="fr-CA" b="1" u="sng" dirty="0">
                <a:solidFill>
                  <a:srgbClr val="F8F8F8"/>
                </a:solidFill>
              </a:rPr>
              <a:t>B- Exceptions</a:t>
            </a:r>
            <a:endParaRPr lang="fr-FR" b="1" u="sng" dirty="0">
              <a:solidFill>
                <a:srgbClr val="F8F8F8"/>
              </a:solidFill>
            </a:endParaRPr>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u="sng" dirty="0"/>
              <a:t> Les actes d’acquisition ou de disposition </a:t>
            </a:r>
          </a:p>
          <a:p>
            <a:pPr marL="342900" indent="-342900">
              <a:buFont typeface="Arial" panose="020B0604020202020204" pitchFamily="34" charset="0"/>
              <a:buChar char="•"/>
            </a:pPr>
            <a:endParaRPr lang="fr-FR" sz="2400" b="1" u="sng" dirty="0"/>
          </a:p>
          <a:p>
            <a:pPr marL="0" indent="0" algn="just"/>
            <a:r>
              <a:rPr lang="fr-CA" sz="2400" b="1" dirty="0"/>
              <a:t>Article 11 de la loi : « </a:t>
            </a:r>
            <a:r>
              <a:rPr lang="fr-CA" sz="2400" b="1" i="1" dirty="0"/>
              <a:t>Toutefois, lorsque (…) des actes d’acquisition ou de disposition sont décidés par l’assemblée générale statuant à la majorité exigée par la loi, la modification de la répartition des charges ainsi rendue nécessaire peut être décidée par l’assemblée générale statuant à la même majorité</a:t>
            </a:r>
            <a:r>
              <a:rPr lang="fr-CA" sz="2400" b="1" dirty="0"/>
              <a:t> ».</a:t>
            </a:r>
          </a:p>
          <a:p>
            <a:pPr marL="0" indent="0" algn="just"/>
            <a:endParaRPr lang="fr-CA" sz="2400" b="1" dirty="0"/>
          </a:p>
          <a:p>
            <a:pPr marL="342900" indent="-342900" algn="just">
              <a:buFont typeface="Arial" panose="020B0604020202020204" pitchFamily="34" charset="0"/>
              <a:buChar char="•"/>
            </a:pPr>
            <a:r>
              <a:rPr lang="fr-CA" sz="2400" b="1" dirty="0"/>
              <a:t>Actes exceptionnels qui mettent en cause le patrimoine de la copropriété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Modification des charges rendues nécessaires par les actes</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Modification des charges votée à la même majorité que les actes</a:t>
            </a:r>
            <a:endParaRPr lang="fr-FR" sz="2400" b="1" dirty="0"/>
          </a:p>
          <a:p>
            <a:pPr marL="0" indent="0"/>
            <a:endParaRPr lang="fr-FR" sz="2400" dirty="0"/>
          </a:p>
        </p:txBody>
      </p:sp>
      <p:pic>
        <p:nvPicPr>
          <p:cNvPr id="4" name="Image 3"/>
          <p:cNvPicPr>
            <a:picLocks noChangeAspect="1"/>
          </p:cNvPicPr>
          <p:nvPr/>
        </p:nvPicPr>
        <p:blipFill>
          <a:blip r:embed="rId2"/>
          <a:stretch>
            <a:fillRect/>
          </a:stretch>
        </p:blipFill>
        <p:spPr>
          <a:xfrm>
            <a:off x="-8272" y="129776"/>
            <a:ext cx="1103472" cy="1664352"/>
          </a:xfrm>
          <a:prstGeom prst="rect">
            <a:avLst/>
          </a:prstGeom>
        </p:spPr>
      </p:pic>
    </p:spTree>
    <p:extLst>
      <p:ext uri="{BB962C8B-B14F-4D97-AF65-F5344CB8AC3E}">
        <p14:creationId xmlns:p14="http://schemas.microsoft.com/office/powerpoint/2010/main" val="286735272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b="1" kern="1200" dirty="0">
                <a:solidFill>
                  <a:srgbClr val="F8F8F8"/>
                </a:solidFill>
                <a:latin typeface="Arial" charset="0"/>
                <a:ea typeface="ＭＳ Ｐゴシック" pitchFamily="34" charset="-128"/>
                <a:cs typeface="+mn-cs"/>
              </a:rPr>
              <a:t>I- La modification conventionnelle des charges</a:t>
            </a:r>
            <a:br>
              <a:rPr lang="fr-FR" sz="3200" b="1" kern="1200" dirty="0">
                <a:solidFill>
                  <a:srgbClr val="F8F8F8"/>
                </a:solidFill>
                <a:latin typeface="Arial" charset="0"/>
                <a:ea typeface="ＭＳ Ｐゴシック" pitchFamily="34" charset="-128"/>
                <a:cs typeface="+mn-cs"/>
              </a:rPr>
            </a:br>
            <a:r>
              <a:rPr lang="fr-FR" b="1" u="sng" dirty="0">
                <a:solidFill>
                  <a:srgbClr val="F8F8F8"/>
                </a:solidFill>
              </a:rPr>
              <a:t>B- Exceptions</a:t>
            </a:r>
          </a:p>
        </p:txBody>
      </p:sp>
      <p:sp>
        <p:nvSpPr>
          <p:cNvPr id="3" name="Espace réservé du contenu 2"/>
          <p:cNvSpPr>
            <a:spLocks noGrp="1"/>
          </p:cNvSpPr>
          <p:nvPr>
            <p:ph idx="1"/>
          </p:nvPr>
        </p:nvSpPr>
        <p:spPr/>
        <p:txBody>
          <a:bodyPr/>
          <a:lstStyle/>
          <a:p>
            <a:pPr marL="342900" indent="-342900">
              <a:buFont typeface="Wingdings" panose="05000000000000000000" pitchFamily="2" charset="2"/>
              <a:buChar char="Ø"/>
            </a:pPr>
            <a:r>
              <a:rPr lang="fr-CA" sz="2400" b="1" u="sng" dirty="0"/>
              <a:t> Aliénation séparée d’une ou plusieurs fractions de lots </a:t>
            </a:r>
          </a:p>
          <a:p>
            <a:pPr marL="342900" indent="-342900">
              <a:buFont typeface="Wingdings" panose="05000000000000000000" pitchFamily="2" charset="2"/>
              <a:buChar char="Ø"/>
            </a:pPr>
            <a:endParaRPr lang="fr-CA" sz="2400" b="1" u="sng" dirty="0"/>
          </a:p>
          <a:p>
            <a:pPr marL="0" indent="0" algn="just"/>
            <a:r>
              <a:rPr lang="fr-CA" sz="2400" b="1" dirty="0"/>
              <a:t>Article 11 alinéa 2 de la loi : « </a:t>
            </a:r>
            <a:r>
              <a:rPr lang="fr-CA" sz="2400" b="1" i="1" dirty="0"/>
              <a:t>En cas d’aliénation séparée d’une ou plusieurs fractions d’un lot, la répartition des charges entre ces fractions est, lorsqu’elle n’est pas fixée dans le règlement de copropriété, soumise à l’approbation de l’assemblée générale statuant à la majorité prévue à l’article 24. »</a:t>
            </a:r>
            <a:endParaRPr lang="fr-FR" sz="2400" b="1" i="1" dirty="0"/>
          </a:p>
          <a:p>
            <a:pPr marL="0" indent="0" algn="just"/>
            <a:endParaRPr lang="fr-CA" sz="2400" b="1" i="1" u="sng" dirty="0"/>
          </a:p>
          <a:p>
            <a:pPr marL="342900" indent="-342900" algn="just">
              <a:buFont typeface="Arial" panose="020B0604020202020204" pitchFamily="34" charset="0"/>
              <a:buChar char="•"/>
            </a:pPr>
            <a:r>
              <a:rPr lang="fr-CA" sz="2400" b="1" dirty="0"/>
              <a:t> La division d’un lot entraine la disparition du lot initial au profit de différents lots issus du fractionnement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La modification sera nécessaire lorsque les nouveaux lots créés seront vendus</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La majorité est celle de l’article 24 </a:t>
            </a:r>
            <a:endParaRPr lang="fr-FR" sz="2400" b="1" dirty="0"/>
          </a:p>
          <a:p>
            <a:pPr marL="0" indent="0"/>
            <a:endParaRPr lang="fr-FR" sz="2400" dirty="0"/>
          </a:p>
          <a:p>
            <a:pPr marL="0" indent="0"/>
            <a:endParaRPr lang="fr-FR" sz="2400" dirty="0"/>
          </a:p>
        </p:txBody>
      </p:sp>
      <p:pic>
        <p:nvPicPr>
          <p:cNvPr id="4" name="Image 3"/>
          <p:cNvPicPr>
            <a:picLocks noChangeAspect="1"/>
          </p:cNvPicPr>
          <p:nvPr/>
        </p:nvPicPr>
        <p:blipFill>
          <a:blip r:embed="rId2"/>
          <a:stretch>
            <a:fillRect/>
          </a:stretch>
        </p:blipFill>
        <p:spPr>
          <a:xfrm>
            <a:off x="0" y="130175"/>
            <a:ext cx="1103472" cy="1664352"/>
          </a:xfrm>
          <a:prstGeom prst="rect">
            <a:avLst/>
          </a:prstGeom>
        </p:spPr>
      </p:pic>
    </p:spTree>
    <p:extLst>
      <p:ext uri="{BB962C8B-B14F-4D97-AF65-F5344CB8AC3E}">
        <p14:creationId xmlns:p14="http://schemas.microsoft.com/office/powerpoint/2010/main" val="1982715924"/>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0874" y="215286"/>
            <a:ext cx="11701463" cy="1625600"/>
          </a:xfrm>
        </p:spPr>
        <p:txBody>
          <a:bodyPr/>
          <a:lstStyle/>
          <a:p>
            <a:r>
              <a:rPr lang="fr-FR" sz="3200" b="1" kern="1200" dirty="0">
                <a:solidFill>
                  <a:srgbClr val="F8F8F8"/>
                </a:solidFill>
                <a:latin typeface="Arial" charset="0"/>
                <a:ea typeface="ＭＳ Ｐゴシック" pitchFamily="34" charset="-128"/>
                <a:cs typeface="+mn-cs"/>
              </a:rPr>
              <a:t>I- La modification conventionnelle des charges</a:t>
            </a:r>
            <a:br>
              <a:rPr lang="fr-FR" b="1" u="sng" dirty="0">
                <a:solidFill>
                  <a:srgbClr val="F8F8F8"/>
                </a:solidFill>
              </a:rPr>
            </a:br>
            <a:r>
              <a:rPr lang="fr-FR" b="1" u="sng" dirty="0">
                <a:solidFill>
                  <a:srgbClr val="F8F8F8"/>
                </a:solidFill>
              </a:rPr>
              <a:t>B- Exceptions</a:t>
            </a:r>
            <a:br>
              <a:rPr lang="fr-FR" b="1" u="sng" dirty="0">
                <a:solidFill>
                  <a:srgbClr val="F8F8F8"/>
                </a:solidFill>
              </a:rPr>
            </a:br>
            <a:endParaRPr lang="fr-FR" dirty="0"/>
          </a:p>
        </p:txBody>
      </p:sp>
      <p:sp>
        <p:nvSpPr>
          <p:cNvPr id="3" name="Espace réservé du contenu 2"/>
          <p:cNvSpPr>
            <a:spLocks noGrp="1"/>
          </p:cNvSpPr>
          <p:nvPr>
            <p:ph idx="1"/>
          </p:nvPr>
        </p:nvSpPr>
        <p:spPr>
          <a:xfrm>
            <a:off x="650875" y="2016125"/>
            <a:ext cx="11701463" cy="6438900"/>
          </a:xfrm>
        </p:spPr>
        <p:txBody>
          <a:bodyPr/>
          <a:lstStyle/>
          <a:p>
            <a:pPr marL="342900" indent="-342900">
              <a:buFont typeface="Wingdings" panose="05000000000000000000" pitchFamily="2" charset="2"/>
              <a:buChar char="Ø"/>
            </a:pPr>
            <a:r>
              <a:rPr lang="fr-FR" sz="2400" b="1" u="sng" dirty="0"/>
              <a:t>  Le changement d’usage </a:t>
            </a:r>
          </a:p>
          <a:p>
            <a:pPr marL="342900" indent="-342900">
              <a:buFont typeface="Wingdings" panose="05000000000000000000" pitchFamily="2" charset="2"/>
              <a:buChar char="Ø"/>
            </a:pPr>
            <a:endParaRPr lang="fr-CA" sz="2400" b="1" u="sng" dirty="0"/>
          </a:p>
          <a:p>
            <a:pPr marL="0" indent="0" algn="just"/>
            <a:r>
              <a:rPr lang="fr-CA" sz="2400" b="1" dirty="0"/>
              <a:t>Article 25</a:t>
            </a:r>
            <a:r>
              <a:rPr lang="fr-CA" sz="2400" b="1" baseline="30000" dirty="0"/>
              <a:t> </a:t>
            </a:r>
            <a:r>
              <a:rPr lang="fr-CA" sz="2400" b="1" dirty="0"/>
              <a:t>e) de la loi : « </a:t>
            </a:r>
            <a:r>
              <a:rPr lang="fr-CA" sz="2400" b="1" i="1" dirty="0"/>
              <a:t>La modification de la répartition des charges entrainées par les services collectifs et éléments d’équipement commun rendue nécessaire par un changement de l’usage d’une ou plusieurs parties privatives »</a:t>
            </a:r>
          </a:p>
          <a:p>
            <a:pPr marL="0" indent="0" algn="just"/>
            <a:endParaRPr lang="fr-CA" sz="2400" b="1" dirty="0"/>
          </a:p>
          <a:p>
            <a:pPr marL="342900" indent="-342900" algn="just">
              <a:buFont typeface="Arial" panose="020B0604020202020204" pitchFamily="34" charset="0"/>
              <a:buChar char="•"/>
            </a:pPr>
            <a:r>
              <a:rPr lang="fr-CA" sz="2400" b="1" dirty="0"/>
              <a:t> Le changement d’usage doit être conforme à la destination de l’immeuble et ne peut porter atteinte aux droits des autres copropriétaires</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Le changement d’affectation du lot doit être effectif </a:t>
            </a:r>
          </a:p>
          <a:p>
            <a:pPr marL="342900" indent="-342900" algn="just">
              <a:buFont typeface="Arial" panose="020B0604020202020204" pitchFamily="34" charset="0"/>
              <a:buChar char="•"/>
            </a:pPr>
            <a:endParaRPr lang="fr-CA" sz="2400" b="1" dirty="0"/>
          </a:p>
          <a:p>
            <a:pPr marL="342900" indent="-342900" algn="just">
              <a:buFont typeface="Arial" panose="020B0604020202020204" pitchFamily="34" charset="0"/>
              <a:buChar char="•"/>
            </a:pPr>
            <a:r>
              <a:rPr lang="fr-CA" sz="2400" b="1" dirty="0"/>
              <a:t> Seule la répartition relative aux services collectifs et éléments d’équipement commun change</a:t>
            </a:r>
          </a:p>
          <a:p>
            <a:pPr marL="342900" indent="-342900" algn="just">
              <a:buFont typeface="Arial" panose="020B0604020202020204" pitchFamily="34" charset="0"/>
              <a:buChar char="•"/>
            </a:pPr>
            <a:endParaRPr lang="fr-CA" sz="2400" b="1" dirty="0"/>
          </a:p>
          <a:p>
            <a:pPr marL="0" indent="0" algn="just"/>
            <a:endParaRPr lang="fr-CA" sz="2400" b="1" dirty="0"/>
          </a:p>
        </p:txBody>
      </p:sp>
      <p:pic>
        <p:nvPicPr>
          <p:cNvPr id="4" name="Image 3"/>
          <p:cNvPicPr>
            <a:picLocks noChangeAspect="1"/>
          </p:cNvPicPr>
          <p:nvPr/>
        </p:nvPicPr>
        <p:blipFill>
          <a:blip r:embed="rId2"/>
          <a:stretch>
            <a:fillRect/>
          </a:stretch>
        </p:blipFill>
        <p:spPr>
          <a:xfrm>
            <a:off x="99139" y="1295"/>
            <a:ext cx="1103472" cy="1664352"/>
          </a:xfrm>
          <a:prstGeom prst="rect">
            <a:avLst/>
          </a:prstGeom>
        </p:spPr>
      </p:pic>
    </p:spTree>
    <p:extLst>
      <p:ext uri="{BB962C8B-B14F-4D97-AF65-F5344CB8AC3E}">
        <p14:creationId xmlns:p14="http://schemas.microsoft.com/office/powerpoint/2010/main" val="1720341056"/>
      </p:ext>
    </p:extLst>
  </p:cSld>
  <p:clrMapOvr>
    <a:masterClrMapping/>
  </p:clrMapOvr>
  <p:transition spd="med">
    <p:fade/>
  </p:transition>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12507</TotalTime>
  <Words>2114</Words>
  <Application>Microsoft Office PowerPoint</Application>
  <PresentationFormat>Personnalisé</PresentationFormat>
  <Paragraphs>202</Paragraphs>
  <Slides>21</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ＭＳ Ｐゴシック</vt:lpstr>
      <vt:lpstr>Arial</vt:lpstr>
      <vt:lpstr>Arial Black</vt:lpstr>
      <vt:lpstr>Times New Roman</vt:lpstr>
      <vt:lpstr>Wingdings</vt:lpstr>
      <vt:lpstr>Nouvelle présentation</vt:lpstr>
      <vt:lpstr>Formation du 28 juin 2023</vt:lpstr>
      <vt:lpstr>INTRODUCTION </vt:lpstr>
      <vt:lpstr> INTRODUCTION </vt:lpstr>
      <vt:lpstr>Introduction</vt:lpstr>
      <vt:lpstr> A- Principe  </vt:lpstr>
      <vt:lpstr>I- La modification conventionnelle des charges B- Exceptions</vt:lpstr>
      <vt:lpstr>I- La modification conventionnelle des charges B- Exceptions</vt:lpstr>
      <vt:lpstr>I- La modification conventionnelle des charges B- Exceptions</vt:lpstr>
      <vt:lpstr>I- La modification conventionnelle des charges B- Exceptions </vt:lpstr>
      <vt:lpstr>I- La modification conventionnelle des charges B- Exceptions</vt:lpstr>
      <vt:lpstr>  </vt:lpstr>
      <vt:lpstr>  </vt:lpstr>
      <vt:lpstr>II- Modification judiciaire de la répartition des charges  </vt:lpstr>
      <vt:lpstr> II- Modification judiciaire de la répartition des charges A- Action en révision pour lésion  </vt:lpstr>
      <vt:lpstr>II- Modification judiciaire de la répartition des charges  A- Action en révision pour lésion</vt:lpstr>
      <vt:lpstr>II- Modification judiciaire de la répartition des charges  B- Action en nullité des charges </vt:lpstr>
      <vt:lpstr>II- Modification judiciaire de la répartition des charges  B- Action en nullité des charges </vt:lpstr>
      <vt:lpstr>II- Modification judiciaire de la répartition des charges  B- Action en nullité des charges</vt:lpstr>
      <vt:lpstr>II- Modification judiciaire de la répartition des charges  B- Action en nullité des charges</vt:lpstr>
      <vt:lpstr>III- Les conséquences de la modification de la répartition des charges</vt:lpstr>
      <vt:lpstr>Merci de votre attention</vt:lpstr>
    </vt:vector>
  </TitlesOfParts>
  <Company>skap 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Manu</dc:creator>
  <cp:lastModifiedBy>Asia LAJAJ</cp:lastModifiedBy>
  <cp:revision>960</cp:revision>
  <cp:lastPrinted>2023-06-28T10:47:44Z</cp:lastPrinted>
  <dcterms:modified xsi:type="dcterms:W3CDTF">2023-07-03T07:38:08Z</dcterms:modified>
</cp:coreProperties>
</file>