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1" r:id="rId6"/>
    <p:sldId id="262" r:id="rId7"/>
    <p:sldId id="263" r:id="rId8"/>
    <p:sldId id="264" r:id="rId9"/>
    <p:sldId id="265" r:id="rId10"/>
    <p:sldId id="267"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0252257-46DD-41BE-9FFF-D4F183B0EA69}" type="datetimeFigureOut">
              <a:rPr lang="fr-FR" smtClean="0"/>
              <a:t>12/10/2023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1465244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0252257-46DD-41BE-9FFF-D4F183B0EA69}" type="datetimeFigureOut">
              <a:rPr lang="fr-FR" smtClean="0"/>
              <a:t>12/10/2023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1745938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0252257-46DD-41BE-9FFF-D4F183B0EA69}" type="datetimeFigureOut">
              <a:rPr lang="fr-FR" smtClean="0"/>
              <a:t>12/10/2023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28E794-8677-4133-9A65-6040D050D627}"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5078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0252257-46DD-41BE-9FFF-D4F183B0EA69}" type="datetimeFigureOut">
              <a:rPr lang="fr-FR" smtClean="0"/>
              <a:t>12/10/2023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2123622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0252257-46DD-41BE-9FFF-D4F183B0EA69}" type="datetimeFigureOut">
              <a:rPr lang="fr-FR" smtClean="0"/>
              <a:t>12/10/2023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28E794-8677-4133-9A65-6040D050D627}"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963584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0252257-46DD-41BE-9FFF-D4F183B0EA69}" type="datetimeFigureOut">
              <a:rPr lang="fr-FR" smtClean="0"/>
              <a:t>12/10/2023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2494124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0252257-46DD-41BE-9FFF-D4F183B0EA69}" type="datetimeFigureOut">
              <a:rPr lang="fr-FR" smtClean="0"/>
              <a:t>12/10/2023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2645580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0252257-46DD-41BE-9FFF-D4F183B0EA69}" type="datetimeFigureOut">
              <a:rPr lang="fr-FR" smtClean="0"/>
              <a:t>12/10/2023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4193290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0252257-46DD-41BE-9FFF-D4F183B0EA69}" type="datetimeFigureOut">
              <a:rPr lang="fr-FR" smtClean="0"/>
              <a:t>12/10/2023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1156202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0252257-46DD-41BE-9FFF-D4F183B0EA69}" type="datetimeFigureOut">
              <a:rPr lang="fr-FR" smtClean="0"/>
              <a:t>12/10/2023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29947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0252257-46DD-41BE-9FFF-D4F183B0EA69}" type="datetimeFigureOut">
              <a:rPr lang="fr-FR" smtClean="0"/>
              <a:t>12/10/2023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1647528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0252257-46DD-41BE-9FFF-D4F183B0EA69}" type="datetimeFigureOut">
              <a:rPr lang="fr-FR" smtClean="0"/>
              <a:t>12/10/2023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129157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0252257-46DD-41BE-9FFF-D4F183B0EA69}" type="datetimeFigureOut">
              <a:rPr lang="fr-FR" smtClean="0"/>
              <a:t>12/10/2023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1046871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52257-46DD-41BE-9FFF-D4F183B0EA69}" type="datetimeFigureOut">
              <a:rPr lang="fr-FR" smtClean="0"/>
              <a:t>12/10/2023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3209285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0252257-46DD-41BE-9FFF-D4F183B0EA69}" type="datetimeFigureOut">
              <a:rPr lang="fr-FR" smtClean="0"/>
              <a:t>12/10/2023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222907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0252257-46DD-41BE-9FFF-D4F183B0EA69}" type="datetimeFigureOut">
              <a:rPr lang="fr-FR" smtClean="0"/>
              <a:t>12/10/2023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28E794-8677-4133-9A65-6040D050D627}" type="slidenum">
              <a:rPr lang="fr-FR" smtClean="0"/>
              <a:t>‹N°›</a:t>
            </a:fld>
            <a:endParaRPr lang="fr-FR"/>
          </a:p>
        </p:txBody>
      </p:sp>
    </p:spTree>
    <p:extLst>
      <p:ext uri="{BB962C8B-B14F-4D97-AF65-F5344CB8AC3E}">
        <p14:creationId xmlns:p14="http://schemas.microsoft.com/office/powerpoint/2010/main" val="1150557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252257-46DD-41BE-9FFF-D4F183B0EA69}" type="datetimeFigureOut">
              <a:rPr lang="fr-FR" smtClean="0"/>
              <a:t>12/10/2023</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A28E794-8677-4133-9A65-6040D050D627}" type="slidenum">
              <a:rPr lang="fr-FR" smtClean="0"/>
              <a:t>‹N°›</a:t>
            </a:fld>
            <a:endParaRPr lang="fr-FR"/>
          </a:p>
        </p:txBody>
      </p:sp>
    </p:spTree>
    <p:extLst>
      <p:ext uri="{BB962C8B-B14F-4D97-AF65-F5344CB8AC3E}">
        <p14:creationId xmlns:p14="http://schemas.microsoft.com/office/powerpoint/2010/main" val="3646179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b="1" dirty="0"/>
              <a:t>Le changement de syndic</a:t>
            </a:r>
            <a:endParaRPr lang="fr-FR" b="1" dirty="0"/>
          </a:p>
        </p:txBody>
      </p:sp>
      <p:sp>
        <p:nvSpPr>
          <p:cNvPr id="3" name="Sous-titre 2"/>
          <p:cNvSpPr>
            <a:spLocks noGrp="1"/>
          </p:cNvSpPr>
          <p:nvPr>
            <p:ph type="subTitle" idx="1"/>
          </p:nvPr>
        </p:nvSpPr>
        <p:spPr/>
        <p:txBody>
          <a:bodyPr/>
          <a:lstStyle/>
          <a:p>
            <a:pPr algn="r"/>
            <a:r>
              <a:rPr lang="fr-CA" dirty="0"/>
              <a:t>Merci de couper vos micros</a:t>
            </a:r>
          </a:p>
          <a:p>
            <a:pPr algn="r"/>
            <a:r>
              <a:rPr lang="fr-CA" dirty="0"/>
              <a:t>Audrey DEJEAN DE LA BATIE</a:t>
            </a:r>
            <a:endParaRPr lang="fr-FR" dirty="0"/>
          </a:p>
        </p:txBody>
      </p:sp>
      <p:pic>
        <p:nvPicPr>
          <p:cNvPr id="4" name="Image 3"/>
          <p:cNvPicPr>
            <a:picLocks noChangeAspect="1"/>
          </p:cNvPicPr>
          <p:nvPr/>
        </p:nvPicPr>
        <p:blipFill>
          <a:blip r:embed="rId2"/>
          <a:stretch>
            <a:fillRect/>
          </a:stretch>
        </p:blipFill>
        <p:spPr>
          <a:xfrm>
            <a:off x="456332" y="4502331"/>
            <a:ext cx="2101469" cy="2053708"/>
          </a:xfrm>
          <a:prstGeom prst="rect">
            <a:avLst/>
          </a:prstGeom>
        </p:spPr>
      </p:pic>
    </p:spTree>
    <p:extLst>
      <p:ext uri="{BB962C8B-B14F-4D97-AF65-F5344CB8AC3E}">
        <p14:creationId xmlns:p14="http://schemas.microsoft.com/office/powerpoint/2010/main" val="2126323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450761"/>
            <a:ext cx="8596668" cy="5590601"/>
          </a:xfrm>
        </p:spPr>
        <p:txBody>
          <a:bodyPr>
            <a:normAutofit/>
          </a:bodyPr>
          <a:lstStyle/>
          <a:p>
            <a:pPr marL="0" indent="0" fontAlgn="base">
              <a:buNone/>
            </a:pPr>
            <a:r>
              <a:rPr lang="fr-FR" b="1" dirty="0">
                <a:solidFill>
                  <a:schemeClr val="accent2"/>
                </a:solidFill>
              </a:rPr>
              <a:t>Dispense de mise en concurrence </a:t>
            </a:r>
          </a:p>
          <a:p>
            <a:pPr marL="0" indent="0" fontAlgn="base">
              <a:buNone/>
            </a:pPr>
            <a:endParaRPr lang="fr-FR" dirty="0"/>
          </a:p>
          <a:p>
            <a:pPr fontAlgn="base"/>
            <a:r>
              <a:rPr lang="fr-FR" dirty="0"/>
              <a:t>Article 21 de la loi du 10 juillet 1965 : </a:t>
            </a:r>
          </a:p>
          <a:p>
            <a:pPr marL="0" indent="0" fontAlgn="base">
              <a:buNone/>
            </a:pPr>
            <a:r>
              <a:rPr lang="fr-FR" dirty="0"/>
              <a:t>« Le conseil syndical peut être </a:t>
            </a:r>
            <a:r>
              <a:rPr lang="fr-FR" b="1" dirty="0">
                <a:solidFill>
                  <a:schemeClr val="accent2"/>
                </a:solidFill>
              </a:rPr>
              <a:t>dispensé</a:t>
            </a:r>
            <a:r>
              <a:rPr lang="fr-FR" b="1" dirty="0"/>
              <a:t> </a:t>
            </a:r>
            <a:r>
              <a:rPr lang="fr-FR" dirty="0"/>
              <a:t>de mise en concurrence par décision votée à la majorité des copropriétaires. A cette fin, il fait inscrire cette </a:t>
            </a:r>
            <a:r>
              <a:rPr lang="fr-FR" b="1" dirty="0"/>
              <a:t>demande </a:t>
            </a:r>
            <a:r>
              <a:rPr lang="fr-FR" b="1" dirty="0">
                <a:solidFill>
                  <a:schemeClr val="accent2"/>
                </a:solidFill>
              </a:rPr>
              <a:t>à l’ordre du jour de l’assemblée générale précédente </a:t>
            </a:r>
            <a:r>
              <a:rPr lang="fr-FR" dirty="0"/>
              <a:t>». </a:t>
            </a:r>
          </a:p>
          <a:p>
            <a:pPr marL="0" indent="0" fontAlgn="base">
              <a:buNone/>
            </a:pPr>
            <a:endParaRPr lang="fr-FR" dirty="0"/>
          </a:p>
          <a:p>
            <a:pPr fontAlgn="base"/>
            <a:r>
              <a:rPr lang="fr-FR" dirty="0"/>
              <a:t>Le conseil syndical doit être à l’initiative de cette question  </a:t>
            </a:r>
          </a:p>
          <a:p>
            <a:pPr marL="0" indent="0" fontAlgn="base">
              <a:buNone/>
            </a:pPr>
            <a:endParaRPr lang="fr-FR" dirty="0"/>
          </a:p>
          <a:p>
            <a:pPr fontAlgn="base"/>
            <a:r>
              <a:rPr lang="fr-FR" dirty="0"/>
              <a:t>La dispense n’interdit pas le conseil syndical de mettre en concurrence le syndic  </a:t>
            </a:r>
          </a:p>
          <a:p>
            <a:pPr marL="0" indent="0" fontAlgn="base">
              <a:buNone/>
            </a:pPr>
            <a:endParaRPr lang="fr-FR" dirty="0"/>
          </a:p>
          <a:p>
            <a:pPr fontAlgn="base"/>
            <a:r>
              <a:rPr lang="fr-FR" dirty="0"/>
              <a:t>Cette demande doit être votée au cours de l’assemblée générale </a:t>
            </a:r>
            <a:r>
              <a:rPr lang="fr-FR" b="1" dirty="0">
                <a:solidFill>
                  <a:schemeClr val="accent2"/>
                </a:solidFill>
              </a:rPr>
              <a:t>précédant</a:t>
            </a:r>
            <a:r>
              <a:rPr lang="fr-FR" dirty="0"/>
              <a:t> l’échéance du contrat du syndic </a:t>
            </a:r>
          </a:p>
          <a:p>
            <a:endParaRPr lang="fr-FR" dirty="0"/>
          </a:p>
        </p:txBody>
      </p:sp>
    </p:spTree>
    <p:extLst>
      <p:ext uri="{BB962C8B-B14F-4D97-AF65-F5344CB8AC3E}">
        <p14:creationId xmlns:p14="http://schemas.microsoft.com/office/powerpoint/2010/main" val="2027748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553793"/>
            <a:ext cx="8596668" cy="5487570"/>
          </a:xfrm>
        </p:spPr>
        <p:txBody>
          <a:bodyPr>
            <a:normAutofit/>
          </a:bodyPr>
          <a:lstStyle/>
          <a:p>
            <a:pPr marL="0" indent="0" fontAlgn="base">
              <a:buNone/>
            </a:pPr>
            <a:r>
              <a:rPr lang="fr-FR" b="1" dirty="0"/>
              <a:t>Sanction en cas de non-respect de cette obligation (en l’absence de dispense) : </a:t>
            </a:r>
          </a:p>
          <a:p>
            <a:pPr marL="0" indent="0" fontAlgn="base">
              <a:buNone/>
            </a:pPr>
            <a:endParaRPr lang="fr-FR" dirty="0"/>
          </a:p>
          <a:p>
            <a:pPr fontAlgn="base"/>
            <a:r>
              <a:rPr lang="fr-FR" dirty="0"/>
              <a:t>La responsabilité des conseillers syndicaux pourra être engagée s’il est démontré une collusion frauduleuse avec le syndic. </a:t>
            </a:r>
          </a:p>
          <a:p>
            <a:pPr marL="0" indent="0" fontAlgn="base">
              <a:buNone/>
            </a:pPr>
            <a:endParaRPr lang="fr-FR" dirty="0"/>
          </a:p>
          <a:p>
            <a:pPr fontAlgn="base"/>
            <a:r>
              <a:rPr lang="fr-FR" dirty="0"/>
              <a:t>Si le syndic est nommé par l’assemblée générale sans qu’une mise en concurrence n’ait été effectuée, son mandat </a:t>
            </a:r>
            <a:r>
              <a:rPr lang="fr-FR" b="1" dirty="0"/>
              <a:t>sera valable </a:t>
            </a:r>
            <a:r>
              <a:rPr lang="fr-FR" dirty="0"/>
              <a:t>(article 21 de la loi du 10 juillet 1965 + </a:t>
            </a:r>
            <a:r>
              <a:rPr lang="fr-FR" dirty="0" err="1"/>
              <a:t>Cass</a:t>
            </a:r>
            <a:r>
              <a:rPr lang="fr-FR" dirty="0"/>
              <a:t> 3civ, 03 juin 2021 n°20-13.269). </a:t>
            </a:r>
          </a:p>
          <a:p>
            <a:pPr marL="0" indent="0" fontAlgn="base">
              <a:buNone/>
            </a:pPr>
            <a:endParaRPr lang="fr-FR" dirty="0"/>
          </a:p>
          <a:p>
            <a:pPr fontAlgn="base"/>
            <a:r>
              <a:rPr lang="fr-FR" dirty="0"/>
              <a:t>« </a:t>
            </a:r>
            <a:r>
              <a:rPr lang="fr-FR" i="1" dirty="0"/>
              <a:t>Ayant relevé que la désignation de la société Cabinet [Z] en qualité de syndic avait été opérée en l’absence de toute concurrence en violation des dispositions de l’article 21 de la loi de 1965, la cour d’appel, en a exactement déduit que cette violation n’entraînait pas l’annulation de la décision n° 6 de l’assemblée générale</a:t>
            </a:r>
            <a:r>
              <a:rPr lang="fr-FR" dirty="0"/>
              <a:t>. » </a:t>
            </a:r>
          </a:p>
          <a:p>
            <a:pPr marL="0" indent="0" fontAlgn="base">
              <a:buNone/>
            </a:pPr>
            <a:endParaRPr lang="fr-FR" dirty="0"/>
          </a:p>
          <a:p>
            <a:endParaRPr lang="fr-FR" dirty="0"/>
          </a:p>
        </p:txBody>
      </p:sp>
    </p:spTree>
    <p:extLst>
      <p:ext uri="{BB962C8B-B14F-4D97-AF65-F5344CB8AC3E}">
        <p14:creationId xmlns:p14="http://schemas.microsoft.com/office/powerpoint/2010/main" val="650998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Comment effectuer une bonne mise en concurrence des contrats de syndics? </a:t>
            </a:r>
            <a:endParaRPr lang="fr-FR" dirty="0"/>
          </a:p>
        </p:txBody>
      </p:sp>
      <p:sp>
        <p:nvSpPr>
          <p:cNvPr id="3" name="Espace réservé du contenu 2"/>
          <p:cNvSpPr>
            <a:spLocks noGrp="1"/>
          </p:cNvSpPr>
          <p:nvPr>
            <p:ph idx="1"/>
          </p:nvPr>
        </p:nvSpPr>
        <p:spPr/>
        <p:txBody>
          <a:bodyPr/>
          <a:lstStyle/>
          <a:p>
            <a:pPr marL="0" indent="0" fontAlgn="base">
              <a:buNone/>
            </a:pPr>
            <a:endParaRPr lang="fr-FR" dirty="0"/>
          </a:p>
          <a:p>
            <a:pPr fontAlgn="base"/>
            <a:r>
              <a:rPr lang="fr-FR" dirty="0"/>
              <a:t>Plusieurs étapes indispensables </a:t>
            </a:r>
          </a:p>
          <a:p>
            <a:pPr marL="0" indent="0" fontAlgn="base">
              <a:buNone/>
            </a:pPr>
            <a:endParaRPr lang="fr-FR" dirty="0"/>
          </a:p>
          <a:p>
            <a:pPr fontAlgn="base"/>
            <a:r>
              <a:rPr lang="fr-FR" dirty="0"/>
              <a:t>Un calendrier très large pour arriver à faire inscrire la résolution avant l’envoi des convocations par le syndic </a:t>
            </a:r>
          </a:p>
          <a:p>
            <a:pPr marL="0" indent="0" fontAlgn="base">
              <a:buNone/>
            </a:pPr>
            <a:endParaRPr lang="fr-FR" dirty="0"/>
          </a:p>
          <a:p>
            <a:endParaRPr lang="fr-FR" dirty="0"/>
          </a:p>
        </p:txBody>
      </p:sp>
    </p:spTree>
    <p:extLst>
      <p:ext uri="{BB962C8B-B14F-4D97-AF65-F5344CB8AC3E}">
        <p14:creationId xmlns:p14="http://schemas.microsoft.com/office/powerpoint/2010/main" val="1789220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386367"/>
            <a:ext cx="8596668" cy="6207616"/>
          </a:xfrm>
        </p:spPr>
        <p:txBody>
          <a:bodyPr>
            <a:normAutofit fontScale="70000" lnSpcReduction="20000"/>
          </a:bodyPr>
          <a:lstStyle/>
          <a:p>
            <a:pPr fontAlgn="base"/>
            <a:r>
              <a:rPr lang="fr-FR" sz="2300" u="sng" dirty="0"/>
              <a:t>8 mois avant la tenue de l’assemblée générale </a:t>
            </a:r>
            <a:r>
              <a:rPr lang="fr-FR" sz="2300" dirty="0"/>
              <a:t>: </a:t>
            </a:r>
          </a:p>
          <a:p>
            <a:pPr marL="0" indent="0" fontAlgn="base">
              <a:buNone/>
            </a:pPr>
            <a:r>
              <a:rPr lang="fr-FR" sz="2300" dirty="0"/>
              <a:t>Les besoins de la copropriété </a:t>
            </a:r>
          </a:p>
          <a:p>
            <a:pPr marL="0" indent="0" fontAlgn="base">
              <a:buNone/>
            </a:pPr>
            <a:r>
              <a:rPr lang="fr-FR" sz="2300" dirty="0"/>
              <a:t>L’expression des prestations incluses dans le forfait </a:t>
            </a:r>
          </a:p>
          <a:p>
            <a:pPr fontAlgn="base"/>
            <a:r>
              <a:rPr lang="fr-FR" sz="2200" u="sng" dirty="0"/>
              <a:t>6 mois avant la tenue de l’assemblée générale : </a:t>
            </a:r>
          </a:p>
          <a:p>
            <a:pPr marL="0" indent="0" fontAlgn="base">
              <a:buNone/>
            </a:pPr>
            <a:r>
              <a:rPr lang="fr-FR" sz="2300" dirty="0"/>
              <a:t>L’audition des syndics/ réflexion sur le contrat proposé </a:t>
            </a:r>
          </a:p>
          <a:p>
            <a:pPr fontAlgn="base"/>
            <a:r>
              <a:rPr lang="fr-FR" sz="2300" u="sng" dirty="0"/>
              <a:t>4-3 mois avant la tenue de l’assemblée générale :</a:t>
            </a:r>
            <a:r>
              <a:rPr lang="fr-FR" sz="2300" dirty="0"/>
              <a:t> </a:t>
            </a:r>
          </a:p>
          <a:p>
            <a:pPr marL="0" indent="0" fontAlgn="base">
              <a:buNone/>
            </a:pPr>
            <a:r>
              <a:rPr lang="fr-FR" sz="2300" dirty="0"/>
              <a:t>Le contrôle du contrat du syndic et de la fiche d’information</a:t>
            </a:r>
          </a:p>
          <a:p>
            <a:pPr marL="0" indent="0" fontAlgn="base">
              <a:buNone/>
            </a:pPr>
            <a:r>
              <a:rPr lang="fr-CA" sz="2300" dirty="0"/>
              <a:t>Rédaction rapport du Conseil Syndical si mise en concurrence </a:t>
            </a:r>
            <a:endParaRPr lang="fr-FR" sz="2300" dirty="0"/>
          </a:p>
          <a:p>
            <a:pPr marL="0" indent="0" fontAlgn="base">
              <a:buNone/>
            </a:pPr>
            <a:r>
              <a:rPr lang="fr-FR" sz="2300" dirty="0">
                <a:solidFill>
                  <a:schemeClr val="accent5"/>
                </a:solidFill>
              </a:rPr>
              <a:t>Si situation conflictuelle avec le syndic actuel : récupérer les documents comptables et administratifs de la copropriété (grand livre comptable, relevés de comptes, liste des adresses des copropriétaires, copie des contrats en cours avec la copropriété…) </a:t>
            </a:r>
            <a:endParaRPr lang="fr-FR" sz="2300" dirty="0"/>
          </a:p>
          <a:p>
            <a:pPr fontAlgn="base"/>
            <a:r>
              <a:rPr lang="fr-FR" sz="2300" u="sng" dirty="0"/>
              <a:t>2 mois avant la date de l’assemblée générale </a:t>
            </a:r>
            <a:r>
              <a:rPr lang="fr-FR" sz="2300" dirty="0"/>
              <a:t>:  </a:t>
            </a:r>
          </a:p>
          <a:p>
            <a:pPr marL="0" indent="0" fontAlgn="base">
              <a:buNone/>
            </a:pPr>
            <a:r>
              <a:rPr lang="fr-FR" sz="2300" dirty="0"/>
              <a:t>L’inscription à l’ordre du jour de l’assemblée générale de la désignation du syndic </a:t>
            </a:r>
          </a:p>
          <a:p>
            <a:pPr marL="0" indent="0" fontAlgn="base">
              <a:buNone/>
            </a:pPr>
            <a:r>
              <a:rPr lang="fr-FR" sz="2300" dirty="0"/>
              <a:t>- Le projet de résolution </a:t>
            </a:r>
          </a:p>
          <a:p>
            <a:pPr marL="0" indent="0" fontAlgn="base">
              <a:buNone/>
            </a:pPr>
            <a:r>
              <a:rPr lang="fr-FR" sz="2300" dirty="0"/>
              <a:t>- Le contrat de syndic  </a:t>
            </a:r>
          </a:p>
          <a:p>
            <a:pPr marL="0" indent="0" fontAlgn="base">
              <a:buNone/>
            </a:pPr>
            <a:r>
              <a:rPr lang="fr-FR" sz="2300" dirty="0"/>
              <a:t>- La fiche d’information </a:t>
            </a:r>
          </a:p>
          <a:p>
            <a:pPr marL="0" indent="0" fontAlgn="base">
              <a:buNone/>
            </a:pPr>
            <a:r>
              <a:rPr lang="fr-FR" sz="2300" dirty="0">
                <a:solidFill>
                  <a:schemeClr val="accent2"/>
                </a:solidFill>
              </a:rPr>
              <a:t>Cette demande doit être envoyée par lettre recommandée avec accusé de réception.</a:t>
            </a:r>
            <a:r>
              <a:rPr lang="fr-FR" sz="2300" dirty="0"/>
              <a:t> Il faut une demande d’inscription par candidat </a:t>
            </a:r>
          </a:p>
          <a:p>
            <a:pPr marL="0" indent="0" fontAlgn="base">
              <a:buNone/>
            </a:pPr>
            <a:r>
              <a:rPr lang="fr-CA" sz="2200" dirty="0">
                <a:solidFill>
                  <a:schemeClr val="accent5"/>
                </a:solidFill>
              </a:rPr>
              <a:t>Sensibiliser les copropriétaires pour qu’ils se fassent représenter en AG plutôt qu’ils ne votent par correspondance (si la résolution est amendée leur vote sera considéré comme défaillant))</a:t>
            </a:r>
            <a:endParaRPr lang="fr-FR" sz="2200" dirty="0">
              <a:solidFill>
                <a:schemeClr val="accent5"/>
              </a:solidFill>
            </a:endParaRPr>
          </a:p>
          <a:p>
            <a:pPr marL="0" indent="0" fontAlgn="base">
              <a:buNone/>
            </a:pPr>
            <a:r>
              <a:rPr lang="fr-FR" sz="2200" dirty="0"/>
              <a:t> </a:t>
            </a:r>
          </a:p>
          <a:p>
            <a:endParaRPr lang="fr-FR" dirty="0"/>
          </a:p>
        </p:txBody>
      </p:sp>
    </p:spTree>
    <p:extLst>
      <p:ext uri="{BB962C8B-B14F-4D97-AF65-F5344CB8AC3E}">
        <p14:creationId xmlns:p14="http://schemas.microsoft.com/office/powerpoint/2010/main" val="4276266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004553"/>
            <a:ext cx="8596668" cy="5036810"/>
          </a:xfrm>
        </p:spPr>
        <p:txBody>
          <a:bodyPr/>
          <a:lstStyle/>
          <a:p>
            <a:pPr marL="0" indent="0" fontAlgn="base">
              <a:buNone/>
            </a:pPr>
            <a:r>
              <a:rPr lang="fr-FR" b="1" dirty="0"/>
              <a:t>La demande d’inscription par un copropriétaire </a:t>
            </a:r>
          </a:p>
          <a:p>
            <a:pPr marL="0" indent="0" fontAlgn="base">
              <a:buNone/>
            </a:pPr>
            <a:endParaRPr lang="fr-FR" dirty="0"/>
          </a:p>
          <a:p>
            <a:pPr fontAlgn="base"/>
            <a:r>
              <a:rPr lang="fr-FR" dirty="0"/>
              <a:t>Conformément aux articles 21 de la loi du 10 juillet 1965 et 10 du décret du 17 mars 1967, tout copropriétaire est habilité à inscrire à l’ordre du jour une </a:t>
            </a:r>
            <a:r>
              <a:rPr lang="fr-FR" b="1" dirty="0"/>
              <a:t>question relative à la désignation du syndic.</a:t>
            </a:r>
            <a:r>
              <a:rPr lang="fr-FR" dirty="0"/>
              <a:t> </a:t>
            </a:r>
          </a:p>
          <a:p>
            <a:pPr marL="0" indent="0" fontAlgn="base">
              <a:buNone/>
            </a:pPr>
            <a:endParaRPr lang="fr-FR" dirty="0"/>
          </a:p>
          <a:p>
            <a:pPr fontAlgn="base"/>
            <a:r>
              <a:rPr lang="fr-FR" dirty="0"/>
              <a:t>Dans ce cas, le conseil syndical peut se prononcer, par un </a:t>
            </a:r>
            <a:r>
              <a:rPr lang="fr-FR" b="1" dirty="0"/>
              <a:t>avis écrit </a:t>
            </a:r>
            <a:r>
              <a:rPr lang="fr-FR" dirty="0"/>
              <a:t>sur tout projet de contrat de syndic. Si un tel avis est émis, il est joint à la convocation de l’assemblée générale </a:t>
            </a:r>
          </a:p>
          <a:p>
            <a:endParaRPr lang="fr-FR" dirty="0"/>
          </a:p>
        </p:txBody>
      </p:sp>
    </p:spTree>
    <p:extLst>
      <p:ext uri="{BB962C8B-B14F-4D97-AF65-F5344CB8AC3E}">
        <p14:creationId xmlns:p14="http://schemas.microsoft.com/office/powerpoint/2010/main" val="798103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Le changement de syndic</a:t>
            </a:r>
            <a:endParaRPr lang="fr-FR" dirty="0"/>
          </a:p>
        </p:txBody>
      </p:sp>
      <p:sp>
        <p:nvSpPr>
          <p:cNvPr id="3" name="Espace réservé du contenu 2"/>
          <p:cNvSpPr>
            <a:spLocks noGrp="1"/>
          </p:cNvSpPr>
          <p:nvPr>
            <p:ph idx="1"/>
          </p:nvPr>
        </p:nvSpPr>
        <p:spPr/>
        <p:txBody>
          <a:bodyPr/>
          <a:lstStyle/>
          <a:p>
            <a:pPr marL="0" indent="0">
              <a:buNone/>
            </a:pPr>
            <a:r>
              <a:rPr lang="fr-FR" b="1" dirty="0">
                <a:solidFill>
                  <a:schemeClr val="accent2"/>
                </a:solidFill>
              </a:rPr>
              <a:t>I- Avant la tenue de l’assemblée générale </a:t>
            </a:r>
          </a:p>
          <a:p>
            <a:pPr marL="0" indent="0">
              <a:buNone/>
            </a:pPr>
            <a:r>
              <a:rPr lang="fr-CA" dirty="0">
                <a:solidFill>
                  <a:schemeClr val="accent2"/>
                </a:solidFill>
              </a:rPr>
              <a:t>B- Changement de Syndic : cas de résiliation (anticipée) du contrat de syndic</a:t>
            </a:r>
          </a:p>
          <a:p>
            <a:pPr marL="0" indent="0">
              <a:buNone/>
            </a:pPr>
            <a:r>
              <a:rPr lang="fr-CA" dirty="0"/>
              <a:t>1- Refus par le syndic de renouveler son contrat</a:t>
            </a:r>
          </a:p>
          <a:p>
            <a:pPr marL="0" indent="0">
              <a:buNone/>
            </a:pPr>
            <a:r>
              <a:rPr lang="fr-CA" dirty="0"/>
              <a:t>2- Résiliation anticipée du contrat de syndic </a:t>
            </a:r>
          </a:p>
          <a:p>
            <a:pPr marL="0" indent="0">
              <a:buNone/>
            </a:pPr>
            <a:r>
              <a:rPr lang="fr-CA" dirty="0"/>
              <a:t>3- Résiliation pour inexécution suffisamment grave   </a:t>
            </a:r>
          </a:p>
          <a:p>
            <a:pPr>
              <a:buAutoNum type="alphaLcParenR"/>
            </a:pPr>
            <a:r>
              <a:rPr lang="fr-CA" dirty="0">
                <a:solidFill>
                  <a:schemeClr val="tx1"/>
                </a:solidFill>
              </a:rPr>
              <a:t>À l’initiative du syndic</a:t>
            </a:r>
          </a:p>
          <a:p>
            <a:pPr>
              <a:buAutoNum type="alphaLcParenR"/>
            </a:pPr>
            <a:r>
              <a:rPr lang="fr-CA" dirty="0">
                <a:solidFill>
                  <a:schemeClr val="tx1"/>
                </a:solidFill>
              </a:rPr>
              <a:t>À l’initiative du </a:t>
            </a:r>
            <a:r>
              <a:rPr lang="fr-CA" dirty="0"/>
              <a:t>conseil syndical </a:t>
            </a:r>
          </a:p>
          <a:p>
            <a:pPr marL="0" indent="0">
              <a:buNone/>
            </a:pPr>
            <a:r>
              <a:rPr lang="fr-CA" dirty="0"/>
              <a:t>4- Perte de la qualité de copropriétaire du syndic non professionnel</a:t>
            </a:r>
          </a:p>
          <a:p>
            <a:pPr>
              <a:buAutoNum type="alphaLcParenR"/>
            </a:pPr>
            <a:endParaRPr lang="fr-FR" dirty="0"/>
          </a:p>
        </p:txBody>
      </p:sp>
    </p:spTree>
    <p:extLst>
      <p:ext uri="{BB962C8B-B14F-4D97-AF65-F5344CB8AC3E}">
        <p14:creationId xmlns:p14="http://schemas.microsoft.com/office/powerpoint/2010/main" val="3007036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1. Le syndic actuel va-t-il renouveler son contrat?</a:t>
            </a:r>
            <a:endParaRPr lang="fr-FR" dirty="0"/>
          </a:p>
        </p:txBody>
      </p:sp>
      <p:sp>
        <p:nvSpPr>
          <p:cNvPr id="3" name="Espace réservé du contenu 2"/>
          <p:cNvSpPr>
            <a:spLocks noGrp="1"/>
          </p:cNvSpPr>
          <p:nvPr>
            <p:ph idx="1"/>
          </p:nvPr>
        </p:nvSpPr>
        <p:spPr/>
        <p:txBody>
          <a:bodyPr>
            <a:normAutofit/>
          </a:bodyPr>
          <a:lstStyle/>
          <a:p>
            <a:pPr marL="0" indent="0" fontAlgn="base">
              <a:buNone/>
            </a:pPr>
            <a:r>
              <a:rPr lang="fr-FR" dirty="0"/>
              <a:t>L’article 18 de la loi du 10 juillet 1965 dispose : </a:t>
            </a:r>
          </a:p>
          <a:p>
            <a:pPr marL="0" indent="0" fontAlgn="base">
              <a:buNone/>
            </a:pPr>
            <a:r>
              <a:rPr lang="fr-FR" dirty="0"/>
              <a:t> </a:t>
            </a:r>
          </a:p>
          <a:p>
            <a:pPr marL="0" indent="0" fontAlgn="base">
              <a:buNone/>
            </a:pPr>
            <a:r>
              <a:rPr lang="fr-FR" b="1" dirty="0">
                <a:solidFill>
                  <a:schemeClr val="accent2"/>
                </a:solidFill>
              </a:rPr>
              <a:t>Si le syndic décide de ne pas renouveler son contrat</a:t>
            </a:r>
            <a:r>
              <a:rPr lang="fr-FR" dirty="0">
                <a:solidFill>
                  <a:schemeClr val="accent2"/>
                </a:solidFill>
              </a:rPr>
              <a:t>, </a:t>
            </a:r>
            <a:r>
              <a:rPr lang="fr-FR" dirty="0"/>
              <a:t>il informe le conseil syndical </a:t>
            </a:r>
            <a:r>
              <a:rPr lang="fr-FR" b="1" dirty="0">
                <a:solidFill>
                  <a:schemeClr val="accent2"/>
                </a:solidFill>
              </a:rPr>
              <a:t>au plus tard trois mois </a:t>
            </a:r>
            <a:r>
              <a:rPr lang="fr-FR" dirty="0"/>
              <a:t>avant la tenue de l’assemblée générale. </a:t>
            </a:r>
          </a:p>
          <a:p>
            <a:pPr marL="0" indent="0" fontAlgn="base">
              <a:buNone/>
            </a:pPr>
            <a:endParaRPr lang="fr-FR" dirty="0"/>
          </a:p>
          <a:p>
            <a:pPr fontAlgn="base"/>
            <a:r>
              <a:rPr lang="fr-FR" dirty="0"/>
              <a:t>Ainsi, le conseil syndical aura la possibilité de savoir si le syndic se représente ou non pour un prochain mandat </a:t>
            </a:r>
          </a:p>
          <a:p>
            <a:pPr fontAlgn="base"/>
            <a:endParaRPr lang="fr-FR" dirty="0"/>
          </a:p>
          <a:p>
            <a:pPr fontAlgn="base"/>
            <a:r>
              <a:rPr lang="fr-FR" dirty="0"/>
              <a:t>Si le syndic ne se représente pas, le conseil syndical pourra user de la faculté de la résiliation anticipée du contrat </a:t>
            </a:r>
          </a:p>
          <a:p>
            <a:endParaRPr lang="fr-FR" dirty="0"/>
          </a:p>
        </p:txBody>
      </p:sp>
    </p:spTree>
    <p:extLst>
      <p:ext uri="{BB962C8B-B14F-4D97-AF65-F5344CB8AC3E}">
        <p14:creationId xmlns:p14="http://schemas.microsoft.com/office/powerpoint/2010/main" val="1388523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2. Résiliation anticipée du contrat de syndic</a:t>
            </a:r>
            <a:endParaRPr lang="fr-FR" dirty="0"/>
          </a:p>
        </p:txBody>
      </p:sp>
      <p:sp>
        <p:nvSpPr>
          <p:cNvPr id="3" name="Espace réservé du contenu 2"/>
          <p:cNvSpPr>
            <a:spLocks noGrp="1"/>
          </p:cNvSpPr>
          <p:nvPr>
            <p:ph idx="1"/>
          </p:nvPr>
        </p:nvSpPr>
        <p:spPr/>
        <p:txBody>
          <a:bodyPr>
            <a:normAutofit/>
          </a:bodyPr>
          <a:lstStyle/>
          <a:p>
            <a:pPr marL="0" indent="0" fontAlgn="base">
              <a:buNone/>
            </a:pPr>
            <a:r>
              <a:rPr lang="fr-FR" dirty="0"/>
              <a:t>L’article 18 VII de la loi du 10 juillet 1965 dispose :  </a:t>
            </a:r>
          </a:p>
          <a:p>
            <a:pPr marL="0" indent="0" fontAlgn="base">
              <a:buNone/>
            </a:pPr>
            <a:r>
              <a:rPr lang="fr-FR" dirty="0">
                <a:solidFill>
                  <a:schemeClr val="accent2"/>
                </a:solidFill>
              </a:rPr>
              <a:t>« </a:t>
            </a:r>
            <a:r>
              <a:rPr lang="fr-FR" b="1" dirty="0">
                <a:solidFill>
                  <a:schemeClr val="accent2"/>
                </a:solidFill>
              </a:rPr>
              <a:t>Lorsqu’une partie ne souhaite pas conclure un nouveau contrat de syndic</a:t>
            </a:r>
            <a:r>
              <a:rPr lang="fr-FR" b="1" dirty="0"/>
              <a:t> </a:t>
            </a:r>
            <a:r>
              <a:rPr lang="fr-FR" dirty="0"/>
              <a:t>avec le même cocontractant, il peut y être mis </a:t>
            </a:r>
            <a:r>
              <a:rPr lang="fr-FR" b="1" dirty="0">
                <a:solidFill>
                  <a:schemeClr val="accent2"/>
                </a:solidFill>
              </a:rPr>
              <a:t>fin sans indemnités</a:t>
            </a:r>
            <a:r>
              <a:rPr lang="fr-FR" dirty="0">
                <a:solidFill>
                  <a:schemeClr val="accent2"/>
                </a:solidFill>
              </a:rPr>
              <a:t> </a:t>
            </a:r>
            <a:r>
              <a:rPr lang="fr-FR" dirty="0"/>
              <a:t>dans les conditions suivantes. </a:t>
            </a:r>
          </a:p>
          <a:p>
            <a:pPr marL="0" indent="0" fontAlgn="base">
              <a:buNone/>
            </a:pPr>
            <a:r>
              <a:rPr lang="fr-FR" b="1" dirty="0">
                <a:solidFill>
                  <a:schemeClr val="accent2"/>
                </a:solidFill>
              </a:rPr>
              <a:t>Les questions </a:t>
            </a:r>
            <a:r>
              <a:rPr lang="fr-FR" dirty="0">
                <a:solidFill>
                  <a:schemeClr val="accent2"/>
                </a:solidFill>
              </a:rPr>
              <a:t>de la </a:t>
            </a:r>
            <a:r>
              <a:rPr lang="fr-FR" b="1" dirty="0">
                <a:solidFill>
                  <a:schemeClr val="accent2"/>
                </a:solidFill>
              </a:rPr>
              <a:t>désignation </a:t>
            </a:r>
            <a:r>
              <a:rPr lang="fr-FR" dirty="0"/>
              <a:t>d’un nouveau syndic ainsi que de la fixation </a:t>
            </a:r>
            <a:r>
              <a:rPr lang="fr-FR" dirty="0">
                <a:solidFill>
                  <a:schemeClr val="accent2"/>
                </a:solidFill>
              </a:rPr>
              <a:t>d’une </a:t>
            </a:r>
            <a:r>
              <a:rPr lang="fr-FR" b="1" dirty="0">
                <a:solidFill>
                  <a:schemeClr val="accent2"/>
                </a:solidFill>
              </a:rPr>
              <a:t>date anticipée de fin de contrat </a:t>
            </a:r>
            <a:r>
              <a:rPr lang="fr-FR" dirty="0"/>
              <a:t>sont portées à l’ordre du jour d’une assemblée générale tenue dans </a:t>
            </a:r>
            <a:r>
              <a:rPr lang="fr-FR" b="1" dirty="0">
                <a:solidFill>
                  <a:schemeClr val="accent2"/>
                </a:solidFill>
              </a:rPr>
              <a:t>les trois mois précédant le terme du contrat. »</a:t>
            </a:r>
            <a:r>
              <a:rPr lang="fr-FR" dirty="0">
                <a:solidFill>
                  <a:schemeClr val="accent2"/>
                </a:solidFill>
              </a:rPr>
              <a:t>  </a:t>
            </a:r>
          </a:p>
          <a:p>
            <a:pPr fontAlgn="base"/>
            <a:r>
              <a:rPr lang="fr-FR" dirty="0"/>
              <a:t>Aucune faute dans la gestion du syndic ne doit être démontrée </a:t>
            </a:r>
          </a:p>
          <a:p>
            <a:pPr fontAlgn="base"/>
            <a:r>
              <a:rPr lang="fr-FR" dirty="0"/>
              <a:t>L’assemblée générale doit se tenir dans les trois mois précédant l’échéance du contrat de syndic </a:t>
            </a:r>
          </a:p>
          <a:p>
            <a:endParaRPr lang="fr-FR" dirty="0"/>
          </a:p>
        </p:txBody>
      </p:sp>
    </p:spTree>
    <p:extLst>
      <p:ext uri="{BB962C8B-B14F-4D97-AF65-F5344CB8AC3E}">
        <p14:creationId xmlns:p14="http://schemas.microsoft.com/office/powerpoint/2010/main" val="2513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3. La résiliation pour inexécution suffisamment grave </a:t>
            </a:r>
            <a:endParaRPr lang="fr-FR" dirty="0"/>
          </a:p>
        </p:txBody>
      </p:sp>
      <p:sp>
        <p:nvSpPr>
          <p:cNvPr id="3" name="Espace réservé du contenu 2"/>
          <p:cNvSpPr>
            <a:spLocks noGrp="1"/>
          </p:cNvSpPr>
          <p:nvPr>
            <p:ph idx="1"/>
          </p:nvPr>
        </p:nvSpPr>
        <p:spPr/>
        <p:txBody>
          <a:bodyPr>
            <a:normAutofit/>
          </a:bodyPr>
          <a:lstStyle/>
          <a:p>
            <a:pPr fontAlgn="base"/>
            <a:r>
              <a:rPr lang="fr-FR" u="sng" dirty="0"/>
              <a:t>Le syndic peut être à l’initiative de la résiliation du contrat </a:t>
            </a:r>
            <a:r>
              <a:rPr lang="fr-FR" dirty="0"/>
              <a:t>: </a:t>
            </a:r>
          </a:p>
          <a:p>
            <a:pPr fontAlgn="base"/>
            <a:r>
              <a:rPr lang="fr-FR" dirty="0"/>
              <a:t>il doit alors notifier sa volonté de résilier au président du conseil syndical, à défaut de conseil syndical, à l’ensemble des copropriétaires, en précisant la ou les </a:t>
            </a:r>
            <a:r>
              <a:rPr lang="fr-FR" b="1" dirty="0">
                <a:solidFill>
                  <a:schemeClr val="accent2"/>
                </a:solidFill>
              </a:rPr>
              <a:t>inexécutions suffisamment grave </a:t>
            </a:r>
            <a:r>
              <a:rPr lang="fr-FR" dirty="0"/>
              <a:t>reprochées au syndicat des copropriétaires. </a:t>
            </a:r>
          </a:p>
          <a:p>
            <a:pPr fontAlgn="base"/>
            <a:r>
              <a:rPr lang="fr-FR" dirty="0"/>
              <a:t>Cela  suppose  une  ou  des  inexécutions suffisamment grave  reprochées au </a:t>
            </a:r>
            <a:r>
              <a:rPr lang="fr-FR" b="1" dirty="0"/>
              <a:t>syndicat des copropriétaires </a:t>
            </a:r>
          </a:p>
          <a:p>
            <a:pPr fontAlgn="base"/>
            <a:r>
              <a:rPr lang="fr-FR" dirty="0"/>
              <a:t>Dans un délai qui ne peut être </a:t>
            </a:r>
            <a:r>
              <a:rPr lang="fr-FR" b="1" dirty="0">
                <a:solidFill>
                  <a:schemeClr val="accent2"/>
                </a:solidFill>
              </a:rPr>
              <a:t>inférieur à deux mois</a:t>
            </a:r>
            <a:r>
              <a:rPr lang="fr-FR" b="1" dirty="0"/>
              <a:t> </a:t>
            </a:r>
            <a:r>
              <a:rPr lang="fr-FR" dirty="0"/>
              <a:t>à compter de cette notification, le syndic </a:t>
            </a:r>
            <a:r>
              <a:rPr lang="fr-FR" b="1" dirty="0">
                <a:solidFill>
                  <a:schemeClr val="accent2"/>
                </a:solidFill>
              </a:rPr>
              <a:t>convoque </a:t>
            </a:r>
            <a:r>
              <a:rPr lang="fr-FR" dirty="0"/>
              <a:t>une assemblée générale et </a:t>
            </a:r>
            <a:r>
              <a:rPr lang="fr-FR" b="1" dirty="0">
                <a:solidFill>
                  <a:schemeClr val="accent2"/>
                </a:solidFill>
              </a:rPr>
              <a:t>inscrit à l’ordre du jour la question de la désignation d’un nouveau syndic</a:t>
            </a:r>
            <a:r>
              <a:rPr lang="fr-FR" dirty="0"/>
              <a:t> </a:t>
            </a:r>
          </a:p>
          <a:p>
            <a:pPr marL="0" indent="0" fontAlgn="base">
              <a:buNone/>
            </a:pPr>
            <a:endParaRPr lang="fr-FR" dirty="0"/>
          </a:p>
          <a:p>
            <a:endParaRPr lang="fr-FR" dirty="0"/>
          </a:p>
        </p:txBody>
      </p:sp>
    </p:spTree>
    <p:extLst>
      <p:ext uri="{BB962C8B-B14F-4D97-AF65-F5344CB8AC3E}">
        <p14:creationId xmlns:p14="http://schemas.microsoft.com/office/powerpoint/2010/main" val="2362785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3. La résiliation pour inexécution suffisamment grave </a:t>
            </a:r>
            <a:endParaRPr lang="fr-FR" dirty="0"/>
          </a:p>
        </p:txBody>
      </p:sp>
      <p:sp>
        <p:nvSpPr>
          <p:cNvPr id="3" name="Espace réservé du contenu 2"/>
          <p:cNvSpPr>
            <a:spLocks noGrp="1"/>
          </p:cNvSpPr>
          <p:nvPr>
            <p:ph idx="1"/>
          </p:nvPr>
        </p:nvSpPr>
        <p:spPr/>
        <p:txBody>
          <a:bodyPr/>
          <a:lstStyle/>
          <a:p>
            <a:r>
              <a:rPr lang="fr-FR" u="sng" dirty="0"/>
              <a:t>Le conseil syndical peut être à l’initiative de la résiliation du contrat </a:t>
            </a:r>
            <a:r>
              <a:rPr lang="fr-FR" dirty="0"/>
              <a:t>: </a:t>
            </a:r>
          </a:p>
          <a:p>
            <a:r>
              <a:rPr lang="fr-FR" dirty="0"/>
              <a:t>Il doit notifier au syndic une demande motivée d’inscription de cette question à l’ordre du jour de la prochaine assemblée générale, en précisant la ou les inexécutions qui lui sont reprochées</a:t>
            </a:r>
          </a:p>
          <a:p>
            <a:r>
              <a:rPr lang="fr-FR" dirty="0"/>
              <a:t>Il faut que les faits reprochés </a:t>
            </a:r>
            <a:r>
              <a:rPr lang="fr-FR" b="1" dirty="0">
                <a:solidFill>
                  <a:schemeClr val="accent2"/>
                </a:solidFill>
              </a:rPr>
              <a:t>soient suffisamment grave</a:t>
            </a:r>
            <a:r>
              <a:rPr lang="fr-FR" dirty="0"/>
              <a:t>, à défaut il pourra obtenir par </a:t>
            </a:r>
            <a:r>
              <a:rPr lang="fr-FR" b="1" dirty="0">
                <a:solidFill>
                  <a:schemeClr val="accent2"/>
                </a:solidFill>
              </a:rPr>
              <a:t>voie judiciaire </a:t>
            </a:r>
            <a:r>
              <a:rPr lang="fr-FR" dirty="0"/>
              <a:t>la condamnation du syndicat au paiement de sa rémunération restante, ainsi que de l’octroi de dommages et intérêts</a:t>
            </a:r>
          </a:p>
          <a:p>
            <a:r>
              <a:rPr lang="fr-FR" dirty="0"/>
              <a:t>L’assemblée générale se prononce sur la question de la résiliation du contrat</a:t>
            </a:r>
          </a:p>
          <a:p>
            <a:endParaRPr lang="fr-FR" dirty="0"/>
          </a:p>
        </p:txBody>
      </p:sp>
    </p:spTree>
    <p:extLst>
      <p:ext uri="{BB962C8B-B14F-4D97-AF65-F5344CB8AC3E}">
        <p14:creationId xmlns:p14="http://schemas.microsoft.com/office/powerpoint/2010/main" val="78946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Le changement de syndic - Introduction</a:t>
            </a:r>
            <a:endParaRPr lang="fr-FR" dirty="0"/>
          </a:p>
        </p:txBody>
      </p:sp>
      <p:sp>
        <p:nvSpPr>
          <p:cNvPr id="3" name="Espace réservé du contenu 2"/>
          <p:cNvSpPr>
            <a:spLocks noGrp="1"/>
          </p:cNvSpPr>
          <p:nvPr>
            <p:ph idx="1"/>
          </p:nvPr>
        </p:nvSpPr>
        <p:spPr/>
        <p:txBody>
          <a:bodyPr/>
          <a:lstStyle/>
          <a:p>
            <a:pPr marL="0" indent="0" fontAlgn="base">
              <a:buNone/>
            </a:pPr>
            <a:r>
              <a:rPr lang="fr-FR" b="1" dirty="0"/>
              <a:t>Introduction : la nomination d’un syndic est-elle obligatoire?</a:t>
            </a:r>
            <a:r>
              <a:rPr lang="fr-FR" dirty="0"/>
              <a:t> </a:t>
            </a:r>
          </a:p>
          <a:p>
            <a:pPr fontAlgn="base"/>
            <a:r>
              <a:rPr lang="fr-FR" b="1" dirty="0"/>
              <a:t>La nomination d’un syndic est obligatoire, c’est le représentant légal du syndicat des copropriétaires</a:t>
            </a:r>
            <a:r>
              <a:rPr lang="fr-FR" dirty="0"/>
              <a:t> (article 17 de la loi du 10 juillet 1965)</a:t>
            </a:r>
          </a:p>
          <a:p>
            <a:pPr fontAlgn="base"/>
            <a:r>
              <a:rPr lang="fr-FR" b="1" dirty="0"/>
              <a:t>Les « petites copropriétés » sont soumises à l’obligation de nommer un syndic</a:t>
            </a:r>
            <a:r>
              <a:rPr lang="fr-FR" dirty="0"/>
              <a:t> </a:t>
            </a:r>
          </a:p>
          <a:p>
            <a:pPr fontAlgn="base"/>
            <a:r>
              <a:rPr lang="fr-FR" b="1" dirty="0"/>
              <a:t>A défaut, les copropriétaires peuvent être condamnés par le juge</a:t>
            </a:r>
            <a:r>
              <a:rPr lang="fr-FR" dirty="0"/>
              <a:t> </a:t>
            </a:r>
          </a:p>
          <a:p>
            <a:pPr marL="0" indent="0" fontAlgn="base">
              <a:buNone/>
            </a:pPr>
            <a:endParaRPr lang="fr-FR" dirty="0"/>
          </a:p>
        </p:txBody>
      </p:sp>
    </p:spTree>
    <p:extLst>
      <p:ext uri="{BB962C8B-B14F-4D97-AF65-F5344CB8AC3E}">
        <p14:creationId xmlns:p14="http://schemas.microsoft.com/office/powerpoint/2010/main" val="2606237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4. Perte de la qualité de copropriétaire du syndic professionnel</a:t>
            </a:r>
            <a:endParaRPr lang="fr-FR" dirty="0"/>
          </a:p>
        </p:txBody>
      </p:sp>
      <p:sp>
        <p:nvSpPr>
          <p:cNvPr id="3" name="Espace réservé du contenu 2"/>
          <p:cNvSpPr>
            <a:spLocks noGrp="1"/>
          </p:cNvSpPr>
          <p:nvPr>
            <p:ph idx="1"/>
          </p:nvPr>
        </p:nvSpPr>
        <p:spPr/>
        <p:txBody>
          <a:bodyPr/>
          <a:lstStyle/>
          <a:p>
            <a:pPr marL="0" indent="0">
              <a:buNone/>
            </a:pPr>
            <a:r>
              <a:rPr lang="fr-FR" u="sng" dirty="0"/>
              <a:t>Perte de qualité de « copropriétaire » du syndic non professionnel</a:t>
            </a:r>
          </a:p>
          <a:p>
            <a:r>
              <a:rPr lang="fr-FR" dirty="0"/>
              <a:t>Seul un copropriétaire d’un ou plusieurs lots peut être syndic non professionnel</a:t>
            </a:r>
          </a:p>
          <a:p>
            <a:r>
              <a:rPr lang="fr-FR" dirty="0"/>
              <a:t>Si cette condition disparait, le mandat devient caduc à l’expiration d’un délai de trois mois suivant l’événement (vente, donation…)</a:t>
            </a:r>
          </a:p>
          <a:p>
            <a:r>
              <a:rPr lang="fr-FR" dirty="0"/>
              <a:t>Dans ce délai, le syndic convoque une assemblée générale et inscrit à l’ordre du jour la question de la désignation d’un nouveau syndic</a:t>
            </a:r>
          </a:p>
          <a:p>
            <a:endParaRPr lang="fr-FR" dirty="0"/>
          </a:p>
        </p:txBody>
      </p:sp>
    </p:spTree>
    <p:extLst>
      <p:ext uri="{BB962C8B-B14F-4D97-AF65-F5344CB8AC3E}">
        <p14:creationId xmlns:p14="http://schemas.microsoft.com/office/powerpoint/2010/main" val="1449263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chemeClr val="accent2"/>
                </a:solidFill>
              </a:rPr>
              <a:t>II/ Au cours de l’assemblée générale</a:t>
            </a:r>
            <a:endParaRPr lang="fr-FR" dirty="0">
              <a:solidFill>
                <a:schemeClr val="accent2"/>
              </a:solidFill>
            </a:endParaRPr>
          </a:p>
        </p:txBody>
      </p:sp>
      <p:sp>
        <p:nvSpPr>
          <p:cNvPr id="3" name="Espace réservé du contenu 2"/>
          <p:cNvSpPr>
            <a:spLocks noGrp="1"/>
          </p:cNvSpPr>
          <p:nvPr>
            <p:ph idx="1"/>
          </p:nvPr>
        </p:nvSpPr>
        <p:spPr/>
        <p:txBody>
          <a:bodyPr/>
          <a:lstStyle/>
          <a:p>
            <a:r>
              <a:rPr lang="fr-FR" b="1" u="sng" dirty="0">
                <a:solidFill>
                  <a:schemeClr val="accent2"/>
                </a:solidFill>
              </a:rPr>
              <a:t>Le secrétaire de séance</a:t>
            </a:r>
          </a:p>
          <a:p>
            <a:pPr marL="0" indent="0">
              <a:buNone/>
            </a:pPr>
            <a:r>
              <a:rPr lang="fr-FR" dirty="0"/>
              <a:t>L’article 15 du décret du 17 mars 1967 :</a:t>
            </a:r>
          </a:p>
          <a:p>
            <a:pPr marL="0" indent="0">
              <a:buNone/>
            </a:pPr>
            <a:r>
              <a:rPr lang="fr-FR" dirty="0"/>
              <a:t>« Le syndic assure le secrétariat de la séance, sauf décision contraire de l’assemblée générale ».</a:t>
            </a:r>
          </a:p>
          <a:p>
            <a:r>
              <a:rPr lang="fr-FR" dirty="0"/>
              <a:t>Par principe, cette fonction revient au syndic</a:t>
            </a:r>
          </a:p>
          <a:p>
            <a:pPr marL="0" indent="0">
              <a:buNone/>
            </a:pPr>
            <a:endParaRPr lang="fr-FR" dirty="0"/>
          </a:p>
          <a:p>
            <a:r>
              <a:rPr lang="fr-FR" dirty="0"/>
              <a:t>Un copropriétaire pourrait décider de se proposer à ce poste</a:t>
            </a:r>
          </a:p>
          <a:p>
            <a:endParaRPr lang="fr-FR" dirty="0"/>
          </a:p>
        </p:txBody>
      </p:sp>
    </p:spTree>
    <p:extLst>
      <p:ext uri="{BB962C8B-B14F-4D97-AF65-F5344CB8AC3E}">
        <p14:creationId xmlns:p14="http://schemas.microsoft.com/office/powerpoint/2010/main" val="383234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b="1" u="sng" dirty="0">
                <a:solidFill>
                  <a:schemeClr val="accent2"/>
                </a:solidFill>
              </a:rPr>
              <a:t>Présence des candidats syndics à l’assemblée générale</a:t>
            </a:r>
          </a:p>
          <a:p>
            <a:r>
              <a:rPr lang="fr-FR" dirty="0"/>
              <a:t>L’assemblée générale est une réunion privée</a:t>
            </a:r>
          </a:p>
          <a:p>
            <a:r>
              <a:rPr lang="fr-FR" dirty="0"/>
              <a:t>Les candidats peuvent intervenir en assemblée générale pour leur présentation</a:t>
            </a:r>
          </a:p>
          <a:p>
            <a:r>
              <a:rPr lang="fr-FR" dirty="0"/>
              <a:t>Ils ne peuvent prendre part à l’assemblée générale</a:t>
            </a:r>
          </a:p>
          <a:p>
            <a:pPr marL="0" indent="0">
              <a:buNone/>
            </a:pPr>
            <a:endParaRPr lang="fr-FR" dirty="0"/>
          </a:p>
        </p:txBody>
      </p:sp>
    </p:spTree>
    <p:extLst>
      <p:ext uri="{BB962C8B-B14F-4D97-AF65-F5344CB8AC3E}">
        <p14:creationId xmlns:p14="http://schemas.microsoft.com/office/powerpoint/2010/main" val="770155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261257"/>
            <a:ext cx="8596668" cy="5780105"/>
          </a:xfrm>
        </p:spPr>
        <p:txBody>
          <a:bodyPr>
            <a:normAutofit fontScale="92500" lnSpcReduction="10000"/>
          </a:bodyPr>
          <a:lstStyle/>
          <a:p>
            <a:pPr marL="0" indent="0">
              <a:buNone/>
            </a:pPr>
            <a:endParaRPr lang="fr-FR" b="1" u="sng" dirty="0">
              <a:solidFill>
                <a:schemeClr val="accent2"/>
              </a:solidFill>
            </a:endParaRPr>
          </a:p>
          <a:p>
            <a:pPr marL="0" indent="0">
              <a:buNone/>
            </a:pPr>
            <a:endParaRPr lang="fr-FR" b="1" u="sng" dirty="0">
              <a:solidFill>
                <a:schemeClr val="accent2"/>
              </a:solidFill>
            </a:endParaRPr>
          </a:p>
          <a:p>
            <a:pPr marL="0" indent="0">
              <a:buNone/>
            </a:pPr>
            <a:endParaRPr lang="fr-FR" b="1" u="sng" dirty="0">
              <a:solidFill>
                <a:schemeClr val="accent2"/>
              </a:solidFill>
            </a:endParaRPr>
          </a:p>
          <a:p>
            <a:pPr marL="0" indent="0">
              <a:buNone/>
            </a:pPr>
            <a:r>
              <a:rPr lang="fr-FR" b="1" u="sng" dirty="0">
                <a:solidFill>
                  <a:schemeClr val="accent2"/>
                </a:solidFill>
              </a:rPr>
              <a:t>La possibilité de modifier l’ordre des questions à l’ordre du jour</a:t>
            </a:r>
          </a:p>
          <a:p>
            <a:pPr marL="0" indent="0">
              <a:buNone/>
            </a:pPr>
            <a:endParaRPr lang="fr-FR" dirty="0"/>
          </a:p>
          <a:p>
            <a:r>
              <a:rPr lang="fr-FR" b="1" dirty="0">
                <a:solidFill>
                  <a:schemeClr val="accent2"/>
                </a:solidFill>
              </a:rPr>
              <a:t>Le président de séance </a:t>
            </a:r>
            <a:r>
              <a:rPr lang="fr-FR" dirty="0"/>
              <a:t>est en droit de modifier l’ordre des résolutions inscrites à l’ordre du jour de la convocation</a:t>
            </a:r>
          </a:p>
          <a:p>
            <a:pPr marL="0" indent="0">
              <a:buNone/>
            </a:pPr>
            <a:r>
              <a:rPr lang="fr-FR" dirty="0"/>
              <a:t>		</a:t>
            </a:r>
          </a:p>
          <a:p>
            <a:pPr marL="0" indent="0" algn="just">
              <a:buNone/>
            </a:pPr>
            <a:r>
              <a:rPr lang="fr-FR" sz="4400" b="1" dirty="0">
                <a:solidFill>
                  <a:srgbClr val="FF0000"/>
                </a:solidFill>
              </a:rPr>
              <a:t>!</a:t>
            </a:r>
            <a:r>
              <a:rPr lang="fr-FR" b="1" dirty="0">
                <a:solidFill>
                  <a:srgbClr val="FF0000"/>
                </a:solidFill>
              </a:rPr>
              <a:t> </a:t>
            </a:r>
            <a:r>
              <a:rPr lang="fr-FR" dirty="0"/>
              <a:t>On constate de plus en plus que les syndics inscrivent ce type de 	résolution: 	« En cas de non renouvellement du cabinet X, l’assemblée 	générale se 	prononce sur la candidature du cabinet Y »</a:t>
            </a:r>
          </a:p>
          <a:p>
            <a:endParaRPr lang="fr-FR" dirty="0"/>
          </a:p>
          <a:p>
            <a:r>
              <a:rPr lang="fr-FR" dirty="0"/>
              <a:t>Le conseil syndical doit donc être vigilant et écrire le projet de résolution pour que le syndic ne le fasse pas à sa place et demander de vérifier la convocation avant son envoi</a:t>
            </a:r>
          </a:p>
          <a:p>
            <a:r>
              <a:rPr lang="fr-CA" dirty="0"/>
              <a:t>Si la résolution est amendée les votes par correspondance son réputés défaillant</a:t>
            </a:r>
            <a:endParaRPr lang="fr-FR" dirty="0"/>
          </a:p>
          <a:p>
            <a:endParaRPr lang="fr-FR" dirty="0"/>
          </a:p>
        </p:txBody>
      </p:sp>
    </p:spTree>
    <p:extLst>
      <p:ext uri="{BB962C8B-B14F-4D97-AF65-F5344CB8AC3E}">
        <p14:creationId xmlns:p14="http://schemas.microsoft.com/office/powerpoint/2010/main" val="1800919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b="1" u="sng" dirty="0">
                <a:solidFill>
                  <a:schemeClr val="accent2"/>
                </a:solidFill>
              </a:rPr>
              <a:t>Quelle est la majorité requise pour la désignation du syndic ?</a:t>
            </a:r>
          </a:p>
          <a:p>
            <a:r>
              <a:rPr lang="fr-FR" dirty="0"/>
              <a:t>La désignation du syndic se vote à la majorité de l’article 25 c) : à la majorité des voix du syndicat des copropriétaires</a:t>
            </a:r>
          </a:p>
          <a:p>
            <a:r>
              <a:rPr lang="fr-FR" dirty="0"/>
              <a:t>Si le syndic n’a pas obtenu la majorité requise mais a obtenu le tiers des voix du syndicat des copropriétaires, l’assemblée générale doit procéder immédiatement à un second vote à la majorité de l’article 24 : à la majorité des voix exprimées des copropriétaires présents, représentés ou ayant voté par correspondance (article 25-1 de la loi du 10 juillet 1965)</a:t>
            </a:r>
          </a:p>
          <a:p>
            <a:endParaRPr lang="fr-FR" dirty="0"/>
          </a:p>
        </p:txBody>
      </p:sp>
    </p:spTree>
    <p:extLst>
      <p:ext uri="{BB962C8B-B14F-4D97-AF65-F5344CB8AC3E}">
        <p14:creationId xmlns:p14="http://schemas.microsoft.com/office/powerpoint/2010/main" val="2165799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428205"/>
            <a:ext cx="8596668" cy="4613157"/>
          </a:xfrm>
        </p:spPr>
        <p:txBody>
          <a:bodyPr>
            <a:normAutofit/>
          </a:bodyPr>
          <a:lstStyle/>
          <a:p>
            <a:pPr marL="0" indent="0">
              <a:buNone/>
            </a:pPr>
            <a:r>
              <a:rPr lang="fr-FR" dirty="0"/>
              <a:t> </a:t>
            </a:r>
            <a:r>
              <a:rPr lang="fr-FR" b="1" dirty="0">
                <a:solidFill>
                  <a:schemeClr val="accent2"/>
                </a:solidFill>
              </a:rPr>
              <a:t>Comment combiner la pluralité des candidats avec la passerelle ?</a:t>
            </a:r>
          </a:p>
          <a:p>
            <a:r>
              <a:rPr lang="fr-FR" b="1" u="sng" dirty="0"/>
              <a:t>L’article 19 du décret du 17 mars 1967 :</a:t>
            </a:r>
          </a:p>
          <a:p>
            <a:pPr marL="0" indent="0">
              <a:buNone/>
            </a:pPr>
            <a:r>
              <a:rPr lang="fr-FR" dirty="0"/>
              <a:t>« Pour l’application des articles 25-1 et 26-1 de la loi du 10 juillet 1965, lorsque l’assemblée est appelée à approuver un contrat, un devis ou un marché mettant en concurrence plusieurs candidats, </a:t>
            </a:r>
            <a:r>
              <a:rPr lang="fr-FR" dirty="0">
                <a:solidFill>
                  <a:schemeClr val="accent2"/>
                </a:solidFill>
              </a:rPr>
              <a:t>elle ne peut procéder au second vote prévu à ces articles qu’après avoir voté sur chacune des candidatures à la majorité applicable au premier vote</a:t>
            </a:r>
            <a:r>
              <a:rPr lang="fr-FR" dirty="0"/>
              <a:t> »</a:t>
            </a:r>
          </a:p>
          <a:p>
            <a:r>
              <a:rPr lang="fr-FR" b="1" dirty="0"/>
              <a:t>A défaut la résolution encourt la nullité</a:t>
            </a:r>
          </a:p>
          <a:p>
            <a:r>
              <a:rPr lang="fr-FR" dirty="0"/>
              <a:t>Sur les formulaires de vote par correspondance il doit y avoir une deuxième ligne</a:t>
            </a:r>
          </a:p>
          <a:p>
            <a:r>
              <a:rPr lang="fr-FR" dirty="0"/>
              <a:t>C’est un vote immédiat, la convocation à une deuxième assemblée générale a été supprimée par la réforme du droit de copropriété</a:t>
            </a:r>
          </a:p>
          <a:p>
            <a:endParaRPr lang="fr-FR" dirty="0"/>
          </a:p>
        </p:txBody>
      </p:sp>
    </p:spTree>
    <p:extLst>
      <p:ext uri="{BB962C8B-B14F-4D97-AF65-F5344CB8AC3E}">
        <p14:creationId xmlns:p14="http://schemas.microsoft.com/office/powerpoint/2010/main" val="3051326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611087"/>
            <a:ext cx="8596668" cy="4430276"/>
          </a:xfrm>
        </p:spPr>
        <p:txBody>
          <a:bodyPr>
            <a:normAutofit/>
          </a:bodyPr>
          <a:lstStyle/>
          <a:p>
            <a:pPr marL="0" indent="0">
              <a:buNone/>
            </a:pPr>
            <a:r>
              <a:rPr lang="fr-FR" b="1" u="sng" dirty="0">
                <a:solidFill>
                  <a:schemeClr val="accent2"/>
                </a:solidFill>
              </a:rPr>
              <a:t>Que se passe t-il si le syndic n’a pas pu être désigné faute de majorité requise ?</a:t>
            </a:r>
          </a:p>
          <a:p>
            <a:pPr marL="0" indent="0">
              <a:buNone/>
            </a:pPr>
            <a:r>
              <a:rPr lang="fr-CA" b="1" u="sng" dirty="0">
                <a:solidFill>
                  <a:schemeClr val="tx1"/>
                </a:solidFill>
              </a:rPr>
              <a:t>Article 17 alinéa 3 de la loi du 10 juillet 1965</a:t>
            </a:r>
            <a:endParaRPr lang="fr-FR" b="1" u="sng" dirty="0">
              <a:solidFill>
                <a:schemeClr val="tx1"/>
              </a:solidFill>
            </a:endParaRPr>
          </a:p>
          <a:p>
            <a:r>
              <a:rPr lang="fr-FR" dirty="0"/>
              <a:t>A défaut de désignation par l’assemblée générale d’un syndic, il convient de saisir </a:t>
            </a:r>
            <a:r>
              <a:rPr lang="fr-FR" b="1" dirty="0">
                <a:solidFill>
                  <a:schemeClr val="accent2"/>
                </a:solidFill>
              </a:rPr>
              <a:t>le président du tribunal judiciaire pour la nomination par ce dernier d’un syndic</a:t>
            </a:r>
          </a:p>
          <a:p>
            <a:r>
              <a:rPr lang="fr-FR" dirty="0"/>
              <a:t>Un ou plusieurs copropriétaires, le maire de la commune ou le président de l’établissement public de coopération intercommunale compétent en matière d’habitat du lieu de situation de l’immeuble</a:t>
            </a:r>
          </a:p>
          <a:p>
            <a:r>
              <a:rPr lang="fr-FR" dirty="0"/>
              <a:t>Le président du tribunal judiciaire est saisi par le biais </a:t>
            </a:r>
            <a:r>
              <a:rPr lang="fr-FR" dirty="0">
                <a:solidFill>
                  <a:schemeClr val="accent2"/>
                </a:solidFill>
              </a:rPr>
              <a:t>d’un avocat </a:t>
            </a:r>
            <a:r>
              <a:rPr lang="fr-FR" dirty="0"/>
              <a:t>sur requête. Il rend une ordonnance qui fixe la durée de la mission du syndic</a:t>
            </a:r>
          </a:p>
          <a:p>
            <a:r>
              <a:rPr lang="fr-FR" dirty="0"/>
              <a:t>Le syndic nommé judiciairement aura les mêmes missions que le syndic nommé par l’assemblée générale</a:t>
            </a:r>
          </a:p>
          <a:p>
            <a:endParaRPr lang="fr-FR" dirty="0"/>
          </a:p>
        </p:txBody>
      </p:sp>
    </p:spTree>
    <p:extLst>
      <p:ext uri="{BB962C8B-B14F-4D97-AF65-F5344CB8AC3E}">
        <p14:creationId xmlns:p14="http://schemas.microsoft.com/office/powerpoint/2010/main" val="2201244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b="1" dirty="0">
                <a:solidFill>
                  <a:schemeClr val="accent2"/>
                </a:solidFill>
              </a:rPr>
              <a:t>Que se passe-t-il si le syndic n’a plus de mandat pour convoquer l’assemblée générale?</a:t>
            </a:r>
          </a:p>
          <a:p>
            <a:pPr marL="0" indent="0">
              <a:buNone/>
            </a:pPr>
            <a:r>
              <a:rPr lang="fr-FR" b="1" u="sng" dirty="0"/>
              <a:t>Article 17 alinéa 4 de la loi du 10 juillet 1965 :</a:t>
            </a:r>
          </a:p>
          <a:p>
            <a:r>
              <a:rPr lang="fr-FR" dirty="0"/>
              <a:t>« Dans tous les autres cas où le syndicat est dépourvu de syndic, l’assemblée générale des copropriétaires peut être convoquée par tout copropriétaire, aux fins de nommer un syndic.</a:t>
            </a:r>
          </a:p>
          <a:p>
            <a:r>
              <a:rPr lang="fr-FR" dirty="0"/>
              <a:t>A défaut d’une telle convocation, le président du tribunal judiciaire statuant par ordonnance sur requête à la demande de tout intéressé, désigne un administrateur provisoire de la copropriété qui est notamment chargé de convoquer l’assemblée des copropriétaires en vue de la désignation d’un syndic. »</a:t>
            </a:r>
          </a:p>
          <a:p>
            <a:endParaRPr lang="fr-FR" dirty="0"/>
          </a:p>
        </p:txBody>
      </p:sp>
    </p:spTree>
    <p:extLst>
      <p:ext uri="{BB962C8B-B14F-4D97-AF65-F5344CB8AC3E}">
        <p14:creationId xmlns:p14="http://schemas.microsoft.com/office/powerpoint/2010/main" val="3888832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b="1" u="sng" dirty="0">
                <a:solidFill>
                  <a:schemeClr val="accent2"/>
                </a:solidFill>
              </a:rPr>
              <a:t>La date de fin du contrat de syndic</a:t>
            </a:r>
          </a:p>
          <a:p>
            <a:r>
              <a:rPr lang="fr-FR" dirty="0"/>
              <a:t>Dans le cadre de la résiliation anticipée : l’assemblée générale fixe les dates de fin du contrat en cours et de prise d’effet du nouveau contrat qui interviennent au plus tôt un jour franc après la tenue de cette assemblée</a:t>
            </a:r>
          </a:p>
          <a:p>
            <a:r>
              <a:rPr lang="fr-FR" dirty="0"/>
              <a:t>Dans le cadre de la résiliation pour inexécution suffisamment grave : la résiliation du contrat de syndic prend effet au plus tôt un jour franc après la tenue de cette assemblée générale</a:t>
            </a:r>
          </a:p>
          <a:p>
            <a:r>
              <a:rPr lang="fr-FR" dirty="0"/>
              <a:t>Dans tous les autres cas : le contrat du syndic prend fin à la date fixée dans son contrat</a:t>
            </a:r>
          </a:p>
          <a:p>
            <a:endParaRPr lang="fr-FR" dirty="0"/>
          </a:p>
        </p:txBody>
      </p:sp>
    </p:spTree>
    <p:extLst>
      <p:ext uri="{BB962C8B-B14F-4D97-AF65-F5344CB8AC3E}">
        <p14:creationId xmlns:p14="http://schemas.microsoft.com/office/powerpoint/2010/main" val="2650545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457200" lvl="1" indent="0">
              <a:buNone/>
            </a:pPr>
            <a:r>
              <a:rPr lang="fr-FR" sz="1800" b="1" dirty="0">
                <a:solidFill>
                  <a:schemeClr val="accent2"/>
                </a:solidFill>
              </a:rPr>
              <a:t>Quelques difficultés résultant de la date de fin du contrat</a:t>
            </a:r>
            <a:endParaRPr lang="fr-FR" sz="1800" dirty="0">
              <a:solidFill>
                <a:schemeClr val="accent2"/>
              </a:solidFill>
            </a:endParaRPr>
          </a:p>
          <a:p>
            <a:pPr lvl="0"/>
            <a:r>
              <a:rPr lang="fr-FR" b="1" dirty="0"/>
              <a:t>« </a:t>
            </a:r>
            <a:r>
              <a:rPr lang="fr-FR" dirty="0"/>
              <a:t>Contrat conclu pour une durée d’un an jusqu’au 31 décembre ou au plus tard le jour de l’assemblée générale appelée à approuver les comptes » : la Cour de cassation a jugé que l’échéance du mandat doit correspondre au terme de la durée prévue au contrat sans tenir compte de la prorogation jusqu’à l’approbation des comptes</a:t>
            </a:r>
          </a:p>
          <a:p>
            <a:pPr marL="0" lvl="0" indent="0">
              <a:buNone/>
            </a:pPr>
            <a:endParaRPr lang="fr-FR" sz="1000" dirty="0"/>
          </a:p>
          <a:p>
            <a:pPr lvl="0"/>
            <a:r>
              <a:rPr lang="fr-FR" dirty="0"/>
              <a:t>L’assemblée générale n’a pas le pouvoir d’augmenter ou de diminuer la durée du contrat de syndic, sans résolution en ce sens inscrite à l’ordre du jour</a:t>
            </a:r>
            <a:endParaRPr lang="fr-FR" sz="1000" dirty="0"/>
          </a:p>
          <a:p>
            <a:endParaRPr lang="fr-FR" dirty="0"/>
          </a:p>
        </p:txBody>
      </p:sp>
    </p:spTree>
    <p:extLst>
      <p:ext uri="{BB962C8B-B14F-4D97-AF65-F5344CB8AC3E}">
        <p14:creationId xmlns:p14="http://schemas.microsoft.com/office/powerpoint/2010/main" val="676026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Durée du contrat</a:t>
            </a:r>
            <a:r>
              <a:rPr lang="fr-FR" dirty="0">
                <a:solidFill>
                  <a:schemeClr val="accent2"/>
                </a:solidFill>
              </a:rPr>
              <a:t> </a:t>
            </a:r>
            <a:r>
              <a:rPr lang="fr-FR" dirty="0"/>
              <a:t>du syndic </a:t>
            </a:r>
            <a:br>
              <a:rPr lang="fr-FR" dirty="0">
                <a:solidFill>
                  <a:schemeClr val="accent2"/>
                </a:solidFill>
              </a:rPr>
            </a:b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endParaRPr lang="fr-FR" dirty="0"/>
          </a:p>
          <a:p>
            <a:r>
              <a:rPr lang="fr-FR" dirty="0"/>
              <a:t>Le contrat de syndic est conclu pour une durée déterminée et doit indiquer des dates calendaires </a:t>
            </a:r>
          </a:p>
          <a:p>
            <a:pPr marL="0" indent="0">
              <a:buNone/>
            </a:pPr>
            <a:endParaRPr lang="fr-FR" dirty="0"/>
          </a:p>
          <a:p>
            <a:endParaRPr lang="fr-FR" dirty="0"/>
          </a:p>
          <a:p>
            <a:r>
              <a:rPr lang="fr-FR" dirty="0"/>
              <a:t>La durée maximale pour le mandat de syndic est fixée à trois ans (renouvelable) </a:t>
            </a:r>
          </a:p>
          <a:p>
            <a:pPr marL="0" indent="0">
              <a:buNone/>
            </a:pPr>
            <a:endParaRPr lang="fr-FR" dirty="0"/>
          </a:p>
          <a:p>
            <a:endParaRPr lang="fr-FR" dirty="0"/>
          </a:p>
          <a:p>
            <a:r>
              <a:rPr lang="fr-FR" dirty="0"/>
              <a:t>Il n’existe pas de durée minimum pour un contrat de syndic </a:t>
            </a:r>
          </a:p>
          <a:p>
            <a:pPr marL="0" indent="0">
              <a:buNone/>
            </a:pPr>
            <a:endParaRPr lang="fr-FR" dirty="0"/>
          </a:p>
          <a:p>
            <a:endParaRPr lang="fr-FR" b="1" dirty="0"/>
          </a:p>
          <a:p>
            <a:r>
              <a:rPr lang="fr-FR" b="1" dirty="0"/>
              <a:t>Le contrat de syndic ne peut pas être renouvelé par tacite reconduction </a:t>
            </a:r>
          </a:p>
          <a:p>
            <a:endParaRPr lang="fr-FR" dirty="0"/>
          </a:p>
        </p:txBody>
      </p:sp>
    </p:spTree>
    <p:extLst>
      <p:ext uri="{BB962C8B-B14F-4D97-AF65-F5344CB8AC3E}">
        <p14:creationId xmlns:p14="http://schemas.microsoft.com/office/powerpoint/2010/main" val="31130955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III./ Après la tenue de l’assemblée générale</a:t>
            </a:r>
            <a:endParaRPr lang="fr-FR" dirty="0"/>
          </a:p>
        </p:txBody>
      </p:sp>
      <p:sp>
        <p:nvSpPr>
          <p:cNvPr id="3" name="Espace réservé du contenu 2"/>
          <p:cNvSpPr>
            <a:spLocks noGrp="1"/>
          </p:cNvSpPr>
          <p:nvPr>
            <p:ph idx="1"/>
          </p:nvPr>
        </p:nvSpPr>
        <p:spPr/>
        <p:txBody>
          <a:bodyPr/>
          <a:lstStyle/>
          <a:p>
            <a:pPr marL="0" indent="0">
              <a:buNone/>
            </a:pPr>
            <a:endParaRPr lang="fr-FR" b="1" dirty="0"/>
          </a:p>
          <a:p>
            <a:pPr marL="0" indent="0">
              <a:buNone/>
            </a:pPr>
            <a:endParaRPr lang="fr-FR" b="1" dirty="0"/>
          </a:p>
          <a:p>
            <a:pPr marL="0" indent="0">
              <a:buNone/>
            </a:pPr>
            <a:endParaRPr lang="fr-FR" b="1" dirty="0"/>
          </a:p>
          <a:p>
            <a:pPr marL="0" indent="0">
              <a:buNone/>
            </a:pPr>
            <a:r>
              <a:rPr lang="fr-FR" b="1" dirty="0"/>
              <a:t>A- La fin de la mission du syndic</a:t>
            </a:r>
          </a:p>
          <a:p>
            <a:pPr marL="0" indent="0">
              <a:buNone/>
            </a:pPr>
            <a:endParaRPr lang="fr-CA" b="1" dirty="0"/>
          </a:p>
          <a:p>
            <a:pPr marL="0" indent="0">
              <a:buNone/>
            </a:pPr>
            <a:r>
              <a:rPr lang="fr-CA" b="1" dirty="0"/>
              <a:t>B- La transmission des archives</a:t>
            </a:r>
            <a:endParaRPr lang="fr-FR" dirty="0"/>
          </a:p>
        </p:txBody>
      </p:sp>
    </p:spTree>
    <p:extLst>
      <p:ext uri="{BB962C8B-B14F-4D97-AF65-F5344CB8AC3E}">
        <p14:creationId xmlns:p14="http://schemas.microsoft.com/office/powerpoint/2010/main" val="7464664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9268" y="940526"/>
            <a:ext cx="8594733" cy="5100836"/>
          </a:xfrm>
        </p:spPr>
        <p:txBody>
          <a:bodyPr>
            <a:normAutofit fontScale="92500"/>
          </a:bodyPr>
          <a:lstStyle/>
          <a:p>
            <a:pPr marL="0" indent="0">
              <a:buNone/>
            </a:pPr>
            <a:r>
              <a:rPr lang="fr-FR" b="1" u="sng" dirty="0">
                <a:solidFill>
                  <a:schemeClr val="accent2"/>
                </a:solidFill>
              </a:rPr>
              <a:t>Jusqu’à quand le syndic sortant est-il en place?</a:t>
            </a:r>
            <a:endParaRPr lang="fr-FR" sz="1100" u="sng" dirty="0">
              <a:solidFill>
                <a:schemeClr val="accent2"/>
              </a:solidFill>
            </a:endParaRPr>
          </a:p>
          <a:p>
            <a:pPr lvl="0"/>
            <a:r>
              <a:rPr lang="fr-FR" dirty="0"/>
              <a:t>Avant la réforme du droit de la copropriété, le syndic sortant pouvait quitter l’assemblée générale en cours, une fois la nomination du nouveau syndic. </a:t>
            </a:r>
            <a:r>
              <a:rPr lang="fr-FR" b="1" dirty="0"/>
              <a:t>Désormais cela n’est plus possible</a:t>
            </a:r>
            <a:endParaRPr lang="fr-FR" sz="1000" dirty="0"/>
          </a:p>
          <a:p>
            <a:pPr lvl="0"/>
            <a:r>
              <a:rPr lang="fr-FR" dirty="0"/>
              <a:t>La réforme a inséré la notion de « 1 jour franc après la tenue de l’assemblée générale »</a:t>
            </a:r>
            <a:endParaRPr lang="fr-FR" sz="1000" dirty="0"/>
          </a:p>
          <a:p>
            <a:r>
              <a:rPr lang="fr-FR" dirty="0"/>
              <a:t> </a:t>
            </a:r>
            <a:r>
              <a:rPr lang="fr-FR" u="sng" dirty="0"/>
              <a:t>Résiliation anticipée : </a:t>
            </a:r>
            <a:r>
              <a:rPr lang="fr-FR" dirty="0"/>
              <a:t>« l’assemblée générale désigne un nouveau syndic et fixe les dates de fin du contrat en cours et prise d’effet du nouveau contrat, qui interviennent au plus tôt 1 jour franc après la tenue de l’assemblée générale »</a:t>
            </a:r>
            <a:endParaRPr lang="fr-FR" sz="1000" dirty="0"/>
          </a:p>
          <a:p>
            <a:r>
              <a:rPr lang="fr-FR" u="sng" dirty="0"/>
              <a:t>Résiliation du contrat à l’initiative du syndic </a:t>
            </a:r>
            <a:r>
              <a:rPr lang="fr-FR" dirty="0"/>
              <a:t>: « la résiliation du contrat prend effet au plus tôt un jour franc après la tenue de l’assemblée générale »</a:t>
            </a:r>
            <a:endParaRPr lang="fr-FR" sz="1000" dirty="0"/>
          </a:p>
          <a:p>
            <a:pPr lvl="0"/>
            <a:r>
              <a:rPr lang="fr-FR" u="sng" dirty="0"/>
              <a:t>La résiliation du contrat à l’initiative du conseil syndical </a:t>
            </a:r>
            <a:r>
              <a:rPr lang="fr-FR" dirty="0"/>
              <a:t>: l’assemblée générale se prononce sur la question de la résiliation et, le cas échéant, fixe sa date de prise d’effet au plut tôt un jour franc après la tenue de l’assemblée générale</a:t>
            </a:r>
          </a:p>
          <a:p>
            <a:pPr lvl="0"/>
            <a:r>
              <a:rPr lang="fr-FR" dirty="0"/>
              <a:t>En dehors de ces cas, le contrat de syndic se termine à la date fixée dans son contrat.</a:t>
            </a:r>
          </a:p>
          <a:p>
            <a:endParaRPr lang="fr-FR" dirty="0"/>
          </a:p>
        </p:txBody>
      </p:sp>
    </p:spTree>
    <p:extLst>
      <p:ext uri="{BB962C8B-B14F-4D97-AF65-F5344CB8AC3E}">
        <p14:creationId xmlns:p14="http://schemas.microsoft.com/office/powerpoint/2010/main" val="3068390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158241"/>
            <a:ext cx="8596668" cy="4883122"/>
          </a:xfrm>
        </p:spPr>
        <p:txBody>
          <a:bodyPr/>
          <a:lstStyle/>
          <a:p>
            <a:pPr marL="0" lvl="0" indent="0">
              <a:buNone/>
            </a:pPr>
            <a:r>
              <a:rPr lang="fr-FR" b="1" dirty="0">
                <a:solidFill>
                  <a:schemeClr val="accent2"/>
                </a:solidFill>
              </a:rPr>
              <a:t>Quelles sont les missions incombant au syndic sortant? </a:t>
            </a:r>
          </a:p>
          <a:p>
            <a:pPr marL="0" lvl="0" indent="0">
              <a:buNone/>
            </a:pPr>
            <a:endParaRPr lang="fr-CA" b="1" dirty="0"/>
          </a:p>
          <a:p>
            <a:pPr marL="0" lvl="0" indent="0">
              <a:buNone/>
            </a:pPr>
            <a:endParaRPr lang="fr-FR" dirty="0"/>
          </a:p>
          <a:p>
            <a:pPr lvl="0"/>
            <a:r>
              <a:rPr lang="fr-FR" dirty="0"/>
              <a:t>	Il appartient à l’ancien syndic </a:t>
            </a:r>
            <a:r>
              <a:rPr lang="fr-FR" b="1" dirty="0"/>
              <a:t>d’envoyer le procès-verbal</a:t>
            </a:r>
            <a:r>
              <a:rPr lang="fr-FR" dirty="0"/>
              <a:t>, l’envoi étant compris dans sa rémunération forfaitaire</a:t>
            </a:r>
          </a:p>
          <a:p>
            <a:pPr marL="0" lvl="0" indent="0">
              <a:buNone/>
            </a:pPr>
            <a:endParaRPr lang="fr-FR" dirty="0"/>
          </a:p>
          <a:p>
            <a:pPr lvl="0"/>
            <a:r>
              <a:rPr lang="fr-FR" dirty="0"/>
              <a:t>Il appartient à l’ancien syndic de </a:t>
            </a:r>
            <a:r>
              <a:rPr lang="fr-FR" b="1" dirty="0"/>
              <a:t>clôturer les comptes après apurement</a:t>
            </a:r>
          </a:p>
          <a:p>
            <a:pPr marL="0" lvl="0" indent="0">
              <a:buNone/>
            </a:pPr>
            <a:endParaRPr lang="fr-FR" dirty="0"/>
          </a:p>
          <a:p>
            <a:pPr lvl="0"/>
            <a:r>
              <a:rPr lang="fr-FR" dirty="0"/>
              <a:t>Il	appartient	au	syndic	de	</a:t>
            </a:r>
            <a:r>
              <a:rPr lang="fr-FR" b="1" dirty="0"/>
              <a:t>transmettre	les	archives	</a:t>
            </a:r>
            <a:r>
              <a:rPr lang="fr-FR" dirty="0"/>
              <a:t>du	syndicat	des copropriétaires</a:t>
            </a:r>
          </a:p>
          <a:p>
            <a:endParaRPr lang="fr-FR" dirty="0"/>
          </a:p>
        </p:txBody>
      </p:sp>
    </p:spTree>
    <p:extLst>
      <p:ext uri="{BB962C8B-B14F-4D97-AF65-F5344CB8AC3E}">
        <p14:creationId xmlns:p14="http://schemas.microsoft.com/office/powerpoint/2010/main" val="421340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La transmission des archives </a:t>
            </a:r>
            <a:endParaRPr lang="fr-FR" dirty="0"/>
          </a:p>
        </p:txBody>
      </p:sp>
      <p:sp>
        <p:nvSpPr>
          <p:cNvPr id="3" name="Espace réservé du contenu 2"/>
          <p:cNvSpPr>
            <a:spLocks noGrp="1"/>
          </p:cNvSpPr>
          <p:nvPr>
            <p:ph idx="1"/>
          </p:nvPr>
        </p:nvSpPr>
        <p:spPr>
          <a:xfrm>
            <a:off x="677334" y="1550127"/>
            <a:ext cx="8596668" cy="4491236"/>
          </a:xfrm>
        </p:spPr>
        <p:txBody>
          <a:bodyPr>
            <a:normAutofit fontScale="92500" lnSpcReduction="20000"/>
          </a:bodyPr>
          <a:lstStyle/>
          <a:p>
            <a:pPr marL="0" indent="0">
              <a:buNone/>
            </a:pPr>
            <a:r>
              <a:rPr lang="fr-FR" b="1" dirty="0"/>
              <a:t>Article 18-2 de la loi du 10 juillet 1965 prévoit l’obligation pour le syndic sortant de transmettre les archives au nouveau syndic :</a:t>
            </a:r>
          </a:p>
          <a:p>
            <a:pPr marL="0" indent="0">
              <a:buNone/>
            </a:pPr>
            <a:endParaRPr lang="fr-FR" b="1" dirty="0"/>
          </a:p>
          <a:p>
            <a:pPr lvl="0"/>
            <a:r>
              <a:rPr lang="fr-FR" u="heavy" dirty="0"/>
              <a:t> Dans un délai de 15 jours à compter de la cessation de ses fonctions</a:t>
            </a:r>
            <a:r>
              <a:rPr lang="fr-FR" dirty="0"/>
              <a:t>, le syndic doit remettre : </a:t>
            </a:r>
            <a:r>
              <a:rPr lang="fr-FR" b="1" dirty="0"/>
              <a:t>la situation de trésorerie, les références des comptes bancaires du syndicat les coordonnées de la banque</a:t>
            </a:r>
            <a:r>
              <a:rPr lang="fr-FR" dirty="0"/>
              <a:t>.</a:t>
            </a:r>
          </a:p>
          <a:p>
            <a:pPr lvl="0"/>
            <a:r>
              <a:rPr lang="fr-FR" u="heavy" dirty="0"/>
              <a:t>Dans un délai d’un mois suivant la cessation de ses fonctions</a:t>
            </a:r>
            <a:r>
              <a:rPr lang="fr-FR" dirty="0"/>
              <a:t>, le syndic doit remettre : l’</a:t>
            </a:r>
            <a:r>
              <a:rPr lang="fr-FR" b="1" dirty="0"/>
              <a:t>ensemble des documents et archives </a:t>
            </a:r>
            <a:r>
              <a:rPr lang="fr-FR" dirty="0"/>
              <a:t>du syndicat ainsi que, le cas échéant, l’ensemble des documents </a:t>
            </a:r>
            <a:r>
              <a:rPr lang="fr-FR" b="1" dirty="0"/>
              <a:t>dématérialisés </a:t>
            </a:r>
            <a:r>
              <a:rPr lang="fr-FR" dirty="0"/>
              <a:t>relatifs à la gestion de l’immeuble ou aux lots gérés dans un </a:t>
            </a:r>
            <a:r>
              <a:rPr lang="fr-FR" b="1" dirty="0"/>
              <a:t>format téléchargeable et imprimable</a:t>
            </a:r>
            <a:r>
              <a:rPr lang="fr-FR" dirty="0"/>
              <a:t>. Dans l’hypothèse où le syndicat des copropriétaires a fait le choix de confier le prestataire de ce changement en communiquant les coordonnées du nouveau syndic</a:t>
            </a:r>
          </a:p>
          <a:p>
            <a:pPr lvl="0"/>
            <a:r>
              <a:rPr lang="fr-FR" u="heavy" dirty="0"/>
              <a:t>Dans un délai de deux mois suivant l’expiration du délai d’un mois susmentionné</a:t>
            </a:r>
            <a:r>
              <a:rPr lang="fr-FR" dirty="0"/>
              <a:t> l’ancien syndic doit remettre au nouveau syndic </a:t>
            </a:r>
            <a:r>
              <a:rPr lang="fr-FR" b="1" dirty="0"/>
              <a:t>l’état des comptes des copropriétaires ainsi que celui des comptes du syndicat, après apurement et clôture</a:t>
            </a:r>
            <a:endParaRPr lang="fr-FR" dirty="0"/>
          </a:p>
          <a:p>
            <a:pPr marL="0" indent="0">
              <a:buNone/>
            </a:pPr>
            <a:endParaRPr lang="fr-FR" dirty="0"/>
          </a:p>
        </p:txBody>
      </p:sp>
    </p:spTree>
    <p:extLst>
      <p:ext uri="{BB962C8B-B14F-4D97-AF65-F5344CB8AC3E}">
        <p14:creationId xmlns:p14="http://schemas.microsoft.com/office/powerpoint/2010/main" val="3579934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8625" y="1210491"/>
            <a:ext cx="8596668" cy="4830871"/>
          </a:xfrm>
        </p:spPr>
        <p:txBody>
          <a:bodyPr>
            <a:normAutofit fontScale="92500"/>
          </a:bodyPr>
          <a:lstStyle/>
          <a:p>
            <a:pPr marL="0" indent="0">
              <a:buNone/>
            </a:pPr>
            <a:endParaRPr lang="fr-FR" dirty="0"/>
          </a:p>
          <a:p>
            <a:pPr marL="0" lvl="0" indent="0">
              <a:buNone/>
            </a:pPr>
            <a:r>
              <a:rPr lang="fr-FR" b="1" u="sng" dirty="0"/>
              <a:t>Article 33-1 du décret du 17 mars 1967 :</a:t>
            </a:r>
          </a:p>
          <a:p>
            <a:r>
              <a:rPr lang="fr-FR" dirty="0"/>
              <a:t>En cas de changement de syndic, la transmission des documents et archives du syndicat, ainsi que, le cas échéant, l’ensemble des documents dématérialisés relatifs à la gestion de l’immeuble ou aux lots gérés figurant dans l’espace en ligne sécurisé, doit être accompagné d’un </a:t>
            </a:r>
            <a:r>
              <a:rPr lang="fr-FR" b="1" dirty="0"/>
              <a:t>bordereau récapitulatif de ces pièces</a:t>
            </a:r>
            <a:r>
              <a:rPr lang="fr-FR" dirty="0"/>
              <a:t>.</a:t>
            </a:r>
          </a:p>
          <a:p>
            <a:r>
              <a:rPr lang="fr-FR" dirty="0"/>
              <a:t>Copie du bordereau est remise au conseil syndical. </a:t>
            </a:r>
          </a:p>
          <a:p>
            <a:pPr lvl="0"/>
            <a:r>
              <a:rPr lang="fr-FR" dirty="0"/>
              <a:t>Ce bordereau doit refléter la réalité du contenu des archives. Il appartient donc au nouveau syndic d’être particulièrement vigilant dans la remise des archives.</a:t>
            </a:r>
          </a:p>
          <a:p>
            <a:pPr lvl="0"/>
            <a:r>
              <a:rPr lang="fr-FR" dirty="0"/>
              <a:t>Dans un arrêt rendu par la Cour de cassation en date du 22 mars 2022 (21- 11.289), la haute juridiction a estimé que les pièces demandées étaient mentionnées sur le bordereau de remise des pièces et que le syndicat ne parvenait pas à démontrer l’absence de ces pièces lors de la remise. L’ancien syndic n’est donc pas condamné à remettre les pièces manquantes sous astreinte</a:t>
            </a:r>
          </a:p>
          <a:p>
            <a:endParaRPr lang="fr-FR" dirty="0"/>
          </a:p>
        </p:txBody>
      </p:sp>
    </p:spTree>
    <p:extLst>
      <p:ext uri="{BB962C8B-B14F-4D97-AF65-F5344CB8AC3E}">
        <p14:creationId xmlns:p14="http://schemas.microsoft.com/office/powerpoint/2010/main" val="20772544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457200" lvl="1" indent="0">
              <a:buNone/>
            </a:pPr>
            <a:r>
              <a:rPr lang="fr-FR" b="1" dirty="0">
                <a:solidFill>
                  <a:schemeClr val="accent2"/>
                </a:solidFill>
              </a:rPr>
              <a:t>Que faire en cas de refus de transmission des archives du syndicat des copropriétaires?</a:t>
            </a:r>
          </a:p>
          <a:p>
            <a:r>
              <a:rPr lang="fr-FR" dirty="0"/>
              <a:t>Après mise en demeure restée infructueuse, le syndic nouvellement désigné ou le président du conseil syndical pourra demander au président du tribunal judiciaire statuant en référé, </a:t>
            </a:r>
            <a:r>
              <a:rPr lang="fr-FR" b="1" dirty="0"/>
              <a:t>d’ordonner sous astreinte </a:t>
            </a:r>
            <a:r>
              <a:rPr lang="fr-FR" dirty="0"/>
              <a:t>la remise des pièces, informations et documents dématérialisés ainsi que le versement des intérêts provisionnels dus à compter de la mise en demeure, sans préjudice de toute provision à valoir sur dommages et intérêts</a:t>
            </a:r>
            <a:endParaRPr lang="fr-FR" sz="1000" dirty="0"/>
          </a:p>
          <a:p>
            <a:r>
              <a:rPr lang="fr-FR" dirty="0"/>
              <a:t>Cette action ne peut être introduite après mise en demeure effectuée par lettre recommandée avec accusé de réception ou par acte d’huissier adressée à l’ancien syndic et </a:t>
            </a:r>
            <a:r>
              <a:rPr lang="fr-FR" b="1" dirty="0"/>
              <a:t>restée infructueuse pendant plus de 8 jours</a:t>
            </a:r>
            <a:endParaRPr lang="fr-FR" sz="1000" dirty="0"/>
          </a:p>
          <a:p>
            <a:endParaRPr lang="fr-FR" dirty="0"/>
          </a:p>
        </p:txBody>
      </p:sp>
    </p:spTree>
    <p:extLst>
      <p:ext uri="{BB962C8B-B14F-4D97-AF65-F5344CB8AC3E}">
        <p14:creationId xmlns:p14="http://schemas.microsoft.com/office/powerpoint/2010/main" val="25584457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8df1bef-6142-4e4a-b0fa-a0c9dc9f2f98@mxp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42124" y="1767839"/>
            <a:ext cx="2763179" cy="2699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8857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Changer de syndic : A quel moment doit-on se poser cette question ? </a:t>
            </a:r>
            <a:endParaRPr lang="fr-FR" dirty="0"/>
          </a:p>
        </p:txBody>
      </p:sp>
      <p:sp>
        <p:nvSpPr>
          <p:cNvPr id="3" name="Espace réservé du contenu 2"/>
          <p:cNvSpPr>
            <a:spLocks noGrp="1"/>
          </p:cNvSpPr>
          <p:nvPr>
            <p:ph idx="1"/>
          </p:nvPr>
        </p:nvSpPr>
        <p:spPr/>
        <p:txBody>
          <a:bodyPr/>
          <a:lstStyle/>
          <a:p>
            <a:pPr fontAlgn="base"/>
            <a:r>
              <a:rPr lang="fr-FR" dirty="0"/>
              <a:t>Le contrat de syndic arrive à échéance; </a:t>
            </a:r>
          </a:p>
          <a:p>
            <a:pPr marL="0" indent="0" fontAlgn="base">
              <a:buNone/>
            </a:pPr>
            <a:endParaRPr lang="fr-FR" dirty="0"/>
          </a:p>
          <a:p>
            <a:pPr fontAlgn="base"/>
            <a:r>
              <a:rPr lang="fr-FR" dirty="0"/>
              <a:t>La résiliation anticipée du contrat de syndic; </a:t>
            </a:r>
          </a:p>
          <a:p>
            <a:pPr marL="0" indent="0" fontAlgn="base">
              <a:buNone/>
            </a:pPr>
            <a:endParaRPr lang="fr-FR" dirty="0"/>
          </a:p>
          <a:p>
            <a:pPr fontAlgn="base"/>
            <a:r>
              <a:rPr lang="fr-FR" dirty="0"/>
              <a:t>La résiliation du contrat pour inexécution suffisamment grave</a:t>
            </a:r>
          </a:p>
          <a:p>
            <a:pPr marL="0" indent="0" fontAlgn="base">
              <a:buNone/>
            </a:pPr>
            <a:endParaRPr lang="fr-FR" dirty="0"/>
          </a:p>
          <a:p>
            <a:pPr fontAlgn="base"/>
            <a:r>
              <a:rPr lang="fr-FR" dirty="0"/>
              <a:t>Lorsque le syndic a perdu sa garantie financière;</a:t>
            </a:r>
          </a:p>
          <a:p>
            <a:pPr marL="0" indent="0" fontAlgn="base">
              <a:buNone/>
            </a:pPr>
            <a:endParaRPr lang="fr-FR" dirty="0"/>
          </a:p>
          <a:p>
            <a:pPr fontAlgn="base"/>
            <a:r>
              <a:rPr lang="fr-FR" dirty="0"/>
              <a:t>Lorsque le syndic non-professionnel perd sa qualité de copropriétaire… </a:t>
            </a:r>
          </a:p>
          <a:p>
            <a:pPr marL="0" indent="0">
              <a:buNone/>
            </a:pPr>
            <a:endParaRPr lang="fr-FR" dirty="0"/>
          </a:p>
        </p:txBody>
      </p:sp>
    </p:spTree>
    <p:extLst>
      <p:ext uri="{BB962C8B-B14F-4D97-AF65-F5344CB8AC3E}">
        <p14:creationId xmlns:p14="http://schemas.microsoft.com/office/powerpoint/2010/main" val="747300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La réforme de l’ordonnance copropriété du 30 octobre 2019 </a:t>
            </a:r>
            <a:endParaRPr lang="fr-FR" dirty="0"/>
          </a:p>
        </p:txBody>
      </p:sp>
      <p:sp>
        <p:nvSpPr>
          <p:cNvPr id="3" name="Espace réservé du contenu 2"/>
          <p:cNvSpPr>
            <a:spLocks noGrp="1"/>
          </p:cNvSpPr>
          <p:nvPr>
            <p:ph idx="1"/>
          </p:nvPr>
        </p:nvSpPr>
        <p:spPr/>
        <p:txBody>
          <a:bodyPr/>
          <a:lstStyle/>
          <a:p>
            <a:pPr fontAlgn="base"/>
            <a:r>
              <a:rPr lang="fr-FR" dirty="0"/>
              <a:t>Cette réforme est entrée en vigueur au 1er juin 2020 et s’applique pour les  contrats conclus à partir de cette date </a:t>
            </a:r>
          </a:p>
          <a:p>
            <a:pPr marL="0" indent="0" fontAlgn="base">
              <a:buNone/>
            </a:pPr>
            <a:endParaRPr lang="fr-FR" dirty="0"/>
          </a:p>
          <a:p>
            <a:pPr fontAlgn="base"/>
            <a:r>
              <a:rPr lang="fr-FR" dirty="0"/>
              <a:t>La réforme a supprimé la possibilité pour un syndic de pouvoir démissionner  </a:t>
            </a:r>
          </a:p>
          <a:p>
            <a:pPr marL="0" indent="0" fontAlgn="base">
              <a:buNone/>
            </a:pPr>
            <a:endParaRPr lang="fr-FR" dirty="0"/>
          </a:p>
          <a:p>
            <a:pPr fontAlgn="base"/>
            <a:r>
              <a:rPr lang="fr-FR" dirty="0"/>
              <a:t>Transformation du motif pour résilier le contrat du syndic </a:t>
            </a:r>
          </a:p>
          <a:p>
            <a:pPr marL="0" indent="0" fontAlgn="base">
              <a:buNone/>
            </a:pPr>
            <a:endParaRPr lang="fr-FR" dirty="0"/>
          </a:p>
          <a:p>
            <a:pPr fontAlgn="base"/>
            <a:r>
              <a:rPr lang="fr-FR" dirty="0"/>
              <a:t>Instauration dans certains cas d’un délai de 1 jour franc après la tenue de l’assemblée générale pour la prise d’effet du nouveau contrat de syndic </a:t>
            </a:r>
          </a:p>
          <a:p>
            <a:endParaRPr lang="fr-FR" dirty="0"/>
          </a:p>
        </p:txBody>
      </p:sp>
    </p:spTree>
    <p:extLst>
      <p:ext uri="{BB962C8B-B14F-4D97-AF65-F5344CB8AC3E}">
        <p14:creationId xmlns:p14="http://schemas.microsoft.com/office/powerpoint/2010/main" val="2571871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Le changement de syndic</a:t>
            </a:r>
            <a:endParaRPr lang="fr-FR" dirty="0"/>
          </a:p>
        </p:txBody>
      </p:sp>
      <p:sp>
        <p:nvSpPr>
          <p:cNvPr id="3" name="Espace réservé du contenu 2"/>
          <p:cNvSpPr>
            <a:spLocks noGrp="1"/>
          </p:cNvSpPr>
          <p:nvPr>
            <p:ph idx="1"/>
          </p:nvPr>
        </p:nvSpPr>
        <p:spPr/>
        <p:txBody>
          <a:bodyPr/>
          <a:lstStyle/>
          <a:p>
            <a:pPr marL="0" indent="0" fontAlgn="base">
              <a:buNone/>
            </a:pPr>
            <a:r>
              <a:rPr lang="fr-FR" dirty="0"/>
              <a:t>Plan de la formation : </a:t>
            </a:r>
          </a:p>
          <a:p>
            <a:pPr marL="0" indent="0" fontAlgn="base">
              <a:buNone/>
            </a:pPr>
            <a:endParaRPr lang="fr-FR" dirty="0"/>
          </a:p>
          <a:p>
            <a:pPr marL="0" indent="0" fontAlgn="base">
              <a:buNone/>
            </a:pPr>
            <a:r>
              <a:rPr lang="fr-FR" b="1" dirty="0">
                <a:solidFill>
                  <a:schemeClr val="accent2"/>
                </a:solidFill>
              </a:rPr>
              <a:t>I/ Avant la tenue de l’assemblée générale  </a:t>
            </a:r>
          </a:p>
          <a:p>
            <a:pPr marL="0" indent="0" fontAlgn="base">
              <a:buNone/>
            </a:pPr>
            <a:endParaRPr lang="fr-FR" b="1" dirty="0">
              <a:solidFill>
                <a:schemeClr val="accent2"/>
              </a:solidFill>
            </a:endParaRPr>
          </a:p>
          <a:p>
            <a:pPr marL="0" indent="0" fontAlgn="base">
              <a:buNone/>
            </a:pPr>
            <a:r>
              <a:rPr lang="fr-FR" b="1" dirty="0">
                <a:solidFill>
                  <a:schemeClr val="accent2"/>
                </a:solidFill>
              </a:rPr>
              <a:t>II/Au cours de l’assemblée générale </a:t>
            </a:r>
          </a:p>
          <a:p>
            <a:pPr marL="0" indent="0" fontAlgn="base">
              <a:buNone/>
            </a:pPr>
            <a:endParaRPr lang="fr-FR" b="1" dirty="0">
              <a:solidFill>
                <a:schemeClr val="accent2"/>
              </a:solidFill>
            </a:endParaRPr>
          </a:p>
          <a:p>
            <a:pPr marL="0" indent="0" fontAlgn="base">
              <a:buNone/>
            </a:pPr>
            <a:r>
              <a:rPr lang="fr-FR" b="1" dirty="0">
                <a:solidFill>
                  <a:schemeClr val="accent2"/>
                </a:solidFill>
              </a:rPr>
              <a:t>III/ Après l’assemblée générale </a:t>
            </a:r>
          </a:p>
          <a:p>
            <a:endParaRPr lang="fr-FR" dirty="0"/>
          </a:p>
        </p:txBody>
      </p:sp>
    </p:spTree>
    <p:extLst>
      <p:ext uri="{BB962C8B-B14F-4D97-AF65-F5344CB8AC3E}">
        <p14:creationId xmlns:p14="http://schemas.microsoft.com/office/powerpoint/2010/main" val="2968810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Le changement de syndic </a:t>
            </a:r>
            <a:endParaRPr lang="fr-FR" dirty="0"/>
          </a:p>
        </p:txBody>
      </p:sp>
      <p:sp>
        <p:nvSpPr>
          <p:cNvPr id="3" name="Espace réservé du contenu 2"/>
          <p:cNvSpPr>
            <a:spLocks noGrp="1"/>
          </p:cNvSpPr>
          <p:nvPr>
            <p:ph idx="1"/>
          </p:nvPr>
        </p:nvSpPr>
        <p:spPr/>
        <p:txBody>
          <a:bodyPr/>
          <a:lstStyle/>
          <a:p>
            <a:pPr marL="0" indent="0" fontAlgn="base">
              <a:buNone/>
            </a:pPr>
            <a:r>
              <a:rPr lang="fr-FR" b="1" u="sng" dirty="0">
                <a:solidFill>
                  <a:schemeClr val="accent2"/>
                </a:solidFill>
              </a:rPr>
              <a:t>I- Avant la tenue de l’assemblée générale </a:t>
            </a:r>
          </a:p>
          <a:p>
            <a:pPr marL="0" indent="0" fontAlgn="base">
              <a:buNone/>
            </a:pPr>
            <a:endParaRPr lang="fr-CA" dirty="0"/>
          </a:p>
          <a:p>
            <a:pPr marL="0" indent="0" fontAlgn="base">
              <a:buNone/>
            </a:pPr>
            <a:endParaRPr lang="fr-FR" dirty="0"/>
          </a:p>
          <a:p>
            <a:pPr marL="0" indent="0" fontAlgn="base">
              <a:buNone/>
            </a:pPr>
            <a:r>
              <a:rPr lang="fr-FR" dirty="0"/>
              <a:t>A- L’obligation de mise en concurrence du contrat de syndic  (article 21 L 10 juillet 1965)</a:t>
            </a:r>
          </a:p>
          <a:p>
            <a:pPr fontAlgn="base">
              <a:buFont typeface="Arial" panose="020B0604020202020204" pitchFamily="34" charset="0"/>
              <a:buChar char="•"/>
            </a:pPr>
            <a:r>
              <a:rPr lang="fr-CA" dirty="0"/>
              <a:t>Rôle du Conseil syndical</a:t>
            </a:r>
          </a:p>
          <a:p>
            <a:pPr fontAlgn="base">
              <a:buFont typeface="Arial" panose="020B0604020202020204" pitchFamily="34" charset="0"/>
              <a:buChar char="•"/>
            </a:pPr>
            <a:r>
              <a:rPr lang="fr-CA" dirty="0"/>
              <a:t>Mise en concurrence par un copropriétaire</a:t>
            </a:r>
            <a:endParaRPr lang="fr-FR" dirty="0"/>
          </a:p>
          <a:p>
            <a:pPr marL="0" indent="0" fontAlgn="base">
              <a:buNone/>
            </a:pPr>
            <a:endParaRPr lang="fr-CA" dirty="0"/>
          </a:p>
          <a:p>
            <a:pPr marL="0" indent="0">
              <a:buNone/>
            </a:pPr>
            <a:r>
              <a:rPr lang="fr-CA" dirty="0"/>
              <a:t>B/ Le changement de syndic </a:t>
            </a:r>
            <a:endParaRPr lang="fr-FR" dirty="0"/>
          </a:p>
        </p:txBody>
      </p:sp>
    </p:spTree>
    <p:extLst>
      <p:ext uri="{BB962C8B-B14F-4D97-AF65-F5344CB8AC3E}">
        <p14:creationId xmlns:p14="http://schemas.microsoft.com/office/powerpoint/2010/main" val="2164705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I/ Avant la tenue de l’assemblée générale</a:t>
            </a:r>
            <a:endParaRPr lang="fr-FR" dirty="0"/>
          </a:p>
        </p:txBody>
      </p:sp>
      <p:sp>
        <p:nvSpPr>
          <p:cNvPr id="3" name="Espace réservé du contenu 2"/>
          <p:cNvSpPr>
            <a:spLocks noGrp="1"/>
          </p:cNvSpPr>
          <p:nvPr>
            <p:ph idx="1"/>
          </p:nvPr>
        </p:nvSpPr>
        <p:spPr/>
        <p:txBody>
          <a:bodyPr>
            <a:normAutofit/>
          </a:bodyPr>
          <a:lstStyle/>
          <a:p>
            <a:pPr marL="0" indent="0" fontAlgn="base">
              <a:buNone/>
            </a:pPr>
            <a:r>
              <a:rPr lang="fr-FR" b="1" dirty="0">
                <a:solidFill>
                  <a:schemeClr val="accent2"/>
                </a:solidFill>
              </a:rPr>
              <a:t>A/  L’ obligation de mise en concurrence du conseil syndical </a:t>
            </a:r>
            <a:r>
              <a:rPr lang="fr-FR" dirty="0">
                <a:solidFill>
                  <a:schemeClr val="accent2"/>
                </a:solidFill>
              </a:rPr>
              <a:t> </a:t>
            </a:r>
          </a:p>
          <a:p>
            <a:pPr fontAlgn="base"/>
            <a:r>
              <a:rPr lang="fr-FR" dirty="0"/>
              <a:t>Article 21 de la loi du 10 juillet 1965 dispose : </a:t>
            </a:r>
          </a:p>
          <a:p>
            <a:pPr fontAlgn="base"/>
            <a:r>
              <a:rPr lang="fr-FR" dirty="0"/>
              <a:t>« En vue de </a:t>
            </a:r>
            <a:r>
              <a:rPr lang="fr-FR" b="1" dirty="0"/>
              <a:t>l’information </a:t>
            </a:r>
            <a:r>
              <a:rPr lang="fr-FR" dirty="0"/>
              <a:t>de l’assemblée générale appelée à se prononcer sur la </a:t>
            </a:r>
            <a:r>
              <a:rPr lang="fr-FR" b="1" dirty="0"/>
              <a:t>désignation </a:t>
            </a:r>
            <a:r>
              <a:rPr lang="fr-FR" dirty="0"/>
              <a:t>d’un syndic </a:t>
            </a:r>
            <a:r>
              <a:rPr lang="fr-FR" b="1" dirty="0"/>
              <a:t>professionnel</a:t>
            </a:r>
            <a:r>
              <a:rPr lang="fr-FR" dirty="0"/>
              <a:t>, le conseil syndical </a:t>
            </a:r>
            <a:r>
              <a:rPr lang="fr-FR" b="1" dirty="0"/>
              <a:t>met en concurrence plusieurs </a:t>
            </a:r>
            <a:r>
              <a:rPr lang="fr-FR" dirty="0"/>
              <a:t>contrats de syndics, accompagnés de la fiche d’information. »  </a:t>
            </a:r>
          </a:p>
          <a:p>
            <a:pPr fontAlgn="base"/>
            <a:r>
              <a:rPr lang="fr-FR" dirty="0"/>
              <a:t>A chaque fois que le contrat de syndic arrive à échéance </a:t>
            </a:r>
          </a:p>
          <a:p>
            <a:pPr fontAlgn="base"/>
            <a:r>
              <a:rPr lang="fr-FR" dirty="0"/>
              <a:t>Peu importe que le conseil syndical soit satisfait ou non de son syndic </a:t>
            </a:r>
          </a:p>
          <a:p>
            <a:pPr fontAlgn="base"/>
            <a:r>
              <a:rPr lang="fr-FR" dirty="0"/>
              <a:t>Le conseil syndical met en concurrence plusieurs contrats de syndics  </a:t>
            </a:r>
          </a:p>
          <a:p>
            <a:endParaRPr lang="fr-FR" dirty="0"/>
          </a:p>
        </p:txBody>
      </p:sp>
    </p:spTree>
    <p:extLst>
      <p:ext uri="{BB962C8B-B14F-4D97-AF65-F5344CB8AC3E}">
        <p14:creationId xmlns:p14="http://schemas.microsoft.com/office/powerpoint/2010/main" val="1871769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656823"/>
            <a:ext cx="8596668" cy="5384539"/>
          </a:xfrm>
        </p:spPr>
        <p:txBody>
          <a:bodyPr>
            <a:normAutofit/>
          </a:bodyPr>
          <a:lstStyle/>
          <a:p>
            <a:pPr marL="0" indent="0" fontAlgn="base">
              <a:buNone/>
            </a:pPr>
            <a:r>
              <a:rPr lang="fr-FR" b="1" u="sng" dirty="0"/>
              <a:t>Article 26 du décret du 17 mars 1967 : </a:t>
            </a:r>
          </a:p>
          <a:p>
            <a:pPr marL="0" indent="0" fontAlgn="base">
              <a:buNone/>
            </a:pPr>
            <a:endParaRPr lang="fr-FR" dirty="0"/>
          </a:p>
          <a:p>
            <a:pPr marL="0" indent="0" fontAlgn="base">
              <a:buNone/>
            </a:pPr>
            <a:r>
              <a:rPr lang="fr-FR" dirty="0"/>
              <a:t>« Lorsque l’assemblée générale est appelée à se prononcer sur la désignation d’un syndic professionnel, </a:t>
            </a:r>
            <a:r>
              <a:rPr lang="fr-FR" b="1" dirty="0">
                <a:solidFill>
                  <a:schemeClr val="accent2"/>
                </a:solidFill>
              </a:rPr>
              <a:t>et sauf dispense</a:t>
            </a:r>
            <a:r>
              <a:rPr lang="fr-FR" b="1" dirty="0"/>
              <a:t> </a:t>
            </a:r>
            <a:r>
              <a:rPr lang="fr-FR" dirty="0"/>
              <a:t>de mise en concurrence, le conseil syndical </a:t>
            </a:r>
            <a:r>
              <a:rPr lang="fr-FR" dirty="0">
                <a:solidFill>
                  <a:schemeClr val="accent2"/>
                </a:solidFill>
              </a:rPr>
              <a:t>communique </a:t>
            </a:r>
            <a:r>
              <a:rPr lang="fr-FR" b="1" dirty="0">
                <a:solidFill>
                  <a:schemeClr val="accent2"/>
                </a:solidFill>
              </a:rPr>
              <a:t>un ou plusieurs contrats issus de la mise en concurrence </a:t>
            </a:r>
            <a:r>
              <a:rPr lang="fr-FR" b="1" dirty="0"/>
              <a:t>»</a:t>
            </a:r>
            <a:r>
              <a:rPr lang="fr-FR" dirty="0"/>
              <a:t> </a:t>
            </a:r>
          </a:p>
          <a:p>
            <a:pPr fontAlgn="base"/>
            <a:r>
              <a:rPr lang="fr-FR" dirty="0"/>
              <a:t>Le conseil syndical communique au syndic un ou plusieurs contrats. </a:t>
            </a:r>
          </a:p>
          <a:p>
            <a:pPr marL="0" indent="0" fontAlgn="base">
              <a:buNone/>
            </a:pPr>
            <a:endParaRPr lang="fr-FR" dirty="0"/>
          </a:p>
          <a:p>
            <a:pPr fontAlgn="base"/>
            <a:r>
              <a:rPr lang="fr-FR" dirty="0"/>
              <a:t>Dans le compte-rendu du conseil syndical, il convient de retracer le processus de la mise en concurrence pour expliquer le(s) candidat(s) retenu(s). </a:t>
            </a:r>
          </a:p>
          <a:p>
            <a:pPr fontAlgn="base"/>
            <a:endParaRPr lang="fr-FR" dirty="0"/>
          </a:p>
          <a:p>
            <a:pPr fontAlgn="base"/>
            <a:r>
              <a:rPr lang="fr-FR" dirty="0"/>
              <a:t>L’assemblée générale peut dispenser le conseil syndical de mettre en concurrence le syndic. </a:t>
            </a:r>
          </a:p>
          <a:p>
            <a:pPr marL="0" indent="0" fontAlgn="base">
              <a:buNone/>
            </a:pPr>
            <a:endParaRPr lang="fr-FR" dirty="0"/>
          </a:p>
          <a:p>
            <a:endParaRPr lang="fr-FR" dirty="0"/>
          </a:p>
        </p:txBody>
      </p:sp>
    </p:spTree>
    <p:extLst>
      <p:ext uri="{BB962C8B-B14F-4D97-AF65-F5344CB8AC3E}">
        <p14:creationId xmlns:p14="http://schemas.microsoft.com/office/powerpoint/2010/main" val="1533306915"/>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807</TotalTime>
  <Words>3360</Words>
  <Application>Microsoft Office PowerPoint</Application>
  <PresentationFormat>Grand écran</PresentationFormat>
  <Paragraphs>238</Paragraphs>
  <Slides>36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36</vt:i4>
      </vt:variant>
    </vt:vector>
  </HeadingPairs>
  <TitlesOfParts>
    <vt:vector size="40" baseType="lpstr">
      <vt:lpstr>Arial</vt:lpstr>
      <vt:lpstr>Trebuchet MS</vt:lpstr>
      <vt:lpstr>Wingdings 3</vt:lpstr>
      <vt:lpstr>Facette</vt:lpstr>
      <vt:lpstr>Le changement de syndic</vt:lpstr>
      <vt:lpstr>Le changement de syndic - Introduction</vt:lpstr>
      <vt:lpstr>Durée du contrat du syndic  </vt:lpstr>
      <vt:lpstr>Changer de syndic : A quel moment doit-on se poser cette question ? </vt:lpstr>
      <vt:lpstr>La réforme de l’ordonnance copropriété du 30 octobre 2019 </vt:lpstr>
      <vt:lpstr>Le changement de syndic</vt:lpstr>
      <vt:lpstr>Le changement de syndic </vt:lpstr>
      <vt:lpstr>I/ Avant la tenue de l’assemblée générale</vt:lpstr>
      <vt:lpstr>Présentation PowerPoint</vt:lpstr>
      <vt:lpstr>Présentation PowerPoint</vt:lpstr>
      <vt:lpstr>Présentation PowerPoint</vt:lpstr>
      <vt:lpstr>Comment effectuer une bonne mise en concurrence des contrats de syndics? </vt:lpstr>
      <vt:lpstr>Présentation PowerPoint</vt:lpstr>
      <vt:lpstr>Présentation PowerPoint</vt:lpstr>
      <vt:lpstr>Le changement de syndic</vt:lpstr>
      <vt:lpstr>1. Le syndic actuel va-t-il renouveler son contrat?</vt:lpstr>
      <vt:lpstr>2. Résiliation anticipée du contrat de syndic</vt:lpstr>
      <vt:lpstr>3. La résiliation pour inexécution suffisamment grave </vt:lpstr>
      <vt:lpstr>3. La résiliation pour inexécution suffisamment grave </vt:lpstr>
      <vt:lpstr>4. Perte de la qualité de copropriétaire du syndic professionnel</vt:lpstr>
      <vt:lpstr>II/ Au cours de l’assemblée générale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III./ Après la tenue de l’assemblée générale</vt:lpstr>
      <vt:lpstr>Présentation PowerPoint</vt:lpstr>
      <vt:lpstr>Présentation PowerPoint</vt:lpstr>
      <vt:lpstr>La transmission des archives </vt:lpstr>
      <vt:lpstr>Présentation PowerPoint</vt:lpstr>
      <vt:lpstr>Présentation PowerPoint</vt:lpstr>
      <vt:lpstr>Présentation PowerPoint</vt:lpstr>
    </vt:vector>
  </TitlesOfParts>
  <Company>leblogosd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changement de syndic</dc:title>
  <dc:creator>Audrey Dejean de la Batie</dc:creator>
  <cp:lastModifiedBy>Asia LAJAJ</cp:lastModifiedBy>
  <cp:revision>27</cp:revision>
  <dcterms:created xsi:type="dcterms:W3CDTF">2023-10-10T15:33:09Z</dcterms:created>
  <dcterms:modified xsi:type="dcterms:W3CDTF">2023-10-12T09:30:01Z</dcterms:modified>
</cp:coreProperties>
</file>