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40"/>
  </p:notesMasterIdLst>
  <p:handoutMasterIdLst>
    <p:handoutMasterId r:id="rId41"/>
  </p:handoutMasterIdLst>
  <p:sldIdLst>
    <p:sldId id="256" r:id="rId3"/>
    <p:sldId id="260" r:id="rId4"/>
    <p:sldId id="341" r:id="rId5"/>
    <p:sldId id="303" r:id="rId6"/>
    <p:sldId id="288" r:id="rId7"/>
    <p:sldId id="295" r:id="rId8"/>
    <p:sldId id="283" r:id="rId9"/>
    <p:sldId id="304" r:id="rId10"/>
    <p:sldId id="302" r:id="rId11"/>
    <p:sldId id="306" r:id="rId12"/>
    <p:sldId id="321" r:id="rId13"/>
    <p:sldId id="316" r:id="rId14"/>
    <p:sldId id="330" r:id="rId15"/>
    <p:sldId id="323" r:id="rId16"/>
    <p:sldId id="307" r:id="rId17"/>
    <p:sldId id="327" r:id="rId18"/>
    <p:sldId id="309" r:id="rId19"/>
    <p:sldId id="311" r:id="rId20"/>
    <p:sldId id="331" r:id="rId21"/>
    <p:sldId id="314" r:id="rId22"/>
    <p:sldId id="298" r:id="rId23"/>
    <p:sldId id="313" r:id="rId24"/>
    <p:sldId id="299" r:id="rId25"/>
    <p:sldId id="315" r:id="rId26"/>
    <p:sldId id="300" r:id="rId27"/>
    <p:sldId id="337" r:id="rId28"/>
    <p:sldId id="338" r:id="rId29"/>
    <p:sldId id="343" r:id="rId30"/>
    <p:sldId id="342" r:id="rId31"/>
    <p:sldId id="312" r:id="rId32"/>
    <p:sldId id="340" r:id="rId33"/>
    <p:sldId id="339" r:id="rId34"/>
    <p:sldId id="332" r:id="rId35"/>
    <p:sldId id="333" r:id="rId36"/>
    <p:sldId id="336" r:id="rId37"/>
    <p:sldId id="335" r:id="rId38"/>
    <p:sldId id="334" r:id="rId39"/>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wirth"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2" autoAdjust="0"/>
    <p:restoredTop sz="94768" autoAdjust="0"/>
  </p:normalViewPr>
  <p:slideViewPr>
    <p:cSldViewPr>
      <p:cViewPr varScale="1">
        <p:scale>
          <a:sx n="108" d="100"/>
          <a:sy n="108" d="100"/>
        </p:scale>
        <p:origin x="20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092" y="84"/>
      </p:cViewPr>
      <p:guideLst>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247" cy="494031"/>
          </a:xfrm>
          <a:prstGeom prst="rect">
            <a:avLst/>
          </a:prstGeom>
        </p:spPr>
        <p:txBody>
          <a:bodyPr vert="horz" lIns="91815" tIns="45907" rIns="91815" bIns="45907" rtlCol="0"/>
          <a:lstStyle>
            <a:lvl1pPr algn="l">
              <a:defRPr sz="1200"/>
            </a:lvl1pPr>
          </a:lstStyle>
          <a:p>
            <a:endParaRPr lang="fr-FR" dirty="0"/>
          </a:p>
        </p:txBody>
      </p:sp>
      <p:sp>
        <p:nvSpPr>
          <p:cNvPr id="3" name="Espace réservé de la date 2"/>
          <p:cNvSpPr>
            <a:spLocks noGrp="1"/>
          </p:cNvSpPr>
          <p:nvPr>
            <p:ph type="dt" sz="quarter" idx="1"/>
          </p:nvPr>
        </p:nvSpPr>
        <p:spPr>
          <a:xfrm>
            <a:off x="3849826" y="0"/>
            <a:ext cx="2946246" cy="494031"/>
          </a:xfrm>
          <a:prstGeom prst="rect">
            <a:avLst/>
          </a:prstGeom>
        </p:spPr>
        <p:txBody>
          <a:bodyPr vert="horz" lIns="91815" tIns="45907" rIns="91815" bIns="45907" rtlCol="0"/>
          <a:lstStyle>
            <a:lvl1pPr algn="r">
              <a:defRPr sz="1200"/>
            </a:lvl1pPr>
          </a:lstStyle>
          <a:p>
            <a:fld id="{6AE53681-EB37-4E35-A9CF-4110A98BFC35}" type="datetimeFigureOut">
              <a:rPr lang="fr-FR" smtClean="0"/>
              <a:pPr/>
              <a:t>23/11/2023</a:t>
            </a:fld>
            <a:endParaRPr lang="fr-FR"/>
          </a:p>
        </p:txBody>
      </p:sp>
      <p:sp>
        <p:nvSpPr>
          <p:cNvPr id="4" name="Espace réservé du pied de page 3"/>
          <p:cNvSpPr>
            <a:spLocks noGrp="1"/>
          </p:cNvSpPr>
          <p:nvPr>
            <p:ph type="ftr" sz="quarter" idx="2"/>
          </p:nvPr>
        </p:nvSpPr>
        <p:spPr>
          <a:xfrm>
            <a:off x="0" y="9377044"/>
            <a:ext cx="2946247" cy="494030"/>
          </a:xfrm>
          <a:prstGeom prst="rect">
            <a:avLst/>
          </a:prstGeom>
        </p:spPr>
        <p:txBody>
          <a:bodyPr vert="horz" lIns="91815" tIns="45907" rIns="91815" bIns="45907" rtlCol="0" anchor="b"/>
          <a:lstStyle>
            <a:lvl1pPr algn="l">
              <a:defRPr sz="1200"/>
            </a:lvl1pPr>
          </a:lstStyle>
          <a:p>
            <a:r>
              <a:rPr lang="fr-FR"/>
              <a:t>Formation du 29 septembre 2016</a:t>
            </a:r>
          </a:p>
        </p:txBody>
      </p:sp>
      <p:sp>
        <p:nvSpPr>
          <p:cNvPr id="5" name="Espace réservé du numéro de diapositive 4"/>
          <p:cNvSpPr>
            <a:spLocks noGrp="1"/>
          </p:cNvSpPr>
          <p:nvPr>
            <p:ph type="sldNum" sz="quarter" idx="3"/>
          </p:nvPr>
        </p:nvSpPr>
        <p:spPr>
          <a:xfrm>
            <a:off x="3849826" y="9377044"/>
            <a:ext cx="2946246" cy="494030"/>
          </a:xfrm>
          <a:prstGeom prst="rect">
            <a:avLst/>
          </a:prstGeom>
        </p:spPr>
        <p:txBody>
          <a:bodyPr vert="horz" lIns="91815" tIns="45907" rIns="91815" bIns="45907" rtlCol="0" anchor="b"/>
          <a:lstStyle>
            <a:lvl1pPr algn="r">
              <a:defRPr sz="1200"/>
            </a:lvl1pPr>
          </a:lstStyle>
          <a:p>
            <a:fld id="{8F31246F-54BC-4662-9580-AA69D60CE9A2}" type="slidenum">
              <a:rPr lang="fr-FR" smtClean="0"/>
              <a:pPr/>
              <a:t>‹N°›</a:t>
            </a:fld>
            <a:endParaRPr lang="fr-FR"/>
          </a:p>
        </p:txBody>
      </p:sp>
    </p:spTree>
    <p:extLst>
      <p:ext uri="{BB962C8B-B14F-4D97-AF65-F5344CB8AC3E}">
        <p14:creationId xmlns:p14="http://schemas.microsoft.com/office/powerpoint/2010/main" val="25262362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3634"/>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idx="1"/>
          </p:nvPr>
        </p:nvSpPr>
        <p:spPr>
          <a:xfrm>
            <a:off x="3850442" y="0"/>
            <a:ext cx="2945660" cy="493634"/>
          </a:xfrm>
          <a:prstGeom prst="rect">
            <a:avLst/>
          </a:prstGeom>
        </p:spPr>
        <p:txBody>
          <a:bodyPr vert="horz" lIns="91815" tIns="45907" rIns="91815" bIns="45907" rtlCol="0"/>
          <a:lstStyle>
            <a:lvl1pPr algn="r">
              <a:defRPr sz="1200"/>
            </a:lvl1pPr>
          </a:lstStyle>
          <a:p>
            <a:fld id="{3251B076-C729-4DC4-8808-A5647F06857E}" type="datetimeFigureOut">
              <a:rPr lang="fr-FR" smtClean="0"/>
              <a:pPr/>
              <a:t>23/11/2023</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15" tIns="45907" rIns="91815" bIns="45907" rtlCol="0" anchor="ctr"/>
          <a:lstStyle/>
          <a:p>
            <a:endParaRPr lang="fr-FR"/>
          </a:p>
        </p:txBody>
      </p:sp>
      <p:sp>
        <p:nvSpPr>
          <p:cNvPr id="5" name="Espace réservé des commentaires 4"/>
          <p:cNvSpPr>
            <a:spLocks noGrp="1"/>
          </p:cNvSpPr>
          <p:nvPr>
            <p:ph type="body" sz="quarter" idx="3"/>
          </p:nvPr>
        </p:nvSpPr>
        <p:spPr>
          <a:xfrm>
            <a:off x="679768" y="4689516"/>
            <a:ext cx="5438140" cy="4442699"/>
          </a:xfrm>
          <a:prstGeom prst="rect">
            <a:avLst/>
          </a:prstGeom>
        </p:spPr>
        <p:txBody>
          <a:bodyPr vert="horz" lIns="91815" tIns="45907" rIns="91815" bIns="4590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60" cy="493634"/>
          </a:xfrm>
          <a:prstGeom prst="rect">
            <a:avLst/>
          </a:prstGeom>
        </p:spPr>
        <p:txBody>
          <a:bodyPr vert="horz" lIns="91815" tIns="45907" rIns="91815" bIns="45907" rtlCol="0" anchor="b"/>
          <a:lstStyle>
            <a:lvl1pPr algn="l">
              <a:defRPr sz="1200"/>
            </a:lvl1pPr>
          </a:lstStyle>
          <a:p>
            <a:r>
              <a:rPr lang="fr-FR"/>
              <a:t>Formation du 29 septembre 2016</a:t>
            </a:r>
          </a:p>
        </p:txBody>
      </p:sp>
      <p:sp>
        <p:nvSpPr>
          <p:cNvPr id="7" name="Espace réservé du numéro de diapositive 6"/>
          <p:cNvSpPr>
            <a:spLocks noGrp="1"/>
          </p:cNvSpPr>
          <p:nvPr>
            <p:ph type="sldNum" sz="quarter" idx="5"/>
          </p:nvPr>
        </p:nvSpPr>
        <p:spPr>
          <a:xfrm>
            <a:off x="3850442" y="9377316"/>
            <a:ext cx="2945660" cy="493634"/>
          </a:xfrm>
          <a:prstGeom prst="rect">
            <a:avLst/>
          </a:prstGeom>
        </p:spPr>
        <p:txBody>
          <a:bodyPr vert="horz" lIns="91815" tIns="45907" rIns="91815" bIns="45907" rtlCol="0" anchor="b"/>
          <a:lstStyle>
            <a:lvl1pPr algn="r">
              <a:defRPr sz="1200"/>
            </a:lvl1pPr>
          </a:lstStyle>
          <a:p>
            <a:fld id="{E067586D-E0F4-4EA1-A4E6-936185CF50CE}" type="slidenum">
              <a:rPr lang="fr-FR" smtClean="0"/>
              <a:pPr/>
              <a:t>‹N°›</a:t>
            </a:fld>
            <a:endParaRPr lang="fr-FR"/>
          </a:p>
        </p:txBody>
      </p:sp>
    </p:spTree>
    <p:extLst>
      <p:ext uri="{BB962C8B-B14F-4D97-AF65-F5344CB8AC3E}">
        <p14:creationId xmlns:p14="http://schemas.microsoft.com/office/powerpoint/2010/main" val="17655235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1</a:t>
            </a:fld>
            <a:endParaRPr lang="fr-FR" dirty="0"/>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86519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p:spPr>
        <p:txBody>
          <a:bodyPr/>
          <a:lstStyle/>
          <a:p>
            <a:endParaRPr lang="fr-FR">
              <a:ea typeface="ＭＳ Ｐゴシック" pitchFamily="34" charset="-128"/>
            </a:endParaRPr>
          </a:p>
        </p:txBody>
      </p:sp>
      <p:sp>
        <p:nvSpPr>
          <p:cNvPr id="96260" name="Espace réservé du numéro de diapositive 3"/>
          <p:cNvSpPr>
            <a:spLocks noGrp="1"/>
          </p:cNvSpPr>
          <p:nvPr>
            <p:ph type="sldNum" sz="quarter" idx="5"/>
          </p:nvPr>
        </p:nvSpPr>
        <p:spPr/>
        <p:txBody>
          <a:bodyPr/>
          <a:lstStyle/>
          <a:p>
            <a:pPr>
              <a:defRPr/>
            </a:pPr>
            <a:fld id="{E823F2BA-91BE-41B1-9F1F-580568D26697}" type="slidenum">
              <a:rPr lang="fr-FR" smtClean="0">
                <a:ea typeface="ＭＳ Ｐゴシック" pitchFamily="34" charset="-128"/>
              </a:rPr>
              <a:pPr>
                <a:defRPr/>
              </a:pPr>
              <a:t>11</a:t>
            </a:fld>
            <a:endParaRPr lang="fr-FR">
              <a:ea typeface="ＭＳ Ｐゴシック" pitchFamily="34" charset="-128"/>
            </a:endParaRPr>
          </a:p>
        </p:txBody>
      </p:sp>
      <p:sp>
        <p:nvSpPr>
          <p:cNvPr id="2" name="Espace réservé du pied de page 1"/>
          <p:cNvSpPr>
            <a:spLocks noGrp="1"/>
          </p:cNvSpPr>
          <p:nvPr>
            <p:ph type="ftr" sz="quarter" idx="10"/>
          </p:nvPr>
        </p:nvSpPr>
        <p:spPr/>
        <p:txBody>
          <a:bodyPr/>
          <a:lstStyle/>
          <a:p>
            <a:r>
              <a:rPr lang="fr-FR"/>
              <a:t>Formation du 29 septembre 2016</a:t>
            </a:r>
          </a:p>
        </p:txBody>
      </p:sp>
    </p:spTree>
    <p:extLst>
      <p:ext uri="{BB962C8B-B14F-4D97-AF65-F5344CB8AC3E}">
        <p14:creationId xmlns:p14="http://schemas.microsoft.com/office/powerpoint/2010/main" val="1369022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12</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595090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 </a:t>
            </a:r>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15</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18405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75859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17</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90430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 </a:t>
            </a:r>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18</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130429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p:spPr>
        <p:txBody>
          <a:bodyPr/>
          <a:lstStyle/>
          <a:p>
            <a:endParaRPr lang="fr-FR">
              <a:ea typeface="ＭＳ Ｐゴシック" pitchFamily="34" charset="-128"/>
            </a:endParaRPr>
          </a:p>
        </p:txBody>
      </p:sp>
      <p:sp>
        <p:nvSpPr>
          <p:cNvPr id="96260" name="Espace réservé du numéro de diapositive 3"/>
          <p:cNvSpPr>
            <a:spLocks noGrp="1"/>
          </p:cNvSpPr>
          <p:nvPr>
            <p:ph type="sldNum" sz="quarter" idx="5"/>
          </p:nvPr>
        </p:nvSpPr>
        <p:spPr/>
        <p:txBody>
          <a:bodyPr/>
          <a:lstStyle/>
          <a:p>
            <a:pPr>
              <a:defRPr/>
            </a:pPr>
            <a:fld id="{E823F2BA-91BE-41B1-9F1F-580568D26697}" type="slidenum">
              <a:rPr lang="fr-FR" smtClean="0">
                <a:ea typeface="ＭＳ Ｐゴシック" pitchFamily="34" charset="-128"/>
              </a:rPr>
              <a:pPr>
                <a:defRPr/>
              </a:pPr>
              <a:t>19</a:t>
            </a:fld>
            <a:endParaRPr lang="fr-FR">
              <a:ea typeface="ＭＳ Ｐゴシック" pitchFamily="34" charset="-128"/>
            </a:endParaRPr>
          </a:p>
        </p:txBody>
      </p:sp>
      <p:sp>
        <p:nvSpPr>
          <p:cNvPr id="2" name="Espace réservé du pied de page 1"/>
          <p:cNvSpPr>
            <a:spLocks noGrp="1"/>
          </p:cNvSpPr>
          <p:nvPr>
            <p:ph type="ftr" sz="quarter" idx="10"/>
          </p:nvPr>
        </p:nvSpPr>
        <p:spPr/>
        <p:txBody>
          <a:bodyPr/>
          <a:lstStyle/>
          <a:p>
            <a:r>
              <a:rPr lang="fr-FR"/>
              <a:t>Formation du 29 septembre 2016</a:t>
            </a:r>
          </a:p>
        </p:txBody>
      </p:sp>
    </p:spTree>
    <p:extLst>
      <p:ext uri="{BB962C8B-B14F-4D97-AF65-F5344CB8AC3E}">
        <p14:creationId xmlns:p14="http://schemas.microsoft.com/office/powerpoint/2010/main" val="1554812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20</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55387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u="sng"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21</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24274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54520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a:t>
            </a:fld>
            <a:endParaRPr lang="fr-FR" dirty="0"/>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197251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23</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537056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Respect de normes minimum : </a:t>
            </a:r>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24</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42586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10000"/>
          </a:bodyPr>
          <a:lstStyle/>
          <a:p>
            <a:pPr lvl="0"/>
            <a:r>
              <a:rPr lang="fr-FR" u="sng" dirty="0"/>
              <a:t>La garantie décennale : </a:t>
            </a:r>
          </a:p>
          <a:p>
            <a:r>
              <a:rPr lang="fr-FR" dirty="0"/>
              <a:t> </a:t>
            </a:r>
            <a:endParaRPr lang="fr-FR" u="sng" dirty="0"/>
          </a:p>
          <a:p>
            <a:r>
              <a:rPr lang="fr-FR" i="1" dirty="0"/>
              <a:t>Cette garantie s’applique dans le délai de dix ans après la réception des travaux</a:t>
            </a:r>
            <a:r>
              <a:rPr lang="fr-FR" dirty="0"/>
              <a:t>. </a:t>
            </a:r>
          </a:p>
          <a:p>
            <a:r>
              <a:rPr lang="fr-FR" dirty="0"/>
              <a:t> </a:t>
            </a:r>
          </a:p>
          <a:p>
            <a:r>
              <a:rPr lang="fr-FR" dirty="0"/>
              <a:t>La garantie décennale couvre la réparation des dommages qui compromettent la solidité de l'ouvrage ou qui, l'affectant dans l'un de ses éléments constitutifs ou l'un de ses éléments d'équipement, le rendent impropre à sa destination. (par exemple, grosses fissures sur les murs de l’immeuble, installation de chauffage au sol défectueuse, décollement d'un carrelage de façade dont la chute est dangereuse, installation de chauffage ne permettant pas d'obtenir une température suffisante, centre commercial). </a:t>
            </a:r>
          </a:p>
          <a:p>
            <a:r>
              <a:rPr lang="fr-FR" dirty="0"/>
              <a:t> </a:t>
            </a:r>
          </a:p>
          <a:p>
            <a:pPr defTabSz="918149">
              <a:defRPr/>
            </a:pPr>
            <a:r>
              <a:rPr lang="fr-FR" dirty="0"/>
              <a:t>Les désordres à caractère esthétique ou dont les conséquences sont moins importantes ne sont pas forcément couverts par cette garantie. Il vaut mieux les déclarer et attendre le rapport d’expertise qui en décidera</a:t>
            </a:r>
          </a:p>
          <a:p>
            <a:endParaRPr lang="fr-FR" dirty="0"/>
          </a:p>
          <a:p>
            <a:r>
              <a:rPr lang="fr-FR" dirty="0"/>
              <a:t>Lors de la construction d’un immeuble ou de travaux de grosses rénovations, le Maitre d’Ouvrage doit souscrire une assurance que l’on appelle dommages-ouvrage. </a:t>
            </a:r>
          </a:p>
          <a:p>
            <a:r>
              <a:rPr lang="fr-FR" dirty="0"/>
              <a:t> </a:t>
            </a:r>
          </a:p>
          <a:p>
            <a:r>
              <a:rPr lang="fr-FR" dirty="0"/>
              <a:t>Cette assurance obligatoire bénéficie aux propriétaires successifs de l’ouvrage. </a:t>
            </a:r>
          </a:p>
          <a:p>
            <a:r>
              <a:rPr lang="fr-FR" dirty="0"/>
              <a:t> </a:t>
            </a:r>
          </a:p>
          <a:p>
            <a:r>
              <a:rPr lang="fr-FR" dirty="0"/>
              <a:t>Elle prend en charge, dans des délais rapides, le paiement de la totalité des travaux de réparation des dommages de nature décennale subis par l’ouvrage. Ensuite, elle impute ces travaux au prorata de leur responsabilité, aux entreprises responsables ou tout du moins à leur assurance. </a:t>
            </a:r>
          </a:p>
          <a:p>
            <a:r>
              <a:rPr lang="fr-FR" dirty="0"/>
              <a:t> </a:t>
            </a:r>
          </a:p>
          <a:p>
            <a:r>
              <a:rPr lang="fr-FR" dirty="0"/>
              <a:t>Chaque entreprise de construction doit posséder une assurance décennale en plus de son assurance responsabilité civile lorsqu’elle entreprend des travaux susceptibles d’engager cette responsabilité.</a:t>
            </a:r>
          </a:p>
          <a:p>
            <a:r>
              <a:rPr lang="fr-FR" dirty="0"/>
              <a:t> </a:t>
            </a:r>
          </a:p>
          <a:p>
            <a:endParaRPr lang="fr-FR" dirty="0"/>
          </a:p>
          <a:p>
            <a:r>
              <a:rPr lang="fr-FR" dirty="0"/>
              <a:t>Les dommages doivent être notifiés directement à l’assureur dommage-ouvrage, par le syndic pour les parties communes, par les copropriétaires pour les parties privatives. </a:t>
            </a:r>
          </a:p>
          <a:p>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25</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296652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28</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78940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29</a:t>
            </a:fld>
            <a:endParaRPr lang="fr-FR"/>
          </a:p>
        </p:txBody>
      </p:sp>
    </p:spTree>
    <p:extLst>
      <p:ext uri="{BB962C8B-B14F-4D97-AF65-F5344CB8AC3E}">
        <p14:creationId xmlns:p14="http://schemas.microsoft.com/office/powerpoint/2010/main" val="3802483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30</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181054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Formation du 29 septembre 2016</a:t>
            </a:r>
          </a:p>
        </p:txBody>
      </p:sp>
      <p:sp>
        <p:nvSpPr>
          <p:cNvPr id="5" name="Espace réservé du numéro de diapositive 4"/>
          <p:cNvSpPr>
            <a:spLocks noGrp="1"/>
          </p:cNvSpPr>
          <p:nvPr>
            <p:ph type="sldNum" sz="quarter" idx="11"/>
          </p:nvPr>
        </p:nvSpPr>
        <p:spPr/>
        <p:txBody>
          <a:bodyPr/>
          <a:lstStyle/>
          <a:p>
            <a:fld id="{E067586D-E0F4-4EA1-A4E6-936185CF50CE}" type="slidenum">
              <a:rPr lang="fr-FR" smtClean="0"/>
              <a:pPr/>
              <a:t>31</a:t>
            </a:fld>
            <a:endParaRPr lang="fr-FR"/>
          </a:p>
        </p:txBody>
      </p:sp>
    </p:spTree>
    <p:extLst>
      <p:ext uri="{BB962C8B-B14F-4D97-AF65-F5344CB8AC3E}">
        <p14:creationId xmlns:p14="http://schemas.microsoft.com/office/powerpoint/2010/main" val="364820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33</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122681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34</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631940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35</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410661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4</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163627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36</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750644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37</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11868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5</a:t>
            </a:fld>
            <a:endParaRPr lang="fr-FR" dirty="0"/>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48224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6</a:t>
            </a:fld>
            <a:endParaRPr lang="fr-FR" dirty="0"/>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1626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7</a:t>
            </a:fld>
            <a:endParaRPr lang="fr-FR" dirty="0"/>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75840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8</a:t>
            </a:fld>
            <a:endParaRPr lang="fr-FR"/>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257466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9</a:t>
            </a:fld>
            <a:endParaRPr lang="fr-FR" dirty="0"/>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14498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067586D-E0F4-4EA1-A4E6-936185CF50CE}" type="slidenum">
              <a:rPr lang="fr-FR" smtClean="0"/>
              <a:pPr/>
              <a:t>10</a:t>
            </a:fld>
            <a:endParaRPr lang="fr-FR" dirty="0"/>
          </a:p>
        </p:txBody>
      </p:sp>
      <p:sp>
        <p:nvSpPr>
          <p:cNvPr id="5" name="Espace réservé du pied de page 4"/>
          <p:cNvSpPr>
            <a:spLocks noGrp="1"/>
          </p:cNvSpPr>
          <p:nvPr>
            <p:ph type="ftr" sz="quarter" idx="11"/>
          </p:nvPr>
        </p:nvSpPr>
        <p:spPr/>
        <p:txBody>
          <a:bodyPr/>
          <a:lstStyle/>
          <a:p>
            <a:r>
              <a:rPr lang="fr-FR"/>
              <a:t>Formation du 29 septembre 2016</a:t>
            </a:r>
          </a:p>
        </p:txBody>
      </p:sp>
    </p:spTree>
    <p:extLst>
      <p:ext uri="{BB962C8B-B14F-4D97-AF65-F5344CB8AC3E}">
        <p14:creationId xmlns:p14="http://schemas.microsoft.com/office/powerpoint/2010/main" val="389406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37" y="2130154"/>
            <a:ext cx="7773126" cy="1470687"/>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991" y="3886498"/>
            <a:ext cx="6400018" cy="1751881"/>
          </a:xfrm>
          <a:prstGeom prst="rect">
            <a:avLst/>
          </a:prstGeom>
        </p:spPr>
        <p:txBody>
          <a:bodyPr/>
          <a:lstStyle>
            <a:lvl1pPr marL="0" indent="0" algn="ctr">
              <a:buNone/>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a:t>Modifiez le style des sous-titres du masque</a:t>
            </a:r>
          </a:p>
        </p:txBody>
      </p:sp>
    </p:spTree>
    <p:extLst>
      <p:ext uri="{BB962C8B-B14F-4D97-AF65-F5344CB8AC3E}">
        <p14:creationId xmlns:p14="http://schemas.microsoft.com/office/powerpoint/2010/main" val="4810277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703" y="1600126"/>
            <a:ext cx="8228595" cy="452587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1752288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987" y="274499"/>
            <a:ext cx="2056311"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702" y="274499"/>
            <a:ext cx="6065115" cy="585150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2217422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3990980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110270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102312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25315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3311604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1230860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60499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38211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703" y="1600126"/>
            <a:ext cx="8228595" cy="452587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424154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4163008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2927350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D2F036-D4AB-4CFE-9CE0-05AFC3DA9F5B}" type="slidenum">
              <a:rPr lang="fr-FR" smtClean="0"/>
              <a:t>‹N°›</a:t>
            </a:fld>
            <a:endParaRPr lang="fr-FR"/>
          </a:p>
        </p:txBody>
      </p:sp>
    </p:spTree>
    <p:extLst>
      <p:ext uri="{BB962C8B-B14F-4D97-AF65-F5344CB8AC3E}">
        <p14:creationId xmlns:p14="http://schemas.microsoft.com/office/powerpoint/2010/main" val="114781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277" y="4406483"/>
            <a:ext cx="7772009" cy="1362450"/>
          </a:xfrm>
          <a:prstGeom prst="rect">
            <a:avLst/>
          </a:prstGeom>
        </p:spPr>
        <p:txBody>
          <a:bodyPr anchor="t"/>
          <a:lstStyle>
            <a:lvl1pPr algn="l">
              <a:defRPr sz="2812" b="1" cap="all"/>
            </a:lvl1pPr>
          </a:lstStyle>
          <a:p>
            <a:r>
              <a:rPr lang="fr-FR"/>
              <a:t>Modifiez le style du titre</a:t>
            </a:r>
          </a:p>
        </p:txBody>
      </p:sp>
      <p:sp>
        <p:nvSpPr>
          <p:cNvPr id="3" name="Espace réservé du texte 2"/>
          <p:cNvSpPr>
            <a:spLocks noGrp="1"/>
          </p:cNvSpPr>
          <p:nvPr>
            <p:ph type="body" idx="1"/>
          </p:nvPr>
        </p:nvSpPr>
        <p:spPr>
          <a:xfrm>
            <a:off x="722277" y="2906784"/>
            <a:ext cx="7772009" cy="1499699"/>
          </a:xfrm>
          <a:prstGeom prst="rect">
            <a:avLst/>
          </a:prstGeom>
        </p:spPr>
        <p:txBody>
          <a:bodyPr anchor="b"/>
          <a:lstStyle>
            <a:lvl1pPr marL="0" indent="0">
              <a:buNone/>
              <a:defRPr sz="1406"/>
            </a:lvl1pPr>
            <a:lvl2pPr marL="321366" indent="0">
              <a:buNone/>
              <a:defRPr sz="1265"/>
            </a:lvl2pPr>
            <a:lvl3pPr marL="642732" indent="0">
              <a:buNone/>
              <a:defRPr sz="1125"/>
            </a:lvl3pPr>
            <a:lvl4pPr marL="964098" indent="0">
              <a:buNone/>
              <a:defRPr sz="984"/>
            </a:lvl4pPr>
            <a:lvl5pPr marL="1285464" indent="0">
              <a:buNone/>
              <a:defRPr sz="984"/>
            </a:lvl5pPr>
            <a:lvl6pPr marL="1606829" indent="0">
              <a:buNone/>
              <a:defRPr sz="984"/>
            </a:lvl6pPr>
            <a:lvl7pPr marL="1928195" indent="0">
              <a:buNone/>
              <a:defRPr sz="984"/>
            </a:lvl7pPr>
            <a:lvl8pPr marL="2249561" indent="0">
              <a:buNone/>
              <a:defRPr sz="984"/>
            </a:lvl8pPr>
            <a:lvl9pPr marL="2570927" indent="0">
              <a:buNone/>
              <a:defRPr sz="984"/>
            </a:lvl9pPr>
          </a:lstStyle>
          <a:p>
            <a:pPr lvl="0"/>
            <a:r>
              <a:rPr lang="fr-FR"/>
              <a:t>Modifiez les styles du texte du masque</a:t>
            </a:r>
          </a:p>
        </p:txBody>
      </p:sp>
    </p:spTree>
    <p:extLst>
      <p:ext uri="{BB962C8B-B14F-4D97-AF65-F5344CB8AC3E}">
        <p14:creationId xmlns:p14="http://schemas.microsoft.com/office/powerpoint/2010/main" val="13751075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702" y="1600126"/>
            <a:ext cx="4060155" cy="4525878"/>
          </a:xfrm>
          <a:prstGeom prst="rect">
            <a:avLst/>
          </a:prstGeom>
        </p:spPr>
        <p:txBody>
          <a:bodyPr/>
          <a:lstStyle>
            <a:lvl1pPr>
              <a:defRPr sz="1968"/>
            </a:lvl1pPr>
            <a:lvl2pPr>
              <a:defRPr sz="1687"/>
            </a:lvl2pPr>
            <a:lvl3pPr>
              <a:defRPr sz="1406"/>
            </a:lvl3pPr>
            <a:lvl4pPr>
              <a:defRPr sz="1265"/>
            </a:lvl4pPr>
            <a:lvl5pPr>
              <a:defRPr sz="1265"/>
            </a:lvl5pPr>
            <a:lvl6pPr>
              <a:defRPr sz="1265"/>
            </a:lvl6pPr>
            <a:lvl7pPr>
              <a:defRPr sz="1265"/>
            </a:lvl7pPr>
            <a:lvl8pPr>
              <a:defRPr sz="1265"/>
            </a:lvl8pPr>
            <a:lvl9pPr>
              <a:defRPr sz="126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5027" y="1600126"/>
            <a:ext cx="4061271" cy="4525878"/>
          </a:xfrm>
          <a:prstGeom prst="rect">
            <a:avLst/>
          </a:prstGeom>
        </p:spPr>
        <p:txBody>
          <a:bodyPr/>
          <a:lstStyle>
            <a:lvl1pPr>
              <a:defRPr sz="1968"/>
            </a:lvl1pPr>
            <a:lvl2pPr>
              <a:defRPr sz="1687"/>
            </a:lvl2pPr>
            <a:lvl3pPr>
              <a:defRPr sz="1406"/>
            </a:lvl3pPr>
            <a:lvl4pPr>
              <a:defRPr sz="1265"/>
            </a:lvl4pPr>
            <a:lvl5pPr>
              <a:defRPr sz="1265"/>
            </a:lvl5pPr>
            <a:lvl6pPr>
              <a:defRPr sz="1265"/>
            </a:lvl6pPr>
            <a:lvl7pPr>
              <a:defRPr sz="1265"/>
            </a:lvl7pPr>
            <a:lvl8pPr>
              <a:defRPr sz="1265"/>
            </a:lvl8pPr>
            <a:lvl9pPr>
              <a:defRPr sz="126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962768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703" y="1535406"/>
            <a:ext cx="4040061"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4" name="Espace réservé du contenu 3"/>
          <p:cNvSpPr>
            <a:spLocks noGrp="1"/>
          </p:cNvSpPr>
          <p:nvPr>
            <p:ph sz="half" idx="2"/>
          </p:nvPr>
        </p:nvSpPr>
        <p:spPr>
          <a:xfrm>
            <a:off x="457703" y="2174788"/>
            <a:ext cx="4040061"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121" y="1535406"/>
            <a:ext cx="4041177"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6" name="Espace réservé du contenu 5"/>
          <p:cNvSpPr>
            <a:spLocks noGrp="1"/>
          </p:cNvSpPr>
          <p:nvPr>
            <p:ph sz="quarter" idx="4"/>
          </p:nvPr>
        </p:nvSpPr>
        <p:spPr>
          <a:xfrm>
            <a:off x="4645121" y="2174788"/>
            <a:ext cx="4041177"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3392897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703" y="274499"/>
            <a:ext cx="8228595" cy="1142628"/>
          </a:xfrm>
          <a:prstGeom prst="rect">
            <a:avLst/>
          </a:prstGeom>
        </p:spPr>
        <p:txBody>
          <a:bodyPr/>
          <a:lstStyle/>
          <a:p>
            <a:r>
              <a:rPr lang="fr-FR"/>
              <a:t>Modifiez le style du titre</a:t>
            </a:r>
          </a:p>
        </p:txBody>
      </p:sp>
      <p:pic>
        <p:nvPicPr>
          <p:cNvPr id="3" name="Picture 8" descr="logo_arc"/>
          <p:cNvPicPr>
            <a:picLocks noChangeAspect="1" noChangeArrowheads="1"/>
          </p:cNvPicPr>
          <p:nvPr userDrawn="1"/>
        </p:nvPicPr>
        <p:blipFill>
          <a:blip r:embed="rId2" cstate="print"/>
          <a:srcRect/>
          <a:stretch>
            <a:fillRect/>
          </a:stretch>
        </p:blipFill>
        <p:spPr bwMode="auto">
          <a:xfrm>
            <a:off x="8425948" y="6021288"/>
            <a:ext cx="520700" cy="584200"/>
          </a:xfrm>
          <a:prstGeom prst="rect">
            <a:avLst/>
          </a:prstGeom>
          <a:noFill/>
          <a:ln w="9525">
            <a:noFill/>
            <a:miter lim="800000"/>
            <a:headEnd/>
            <a:tailEnd/>
          </a:ln>
        </p:spPr>
      </p:pic>
    </p:spTree>
    <p:extLst>
      <p:ext uri="{BB962C8B-B14F-4D97-AF65-F5344CB8AC3E}">
        <p14:creationId xmlns:p14="http://schemas.microsoft.com/office/powerpoint/2010/main" val="157387903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8244408" y="6021288"/>
            <a:ext cx="518205" cy="585267"/>
          </a:xfrm>
          <a:prstGeom prst="rect">
            <a:avLst/>
          </a:prstGeom>
        </p:spPr>
      </p:pic>
      <p:sp>
        <p:nvSpPr>
          <p:cNvPr id="5" name="Titre 4"/>
          <p:cNvSpPr>
            <a:spLocks noGrp="1"/>
          </p:cNvSpPr>
          <p:nvPr>
            <p:ph type="title"/>
          </p:nvPr>
        </p:nvSpPr>
        <p:spPr>
          <a:xfrm>
            <a:off x="628650" y="365125"/>
            <a:ext cx="78867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120858202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703" y="273383"/>
            <a:ext cx="3007439" cy="1161597"/>
          </a:xfrm>
          <a:prstGeom prst="rect">
            <a:avLst/>
          </a:prstGeom>
        </p:spPr>
        <p:txBody>
          <a:bodyPr anchor="b"/>
          <a:lstStyle>
            <a:lvl1pPr algn="l">
              <a:defRPr sz="1406" b="1"/>
            </a:lvl1pPr>
          </a:lstStyle>
          <a:p>
            <a:r>
              <a:rPr lang="fr-FR"/>
              <a:t>Modifiez le style du titre</a:t>
            </a:r>
          </a:p>
        </p:txBody>
      </p:sp>
      <p:sp>
        <p:nvSpPr>
          <p:cNvPr id="3" name="Espace réservé du contenu 2"/>
          <p:cNvSpPr>
            <a:spLocks noGrp="1"/>
          </p:cNvSpPr>
          <p:nvPr>
            <p:ph idx="1"/>
          </p:nvPr>
        </p:nvSpPr>
        <p:spPr>
          <a:xfrm>
            <a:off x="3574544" y="273383"/>
            <a:ext cx="5111754" cy="5852621"/>
          </a:xfrm>
          <a:prstGeom prst="rect">
            <a:avLst/>
          </a:prstGeo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703" y="1434980"/>
            <a:ext cx="3007439" cy="4691024"/>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spTree>
    <p:extLst>
      <p:ext uri="{BB962C8B-B14F-4D97-AF65-F5344CB8AC3E}">
        <p14:creationId xmlns:p14="http://schemas.microsoft.com/office/powerpoint/2010/main" val="31070594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738" y="4800377"/>
            <a:ext cx="5486846" cy="566851"/>
          </a:xfrm>
          <a:prstGeom prst="rect">
            <a:avLst/>
          </a:prstGeom>
        </p:spPr>
        <p:txBody>
          <a:bodyPr anchor="b"/>
          <a:lstStyle>
            <a:lvl1pPr algn="l">
              <a:defRPr sz="1406" b="1"/>
            </a:lvl1pPr>
          </a:lstStyle>
          <a:p>
            <a:r>
              <a:rPr lang="fr-FR"/>
              <a:t>Modifiez le style du titre</a:t>
            </a:r>
          </a:p>
        </p:txBody>
      </p:sp>
      <p:sp>
        <p:nvSpPr>
          <p:cNvPr id="3" name="Espace réservé pour une image  2"/>
          <p:cNvSpPr>
            <a:spLocks noGrp="1"/>
          </p:cNvSpPr>
          <p:nvPr>
            <p:ph type="pic" idx="1"/>
          </p:nvPr>
        </p:nvSpPr>
        <p:spPr>
          <a:xfrm>
            <a:off x="1791738" y="612601"/>
            <a:ext cx="5486846" cy="4115246"/>
          </a:xfrm>
          <a:prstGeom prst="rect">
            <a:avLst/>
          </a:prstGeom>
        </p:spPr>
        <p:txBody>
          <a:bodyPr/>
          <a:lstStyle>
            <a:lvl1pPr marL="0" indent="0">
              <a:buNone/>
              <a:defRPr sz="2249"/>
            </a:lvl1pPr>
            <a:lvl2pPr marL="321366" indent="0">
              <a:buNone/>
              <a:defRPr sz="1968"/>
            </a:lvl2pPr>
            <a:lvl3pPr marL="642732" indent="0">
              <a:buNone/>
              <a:defRPr sz="1687"/>
            </a:lvl3pPr>
            <a:lvl4pPr marL="964098" indent="0">
              <a:buNone/>
              <a:defRPr sz="1406"/>
            </a:lvl4pPr>
            <a:lvl5pPr marL="1285464" indent="0">
              <a:buNone/>
              <a:defRPr sz="1406"/>
            </a:lvl5pPr>
            <a:lvl6pPr marL="1606829" indent="0">
              <a:buNone/>
              <a:defRPr sz="1406"/>
            </a:lvl6pPr>
            <a:lvl7pPr marL="1928195" indent="0">
              <a:buNone/>
              <a:defRPr sz="1406"/>
            </a:lvl7pPr>
            <a:lvl8pPr marL="2249561" indent="0">
              <a:buNone/>
              <a:defRPr sz="1406"/>
            </a:lvl8pPr>
            <a:lvl9pPr marL="2570927" indent="0">
              <a:buNone/>
              <a:defRPr sz="1406"/>
            </a:lvl9pPr>
          </a:lstStyle>
          <a:p>
            <a:pPr lvl="0"/>
            <a:r>
              <a:rPr lang="fr-FR" noProof="0"/>
              <a:t>Cliquez sur l'icône pour ajouter une image</a:t>
            </a:r>
          </a:p>
        </p:txBody>
      </p:sp>
      <p:sp>
        <p:nvSpPr>
          <p:cNvPr id="4" name="Espace réservé du texte 3"/>
          <p:cNvSpPr>
            <a:spLocks noGrp="1"/>
          </p:cNvSpPr>
          <p:nvPr>
            <p:ph type="body" sz="half" idx="2"/>
          </p:nvPr>
        </p:nvSpPr>
        <p:spPr>
          <a:xfrm>
            <a:off x="1791738" y="5367227"/>
            <a:ext cx="5486846" cy="804527"/>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spTree>
    <p:extLst>
      <p:ext uri="{BB962C8B-B14F-4D97-AF65-F5344CB8AC3E}">
        <p14:creationId xmlns:p14="http://schemas.microsoft.com/office/powerpoint/2010/main" val="10487107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8" descr="fd1"/>
          <p:cNvPicPr>
            <a:picLocks noChangeAspect="1" noChangeArrowheads="1"/>
          </p:cNvPicPr>
          <p:nvPr/>
        </p:nvPicPr>
        <p:blipFill>
          <a:blip r:embed="rId13" cstate="print"/>
          <a:srcRect/>
          <a:stretch>
            <a:fillRect/>
          </a:stretch>
        </p:blipFill>
        <p:spPr bwMode="auto">
          <a:xfrm>
            <a:off x="0" y="0"/>
            <a:ext cx="9145116" cy="6855768"/>
          </a:xfrm>
          <a:prstGeom prst="rect">
            <a:avLst/>
          </a:prstGeom>
          <a:noFill/>
          <a:ln w="9525">
            <a:noFill/>
            <a:miter lim="800000"/>
            <a:headEnd/>
            <a:tailEnd/>
          </a:ln>
        </p:spPr>
      </p:pic>
    </p:spTree>
    <p:extLst>
      <p:ext uri="{BB962C8B-B14F-4D97-AF65-F5344CB8AC3E}">
        <p14:creationId xmlns:p14="http://schemas.microsoft.com/office/powerpoint/2010/main" val="1516875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fade/>
  </p:transition>
  <p:hf sldNum="0" hdr="0" ftr="0" dt="0"/>
  <p:txStyles>
    <p:titleStyle>
      <a:lvl1pPr algn="ctr" defTabSz="913885" rtl="0" eaLnBrk="1" fontAlgn="base" hangingPunct="1">
        <a:spcBef>
          <a:spcPct val="0"/>
        </a:spcBef>
        <a:spcAft>
          <a:spcPct val="0"/>
        </a:spcAft>
        <a:defRPr sz="2530">
          <a:solidFill>
            <a:schemeClr val="tx2"/>
          </a:solidFill>
          <a:latin typeface="+mj-lt"/>
          <a:ea typeface="+mj-ea"/>
          <a:cs typeface="+mj-cs"/>
        </a:defRPr>
      </a:lvl1pPr>
      <a:lvl2pPr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2pPr>
      <a:lvl3pPr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3pPr>
      <a:lvl4pPr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4pPr>
      <a:lvl5pPr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5pPr>
      <a:lvl6pPr marL="321366"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6pPr>
      <a:lvl7pPr marL="642732"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7pPr>
      <a:lvl8pPr marL="964098"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8pPr>
      <a:lvl9pPr marL="1285464" algn="ctr" defTabSz="913885" rtl="0" eaLnBrk="1" fontAlgn="base" hangingPunct="1">
        <a:spcBef>
          <a:spcPct val="0"/>
        </a:spcBef>
        <a:spcAft>
          <a:spcPct val="0"/>
        </a:spcAft>
        <a:defRPr sz="2530">
          <a:solidFill>
            <a:schemeClr val="tx2"/>
          </a:solidFill>
          <a:latin typeface="Arial Black" pitchFamily="34" charset="0"/>
          <a:ea typeface="ＭＳ Ｐゴシック" pitchFamily="-80" charset="-128"/>
        </a:defRPr>
      </a:lvl9pPr>
    </p:titleStyle>
    <p:bodyStyle>
      <a:lvl1pPr marL="342567" indent="-342567" algn="l" defTabSz="913885" rtl="0" eaLnBrk="1" fontAlgn="base" hangingPunct="1">
        <a:spcBef>
          <a:spcPct val="20000"/>
        </a:spcBef>
        <a:spcAft>
          <a:spcPct val="0"/>
        </a:spcAft>
        <a:defRPr sz="3233">
          <a:solidFill>
            <a:schemeClr val="tx1"/>
          </a:solidFill>
          <a:latin typeface="+mn-lt"/>
          <a:ea typeface="+mn-ea"/>
          <a:cs typeface="+mn-cs"/>
        </a:defRPr>
      </a:lvl1pPr>
      <a:lvl2pPr marL="743159" indent="-285659" algn="l" defTabSz="913885" rtl="0" eaLnBrk="1" fontAlgn="base" hangingPunct="1">
        <a:spcBef>
          <a:spcPct val="20000"/>
        </a:spcBef>
        <a:spcAft>
          <a:spcPct val="0"/>
        </a:spcAft>
        <a:buChar char="–"/>
        <a:defRPr sz="2812">
          <a:solidFill>
            <a:schemeClr val="tx1"/>
          </a:solidFill>
          <a:latin typeface="+mn-lt"/>
          <a:ea typeface="+mn-ea"/>
        </a:defRPr>
      </a:lvl2pPr>
      <a:lvl3pPr marL="1142634" indent="-228750" algn="l" defTabSz="913885" rtl="0" eaLnBrk="1" fontAlgn="base" hangingPunct="1">
        <a:spcBef>
          <a:spcPct val="20000"/>
        </a:spcBef>
        <a:spcAft>
          <a:spcPct val="0"/>
        </a:spcAft>
        <a:buChar char="•"/>
        <a:defRPr sz="2390">
          <a:solidFill>
            <a:schemeClr val="tx1"/>
          </a:solidFill>
          <a:latin typeface="+mn-lt"/>
          <a:ea typeface="+mn-ea"/>
        </a:defRPr>
      </a:lvl3pPr>
      <a:lvl4pPr marL="1600134" indent="-228750" algn="l" defTabSz="913885" rtl="0" eaLnBrk="1" fontAlgn="base" hangingPunct="1">
        <a:spcBef>
          <a:spcPct val="20000"/>
        </a:spcBef>
        <a:spcAft>
          <a:spcPct val="0"/>
        </a:spcAft>
        <a:buChar char="–"/>
        <a:defRPr sz="1968">
          <a:solidFill>
            <a:schemeClr val="tx1"/>
          </a:solidFill>
          <a:latin typeface="+mn-lt"/>
          <a:ea typeface="+mn-ea"/>
        </a:defRPr>
      </a:lvl4pPr>
      <a:lvl5pPr marL="2056519" indent="-228750" algn="l" defTabSz="913885" rtl="0" eaLnBrk="1" fontAlgn="base" hangingPunct="1">
        <a:spcBef>
          <a:spcPct val="20000"/>
        </a:spcBef>
        <a:spcAft>
          <a:spcPct val="0"/>
        </a:spcAft>
        <a:buChar char="»"/>
        <a:defRPr sz="1968">
          <a:solidFill>
            <a:schemeClr val="tx1"/>
          </a:solidFill>
          <a:latin typeface="+mn-lt"/>
          <a:ea typeface="+mn-ea"/>
        </a:defRPr>
      </a:lvl5pPr>
      <a:lvl6pPr marL="2377885" indent="-228750" algn="l" defTabSz="913885" rtl="0" eaLnBrk="1" fontAlgn="base" hangingPunct="1">
        <a:spcBef>
          <a:spcPct val="20000"/>
        </a:spcBef>
        <a:spcAft>
          <a:spcPct val="0"/>
        </a:spcAft>
        <a:buChar char="»"/>
        <a:defRPr sz="1968">
          <a:solidFill>
            <a:schemeClr val="tx1"/>
          </a:solidFill>
          <a:latin typeface="+mn-lt"/>
          <a:ea typeface="+mn-ea"/>
        </a:defRPr>
      </a:lvl6pPr>
      <a:lvl7pPr marL="2699251" indent="-228750" algn="l" defTabSz="913885" rtl="0" eaLnBrk="1" fontAlgn="base" hangingPunct="1">
        <a:spcBef>
          <a:spcPct val="20000"/>
        </a:spcBef>
        <a:spcAft>
          <a:spcPct val="0"/>
        </a:spcAft>
        <a:buChar char="»"/>
        <a:defRPr sz="1968">
          <a:solidFill>
            <a:schemeClr val="tx1"/>
          </a:solidFill>
          <a:latin typeface="+mn-lt"/>
          <a:ea typeface="+mn-ea"/>
        </a:defRPr>
      </a:lvl7pPr>
      <a:lvl8pPr marL="3020616" indent="-228750" algn="l" defTabSz="913885" rtl="0" eaLnBrk="1" fontAlgn="base" hangingPunct="1">
        <a:spcBef>
          <a:spcPct val="20000"/>
        </a:spcBef>
        <a:spcAft>
          <a:spcPct val="0"/>
        </a:spcAft>
        <a:buChar char="»"/>
        <a:defRPr sz="1968">
          <a:solidFill>
            <a:schemeClr val="tx1"/>
          </a:solidFill>
          <a:latin typeface="+mn-lt"/>
          <a:ea typeface="+mn-ea"/>
        </a:defRPr>
      </a:lvl8pPr>
      <a:lvl9pPr marL="3341982" indent="-228750" algn="l" defTabSz="913885" rtl="0" eaLnBrk="1" fontAlgn="base" hangingPunct="1">
        <a:spcBef>
          <a:spcPct val="20000"/>
        </a:spcBef>
        <a:spcAft>
          <a:spcPct val="0"/>
        </a:spcAft>
        <a:buChar char="»"/>
        <a:defRPr sz="1968">
          <a:solidFill>
            <a:schemeClr val="tx1"/>
          </a:solidFill>
          <a:latin typeface="+mn-lt"/>
          <a:ea typeface="+mn-ea"/>
        </a:defRPr>
      </a:lvl9pPr>
    </p:bodyStyle>
    <p:otherStyle>
      <a:defPPr>
        <a:defRPr lang="fr-FR"/>
      </a:defPPr>
      <a:lvl1pPr marL="0" algn="l" defTabSz="642732" rtl="0" eaLnBrk="1" latinLnBrk="0" hangingPunct="1">
        <a:defRPr sz="1265" kern="1200">
          <a:solidFill>
            <a:schemeClr val="tx1"/>
          </a:solidFill>
          <a:latin typeface="+mn-lt"/>
          <a:ea typeface="+mn-ea"/>
          <a:cs typeface="+mn-cs"/>
        </a:defRPr>
      </a:lvl1pPr>
      <a:lvl2pPr marL="321366" algn="l" defTabSz="642732" rtl="0" eaLnBrk="1" latinLnBrk="0" hangingPunct="1">
        <a:defRPr sz="1265" kern="1200">
          <a:solidFill>
            <a:schemeClr val="tx1"/>
          </a:solidFill>
          <a:latin typeface="+mn-lt"/>
          <a:ea typeface="+mn-ea"/>
          <a:cs typeface="+mn-cs"/>
        </a:defRPr>
      </a:lvl2pPr>
      <a:lvl3pPr marL="642732" algn="l" defTabSz="642732" rtl="0" eaLnBrk="1" latinLnBrk="0" hangingPunct="1">
        <a:defRPr sz="1265" kern="1200">
          <a:solidFill>
            <a:schemeClr val="tx1"/>
          </a:solidFill>
          <a:latin typeface="+mn-lt"/>
          <a:ea typeface="+mn-ea"/>
          <a:cs typeface="+mn-cs"/>
        </a:defRPr>
      </a:lvl3pPr>
      <a:lvl4pPr marL="964098" algn="l" defTabSz="642732" rtl="0" eaLnBrk="1" latinLnBrk="0" hangingPunct="1">
        <a:defRPr sz="1265" kern="1200">
          <a:solidFill>
            <a:schemeClr val="tx1"/>
          </a:solidFill>
          <a:latin typeface="+mn-lt"/>
          <a:ea typeface="+mn-ea"/>
          <a:cs typeface="+mn-cs"/>
        </a:defRPr>
      </a:lvl4pPr>
      <a:lvl5pPr marL="1285464" algn="l" defTabSz="642732" rtl="0" eaLnBrk="1" latinLnBrk="0" hangingPunct="1">
        <a:defRPr sz="1265" kern="1200">
          <a:solidFill>
            <a:schemeClr val="tx1"/>
          </a:solidFill>
          <a:latin typeface="+mn-lt"/>
          <a:ea typeface="+mn-ea"/>
          <a:cs typeface="+mn-cs"/>
        </a:defRPr>
      </a:lvl5pPr>
      <a:lvl6pPr marL="1606829" algn="l" defTabSz="642732" rtl="0" eaLnBrk="1" latinLnBrk="0" hangingPunct="1">
        <a:defRPr sz="1265" kern="1200">
          <a:solidFill>
            <a:schemeClr val="tx1"/>
          </a:solidFill>
          <a:latin typeface="+mn-lt"/>
          <a:ea typeface="+mn-ea"/>
          <a:cs typeface="+mn-cs"/>
        </a:defRPr>
      </a:lvl6pPr>
      <a:lvl7pPr marL="1928195" algn="l" defTabSz="642732" rtl="0" eaLnBrk="1" latinLnBrk="0" hangingPunct="1">
        <a:defRPr sz="1265" kern="1200">
          <a:solidFill>
            <a:schemeClr val="tx1"/>
          </a:solidFill>
          <a:latin typeface="+mn-lt"/>
          <a:ea typeface="+mn-ea"/>
          <a:cs typeface="+mn-cs"/>
        </a:defRPr>
      </a:lvl7pPr>
      <a:lvl8pPr marL="2249561" algn="l" defTabSz="642732" rtl="0" eaLnBrk="1" latinLnBrk="0" hangingPunct="1">
        <a:defRPr sz="1265" kern="1200">
          <a:solidFill>
            <a:schemeClr val="tx1"/>
          </a:solidFill>
          <a:latin typeface="+mn-lt"/>
          <a:ea typeface="+mn-ea"/>
          <a:cs typeface="+mn-cs"/>
        </a:defRPr>
      </a:lvl8pPr>
      <a:lvl9pPr marL="2570927" algn="l" defTabSz="642732" rtl="0" eaLnBrk="1" latinLnBrk="0" hangingPunct="1">
        <a:defRPr sz="12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2F036-D4AB-4CFE-9CE0-05AFC3DA9F5B}" type="slidenum">
              <a:rPr lang="fr-FR" smtClean="0"/>
              <a:t>‹N°›</a:t>
            </a:fld>
            <a:endParaRPr lang="fr-FR"/>
          </a:p>
        </p:txBody>
      </p:sp>
    </p:spTree>
    <p:extLst>
      <p:ext uri="{BB962C8B-B14F-4D97-AF65-F5344CB8AC3E}">
        <p14:creationId xmlns:p14="http://schemas.microsoft.com/office/powerpoint/2010/main" val="72986084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arc-copro.fr/documentation/immeubles-neufs-vendus-en-vefa-quelles-sont-les-garanties" TargetMode="External"/><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3356" y="462357"/>
            <a:ext cx="8228595" cy="1142628"/>
          </a:xfrm>
        </p:spPr>
        <p:txBody>
          <a:bodyPr>
            <a:normAutofit/>
          </a:bodyPr>
          <a:lstStyle/>
          <a:p>
            <a:r>
              <a:rPr lang="fr-FR" sz="3600" b="1" dirty="0">
                <a:solidFill>
                  <a:schemeClr val="bg1"/>
                </a:solidFill>
              </a:rPr>
              <a:t>Formation du 16/11/2023</a:t>
            </a:r>
          </a:p>
        </p:txBody>
      </p:sp>
      <p:sp>
        <p:nvSpPr>
          <p:cNvPr id="5" name="Sous-titre 4"/>
          <p:cNvSpPr>
            <a:spLocks noGrp="1"/>
          </p:cNvSpPr>
          <p:nvPr>
            <p:ph sz="quarter" idx="4294967295"/>
          </p:nvPr>
        </p:nvSpPr>
        <p:spPr>
          <a:xfrm>
            <a:off x="1043608" y="1432174"/>
            <a:ext cx="7380287" cy="4572000"/>
          </a:xfrm>
          <a:prstGeom prst="rect">
            <a:avLst/>
          </a:prstGeom>
        </p:spPr>
        <p:txBody>
          <a:bodyPr>
            <a:normAutofit/>
          </a:bodyPr>
          <a:lstStyle/>
          <a:p>
            <a:pPr algn="ctr">
              <a:buNone/>
            </a:pPr>
            <a:endParaRPr lang="fr-FR" sz="4400" dirty="0"/>
          </a:p>
          <a:p>
            <a:pPr algn="ctr">
              <a:buNone/>
            </a:pPr>
            <a:r>
              <a:rPr lang="fr-FR" sz="2800" b="1" dirty="0"/>
              <a:t>Les problématiques spécifiques aux nouveaux immeubles : </a:t>
            </a:r>
          </a:p>
          <a:p>
            <a:pPr algn="ctr">
              <a:buNone/>
            </a:pPr>
            <a:r>
              <a:rPr lang="fr-FR" sz="2800" b="1" dirty="0"/>
              <a:t>livraison, réception, désordres et garanties</a:t>
            </a:r>
            <a:endParaRPr lang="fr-FR" sz="4400" dirty="0">
              <a:solidFill>
                <a:schemeClr val="tx1"/>
              </a:solidFill>
            </a:endParaRPr>
          </a:p>
        </p:txBody>
      </p:sp>
      <p:pic>
        <p:nvPicPr>
          <p:cNvPr id="7" name="Picture 3"/>
          <p:cNvPicPr>
            <a:picLocks noChangeAspect="1" noChangeArrowheads="1"/>
          </p:cNvPicPr>
          <p:nvPr/>
        </p:nvPicPr>
        <p:blipFill>
          <a:blip r:embed="rId3" cstate="print"/>
          <a:srcRect/>
          <a:stretch>
            <a:fillRect/>
          </a:stretch>
        </p:blipFill>
        <p:spPr bwMode="auto">
          <a:xfrm>
            <a:off x="3203848" y="4653136"/>
            <a:ext cx="2627613" cy="1749541"/>
          </a:xfrm>
          <a:prstGeom prst="rect">
            <a:avLst/>
          </a:prstGeom>
          <a:noFill/>
          <a:ln w="9525">
            <a:noFill/>
            <a:miter lim="800000"/>
            <a:headEnd/>
            <a:tailEnd/>
          </a:ln>
        </p:spPr>
      </p:pic>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83568" y="260648"/>
            <a:ext cx="8229600" cy="864096"/>
          </a:xfrm>
        </p:spPr>
        <p:txBody>
          <a:bodyPr>
            <a:normAutofit/>
          </a:bodyPr>
          <a:lstStyle/>
          <a:p>
            <a:r>
              <a:rPr lang="fr-FR" sz="3200" b="1" dirty="0">
                <a:solidFill>
                  <a:schemeClr val="bg1"/>
                </a:solidFill>
              </a:rPr>
              <a:t>L’importance de la réception</a:t>
            </a:r>
          </a:p>
        </p:txBody>
      </p:sp>
      <p:sp>
        <p:nvSpPr>
          <p:cNvPr id="3" name="Espace réservé du contenu 2"/>
          <p:cNvSpPr>
            <a:spLocks noGrp="1"/>
          </p:cNvSpPr>
          <p:nvPr>
            <p:ph idx="1"/>
          </p:nvPr>
        </p:nvSpPr>
        <p:spPr>
          <a:xfrm>
            <a:off x="457200" y="1340768"/>
            <a:ext cx="8229600" cy="4785395"/>
          </a:xfrm>
        </p:spPr>
        <p:txBody>
          <a:bodyPr>
            <a:noAutofit/>
          </a:bodyPr>
          <a:lstStyle/>
          <a:p>
            <a:pPr algn="ctr">
              <a:buNone/>
            </a:pPr>
            <a:r>
              <a:rPr lang="fr-FR" sz="2000" b="1" dirty="0"/>
              <a:t>C’est le point de départ pour trois garanties </a:t>
            </a:r>
          </a:p>
          <a:p>
            <a:pPr algn="just"/>
            <a:endParaRPr lang="fr-FR" sz="2000" dirty="0"/>
          </a:p>
          <a:p>
            <a:pPr marL="0" algn="just"/>
            <a:r>
              <a:rPr lang="fr-FR" sz="2000" dirty="0"/>
              <a:t>Le lendemain du jour de la réception est le point de départ pour les garanties dues par les constructeurs, à savoir la garantie de parfait achèvement, la garantie biennale de fonctionnement et la garantie décennale.</a:t>
            </a:r>
          </a:p>
          <a:p>
            <a:pPr marL="0" algn="just"/>
            <a:endParaRPr lang="fr-FR" sz="2000" dirty="0"/>
          </a:p>
          <a:p>
            <a:pPr marL="0" algn="just"/>
            <a:r>
              <a:rPr lang="fr-FR" sz="2000" dirty="0"/>
              <a:t>Le paradoxe : l’acquéreur en VEFA est absent de cette opération qui ne concerne que le maitre de l’ouvrage et les entreprises de construction. Il peut être compliqué de connaitre cette date.</a:t>
            </a:r>
          </a:p>
          <a:p>
            <a:pPr marL="0" algn="just"/>
            <a:endParaRPr lang="fr-FR" sz="2000" dirty="0"/>
          </a:p>
          <a:p>
            <a:pPr marL="0" algn="just"/>
            <a:r>
              <a:rPr lang="fr-FR" sz="2000" dirty="0"/>
              <a:t>Le promoteur ne bénéfice pas de la garantie des vices apparents : il ne peut compléter son procès verbal s’il a omis des désordres. Il sera alors seul responsable de leur reprise.</a:t>
            </a:r>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bwMode="auto">
          <a:noFill/>
          <a:ln>
            <a:miter lim="800000"/>
            <a:headEnd/>
            <a:tailEnd/>
          </a:ln>
        </p:spPr>
        <p:txBody>
          <a:bodyPr vert="horz" wrap="square" lIns="64282" tIns="32141" rIns="64282" bIns="32141" numCol="1" anchor="t" anchorCtr="0" compatLnSpc="1">
            <a:prstTxWarp prst="textNoShape">
              <a:avLst/>
            </a:prstTxWarp>
            <a:normAutofit fontScale="90000"/>
          </a:bodyPr>
          <a:lstStyle/>
          <a:p>
            <a:r>
              <a:rPr lang="fr-FR" sz="3600" b="1" dirty="0">
                <a:solidFill>
                  <a:schemeClr val="bg1"/>
                </a:solidFill>
              </a:rPr>
              <a:t>IIème partie </a:t>
            </a:r>
            <a:r>
              <a:rPr lang="fr-FR" sz="3600" dirty="0">
                <a:solidFill>
                  <a:schemeClr val="bg1"/>
                </a:solidFill>
              </a:rPr>
              <a:t>: </a:t>
            </a:r>
            <a:r>
              <a:rPr lang="fr-FR" sz="3600" b="1" u="sng" dirty="0">
                <a:solidFill>
                  <a:schemeClr val="bg1"/>
                </a:solidFill>
              </a:rPr>
              <a:t>Qu’est ce qui peut </a:t>
            </a:r>
            <a:br>
              <a:rPr lang="fr-FR" sz="3600" b="1" u="sng" dirty="0">
                <a:solidFill>
                  <a:schemeClr val="bg1"/>
                </a:solidFill>
              </a:rPr>
            </a:br>
            <a:r>
              <a:rPr lang="fr-FR" sz="3600" b="1" u="sng" dirty="0">
                <a:solidFill>
                  <a:schemeClr val="bg1"/>
                </a:solidFill>
              </a:rPr>
              <a:t>constituer un désordre ?</a:t>
            </a:r>
            <a:r>
              <a:rPr lang="fr-FR" sz="3600" b="1" dirty="0">
                <a:solidFill>
                  <a:schemeClr val="bg1"/>
                </a:solidFill>
              </a:rPr>
              <a:t> </a:t>
            </a:r>
            <a:endParaRPr lang="fr-FR" dirty="0">
              <a:solidFill>
                <a:schemeClr val="bg1"/>
              </a:solidFill>
            </a:endParaRPr>
          </a:p>
        </p:txBody>
      </p:sp>
      <p:pic>
        <p:nvPicPr>
          <p:cNvPr id="6" name="Espace réservé du contenu 5" descr="Numerobis-1-w.jpg"/>
          <p:cNvPicPr>
            <a:picLocks noGrp="1" noChangeAspect="1"/>
          </p:cNvPicPr>
          <p:nvPr>
            <p:ph idx="1"/>
          </p:nvPr>
        </p:nvPicPr>
        <p:blipFill>
          <a:blip r:embed="rId3" cstate="print"/>
          <a:srcRect l="29000" t="-1609" r="720" b="2710"/>
          <a:stretch>
            <a:fillRect/>
          </a:stretch>
        </p:blipFill>
        <p:spPr>
          <a:xfrm>
            <a:off x="189488" y="1910575"/>
            <a:ext cx="8636003" cy="3796061"/>
          </a:xfrm>
        </p:spPr>
      </p:pic>
      <p:pic>
        <p:nvPicPr>
          <p:cNvPr id="4" name="Espace réservé du contenu 5" descr="Numerobis-1-w.jpg"/>
          <p:cNvPicPr>
            <a:picLocks noChangeAspect="1"/>
          </p:cNvPicPr>
          <p:nvPr/>
        </p:nvPicPr>
        <p:blipFill>
          <a:blip r:embed="rId3" cstate="print"/>
          <a:srcRect l="29000" t="-1609" r="720" b="2710"/>
          <a:stretch>
            <a:fillRect/>
          </a:stretch>
        </p:blipFill>
        <p:spPr>
          <a:xfrm>
            <a:off x="179512" y="1916832"/>
            <a:ext cx="8636003" cy="379606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040160"/>
          </a:xfrm>
        </p:spPr>
        <p:txBody>
          <a:bodyPr>
            <a:normAutofit/>
          </a:bodyPr>
          <a:lstStyle/>
          <a:p>
            <a:r>
              <a:rPr lang="fr-FR" sz="2800" b="1" dirty="0">
                <a:solidFill>
                  <a:schemeClr val="bg1"/>
                </a:solidFill>
              </a:rPr>
              <a:t>Les vices apparents</a:t>
            </a:r>
          </a:p>
        </p:txBody>
      </p:sp>
      <p:sp>
        <p:nvSpPr>
          <p:cNvPr id="3" name="Espace réservé du contenu 2"/>
          <p:cNvSpPr>
            <a:spLocks noGrp="1"/>
          </p:cNvSpPr>
          <p:nvPr>
            <p:ph idx="1"/>
          </p:nvPr>
        </p:nvSpPr>
        <p:spPr/>
        <p:txBody>
          <a:bodyPr>
            <a:normAutofit fontScale="40000" lnSpcReduction="20000"/>
          </a:bodyPr>
          <a:lstStyle/>
          <a:p>
            <a:endParaRPr lang="fr-FR" dirty="0"/>
          </a:p>
          <a:p>
            <a:r>
              <a:rPr lang="fr-FR" sz="4000" dirty="0"/>
              <a:t>C’est une formule usuelle dans le domaine de la construction. Le vice correspond bien à un désordre.</a:t>
            </a:r>
          </a:p>
          <a:p>
            <a:pPr>
              <a:buNone/>
            </a:pPr>
            <a:r>
              <a:rPr lang="fr-FR" sz="4000" dirty="0"/>
              <a:t> </a:t>
            </a:r>
          </a:p>
          <a:p>
            <a:r>
              <a:rPr lang="fr-FR" sz="4000" dirty="0"/>
              <a:t>Pour être apparents, les vices doivent pouvoir être rapidement identifiés par un profane. </a:t>
            </a:r>
          </a:p>
          <a:p>
            <a:endParaRPr lang="fr-FR" sz="4000" dirty="0"/>
          </a:p>
          <a:p>
            <a:r>
              <a:rPr lang="fr-FR" sz="4000" dirty="0"/>
              <a:t>Ce sont souvent des défauts de réalisation limités à des défauts de finition (robinet qui fuie, papier peint qui se décolle, peintures qui dépassent, il manque un boitier électrique, le contrôle d’accès qui ne fonctionne pas …). </a:t>
            </a:r>
          </a:p>
          <a:p>
            <a:pPr>
              <a:buNone/>
            </a:pPr>
            <a:endParaRPr lang="fr-FR" sz="4000" dirty="0"/>
          </a:p>
          <a:p>
            <a:r>
              <a:rPr lang="fr-FR" sz="4000" dirty="0"/>
              <a:t>Les vices cachés sont, à l’inverse, difficilement identifiables. On ne peut pas reprocher de ne pas les avoir relevés, ce qui parait normal. </a:t>
            </a:r>
          </a:p>
          <a:p>
            <a:pPr>
              <a:buNone/>
            </a:pPr>
            <a:endParaRPr lang="fr-FR" sz="4000" dirty="0"/>
          </a:p>
          <a:p>
            <a:r>
              <a:rPr lang="fr-FR" sz="4000" dirty="0"/>
              <a:t>Ce sont donc des désordres d’ampleur peu importante, pouvant être réparés par les entreprises de manière rapide.</a:t>
            </a:r>
          </a:p>
          <a:p>
            <a:endParaRPr lang="fr-FR" sz="4000" dirty="0"/>
          </a:p>
          <a:p>
            <a:r>
              <a:rPr lang="fr-FR" sz="4000" b="1" dirty="0"/>
              <a:t>Lors d’une livraison, ce sont donc tous les vices apparents qui doivent être consignés et uniquement les vices apparents.</a:t>
            </a:r>
            <a:endParaRPr lang="fr-FR" sz="4000" dirty="0"/>
          </a:p>
          <a:p>
            <a:pPr>
              <a:buNone/>
            </a:pPr>
            <a:endParaRPr lang="fr-FR" sz="38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692696"/>
            <a:ext cx="3105150" cy="44958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211960" y="692696"/>
            <a:ext cx="4295006" cy="2859740"/>
          </a:xfrm>
          <a:prstGeom prst="rect">
            <a:avLst/>
          </a:prstGeom>
          <a:noFill/>
          <a:ln w="9525">
            <a:noFill/>
            <a:miter lim="800000"/>
            <a:headEnd/>
            <a:tailEnd/>
          </a:ln>
        </p:spPr>
      </p:pic>
      <p:sp>
        <p:nvSpPr>
          <p:cNvPr id="5" name="Ellipse 4"/>
          <p:cNvSpPr/>
          <p:nvPr/>
        </p:nvSpPr>
        <p:spPr>
          <a:xfrm>
            <a:off x="4572000" y="4077072"/>
            <a:ext cx="396044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Ou est le vice apparent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260648"/>
            <a:ext cx="4579747" cy="3168352"/>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932040" y="188640"/>
            <a:ext cx="3939331" cy="3101780"/>
          </a:xfrm>
          <a:prstGeom prst="rect">
            <a:avLst/>
          </a:prstGeom>
          <a:noFill/>
          <a:ln w="9525">
            <a:noFill/>
            <a:miter lim="800000"/>
            <a:headEnd/>
            <a:tailEnd/>
          </a:ln>
        </p:spPr>
      </p:pic>
      <p:pic>
        <p:nvPicPr>
          <p:cNvPr id="45057" name="Picture 1"/>
          <p:cNvPicPr>
            <a:picLocks noChangeAspect="1" noChangeArrowheads="1"/>
          </p:cNvPicPr>
          <p:nvPr/>
        </p:nvPicPr>
        <p:blipFill>
          <a:blip r:embed="rId4" cstate="print"/>
          <a:srcRect/>
          <a:stretch>
            <a:fillRect/>
          </a:stretch>
        </p:blipFill>
        <p:spPr bwMode="auto">
          <a:xfrm>
            <a:off x="251520" y="3356992"/>
            <a:ext cx="2592288" cy="3472688"/>
          </a:xfrm>
          <a:prstGeom prst="rect">
            <a:avLst/>
          </a:prstGeom>
          <a:noFill/>
          <a:ln w="9525">
            <a:noFill/>
            <a:miter lim="800000"/>
            <a:headEnd/>
            <a:tailEnd/>
          </a:ln>
        </p:spPr>
      </p:pic>
      <p:pic>
        <p:nvPicPr>
          <p:cNvPr id="45058" name="Picture 2"/>
          <p:cNvPicPr>
            <a:picLocks noChangeAspect="1" noChangeArrowheads="1"/>
          </p:cNvPicPr>
          <p:nvPr/>
        </p:nvPicPr>
        <p:blipFill>
          <a:blip r:embed="rId5" cstate="print"/>
          <a:srcRect/>
          <a:stretch>
            <a:fillRect/>
          </a:stretch>
        </p:blipFill>
        <p:spPr bwMode="auto">
          <a:xfrm>
            <a:off x="3419872" y="3429000"/>
            <a:ext cx="1474291" cy="3312368"/>
          </a:xfrm>
          <a:prstGeom prst="rect">
            <a:avLst/>
          </a:prstGeom>
          <a:noFill/>
          <a:ln w="9525">
            <a:noFill/>
            <a:miter lim="800000"/>
            <a:headEnd/>
            <a:tailEnd/>
          </a:ln>
        </p:spPr>
      </p:pic>
      <p:pic>
        <p:nvPicPr>
          <p:cNvPr id="45059" name="Picture 3"/>
          <p:cNvPicPr>
            <a:picLocks noChangeAspect="1" noChangeArrowheads="1"/>
          </p:cNvPicPr>
          <p:nvPr/>
        </p:nvPicPr>
        <p:blipFill>
          <a:blip r:embed="rId6" cstate="print"/>
          <a:srcRect/>
          <a:stretch>
            <a:fillRect/>
          </a:stretch>
        </p:blipFill>
        <p:spPr bwMode="auto">
          <a:xfrm>
            <a:off x="5220072" y="3429000"/>
            <a:ext cx="2241492" cy="3312368"/>
          </a:xfrm>
          <a:prstGeom prst="rect">
            <a:avLst/>
          </a:prstGeom>
          <a:noFill/>
          <a:ln w="9525">
            <a:no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32656"/>
            <a:ext cx="8534400" cy="648072"/>
          </a:xfrm>
        </p:spPr>
        <p:txBody>
          <a:bodyPr>
            <a:normAutofit fontScale="90000"/>
          </a:bodyPr>
          <a:lstStyle/>
          <a:p>
            <a:r>
              <a:rPr lang="fr-FR" sz="2800" b="1" u="sng" dirty="0">
                <a:solidFill>
                  <a:schemeClr val="bg1"/>
                </a:solidFill>
              </a:rPr>
              <a:t>Vices ou défauts de construction :</a:t>
            </a:r>
            <a:br>
              <a:rPr lang="fr-FR" sz="2800" dirty="0"/>
            </a:br>
            <a:br>
              <a:rPr lang="fr-FR" sz="2800" u="sng" dirty="0"/>
            </a:br>
            <a:br>
              <a:rPr lang="fr-FR" sz="2800" dirty="0"/>
            </a:br>
            <a:endParaRPr lang="fr-FR" sz="2800" dirty="0"/>
          </a:p>
        </p:txBody>
      </p:sp>
      <p:sp>
        <p:nvSpPr>
          <p:cNvPr id="3" name="Espace réservé du contenu 2"/>
          <p:cNvSpPr>
            <a:spLocks noGrp="1"/>
          </p:cNvSpPr>
          <p:nvPr>
            <p:ph idx="1"/>
          </p:nvPr>
        </p:nvSpPr>
        <p:spPr>
          <a:xfrm>
            <a:off x="457200" y="1340768"/>
            <a:ext cx="8229600" cy="4785395"/>
          </a:xfrm>
        </p:spPr>
        <p:txBody>
          <a:bodyPr>
            <a:normAutofit/>
          </a:bodyPr>
          <a:lstStyle/>
          <a:p>
            <a:pPr>
              <a:buNone/>
            </a:pPr>
            <a:r>
              <a:rPr lang="fr-FR" sz="2800" dirty="0"/>
              <a:t> </a:t>
            </a:r>
          </a:p>
          <a:p>
            <a:r>
              <a:rPr lang="fr-FR" sz="2200" dirty="0"/>
              <a:t>Le défaut de construction a un caractère essentiellement objectif. Ce sont des défauts dans un ouvrage ou un ouvrage qui est techniquement mal réalisé.</a:t>
            </a:r>
          </a:p>
          <a:p>
            <a:r>
              <a:rPr lang="fr-FR" sz="2200" dirty="0"/>
              <a:t>Quelques fois seul le professionnel peut les repérer lorsque cela concerne le non respect des règles de l’art ou des DTU.</a:t>
            </a:r>
          </a:p>
          <a:p>
            <a:r>
              <a:rPr lang="fr-FR" sz="2200" dirty="0"/>
              <a:t>S’ils sont visibles, ils doivent être consignés dans le procès verbal de livraison en qualité de réserve. </a:t>
            </a:r>
          </a:p>
          <a:p>
            <a:r>
              <a:rPr lang="fr-FR" sz="2200" dirty="0"/>
              <a:t>Un vice de construction peut être la cause d’un défaut apparent: fissures, fuite…</a:t>
            </a:r>
          </a:p>
          <a:p>
            <a:r>
              <a:rPr lang="fr-FR" sz="2200" dirty="0"/>
              <a:t>Généralement, c’est le juge ou l’expert qui attribue cette qualification à un désordre.</a:t>
            </a:r>
          </a:p>
          <a:p>
            <a:endParaRPr lang="fr-FR"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9552" y="332656"/>
            <a:ext cx="3068407" cy="576064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572000" y="406476"/>
            <a:ext cx="3168352" cy="5671350"/>
          </a:xfrm>
          <a:prstGeom prst="rect">
            <a:avLst/>
          </a:prstGeom>
          <a:noFill/>
          <a:ln w="9525">
            <a:noFill/>
            <a:miter lim="800000"/>
            <a:headEnd/>
            <a:tailEnd/>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1196752"/>
          </a:xfrm>
        </p:spPr>
        <p:txBody>
          <a:bodyPr>
            <a:noAutofit/>
          </a:bodyPr>
          <a:lstStyle/>
          <a:p>
            <a:r>
              <a:rPr lang="fr-FR" sz="2800" b="1" dirty="0">
                <a:solidFill>
                  <a:schemeClr val="bg1"/>
                </a:solidFill>
              </a:rPr>
              <a:t>Les désordres constitués par </a:t>
            </a:r>
            <a:br>
              <a:rPr lang="fr-FR" sz="2800" b="1" dirty="0">
                <a:solidFill>
                  <a:schemeClr val="bg1"/>
                </a:solidFill>
              </a:rPr>
            </a:br>
            <a:r>
              <a:rPr lang="fr-FR" sz="2800" b="1" dirty="0">
                <a:solidFill>
                  <a:schemeClr val="bg1"/>
                </a:solidFill>
              </a:rPr>
              <a:t>le non respect du contrat de vente en VEFA</a:t>
            </a:r>
          </a:p>
        </p:txBody>
      </p:sp>
      <p:sp>
        <p:nvSpPr>
          <p:cNvPr id="3" name="Espace réservé du contenu 2"/>
          <p:cNvSpPr>
            <a:spLocks noGrp="1"/>
          </p:cNvSpPr>
          <p:nvPr>
            <p:ph idx="1"/>
          </p:nvPr>
        </p:nvSpPr>
        <p:spPr/>
        <p:txBody>
          <a:bodyPr>
            <a:normAutofit fontScale="77500" lnSpcReduction="20000"/>
          </a:bodyPr>
          <a:lstStyle/>
          <a:p>
            <a:pPr lvl="0" algn="ctr">
              <a:buNone/>
            </a:pPr>
            <a:endParaRPr lang="fr-FR" sz="2600" u="sng" dirty="0"/>
          </a:p>
          <a:p>
            <a:pPr lvl="0"/>
            <a:r>
              <a:rPr lang="fr-FR" sz="2200" u="sng" dirty="0"/>
              <a:t>Non-conformité</a:t>
            </a:r>
            <a:r>
              <a:rPr lang="fr-FR" sz="2200" dirty="0"/>
              <a:t> : </a:t>
            </a:r>
          </a:p>
          <a:p>
            <a:pPr marL="0">
              <a:buNone/>
            </a:pPr>
            <a:r>
              <a:rPr lang="fr-FR" sz="2200" dirty="0"/>
              <a:t> Le défaut de conformité s’analyse au regard du contrat et présente et peut donc présenter un caractère plus subjectif. . Les éléments livrés sont techniquement corrects mais ils sont différents de ce qui était prévu dans les contrats, plan ou descriptif.  </a:t>
            </a:r>
          </a:p>
          <a:p>
            <a:pPr marL="0" lvl="0">
              <a:buNone/>
            </a:pPr>
            <a:endParaRPr lang="fr-FR" sz="2200" dirty="0"/>
          </a:p>
          <a:p>
            <a:pPr marL="0" lvl="0"/>
            <a:r>
              <a:rPr lang="fr-FR" sz="2200" u="sng" dirty="0"/>
              <a:t>Prestation non réalisée</a:t>
            </a:r>
            <a:r>
              <a:rPr lang="fr-FR" sz="2200" dirty="0"/>
              <a:t> :</a:t>
            </a:r>
          </a:p>
          <a:p>
            <a:pPr marL="0">
              <a:buNone/>
            </a:pPr>
            <a:r>
              <a:rPr lang="fr-FR" sz="2200" dirty="0"/>
              <a:t> C’est ce qui est aussi appelé une non-façon : c’est ce qui était prévu initialement et qui n’a pas été réalisé par rapport au descriptif technique ou au contrat de vente et à ses annexes. Ce désordre peut relever de la garantie contractuelle. </a:t>
            </a:r>
          </a:p>
          <a:p>
            <a:pPr marL="0">
              <a:buNone/>
            </a:pPr>
            <a:endParaRPr lang="fr-FR" sz="2200" dirty="0"/>
          </a:p>
          <a:p>
            <a:pPr marL="0">
              <a:buNone/>
            </a:pPr>
            <a:r>
              <a:rPr lang="fr-FR" sz="2200" dirty="0"/>
              <a:t>Il est donc très important de relire le contrat de vente en VEFA avant la livraison. Pour les parties communes, il ne faut pas hésiter à étudier le descriptif qui en est fait dans le règlement de copropriété avant de procéder à la livraison. </a:t>
            </a:r>
          </a:p>
          <a:p>
            <a:pPr lvl="0">
              <a:buNone/>
            </a:pPr>
            <a:r>
              <a:rPr lang="fr-FR" sz="2200" dirty="0"/>
              <a:t> </a:t>
            </a:r>
          </a:p>
          <a:p>
            <a:endParaRPr lang="fr-FR"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968152"/>
          </a:xfrm>
        </p:spPr>
        <p:txBody>
          <a:bodyPr>
            <a:noAutofit/>
          </a:bodyPr>
          <a:lstStyle/>
          <a:p>
            <a:r>
              <a:rPr lang="fr-FR" sz="2800" b="1" u="sng" dirty="0">
                <a:solidFill>
                  <a:schemeClr val="bg1"/>
                </a:solidFill>
              </a:rPr>
              <a:t>Défaut de fonctionnement</a:t>
            </a:r>
            <a:endParaRPr lang="fr-FR" sz="2800" b="1" dirty="0">
              <a:solidFill>
                <a:schemeClr val="bg1"/>
              </a:solidFill>
            </a:endParaRPr>
          </a:p>
        </p:txBody>
      </p:sp>
      <p:sp>
        <p:nvSpPr>
          <p:cNvPr id="3" name="Espace réservé du contenu 2"/>
          <p:cNvSpPr>
            <a:spLocks noGrp="1"/>
          </p:cNvSpPr>
          <p:nvPr>
            <p:ph idx="1"/>
          </p:nvPr>
        </p:nvSpPr>
        <p:spPr/>
        <p:txBody>
          <a:bodyPr>
            <a:normAutofit fontScale="85000" lnSpcReduction="20000"/>
          </a:bodyPr>
          <a:lstStyle/>
          <a:p>
            <a:pPr lvl="0" algn="ctr">
              <a:buNone/>
            </a:pPr>
            <a:endParaRPr lang="fr-FR" sz="2800" u="sng" dirty="0"/>
          </a:p>
          <a:p>
            <a:pPr algn="just">
              <a:buNone/>
            </a:pPr>
            <a:endParaRPr lang="fr-FR" sz="2800" dirty="0"/>
          </a:p>
          <a:p>
            <a:pPr marL="0" algn="just"/>
            <a:r>
              <a:rPr lang="fr-FR" sz="2800" dirty="0"/>
              <a:t>Ce défaut n’est pas lié à la construction proprement dite, donc au gros œuvre. Il concerne les équipements de l’immeuble. </a:t>
            </a:r>
          </a:p>
          <a:p>
            <a:pPr marL="0" algn="just">
              <a:buNone/>
            </a:pPr>
            <a:endParaRPr lang="fr-FR" sz="2800" dirty="0"/>
          </a:p>
          <a:p>
            <a:pPr marL="0" algn="just"/>
            <a:r>
              <a:rPr lang="fr-FR" sz="2800" dirty="0"/>
              <a:t>Le jour de la livraison, tout ce qui fonctionne doit être testé : porte et fenêtre, contrôle d’accès,  chauffage, ascenseur…</a:t>
            </a:r>
          </a:p>
          <a:p>
            <a:pPr marL="0" algn="just"/>
            <a:endParaRPr lang="fr-FR" sz="2800" dirty="0"/>
          </a:p>
          <a:p>
            <a:pPr marL="0" algn="just"/>
            <a:r>
              <a:rPr lang="fr-FR" sz="2800" dirty="0"/>
              <a:t>Il faut consigner dans le procès verbal de livraison ce qui ne peut être mis en route (le chauffage en été par ex)</a:t>
            </a:r>
          </a:p>
          <a:p>
            <a:pPr lvl="0" algn="just">
              <a:buNone/>
            </a:pPr>
            <a:r>
              <a:rPr lang="fr-FR" sz="2800" dirty="0"/>
              <a:t> </a:t>
            </a:r>
          </a:p>
          <a:p>
            <a:endParaRPr lang="fr-FR"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bwMode="auto">
          <a:noFill/>
          <a:ln>
            <a:miter lim="800000"/>
            <a:headEnd/>
            <a:tailEnd/>
          </a:ln>
        </p:spPr>
        <p:txBody>
          <a:bodyPr vert="horz" wrap="square" lIns="64282" tIns="32141" rIns="64282" bIns="32141" numCol="1" anchor="t" anchorCtr="0" compatLnSpc="1">
            <a:prstTxWarp prst="textNoShape">
              <a:avLst/>
            </a:prstTxWarp>
            <a:normAutofit/>
          </a:bodyPr>
          <a:lstStyle/>
          <a:p>
            <a:r>
              <a:rPr lang="fr-FR" sz="3600" b="1" dirty="0">
                <a:solidFill>
                  <a:schemeClr val="bg1"/>
                </a:solidFill>
              </a:rPr>
              <a:t>IIIème partie </a:t>
            </a:r>
            <a:r>
              <a:rPr lang="fr-FR" sz="3600" dirty="0">
                <a:solidFill>
                  <a:schemeClr val="bg1"/>
                </a:solidFill>
              </a:rPr>
              <a:t>: </a:t>
            </a:r>
            <a:r>
              <a:rPr lang="fr-FR" sz="3600" b="1" u="sng" dirty="0">
                <a:solidFill>
                  <a:schemeClr val="bg1"/>
                </a:solidFill>
              </a:rPr>
              <a:t>Les garanties</a:t>
            </a:r>
            <a:endParaRPr lang="fr-FR" dirty="0">
              <a:solidFill>
                <a:schemeClr val="bg1"/>
              </a:solidFill>
            </a:endParaRPr>
          </a:p>
        </p:txBody>
      </p:sp>
      <p:pic>
        <p:nvPicPr>
          <p:cNvPr id="2050" name="Picture 2" descr="http://www.google.fr/url?source=imglanding&amp;ct=img&amp;q=http://www.amha.fr/wp-content/uploads/2014/04/Shadoks-740x400.jpg&amp;sa=X&amp;ei=jc1dVYLMD8bSU_OagegM&amp;ved=0CAkQ8wc&amp;usg=AFQjCNEuqqQMFi03ZmQvskno_r91q_mKuw"/>
          <p:cNvPicPr>
            <a:picLocks noChangeAspect="1" noChangeArrowheads="1"/>
          </p:cNvPicPr>
          <p:nvPr/>
        </p:nvPicPr>
        <p:blipFill>
          <a:blip r:embed="rId3" cstate="print"/>
          <a:srcRect/>
          <a:stretch>
            <a:fillRect/>
          </a:stretch>
        </p:blipFill>
        <p:spPr bwMode="auto">
          <a:xfrm>
            <a:off x="1835696" y="1484784"/>
            <a:ext cx="4968552" cy="2685703"/>
          </a:xfrm>
          <a:prstGeom prst="rect">
            <a:avLst/>
          </a:prstGeom>
          <a:noFill/>
        </p:spPr>
      </p:pic>
      <p:sp>
        <p:nvSpPr>
          <p:cNvPr id="7" name="Ellipse 6"/>
          <p:cNvSpPr/>
          <p:nvPr/>
        </p:nvSpPr>
        <p:spPr>
          <a:xfrm>
            <a:off x="2267744" y="4797152"/>
            <a:ext cx="496855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Que faire en cas de désordres?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chemeClr val="bg1"/>
                </a:solidFill>
              </a:rPr>
              <a:t>Plan de la formation </a:t>
            </a:r>
            <a:r>
              <a:rPr lang="fr-FR" sz="3600" dirty="0">
                <a:solidFill>
                  <a:schemeClr val="bg1"/>
                </a:solidFill>
              </a:rPr>
              <a:t>:</a:t>
            </a:r>
          </a:p>
        </p:txBody>
      </p:sp>
      <p:sp>
        <p:nvSpPr>
          <p:cNvPr id="3" name="Espace réservé du contenu 2"/>
          <p:cNvSpPr>
            <a:spLocks noGrp="1"/>
          </p:cNvSpPr>
          <p:nvPr>
            <p:ph sz="quarter" idx="4294967295"/>
          </p:nvPr>
        </p:nvSpPr>
        <p:spPr>
          <a:xfrm>
            <a:off x="0" y="1989138"/>
            <a:ext cx="7740650" cy="4283075"/>
          </a:xfrm>
          <a:prstGeom prst="rect">
            <a:avLst/>
          </a:prstGeom>
        </p:spPr>
        <p:txBody>
          <a:bodyPr>
            <a:normAutofit/>
          </a:bodyPr>
          <a:lstStyle/>
          <a:p>
            <a:r>
              <a:rPr lang="fr-FR" sz="2400" dirty="0"/>
              <a:t>I/ La différence entre réception et livraison</a:t>
            </a:r>
          </a:p>
          <a:p>
            <a:endParaRPr lang="fr-FR" sz="2400" dirty="0"/>
          </a:p>
          <a:p>
            <a:r>
              <a:rPr lang="fr-FR" sz="2400" dirty="0"/>
              <a:t>II/ Qu’est ce qui est considéré comme une malfaçon</a:t>
            </a:r>
          </a:p>
          <a:p>
            <a:endParaRPr lang="fr-FR" sz="2400" dirty="0"/>
          </a:p>
          <a:p>
            <a:r>
              <a:rPr lang="fr-FR" sz="2400" dirty="0"/>
              <a:t>III/  Quelles sont les garanties qui peuvent être mises en jeu dans un nouvel immeuble</a:t>
            </a:r>
          </a:p>
          <a:p>
            <a:endParaRPr lang="fr-FR" sz="2400" dirty="0"/>
          </a:p>
          <a:p>
            <a:r>
              <a:rPr lang="fr-FR" sz="2400" dirty="0"/>
              <a:t>IV/ Comment les mettre en jeu et sous quel délai.</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solidFill>
                  <a:schemeClr val="bg1"/>
                </a:solidFill>
              </a:rPr>
              <a:t>Mémo : garantie et assurance</a:t>
            </a:r>
          </a:p>
        </p:txBody>
      </p:sp>
      <p:sp>
        <p:nvSpPr>
          <p:cNvPr id="3" name="Espace réservé du contenu 2"/>
          <p:cNvSpPr>
            <a:spLocks noGrp="1"/>
          </p:cNvSpPr>
          <p:nvPr>
            <p:ph idx="1"/>
          </p:nvPr>
        </p:nvSpPr>
        <p:spPr/>
        <p:txBody>
          <a:bodyPr>
            <a:normAutofit/>
          </a:bodyPr>
          <a:lstStyle/>
          <a:p>
            <a:endParaRPr lang="fr-FR" sz="2400" dirty="0"/>
          </a:p>
          <a:p>
            <a:pPr algn="just"/>
            <a:r>
              <a:rPr lang="fr-FR" sz="2400" dirty="0"/>
              <a:t>Toutes les garanties ne sont pas couvertes par des assurances.</a:t>
            </a:r>
          </a:p>
          <a:p>
            <a:pPr algn="just"/>
            <a:endParaRPr lang="fr-FR" sz="2400" dirty="0"/>
          </a:p>
          <a:p>
            <a:pPr algn="just"/>
            <a:r>
              <a:rPr lang="fr-FR" sz="2400" dirty="0"/>
              <a:t>Il n’y a aucun rapport entre les garanties après la livraison de l’immeuble et l’assurance de responsabilité civile des l’entreprises qui sont intervenues sur le chantier. Cette assurance ne couvre pas la mauvaise exécution d’un contrat mais les dommages causés à un tiers dans le cadre de travaux.</a:t>
            </a:r>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096" y="437800"/>
            <a:ext cx="8534400" cy="830960"/>
          </a:xfrm>
        </p:spPr>
        <p:txBody>
          <a:bodyPr>
            <a:noAutofit/>
          </a:bodyPr>
          <a:lstStyle/>
          <a:p>
            <a:r>
              <a:rPr lang="fr-FR" sz="2800" b="1" u="sng" dirty="0">
                <a:solidFill>
                  <a:schemeClr val="bg1"/>
                </a:solidFill>
              </a:rPr>
              <a:t>La garantie des vices apparents</a:t>
            </a:r>
            <a:br>
              <a:rPr lang="fr-FR" b="1" dirty="0"/>
            </a:br>
            <a:endParaRPr lang="fr-FR" sz="3200" dirty="0"/>
          </a:p>
        </p:txBody>
      </p:sp>
      <p:sp>
        <p:nvSpPr>
          <p:cNvPr id="3" name="Espace réservé du contenu 2"/>
          <p:cNvSpPr>
            <a:spLocks noGrp="1"/>
          </p:cNvSpPr>
          <p:nvPr>
            <p:ph idx="1"/>
          </p:nvPr>
        </p:nvSpPr>
        <p:spPr/>
        <p:txBody>
          <a:bodyPr>
            <a:normAutofit/>
          </a:bodyPr>
          <a:lstStyle/>
          <a:p>
            <a:pPr algn="just">
              <a:buNone/>
            </a:pPr>
            <a:r>
              <a:rPr lang="fr-FR" sz="2400" u="sng" dirty="0"/>
              <a:t>Articles 1642-1 et 1648-2 du Code civil (extraits)</a:t>
            </a:r>
            <a:r>
              <a:rPr lang="fr-FR" sz="2400" dirty="0"/>
              <a:t> :</a:t>
            </a:r>
            <a:endParaRPr lang="fr-FR" sz="2400" u="sng" dirty="0"/>
          </a:p>
          <a:p>
            <a:pPr algn="just"/>
            <a:r>
              <a:rPr lang="fr-FR" sz="1800" i="1" dirty="0"/>
              <a:t>Le vendeur d'un immeuble à construire ne peut être déchargé, ni avant la réception des travaux, ni avant l'expiration d'un délai d'un mois après la prise de possession par l'acquéreur, des vices de construction ou des défauts de conformité alors apparents.</a:t>
            </a:r>
          </a:p>
          <a:p>
            <a:pPr algn="just"/>
            <a:r>
              <a:rPr lang="fr-FR" sz="1800" i="1" dirty="0"/>
              <a:t>L'action doit être introduite, à peine de forclusion, dans l'année qui suit la date à laquelle le vendeur peut être déchargé des vices ou des défauts de conformité apparents.</a:t>
            </a:r>
          </a:p>
          <a:p>
            <a:pPr algn="just"/>
            <a:endParaRPr lang="fr-FR" sz="1800" i="1" dirty="0"/>
          </a:p>
          <a:p>
            <a:pPr lvl="1" algn="just">
              <a:buFont typeface="Wingdings" pitchFamily="2" charset="2"/>
              <a:buChar char="Ø"/>
            </a:pPr>
            <a:r>
              <a:rPr lang="fr-FR" sz="2000" dirty="0"/>
              <a:t>C’est donc le promoteur qui est tenu par cette garantie</a:t>
            </a:r>
          </a:p>
          <a:p>
            <a:pPr lvl="1" algn="just">
              <a:buFont typeface="Wingdings" pitchFamily="2" charset="2"/>
              <a:buChar char="Ø"/>
            </a:pPr>
            <a:r>
              <a:rPr lang="fr-FR" sz="2000" dirty="0"/>
              <a:t>Délai pour reprendre les désordres : 13 mois à compter de la livraison.</a:t>
            </a:r>
          </a:p>
          <a:p>
            <a:pPr lvl="1" algn="just">
              <a:buFont typeface="Wingdings" pitchFamily="2" charset="2"/>
              <a:buChar char="Ø"/>
            </a:pPr>
            <a:r>
              <a:rPr lang="fr-FR" sz="2000" dirty="0"/>
              <a:t>Défaut de réalisation : seule une action judiciaire peut suspendre ce délai.</a:t>
            </a:r>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096" y="260648"/>
            <a:ext cx="8534400" cy="648072"/>
          </a:xfrm>
        </p:spPr>
        <p:txBody>
          <a:bodyPr>
            <a:noAutofit/>
          </a:bodyPr>
          <a:lstStyle/>
          <a:p>
            <a:r>
              <a:rPr lang="fr-FR" sz="2800" b="1" u="sng" dirty="0">
                <a:solidFill>
                  <a:schemeClr val="bg1"/>
                </a:solidFill>
              </a:rPr>
              <a:t>La garantie de parfait achèvement</a:t>
            </a:r>
            <a:br>
              <a:rPr lang="fr-FR" b="1" dirty="0"/>
            </a:br>
            <a:endParaRPr lang="fr-FR" sz="3200" dirty="0"/>
          </a:p>
        </p:txBody>
      </p:sp>
      <p:sp>
        <p:nvSpPr>
          <p:cNvPr id="3" name="Espace réservé du contenu 2"/>
          <p:cNvSpPr>
            <a:spLocks noGrp="1"/>
          </p:cNvSpPr>
          <p:nvPr>
            <p:ph idx="1"/>
          </p:nvPr>
        </p:nvSpPr>
        <p:spPr>
          <a:xfrm>
            <a:off x="457200" y="1340768"/>
            <a:ext cx="8229600" cy="4785395"/>
          </a:xfrm>
        </p:spPr>
        <p:txBody>
          <a:bodyPr>
            <a:normAutofit fontScale="92500" lnSpcReduction="20000"/>
          </a:bodyPr>
          <a:lstStyle/>
          <a:p>
            <a:pPr algn="just">
              <a:buNone/>
            </a:pPr>
            <a:r>
              <a:rPr lang="fr-FR" sz="2400" u="sng" dirty="0"/>
              <a:t>Article 1792-6 du Code civil (extrait) </a:t>
            </a:r>
            <a:r>
              <a:rPr lang="fr-FR" sz="2400" dirty="0"/>
              <a:t>:</a:t>
            </a:r>
          </a:p>
          <a:p>
            <a:pPr algn="just"/>
            <a:r>
              <a:rPr lang="fr-FR" sz="2100" i="1" dirty="0"/>
              <a:t>La garantie de parfait achèvement, à laquelle l'entrepreneur est tenu pendant un délai d'un an, à compter de la réception, s'étend à la réparation de tous les désordres signalés par le maître de l'ouvrage, soit au moyen de réserves mentionnées au procès-verbal de réception, soit par voie de notification écrite pour ceux révélés postérieurement à la réception.</a:t>
            </a:r>
          </a:p>
          <a:p>
            <a:pPr algn="just"/>
            <a:endParaRPr lang="fr-FR" sz="2100" i="1" dirty="0"/>
          </a:p>
          <a:p>
            <a:pPr lvl="1" algn="just">
              <a:buFont typeface="Wingdings" pitchFamily="2" charset="2"/>
              <a:buChar char="Ø"/>
            </a:pPr>
            <a:r>
              <a:rPr lang="fr-FR" sz="2200" dirty="0"/>
              <a:t>Cette garantie légale s’applique dans le délai d’un an après la réception des travaux.</a:t>
            </a:r>
          </a:p>
          <a:p>
            <a:pPr lvl="1" algn="just">
              <a:buFont typeface="Wingdings" pitchFamily="2" charset="2"/>
              <a:buChar char="Ø"/>
            </a:pPr>
            <a:r>
              <a:rPr lang="fr-FR" sz="2200" dirty="0"/>
              <a:t>Elle  est </a:t>
            </a:r>
            <a:r>
              <a:rPr lang="fr-FR" sz="2200"/>
              <a:t>due seulement </a:t>
            </a:r>
            <a:r>
              <a:rPr lang="fr-FR" sz="2200" dirty="0"/>
              <a:t>par l’entrepreneur et pas par le promoteur.</a:t>
            </a:r>
          </a:p>
          <a:p>
            <a:pPr lvl="1" algn="just">
              <a:buFont typeface="Wingdings" pitchFamily="2" charset="2"/>
              <a:buChar char="Ø"/>
            </a:pPr>
            <a:r>
              <a:rPr lang="fr-FR" sz="2200" dirty="0"/>
              <a:t>Si défaut d’exécution : action judiciaire</a:t>
            </a:r>
          </a:p>
          <a:p>
            <a:pPr lvl="1">
              <a:buFont typeface="Wingdings" pitchFamily="2" charset="2"/>
              <a:buChar char="Ø"/>
            </a:pPr>
            <a:r>
              <a:rPr lang="fr-FR" sz="2200" dirty="0"/>
              <a:t>Elle ne couvre pas : </a:t>
            </a:r>
          </a:p>
          <a:p>
            <a:pPr lvl="2"/>
            <a:r>
              <a:rPr lang="fr-FR" sz="1400" dirty="0"/>
              <a:t>les désordres apparents lors de la réception de l’ouvrage qui n’ont pas fait l’objet de réserves,</a:t>
            </a:r>
          </a:p>
          <a:p>
            <a:pPr lvl="2"/>
            <a:r>
              <a:rPr lang="fr-FR" sz="1400" dirty="0"/>
              <a:t>les désordres causés par l’usage ou l’usure normale de l’ouvrage à la suite de sa réception, </a:t>
            </a:r>
          </a:p>
          <a:p>
            <a:pPr lvl="2"/>
            <a:r>
              <a:rPr lang="fr-FR" sz="1400" dirty="0"/>
              <a:t>les désordres causés par le défaut d’entretien après la réception ou la livraison (plantation) </a:t>
            </a:r>
          </a:p>
          <a:p>
            <a:pPr lvl="1" algn="just">
              <a:buFont typeface="Wingdings" pitchFamily="2" charset="2"/>
              <a:buChar char="Ø"/>
            </a:pPr>
            <a:endParaRPr lang="fr-FR" sz="2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sz="3100" b="1" u="sng" dirty="0">
                <a:solidFill>
                  <a:schemeClr val="bg1"/>
                </a:solidFill>
              </a:rPr>
              <a:t>La garantie biennale ou garantie de bon fonctionnement</a:t>
            </a:r>
            <a:br>
              <a:rPr lang="fr-FR" sz="3100" b="1" u="sng" dirty="0"/>
            </a:br>
            <a:br>
              <a:rPr lang="fr-FR" sz="2800" u="sng" dirty="0"/>
            </a:br>
            <a:r>
              <a:rPr lang="fr-FR" sz="2800" u="sng" dirty="0"/>
              <a:t> </a:t>
            </a:r>
            <a:endParaRPr lang="fr-FR" sz="2800" b="1" dirty="0"/>
          </a:p>
        </p:txBody>
      </p:sp>
      <p:sp>
        <p:nvSpPr>
          <p:cNvPr id="3" name="Espace réservé du contenu 2"/>
          <p:cNvSpPr>
            <a:spLocks noGrp="1"/>
          </p:cNvSpPr>
          <p:nvPr>
            <p:ph idx="1"/>
          </p:nvPr>
        </p:nvSpPr>
        <p:spPr/>
        <p:txBody>
          <a:bodyPr>
            <a:noAutofit/>
          </a:bodyPr>
          <a:lstStyle/>
          <a:p>
            <a:pPr>
              <a:buNone/>
            </a:pPr>
            <a:r>
              <a:rPr lang="fr-FR" sz="2200" u="sng" dirty="0"/>
              <a:t>Article 1792-3 Code civil </a:t>
            </a:r>
            <a:r>
              <a:rPr lang="fr-FR" sz="2200" dirty="0"/>
              <a:t>qui dispose :</a:t>
            </a:r>
          </a:p>
          <a:p>
            <a:pPr marL="0">
              <a:buNone/>
            </a:pPr>
            <a:r>
              <a:rPr lang="fr-FR" sz="1800" i="1" dirty="0"/>
              <a:t>que les autres éléments d'équipement de l'ouvrage font l'objet d'une garantie de bon fonctionnement d'une durée minimale de deux ans à compter de sa réception.</a:t>
            </a:r>
            <a:endParaRPr lang="fr-FR" sz="2000" i="1" dirty="0"/>
          </a:p>
          <a:p>
            <a:pPr lvl="1">
              <a:buFont typeface="Wingdings" pitchFamily="2" charset="2"/>
              <a:buChar char="Ø"/>
            </a:pPr>
            <a:r>
              <a:rPr lang="fr-FR" sz="2000" dirty="0"/>
              <a:t>Cette garantie est due par le promoteur, par l’installateur et par les entreprises qui ont fabriqués les équipements.</a:t>
            </a:r>
          </a:p>
          <a:p>
            <a:pPr lvl="1">
              <a:buFont typeface="Wingdings" pitchFamily="2" charset="2"/>
              <a:buChar char="Ø"/>
            </a:pPr>
            <a:r>
              <a:rPr lang="fr-FR" sz="2000" dirty="0"/>
              <a:t>Elle sert à couvrir les éléments d'équipement « non incorporés », qui peuvent être remplacés ou retirés sans endommager le gros œuvre.</a:t>
            </a:r>
          </a:p>
          <a:p>
            <a:pPr lvl="1">
              <a:buFont typeface="Wingdings" pitchFamily="2" charset="2"/>
              <a:buChar char="Ø"/>
            </a:pPr>
            <a:r>
              <a:rPr lang="fr-FR" sz="2000" dirty="0"/>
              <a:t>Sont considérés comme autres éléments « non incorporés » : les portes et les fenêtres, canalisations et robinets, chaudières, radiateurs, VMC, ascenseur, installation photovoltaïque, portes coulissantes, certains revêtements. (art R111-26, 27 et 28 du CCH)</a:t>
            </a:r>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6696744" cy="648072"/>
          </a:xfrm>
        </p:spPr>
        <p:txBody>
          <a:bodyPr>
            <a:noAutofit/>
          </a:bodyPr>
          <a:lstStyle/>
          <a:p>
            <a:r>
              <a:rPr lang="fr-FR" sz="2800" b="1" u="sng" dirty="0">
                <a:solidFill>
                  <a:schemeClr val="bg1"/>
                </a:solidFill>
              </a:rPr>
              <a:t>La garantie phonique</a:t>
            </a:r>
            <a:br>
              <a:rPr lang="fr-FR" b="1" dirty="0"/>
            </a:br>
            <a:endParaRPr lang="fr-FR" sz="3200" dirty="0"/>
          </a:p>
        </p:txBody>
      </p:sp>
      <p:sp>
        <p:nvSpPr>
          <p:cNvPr id="3" name="Espace réservé du contenu 2"/>
          <p:cNvSpPr>
            <a:spLocks noGrp="1"/>
          </p:cNvSpPr>
          <p:nvPr>
            <p:ph idx="1"/>
          </p:nvPr>
        </p:nvSpPr>
        <p:spPr/>
        <p:txBody>
          <a:bodyPr>
            <a:normAutofit fontScale="92500" lnSpcReduction="10000"/>
          </a:bodyPr>
          <a:lstStyle/>
          <a:p>
            <a:r>
              <a:rPr lang="fr-FR" sz="2200" dirty="0"/>
              <a:t>Cette garantie est rarement mise en jeu par le syndicat des copropriétaires car c’est le propriétaire de l’appartement qui peut la constater, sauf si ce désordre est commun à l’immeuble.</a:t>
            </a:r>
          </a:p>
          <a:p>
            <a:endParaRPr lang="fr-FR" sz="2200" dirty="0"/>
          </a:p>
          <a:p>
            <a:r>
              <a:rPr lang="fr-FR" sz="2200" dirty="0"/>
              <a:t>C’est l’article L111-11 Code de la construction qui précise ses conditions d’application.</a:t>
            </a:r>
          </a:p>
          <a:p>
            <a:endParaRPr lang="fr-FR" sz="2200" dirty="0"/>
          </a:p>
          <a:p>
            <a:r>
              <a:rPr lang="fr-FR" sz="2200" dirty="0"/>
              <a:t>Elle est due par le promoteur. Délai : un an à compter de la livraison.</a:t>
            </a:r>
          </a:p>
          <a:p>
            <a:pPr algn="just"/>
            <a:endParaRPr lang="fr-FR" sz="2200" dirty="0"/>
          </a:p>
          <a:p>
            <a:pPr algn="just"/>
            <a:r>
              <a:rPr lang="fr-FR" sz="2200" dirty="0"/>
              <a:t>Si nécessaire, les travaux seront effectués sur les parties communes, dans les appartements.</a:t>
            </a:r>
          </a:p>
          <a:p>
            <a:pPr algn="just"/>
            <a:endParaRPr lang="fr-FR" sz="2200" dirty="0"/>
          </a:p>
          <a:p>
            <a:pPr algn="just"/>
            <a:r>
              <a:rPr lang="fr-FR" sz="1900" dirty="0"/>
              <a:t>Un article sur le site de l’ARC : nouvel immeuble, que faire si l’isolation parait insuffisante?</a:t>
            </a:r>
          </a:p>
          <a:p>
            <a:pPr algn="just"/>
            <a:endParaRPr lang="fr-FR" sz="2200" dirty="0"/>
          </a:p>
          <a:p>
            <a:pPr algn="just"/>
            <a:endParaRPr lang="fr-FR" sz="2200" dirty="0"/>
          </a:p>
          <a:p>
            <a:pPr algn="just"/>
            <a:endParaRPr lang="fr-FR" sz="2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b="1" u="sng" dirty="0">
                <a:solidFill>
                  <a:schemeClr val="bg1"/>
                </a:solidFill>
              </a:rPr>
              <a:t>La garantie décennale couverte par l’assurance Dommages-Ouvrage</a:t>
            </a:r>
            <a:br>
              <a:rPr lang="fr-FR" sz="2800" u="sng" dirty="0"/>
            </a:br>
            <a:endParaRPr lang="fr-FR" sz="2800" b="1" dirty="0"/>
          </a:p>
        </p:txBody>
      </p:sp>
      <p:sp>
        <p:nvSpPr>
          <p:cNvPr id="3" name="Espace réservé du contenu 2"/>
          <p:cNvSpPr>
            <a:spLocks noGrp="1"/>
          </p:cNvSpPr>
          <p:nvPr>
            <p:ph idx="1"/>
          </p:nvPr>
        </p:nvSpPr>
        <p:spPr>
          <a:xfrm>
            <a:off x="457703" y="1600126"/>
            <a:ext cx="8228595" cy="4925218"/>
          </a:xfrm>
        </p:spPr>
        <p:txBody>
          <a:bodyPr>
            <a:normAutofit fontScale="62500" lnSpcReduction="20000"/>
          </a:bodyPr>
          <a:lstStyle/>
          <a:p>
            <a:endParaRPr lang="fr-FR" dirty="0"/>
          </a:p>
          <a:p>
            <a:pPr marL="342000" algn="just"/>
            <a:r>
              <a:rPr lang="fr-FR" sz="2400" dirty="0"/>
              <a:t>Ce sont </a:t>
            </a:r>
            <a:r>
              <a:rPr lang="fr-FR" sz="2400" u="sng" dirty="0"/>
              <a:t>les articles 1646-1, 1792 et 1792-2 du Code civil et L242-1 ainsi que l’Annexe II art A243-1 du code des assurances </a:t>
            </a:r>
            <a:r>
              <a:rPr lang="fr-FR" sz="2400" dirty="0"/>
              <a:t>qui précisent les règles de fonctionnement de cette garantie décennale et de l’assurance dommage ouvrage souscrite par le syndicat des copropriétaires. </a:t>
            </a:r>
          </a:p>
          <a:p>
            <a:pPr marL="342000" algn="just"/>
            <a:endParaRPr lang="fr-FR" sz="2400" dirty="0"/>
          </a:p>
          <a:p>
            <a:pPr marL="342000" algn="just"/>
            <a:endParaRPr lang="fr-FR" sz="1300" dirty="0"/>
          </a:p>
          <a:p>
            <a:pPr algn="just"/>
            <a:r>
              <a:rPr lang="fr-FR" sz="2400" dirty="0"/>
              <a:t>Elle couvre la réparation des dommages qui compromettent la solidité de l'ouvrage ou qui, l'affectant dans l'un de ses éléments constitutifs ou l'un de ses éléments d'équipement, le rendent impropre à sa destination : grosse fissure filtrante, affaissement du parking…</a:t>
            </a:r>
          </a:p>
          <a:p>
            <a:pPr algn="just"/>
            <a:endParaRPr lang="fr-FR" sz="1300" dirty="0"/>
          </a:p>
          <a:p>
            <a:pPr algn="just"/>
            <a:r>
              <a:rPr lang="fr-FR" sz="2400" dirty="0"/>
              <a:t>Cette garantie, comme son l’indique, s’applique à la fin de la garantie de parfait achèvement, pendant les dix années qui suivent la réception des travaux.</a:t>
            </a:r>
          </a:p>
          <a:p>
            <a:pPr algn="just"/>
            <a:endParaRPr lang="fr-FR" sz="1300" dirty="0"/>
          </a:p>
          <a:p>
            <a:pPr algn="just"/>
            <a:r>
              <a:rPr lang="fr-FR" sz="2400" dirty="0"/>
              <a:t>Elle est due par le promoteur et par les entreprises de construction, et elle est couverte par une </a:t>
            </a:r>
            <a:r>
              <a:rPr lang="fr-FR" sz="2400" u="sng" dirty="0"/>
              <a:t>assurance dommages-ouvrage</a:t>
            </a:r>
            <a:r>
              <a:rPr lang="fr-FR" sz="2400" dirty="0"/>
              <a:t>. Cette assurance peut être étendue à la garantie de parfait fonctionnement.</a:t>
            </a:r>
          </a:p>
          <a:p>
            <a:pPr algn="just"/>
            <a:endParaRPr lang="fr-FR" sz="1300" dirty="0"/>
          </a:p>
          <a:p>
            <a:pPr algn="just"/>
            <a:r>
              <a:rPr lang="fr-FR" sz="2400" dirty="0"/>
              <a:t>Cette assurance obligatoire bénéficie aux propriétaires successifs de l’ouvrage. </a:t>
            </a:r>
          </a:p>
          <a:p>
            <a:pPr algn="just"/>
            <a:endParaRPr lang="fr-FR" sz="1300" dirty="0"/>
          </a:p>
          <a:p>
            <a:pPr algn="just"/>
            <a:r>
              <a:rPr lang="fr-FR" sz="2400" dirty="0"/>
              <a:t>La procédure est précise : l’assurance doit informer dans les 60 jours après la réception de la déclaration de sinistre si elle prend en charge la reprise du désordre. Le rapport de l’expert est envoyé au plus tard avec cette décision. Ensuite, elle impute ces travaux au prorata de leur responsabilité, aux entreprises responsables des travaux ou tout du moins à leur assurance. </a:t>
            </a:r>
          </a:p>
          <a:p>
            <a:pPr algn="just"/>
            <a:endParaRPr lang="fr-FR" sz="2400" dirty="0"/>
          </a:p>
          <a:p>
            <a:endParaRPr lang="fr-FR" sz="24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rPr>
              <a:t>Tableau de synthèse</a:t>
            </a:r>
          </a:p>
        </p:txBody>
      </p:sp>
      <p:graphicFrame>
        <p:nvGraphicFramePr>
          <p:cNvPr id="4" name="Espace réservé du contenu 3"/>
          <p:cNvGraphicFramePr>
            <a:graphicFrameLocks noGrp="1"/>
          </p:cNvGraphicFramePr>
          <p:nvPr>
            <p:ph idx="1"/>
          </p:nvPr>
        </p:nvGraphicFramePr>
        <p:xfrm>
          <a:off x="251520" y="1844824"/>
          <a:ext cx="8504240" cy="4071938"/>
        </p:xfrm>
        <a:graphic>
          <a:graphicData uri="http://schemas.openxmlformats.org/drawingml/2006/table">
            <a:tbl>
              <a:tblPr firstRow="1" bandRow="1">
                <a:tableStyleId>{5C22544A-7EE6-4342-B048-85BDC9FD1C3A}</a:tableStyleId>
              </a:tblPr>
              <a:tblGrid>
                <a:gridCol w="2182143">
                  <a:extLst>
                    <a:ext uri="{9D8B030D-6E8A-4147-A177-3AD203B41FA5}">
                      <a16:colId xmlns:a16="http://schemas.microsoft.com/office/drawing/2014/main" val="20000"/>
                    </a:ext>
                  </a:extLst>
                </a:gridCol>
                <a:gridCol w="1219553">
                  <a:extLst>
                    <a:ext uri="{9D8B030D-6E8A-4147-A177-3AD203B41FA5}">
                      <a16:colId xmlns:a16="http://schemas.microsoft.com/office/drawing/2014/main" val="20001"/>
                    </a:ext>
                  </a:extLst>
                </a:gridCol>
                <a:gridCol w="1300727">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145633">
                  <a:extLst>
                    <a:ext uri="{9D8B030D-6E8A-4147-A177-3AD203B41FA5}">
                      <a16:colId xmlns:a16="http://schemas.microsoft.com/office/drawing/2014/main" val="20004"/>
                    </a:ext>
                  </a:extLst>
                </a:gridCol>
              </a:tblGrid>
              <a:tr h="370840">
                <a:tc>
                  <a:txBody>
                    <a:bodyPr/>
                    <a:lstStyle/>
                    <a:p>
                      <a:pPr algn="ctr">
                        <a:lnSpc>
                          <a:spcPct val="107000"/>
                        </a:lnSpc>
                        <a:spcBef>
                          <a:spcPts val="600"/>
                        </a:spcBef>
                        <a:spcAft>
                          <a:spcPts val="0"/>
                        </a:spcAft>
                      </a:pPr>
                      <a:r>
                        <a:rPr lang="fr-FR" sz="1100" b="1" dirty="0">
                          <a:latin typeface="Arial"/>
                          <a:ea typeface="Calibri"/>
                          <a:cs typeface="Times New Roman"/>
                        </a:rPr>
                        <a:t>Garantie</a:t>
                      </a:r>
                      <a:endParaRPr lang="fr-FR" sz="1100" dirty="0">
                        <a:latin typeface="Arial"/>
                        <a:ea typeface="Calibri"/>
                        <a:cs typeface="Times New Roman"/>
                      </a:endParaRPr>
                    </a:p>
                  </a:txBody>
                  <a:tcPr marL="19050" marR="19050" marT="19050" marB="19050" anchor="ctr"/>
                </a:tc>
                <a:tc>
                  <a:txBody>
                    <a:bodyPr/>
                    <a:lstStyle/>
                    <a:p>
                      <a:pPr algn="ctr">
                        <a:lnSpc>
                          <a:spcPct val="107000"/>
                        </a:lnSpc>
                        <a:spcBef>
                          <a:spcPts val="600"/>
                        </a:spcBef>
                        <a:spcAft>
                          <a:spcPts val="0"/>
                        </a:spcAft>
                      </a:pPr>
                      <a:r>
                        <a:rPr lang="fr-FR" sz="1100" b="1" dirty="0">
                          <a:latin typeface="Arial"/>
                          <a:ea typeface="Calibri"/>
                          <a:cs typeface="Times New Roman"/>
                        </a:rPr>
                        <a:t>Délai de déclaration</a:t>
                      </a:r>
                      <a:endParaRPr lang="fr-FR" sz="1100" dirty="0">
                        <a:latin typeface="Arial"/>
                        <a:ea typeface="Calibri"/>
                        <a:cs typeface="Times New Roman"/>
                      </a:endParaRPr>
                    </a:p>
                  </a:txBody>
                  <a:tcPr marL="19050" marR="19050" marT="19050" marB="19050" anchor="ctr"/>
                </a:tc>
                <a:tc>
                  <a:txBody>
                    <a:bodyPr/>
                    <a:lstStyle/>
                    <a:p>
                      <a:pPr algn="ctr">
                        <a:lnSpc>
                          <a:spcPct val="107000"/>
                        </a:lnSpc>
                        <a:spcBef>
                          <a:spcPts val="600"/>
                        </a:spcBef>
                        <a:spcAft>
                          <a:spcPts val="0"/>
                        </a:spcAft>
                      </a:pPr>
                      <a:r>
                        <a:rPr lang="fr-FR" sz="1100" b="1">
                          <a:latin typeface="Arial"/>
                          <a:ea typeface="Calibri"/>
                          <a:cs typeface="Times New Roman"/>
                        </a:rPr>
                        <a:t>Délai de reprise</a:t>
                      </a:r>
                      <a:endParaRPr lang="fr-FR" sz="1100">
                        <a:latin typeface="Arial"/>
                        <a:ea typeface="Calibri"/>
                        <a:cs typeface="Times New Roman"/>
                      </a:endParaRPr>
                    </a:p>
                  </a:txBody>
                  <a:tcPr marL="19050" marR="19050" marT="19050" marB="19050" anchor="ctr"/>
                </a:tc>
                <a:tc>
                  <a:txBody>
                    <a:bodyPr/>
                    <a:lstStyle/>
                    <a:p>
                      <a:pPr algn="ctr">
                        <a:lnSpc>
                          <a:spcPct val="107000"/>
                        </a:lnSpc>
                        <a:spcBef>
                          <a:spcPts val="600"/>
                        </a:spcBef>
                        <a:spcAft>
                          <a:spcPts val="0"/>
                        </a:spcAft>
                      </a:pPr>
                      <a:r>
                        <a:rPr lang="fr-FR" sz="1100" b="1">
                          <a:latin typeface="Arial"/>
                          <a:ea typeface="Calibri"/>
                          <a:cs typeface="Times New Roman"/>
                        </a:rPr>
                        <a:t>Point de départ : à compter de</a:t>
                      </a:r>
                      <a:endParaRPr lang="fr-FR" sz="1100">
                        <a:latin typeface="Arial"/>
                        <a:ea typeface="Calibri"/>
                        <a:cs typeface="Times New Roman"/>
                      </a:endParaRPr>
                    </a:p>
                  </a:txBody>
                  <a:tcPr marL="19050" marR="19050" marT="19050" marB="19050" anchor="ctr"/>
                </a:tc>
                <a:tc>
                  <a:txBody>
                    <a:bodyPr/>
                    <a:lstStyle/>
                    <a:p>
                      <a:pPr algn="ctr">
                        <a:lnSpc>
                          <a:spcPct val="107000"/>
                        </a:lnSpc>
                        <a:spcBef>
                          <a:spcPts val="600"/>
                        </a:spcBef>
                        <a:spcAft>
                          <a:spcPts val="0"/>
                        </a:spcAft>
                      </a:pPr>
                      <a:r>
                        <a:rPr lang="fr-FR" sz="1100" b="1">
                          <a:latin typeface="Arial"/>
                          <a:ea typeface="Calibri"/>
                          <a:cs typeface="Times New Roman"/>
                        </a:rPr>
                        <a:t>Texte</a:t>
                      </a:r>
                      <a:endParaRPr lang="fr-FR" sz="1100">
                        <a:latin typeface="Arial"/>
                        <a:ea typeface="Calibri"/>
                        <a:cs typeface="Times New Roman"/>
                      </a:endParaRPr>
                    </a:p>
                  </a:txBody>
                  <a:tcPr marL="19050" marR="19050" marT="19050" marB="19050" anchor="ctr"/>
                </a:tc>
                <a:extLst>
                  <a:ext uri="{0D108BD9-81ED-4DB2-BD59-A6C34878D82A}">
                    <a16:rowId xmlns:a16="http://schemas.microsoft.com/office/drawing/2014/main" val="10000"/>
                  </a:ext>
                </a:extLst>
              </a:tr>
              <a:tr h="370840">
                <a:tc>
                  <a:txBody>
                    <a:bodyPr/>
                    <a:lstStyle/>
                    <a:p>
                      <a:pPr>
                        <a:lnSpc>
                          <a:spcPct val="107000"/>
                        </a:lnSpc>
                        <a:spcBef>
                          <a:spcPts val="600"/>
                        </a:spcBef>
                        <a:spcAft>
                          <a:spcPts val="0"/>
                        </a:spcAft>
                      </a:pPr>
                      <a:r>
                        <a:rPr lang="fr-FR" sz="1100" dirty="0">
                          <a:latin typeface="Arial"/>
                          <a:ea typeface="Calibri"/>
                          <a:cs typeface="Times New Roman"/>
                        </a:rPr>
                        <a:t>Vice apparent pour un profane due par le promoteur</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1 mois</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1 an et 1 mois</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la livraison</a:t>
                      </a:r>
                    </a:p>
                  </a:txBody>
                  <a:tcPr marL="19050" marR="19050" marT="19050" marB="19050" anchor="ctr"/>
                </a:tc>
                <a:tc>
                  <a:txBody>
                    <a:bodyPr/>
                    <a:lstStyle/>
                    <a:p>
                      <a:pPr>
                        <a:lnSpc>
                          <a:spcPct val="107000"/>
                        </a:lnSpc>
                        <a:spcBef>
                          <a:spcPts val="600"/>
                        </a:spcBef>
                        <a:spcAft>
                          <a:spcPts val="0"/>
                        </a:spcAft>
                      </a:pPr>
                      <a:r>
                        <a:rPr lang="fr-FR" sz="1100" dirty="0">
                          <a:latin typeface="Arial"/>
                          <a:ea typeface="Calibri"/>
                          <a:cs typeface="Times New Roman"/>
                        </a:rPr>
                        <a:t>1642-1 et 1648 du Code civil</a:t>
                      </a:r>
                    </a:p>
                  </a:txBody>
                  <a:tcPr marL="19050" marR="19050" marT="19050" marB="19050" anchor="ctr"/>
                </a:tc>
                <a:extLst>
                  <a:ext uri="{0D108BD9-81ED-4DB2-BD59-A6C34878D82A}">
                    <a16:rowId xmlns:a16="http://schemas.microsoft.com/office/drawing/2014/main" val="10001"/>
                  </a:ext>
                </a:extLst>
              </a:tr>
              <a:tr h="370840">
                <a:tc>
                  <a:txBody>
                    <a:bodyPr/>
                    <a:lstStyle/>
                    <a:p>
                      <a:pPr>
                        <a:lnSpc>
                          <a:spcPct val="107000"/>
                        </a:lnSpc>
                        <a:spcBef>
                          <a:spcPts val="600"/>
                        </a:spcBef>
                        <a:spcAft>
                          <a:spcPts val="0"/>
                        </a:spcAft>
                      </a:pPr>
                      <a:r>
                        <a:rPr lang="fr-FR" sz="1100" dirty="0">
                          <a:latin typeface="Arial"/>
                          <a:ea typeface="Calibri"/>
                          <a:cs typeface="Times New Roman"/>
                        </a:rPr>
                        <a:t>Parfait achèvement due par les entreprises</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1 an</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1 an</a:t>
                      </a:r>
                    </a:p>
                  </a:txBody>
                  <a:tcPr marL="19050" marR="19050" marT="19050" marB="19050" anchor="ctr"/>
                </a:tc>
                <a:tc>
                  <a:txBody>
                    <a:bodyPr/>
                    <a:lstStyle/>
                    <a:p>
                      <a:pPr algn="ctr">
                        <a:lnSpc>
                          <a:spcPct val="107000"/>
                        </a:lnSpc>
                        <a:spcBef>
                          <a:spcPts val="600"/>
                        </a:spcBef>
                        <a:spcAft>
                          <a:spcPts val="0"/>
                        </a:spcAft>
                      </a:pPr>
                      <a:r>
                        <a:rPr lang="fr-FR" sz="1100" dirty="0">
                          <a:latin typeface="Arial"/>
                          <a:ea typeface="Calibri"/>
                          <a:cs typeface="Times New Roman"/>
                        </a:rPr>
                        <a:t>la réception</a:t>
                      </a:r>
                    </a:p>
                  </a:txBody>
                  <a:tcPr marL="19050" marR="19050" marT="19050" marB="19050" anchor="ctr"/>
                </a:tc>
                <a:tc>
                  <a:txBody>
                    <a:bodyPr/>
                    <a:lstStyle/>
                    <a:p>
                      <a:pPr>
                        <a:lnSpc>
                          <a:spcPct val="107000"/>
                        </a:lnSpc>
                        <a:spcBef>
                          <a:spcPts val="600"/>
                        </a:spcBef>
                        <a:spcAft>
                          <a:spcPts val="0"/>
                        </a:spcAft>
                      </a:pPr>
                      <a:r>
                        <a:rPr lang="fr-FR" sz="1100">
                          <a:latin typeface="Arial"/>
                          <a:ea typeface="Calibri"/>
                          <a:cs typeface="Times New Roman"/>
                        </a:rPr>
                        <a:t>1792-6 du Code civil</a:t>
                      </a:r>
                    </a:p>
                  </a:txBody>
                  <a:tcPr marL="19050" marR="19050" marT="19050" marB="19050" anchor="ctr"/>
                </a:tc>
                <a:extLst>
                  <a:ext uri="{0D108BD9-81ED-4DB2-BD59-A6C34878D82A}">
                    <a16:rowId xmlns:a16="http://schemas.microsoft.com/office/drawing/2014/main" val="10002"/>
                  </a:ext>
                </a:extLst>
              </a:tr>
              <a:tr h="370840">
                <a:tc>
                  <a:txBody>
                    <a:bodyPr/>
                    <a:lstStyle/>
                    <a:p>
                      <a:pPr>
                        <a:lnSpc>
                          <a:spcPct val="107000"/>
                        </a:lnSpc>
                        <a:spcBef>
                          <a:spcPts val="600"/>
                        </a:spcBef>
                        <a:spcAft>
                          <a:spcPts val="0"/>
                        </a:spcAft>
                      </a:pPr>
                      <a:r>
                        <a:rPr lang="fr-FR" sz="1100">
                          <a:latin typeface="Arial"/>
                          <a:ea typeface="Calibri"/>
                          <a:cs typeface="Times New Roman"/>
                        </a:rPr>
                        <a:t>Isolation phonique due par le promoteur</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1 an</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1 an</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la livraison</a:t>
                      </a:r>
                    </a:p>
                  </a:txBody>
                  <a:tcPr marL="19050" marR="19050" marT="19050" marB="19050" anchor="ctr"/>
                </a:tc>
                <a:tc>
                  <a:txBody>
                    <a:bodyPr/>
                    <a:lstStyle/>
                    <a:p>
                      <a:pPr>
                        <a:lnSpc>
                          <a:spcPct val="107000"/>
                        </a:lnSpc>
                        <a:spcBef>
                          <a:spcPts val="600"/>
                        </a:spcBef>
                        <a:spcAft>
                          <a:spcPts val="0"/>
                        </a:spcAft>
                      </a:pPr>
                      <a:r>
                        <a:rPr lang="fr-FR" sz="1100">
                          <a:latin typeface="Arial"/>
                          <a:ea typeface="Calibri"/>
                          <a:cs typeface="Times New Roman"/>
                        </a:rPr>
                        <a:t>L111-11 Code de la construction</a:t>
                      </a:r>
                    </a:p>
                  </a:txBody>
                  <a:tcPr marL="19050" marR="19050" marT="19050" marB="19050" anchor="ctr"/>
                </a:tc>
                <a:extLst>
                  <a:ext uri="{0D108BD9-81ED-4DB2-BD59-A6C34878D82A}">
                    <a16:rowId xmlns:a16="http://schemas.microsoft.com/office/drawing/2014/main" val="10003"/>
                  </a:ext>
                </a:extLst>
              </a:tr>
              <a:tr h="370840">
                <a:tc>
                  <a:txBody>
                    <a:bodyPr/>
                    <a:lstStyle/>
                    <a:p>
                      <a:pPr>
                        <a:lnSpc>
                          <a:spcPct val="107000"/>
                        </a:lnSpc>
                        <a:spcBef>
                          <a:spcPts val="600"/>
                        </a:spcBef>
                        <a:spcAft>
                          <a:spcPts val="0"/>
                        </a:spcAft>
                      </a:pPr>
                      <a:r>
                        <a:rPr lang="fr-FR" sz="1100" dirty="0">
                          <a:latin typeface="Arial"/>
                          <a:ea typeface="Calibri"/>
                          <a:cs typeface="Times New Roman"/>
                        </a:rPr>
                        <a:t>Bon fonctionnement des éléments d'équipements dissociables, due par le promoteur et les entreprises</a:t>
                      </a:r>
                    </a:p>
                  </a:txBody>
                  <a:tcPr marL="19050" marR="19050" marT="19050" marB="19050" anchor="ctr"/>
                </a:tc>
                <a:tc>
                  <a:txBody>
                    <a:bodyPr/>
                    <a:lstStyle/>
                    <a:p>
                      <a:pPr algn="ctr">
                        <a:lnSpc>
                          <a:spcPct val="107000"/>
                        </a:lnSpc>
                        <a:spcBef>
                          <a:spcPts val="600"/>
                        </a:spcBef>
                        <a:spcAft>
                          <a:spcPts val="0"/>
                        </a:spcAft>
                      </a:pPr>
                      <a:r>
                        <a:rPr lang="fr-FR" sz="1100" dirty="0">
                          <a:latin typeface="Arial"/>
                          <a:ea typeface="Calibri"/>
                          <a:cs typeface="Times New Roman"/>
                        </a:rPr>
                        <a:t>2 ans</a:t>
                      </a:r>
                    </a:p>
                  </a:txBody>
                  <a:tcPr marL="19050" marR="19050" marT="19050" marB="19050" anchor="ctr"/>
                </a:tc>
                <a:tc>
                  <a:txBody>
                    <a:bodyPr/>
                    <a:lstStyle/>
                    <a:p>
                      <a:pPr algn="ctr">
                        <a:lnSpc>
                          <a:spcPct val="107000"/>
                        </a:lnSpc>
                        <a:spcBef>
                          <a:spcPts val="600"/>
                        </a:spcBef>
                        <a:spcAft>
                          <a:spcPts val="0"/>
                        </a:spcAft>
                      </a:pPr>
                      <a:r>
                        <a:rPr lang="fr-FR" sz="1100" dirty="0">
                          <a:latin typeface="Arial"/>
                          <a:ea typeface="Calibri"/>
                          <a:cs typeface="Times New Roman"/>
                        </a:rPr>
                        <a:t>2 ans</a:t>
                      </a:r>
                    </a:p>
                  </a:txBody>
                  <a:tcPr marL="19050" marR="19050" marT="19050" marB="19050" anchor="ctr"/>
                </a:tc>
                <a:tc>
                  <a:txBody>
                    <a:bodyPr/>
                    <a:lstStyle/>
                    <a:p>
                      <a:pPr algn="ctr">
                        <a:lnSpc>
                          <a:spcPct val="107000"/>
                        </a:lnSpc>
                        <a:spcBef>
                          <a:spcPts val="600"/>
                        </a:spcBef>
                        <a:spcAft>
                          <a:spcPts val="0"/>
                        </a:spcAft>
                      </a:pPr>
                      <a:r>
                        <a:rPr lang="fr-FR" sz="1100">
                          <a:latin typeface="Arial"/>
                          <a:ea typeface="Calibri"/>
                          <a:cs typeface="Times New Roman"/>
                        </a:rPr>
                        <a:t>la réception</a:t>
                      </a:r>
                    </a:p>
                  </a:txBody>
                  <a:tcPr marL="19050" marR="19050" marT="19050" marB="19050" anchor="ctr"/>
                </a:tc>
                <a:tc>
                  <a:txBody>
                    <a:bodyPr/>
                    <a:lstStyle/>
                    <a:p>
                      <a:pPr>
                        <a:lnSpc>
                          <a:spcPct val="107000"/>
                        </a:lnSpc>
                        <a:spcBef>
                          <a:spcPts val="600"/>
                        </a:spcBef>
                        <a:spcAft>
                          <a:spcPts val="0"/>
                        </a:spcAft>
                      </a:pPr>
                      <a:r>
                        <a:rPr lang="fr-FR" sz="1100">
                          <a:latin typeface="Arial"/>
                          <a:ea typeface="Calibri"/>
                          <a:cs typeface="Times New Roman"/>
                        </a:rPr>
                        <a:t>1792-3 Code civil</a:t>
                      </a:r>
                    </a:p>
                  </a:txBody>
                  <a:tcPr marL="19050" marR="19050" marT="19050" marB="19050" anchor="ctr"/>
                </a:tc>
                <a:extLst>
                  <a:ext uri="{0D108BD9-81ED-4DB2-BD59-A6C34878D82A}">
                    <a16:rowId xmlns:a16="http://schemas.microsoft.com/office/drawing/2014/main" val="10004"/>
                  </a:ext>
                </a:extLst>
              </a:tr>
              <a:tr h="370840">
                <a:tc>
                  <a:txBody>
                    <a:bodyPr/>
                    <a:lstStyle/>
                    <a:p>
                      <a:pPr>
                        <a:lnSpc>
                          <a:spcPct val="107000"/>
                        </a:lnSpc>
                        <a:spcBef>
                          <a:spcPts val="600"/>
                        </a:spcBef>
                        <a:spcAft>
                          <a:spcPts val="0"/>
                        </a:spcAft>
                      </a:pPr>
                      <a:r>
                        <a:rPr lang="fr-FR" sz="1100" dirty="0">
                          <a:latin typeface="Arial"/>
                          <a:ea typeface="Calibri"/>
                          <a:cs typeface="Times New Roman"/>
                        </a:rPr>
                        <a:t>Garantie décennale, dommage :</a:t>
                      </a:r>
                      <a:br>
                        <a:rPr lang="fr-FR" sz="1100" dirty="0">
                          <a:latin typeface="Arial"/>
                          <a:ea typeface="Calibri"/>
                          <a:cs typeface="Times New Roman"/>
                        </a:rPr>
                      </a:br>
                      <a:r>
                        <a:rPr lang="fr-FR" sz="1100" dirty="0">
                          <a:latin typeface="Arial"/>
                          <a:ea typeface="Calibri"/>
                          <a:cs typeface="Times New Roman"/>
                        </a:rPr>
                        <a:t>- compromettant la solidité de l'ouvrage ;</a:t>
                      </a:r>
                      <a:br>
                        <a:rPr lang="fr-FR" sz="1100" dirty="0">
                          <a:latin typeface="Arial"/>
                          <a:ea typeface="Calibri"/>
                          <a:cs typeface="Times New Roman"/>
                        </a:rPr>
                      </a:br>
                      <a:r>
                        <a:rPr lang="fr-FR" sz="1100" dirty="0">
                          <a:latin typeface="Arial"/>
                          <a:ea typeface="Calibri"/>
                          <a:cs typeface="Times New Roman"/>
                        </a:rPr>
                        <a:t>- rendant impropre l'ouvrage à sa destination ;</a:t>
                      </a:r>
                      <a:br>
                        <a:rPr lang="fr-FR" sz="1100" dirty="0">
                          <a:latin typeface="Arial"/>
                          <a:ea typeface="Calibri"/>
                          <a:cs typeface="Times New Roman"/>
                        </a:rPr>
                      </a:br>
                      <a:r>
                        <a:rPr lang="fr-FR" sz="1100" dirty="0">
                          <a:latin typeface="Arial"/>
                          <a:ea typeface="Calibri"/>
                          <a:cs typeface="Times New Roman"/>
                        </a:rPr>
                        <a:t>- ou bien affectant la solidité des éléments d'équipements indissociables </a:t>
                      </a:r>
                    </a:p>
                    <a:p>
                      <a:pPr>
                        <a:lnSpc>
                          <a:spcPct val="107000"/>
                        </a:lnSpc>
                        <a:spcBef>
                          <a:spcPts val="600"/>
                        </a:spcBef>
                        <a:spcAft>
                          <a:spcPts val="0"/>
                        </a:spcAft>
                      </a:pPr>
                      <a:r>
                        <a:rPr lang="fr-FR" sz="1100" dirty="0">
                          <a:latin typeface="Arial"/>
                          <a:ea typeface="Calibri"/>
                          <a:cs typeface="Times New Roman"/>
                        </a:rPr>
                        <a:t>Couverte par l’assurance dommages-ouvrage</a:t>
                      </a:r>
                    </a:p>
                  </a:txBody>
                  <a:tcPr marL="19050" marR="19050" marT="19050" marB="19050" anchor="ctr"/>
                </a:tc>
                <a:tc>
                  <a:txBody>
                    <a:bodyPr/>
                    <a:lstStyle/>
                    <a:p>
                      <a:pPr algn="ctr">
                        <a:lnSpc>
                          <a:spcPct val="107000"/>
                        </a:lnSpc>
                        <a:spcBef>
                          <a:spcPts val="600"/>
                        </a:spcBef>
                        <a:spcAft>
                          <a:spcPts val="0"/>
                        </a:spcAft>
                      </a:pPr>
                      <a:r>
                        <a:rPr lang="fr-FR" sz="1100" dirty="0">
                          <a:latin typeface="Arial"/>
                          <a:ea typeface="Calibri"/>
                          <a:cs typeface="Times New Roman"/>
                        </a:rPr>
                        <a:t>10 ans</a:t>
                      </a:r>
                    </a:p>
                  </a:txBody>
                  <a:tcPr marL="19050" marR="19050" marT="19050" marB="19050" anchor="ctr"/>
                </a:tc>
                <a:tc>
                  <a:txBody>
                    <a:bodyPr/>
                    <a:lstStyle/>
                    <a:p>
                      <a:pPr algn="ctr">
                        <a:lnSpc>
                          <a:spcPct val="107000"/>
                        </a:lnSpc>
                        <a:spcBef>
                          <a:spcPts val="600"/>
                        </a:spcBef>
                        <a:spcAft>
                          <a:spcPts val="0"/>
                        </a:spcAft>
                      </a:pPr>
                      <a:r>
                        <a:rPr lang="fr-FR" sz="1100" dirty="0">
                          <a:latin typeface="Arial"/>
                          <a:ea typeface="Calibri"/>
                          <a:cs typeface="Times New Roman"/>
                        </a:rPr>
                        <a:t>10 ans</a:t>
                      </a:r>
                    </a:p>
                  </a:txBody>
                  <a:tcPr marL="19050" marR="19050" marT="19050" marB="19050" anchor="ctr"/>
                </a:tc>
                <a:tc>
                  <a:txBody>
                    <a:bodyPr/>
                    <a:lstStyle/>
                    <a:p>
                      <a:pPr algn="ctr">
                        <a:lnSpc>
                          <a:spcPct val="107000"/>
                        </a:lnSpc>
                        <a:spcBef>
                          <a:spcPts val="600"/>
                        </a:spcBef>
                        <a:spcAft>
                          <a:spcPts val="0"/>
                        </a:spcAft>
                      </a:pPr>
                      <a:r>
                        <a:rPr lang="fr-FR" sz="1100" dirty="0">
                          <a:latin typeface="Arial"/>
                          <a:ea typeface="Calibri"/>
                          <a:cs typeface="Times New Roman"/>
                        </a:rPr>
                        <a:t>la réception</a:t>
                      </a:r>
                    </a:p>
                  </a:txBody>
                  <a:tcPr marL="19050" marR="19050" marT="19050" marB="19050" anchor="ctr"/>
                </a:tc>
                <a:tc>
                  <a:txBody>
                    <a:bodyPr/>
                    <a:lstStyle/>
                    <a:p>
                      <a:pPr>
                        <a:lnSpc>
                          <a:spcPct val="107000"/>
                        </a:lnSpc>
                        <a:spcBef>
                          <a:spcPts val="600"/>
                        </a:spcBef>
                        <a:spcAft>
                          <a:spcPts val="0"/>
                        </a:spcAft>
                      </a:pPr>
                      <a:r>
                        <a:rPr lang="fr-FR" sz="1100" dirty="0">
                          <a:latin typeface="Arial"/>
                          <a:ea typeface="Calibri"/>
                          <a:cs typeface="Times New Roman"/>
                        </a:rPr>
                        <a:t>1646-1, 1792 et</a:t>
                      </a:r>
                      <a:br>
                        <a:rPr lang="fr-FR" sz="1100" dirty="0">
                          <a:latin typeface="Arial"/>
                          <a:ea typeface="Calibri"/>
                          <a:cs typeface="Times New Roman"/>
                        </a:rPr>
                      </a:br>
                      <a:r>
                        <a:rPr lang="fr-FR" sz="1100" dirty="0">
                          <a:latin typeface="Arial"/>
                          <a:ea typeface="Calibri"/>
                          <a:cs typeface="Times New Roman"/>
                        </a:rPr>
                        <a:t>1792-2 Code civil</a:t>
                      </a:r>
                    </a:p>
                  </a:txBody>
                  <a:tcPr marL="19050" marR="19050" marT="19050" marB="19050" anchor="ctr"/>
                </a:tc>
                <a:extLst>
                  <a:ext uri="{0D108BD9-81ED-4DB2-BD59-A6C34878D82A}">
                    <a16:rowId xmlns:a16="http://schemas.microsoft.com/office/drawing/2014/main" val="10005"/>
                  </a:ext>
                </a:extLst>
              </a:tr>
            </a:tbl>
          </a:graphicData>
        </a:graphic>
      </p:graphicFrame>
      <p:pic>
        <p:nvPicPr>
          <p:cNvPr id="5" name="Picture 8" descr="logo_arc"/>
          <p:cNvPicPr>
            <a:picLocks noChangeAspect="1" noChangeArrowheads="1"/>
          </p:cNvPicPr>
          <p:nvPr/>
        </p:nvPicPr>
        <p:blipFill>
          <a:blip r:embed="rId2"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pPr lvl="0"/>
            <a:r>
              <a:rPr lang="fr-FR" sz="2400" b="1" dirty="0">
                <a:solidFill>
                  <a:schemeClr val="bg1"/>
                </a:solidFill>
              </a:rPr>
              <a:t>Et si aucune garantie légale ne s’applique, </a:t>
            </a:r>
            <a:br>
              <a:rPr lang="fr-FR" sz="2400" b="1" dirty="0">
                <a:solidFill>
                  <a:schemeClr val="bg1"/>
                </a:solidFill>
              </a:rPr>
            </a:br>
            <a:r>
              <a:rPr lang="fr-FR" sz="2400" b="1" dirty="0">
                <a:solidFill>
                  <a:schemeClr val="bg1"/>
                </a:solidFill>
              </a:rPr>
              <a:t>il reste la responsabilité contractuelle</a:t>
            </a:r>
            <a:br>
              <a:rPr lang="fr-FR" sz="2400" dirty="0"/>
            </a:br>
            <a:endParaRPr lang="fr-FR" sz="2400" dirty="0"/>
          </a:p>
        </p:txBody>
      </p:sp>
      <p:sp>
        <p:nvSpPr>
          <p:cNvPr id="3" name="Espace réservé du contenu 2"/>
          <p:cNvSpPr>
            <a:spLocks noGrp="1"/>
          </p:cNvSpPr>
          <p:nvPr>
            <p:ph idx="1"/>
          </p:nvPr>
        </p:nvSpPr>
        <p:spPr>
          <a:xfrm>
            <a:off x="457200" y="1196752"/>
            <a:ext cx="8229600" cy="4929411"/>
          </a:xfrm>
        </p:spPr>
        <p:txBody>
          <a:bodyPr>
            <a:normAutofit fontScale="25000" lnSpcReduction="20000"/>
          </a:bodyPr>
          <a:lstStyle/>
          <a:p>
            <a:pPr>
              <a:buNone/>
            </a:pPr>
            <a:r>
              <a:rPr lang="fr-FR" dirty="0"/>
              <a:t> </a:t>
            </a:r>
            <a:endParaRPr lang="fr-FR" sz="5600" dirty="0"/>
          </a:p>
          <a:p>
            <a:r>
              <a:rPr lang="fr-FR" sz="6400" dirty="0"/>
              <a:t>La jurisprudence a créé une garantie des « dommages intermédiaires » qui relève de la responsabilité contractuelle des entreprises. Elle peut être mise en jeu pour les désordres qui apparaissent après la fin de la garantie de parfait achèvement.  </a:t>
            </a:r>
          </a:p>
          <a:p>
            <a:pPr>
              <a:buNone/>
            </a:pPr>
            <a:endParaRPr lang="fr-FR" sz="3200" dirty="0"/>
          </a:p>
          <a:p>
            <a:pPr>
              <a:buNone/>
            </a:pPr>
            <a:r>
              <a:rPr lang="fr-FR" sz="6400" dirty="0"/>
              <a:t>Article 1792-4-3 du code civil :  </a:t>
            </a:r>
          </a:p>
          <a:p>
            <a:pPr>
              <a:buNone/>
            </a:pPr>
            <a:r>
              <a:rPr lang="fr-FR" sz="6400" dirty="0"/>
              <a:t>	</a:t>
            </a:r>
            <a:r>
              <a:rPr lang="fr-FR" sz="6400" i="1" dirty="0"/>
              <a:t>En dehors des actions régies par les articles 1792-3, 1792-4-1 et 1792-4-2, les actions en responsabilité dirigées contre les constructeurs désignés aux articles 1792 et 1792-1 et leurs sous-traitants se prescrivent par dix ans à compter de la réception des travaux.</a:t>
            </a:r>
          </a:p>
          <a:p>
            <a:pPr>
              <a:buNone/>
            </a:pPr>
            <a:endParaRPr lang="fr-FR" sz="3200" dirty="0"/>
          </a:p>
          <a:p>
            <a:pPr algn="just"/>
            <a:r>
              <a:rPr lang="fr-FR" sz="6400" dirty="0"/>
              <a:t>Elle est plus compliquée à mettre en œuvre car les entreprises refusent de reprendre spontanément ces désordres. Elles préfèrent aller jusqu’à la procédure judiciaire, qui est rarement mise ne œuvre par les copropriétés. Au tribunal, le juge rechercher l’existence d’une faute (non respect des règles de l’art…)</a:t>
            </a:r>
          </a:p>
          <a:p>
            <a:pPr>
              <a:buNone/>
            </a:pPr>
            <a:r>
              <a:rPr lang="fr-FR" sz="6400" dirty="0"/>
              <a:t> </a:t>
            </a:r>
            <a:endParaRPr lang="fr-FR" sz="3200" dirty="0"/>
          </a:p>
          <a:p>
            <a:r>
              <a:rPr lang="fr-FR" sz="6400" dirty="0"/>
              <a:t>Cette responsabilité peut-être recherchée dans les dix années qui suivent la réception de l’immeuble.</a:t>
            </a:r>
          </a:p>
          <a:p>
            <a:endParaRPr lang="fr-FR" sz="3200" dirty="0"/>
          </a:p>
          <a:p>
            <a:r>
              <a:rPr lang="fr-FR" sz="6400" dirty="0"/>
              <a:t>Elle peut être invoquée par exemple pour :</a:t>
            </a:r>
          </a:p>
          <a:p>
            <a:pPr>
              <a:buNone/>
            </a:pPr>
            <a:r>
              <a:rPr lang="fr-FR" sz="6400" dirty="0"/>
              <a:t>	- </a:t>
            </a:r>
            <a:r>
              <a:rPr lang="fr-FR" sz="4800" dirty="0"/>
              <a:t>des problèmes de ventilation dans les combles, </a:t>
            </a:r>
          </a:p>
          <a:p>
            <a:pPr>
              <a:buNone/>
            </a:pPr>
            <a:r>
              <a:rPr lang="fr-FR" sz="4800" dirty="0"/>
              <a:t>	- des désordres de constructions abritant les machineries d’ascenseurs, sans mettre en cause leur solidité ou les rendre impropres à leur destination, </a:t>
            </a:r>
          </a:p>
          <a:p>
            <a:pPr>
              <a:buNone/>
            </a:pPr>
            <a:r>
              <a:rPr lang="fr-FR" sz="4800" dirty="0"/>
              <a:t>	- les microfissurations d’un crépi, le cloquage, la fissuration ou le décollement d’un revêtement de façade en plastique, qui ne sont pas de nature à provoquer des infiltrations dans l’immeuble.</a:t>
            </a:r>
          </a:p>
          <a:p>
            <a:pPr>
              <a:buNone/>
            </a:pPr>
            <a:r>
              <a:rPr lang="fr-FR" sz="6400" dirty="0"/>
              <a:t> </a:t>
            </a:r>
          </a:p>
        </p:txBody>
      </p:sp>
      <p:pic>
        <p:nvPicPr>
          <p:cNvPr id="4" name="Picture 8" descr="logo_arc"/>
          <p:cNvPicPr>
            <a:picLocks noChangeAspect="1" noChangeArrowheads="1"/>
          </p:cNvPicPr>
          <p:nvPr/>
        </p:nvPicPr>
        <p:blipFill>
          <a:blip r:embed="rId2"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bg1"/>
                </a:solidFill>
              </a:rPr>
              <a:t>IV/ La reprise des désordres</a:t>
            </a:r>
            <a:endParaRPr lang="fr-FR" dirty="0">
              <a:solidFill>
                <a:schemeClr val="bg1"/>
              </a:solidFill>
            </a:endParaRPr>
          </a:p>
        </p:txBody>
      </p:sp>
      <p:sp>
        <p:nvSpPr>
          <p:cNvPr id="3" name="Espace réservé du contenu 2"/>
          <p:cNvSpPr>
            <a:spLocks noGrp="1"/>
          </p:cNvSpPr>
          <p:nvPr>
            <p:ph idx="1"/>
          </p:nvPr>
        </p:nvSpPr>
        <p:spPr/>
        <p:txBody>
          <a:bodyPr>
            <a:normAutofit fontScale="77500" lnSpcReduction="20000"/>
          </a:bodyPr>
          <a:lstStyle/>
          <a:p>
            <a:endParaRPr lang="fr-FR" sz="2812" dirty="0"/>
          </a:p>
          <a:p>
            <a:r>
              <a:rPr lang="fr-FR" sz="2812" dirty="0"/>
              <a:t>Dans les textes, le promoteur et les entreprises sont tenus de reprendre les désordres dans les meilleurs délais.</a:t>
            </a:r>
          </a:p>
          <a:p>
            <a:endParaRPr lang="fr-FR" sz="2812" dirty="0"/>
          </a:p>
          <a:p>
            <a:r>
              <a:rPr lang="fr-FR" sz="2812" dirty="0"/>
              <a:t>C’est le syndic qui est l’interlocuteur direct du promoteur et des entreprises. Le conseil syndical doit être vigilant et s’assurer que le syndic accompagne bien la reprise des désordres et  relance si nécessaire le promoteur.</a:t>
            </a:r>
          </a:p>
          <a:p>
            <a:endParaRPr lang="fr-FR" sz="2812" dirty="0"/>
          </a:p>
          <a:p>
            <a:r>
              <a:rPr lang="fr-FR" sz="2812" dirty="0"/>
              <a:t>Limite : les textes ne prévoient aucune sanction automatique en cas de non respect des garanties légales. Et les délais sont tous impératifs. Si les désordres ne sont pas levés à la fin du délai, les travaux de remise en état restent à la charge de la copropriété.</a:t>
            </a:r>
          </a:p>
          <a:p>
            <a:endParaRPr lang="fr-FR" sz="2812" dirty="0"/>
          </a:p>
          <a:p>
            <a:pPr>
              <a:buNone/>
            </a:pPr>
            <a:endParaRPr lang="fr-FR" sz="2390" dirty="0"/>
          </a:p>
        </p:txBody>
      </p:sp>
      <p:pic>
        <p:nvPicPr>
          <p:cNvPr id="4" name="Picture 8" descr="logo_arc"/>
          <p:cNvPicPr>
            <a:picLocks noChangeAspect="1" noChangeArrowheads="1"/>
          </p:cNvPicPr>
          <p:nvPr/>
        </p:nvPicPr>
        <p:blipFill>
          <a:blip r:embed="rId3" cstate="print"/>
          <a:srcRect/>
          <a:stretch>
            <a:fillRect/>
          </a:stretch>
        </p:blipFill>
        <p:spPr bwMode="auto">
          <a:xfrm>
            <a:off x="8424224" y="6063285"/>
            <a:ext cx="520467" cy="584200"/>
          </a:xfrm>
          <a:prstGeom prst="rect">
            <a:avLst/>
          </a:prstGeom>
          <a:noFill/>
          <a:ln w="9525">
            <a:noFill/>
            <a:miter lim="800000"/>
            <a:headEnd/>
            <a:tailEnd/>
          </a:ln>
        </p:spPr>
      </p:pic>
      <p:pic>
        <p:nvPicPr>
          <p:cNvPr id="5" name="Picture 3" descr="immeuble01"/>
          <p:cNvPicPr>
            <a:picLocks noChangeAspect="1" noChangeArrowheads="1"/>
          </p:cNvPicPr>
          <p:nvPr/>
        </p:nvPicPr>
        <p:blipFill>
          <a:blip r:embed="rId4" cstate="print"/>
          <a:srcRect/>
          <a:stretch>
            <a:fillRect/>
          </a:stretch>
        </p:blipFill>
        <p:spPr bwMode="auto">
          <a:xfrm>
            <a:off x="305556" y="176304"/>
            <a:ext cx="776631" cy="1169408"/>
          </a:xfrm>
          <a:prstGeom prst="rect">
            <a:avLst/>
          </a:prstGeom>
          <a:noFill/>
          <a:ln w="9525">
            <a:noFill/>
            <a:miter lim="800000"/>
            <a:headEnd/>
            <a:tailEnd/>
          </a:ln>
        </p:spPr>
      </p:pic>
    </p:spTree>
    <p:extLst>
      <p:ext uri="{BB962C8B-B14F-4D97-AF65-F5344CB8AC3E}">
        <p14:creationId xmlns:p14="http://schemas.microsoft.com/office/powerpoint/2010/main" val="403100321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401160" indent="-401160">
              <a:buFont typeface="Arial" panose="020B0604020202020204" pitchFamily="34" charset="0"/>
              <a:buChar char="•"/>
            </a:pPr>
            <a:r>
              <a:rPr lang="fr-FR" sz="2812" b="1" dirty="0">
                <a:solidFill>
                  <a:schemeClr val="accent3"/>
                </a:solidFill>
              </a:rPr>
              <a:t>Que peut faire le conseil syndical </a:t>
            </a:r>
            <a:br>
              <a:rPr lang="fr-FR" sz="2812" b="1" dirty="0">
                <a:solidFill>
                  <a:schemeClr val="accent3"/>
                </a:solidFill>
              </a:rPr>
            </a:br>
            <a:r>
              <a:rPr lang="fr-FR" sz="2812" b="1" dirty="0">
                <a:solidFill>
                  <a:schemeClr val="accent3"/>
                </a:solidFill>
              </a:rPr>
              <a:t>lorsqu’il y a des désordres ?</a:t>
            </a:r>
            <a:endParaRPr lang="fr-FR" sz="2812" dirty="0">
              <a:solidFill>
                <a:schemeClr val="accent3"/>
              </a:solidFill>
            </a:endParaRPr>
          </a:p>
        </p:txBody>
      </p:sp>
      <p:sp>
        <p:nvSpPr>
          <p:cNvPr id="3" name="Espace réservé du contenu 2"/>
          <p:cNvSpPr>
            <a:spLocks noGrp="1"/>
          </p:cNvSpPr>
          <p:nvPr>
            <p:ph idx="1"/>
          </p:nvPr>
        </p:nvSpPr>
        <p:spPr>
          <a:xfrm>
            <a:off x="459555" y="1600126"/>
            <a:ext cx="8224914" cy="4916337"/>
          </a:xfrm>
          <a:noFill/>
          <a:ln>
            <a:solidFill>
              <a:schemeClr val="tx1"/>
            </a:solidFill>
          </a:ln>
        </p:spPr>
        <p:txBody>
          <a:bodyPr>
            <a:normAutofit fontScale="70000" lnSpcReduction="20000"/>
          </a:bodyPr>
          <a:lstStyle/>
          <a:p>
            <a:pPr>
              <a:buFont typeface="Wingdings" panose="05000000000000000000" pitchFamily="2" charset="2"/>
              <a:buChar char="Ø"/>
            </a:pPr>
            <a:endParaRPr lang="fr-FR" sz="2179" dirty="0"/>
          </a:p>
          <a:p>
            <a:pPr>
              <a:buFont typeface="Wingdings" panose="05000000000000000000" pitchFamily="2" charset="2"/>
              <a:buChar char="Ø"/>
            </a:pPr>
            <a:r>
              <a:rPr lang="fr-FR" sz="2179" dirty="0"/>
              <a:t>Il doit s’assurer de la transmission des documents et dossiers de la construction au syndic par le promoteur (DIUO).</a:t>
            </a:r>
          </a:p>
          <a:p>
            <a:pPr>
              <a:buFont typeface="Wingdings" panose="05000000000000000000" pitchFamily="2" charset="2"/>
              <a:buChar char="Ø"/>
            </a:pPr>
            <a:r>
              <a:rPr lang="fr-FR" sz="2179" dirty="0"/>
              <a:t>Il doit informer le syndic de tout nouveau désordre.</a:t>
            </a:r>
          </a:p>
          <a:p>
            <a:pPr>
              <a:buFont typeface="Wingdings" panose="05000000000000000000" pitchFamily="2" charset="2"/>
              <a:buChar char="Ø"/>
            </a:pPr>
            <a:r>
              <a:rPr lang="fr-FR" sz="2179" dirty="0"/>
              <a:t>Il doit relancer régulièrement le syndic. </a:t>
            </a:r>
          </a:p>
          <a:p>
            <a:pPr>
              <a:buFont typeface="Wingdings" panose="05000000000000000000" pitchFamily="2" charset="2"/>
              <a:buChar char="Ø"/>
            </a:pPr>
            <a:r>
              <a:rPr lang="fr-FR" sz="2179" dirty="0"/>
              <a:t>Il doit assister aux réunions de levée de réserves.</a:t>
            </a:r>
          </a:p>
          <a:p>
            <a:pPr>
              <a:buFont typeface="Wingdings" panose="05000000000000000000" pitchFamily="2" charset="2"/>
              <a:buChar char="Ø"/>
            </a:pPr>
            <a:r>
              <a:rPr lang="fr-FR" sz="2179" dirty="0"/>
              <a:t>Après quelques mails, il faut penser aux courriers AR adressés au syndic.</a:t>
            </a:r>
          </a:p>
          <a:p>
            <a:pPr>
              <a:buFont typeface="Wingdings" panose="05000000000000000000" pitchFamily="2" charset="2"/>
              <a:buChar char="Ø"/>
            </a:pPr>
            <a:r>
              <a:rPr lang="fr-FR" sz="2179" dirty="0"/>
              <a:t>Il est possible d’envoyer pour information, copie de ces courriers au promoteur ou le saisir directement en cas d’inertie du syndic.</a:t>
            </a:r>
          </a:p>
          <a:p>
            <a:pPr>
              <a:buFont typeface="Wingdings" panose="05000000000000000000" pitchFamily="2" charset="2"/>
              <a:buChar char="Ø"/>
            </a:pPr>
            <a:r>
              <a:rPr lang="fr-FR" sz="2179" dirty="0"/>
              <a:t>Il ne faut pas hésiter à demander des devis pour connaitre les travaux qui doivent être faits et leur cout. Il est possible de s’en servir pour appuyer les demandes de reprise de désordres.</a:t>
            </a:r>
          </a:p>
          <a:p>
            <a:pPr>
              <a:buFont typeface="Wingdings" panose="05000000000000000000" pitchFamily="2" charset="2"/>
              <a:buChar char="Ø"/>
            </a:pPr>
            <a:r>
              <a:rPr lang="fr-FR" sz="2179" dirty="0"/>
              <a:t>Si les désordres sont nombreux, le conseil syndical peut demander à un architecte ou un expert de visiter l’immeuble, relever ce qui doit être repris et remettre un compte rendu écrit. (art 27 du décret du 17 mars 1967)</a:t>
            </a:r>
          </a:p>
          <a:p>
            <a:pPr>
              <a:buFont typeface="Wingdings" panose="05000000000000000000" pitchFamily="2" charset="2"/>
              <a:buChar char="Ø"/>
            </a:pPr>
            <a:r>
              <a:rPr lang="fr-FR" sz="2179" dirty="0"/>
              <a:t>Les copropriétaires peuvent déclarer directement les sinistres dommages-ouvrage lorsqu’ils en sont victimes.</a:t>
            </a:r>
          </a:p>
          <a:p>
            <a:pPr>
              <a:buFont typeface="Wingdings" panose="05000000000000000000" pitchFamily="2" charset="2"/>
              <a:buChar char="Ø"/>
            </a:pPr>
            <a:r>
              <a:rPr lang="fr-FR" sz="2179" dirty="0"/>
              <a:t>Le conseil syndical doit anticiper les dates d’échéance des garanties : après ces dates, c’est la copropriété qui devra prendre en charge la reprise des désordres, sauf si elle a engagée en procédure concernant cette question, ou un référé expertise qui va mener à une expertise judiciaire.</a:t>
            </a:r>
          </a:p>
        </p:txBody>
      </p:sp>
      <p:pic>
        <p:nvPicPr>
          <p:cNvPr id="4" name="Picture 3" descr="immeuble01"/>
          <p:cNvPicPr>
            <a:picLocks noChangeAspect="1" noChangeArrowheads="1"/>
          </p:cNvPicPr>
          <p:nvPr/>
        </p:nvPicPr>
        <p:blipFill>
          <a:blip r:embed="rId3" cstate="print"/>
          <a:srcRect/>
          <a:stretch>
            <a:fillRect/>
          </a:stretch>
        </p:blipFill>
        <p:spPr bwMode="auto">
          <a:xfrm>
            <a:off x="305556" y="110721"/>
            <a:ext cx="776631" cy="1169408"/>
          </a:xfrm>
          <a:prstGeom prst="rect">
            <a:avLst/>
          </a:prstGeom>
          <a:noFill/>
          <a:ln w="9525">
            <a:noFill/>
            <a:miter lim="800000"/>
            <a:headEnd/>
            <a:tailEnd/>
          </a:ln>
        </p:spPr>
      </p:pic>
      <p:pic>
        <p:nvPicPr>
          <p:cNvPr id="5" name="Picture 4" descr="cle"/>
          <p:cNvPicPr>
            <a:picLocks noChangeAspect="1" noChangeArrowheads="1"/>
          </p:cNvPicPr>
          <p:nvPr/>
        </p:nvPicPr>
        <p:blipFill>
          <a:blip r:embed="rId4" cstate="print"/>
          <a:srcRect/>
          <a:stretch>
            <a:fillRect/>
          </a:stretch>
        </p:blipFill>
        <p:spPr bwMode="auto">
          <a:xfrm>
            <a:off x="168569" y="493379"/>
            <a:ext cx="412616" cy="759212"/>
          </a:xfrm>
          <a:prstGeom prst="rect">
            <a:avLst/>
          </a:prstGeom>
          <a:noFill/>
          <a:ln w="9525">
            <a:noFill/>
            <a:miter lim="800000"/>
            <a:headEnd/>
            <a:tailEnd/>
          </a:ln>
        </p:spPr>
      </p:pic>
      <p:pic>
        <p:nvPicPr>
          <p:cNvPr id="6" name="Picture 8" descr="logo_arc"/>
          <p:cNvPicPr>
            <a:picLocks noChangeAspect="1" noChangeArrowheads="1"/>
          </p:cNvPicPr>
          <p:nvPr/>
        </p:nvPicPr>
        <p:blipFill>
          <a:blip r:embed="rId5" cstate="print"/>
          <a:srcRect/>
          <a:stretch>
            <a:fillRect/>
          </a:stretch>
        </p:blipFill>
        <p:spPr bwMode="auto">
          <a:xfrm>
            <a:off x="8424224" y="6063284"/>
            <a:ext cx="520467" cy="584200"/>
          </a:xfrm>
          <a:prstGeom prst="rect">
            <a:avLst/>
          </a:prstGeom>
          <a:noFill/>
          <a:ln w="9525">
            <a:noFill/>
            <a:miter lim="800000"/>
            <a:headEnd/>
            <a:tailEnd/>
          </a:ln>
        </p:spPr>
      </p:pic>
    </p:spTree>
    <p:extLst>
      <p:ext uri="{BB962C8B-B14F-4D97-AF65-F5344CB8AC3E}">
        <p14:creationId xmlns:p14="http://schemas.microsoft.com/office/powerpoint/2010/main" val="42109480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968" b="1" dirty="0">
                <a:solidFill>
                  <a:srgbClr val="F8F8F8"/>
                </a:solidFill>
              </a:rPr>
              <a:t>CHRONOLOGIE USUELLE</a:t>
            </a:r>
            <a:br>
              <a:rPr lang="fr-FR" sz="1968" b="1" dirty="0">
                <a:solidFill>
                  <a:srgbClr val="F8F8F8"/>
                </a:solidFill>
              </a:rPr>
            </a:br>
            <a:r>
              <a:rPr lang="fr-FR" sz="1968" b="1" dirty="0">
                <a:solidFill>
                  <a:srgbClr val="F8F8F8"/>
                </a:solidFill>
              </a:rPr>
              <a:t>LORS D’UNE VENTE EN VEFA</a:t>
            </a:r>
            <a:endParaRPr lang="fr-FR" sz="1968" dirty="0">
              <a:solidFill>
                <a:srgbClr val="F8F8F8"/>
              </a:solidFill>
            </a:endParaRPr>
          </a:p>
        </p:txBody>
      </p:sp>
      <p:pic>
        <p:nvPicPr>
          <p:cNvPr id="45" name="Espace réservé du contenu 44"/>
          <p:cNvPicPr>
            <a:picLocks noGrp="1" noChangeAspect="1"/>
          </p:cNvPicPr>
          <p:nvPr>
            <p:ph idx="1"/>
          </p:nvPr>
        </p:nvPicPr>
        <p:blipFill>
          <a:blip r:embed="rId2"/>
          <a:stretch>
            <a:fillRect/>
          </a:stretch>
        </p:blipFill>
        <p:spPr>
          <a:xfrm>
            <a:off x="456835" y="1606891"/>
            <a:ext cx="8366754" cy="5188395"/>
          </a:xfrm>
          <a:prstGeom prst="rect">
            <a:avLst/>
          </a:prstGeom>
        </p:spPr>
      </p:pic>
      <p:pic>
        <p:nvPicPr>
          <p:cNvPr id="46" name="Picture 3" descr="immeuble01"/>
          <p:cNvPicPr>
            <a:picLocks noChangeAspect="1" noChangeArrowheads="1"/>
          </p:cNvPicPr>
          <p:nvPr/>
        </p:nvPicPr>
        <p:blipFill>
          <a:blip r:embed="rId3" cstate="print"/>
          <a:srcRect/>
          <a:stretch>
            <a:fillRect/>
          </a:stretch>
        </p:blipFill>
        <p:spPr bwMode="auto">
          <a:xfrm>
            <a:off x="305556" y="176304"/>
            <a:ext cx="776631" cy="1169408"/>
          </a:xfrm>
          <a:prstGeom prst="rect">
            <a:avLst/>
          </a:prstGeom>
          <a:noFill/>
          <a:ln w="9525">
            <a:noFill/>
            <a:miter lim="800000"/>
            <a:headEnd/>
            <a:tailEnd/>
          </a:ln>
        </p:spPr>
      </p:pic>
      <p:pic>
        <p:nvPicPr>
          <p:cNvPr id="5" name="Picture 8" descr="logo_arc"/>
          <p:cNvPicPr>
            <a:picLocks noChangeAspect="1" noChangeArrowheads="1"/>
          </p:cNvPicPr>
          <p:nvPr/>
        </p:nvPicPr>
        <p:blipFill>
          <a:blip r:embed="rId4" cstate="print"/>
          <a:srcRect/>
          <a:stretch>
            <a:fillRect/>
          </a:stretch>
        </p:blipFill>
        <p:spPr bwMode="auto">
          <a:xfrm>
            <a:off x="8424224" y="6063284"/>
            <a:ext cx="520467" cy="584200"/>
          </a:xfrm>
          <a:prstGeom prst="rect">
            <a:avLst/>
          </a:prstGeom>
          <a:noFill/>
          <a:ln w="9525">
            <a:noFill/>
            <a:miter lim="800000"/>
            <a:headEnd/>
            <a:tailEnd/>
          </a:ln>
        </p:spPr>
      </p:pic>
    </p:spTree>
    <p:extLst>
      <p:ext uri="{BB962C8B-B14F-4D97-AF65-F5344CB8AC3E}">
        <p14:creationId xmlns:p14="http://schemas.microsoft.com/office/powerpoint/2010/main" val="265435233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chemeClr val="bg1"/>
                </a:solidFill>
              </a:rPr>
              <a:t>La dernière solution : la voie judiciaire</a:t>
            </a:r>
          </a:p>
        </p:txBody>
      </p:sp>
      <p:sp>
        <p:nvSpPr>
          <p:cNvPr id="3" name="Espace réservé du contenu 2"/>
          <p:cNvSpPr>
            <a:spLocks noGrp="1"/>
          </p:cNvSpPr>
          <p:nvPr>
            <p:ph idx="1"/>
          </p:nvPr>
        </p:nvSpPr>
        <p:spPr/>
        <p:txBody>
          <a:bodyPr>
            <a:normAutofit fontScale="92500"/>
          </a:bodyPr>
          <a:lstStyle/>
          <a:p>
            <a:pPr lvl="0" algn="ctr">
              <a:buNone/>
            </a:pPr>
            <a:r>
              <a:rPr lang="fr-FR" sz="2400" u="sng" dirty="0"/>
              <a:t>Seule une procédure judiciaire peut permettre de suspendre les délais de garantie.</a:t>
            </a:r>
          </a:p>
          <a:p>
            <a:pPr lvl="0" algn="just">
              <a:buNone/>
            </a:pPr>
            <a:endParaRPr lang="fr-FR" sz="2400" u="sng" dirty="0"/>
          </a:p>
          <a:p>
            <a:pPr lvl="0" algn="just"/>
            <a:r>
              <a:rPr lang="fr-FR" sz="2200" dirty="0"/>
              <a:t>Cette procédure doit être autorisée par l’assemblée générale, à moins de commencer par un référé en expertise.</a:t>
            </a:r>
          </a:p>
          <a:p>
            <a:pPr lvl="0" algn="just"/>
            <a:r>
              <a:rPr lang="fr-FR" sz="2200" dirty="0"/>
              <a:t>Danger de l’expertise : c’est la copropriété qui devra avancer les fonds (rarement inférieur à 5.000 €). Cette somme pourra être remboursée par les entreprises jugées responsables, mais à la fin du procès.</a:t>
            </a:r>
          </a:p>
          <a:p>
            <a:pPr lvl="0" algn="just"/>
            <a:r>
              <a:rPr lang="fr-FR" sz="2200" dirty="0"/>
              <a:t>Le jugement définitif ne sera pas rendu avant quelques années.</a:t>
            </a:r>
          </a:p>
          <a:p>
            <a:pPr lvl="0" algn="just"/>
            <a:r>
              <a:rPr lang="fr-FR" sz="2200" dirty="0"/>
              <a:t>Il faut donc évaluer le cout d’une procédure par rapport aux désordres à reprendre.</a:t>
            </a:r>
          </a:p>
          <a:p>
            <a:pPr lvl="0" algn="just"/>
            <a:r>
              <a:rPr lang="fr-FR" sz="2200" dirty="0"/>
              <a:t>Il faut s’assurer que le désordre ne relève pas de l’assurance dommages-ouvrage.</a:t>
            </a:r>
          </a:p>
          <a:p>
            <a:pPr lvl="0" algn="just">
              <a:buNone/>
            </a:pPr>
            <a:endParaRPr lang="fr-FR" sz="2800" u="sng" dirty="0"/>
          </a:p>
          <a:p>
            <a:pPr lvl="0" algn="ctr">
              <a:buNone/>
            </a:pPr>
            <a:endParaRPr lang="fr-FR"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703" y="0"/>
            <a:ext cx="8228595" cy="1417127"/>
          </a:xfrm>
        </p:spPr>
        <p:txBody>
          <a:bodyPr/>
          <a:lstStyle/>
          <a:p>
            <a:r>
              <a:rPr lang="fr-FR" dirty="0">
                <a:solidFill>
                  <a:schemeClr val="bg1"/>
                </a:solidFill>
              </a:rPr>
              <a:t>Complément d’information : </a:t>
            </a:r>
            <a:br>
              <a:rPr lang="fr-FR" dirty="0">
                <a:solidFill>
                  <a:schemeClr val="bg1"/>
                </a:solidFill>
              </a:rPr>
            </a:br>
            <a:r>
              <a:rPr lang="fr-FR" dirty="0">
                <a:solidFill>
                  <a:schemeClr val="bg1"/>
                </a:solidFill>
              </a:rPr>
              <a:t>Le Dossier d’Intervention Ultérieure sur l’Ouvrage - DIUO</a:t>
            </a:r>
          </a:p>
        </p:txBody>
      </p:sp>
      <p:sp>
        <p:nvSpPr>
          <p:cNvPr id="3" name="Espace réservé du contenu 2"/>
          <p:cNvSpPr>
            <a:spLocks noGrp="1"/>
          </p:cNvSpPr>
          <p:nvPr>
            <p:ph idx="1"/>
          </p:nvPr>
        </p:nvSpPr>
        <p:spPr/>
        <p:txBody>
          <a:bodyPr/>
          <a:lstStyle/>
          <a:p>
            <a:pPr marL="333" indent="-342900">
              <a:buFont typeface="Arial" panose="020B0604020202020204" pitchFamily="34" charset="0"/>
              <a:buChar char="•"/>
            </a:pPr>
            <a:r>
              <a:rPr lang="fr-FR" sz="2000" dirty="0"/>
              <a:t>Le jour de la livraison d’un immeuble neuf, le promoteur a l’obligation de remettre au syndic le DIUO : article R4532-97 du code du travail.</a:t>
            </a:r>
          </a:p>
          <a:p>
            <a:pPr marL="333" indent="-342900">
              <a:buFont typeface="Arial" panose="020B0604020202020204" pitchFamily="34" charset="0"/>
              <a:buChar char="•"/>
            </a:pPr>
            <a:r>
              <a:rPr lang="fr-FR" sz="2000" dirty="0"/>
              <a:t>Aucun texte ne défini précisément le contenu de ce dossier.</a:t>
            </a:r>
          </a:p>
          <a:p>
            <a:pPr marL="333" indent="-342900">
              <a:buFont typeface="Arial" panose="020B0604020202020204" pitchFamily="34" charset="0"/>
              <a:buChar char="•"/>
            </a:pPr>
            <a:r>
              <a:rPr lang="fr-FR" sz="2000" dirty="0"/>
              <a:t>Sa finalité : permettre toutes les interventions d’entreprise technique, rénovation, entretien… sans risque pour leur salarié.</a:t>
            </a:r>
          </a:p>
          <a:p>
            <a:pPr marL="333" indent="-342900">
              <a:buFont typeface="Arial" panose="020B0604020202020204" pitchFamily="34" charset="0"/>
              <a:buChar char="•"/>
            </a:pPr>
            <a:r>
              <a:rPr lang="fr-FR" sz="2000" dirty="0"/>
              <a:t>Ce dossier doit donc comporter tous les plans de la résidence et entre autre ceux des réseaux (DOE), les matériaux utilisés, les équipements techniques et leurs préconisations respectives de maintenance…</a:t>
            </a:r>
          </a:p>
          <a:p>
            <a:pPr marL="333" indent="-342900">
              <a:buFont typeface="Arial" panose="020B0604020202020204" pitchFamily="34" charset="0"/>
              <a:buChar char="•"/>
            </a:pPr>
            <a:r>
              <a:rPr lang="fr-FR" sz="2000" dirty="0"/>
              <a:t>Il doit aussi détenir la liste des entreprises qui sont intervenues sur le chantier de construction.</a:t>
            </a:r>
          </a:p>
          <a:p>
            <a:pPr marL="333" indent="-342900">
              <a:buFont typeface="Arial" panose="020B0604020202020204" pitchFamily="34" charset="0"/>
              <a:buChar char="•"/>
            </a:pPr>
            <a:r>
              <a:rPr lang="fr-FR" sz="2000" dirty="0"/>
              <a:t>Ce dossier peut être sur papier ou sur DVD.</a:t>
            </a:r>
          </a:p>
          <a:p>
            <a:pPr marL="333" indent="-342900">
              <a:buFont typeface="Arial" panose="020B0604020202020204" pitchFamily="34" charset="0"/>
              <a:buChar char="•"/>
            </a:pPr>
            <a:r>
              <a:rPr lang="fr-FR" sz="2000" dirty="0"/>
              <a:t>Le promoteur ainsi que le notaire du promoteur </a:t>
            </a:r>
            <a:r>
              <a:rPr lang="fr-FR" sz="2000"/>
              <a:t>détiennent aussi ce </a:t>
            </a:r>
            <a:r>
              <a:rPr lang="fr-FR" sz="2000" dirty="0"/>
              <a:t>dossier</a:t>
            </a:r>
          </a:p>
        </p:txBody>
      </p:sp>
      <p:pic>
        <p:nvPicPr>
          <p:cNvPr id="5"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extLst>
      <p:ext uri="{BB962C8B-B14F-4D97-AF65-F5344CB8AC3E}">
        <p14:creationId xmlns:p14="http://schemas.microsoft.com/office/powerpoint/2010/main" val="192348176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16768" y="162595"/>
            <a:ext cx="9144000" cy="1143000"/>
          </a:xfrm>
        </p:spPr>
        <p:txBody>
          <a:bodyPr>
            <a:normAutofit fontScale="90000"/>
          </a:bodyPr>
          <a:lstStyle/>
          <a:p>
            <a:pPr eaLnBrk="1" hangingPunct="1"/>
            <a:r>
              <a:rPr lang="fr-FR" altLang="fr-FR" sz="4000" b="1" dirty="0">
                <a:solidFill>
                  <a:schemeClr val="bg1"/>
                </a:solidFill>
                <a:latin typeface="Arial" charset="0"/>
                <a:cs typeface="Arial" charset="0"/>
              </a:rPr>
              <a:t>Questions / Réponses</a:t>
            </a:r>
            <a:br>
              <a:rPr lang="fr-FR" altLang="fr-FR" sz="4000" b="1" dirty="0">
                <a:solidFill>
                  <a:schemeClr val="bg1"/>
                </a:solidFill>
                <a:latin typeface="Arial" charset="0"/>
                <a:cs typeface="Arial" charset="0"/>
              </a:rPr>
            </a:br>
            <a:r>
              <a:rPr lang="fr-FR" altLang="fr-FR" sz="4000" b="1" dirty="0">
                <a:solidFill>
                  <a:schemeClr val="bg1"/>
                </a:solidFill>
                <a:latin typeface="Arial" charset="0"/>
                <a:cs typeface="Arial" charset="0"/>
              </a:rPr>
              <a:t>Echanges avec les participants</a:t>
            </a:r>
          </a:p>
        </p:txBody>
      </p:sp>
      <p:pic>
        <p:nvPicPr>
          <p:cNvPr id="38915" name="Picture 7" descr="C:\Program Files\Fichiers communs\Microsoft Shared\Clipart\cagcat50\bd05584_.wmf"/>
          <p:cNvPicPr>
            <a:picLocks noGrp="1" noChangeAspect="1" noChangeArrowheads="1"/>
          </p:cNvPicPr>
          <p:nvPr>
            <p:ph idx="1"/>
          </p:nvPr>
        </p:nvPicPr>
        <p:blipFill>
          <a:blip r:embed="rId2" cstate="print"/>
          <a:srcRect/>
          <a:stretch>
            <a:fillRect/>
          </a:stretch>
        </p:blipFill>
        <p:spPr>
          <a:xfrm>
            <a:off x="3286125" y="2428875"/>
            <a:ext cx="2590800" cy="2301875"/>
          </a:xfrm>
        </p:spPr>
      </p:pic>
      <p:sp>
        <p:nvSpPr>
          <p:cNvPr id="38916" name="ZoneTexte 6"/>
          <p:cNvSpPr txBox="1">
            <a:spLocks noChangeArrowheads="1"/>
          </p:cNvSpPr>
          <p:nvPr/>
        </p:nvSpPr>
        <p:spPr bwMode="auto">
          <a:xfrm>
            <a:off x="323850" y="4868863"/>
            <a:ext cx="8135938" cy="1200329"/>
          </a:xfrm>
          <a:prstGeom prst="rect">
            <a:avLst/>
          </a:prstGeom>
          <a:noFill/>
          <a:ln w="9525">
            <a:noFill/>
            <a:miter lim="800000"/>
            <a:headEnd/>
            <a:tailEnd/>
          </a:ln>
        </p:spPr>
        <p:txBody>
          <a:bodyPr>
            <a:spAutoFit/>
          </a:bodyPr>
          <a:lstStyle/>
          <a:p>
            <a:pPr algn="ctr" eaLnBrk="1" hangingPunct="1"/>
            <a:r>
              <a:rPr lang="fr-FR" altLang="fr-FR" b="1" dirty="0"/>
              <a:t>Merci pour votre participation et bonne soirée !!!!</a:t>
            </a:r>
          </a:p>
          <a:p>
            <a:pPr algn="ctr" eaLnBrk="1" hangingPunct="1"/>
            <a:endParaRPr lang="fr-FR" altLang="fr-FR" b="1" dirty="0"/>
          </a:p>
          <a:p>
            <a:pPr algn="ctr" eaLnBrk="1" hangingPunct="1"/>
            <a:endParaRPr lang="fr-FR" altLang="fr-FR" b="1" dirty="0"/>
          </a:p>
          <a:p>
            <a:pPr algn="ctr" eaLnBrk="1" hangingPunct="1"/>
            <a:endParaRPr lang="fr-FR" altLang="fr-FR" b="1" dirty="0"/>
          </a:p>
        </p:txBody>
      </p:sp>
      <p:sp>
        <p:nvSpPr>
          <p:cNvPr id="38919" name="Rectangle 6"/>
          <p:cNvSpPr>
            <a:spLocks noChangeArrowheads="1"/>
          </p:cNvSpPr>
          <p:nvPr/>
        </p:nvSpPr>
        <p:spPr bwMode="auto">
          <a:xfrm>
            <a:off x="3568700" y="3244850"/>
            <a:ext cx="2006600" cy="368300"/>
          </a:xfrm>
          <a:prstGeom prst="rect">
            <a:avLst/>
          </a:prstGeom>
          <a:noFill/>
          <a:ln w="9525">
            <a:noFill/>
            <a:miter lim="800000"/>
            <a:headEnd/>
            <a:tailEnd/>
          </a:ln>
        </p:spPr>
        <p:txBody>
          <a:bodyPr wrap="none">
            <a:spAutoFit/>
          </a:bodyPr>
          <a:lstStyle/>
          <a:p>
            <a:r>
              <a:rPr lang="fr-FR" altLang="fr-FR" b="1">
                <a:cs typeface="Arial" charset="0"/>
              </a:rPr>
              <a:t>Conseil syndical</a:t>
            </a:r>
            <a:endParaRPr lang="fr-FR"/>
          </a:p>
        </p:txBody>
      </p:sp>
      <p:sp>
        <p:nvSpPr>
          <p:cNvPr id="38920" name="Rectangle 7"/>
          <p:cNvSpPr>
            <a:spLocks noChangeArrowheads="1"/>
          </p:cNvSpPr>
          <p:nvPr/>
        </p:nvSpPr>
        <p:spPr bwMode="auto">
          <a:xfrm>
            <a:off x="3568700" y="3244850"/>
            <a:ext cx="2006600" cy="368300"/>
          </a:xfrm>
          <a:prstGeom prst="rect">
            <a:avLst/>
          </a:prstGeom>
          <a:noFill/>
          <a:ln w="9525">
            <a:noFill/>
            <a:miter lim="800000"/>
            <a:headEnd/>
            <a:tailEnd/>
          </a:ln>
        </p:spPr>
        <p:txBody>
          <a:bodyPr wrap="none">
            <a:spAutoFit/>
          </a:bodyPr>
          <a:lstStyle/>
          <a:p>
            <a:r>
              <a:rPr lang="fr-FR" altLang="fr-FR" b="1">
                <a:cs typeface="Arial" charset="0"/>
              </a:rPr>
              <a:t>Conseil syndical</a:t>
            </a:r>
            <a:endParaRPr lang="fr-FR"/>
          </a:p>
        </p:txBody>
      </p:sp>
      <p:sp>
        <p:nvSpPr>
          <p:cNvPr id="7" name="Rectangle 6"/>
          <p:cNvSpPr/>
          <p:nvPr/>
        </p:nvSpPr>
        <p:spPr>
          <a:xfrm>
            <a:off x="755576" y="5589240"/>
            <a:ext cx="6768752" cy="600164"/>
          </a:xfrm>
          <a:prstGeom prst="rect">
            <a:avLst/>
          </a:prstGeom>
        </p:spPr>
        <p:txBody>
          <a:bodyPr wrap="square">
            <a:spAutoFit/>
          </a:bodyPr>
          <a:lstStyle/>
          <a:p>
            <a:r>
              <a:rPr lang="fr-FR" sz="1100" b="1" dirty="0"/>
              <a:t>Immeubles neufs vendus en VEFA : quelles sont les garanties : </a:t>
            </a:r>
          </a:p>
          <a:p>
            <a:r>
              <a:rPr lang="fr-FR" sz="1100" b="1" dirty="0">
                <a:hlinkClick r:id="rId3"/>
              </a:rPr>
              <a:t>http://arc-copro.fr/documentation/immeubles-neufs-vendus-en-vefa-quelles-sont-les-garanties</a:t>
            </a:r>
            <a:endParaRPr lang="fr-FR" sz="1100" b="1" dirty="0"/>
          </a:p>
          <a:p>
            <a:endParaRPr lang="fr-FR" sz="1100" b="1" dirty="0"/>
          </a:p>
        </p:txBody>
      </p:sp>
      <p:pic>
        <p:nvPicPr>
          <p:cNvPr id="8" name="Picture 8" descr="logo_arc"/>
          <p:cNvPicPr>
            <a:picLocks noChangeAspect="1" noChangeArrowheads="1"/>
          </p:cNvPicPr>
          <p:nvPr/>
        </p:nvPicPr>
        <p:blipFill>
          <a:blip r:embed="rId4"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chemeClr val="bg1"/>
                </a:solidFill>
              </a:rPr>
              <a:t>Les textes (1)</a:t>
            </a:r>
          </a:p>
        </p:txBody>
      </p:sp>
      <p:sp>
        <p:nvSpPr>
          <p:cNvPr id="3" name="Espace réservé du contenu 2"/>
          <p:cNvSpPr>
            <a:spLocks noGrp="1"/>
          </p:cNvSpPr>
          <p:nvPr>
            <p:ph idx="1"/>
          </p:nvPr>
        </p:nvSpPr>
        <p:spPr>
          <a:xfrm>
            <a:off x="457200" y="1196752"/>
            <a:ext cx="8229600" cy="4929411"/>
          </a:xfrm>
        </p:spPr>
        <p:txBody>
          <a:bodyPr>
            <a:normAutofit/>
          </a:bodyPr>
          <a:lstStyle/>
          <a:p>
            <a:pPr marL="742950" lvl="2" indent="-342900" algn="just">
              <a:buFont typeface="Wingdings" pitchFamily="2" charset="2"/>
              <a:buChar char="Ø"/>
            </a:pPr>
            <a:r>
              <a:rPr lang="fr-FR" sz="1400" b="1" dirty="0"/>
              <a:t>CODE CIVIL</a:t>
            </a:r>
          </a:p>
          <a:p>
            <a:pPr algn="just">
              <a:buNone/>
            </a:pPr>
            <a:endParaRPr lang="fr-FR" sz="1200" u="sng" dirty="0"/>
          </a:p>
          <a:p>
            <a:pPr algn="just"/>
            <a:r>
              <a:rPr lang="fr-FR" sz="1200" b="1" dirty="0"/>
              <a:t>Article 1642-1 </a:t>
            </a:r>
            <a:r>
              <a:rPr lang="fr-FR" sz="1200" dirty="0"/>
              <a:t>:</a:t>
            </a:r>
            <a:endParaRPr lang="fr-FR" sz="1200" u="sng" dirty="0"/>
          </a:p>
          <a:p>
            <a:pPr algn="just">
              <a:buNone/>
            </a:pPr>
            <a:r>
              <a:rPr lang="fr-FR" sz="1200" i="1" dirty="0"/>
              <a:t>	Le vendeur d'un immeuble à construire ne peut être déchargé, ni avant la réception des travaux, ni avant l'expiration d'un délai d'un mois après la prise de possession par l'acquéreur, des vices de construction ou des défauts de conformité alors apparents.</a:t>
            </a:r>
          </a:p>
          <a:p>
            <a:pPr algn="just">
              <a:buNone/>
            </a:pPr>
            <a:r>
              <a:rPr lang="fr-FR" sz="1200" i="1" dirty="0"/>
              <a:t>	Il n'y aura pas lieu à résolution du contrat ou à diminution du prix si le vendeur s'oblige à réparer</a:t>
            </a:r>
            <a:r>
              <a:rPr lang="fr-FR" sz="1200" dirty="0"/>
              <a:t>.</a:t>
            </a:r>
          </a:p>
          <a:p>
            <a:pPr algn="just">
              <a:buNone/>
            </a:pPr>
            <a:endParaRPr lang="fr-FR" sz="1200" dirty="0"/>
          </a:p>
          <a:p>
            <a:r>
              <a:rPr lang="fr-FR" sz="1200" b="1" dirty="0"/>
              <a:t>Article 1646-1</a:t>
            </a:r>
          </a:p>
          <a:p>
            <a:pPr>
              <a:buNone/>
            </a:pPr>
            <a:r>
              <a:rPr lang="fr-FR" sz="1200" dirty="0"/>
              <a:t>	Le vendeur d'un immeuble à construire est tenu, à compter de la réception des travaux, des obligations dont les architectes, entrepreneurs et autres personnes liées au maître de l'ouvrage par un contrat de louage d'ouvrage sont eux-mêmes tenus en application des articles 1792, 1792-1, 1792-2 et 1792-3 du présent code.</a:t>
            </a:r>
          </a:p>
          <a:p>
            <a:pPr>
              <a:buNone/>
            </a:pPr>
            <a:r>
              <a:rPr lang="fr-FR" sz="1200" dirty="0"/>
              <a:t>	Ces garanties bénéficient aux propriétaires successifs de l'immeuble.</a:t>
            </a:r>
          </a:p>
          <a:p>
            <a:pPr>
              <a:buNone/>
            </a:pPr>
            <a:r>
              <a:rPr lang="fr-FR" sz="1200" dirty="0"/>
              <a:t>	Il n'y aura pas lieu à résolution de la vente ou à diminution du prix si le vendeur s'oblige à réparer les dommages définis aux articles 1792, 1792-1 et 1792-2 du présent code et à assumer la garantie prévue à l'article 1792-3.</a:t>
            </a:r>
          </a:p>
          <a:p>
            <a:pPr algn="just"/>
            <a:endParaRPr lang="fr-FR" sz="1200" u="sng" dirty="0"/>
          </a:p>
          <a:p>
            <a:r>
              <a:rPr lang="fr-FR" sz="1200" b="1" dirty="0"/>
              <a:t>Articles 1648</a:t>
            </a:r>
          </a:p>
          <a:p>
            <a:pPr>
              <a:buNone/>
            </a:pPr>
            <a:r>
              <a:rPr lang="fr-FR" sz="1200" dirty="0"/>
              <a:t>	L'action résultant des vices rédhibitoires doit être intentée par l'acquéreur dans un délai de deux ans à compter de la découverte du vice.</a:t>
            </a:r>
          </a:p>
          <a:p>
            <a:pPr>
              <a:buNone/>
            </a:pPr>
            <a:r>
              <a:rPr lang="fr-FR" sz="1200" dirty="0"/>
              <a:t>	Dans le cas prévu par l’article 1642-1, l'action doit être introduite, à peine de forclusion, dans l'année qui suit la date à laquelle le vendeur peut être déchargé des vices ou des défauts de conformité apparents.</a:t>
            </a:r>
          </a:p>
          <a:p>
            <a:pPr algn="just"/>
            <a:endParaRPr lang="fr-FR" sz="1200" dirty="0"/>
          </a:p>
          <a:p>
            <a:endParaRPr lang="fr-FR" sz="1200" dirty="0"/>
          </a:p>
          <a:p>
            <a:pPr algn="just"/>
            <a:endParaRPr lang="fr-FR" sz="1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2800" dirty="0">
                <a:solidFill>
                  <a:schemeClr val="bg1"/>
                </a:solidFill>
              </a:rPr>
              <a:t>Les textes (2)</a:t>
            </a:r>
          </a:p>
        </p:txBody>
      </p:sp>
      <p:sp>
        <p:nvSpPr>
          <p:cNvPr id="3" name="Espace réservé du contenu 2"/>
          <p:cNvSpPr>
            <a:spLocks noGrp="1"/>
          </p:cNvSpPr>
          <p:nvPr>
            <p:ph idx="1"/>
          </p:nvPr>
        </p:nvSpPr>
        <p:spPr>
          <a:xfrm>
            <a:off x="457200" y="1268760"/>
            <a:ext cx="8229600" cy="4857403"/>
          </a:xfrm>
        </p:spPr>
        <p:txBody>
          <a:bodyPr>
            <a:normAutofit lnSpcReduction="10000"/>
          </a:bodyPr>
          <a:lstStyle/>
          <a:p>
            <a:pPr lvl="1">
              <a:buFont typeface="Wingdings" pitchFamily="2" charset="2"/>
              <a:buChar char="Ø"/>
            </a:pPr>
            <a:r>
              <a:rPr lang="fr-FR" sz="1400" b="1" dirty="0"/>
              <a:t>CODE CIVIL</a:t>
            </a:r>
          </a:p>
          <a:p>
            <a:pPr>
              <a:buNone/>
            </a:pPr>
            <a:endParaRPr lang="fr-FR" sz="1200" dirty="0"/>
          </a:p>
          <a:p>
            <a:r>
              <a:rPr lang="fr-FR" sz="1200" b="1" dirty="0"/>
              <a:t>Article 1792</a:t>
            </a:r>
          </a:p>
          <a:p>
            <a:pPr>
              <a:buNone/>
            </a:pPr>
            <a:r>
              <a:rPr lang="fr-FR" sz="1200" dirty="0"/>
              <a:t>	Tout constructeur d'un ouvrage est responsable de plein droit, envers le maître ou l'acquéreur de l'ouvrage, des dommages, même résultant d'un vice du sol, qui compromettent la solidité de l'ouvrage ou qui, l'affectant dans l'un de ses éléments constitutifs ou l'un de ses éléments d'équipement, le rendent impropre à sa destination.</a:t>
            </a:r>
          </a:p>
          <a:p>
            <a:pPr>
              <a:buNone/>
            </a:pPr>
            <a:r>
              <a:rPr lang="fr-FR" sz="1200" dirty="0"/>
              <a:t>	Une telle responsabilité n'a point lieu si le constructeur prouve que les dommages proviennent d'une cause étrangère.</a:t>
            </a:r>
          </a:p>
          <a:p>
            <a:endParaRPr lang="fr-FR" sz="1200" dirty="0"/>
          </a:p>
          <a:p>
            <a:r>
              <a:rPr lang="fr-FR" sz="1200" b="1" dirty="0"/>
              <a:t>Article 1792-1 </a:t>
            </a:r>
          </a:p>
          <a:p>
            <a:pPr>
              <a:buNone/>
            </a:pPr>
            <a:r>
              <a:rPr lang="fr-FR" sz="1200" dirty="0"/>
              <a:t>	Est réputé constructeur de l'ouvrage :</a:t>
            </a:r>
          </a:p>
          <a:p>
            <a:pPr>
              <a:buNone/>
            </a:pPr>
            <a:r>
              <a:rPr lang="fr-FR" sz="1200" dirty="0"/>
              <a:t>	1° Tout architecte, entrepreneur, technicien ou autre personne liée au maître de l'ouvrage par un contrat de louage d'ouvrage ;</a:t>
            </a:r>
          </a:p>
          <a:p>
            <a:pPr>
              <a:buNone/>
            </a:pPr>
            <a:r>
              <a:rPr lang="fr-FR" sz="1200" dirty="0"/>
              <a:t>	2° Toute personne qui vend, après achèvement, un ouvrage qu'elle a construit ou fait construire ;</a:t>
            </a:r>
          </a:p>
          <a:p>
            <a:pPr>
              <a:buNone/>
            </a:pPr>
            <a:r>
              <a:rPr lang="fr-FR" sz="1200" dirty="0"/>
              <a:t>	3° Toute personne qui, bien qu'agissant en qualité de mandataire du propriétaire de l'ouvrage, accomplit une mission assimilable à celle d'un locateur d'ouvrage.</a:t>
            </a:r>
          </a:p>
          <a:p>
            <a:br>
              <a:rPr lang="fr-FR" sz="1200" dirty="0"/>
            </a:br>
            <a:r>
              <a:rPr lang="fr-FR" sz="1200" b="1" dirty="0"/>
              <a:t>Article 1792-2 </a:t>
            </a:r>
          </a:p>
          <a:p>
            <a:pPr>
              <a:buNone/>
            </a:pPr>
            <a:r>
              <a:rPr lang="fr-FR" sz="1200" dirty="0"/>
              <a:t>	La présomption de responsabilité établie par l'article 1792 s'étend également aux dommages qui affectent la solidité des éléments d'équipement d'un ouvrage, mais seulement lorsque ceux-ci font indissociablement corps avec les ouvrages de viabilité, de fondation, d'ossature, de clos ou de couvert.</a:t>
            </a:r>
          </a:p>
          <a:p>
            <a:pPr>
              <a:buNone/>
            </a:pPr>
            <a:r>
              <a:rPr lang="fr-FR" sz="1200" dirty="0"/>
              <a:t>	Un élément d'équipement est considéré comme formant indissociablement corps avec l'un des ouvrages de viabilité, de fondation, d'ossature, de clos ou de couvert lorsque sa dépose, son démontage ou son remplacement ne peut s'effectuer sans détérioration ou enlèvement de matière de cet ouvrage.</a:t>
            </a:r>
          </a:p>
          <a:p>
            <a:pPr>
              <a:buNone/>
            </a:pPr>
            <a:endParaRPr lang="fr-FR" sz="1200" dirty="0"/>
          </a:p>
          <a:p>
            <a:endParaRPr lang="fr-FR" sz="1200" dirty="0"/>
          </a:p>
          <a:p>
            <a:endParaRPr lang="fr-FR" sz="1200" dirty="0"/>
          </a:p>
          <a:p>
            <a:pPr algn="just"/>
            <a:endParaRPr lang="fr-FR" sz="1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698" y="253516"/>
            <a:ext cx="8229600" cy="634082"/>
          </a:xfrm>
        </p:spPr>
        <p:txBody>
          <a:bodyPr>
            <a:normAutofit/>
          </a:bodyPr>
          <a:lstStyle/>
          <a:p>
            <a:r>
              <a:rPr lang="fr-FR" sz="2800" dirty="0">
                <a:solidFill>
                  <a:schemeClr val="bg1"/>
                </a:solidFill>
              </a:rPr>
              <a:t>Les textes (3)</a:t>
            </a:r>
          </a:p>
        </p:txBody>
      </p:sp>
      <p:sp>
        <p:nvSpPr>
          <p:cNvPr id="3" name="Espace réservé du contenu 2"/>
          <p:cNvSpPr>
            <a:spLocks noGrp="1"/>
          </p:cNvSpPr>
          <p:nvPr>
            <p:ph idx="1"/>
          </p:nvPr>
        </p:nvSpPr>
        <p:spPr>
          <a:xfrm>
            <a:off x="456698" y="1340768"/>
            <a:ext cx="8229600" cy="5112568"/>
          </a:xfrm>
        </p:spPr>
        <p:txBody>
          <a:bodyPr>
            <a:normAutofit fontScale="40000" lnSpcReduction="20000"/>
          </a:bodyPr>
          <a:lstStyle/>
          <a:p>
            <a:endParaRPr lang="fr-FR" sz="1200" dirty="0"/>
          </a:p>
          <a:p>
            <a:endParaRPr lang="fr-FR" sz="2300" b="1" dirty="0"/>
          </a:p>
          <a:p>
            <a:r>
              <a:rPr lang="fr-FR" sz="2500" b="1" dirty="0"/>
              <a:t>Article 1792-3</a:t>
            </a:r>
          </a:p>
          <a:p>
            <a:pPr>
              <a:buNone/>
            </a:pPr>
            <a:r>
              <a:rPr lang="fr-FR" sz="2500" dirty="0"/>
              <a:t>	Les autres éléments d'équipement de l'ouvrage font l'objet d'une garantie de bon fonctionnement d'une durée minimale de deux ans à compter de sa réception.</a:t>
            </a:r>
          </a:p>
          <a:p>
            <a:pPr>
              <a:buNone/>
            </a:pPr>
            <a:endParaRPr lang="fr-FR" sz="2500" dirty="0"/>
          </a:p>
          <a:p>
            <a:r>
              <a:rPr lang="fr-FR" sz="2500" b="1" dirty="0"/>
              <a:t>Article 1792-4</a:t>
            </a:r>
          </a:p>
          <a:p>
            <a:pPr>
              <a:buNone/>
            </a:pPr>
            <a:r>
              <a:rPr lang="fr-FR" sz="2500" dirty="0"/>
              <a:t>	Le fabricant d'un ouvrage, d'une partie d'ouvrage ou d'un élément d'équipement conçu et produit pour satisfaire, en état de service, à des exigences précises et déterminées à l'avance, est solidairement responsable des obligations mises par les articles 1792, 1792-2 et 1792-3 à la charge du locateur d'ouvrage qui a mis en œuvre, sans modification et conformément aux règles édictées par le fabricant, l'ouvrage, la partie d'ouvrage ou élément d'équipement considéré.</a:t>
            </a:r>
          </a:p>
          <a:p>
            <a:pPr>
              <a:buNone/>
            </a:pPr>
            <a:r>
              <a:rPr lang="fr-FR" sz="2500" dirty="0"/>
              <a:t>	Sont assimilés à des fabricants pour l'application du présent article :</a:t>
            </a:r>
          </a:p>
          <a:p>
            <a:pPr>
              <a:buNone/>
            </a:pPr>
            <a:r>
              <a:rPr lang="fr-FR" sz="2500" dirty="0"/>
              <a:t>	Celui qui a importé un ouvrage, une partie d'ouvrage ou un élément d'équipement fabriqué à l'étranger ;</a:t>
            </a:r>
          </a:p>
          <a:p>
            <a:pPr>
              <a:buNone/>
            </a:pPr>
            <a:r>
              <a:rPr lang="fr-FR" sz="2500" dirty="0"/>
              <a:t>	Celui qui l'a présenté comme son œuvre en faisant figurer sur lui son nom, sa marque de fabrique ou tout autre signe distinctif.</a:t>
            </a:r>
          </a:p>
          <a:p>
            <a:pPr>
              <a:buNone/>
            </a:pPr>
            <a:endParaRPr lang="fr-FR" sz="2500" dirty="0"/>
          </a:p>
          <a:p>
            <a:pPr>
              <a:buNone/>
            </a:pPr>
            <a:endParaRPr lang="fr-FR" sz="2500" dirty="0"/>
          </a:p>
          <a:p>
            <a:pPr>
              <a:buNone/>
            </a:pPr>
            <a:r>
              <a:rPr lang="fr-FR" sz="2500" b="1" dirty="0"/>
              <a:t>Article 1792-4-3</a:t>
            </a:r>
          </a:p>
          <a:p>
            <a:pPr>
              <a:buNone/>
            </a:pPr>
            <a:r>
              <a:rPr lang="fr-FR" sz="2500" dirty="0"/>
              <a:t>	En dehors des actions régies par les articles 1792-3, 1792-4-1 et 1792-4-2, les actions en responsabilité dirigées contre les constructeurs désignés aux articles 1792 et 1792-1 et leurs sous-traitants se prescrivent par dix ans à compter de la réception des travaux.</a:t>
            </a:r>
          </a:p>
          <a:p>
            <a:pPr>
              <a:buNone/>
            </a:pPr>
            <a:endParaRPr lang="fr-FR" sz="2500" dirty="0"/>
          </a:p>
          <a:p>
            <a:endParaRPr lang="fr-FR" sz="2500" b="1" dirty="0"/>
          </a:p>
          <a:p>
            <a:r>
              <a:rPr lang="fr-FR" sz="2500" b="1" dirty="0"/>
              <a:t>Article 1792-6</a:t>
            </a:r>
            <a:endParaRPr lang="fr-FR" sz="2500" dirty="0"/>
          </a:p>
          <a:p>
            <a:pPr>
              <a:buNone/>
            </a:pPr>
            <a:r>
              <a:rPr lang="fr-FR" sz="2500" dirty="0"/>
              <a:t>	La réception est l'acte par lequel le maître de l'ouvrage déclare accepter l'ouvrage avec ou sans réserves. Elle intervient à la demande de la partie la plus diligente, soit à l'amiable, soit à défaut judiciairement. Elle est, en tout état de cause, prononcée contradictoirement.</a:t>
            </a:r>
          </a:p>
          <a:p>
            <a:pPr>
              <a:buNone/>
            </a:pPr>
            <a:r>
              <a:rPr lang="fr-FR" sz="2500" dirty="0"/>
              <a:t>	La garantie de parfait achèvement, à laquelle l'entrepreneur est tenu pendant un délai d'un an, à compter de la réception, s'étend à la réparation de tous les désordres signalés par le maître de l'ouvrage, soit au moyen de réserves mentionnées au procès-verbal de réception, soit par voie de notification écrite pour ceux révélés postérieurement à la réception.</a:t>
            </a:r>
          </a:p>
          <a:p>
            <a:pPr>
              <a:buNone/>
            </a:pPr>
            <a:r>
              <a:rPr lang="fr-FR" sz="2500" dirty="0"/>
              <a:t>	Les délais nécessaires à l'exécution des travaux de réparation sont fixés d'un commun accord par le maître de l'ouvrage et l'entrepreneur concerné.</a:t>
            </a:r>
          </a:p>
          <a:p>
            <a:pPr>
              <a:buNone/>
            </a:pPr>
            <a:r>
              <a:rPr lang="fr-FR" sz="2500" dirty="0"/>
              <a:t>	En l'absence d'un tel accord ou en cas d'inexécution dans le délai fixé, les travaux peuvent, après mise en demeure restée infructueuse, être exécutés aux frais et risques de l'entrepreneur défaillant.</a:t>
            </a:r>
          </a:p>
          <a:p>
            <a:pPr>
              <a:buNone/>
            </a:pPr>
            <a:r>
              <a:rPr lang="fr-FR" sz="2500" dirty="0"/>
              <a:t>	L'exécution des travaux exigés au titre de la garantie de parfait achèvement est constatée d'un commun accord, ou, à défaut, judiciairement.</a:t>
            </a:r>
          </a:p>
          <a:p>
            <a:pPr>
              <a:buNone/>
            </a:pPr>
            <a:r>
              <a:rPr lang="fr-FR" sz="2500" dirty="0"/>
              <a:t>	La garantie ne s'étend pas aux travaux nécessaires pour remédier aux effets de l'usure normale ou de l'usage.</a:t>
            </a:r>
          </a:p>
          <a:p>
            <a:pPr>
              <a:buNone/>
            </a:pPr>
            <a:endParaRPr lang="fr-FR" sz="2500" dirty="0"/>
          </a:p>
          <a:p>
            <a:pPr>
              <a:buNone/>
            </a:pPr>
            <a:endParaRPr lang="fr-FR" sz="25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r>
              <a:rPr lang="fr-FR" sz="2800" dirty="0">
                <a:solidFill>
                  <a:schemeClr val="bg1"/>
                </a:solidFill>
              </a:rPr>
              <a:t>Les textes (4)</a:t>
            </a:r>
          </a:p>
        </p:txBody>
      </p:sp>
      <p:sp>
        <p:nvSpPr>
          <p:cNvPr id="3" name="Espace réservé du contenu 2"/>
          <p:cNvSpPr>
            <a:spLocks noGrp="1"/>
          </p:cNvSpPr>
          <p:nvPr>
            <p:ph idx="1"/>
          </p:nvPr>
        </p:nvSpPr>
        <p:spPr>
          <a:xfrm>
            <a:off x="323528" y="1412776"/>
            <a:ext cx="8229600" cy="5145435"/>
          </a:xfrm>
        </p:spPr>
        <p:txBody>
          <a:bodyPr>
            <a:normAutofit fontScale="92500" lnSpcReduction="20000"/>
          </a:bodyPr>
          <a:lstStyle/>
          <a:p>
            <a:endParaRPr lang="fr-FR" sz="1200" dirty="0"/>
          </a:p>
          <a:p>
            <a:pPr lvl="1">
              <a:buFont typeface="Wingdings" pitchFamily="2" charset="2"/>
              <a:buChar char="Ø"/>
            </a:pPr>
            <a:r>
              <a:rPr lang="fr-FR" sz="1500" b="1" dirty="0"/>
              <a:t>code construction et habitation </a:t>
            </a:r>
          </a:p>
          <a:p>
            <a:r>
              <a:rPr lang="fr-FR" sz="1300" b="1" dirty="0"/>
              <a:t>Article L111-11</a:t>
            </a:r>
          </a:p>
          <a:p>
            <a:pPr>
              <a:buNone/>
            </a:pPr>
            <a:r>
              <a:rPr lang="fr-FR" sz="1300" dirty="0"/>
              <a:t>	Les contrats de louage d'ouvrage ayant pour objet la construction de bâtiments d'habitation sont réputés contenir les prescriptions légales ou réglementaires relatives aux exigences minimales requises en matière d'isolation phonique.</a:t>
            </a:r>
          </a:p>
          <a:p>
            <a:pPr>
              <a:buNone/>
            </a:pPr>
            <a:r>
              <a:rPr lang="fr-FR" sz="1300" dirty="0"/>
              <a:t>	Les travaux de nature à satisfaire à ces exigences relèvent de la garantie de parfait achèvement visée à l’article 1792-6 du code civil reproduit à l'article L111-20-2.</a:t>
            </a:r>
          </a:p>
          <a:p>
            <a:pPr>
              <a:buNone/>
            </a:pPr>
            <a:r>
              <a:rPr lang="fr-FR" sz="1300" dirty="0"/>
              <a:t>	Le vendeur ou le promoteur immobilier est garant, à l'égard du premier occupant de chaque logement, de la conformité à ces exigences pendant un an à compter de la prise de possession.</a:t>
            </a:r>
          </a:p>
          <a:p>
            <a:pPr>
              <a:buNone/>
            </a:pPr>
            <a:r>
              <a:rPr lang="fr-FR" sz="1300" dirty="0"/>
              <a:t>	Un décret en Conseil d'Etat définit les conditions dans lesquelles, à l'issue de l'achèvement des travaux portant sur des bâtiments neufs ou sur des parties nouvelles de bâtiment existant soumis à permis de construire, le maître d'ouvrage fournit à l'autorité qui a délivré l'autorisation de construire un document attestant que la réglementation acoustique a été prise en compte par le maître d'œuvre ou, en son absence, par le maître d'ouvrage</a:t>
            </a:r>
          </a:p>
          <a:p>
            <a:endParaRPr lang="fr-FR" sz="1300" dirty="0"/>
          </a:p>
          <a:p>
            <a:r>
              <a:rPr lang="fr-FR" sz="1300" b="1" dirty="0"/>
              <a:t>Article R*111-26</a:t>
            </a:r>
          </a:p>
          <a:p>
            <a:pPr>
              <a:buNone/>
            </a:pPr>
            <a:r>
              <a:rPr lang="fr-FR" sz="1300" dirty="0"/>
              <a:t>	Les gros ouvrages sont :</a:t>
            </a:r>
          </a:p>
          <a:p>
            <a:pPr>
              <a:buNone/>
            </a:pPr>
            <a:r>
              <a:rPr lang="fr-FR" sz="1300" dirty="0"/>
              <a:t>	a) Les éléments porteurs concourant à la stabilité ou à la solidité du bâtiment et tous autres éléments qui leur sont intégrés ou forment corps avec eux ;</a:t>
            </a:r>
          </a:p>
          <a:p>
            <a:pPr>
              <a:buNone/>
            </a:pPr>
            <a:r>
              <a:rPr lang="fr-FR" sz="1300" dirty="0"/>
              <a:t>	b) Les éléments qui assurent le clos, le couvert et l'étanchéité à l'exclusion de leurs parties mobiles.</a:t>
            </a:r>
          </a:p>
          <a:p>
            <a:pPr>
              <a:buNone/>
            </a:pPr>
            <a:r>
              <a:rPr lang="fr-FR" sz="1300" dirty="0"/>
              <a:t>	Ces éléments comprennent notamment :</a:t>
            </a:r>
          </a:p>
          <a:p>
            <a:pPr>
              <a:buNone/>
            </a:pPr>
            <a:r>
              <a:rPr lang="fr-FR" sz="1300" dirty="0"/>
              <a:t>	- les revêtements des murs à l'exclusion de la peinture et des papiers peints;</a:t>
            </a:r>
          </a:p>
          <a:p>
            <a:pPr>
              <a:buNone/>
            </a:pPr>
            <a:r>
              <a:rPr lang="fr-FR" sz="1300" dirty="0"/>
              <a:t>	- les escaliers et planchers ainsi que leur revêtement en matériau dur ;</a:t>
            </a:r>
          </a:p>
          <a:p>
            <a:pPr>
              <a:buNone/>
            </a:pPr>
            <a:r>
              <a:rPr lang="fr-FR" sz="1300" dirty="0"/>
              <a:t>	- les plafonds et les cloisons fixes ;</a:t>
            </a:r>
          </a:p>
          <a:p>
            <a:pPr>
              <a:buNone/>
            </a:pPr>
            <a:r>
              <a:rPr lang="fr-FR" sz="1300" dirty="0"/>
              <a:t>	- les portions de canalisations, tuyauteries, conduites et gaines de toute sorte logées à l'intérieur des murs, plafonds ou planchers, ou prises dans la masse du revêtement, à l'exclusion de celles qui sont seulement scellées ;</a:t>
            </a:r>
          </a:p>
          <a:p>
            <a:pPr>
              <a:buNone/>
            </a:pPr>
            <a:r>
              <a:rPr lang="fr-FR" sz="1300" dirty="0"/>
              <a:t>	- les charpentes fixes des ascenseurs et monte-charge ;</a:t>
            </a:r>
          </a:p>
          <a:p>
            <a:pPr>
              <a:buNone/>
            </a:pPr>
            <a:r>
              <a:rPr lang="fr-FR" sz="1300" dirty="0"/>
              <a:t>	- les bâtis et huisseries des portes, fenêtres et verrières.</a:t>
            </a:r>
          </a:p>
          <a:p>
            <a:pPr algn="just"/>
            <a:endParaRPr lang="fr-FR" sz="1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706090"/>
          </a:xfrm>
        </p:spPr>
        <p:txBody>
          <a:bodyPr>
            <a:normAutofit/>
          </a:bodyPr>
          <a:lstStyle/>
          <a:p>
            <a:r>
              <a:rPr lang="fr-FR" sz="2800" dirty="0">
                <a:solidFill>
                  <a:schemeClr val="bg1"/>
                </a:solidFill>
              </a:rPr>
              <a:t>Les textes (5)</a:t>
            </a:r>
          </a:p>
        </p:txBody>
      </p:sp>
      <p:sp>
        <p:nvSpPr>
          <p:cNvPr id="3" name="Espace réservé du contenu 2"/>
          <p:cNvSpPr>
            <a:spLocks noGrp="1"/>
          </p:cNvSpPr>
          <p:nvPr>
            <p:ph idx="1"/>
          </p:nvPr>
        </p:nvSpPr>
        <p:spPr/>
        <p:txBody>
          <a:bodyPr>
            <a:normAutofit/>
          </a:bodyPr>
          <a:lstStyle/>
          <a:p>
            <a:endParaRPr lang="fr-FR" sz="1200" dirty="0"/>
          </a:p>
          <a:p>
            <a:r>
              <a:rPr lang="fr-FR" sz="1200" b="1" dirty="0"/>
              <a:t>Article R*111-27</a:t>
            </a:r>
          </a:p>
          <a:p>
            <a:pPr>
              <a:buNone/>
            </a:pPr>
            <a:r>
              <a:rPr lang="fr-FR" sz="1200" dirty="0"/>
              <a:t>	Les menus ouvrages sont les éléments du bâtiment autres que les gros ouvrages, façonnés, fabriqués ou installés par l'entrepreneur.</a:t>
            </a:r>
          </a:p>
          <a:p>
            <a:pPr>
              <a:buNone/>
            </a:pPr>
            <a:r>
              <a:rPr lang="fr-FR" sz="1200" dirty="0"/>
              <a:t>	Ces éléments comprennent notamment :</a:t>
            </a:r>
          </a:p>
          <a:p>
            <a:pPr>
              <a:buNone/>
            </a:pPr>
            <a:r>
              <a:rPr lang="fr-FR" sz="1200" dirty="0"/>
              <a:t>	- les canalisations, radiateurs, tuyauteries, conduites,</a:t>
            </a:r>
          </a:p>
          <a:p>
            <a:pPr>
              <a:buNone/>
            </a:pPr>
            <a:r>
              <a:rPr lang="fr-FR" sz="1200" dirty="0"/>
              <a:t>	- gaines et revêtements de toutes sortes autres que ceux constituant de gros ouvrages ;</a:t>
            </a:r>
          </a:p>
          <a:p>
            <a:pPr>
              <a:buNone/>
            </a:pPr>
            <a:r>
              <a:rPr lang="fr-FR" sz="1200" dirty="0"/>
              <a:t>	- les éléments mobiles nécessaires au clos et au couvert tels que portes, fenêtres, persiennes et volets.</a:t>
            </a:r>
          </a:p>
          <a:p>
            <a:br>
              <a:rPr lang="fr-FR" sz="1200" dirty="0"/>
            </a:br>
            <a:r>
              <a:rPr lang="fr-FR" sz="1200" dirty="0"/>
              <a:t> </a:t>
            </a:r>
            <a:r>
              <a:rPr lang="fr-FR" sz="1200" b="1" dirty="0"/>
              <a:t>Article R*111-28 du code construction et habitation</a:t>
            </a:r>
          </a:p>
          <a:p>
            <a:pPr>
              <a:buNone/>
            </a:pPr>
            <a:r>
              <a:rPr lang="fr-FR" sz="1200" dirty="0"/>
              <a:t>	Ne sont pas considérés comme ouvrages les appareils mécaniques ou électriques que l'entrepreneur installe en l'état où ils lui sont livrés.</a:t>
            </a:r>
          </a:p>
          <a:p>
            <a:endParaRPr lang="fr-FR" sz="1200" dirty="0"/>
          </a:p>
          <a:p>
            <a:pPr algn="just"/>
            <a:endParaRPr lang="fr-FR" sz="1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703" y="0"/>
            <a:ext cx="8228595" cy="1417127"/>
          </a:xfrm>
        </p:spPr>
        <p:txBody>
          <a:bodyPr>
            <a:normAutofit/>
          </a:bodyPr>
          <a:lstStyle/>
          <a:p>
            <a:r>
              <a:rPr lang="fr-FR" sz="2800" b="1" dirty="0">
                <a:solidFill>
                  <a:schemeClr val="bg1"/>
                </a:solidFill>
              </a:rPr>
              <a:t>Introduction : situation </a:t>
            </a:r>
            <a:br>
              <a:rPr lang="fr-FR" sz="2800" b="1" dirty="0">
                <a:solidFill>
                  <a:schemeClr val="bg1"/>
                </a:solidFill>
              </a:rPr>
            </a:br>
            <a:r>
              <a:rPr lang="fr-FR" sz="2800" b="1" dirty="0">
                <a:solidFill>
                  <a:schemeClr val="bg1"/>
                </a:solidFill>
              </a:rPr>
              <a:t>des parties communes et des parties privatives</a:t>
            </a:r>
          </a:p>
        </p:txBody>
      </p:sp>
      <p:sp>
        <p:nvSpPr>
          <p:cNvPr id="3" name="Espace réservé du contenu 2"/>
          <p:cNvSpPr>
            <a:spLocks noGrp="1"/>
          </p:cNvSpPr>
          <p:nvPr>
            <p:ph idx="1"/>
          </p:nvPr>
        </p:nvSpPr>
        <p:spPr>
          <a:xfrm>
            <a:off x="457200" y="1556792"/>
            <a:ext cx="8229600" cy="4525963"/>
          </a:xfrm>
        </p:spPr>
        <p:txBody>
          <a:bodyPr>
            <a:normAutofit fontScale="92500" lnSpcReduction="10000"/>
          </a:bodyPr>
          <a:lstStyle/>
          <a:p>
            <a:pPr algn="just">
              <a:buNone/>
            </a:pPr>
            <a:r>
              <a:rPr lang="fr-FR" sz="2200" dirty="0"/>
              <a:t>Les parties communes et les parties privatives :</a:t>
            </a:r>
          </a:p>
          <a:p>
            <a:pPr algn="just">
              <a:buNone/>
            </a:pPr>
            <a:endParaRPr lang="fr-FR" sz="2200" dirty="0"/>
          </a:p>
          <a:p>
            <a:pPr algn="just">
              <a:buSzPct val="90000"/>
              <a:buFont typeface="Wingdings" pitchFamily="2" charset="2"/>
              <a:buChar char="Ø"/>
            </a:pPr>
            <a:r>
              <a:rPr lang="fr-FR" sz="2200" dirty="0"/>
              <a:t>bénéficient des mêmes dispositions légales et donc des mêmes règles de garantie,</a:t>
            </a:r>
          </a:p>
          <a:p>
            <a:pPr algn="just">
              <a:buNone/>
            </a:pPr>
            <a:endParaRPr lang="fr-FR" sz="2200" dirty="0"/>
          </a:p>
          <a:p>
            <a:pPr algn="just">
              <a:buFont typeface="Wingdings" pitchFamily="2" charset="2"/>
              <a:buChar char="Ø"/>
            </a:pPr>
            <a:r>
              <a:rPr lang="fr-FR" sz="2200" dirty="0"/>
              <a:t>mais le bénéficiaire n’est pas le même : </a:t>
            </a:r>
          </a:p>
          <a:p>
            <a:pPr algn="just">
              <a:buNone/>
            </a:pPr>
            <a:r>
              <a:rPr lang="fr-FR" sz="2200" dirty="0"/>
              <a:t>		- propriétaire pour les parties privatives</a:t>
            </a:r>
          </a:p>
          <a:p>
            <a:pPr algn="just">
              <a:buNone/>
            </a:pPr>
            <a:r>
              <a:rPr lang="fr-FR" sz="2200" dirty="0"/>
              <a:t>		- syndicat des copropriétaires pour les parties communes</a:t>
            </a:r>
          </a:p>
          <a:p>
            <a:pPr algn="just">
              <a:buNone/>
            </a:pPr>
            <a:r>
              <a:rPr lang="fr-FR" sz="2200" dirty="0"/>
              <a:t>		- le cas particuliers d’un désordre privatif commun à des nombreux appartements. </a:t>
            </a:r>
          </a:p>
          <a:p>
            <a:pPr algn="just">
              <a:buNone/>
            </a:pPr>
            <a:endParaRPr lang="fr-FR" sz="2200" dirty="0"/>
          </a:p>
          <a:p>
            <a:pPr marL="0" algn="just">
              <a:buNone/>
            </a:pPr>
            <a:r>
              <a:rPr lang="fr-FR" sz="2200" dirty="0"/>
              <a:t>Conséquence : cette formation peut être utilisée aussi pour les désordres liés aux parties privatives.</a:t>
            </a:r>
          </a:p>
          <a:p>
            <a:pPr>
              <a:buNone/>
            </a:pPr>
            <a:endParaRPr lang="fr-FR" sz="2200" dirty="0"/>
          </a:p>
          <a:p>
            <a:pPr>
              <a:buNone/>
            </a:pPr>
            <a:endParaRPr lang="fr-FR" sz="2200" dirty="0"/>
          </a:p>
          <a:p>
            <a:endParaRPr lang="fr-FR" dirty="0"/>
          </a:p>
          <a:p>
            <a:pPr lvl="3"/>
            <a:endParaRPr lang="fr-FR" dirty="0"/>
          </a:p>
        </p:txBody>
      </p:sp>
      <p:pic>
        <p:nvPicPr>
          <p:cNvPr id="5"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29600" cy="1224136"/>
          </a:xfrm>
        </p:spPr>
        <p:txBody>
          <a:bodyPr>
            <a:normAutofit/>
          </a:bodyPr>
          <a:lstStyle/>
          <a:p>
            <a:r>
              <a:rPr lang="fr-FR" sz="2800" b="1" dirty="0">
                <a:solidFill>
                  <a:schemeClr val="bg1"/>
                </a:solidFill>
              </a:rPr>
              <a:t>Différence entre réception et livraison des parties communes (1)</a:t>
            </a:r>
            <a:endParaRPr lang="fr-FR" sz="2800" dirty="0">
              <a:solidFill>
                <a:schemeClr val="bg1"/>
              </a:solidFill>
            </a:endParaRPr>
          </a:p>
        </p:txBody>
      </p:sp>
      <p:sp>
        <p:nvSpPr>
          <p:cNvPr id="3" name="Espace réservé du contenu 2"/>
          <p:cNvSpPr>
            <a:spLocks noGrp="1"/>
          </p:cNvSpPr>
          <p:nvPr>
            <p:ph idx="1"/>
          </p:nvPr>
        </p:nvSpPr>
        <p:spPr>
          <a:xfrm>
            <a:off x="323528" y="1988840"/>
            <a:ext cx="8229600" cy="4536504"/>
          </a:xfrm>
        </p:spPr>
        <p:txBody>
          <a:bodyPr>
            <a:normAutofit lnSpcReduction="10000"/>
          </a:bodyPr>
          <a:lstStyle/>
          <a:p>
            <a:pPr marL="0" algn="just">
              <a:buNone/>
            </a:pPr>
            <a:r>
              <a:rPr lang="fr-FR" sz="2000" dirty="0"/>
              <a:t>C’est essentiellement le Code Civil qui définit les règles relatives aux nouveaux immeubles.</a:t>
            </a:r>
          </a:p>
          <a:p>
            <a:pPr algn="just">
              <a:buNone/>
            </a:pPr>
            <a:r>
              <a:rPr lang="fr-FR" sz="2000" b="1" dirty="0"/>
              <a:t>L’article 1792-6 du Code Civil dispose que : </a:t>
            </a:r>
          </a:p>
          <a:p>
            <a:pPr algn="just"/>
            <a:r>
              <a:rPr lang="fr-FR" sz="2000" b="1" dirty="0"/>
              <a:t>La réception </a:t>
            </a:r>
            <a:r>
              <a:rPr lang="fr-FR" sz="2000" dirty="0"/>
              <a:t>est l’acte par lequel le maître de l’ouvrage accepte l’ouvrage achevé.</a:t>
            </a:r>
          </a:p>
          <a:p>
            <a:pPr algn="just"/>
            <a:r>
              <a:rPr lang="fr-FR" sz="2000" dirty="0"/>
              <a:t>Elle est établie entre le promoteur et chacune des entreprises cocontractantes .</a:t>
            </a:r>
          </a:p>
          <a:p>
            <a:pPr algn="just"/>
            <a:r>
              <a:rPr lang="fr-FR" sz="2000" dirty="0"/>
              <a:t>Elle traduit l’intention du maître d’ouvrage d’accepter les travaux réalisés.</a:t>
            </a:r>
          </a:p>
          <a:p>
            <a:pPr marL="0" algn="just">
              <a:buNone/>
            </a:pPr>
            <a:r>
              <a:rPr lang="fr-FR" sz="2000" dirty="0"/>
              <a:t>C’est à ce moment là que le promoteur a la garde de l’immeuble et en devient responsable.</a:t>
            </a:r>
          </a:p>
          <a:p>
            <a:pPr marL="0" algn="just">
              <a:buNone/>
            </a:pPr>
            <a:r>
              <a:rPr lang="fr-FR" sz="2000" dirty="0"/>
              <a:t>Cette opération est toujours un préalable à la livraison.</a:t>
            </a:r>
          </a:p>
          <a:p>
            <a:pPr marL="0" algn="just">
              <a:buNone/>
            </a:pPr>
            <a:r>
              <a:rPr lang="fr-FR" sz="2000" dirty="0"/>
              <a:t>L’acquéreur final n’y participe pas : il est étranger au contrat de construction.</a:t>
            </a:r>
          </a:p>
          <a:p>
            <a:pPr marL="0">
              <a:buNone/>
            </a:pPr>
            <a:endParaRPr lang="fr-FR" sz="2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83568" y="188640"/>
            <a:ext cx="8229600" cy="1224136"/>
          </a:xfrm>
        </p:spPr>
        <p:txBody>
          <a:bodyPr>
            <a:normAutofit/>
          </a:bodyPr>
          <a:lstStyle/>
          <a:p>
            <a:r>
              <a:rPr lang="fr-FR" sz="2800" b="1" dirty="0">
                <a:solidFill>
                  <a:schemeClr val="bg1"/>
                </a:solidFill>
              </a:rPr>
              <a:t>Différence entre réception et livraison des parties communes (2)</a:t>
            </a:r>
            <a:endParaRPr lang="fr-FR" sz="2800" dirty="0">
              <a:solidFill>
                <a:schemeClr val="bg1"/>
              </a:solidFill>
            </a:endParaRPr>
          </a:p>
        </p:txBody>
      </p:sp>
      <p:sp>
        <p:nvSpPr>
          <p:cNvPr id="3" name="Espace réservé du contenu 2"/>
          <p:cNvSpPr>
            <a:spLocks noGrp="1"/>
          </p:cNvSpPr>
          <p:nvPr>
            <p:ph idx="1"/>
          </p:nvPr>
        </p:nvSpPr>
        <p:spPr>
          <a:xfrm>
            <a:off x="457200" y="1844824"/>
            <a:ext cx="8229600" cy="4281339"/>
          </a:xfrm>
        </p:spPr>
        <p:txBody>
          <a:bodyPr>
            <a:normAutofit fontScale="92500"/>
          </a:bodyPr>
          <a:lstStyle/>
          <a:p>
            <a:pPr algn="just"/>
            <a:r>
              <a:rPr lang="fr-FR" sz="2200" b="1" dirty="0"/>
              <a:t>La livraison </a:t>
            </a:r>
            <a:r>
              <a:rPr lang="fr-FR" sz="2200" dirty="0"/>
              <a:t>est une opération entre le vendeur de l’immeuble : le promoteur et l’acquéreur.</a:t>
            </a:r>
          </a:p>
          <a:p>
            <a:pPr algn="just"/>
            <a:r>
              <a:rPr lang="fr-FR" sz="2200" dirty="0"/>
              <a:t>C’est l’acte par lequel le promoteur remet l’ouvrage à chaque acquéreur, donc chaque propriétaire pour les parties privatives. </a:t>
            </a:r>
          </a:p>
          <a:p>
            <a:pPr algn="just"/>
            <a:r>
              <a:rPr lang="fr-FR" sz="2200" dirty="0"/>
              <a:t>L’article 1605 du Code Civil dispose que l'obligation de délivrer l’immeuble est remplie de la part du vendeur lorsqu'il a remis les clefs.</a:t>
            </a:r>
          </a:p>
          <a:p>
            <a:pPr algn="just"/>
            <a:r>
              <a:rPr lang="fr-FR" sz="2200" dirty="0"/>
              <a:t>Aucune disposition particulière ne précise à qui doivent être livrées les parties communes : elles ont été financées par les acquéreurs qui sont regroupés en qualité de copropriétaires au sein du syndicat des copropriétaires dont le mandataire est le syndic…</a:t>
            </a:r>
          </a:p>
          <a:p>
            <a:pPr algn="just"/>
            <a:r>
              <a:rPr lang="fr-FR" sz="2200" dirty="0"/>
              <a:t>Très rarement, la livraison est concomitante à la réception.</a:t>
            </a:r>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1556792"/>
          </a:xfrm>
        </p:spPr>
        <p:txBody>
          <a:bodyPr>
            <a:noAutofit/>
          </a:bodyPr>
          <a:lstStyle/>
          <a:p>
            <a:pPr>
              <a:lnSpc>
                <a:spcPct val="150000"/>
              </a:lnSpc>
            </a:pPr>
            <a:r>
              <a:rPr lang="fr-FR" sz="2800" b="1" dirty="0">
                <a:solidFill>
                  <a:schemeClr val="bg1"/>
                </a:solidFill>
              </a:rPr>
              <a:t>Quels sont les intervenant présents lors de la livraison des parties communes ?</a:t>
            </a:r>
          </a:p>
        </p:txBody>
      </p:sp>
      <p:sp>
        <p:nvSpPr>
          <p:cNvPr id="3" name="Espace réservé du contenu 2"/>
          <p:cNvSpPr>
            <a:spLocks noGrp="1"/>
          </p:cNvSpPr>
          <p:nvPr>
            <p:ph idx="1"/>
          </p:nvPr>
        </p:nvSpPr>
        <p:spPr/>
        <p:txBody>
          <a:bodyPr>
            <a:normAutofit fontScale="92500" lnSpcReduction="20000"/>
          </a:bodyPr>
          <a:lstStyle/>
          <a:p>
            <a:pPr>
              <a:buNone/>
            </a:pPr>
            <a:endParaRPr lang="fr-FR" sz="2200" dirty="0"/>
          </a:p>
          <a:p>
            <a:pPr algn="just"/>
            <a:r>
              <a:rPr lang="fr-FR" sz="2200" dirty="0"/>
              <a:t>Le promoteur : c’est obligatoire</a:t>
            </a:r>
          </a:p>
          <a:p>
            <a:pPr algn="just"/>
            <a:r>
              <a:rPr lang="fr-FR" sz="2200" dirty="0"/>
              <a:t>Le syndic : la livraison d’un immeuble n’entre pas dans son mandat : administration de l’immeuble et pourvoir à sa conservation et à son entretien :</a:t>
            </a:r>
          </a:p>
          <a:p>
            <a:pPr lvl="1" algn="just"/>
            <a:r>
              <a:rPr lang="fr-FR" sz="1800" dirty="0"/>
              <a:t>Délégation de pouvoir par l’assemblée générale</a:t>
            </a:r>
          </a:p>
          <a:p>
            <a:pPr lvl="1" algn="just"/>
            <a:r>
              <a:rPr lang="fr-FR" sz="1800" dirty="0"/>
              <a:t>Risque si le syndic a été choisi par le promoteur</a:t>
            </a:r>
            <a:endParaRPr lang="fr-FR" sz="2200" b="1" dirty="0"/>
          </a:p>
          <a:p>
            <a:pPr algn="just"/>
            <a:r>
              <a:rPr lang="fr-FR" sz="2200" dirty="0"/>
              <a:t>Les membres du conseil syndical : leur présence est souhaitable. Ils peuvent se faire assister par un spécialiste si les désordres paraissent nombreux.</a:t>
            </a:r>
          </a:p>
          <a:p>
            <a:pPr algn="just"/>
            <a:r>
              <a:rPr lang="fr-FR" sz="2200" dirty="0"/>
              <a:t>Des copropriétaires : il leur est possible de consigner dans le procès verbal de livraison de leur appartement les désordres visibles dans les parties communes.</a:t>
            </a:r>
          </a:p>
          <a:p>
            <a:pPr algn="just"/>
            <a:r>
              <a:rPr lang="fr-FR" sz="2200" dirty="0"/>
              <a:t>L’architecte et des entreprises de construction (pour reprise des petits désordres.</a:t>
            </a:r>
          </a:p>
          <a:p>
            <a:pPr algn="just"/>
            <a:r>
              <a:rPr lang="fr-FR" sz="2200" dirty="0"/>
              <a:t>La livraison est organisée le plus souvent par le promoteur.</a:t>
            </a:r>
          </a:p>
          <a:p>
            <a:endParaRPr lang="fr-FR" sz="2200"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chemeClr val="bg1"/>
                </a:solidFill>
              </a:rPr>
              <a:t>Les procès-verbaux </a:t>
            </a:r>
          </a:p>
        </p:txBody>
      </p:sp>
      <p:sp>
        <p:nvSpPr>
          <p:cNvPr id="3" name="Espace réservé du contenu 2"/>
          <p:cNvSpPr>
            <a:spLocks noGrp="1"/>
          </p:cNvSpPr>
          <p:nvPr>
            <p:ph idx="1"/>
          </p:nvPr>
        </p:nvSpPr>
        <p:spPr/>
        <p:txBody>
          <a:bodyPr>
            <a:normAutofit fontScale="92500" lnSpcReduction="10000"/>
          </a:bodyPr>
          <a:lstStyle/>
          <a:p>
            <a:pPr marL="0" algn="just"/>
            <a:r>
              <a:rPr lang="fr-FR" sz="2200" dirty="0"/>
              <a:t>Ce sont des documents importants qui doivent être remplis soigneusement. On y consigne tous les désordres visibles le jour de la réception ou de la livraison.</a:t>
            </a:r>
          </a:p>
          <a:p>
            <a:pPr marL="0" algn="just"/>
            <a:endParaRPr lang="fr-FR" sz="2200" dirty="0"/>
          </a:p>
          <a:p>
            <a:pPr marL="0" algn="just"/>
            <a:r>
              <a:rPr lang="fr-FR" sz="2200" dirty="0"/>
              <a:t>Il n’existe pas de formulaire type.</a:t>
            </a:r>
          </a:p>
          <a:p>
            <a:pPr marL="0" algn="just"/>
            <a:endParaRPr lang="fr-FR" sz="2200" dirty="0"/>
          </a:p>
          <a:p>
            <a:pPr algn="just"/>
            <a:r>
              <a:rPr lang="fr-FR" sz="2200" dirty="0"/>
              <a:t>Le procès verbal de réception : ce document n’est pas transmis de droit au syndicat des copropriétaires. </a:t>
            </a:r>
          </a:p>
          <a:p>
            <a:pPr algn="just"/>
            <a:endParaRPr lang="fr-FR" sz="2200" dirty="0"/>
          </a:p>
          <a:p>
            <a:pPr algn="just"/>
            <a:r>
              <a:rPr lang="fr-FR" sz="2200" dirty="0"/>
              <a:t>Le procès verbal de livraison : doit comporter les désordres qui doivent pouvoir être rapidement identifiés par un profane, ce qui signifie par un non professionnel, sans aucune compétence donc dans un des domaines de la construction. Ce document peut être complété dans le délai d’un mois.</a:t>
            </a:r>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83568" y="260648"/>
            <a:ext cx="8229600" cy="720080"/>
          </a:xfrm>
        </p:spPr>
        <p:txBody>
          <a:bodyPr>
            <a:normAutofit fontScale="90000"/>
          </a:bodyPr>
          <a:lstStyle/>
          <a:p>
            <a:r>
              <a:rPr lang="fr-FR" sz="3200" b="1" dirty="0">
                <a:solidFill>
                  <a:schemeClr val="bg1"/>
                </a:solidFill>
              </a:rPr>
              <a:t>L’importance du procès verbal</a:t>
            </a:r>
            <a:br>
              <a:rPr lang="fr-FR" sz="3200" b="1" dirty="0">
                <a:solidFill>
                  <a:schemeClr val="bg1"/>
                </a:solidFill>
              </a:rPr>
            </a:br>
            <a:br>
              <a:rPr lang="fr-FR" sz="3200" b="1" dirty="0"/>
            </a:br>
            <a:endParaRPr lang="fr-FR" sz="3100" b="1" dirty="0">
              <a:solidFill>
                <a:schemeClr val="bg1"/>
              </a:solidFill>
            </a:endParaRPr>
          </a:p>
        </p:txBody>
      </p:sp>
      <p:sp>
        <p:nvSpPr>
          <p:cNvPr id="3" name="Espace réservé du contenu 2"/>
          <p:cNvSpPr>
            <a:spLocks noGrp="1"/>
          </p:cNvSpPr>
          <p:nvPr>
            <p:ph idx="1"/>
          </p:nvPr>
        </p:nvSpPr>
        <p:spPr>
          <a:xfrm>
            <a:off x="457200" y="1628800"/>
            <a:ext cx="8229600" cy="4497363"/>
          </a:xfrm>
        </p:spPr>
        <p:txBody>
          <a:bodyPr>
            <a:normAutofit fontScale="85000" lnSpcReduction="20000"/>
          </a:bodyPr>
          <a:lstStyle/>
          <a:p>
            <a:pPr>
              <a:buNone/>
            </a:pPr>
            <a:endParaRPr lang="fr-FR" sz="2000" dirty="0"/>
          </a:p>
          <a:p>
            <a:pPr algn="just"/>
            <a:r>
              <a:rPr lang="fr-FR" sz="2400" dirty="0"/>
              <a:t>Les désordres consignés dans les procès-verbaux sont appelés des réserves.</a:t>
            </a:r>
          </a:p>
          <a:p>
            <a:endParaRPr lang="fr-FR" sz="2400" dirty="0"/>
          </a:p>
          <a:p>
            <a:pPr algn="just"/>
            <a:r>
              <a:rPr lang="fr-FR" sz="2400" dirty="0"/>
              <a:t>S’il est sans réserve : tout est « parfait », le contrat est exécuté conformément à ses clauses.  C’est donc la fin des relations contractuelles.</a:t>
            </a:r>
          </a:p>
          <a:p>
            <a:endParaRPr lang="fr-FR" sz="2400" dirty="0"/>
          </a:p>
          <a:p>
            <a:pPr algn="just"/>
            <a:r>
              <a:rPr lang="fr-FR" sz="2400" dirty="0"/>
              <a:t>S’il contient des réserves : il y a donc des malfaçons qui sont visibles. La loi dispose que le constructeur ou le promoteur doivent les reprendre, dans le cadre de la garantie contractuelle. </a:t>
            </a:r>
          </a:p>
          <a:p>
            <a:endParaRPr lang="fr-FR" sz="2400" dirty="0"/>
          </a:p>
          <a:p>
            <a:pPr algn="just"/>
            <a:r>
              <a:rPr lang="fr-FR" sz="2400" dirty="0"/>
              <a:t>Il servira de preuve pour tous litiges ultérieurs éventuels, que ce soit dans le cadre de la mise en œuvre des garanties légales, ou dans le cas où une procédure judiciaire serait nécessaire. C’est la raison pour laquelle il doit être </a:t>
            </a:r>
            <a:r>
              <a:rPr lang="fr-FR" sz="2400" b="1" dirty="0"/>
              <a:t>exhaustif</a:t>
            </a:r>
            <a:r>
              <a:rPr lang="fr-FR" sz="2400" dirty="0"/>
              <a:t> et au maximum</a:t>
            </a:r>
            <a:r>
              <a:rPr lang="fr-FR" sz="2400" b="1" dirty="0"/>
              <a:t> détaillé</a:t>
            </a:r>
            <a:r>
              <a:rPr lang="fr-FR" sz="2400" dirty="0"/>
              <a:t>.</a:t>
            </a:r>
          </a:p>
          <a:p>
            <a:endParaRPr lang="fr-FR" sz="2400" dirty="0"/>
          </a:p>
          <a:p>
            <a:pPr>
              <a:buNone/>
            </a:pPr>
            <a:endParaRPr lang="fr-FR" sz="1400" dirty="0"/>
          </a:p>
          <a:p>
            <a:endParaRPr lang="fr-FR" dirty="0"/>
          </a:p>
          <a:p>
            <a:endParaRPr lang="fr-FR" dirty="0"/>
          </a:p>
        </p:txBody>
      </p:sp>
      <p:pic>
        <p:nvPicPr>
          <p:cNvPr id="4" name="Picture 8" descr="logo_arc"/>
          <p:cNvPicPr>
            <a:picLocks noChangeAspect="1" noChangeArrowheads="1"/>
          </p:cNvPicPr>
          <p:nvPr/>
        </p:nvPicPr>
        <p:blipFill>
          <a:blip r:embed="rId3" cstate="print"/>
          <a:srcRect/>
          <a:stretch>
            <a:fillRect/>
          </a:stretch>
        </p:blipFill>
        <p:spPr bwMode="auto">
          <a:xfrm>
            <a:off x="8425948" y="6063283"/>
            <a:ext cx="520700" cy="584200"/>
          </a:xfrm>
          <a:prstGeom prst="rect">
            <a:avLst/>
          </a:prstGeom>
          <a:noFill/>
          <a:ln w="9525">
            <a:noFill/>
            <a:miter lim="800000"/>
            <a:headEnd/>
            <a:tailEnd/>
          </a:ln>
        </p:spPr>
      </p:pic>
    </p:spTree>
  </p:cSld>
  <p:clrMapOvr>
    <a:masterClrMapping/>
  </p:clrMapOvr>
  <p:transition spd="med">
    <p:fade/>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Formation_ARC_CERGY_19_septembre_2016_Bien_vivre_en_copropriété</Template>
  <TotalTime>2635</TotalTime>
  <Words>5242</Words>
  <Application>Microsoft Office PowerPoint</Application>
  <PresentationFormat>Affichage à l'écran (4:3)</PresentationFormat>
  <Paragraphs>436</Paragraphs>
  <Slides>37</Slides>
  <Notes>31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37</vt:i4>
      </vt:variant>
    </vt:vector>
  </HeadingPairs>
  <TitlesOfParts>
    <vt:vector size="46" baseType="lpstr">
      <vt:lpstr>ＭＳ Ｐゴシック</vt:lpstr>
      <vt:lpstr>Arial</vt:lpstr>
      <vt:lpstr>Arial Black</vt:lpstr>
      <vt:lpstr>Calibri</vt:lpstr>
      <vt:lpstr>Calibri Light</vt:lpstr>
      <vt:lpstr>Times New Roman</vt:lpstr>
      <vt:lpstr>Wingdings</vt:lpstr>
      <vt:lpstr>Nouvelle présentation</vt:lpstr>
      <vt:lpstr>Conception personnalisée</vt:lpstr>
      <vt:lpstr>Formation du 16/11/2023</vt:lpstr>
      <vt:lpstr>Plan de la formation :</vt:lpstr>
      <vt:lpstr>CHRONOLOGIE USUELLE LORS D’UNE VENTE EN VEFA</vt:lpstr>
      <vt:lpstr>Introduction : situation  des parties communes et des parties privatives</vt:lpstr>
      <vt:lpstr>Différence entre réception et livraison des parties communes (1)</vt:lpstr>
      <vt:lpstr>Différence entre réception et livraison des parties communes (2)</vt:lpstr>
      <vt:lpstr>Quels sont les intervenant présents lors de la livraison des parties communes ?</vt:lpstr>
      <vt:lpstr>Les procès-verbaux </vt:lpstr>
      <vt:lpstr>L’importance du procès verbal  </vt:lpstr>
      <vt:lpstr>L’importance de la réception</vt:lpstr>
      <vt:lpstr>IIème partie : Qu’est ce qui peut  constituer un désordre ? </vt:lpstr>
      <vt:lpstr>Les vices apparents</vt:lpstr>
      <vt:lpstr>Présentation PowerPoint</vt:lpstr>
      <vt:lpstr>Présentation PowerPoint</vt:lpstr>
      <vt:lpstr>Vices ou défauts de construction :   </vt:lpstr>
      <vt:lpstr>Présentation PowerPoint</vt:lpstr>
      <vt:lpstr>Les désordres constitués par  le non respect du contrat de vente en VEFA</vt:lpstr>
      <vt:lpstr>Défaut de fonctionnement</vt:lpstr>
      <vt:lpstr>IIIème partie : Les garanties</vt:lpstr>
      <vt:lpstr>Mémo : garantie et assurance</vt:lpstr>
      <vt:lpstr>La garantie des vices apparents </vt:lpstr>
      <vt:lpstr>La garantie de parfait achèvement </vt:lpstr>
      <vt:lpstr>La garantie biennale ou garantie de bon fonctionnement   </vt:lpstr>
      <vt:lpstr>La garantie phonique </vt:lpstr>
      <vt:lpstr>La garantie décennale couverte par l’assurance Dommages-Ouvrage </vt:lpstr>
      <vt:lpstr>Tableau de synthèse</vt:lpstr>
      <vt:lpstr>Et si aucune garantie légale ne s’applique,  il reste la responsabilité contractuelle </vt:lpstr>
      <vt:lpstr>IV/ La reprise des désordres</vt:lpstr>
      <vt:lpstr>Que peut faire le conseil syndical  lorsqu’il y a des désordres ?</vt:lpstr>
      <vt:lpstr>La dernière solution : la voie judiciaire</vt:lpstr>
      <vt:lpstr>Complément d’information :  Le Dossier d’Intervention Ultérieure sur l’Ouvrage - DIUO</vt:lpstr>
      <vt:lpstr>Questions / Réponses Echanges avec les participants</vt:lpstr>
      <vt:lpstr>Les textes (1)</vt:lpstr>
      <vt:lpstr>Les textes (2)</vt:lpstr>
      <vt:lpstr>Les textes (3)</vt:lpstr>
      <vt:lpstr>Les textes (4)</vt:lpstr>
      <vt:lpstr>Les textes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Manu</dc:creator>
  <cp:lastModifiedBy>Asia LAJAJ</cp:lastModifiedBy>
  <cp:revision>257</cp:revision>
  <cp:lastPrinted>2019-01-31T15:12:59Z</cp:lastPrinted>
  <dcterms:created xsi:type="dcterms:W3CDTF">2013-11-29T09:16:29Z</dcterms:created>
  <dcterms:modified xsi:type="dcterms:W3CDTF">2023-11-23T13:26:06Z</dcterms:modified>
</cp:coreProperties>
</file>