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 id="261" r:id="rId7"/>
    <p:sldId id="263" r:id="rId8"/>
    <p:sldId id="265" r:id="rId9"/>
    <p:sldId id="264" r:id="rId10"/>
    <p:sldId id="266" r:id="rId11"/>
    <p:sldId id="267" r:id="rId12"/>
    <p:sldId id="271" r:id="rId13"/>
    <p:sldId id="270" r:id="rId14"/>
    <p:sldId id="272" r:id="rId15"/>
    <p:sldId id="273" r:id="rId16"/>
    <p:sldId id="274" r:id="rId17"/>
    <p:sldId id="275" r:id="rId18"/>
    <p:sldId id="277" r:id="rId19"/>
    <p:sldId id="276" r:id="rId20"/>
    <p:sldId id="278"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4ED7B6-4732-4435-AB97-F2E0F4CF77EB}" v="985" dt="2024-01-11T16:33:55.820"/>
    <p1510:client id="{7C217928-4615-4B43-8B83-202BE87A72FA}" v="1921" dt="2024-01-11T14:52:50.082"/>
    <p1510:client id="{2F3A4C56-DA29-4385-AB28-2503579B05A0}" v="809" dt="2024-01-09T17:50:42.291"/>
    <p1510:client id="{313F8352-1874-47B3-AC42-45600E0E934E}" v="2121" dt="2024-01-05T20:55:55.991"/>
    <p1510:client id="{A688B7AB-3BB8-4FBB-9810-F0BDC885C963}" v="68" dt="2024-01-05T20:01:23.014"/>
    <p1510:client id="{EAC8DFDD-0752-4AD3-A0EB-2BE36741E4B5}" v="264" dt="2024-01-05T21:15:56.23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15/01/2024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15/01/2024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15/01/2024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941B0-F4D5-4460-BCAD-F7E2B41A8257}" type="datetimeFigureOut">
              <a:rPr lang="fr-FR" smtClean="0"/>
              <a:t>15/01/2024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524000" y="1293338"/>
            <a:ext cx="9144000" cy="3274592"/>
          </a:xfrm>
        </p:spPr>
        <p:txBody>
          <a:bodyPr anchor="ctr">
            <a:normAutofit/>
          </a:bodyPr>
          <a:lstStyle/>
          <a:p>
            <a:r>
              <a:rPr lang="fr-FR" sz="7200"/>
              <a:t>La résiliation du contrat de syndic</a:t>
            </a:r>
          </a:p>
        </p:txBody>
      </p:sp>
      <p:sp>
        <p:nvSpPr>
          <p:cNvPr id="3" name="Sous-titre 2"/>
          <p:cNvSpPr>
            <a:spLocks noGrp="1"/>
          </p:cNvSpPr>
          <p:nvPr>
            <p:ph type="subTitle" idx="1"/>
          </p:nvPr>
        </p:nvSpPr>
        <p:spPr>
          <a:xfrm>
            <a:off x="1524000" y="5514052"/>
            <a:ext cx="9144000" cy="651910"/>
          </a:xfrm>
        </p:spPr>
        <p:txBody>
          <a:bodyPr vert="horz" lIns="91440" tIns="45720" rIns="91440" bIns="45720" rtlCol="0" anchor="ctr">
            <a:normAutofit/>
          </a:bodyPr>
          <a:lstStyle/>
          <a:p>
            <a:r>
              <a:rPr lang="fr-FR" sz="1500" dirty="0">
                <a:latin typeface="Arial" panose="020B0604020202020204" pitchFamily="34" charset="0"/>
                <a:cs typeface="Arial" panose="020B0604020202020204" pitchFamily="34" charset="0"/>
              </a:rPr>
              <a:t>Par Audrey DEJEAN DE LA BATIE</a:t>
            </a:r>
          </a:p>
          <a:p>
            <a:r>
              <a:rPr lang="fr-FR" sz="1500" dirty="0">
                <a:latin typeface="Arial" panose="020B0604020202020204" pitchFamily="34" charset="0"/>
                <a:cs typeface="Arial" panose="020B0604020202020204" pitchFamily="34" charset="0"/>
              </a:rPr>
              <a:t>Merci d'éteindre vos micros ! </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A927651-CA35-7924-A879-470420F85CD9}"/>
              </a:ext>
            </a:extLst>
          </p:cNvPr>
          <p:cNvSpPr>
            <a:spLocks noGrp="1"/>
          </p:cNvSpPr>
          <p:nvPr>
            <p:ph type="title"/>
          </p:nvPr>
        </p:nvSpPr>
        <p:spPr>
          <a:xfrm>
            <a:off x="808638" y="386930"/>
            <a:ext cx="9236700" cy="1188950"/>
          </a:xfrm>
        </p:spPr>
        <p:txBody>
          <a:bodyPr anchor="b">
            <a:normAutofit/>
          </a:bodyPr>
          <a:lstStyle/>
          <a:p>
            <a:r>
              <a:rPr lang="fr-FR" sz="5400"/>
              <a:t>Carence du syndic</a:t>
            </a:r>
          </a:p>
        </p:txBody>
      </p:sp>
      <p:grpSp>
        <p:nvGrpSpPr>
          <p:cNvPr id="16"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804CA32D-41A1-3754-6ECC-8028B512406B}"/>
              </a:ext>
            </a:extLst>
          </p:cNvPr>
          <p:cNvSpPr>
            <a:spLocks noGrp="1"/>
          </p:cNvSpPr>
          <p:nvPr>
            <p:ph idx="1"/>
          </p:nvPr>
        </p:nvSpPr>
        <p:spPr>
          <a:xfrm>
            <a:off x="807267" y="2204902"/>
            <a:ext cx="10130061" cy="3830138"/>
          </a:xfrm>
        </p:spPr>
        <p:txBody>
          <a:bodyPr vert="horz" lIns="91440" tIns="45720" rIns="91440" bIns="45720" rtlCol="0" anchor="ctr">
            <a:normAutofit/>
          </a:bodyPr>
          <a:lstStyle/>
          <a:p>
            <a:r>
              <a:rPr lang="fr-FR" sz="1200" dirty="0">
                <a:latin typeface="Arial"/>
                <a:ea typeface="Calibri"/>
                <a:cs typeface="Calibri"/>
              </a:rPr>
              <a:t>La notion de carence n’est pas définie par la loi, c’est la jurisprudence qui en définit les contours. </a:t>
            </a:r>
          </a:p>
          <a:p>
            <a:r>
              <a:rPr lang="fr-FR" sz="1200" b="1" dirty="0">
                <a:latin typeface="Arial"/>
                <a:ea typeface="Calibri"/>
                <a:cs typeface="Calibri"/>
              </a:rPr>
              <a:t>Il y a état de carence chaque fois que le syndic n’exerce pas sa mission comme il le devrait. </a:t>
            </a:r>
          </a:p>
          <a:p>
            <a:r>
              <a:rPr lang="fr-FR" sz="1200" dirty="0">
                <a:latin typeface="Arial"/>
                <a:ea typeface="Calibri"/>
                <a:cs typeface="Calibri"/>
              </a:rPr>
              <a:t>Les</a:t>
            </a:r>
            <a:r>
              <a:rPr lang="fr-FR" sz="1200" dirty="0">
                <a:latin typeface="Arial"/>
                <a:ea typeface="+mn-lt"/>
                <a:cs typeface="+mn-lt"/>
              </a:rPr>
              <a:t> cas de carence sont multiples : incurie dans le recouvrement des charges, absence d’action en justice pour la sauvegarde des intérêts du syndicat, négligence dans l’exécution d’un jugement favorable au syndicat des copropriétaires, ou dans l’exécution d’une décision de l’assemblée générale, etc.</a:t>
            </a:r>
            <a:endParaRPr lang="fr-FR" sz="1200" dirty="0">
              <a:latin typeface="Arial"/>
              <a:cs typeface="Arial"/>
            </a:endParaRPr>
          </a:p>
          <a:p>
            <a:r>
              <a:rPr lang="fr-FR" sz="1200" dirty="0">
                <a:latin typeface="Arial"/>
                <a:ea typeface="Calibri"/>
                <a:cs typeface="Calibri"/>
              </a:rPr>
              <a:t>En revanche, l’absence de convocation par le syndic de l’assemblée générale, n’est pas assimilable à un état de carence (Cass civ 3ème. 06 juillet 2011 10-14.780).</a:t>
            </a:r>
            <a:endParaRPr lang="fr-FR" sz="1200" dirty="0">
              <a:latin typeface="Arial"/>
              <a:ea typeface="+mn-lt"/>
              <a:cs typeface="+mn-lt"/>
            </a:endParaRPr>
          </a:p>
          <a:p>
            <a:r>
              <a:rPr lang="fr-FR" sz="1200" dirty="0">
                <a:latin typeface="Arial"/>
                <a:ea typeface="+mn-lt"/>
                <a:cs typeface="+mn-lt"/>
              </a:rPr>
              <a:t>La carence doit surtout être manifeste et établie par les demandeurs. Le caractère subjectif de la carence est à prendre en compte. La jurisprudence en fait une analyse prudente, en réalité souvent conduite dans le cadre de la recherche de responsabilité du syndic.   </a:t>
            </a:r>
            <a:endParaRPr lang="fr-FR" sz="1200" dirty="0">
              <a:latin typeface="Arial"/>
              <a:cs typeface="Arial"/>
            </a:endParaRPr>
          </a:p>
          <a:p>
            <a:r>
              <a:rPr lang="fr-FR" sz="1200" dirty="0">
                <a:latin typeface="Arial"/>
                <a:ea typeface="+mn-lt"/>
                <a:cs typeface="+mn-lt"/>
              </a:rPr>
              <a:t>Ces situations vont se traduire logiquement, par le non-renouvellement de la mission du syndic, et(ou) par une procédure judiciaire engagée contre lui. (article 15 de la loi du 10 juillet 1965</a:t>
            </a:r>
            <a:endParaRPr lang="fr-FR" sz="1200" dirty="0">
              <a:latin typeface="Arial"/>
              <a:cs typeface="Arial"/>
            </a:endParaRPr>
          </a:p>
          <a:p>
            <a:r>
              <a:rPr lang="fr-FR" sz="1200" b="1" u="sng" dirty="0">
                <a:latin typeface="Arial"/>
                <a:cs typeface="Arial"/>
              </a:rPr>
              <a:t>Il y a 2 situations : </a:t>
            </a:r>
          </a:p>
          <a:p>
            <a:pPr lvl="1">
              <a:buFont typeface="Courier New" panose="020B0604020202020204" pitchFamily="34" charset="0"/>
              <a:buChar char="o"/>
            </a:pPr>
            <a:r>
              <a:rPr lang="fr-FR" sz="1200" dirty="0">
                <a:latin typeface="Arial"/>
                <a:cs typeface="Arial"/>
              </a:rPr>
              <a:t>Le règlement de copropriété donne la possibilité au président du conseil syndical de convoquer une assemblée générale en cas de carence du syndic </a:t>
            </a:r>
          </a:p>
          <a:p>
            <a:pPr lvl="1">
              <a:buFont typeface="Courier New" panose="020B0604020202020204" pitchFamily="34" charset="0"/>
              <a:buChar char="o"/>
            </a:pPr>
            <a:r>
              <a:rPr lang="fr-FR" sz="1200" dirty="0">
                <a:latin typeface="Arial"/>
                <a:cs typeface="Arial"/>
              </a:rPr>
              <a:t>Rien n'est mis dans le règlement de copropriété : un administrateur ad hoc doit être désigné en justice.</a:t>
            </a:r>
          </a:p>
          <a:p>
            <a:endParaRPr lang="fr-FR" sz="1100" dirty="0"/>
          </a:p>
        </p:txBody>
      </p:sp>
    </p:spTree>
    <p:extLst>
      <p:ext uri="{BB962C8B-B14F-4D97-AF65-F5344CB8AC3E}">
        <p14:creationId xmlns:p14="http://schemas.microsoft.com/office/powerpoint/2010/main" val="72246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3626DB0-8F7A-3287-17B7-C01BE1CD10F0}"/>
              </a:ext>
            </a:extLst>
          </p:cNvPr>
          <p:cNvSpPr>
            <a:spLocks noGrp="1"/>
          </p:cNvSpPr>
          <p:nvPr>
            <p:ph type="title"/>
          </p:nvPr>
        </p:nvSpPr>
        <p:spPr>
          <a:xfrm>
            <a:off x="1201320" y="299187"/>
            <a:ext cx="9849751" cy="697961"/>
          </a:xfrm>
        </p:spPr>
        <p:txBody>
          <a:bodyPr anchor="b">
            <a:normAutofit/>
          </a:bodyPr>
          <a:lstStyle/>
          <a:p>
            <a:r>
              <a:rPr lang="fr-FR" sz="3200" dirty="0"/>
              <a:t>Carence du syndic : désignation d'un administrateur ad hoc</a:t>
            </a:r>
          </a:p>
        </p:txBody>
      </p:sp>
      <p:sp>
        <p:nvSpPr>
          <p:cNvPr id="3" name="Espace réservé du contenu 2">
            <a:extLst>
              <a:ext uri="{FF2B5EF4-FFF2-40B4-BE49-F238E27FC236}">
                <a16:creationId xmlns:a16="http://schemas.microsoft.com/office/drawing/2014/main" id="{714302D1-B14B-4EFD-1B1D-9D7FD80510F0}"/>
              </a:ext>
            </a:extLst>
          </p:cNvPr>
          <p:cNvSpPr>
            <a:spLocks noGrp="1"/>
          </p:cNvSpPr>
          <p:nvPr>
            <p:ph idx="1"/>
          </p:nvPr>
        </p:nvSpPr>
        <p:spPr>
          <a:xfrm>
            <a:off x="848146" y="1348121"/>
            <a:ext cx="10290909" cy="4757407"/>
          </a:xfrm>
        </p:spPr>
        <p:txBody>
          <a:bodyPr vert="horz" lIns="91440" tIns="45720" rIns="91440" bIns="45720" rtlCol="0" anchor="ctr">
            <a:normAutofit lnSpcReduction="10000"/>
          </a:bodyPr>
          <a:lstStyle/>
          <a:p>
            <a:pPr marL="0" indent="0">
              <a:buNone/>
            </a:pPr>
            <a:r>
              <a:rPr lang="fr-FR" sz="1000" b="1" u="sng" dirty="0">
                <a:solidFill>
                  <a:schemeClr val="tx2">
                    <a:lumMod val="75000"/>
                    <a:lumOff val="25000"/>
                  </a:schemeClr>
                </a:solidFill>
                <a:latin typeface="Arial"/>
                <a:ea typeface="+mn-lt"/>
                <a:cs typeface="+mn-lt"/>
              </a:rPr>
              <a:t>Article 49 du décret du 17 mars 1967 </a:t>
            </a:r>
            <a:r>
              <a:rPr lang="fr-FR" sz="1000" b="1" u="sng" dirty="0">
                <a:latin typeface="Arial"/>
                <a:ea typeface="+mn-lt"/>
                <a:cs typeface="+mn-lt"/>
              </a:rPr>
              <a:t>: </a:t>
            </a:r>
          </a:p>
          <a:p>
            <a:r>
              <a:rPr lang="fr-FR" sz="1000" i="1" dirty="0">
                <a:latin typeface="Arial"/>
                <a:ea typeface="+mn-lt"/>
                <a:cs typeface="+mn-lt"/>
              </a:rPr>
              <a:t>" (…) , dans les cas d'empêchement ou de carence du syndic visés au V de l'article 18 de la loi du 10 juillet 1965, le syndic en fonction peut être assigné par tout intéressé devant le président du tribunal judiciaire </a:t>
            </a:r>
            <a:r>
              <a:rPr lang="fr-FR" sz="1000" b="1" i="1" dirty="0">
                <a:latin typeface="Arial"/>
                <a:ea typeface="+mn-lt"/>
                <a:cs typeface="+mn-lt"/>
              </a:rPr>
              <a:t>statuant en référé</a:t>
            </a:r>
            <a:r>
              <a:rPr lang="fr-FR" sz="1000" i="1" dirty="0">
                <a:latin typeface="Arial"/>
                <a:ea typeface="+mn-lt"/>
                <a:cs typeface="+mn-lt"/>
              </a:rPr>
              <a:t> en vue de la désignation d'un administrateur ad hoc de la copropriété.</a:t>
            </a:r>
            <a:endParaRPr lang="fr-FR" sz="1000" i="1" dirty="0">
              <a:latin typeface="Arial"/>
              <a:cs typeface="Arial"/>
            </a:endParaRPr>
          </a:p>
          <a:p>
            <a:r>
              <a:rPr lang="fr-FR" sz="1000" i="1" dirty="0">
                <a:latin typeface="Arial"/>
                <a:ea typeface="+mn-lt"/>
                <a:cs typeface="+mn-lt"/>
              </a:rPr>
              <a:t>L'ordonnance fixe la durée de la mission de l'administrateur ad hoc, sauf si cette ordonnance la limite expressément à un ou plusieurs objets ; la mission ainsi confiée est celle qui est définie par l'article 18 de la loi susvisée du 10 juillet 1965 et par le présent décret.</a:t>
            </a:r>
            <a:endParaRPr lang="fr-FR" sz="1000" i="1" dirty="0">
              <a:latin typeface="Arial"/>
              <a:cs typeface="Arial"/>
            </a:endParaRPr>
          </a:p>
          <a:p>
            <a:r>
              <a:rPr lang="fr-FR" sz="1000" i="1" dirty="0">
                <a:latin typeface="Arial"/>
                <a:ea typeface="+mn-lt"/>
                <a:cs typeface="+mn-lt"/>
              </a:rPr>
              <a:t>Sauf s'il y a urgence à faire procéder à l'exécution de certains travaux nécessaires à la sauvegarde de l'immeuble et au fonctionnement des services d'équipement commun ou de travaux prescrits par un arrêté de police administrative relatif à la sécurité ou la salubrité publique, la demande ne sera recevable que s'il est justifié d'une mise en demeure adressée au syndic et demeurée infructueuse pendant plus de huit jours."</a:t>
            </a:r>
          </a:p>
          <a:p>
            <a:pPr>
              <a:buNone/>
            </a:pPr>
            <a:r>
              <a:rPr lang="fr-FR" sz="1000" b="1" u="sng" dirty="0">
                <a:solidFill>
                  <a:schemeClr val="tx2">
                    <a:lumMod val="75000"/>
                    <a:lumOff val="25000"/>
                  </a:schemeClr>
                </a:solidFill>
                <a:latin typeface="Arial"/>
                <a:ea typeface="+mn-lt"/>
                <a:cs typeface="Arial"/>
              </a:rPr>
              <a:t>Marche à suivre :</a:t>
            </a:r>
            <a:endParaRPr lang="fr-FR" sz="1000" b="1" u="sng" dirty="0">
              <a:solidFill>
                <a:schemeClr val="tx2">
                  <a:lumMod val="75000"/>
                  <a:lumOff val="25000"/>
                </a:schemeClr>
              </a:solidFill>
              <a:latin typeface="Arial"/>
              <a:cs typeface="Arial"/>
            </a:endParaRPr>
          </a:p>
          <a:p>
            <a:pPr>
              <a:buFont typeface="Arial"/>
              <a:buChar char="•"/>
            </a:pPr>
            <a:r>
              <a:rPr lang="fr-FR" sz="1000" dirty="0">
                <a:latin typeface="Arial"/>
                <a:ea typeface="+mn-lt"/>
                <a:cs typeface="+mn-lt"/>
              </a:rPr>
              <a:t>Il faut nécessairement au préalable mettre le syndic </a:t>
            </a:r>
            <a:r>
              <a:rPr lang="fr-FR" sz="1000" b="1" dirty="0">
                <a:latin typeface="Arial"/>
                <a:ea typeface="+mn-lt"/>
                <a:cs typeface="+mn-lt"/>
              </a:rPr>
              <a:t>en demeure de réaliser sa mission- </a:t>
            </a:r>
            <a:r>
              <a:rPr lang="fr-FR" sz="1000" dirty="0">
                <a:latin typeface="Arial"/>
                <a:ea typeface="+mn-lt"/>
                <a:cs typeface="+mn-lt"/>
              </a:rPr>
              <a:t>sur ce point il a été jugé que le fait que la responsabilité du syndic soit recherchée caractérise en lui-même des circonstances justifiant qu'un administrateur soit désigné indépendamment de l'absence de mise en demeure préalable (</a:t>
            </a:r>
            <a:r>
              <a:rPr lang="fr-FR" sz="1000" dirty="0" err="1">
                <a:latin typeface="Arial"/>
                <a:ea typeface="+mn-lt"/>
                <a:cs typeface="+mn-lt"/>
              </a:rPr>
              <a:t>Civ</a:t>
            </a:r>
            <a:r>
              <a:rPr lang="fr-FR" sz="1000" dirty="0">
                <a:latin typeface="Arial"/>
                <a:ea typeface="+mn-lt"/>
                <a:cs typeface="+mn-lt"/>
              </a:rPr>
              <a:t> 3ème, 9 mars 2012)</a:t>
            </a:r>
            <a:endParaRPr lang="fr-FR" sz="1000" b="1" dirty="0">
              <a:latin typeface="Arial"/>
              <a:ea typeface="+mn-lt"/>
              <a:cs typeface="+mn-lt"/>
            </a:endParaRPr>
          </a:p>
          <a:p>
            <a:pPr>
              <a:buFont typeface="Arial"/>
              <a:buChar char="•"/>
            </a:pPr>
            <a:r>
              <a:rPr lang="fr-FR" sz="1000" dirty="0">
                <a:latin typeface="Arial"/>
                <a:ea typeface="+mn-lt"/>
                <a:cs typeface="+mn-lt"/>
              </a:rPr>
              <a:t>Un ou plusieurs Copropriétaires, un ou plusieurs membres du Conseil Syndical, un créancier, doivent saisir </a:t>
            </a:r>
            <a:r>
              <a:rPr lang="fr-FR" sz="1000" b="1" u="sng" dirty="0">
                <a:latin typeface="Arial"/>
                <a:ea typeface="+mn-lt"/>
                <a:cs typeface="+mn-lt"/>
              </a:rPr>
              <a:t>en référé</a:t>
            </a:r>
            <a:r>
              <a:rPr lang="fr-FR" sz="1000" dirty="0">
                <a:latin typeface="Arial"/>
                <a:ea typeface="+mn-lt"/>
                <a:cs typeface="+mn-lt"/>
              </a:rPr>
              <a:t> le Président du Tribunal judiciaire du lieu de situation de l'immeuble</a:t>
            </a:r>
            <a:endParaRPr lang="fr-FR" sz="1000" dirty="0">
              <a:latin typeface="Arial"/>
              <a:cs typeface="Arial"/>
            </a:endParaRPr>
          </a:p>
          <a:p>
            <a:pPr>
              <a:buFont typeface="Arial"/>
              <a:buChar char="•"/>
            </a:pPr>
            <a:r>
              <a:rPr lang="fr-FR" sz="1000" dirty="0">
                <a:latin typeface="Arial"/>
                <a:ea typeface="+mn-lt"/>
                <a:cs typeface="+mn-lt"/>
              </a:rPr>
              <a:t>Cette action en justice doit être faite à l'encontre du Syndic à titre personnel</a:t>
            </a:r>
            <a:endParaRPr lang="fr-FR" sz="1000" dirty="0">
              <a:latin typeface="Arial"/>
              <a:cs typeface="Arial"/>
            </a:endParaRPr>
          </a:p>
          <a:p>
            <a:pPr>
              <a:buFont typeface="Arial"/>
              <a:buChar char="•"/>
            </a:pPr>
            <a:r>
              <a:rPr lang="fr-FR" sz="1000" dirty="0">
                <a:latin typeface="Arial"/>
                <a:ea typeface="+mn-lt"/>
                <a:cs typeface="+mn-lt"/>
              </a:rPr>
              <a:t>La représentation par un Avocat est obligatoire (si le litige d'un montant indéterminé) </a:t>
            </a:r>
            <a:endParaRPr lang="fr-FR" sz="1000" b="1" u="sng" dirty="0">
              <a:latin typeface="Arial"/>
              <a:ea typeface="+mn-lt"/>
              <a:cs typeface="Arial"/>
            </a:endParaRPr>
          </a:p>
          <a:p>
            <a:pPr marL="0" indent="0">
              <a:buNone/>
            </a:pPr>
            <a:r>
              <a:rPr lang="fr-FR" sz="1000" b="1" u="sng" dirty="0">
                <a:solidFill>
                  <a:schemeClr val="tx2">
                    <a:lumMod val="75000"/>
                    <a:lumOff val="25000"/>
                  </a:schemeClr>
                </a:solidFill>
                <a:latin typeface="Arial"/>
                <a:ea typeface="+mn-lt"/>
                <a:cs typeface="Arial"/>
              </a:rPr>
              <a:t>Conclusions et Ordonnance</a:t>
            </a:r>
            <a:endParaRPr lang="fr-FR" sz="1000" b="1" u="sng" dirty="0">
              <a:solidFill>
                <a:schemeClr val="tx2">
                  <a:lumMod val="75000"/>
                  <a:lumOff val="25000"/>
                </a:schemeClr>
              </a:solidFill>
              <a:latin typeface="Arial"/>
              <a:cs typeface="Arial"/>
            </a:endParaRPr>
          </a:p>
          <a:p>
            <a:pPr>
              <a:buFont typeface="Arial"/>
              <a:buChar char="•"/>
            </a:pPr>
            <a:r>
              <a:rPr lang="fr-FR" sz="1000" dirty="0">
                <a:latin typeface="Arial"/>
                <a:ea typeface="+mn-lt"/>
                <a:cs typeface="+mn-lt"/>
              </a:rPr>
              <a:t>Cette procédure est contradictoire, la partie adverse ( Le Syndic ou son représentant ) devra connaître les conclusions que vous déposerez au Tribunal afin de pouvoir y répondre</a:t>
            </a:r>
            <a:endParaRPr lang="fr-FR" sz="1000" dirty="0">
              <a:latin typeface="Arial"/>
              <a:cs typeface="Arial"/>
            </a:endParaRPr>
          </a:p>
          <a:p>
            <a:pPr>
              <a:buFont typeface="Arial"/>
              <a:buChar char="•"/>
            </a:pPr>
            <a:r>
              <a:rPr lang="fr-FR" sz="1000" dirty="0">
                <a:latin typeface="Arial"/>
                <a:ea typeface="+mn-lt"/>
                <a:cs typeface="+mn-lt"/>
              </a:rPr>
              <a:t>Le jugement est  immédiatement exécutoire </a:t>
            </a:r>
            <a:r>
              <a:rPr lang="fr-FR" sz="1000" dirty="0" err="1">
                <a:latin typeface="Arial"/>
                <a:ea typeface="+mn-lt"/>
                <a:cs typeface="+mn-lt"/>
              </a:rPr>
              <a:t>exécutoire</a:t>
            </a:r>
            <a:r>
              <a:rPr lang="fr-FR" sz="1000" dirty="0">
                <a:latin typeface="Arial"/>
                <a:ea typeface="+mn-lt"/>
                <a:cs typeface="+mn-lt"/>
              </a:rPr>
              <a:t> et devra être notifié au Syndic</a:t>
            </a:r>
            <a:endParaRPr lang="fr-FR" sz="1000" dirty="0">
              <a:latin typeface="Arial"/>
              <a:cs typeface="Arial"/>
            </a:endParaRPr>
          </a:p>
          <a:p>
            <a:pPr>
              <a:buFont typeface="Arial"/>
              <a:buChar char="•"/>
            </a:pPr>
            <a:r>
              <a:rPr lang="fr-FR" sz="1000" dirty="0">
                <a:latin typeface="Arial"/>
                <a:ea typeface="+mn-lt"/>
                <a:cs typeface="+mn-lt"/>
              </a:rPr>
              <a:t>Il est fortement recommandé aux Copropriétaires requérants de se tenir informer auprès du Greffe du Tribunal, de la publication de l'ordonnance, afin de ne pas perdre de temps</a:t>
            </a:r>
            <a:endParaRPr lang="fr-FR" sz="1000" dirty="0">
              <a:latin typeface="Arial"/>
              <a:ea typeface="+mn-lt"/>
              <a:cs typeface="Arial"/>
            </a:endParaRPr>
          </a:p>
          <a:p>
            <a:pPr marL="0" indent="0">
              <a:buNone/>
            </a:pPr>
            <a:r>
              <a:rPr lang="fr-FR" sz="1000" b="1" u="sng" dirty="0">
                <a:solidFill>
                  <a:schemeClr val="tx2">
                    <a:lumMod val="75000"/>
                    <a:lumOff val="25000"/>
                  </a:schemeClr>
                </a:solidFill>
                <a:latin typeface="Arial"/>
                <a:ea typeface="+mn-lt"/>
                <a:cs typeface="Arial"/>
              </a:rPr>
              <a:t>Frais de la procédure :</a:t>
            </a:r>
            <a:endParaRPr lang="fr-FR" sz="1000" b="1" u="sng" dirty="0">
              <a:solidFill>
                <a:schemeClr val="tx2">
                  <a:lumMod val="75000"/>
                  <a:lumOff val="25000"/>
                </a:schemeClr>
              </a:solidFill>
              <a:latin typeface="Arial"/>
              <a:cs typeface="Arial"/>
            </a:endParaRPr>
          </a:p>
          <a:p>
            <a:pPr>
              <a:buFont typeface="Arial"/>
              <a:buChar char="•"/>
            </a:pPr>
            <a:r>
              <a:rPr lang="fr-FR" sz="1000" dirty="0">
                <a:latin typeface="Arial"/>
                <a:ea typeface="+mn-lt"/>
                <a:cs typeface="+mn-lt"/>
              </a:rPr>
              <a:t>Ils sont répartis entre les Copropriétaires au prorata de leurs tantièmes de charges générales</a:t>
            </a:r>
            <a:endParaRPr lang="fr-FR" sz="1000" dirty="0">
              <a:latin typeface="Arial"/>
              <a:cs typeface="Arial"/>
            </a:endParaRPr>
          </a:p>
          <a:p>
            <a:pPr marL="0" indent="0">
              <a:buNone/>
            </a:pPr>
            <a:endParaRPr lang="fr-FR" sz="500" b="1" u="sng" dirty="0">
              <a:ea typeface="+mn-lt"/>
              <a:cs typeface="+mn-lt"/>
            </a:endParaRPr>
          </a:p>
          <a:p>
            <a:pPr marL="0" indent="0">
              <a:buNone/>
            </a:pPr>
            <a:endParaRPr lang="fr-FR" sz="500" dirty="0"/>
          </a:p>
        </p:txBody>
      </p:sp>
    </p:spTree>
    <p:extLst>
      <p:ext uri="{BB962C8B-B14F-4D97-AF65-F5344CB8AC3E}">
        <p14:creationId xmlns:p14="http://schemas.microsoft.com/office/powerpoint/2010/main" val="2983096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BE89179-8E66-33A8-27A7-B29441EB46DB}"/>
              </a:ext>
            </a:extLst>
          </p:cNvPr>
          <p:cNvSpPr>
            <a:spLocks noGrp="1"/>
          </p:cNvSpPr>
          <p:nvPr>
            <p:ph type="title"/>
          </p:nvPr>
        </p:nvSpPr>
        <p:spPr>
          <a:xfrm>
            <a:off x="1043631" y="809898"/>
            <a:ext cx="9942716" cy="1554480"/>
          </a:xfrm>
        </p:spPr>
        <p:txBody>
          <a:bodyPr anchor="ctr">
            <a:normAutofit/>
          </a:bodyPr>
          <a:lstStyle/>
          <a:p>
            <a:r>
              <a:rPr lang="fr-FR" sz="4100" dirty="0">
                <a:ea typeface="+mj-lt"/>
                <a:cs typeface="+mj-lt"/>
              </a:rPr>
              <a:t>II/ Lorsqu'une des parties ne souhaite pas conclure de contrat : à l'initiative du syndic</a:t>
            </a:r>
            <a:endParaRPr lang="fr-FR" sz="4100" dirty="0"/>
          </a:p>
        </p:txBody>
      </p:sp>
      <p:sp>
        <p:nvSpPr>
          <p:cNvPr id="3" name="Espace réservé du contenu 2">
            <a:extLst>
              <a:ext uri="{FF2B5EF4-FFF2-40B4-BE49-F238E27FC236}">
                <a16:creationId xmlns:a16="http://schemas.microsoft.com/office/drawing/2014/main" id="{2E8DE1B9-0631-BEBA-BC0E-09CBABE4860E}"/>
              </a:ext>
            </a:extLst>
          </p:cNvPr>
          <p:cNvSpPr>
            <a:spLocks noGrp="1"/>
          </p:cNvSpPr>
          <p:nvPr>
            <p:ph idx="1"/>
          </p:nvPr>
        </p:nvSpPr>
        <p:spPr>
          <a:xfrm>
            <a:off x="1045028" y="3017522"/>
            <a:ext cx="9941319" cy="3124658"/>
          </a:xfrm>
        </p:spPr>
        <p:txBody>
          <a:bodyPr vert="horz" lIns="91440" tIns="45720" rIns="91440" bIns="45720" rtlCol="0" anchor="ctr">
            <a:normAutofit/>
          </a:bodyPr>
          <a:lstStyle/>
          <a:p>
            <a:pPr marL="0" indent="0">
              <a:buNone/>
            </a:pPr>
            <a:r>
              <a:rPr lang="fr-FR" sz="2200" b="1" u="sng">
                <a:latin typeface="Trebuchet MS"/>
              </a:rPr>
              <a:t>L’article 18 VII de la loi du 10 juillet 1965 dispose :</a:t>
            </a:r>
            <a:r>
              <a:rPr lang="fr-FR" sz="2200">
                <a:latin typeface="Trebuchet MS"/>
              </a:rPr>
              <a:t> </a:t>
            </a:r>
            <a:endParaRPr lang="fr-FR" sz="2200"/>
          </a:p>
          <a:p>
            <a:r>
              <a:rPr lang="fr-FR" sz="2200" b="1">
                <a:latin typeface="Trebuchet MS"/>
              </a:rPr>
              <a:t>Si le syndic décide de ne pas renouveler son contrat</a:t>
            </a:r>
            <a:r>
              <a:rPr lang="fr-FR" sz="2200">
                <a:latin typeface="Trebuchet MS"/>
              </a:rPr>
              <a:t>, il informe le conseil syndical </a:t>
            </a:r>
            <a:r>
              <a:rPr lang="fr-FR" sz="2200" b="1">
                <a:latin typeface="Trebuchet MS"/>
              </a:rPr>
              <a:t>au plus tard trois mois </a:t>
            </a:r>
            <a:r>
              <a:rPr lang="fr-FR" sz="2200">
                <a:latin typeface="Trebuchet MS"/>
              </a:rPr>
              <a:t>avant la tenue de l’assemblée générale. </a:t>
            </a:r>
            <a:endParaRPr lang="fr-FR" sz="2200"/>
          </a:p>
          <a:p>
            <a:pPr marL="0" indent="0">
              <a:buNone/>
            </a:pPr>
            <a:endParaRPr lang="fr-FR" sz="2200">
              <a:latin typeface="Wingdings 3"/>
              <a:sym typeface="Wingdings 3"/>
            </a:endParaRPr>
          </a:p>
          <a:p>
            <a:pPr marL="0" indent="0">
              <a:buNone/>
            </a:pPr>
            <a:r>
              <a:rPr lang="fr-FR" sz="2200">
                <a:latin typeface="Wingdings 3"/>
                <a:sym typeface="Wingdings 3"/>
              </a:rPr>
              <a:t>u</a:t>
            </a:r>
            <a:r>
              <a:rPr lang="fr-FR" sz="2200">
                <a:latin typeface="Trebuchet MS"/>
              </a:rPr>
              <a:t>Ainsi, le conseil syndical aura la possibilité de savoir si le syndic se représente ou non pour un prochain mandat </a:t>
            </a:r>
            <a:endParaRPr lang="fr-FR" sz="2200"/>
          </a:p>
          <a:p>
            <a:pPr marL="0" indent="0">
              <a:buNone/>
            </a:pPr>
            <a:r>
              <a:rPr lang="fr-FR" sz="2200">
                <a:latin typeface="Wingdings 3"/>
                <a:sym typeface="Wingdings 3"/>
              </a:rPr>
              <a:t>u</a:t>
            </a:r>
            <a:r>
              <a:rPr lang="fr-FR" sz="2200">
                <a:latin typeface="Trebuchet MS"/>
              </a:rPr>
              <a:t>Si le syndic ne se représente pas, le conseil syndical pourra user de la faculté de la résiliation anticipée du contrat </a:t>
            </a:r>
            <a:endParaRPr lang="fr-FR" sz="2200"/>
          </a:p>
          <a:p>
            <a:pPr marL="0" indent="0">
              <a:buNone/>
            </a:pPr>
            <a:endParaRPr lang="fr-FR" sz="22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7C6B3A-7373-F9E5-D260-76B351B52A7A}"/>
              </a:ext>
            </a:extLst>
          </p:cNvPr>
          <p:cNvSpPr>
            <a:spLocks noGrp="1"/>
          </p:cNvSpPr>
          <p:nvPr>
            <p:ph type="title"/>
          </p:nvPr>
        </p:nvSpPr>
        <p:spPr>
          <a:xfrm>
            <a:off x="1043631" y="809898"/>
            <a:ext cx="9942716" cy="1554480"/>
          </a:xfrm>
        </p:spPr>
        <p:txBody>
          <a:bodyPr anchor="ctr">
            <a:normAutofit/>
          </a:bodyPr>
          <a:lstStyle/>
          <a:p>
            <a:r>
              <a:rPr lang="fr-FR" dirty="0"/>
              <a:t>II/ Lorsqu'une des parties ne souhaite pas conclure de contrat : à l'initiative du CS </a:t>
            </a:r>
          </a:p>
        </p:txBody>
      </p:sp>
      <p:sp>
        <p:nvSpPr>
          <p:cNvPr id="3" name="Espace réservé du contenu 2">
            <a:extLst>
              <a:ext uri="{FF2B5EF4-FFF2-40B4-BE49-F238E27FC236}">
                <a16:creationId xmlns:a16="http://schemas.microsoft.com/office/drawing/2014/main" id="{49B8F589-871B-825B-723E-A3A10AA5DF0A}"/>
              </a:ext>
            </a:extLst>
          </p:cNvPr>
          <p:cNvSpPr>
            <a:spLocks noGrp="1"/>
          </p:cNvSpPr>
          <p:nvPr>
            <p:ph idx="1"/>
          </p:nvPr>
        </p:nvSpPr>
        <p:spPr>
          <a:xfrm>
            <a:off x="1045028" y="3017522"/>
            <a:ext cx="9941319" cy="3124658"/>
          </a:xfrm>
        </p:spPr>
        <p:txBody>
          <a:bodyPr vert="horz" lIns="91440" tIns="45720" rIns="91440" bIns="45720" rtlCol="0" anchor="ctr">
            <a:normAutofit/>
          </a:bodyPr>
          <a:lstStyle/>
          <a:p>
            <a:pPr marL="0" indent="0">
              <a:buNone/>
            </a:pPr>
            <a:r>
              <a:rPr lang="fr-FR" sz="1900">
                <a:latin typeface="Arial"/>
                <a:cs typeface="Arial"/>
              </a:rPr>
              <a:t>L’article 18 VII de la loi du 10 juillet 1965 dispose :  </a:t>
            </a:r>
          </a:p>
          <a:p>
            <a:pPr marL="0" indent="0">
              <a:buNone/>
            </a:pPr>
            <a:r>
              <a:rPr lang="fr-FR" sz="1900">
                <a:latin typeface="Arial"/>
                <a:cs typeface="Arial"/>
              </a:rPr>
              <a:t>« </a:t>
            </a:r>
            <a:r>
              <a:rPr lang="fr-FR" sz="1900" b="1">
                <a:latin typeface="Arial"/>
                <a:cs typeface="Arial"/>
              </a:rPr>
              <a:t>Lorsqu’une partie ne souhaite pas conclure un nouveau contrat de syndic </a:t>
            </a:r>
            <a:r>
              <a:rPr lang="fr-FR" sz="1900">
                <a:latin typeface="Arial"/>
                <a:cs typeface="Arial"/>
              </a:rPr>
              <a:t>avec le même cocontractant, il peut y être mis </a:t>
            </a:r>
            <a:r>
              <a:rPr lang="fr-FR" sz="1900" b="1">
                <a:latin typeface="Arial"/>
                <a:cs typeface="Arial"/>
              </a:rPr>
              <a:t>fin sans indemnités</a:t>
            </a:r>
            <a:r>
              <a:rPr lang="fr-FR" sz="1900">
                <a:latin typeface="Arial"/>
                <a:cs typeface="Arial"/>
              </a:rPr>
              <a:t> dans les conditions suivantes. </a:t>
            </a:r>
          </a:p>
          <a:p>
            <a:pPr marL="0" indent="0">
              <a:buNone/>
            </a:pPr>
            <a:r>
              <a:rPr lang="fr-FR" sz="1900" b="1">
                <a:latin typeface="Arial"/>
                <a:cs typeface="Arial"/>
              </a:rPr>
              <a:t>Les questions </a:t>
            </a:r>
            <a:r>
              <a:rPr lang="fr-FR" sz="1900">
                <a:latin typeface="Arial"/>
                <a:cs typeface="Arial"/>
              </a:rPr>
              <a:t>de la </a:t>
            </a:r>
            <a:r>
              <a:rPr lang="fr-FR" sz="1900" b="1">
                <a:latin typeface="Arial"/>
                <a:cs typeface="Arial"/>
              </a:rPr>
              <a:t>désignation </a:t>
            </a:r>
            <a:r>
              <a:rPr lang="fr-FR" sz="1900">
                <a:latin typeface="Arial"/>
                <a:cs typeface="Arial"/>
              </a:rPr>
              <a:t>d’un nouveau syndic ainsi que de la fixation d’une </a:t>
            </a:r>
            <a:r>
              <a:rPr lang="fr-FR" sz="1900" b="1">
                <a:latin typeface="Arial"/>
                <a:cs typeface="Arial"/>
              </a:rPr>
              <a:t>date anticipée de fin de contrat </a:t>
            </a:r>
            <a:r>
              <a:rPr lang="fr-FR" sz="1900">
                <a:latin typeface="Arial"/>
                <a:cs typeface="Arial"/>
              </a:rPr>
              <a:t>sont portées à l’ordre du jour d’une assemblée générale tenue dans </a:t>
            </a:r>
            <a:r>
              <a:rPr lang="fr-FR" sz="1900" b="1">
                <a:latin typeface="Arial"/>
                <a:cs typeface="Arial"/>
              </a:rPr>
              <a:t>les trois mois précédant le terme du contrat. »</a:t>
            </a:r>
            <a:r>
              <a:rPr lang="fr-FR" sz="1900">
                <a:latin typeface="Arial"/>
                <a:cs typeface="Arial"/>
              </a:rPr>
              <a:t>  </a:t>
            </a:r>
          </a:p>
          <a:p>
            <a:pPr marL="285750" indent="-285750">
              <a:buFont typeface="Wingdings" panose="020B0604020202020204" pitchFamily="34" charset="0"/>
              <a:buChar char="Ø"/>
            </a:pPr>
            <a:r>
              <a:rPr lang="fr-FR" sz="1900">
                <a:latin typeface="Arial"/>
                <a:cs typeface="Arial"/>
              </a:rPr>
              <a:t>Aucune faute dans la gestion du syndic ne doit être démontrée </a:t>
            </a:r>
          </a:p>
          <a:p>
            <a:pPr marL="285750" indent="-285750">
              <a:buFont typeface="Wingdings" panose="020B0604020202020204" pitchFamily="34" charset="0"/>
              <a:buChar char="Ø"/>
            </a:pPr>
            <a:r>
              <a:rPr lang="fr-FR" sz="1900">
                <a:latin typeface="Arial"/>
                <a:cs typeface="Arial"/>
              </a:rPr>
              <a:t>L’assemblée générale doit se tenir </a:t>
            </a:r>
            <a:r>
              <a:rPr lang="fr-FR" sz="1900" b="1">
                <a:latin typeface="Arial"/>
                <a:cs typeface="Arial"/>
              </a:rPr>
              <a:t>dans les trois mois précédant l’échéance du contrat de</a:t>
            </a:r>
            <a:r>
              <a:rPr lang="fr-FR" sz="1900" b="1">
                <a:latin typeface="Trebuchet MS"/>
              </a:rPr>
              <a:t> syndic </a:t>
            </a:r>
            <a:endParaRPr lang="fr-FR" sz="1900" b="1"/>
          </a:p>
          <a:p>
            <a:pPr marL="0" indent="0">
              <a:buNone/>
            </a:pPr>
            <a:endParaRPr lang="fr-FR" sz="1900" b="1"/>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67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3ADDB44-A42E-7845-0A1A-06CD29A48D68}"/>
              </a:ext>
            </a:extLst>
          </p:cNvPr>
          <p:cNvSpPr>
            <a:spLocks noGrp="1"/>
          </p:cNvSpPr>
          <p:nvPr>
            <p:ph type="title"/>
          </p:nvPr>
        </p:nvSpPr>
        <p:spPr>
          <a:xfrm>
            <a:off x="1043631" y="809898"/>
            <a:ext cx="9942716" cy="1554480"/>
          </a:xfrm>
        </p:spPr>
        <p:txBody>
          <a:bodyPr anchor="ctr">
            <a:normAutofit/>
          </a:bodyPr>
          <a:lstStyle/>
          <a:p>
            <a:r>
              <a:rPr lang="fr-FR" sz="4800"/>
              <a:t>III/ La résiliation du contrat pour inexécution suffisamment grave</a:t>
            </a:r>
          </a:p>
        </p:txBody>
      </p:sp>
      <p:sp>
        <p:nvSpPr>
          <p:cNvPr id="3" name="Espace réservé du contenu 2">
            <a:extLst>
              <a:ext uri="{FF2B5EF4-FFF2-40B4-BE49-F238E27FC236}">
                <a16:creationId xmlns:a16="http://schemas.microsoft.com/office/drawing/2014/main" id="{B4938831-AB9C-5BD9-423D-B81EE2122F89}"/>
              </a:ext>
            </a:extLst>
          </p:cNvPr>
          <p:cNvSpPr>
            <a:spLocks noGrp="1"/>
          </p:cNvSpPr>
          <p:nvPr>
            <p:ph idx="1"/>
          </p:nvPr>
        </p:nvSpPr>
        <p:spPr>
          <a:xfrm>
            <a:off x="840921" y="2500451"/>
            <a:ext cx="10145426" cy="3641729"/>
          </a:xfrm>
        </p:spPr>
        <p:txBody>
          <a:bodyPr vert="horz" lIns="91440" tIns="45720" rIns="91440" bIns="45720" rtlCol="0" anchor="ctr">
            <a:normAutofit/>
          </a:bodyPr>
          <a:lstStyle/>
          <a:p>
            <a:pPr marL="0" indent="0">
              <a:buNone/>
            </a:pPr>
            <a:r>
              <a:rPr lang="fr-FR" sz="1500" b="1" u="sng" dirty="0">
                <a:latin typeface="Trebuchet MS"/>
              </a:rPr>
              <a:t>1°) Le syndic peut être à l’initiative de la résiliation du contrat </a:t>
            </a:r>
            <a:r>
              <a:rPr lang="fr-FR" sz="1500" b="1" dirty="0">
                <a:latin typeface="Trebuchet MS"/>
              </a:rPr>
              <a:t>: </a:t>
            </a:r>
            <a:endParaRPr lang="fr-FR" sz="1500" dirty="0"/>
          </a:p>
          <a:p>
            <a:pPr marL="0" indent="0">
              <a:buNone/>
            </a:pPr>
            <a:r>
              <a:rPr lang="fr-FR" sz="1500" dirty="0">
                <a:latin typeface="Trebuchet MS"/>
              </a:rPr>
              <a:t>il doit alors notifier sa volonté de résilier au président du conseil syndical, à défaut de conseil syndical, à l’ensemble des copropriétaires, en précisant la ou les </a:t>
            </a:r>
            <a:r>
              <a:rPr lang="fr-FR" sz="1500" b="1" dirty="0">
                <a:latin typeface="Trebuchet MS"/>
              </a:rPr>
              <a:t>inexécutions suffisamment grave </a:t>
            </a:r>
            <a:r>
              <a:rPr lang="fr-FR" sz="1500" dirty="0">
                <a:latin typeface="Trebuchet MS"/>
              </a:rPr>
              <a:t>reprochées au syndicat des copropriétaires. </a:t>
            </a:r>
            <a:endParaRPr lang="fr-FR" sz="1500" dirty="0"/>
          </a:p>
          <a:p>
            <a:r>
              <a:rPr lang="fr-FR" sz="1500" dirty="0">
                <a:latin typeface="Trebuchet MS"/>
              </a:rPr>
              <a:t>Cela  suppose  une  ou  des  inexécutions suffisamment grave  reprochées au </a:t>
            </a:r>
            <a:r>
              <a:rPr lang="fr-FR" sz="1500" b="1" dirty="0">
                <a:latin typeface="Trebuchet MS"/>
              </a:rPr>
              <a:t>syndicat des copropriétaires qui </a:t>
            </a:r>
          </a:p>
          <a:p>
            <a:r>
              <a:rPr lang="fr-FR" sz="1500" dirty="0">
                <a:latin typeface="Trebuchet MS"/>
              </a:rPr>
              <a:t>Dans un délai qui ne peut être </a:t>
            </a:r>
            <a:r>
              <a:rPr lang="fr-FR" sz="1500" b="1" dirty="0">
                <a:latin typeface="Trebuchet MS"/>
              </a:rPr>
              <a:t>inférieur à deux mois </a:t>
            </a:r>
            <a:r>
              <a:rPr lang="fr-FR" sz="1500" dirty="0">
                <a:latin typeface="Trebuchet MS"/>
              </a:rPr>
              <a:t>à compter de cette notification, le syndic </a:t>
            </a:r>
            <a:r>
              <a:rPr lang="fr-FR" sz="1500" b="1" dirty="0">
                <a:latin typeface="Trebuchet MS"/>
              </a:rPr>
              <a:t>convoque </a:t>
            </a:r>
            <a:r>
              <a:rPr lang="fr-FR" sz="1500" dirty="0">
                <a:latin typeface="Trebuchet MS"/>
              </a:rPr>
              <a:t>une assemblée générale et </a:t>
            </a:r>
            <a:r>
              <a:rPr lang="fr-FR" sz="1500" b="1" dirty="0">
                <a:latin typeface="Trebuchet MS"/>
              </a:rPr>
              <a:t>inscrit à l’ordre du jour la question de la désignation d’un nouveau syndic</a:t>
            </a:r>
            <a:r>
              <a:rPr lang="fr-FR" sz="1500" dirty="0">
                <a:latin typeface="Trebuchet MS"/>
              </a:rPr>
              <a:t> </a:t>
            </a:r>
            <a:endParaRPr lang="fr-FR" sz="1500" dirty="0"/>
          </a:p>
          <a:p>
            <a:r>
              <a:rPr lang="fr-FR" sz="1500" dirty="0">
                <a:latin typeface="Trebuchet MS"/>
              </a:rPr>
              <a:t>La résiliation du contrat prend effet au plus tôt un jour franc après la tenue de l'assemblée générale</a:t>
            </a:r>
          </a:p>
          <a:p>
            <a:endParaRPr lang="fr-FR" sz="15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57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A55F30-2548-EF28-9035-978AB62F313C}"/>
              </a:ext>
            </a:extLst>
          </p:cNvPr>
          <p:cNvSpPr>
            <a:spLocks noGrp="1"/>
          </p:cNvSpPr>
          <p:nvPr>
            <p:ph type="title"/>
          </p:nvPr>
        </p:nvSpPr>
        <p:spPr>
          <a:xfrm>
            <a:off x="1043631" y="809898"/>
            <a:ext cx="9942716" cy="1554480"/>
          </a:xfrm>
        </p:spPr>
        <p:txBody>
          <a:bodyPr anchor="ctr">
            <a:normAutofit/>
          </a:bodyPr>
          <a:lstStyle/>
          <a:p>
            <a:r>
              <a:rPr lang="fr-FR" sz="4800"/>
              <a:t>III/ La résiliation pour inexécution suffisamment grave</a:t>
            </a:r>
          </a:p>
        </p:txBody>
      </p:sp>
      <p:sp>
        <p:nvSpPr>
          <p:cNvPr id="3" name="Espace réservé du contenu 2">
            <a:extLst>
              <a:ext uri="{FF2B5EF4-FFF2-40B4-BE49-F238E27FC236}">
                <a16:creationId xmlns:a16="http://schemas.microsoft.com/office/drawing/2014/main" id="{1E689CAA-CDAF-D4CA-26B4-D4EC21DEB7A0}"/>
              </a:ext>
            </a:extLst>
          </p:cNvPr>
          <p:cNvSpPr>
            <a:spLocks noGrp="1"/>
          </p:cNvSpPr>
          <p:nvPr>
            <p:ph idx="1"/>
          </p:nvPr>
        </p:nvSpPr>
        <p:spPr>
          <a:xfrm>
            <a:off x="639536" y="2509976"/>
            <a:ext cx="10908786" cy="3632204"/>
          </a:xfrm>
        </p:spPr>
        <p:txBody>
          <a:bodyPr vert="horz" lIns="91440" tIns="45720" rIns="91440" bIns="45720" rtlCol="0" anchor="ctr">
            <a:normAutofit/>
          </a:bodyPr>
          <a:lstStyle/>
          <a:p>
            <a:pPr marL="0" indent="0">
              <a:buNone/>
            </a:pPr>
            <a:r>
              <a:rPr lang="fr-FR" sz="1500" b="1" u="sng">
                <a:latin typeface="Aptos"/>
              </a:rPr>
              <a:t>2°) Le conseil syndical peut être à l’initiative de la résiliation du contrat </a:t>
            </a:r>
            <a:r>
              <a:rPr lang="fr-FR" sz="1500" b="1">
                <a:latin typeface="Aptos"/>
              </a:rPr>
              <a:t>: </a:t>
            </a:r>
          </a:p>
          <a:p>
            <a:r>
              <a:rPr lang="fr-FR" sz="1500">
                <a:latin typeface="Aptos"/>
              </a:rPr>
              <a:t>Il doit notifier au syndic une demande motivée d’inscription de cette question à l’ordre du jour de la prochaine assemblée générale, en précisant la ou les inexécutions qui lui sont reprochées</a:t>
            </a:r>
          </a:p>
          <a:p>
            <a:r>
              <a:rPr lang="fr-FR" sz="1500">
                <a:latin typeface="Aptos"/>
              </a:rPr>
              <a:t>Il faut que les faits reprochés </a:t>
            </a:r>
            <a:r>
              <a:rPr lang="fr-FR" sz="1500" b="1">
                <a:latin typeface="Aptos"/>
              </a:rPr>
              <a:t>soient suffisamment grave</a:t>
            </a:r>
            <a:r>
              <a:rPr lang="fr-FR" sz="1500">
                <a:latin typeface="Aptos"/>
              </a:rPr>
              <a:t>, à défaut il pourra obtenir par </a:t>
            </a:r>
            <a:r>
              <a:rPr lang="fr-FR" sz="1500" b="1">
                <a:latin typeface="Aptos"/>
              </a:rPr>
              <a:t>voie judiciaire </a:t>
            </a:r>
            <a:r>
              <a:rPr lang="fr-FR" sz="1500">
                <a:latin typeface="Aptos"/>
              </a:rPr>
              <a:t>la condamnation du syndicat au paiement de sa rémunération restante, ainsi que de l’octroi de dommages et intérêts</a:t>
            </a:r>
          </a:p>
          <a:p>
            <a:r>
              <a:rPr lang="fr-FR" sz="1500">
                <a:latin typeface="Aptos"/>
              </a:rPr>
              <a:t>L’assemblée générale se prononce sur la question de la résiliation du contrat</a:t>
            </a:r>
          </a:p>
          <a:p>
            <a:r>
              <a:rPr lang="fr-FR" sz="1500">
                <a:ea typeface="+mn-lt"/>
                <a:cs typeface="+mn-lt"/>
              </a:rPr>
              <a:t>L'assemblée générale se prononce sur la question de la résiliation du contrat et, le cas échéant, fixe sa date de prise d'effet au plus tôt un jour franc après la tenue de cette assemblée.</a:t>
            </a:r>
            <a:endParaRPr lang="fr-FR" sz="1500"/>
          </a:p>
          <a:p>
            <a:r>
              <a:rPr lang="fr-FR" sz="1500">
                <a:ea typeface="+mn-lt"/>
                <a:cs typeface="+mn-lt"/>
              </a:rPr>
              <a:t>Lorsqu'au cours de la même assemblée le syndicat des copropriétaires désigne un nouveau syndic, il fixe la date de prise d'effet du contrat.</a:t>
            </a:r>
            <a:endParaRPr lang="fr-FR" sz="1500"/>
          </a:p>
          <a:p>
            <a:endParaRPr lang="fr-FR" sz="15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0426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8C91CD4-6564-26FD-A1E5-4F9A6F00C5E5}"/>
              </a:ext>
            </a:extLst>
          </p:cNvPr>
          <p:cNvSpPr>
            <a:spLocks noGrp="1"/>
          </p:cNvSpPr>
          <p:nvPr>
            <p:ph type="title"/>
          </p:nvPr>
        </p:nvSpPr>
        <p:spPr>
          <a:xfrm>
            <a:off x="1043631" y="809898"/>
            <a:ext cx="9942716" cy="1554480"/>
          </a:xfrm>
        </p:spPr>
        <p:txBody>
          <a:bodyPr anchor="ctr">
            <a:normAutofit/>
          </a:bodyPr>
          <a:lstStyle/>
          <a:p>
            <a:r>
              <a:rPr lang="fr-FR" sz="4800"/>
              <a:t>Résiliation pour inexécution suffisamment grave : les limites </a:t>
            </a:r>
          </a:p>
        </p:txBody>
      </p:sp>
      <p:sp>
        <p:nvSpPr>
          <p:cNvPr id="3" name="Espace réservé du contenu 2">
            <a:extLst>
              <a:ext uri="{FF2B5EF4-FFF2-40B4-BE49-F238E27FC236}">
                <a16:creationId xmlns:a16="http://schemas.microsoft.com/office/drawing/2014/main" id="{4D5DFE5A-D6B1-0BDD-7D68-7494C9624208}"/>
              </a:ext>
            </a:extLst>
          </p:cNvPr>
          <p:cNvSpPr>
            <a:spLocks noGrp="1"/>
          </p:cNvSpPr>
          <p:nvPr>
            <p:ph idx="1"/>
          </p:nvPr>
        </p:nvSpPr>
        <p:spPr>
          <a:xfrm>
            <a:off x="1045028" y="3017522"/>
            <a:ext cx="9941319" cy="3124658"/>
          </a:xfrm>
        </p:spPr>
        <p:txBody>
          <a:bodyPr vert="horz" lIns="91440" tIns="45720" rIns="91440" bIns="45720" rtlCol="0" anchor="ctr">
            <a:normAutofit fontScale="92500" lnSpcReduction="10000"/>
          </a:bodyPr>
          <a:lstStyle/>
          <a:p>
            <a:endParaRPr lang="fr-FR" sz="2000" dirty="0">
              <a:ea typeface="+mn-lt"/>
              <a:cs typeface="+mn-lt"/>
            </a:endParaRPr>
          </a:p>
          <a:p>
            <a:r>
              <a:rPr lang="fr-FR" sz="2000" dirty="0">
                <a:ea typeface="+mn-lt"/>
                <a:cs typeface="+mn-lt"/>
              </a:rPr>
              <a:t>D'après l'article 18 VIII de la loi du 10 juillet 1965, le président du CS  fait un courrier recommandé listant les inexécutions suffisamment grave et demande au syndic de porter la question de la résiliation du contrat à l'ordre du jour de la prochaine assemblée générale mais aucun délai de convocation de l’AG n’est fixé. </a:t>
            </a:r>
            <a:endParaRPr lang="fr-FR" dirty="0"/>
          </a:p>
          <a:p>
            <a:r>
              <a:rPr lang="fr-FR" sz="2000" dirty="0">
                <a:ea typeface="+mn-lt"/>
                <a:cs typeface="+mn-lt"/>
              </a:rPr>
              <a:t>En pratique, certains syndics s’abstiennent systématiquement  de convoquer cette AG, et restent donc en poste en dépit de la lettre de révocation.</a:t>
            </a:r>
          </a:p>
          <a:p>
            <a:pPr marL="0" indent="0">
              <a:buNone/>
            </a:pPr>
            <a:r>
              <a:rPr lang="fr-FR" sz="2000" b="1" dirty="0">
                <a:ea typeface="+mn-lt"/>
                <a:cs typeface="+mn-lt"/>
              </a:rPr>
              <a:t>Comment faire ?</a:t>
            </a:r>
          </a:p>
          <a:p>
            <a:r>
              <a:rPr lang="fr-FR" sz="2000" dirty="0">
                <a:ea typeface="+mn-lt"/>
                <a:cs typeface="+mn-lt"/>
              </a:rPr>
              <a:t>Une mise en demeure de convoquer l’AG peut être pratiquée par le Président du conseil syndical afin de provoquer la tenue de cette AG (article 8 du décret du 17 mars 1967) </a:t>
            </a:r>
          </a:p>
          <a:p>
            <a:endParaRPr lang="fr-FR" sz="2000" dirty="0"/>
          </a:p>
          <a:p>
            <a:endParaRPr lang="fr-FR" sz="2000" dirty="0"/>
          </a:p>
          <a:p>
            <a:endParaRPr lang="fr-FR" sz="2000" dirty="0"/>
          </a:p>
          <a:p>
            <a:endParaRPr lang="fr-FR" sz="20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22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60C1E9A-6852-63F9-1AE6-12A96EF0C72E}"/>
              </a:ext>
            </a:extLst>
          </p:cNvPr>
          <p:cNvSpPr>
            <a:spLocks noGrp="1"/>
          </p:cNvSpPr>
          <p:nvPr>
            <p:ph type="title"/>
          </p:nvPr>
        </p:nvSpPr>
        <p:spPr>
          <a:xfrm>
            <a:off x="1043631" y="809898"/>
            <a:ext cx="9942716" cy="1554480"/>
          </a:xfrm>
        </p:spPr>
        <p:txBody>
          <a:bodyPr anchor="ctr">
            <a:normAutofit/>
          </a:bodyPr>
          <a:lstStyle/>
          <a:p>
            <a:r>
              <a:rPr lang="fr-FR" sz="3700"/>
              <a:t>Convocation d'assemblée générale par le président du Conseil syndical ou par un copropriétaire </a:t>
            </a:r>
          </a:p>
        </p:txBody>
      </p:sp>
      <p:sp>
        <p:nvSpPr>
          <p:cNvPr id="3" name="Espace réservé du contenu 2">
            <a:extLst>
              <a:ext uri="{FF2B5EF4-FFF2-40B4-BE49-F238E27FC236}">
                <a16:creationId xmlns:a16="http://schemas.microsoft.com/office/drawing/2014/main" id="{2525FFE7-57E4-FC39-A9A0-FD08873DA22A}"/>
              </a:ext>
            </a:extLst>
          </p:cNvPr>
          <p:cNvSpPr>
            <a:spLocks noGrp="1"/>
          </p:cNvSpPr>
          <p:nvPr>
            <p:ph idx="1"/>
          </p:nvPr>
        </p:nvSpPr>
        <p:spPr>
          <a:xfrm>
            <a:off x="1045028" y="3017522"/>
            <a:ext cx="9941319" cy="3124658"/>
          </a:xfrm>
        </p:spPr>
        <p:txBody>
          <a:bodyPr vert="horz" lIns="91440" tIns="45720" rIns="91440" bIns="45720" rtlCol="0" anchor="ctr">
            <a:normAutofit/>
          </a:bodyPr>
          <a:lstStyle/>
          <a:p>
            <a:pPr marL="0" indent="0">
              <a:buNone/>
            </a:pPr>
            <a:r>
              <a:rPr lang="fr-FR" sz="1300" b="1" u="sng" dirty="0">
                <a:latin typeface="Arial" panose="020B0604020202020204" pitchFamily="34" charset="0"/>
                <a:ea typeface="+mn-lt"/>
                <a:cs typeface="Arial" panose="020B0604020202020204" pitchFamily="34" charset="0"/>
              </a:rPr>
              <a:t>Article 8 du décret du 17 mars 1967 :</a:t>
            </a:r>
          </a:p>
          <a:p>
            <a:pPr>
              <a:buNone/>
            </a:pPr>
            <a:r>
              <a:rPr lang="fr-FR" sz="1300" i="1" dirty="0">
                <a:latin typeface="Arial" panose="020B0604020202020204" pitchFamily="34" charset="0"/>
                <a:ea typeface="+mn-lt"/>
                <a:cs typeface="Arial" panose="020B0604020202020204" pitchFamily="34" charset="0"/>
              </a:rPr>
              <a:t>"La convocation de l'assemblée est de droit lorsqu'elle est demandée au syndic soit par le conseil syndical, s'il en existe un, soit par un ou plusieurs copropriétaires représentant au moins un quart des voix de tous les copropriétaires, à moins que le règlement de copropriété ne prévoie un nombre inférieur de voix. La demande, qui est notifiée au syndic, précise les questions dont l'inscription à l'ordre du jour de l'assemblée est demandée.</a:t>
            </a:r>
            <a:endParaRPr lang="fr-FR" sz="1300" i="1" dirty="0">
              <a:latin typeface="Arial" panose="020B0604020202020204" pitchFamily="34" charset="0"/>
              <a:cs typeface="Arial" panose="020B0604020202020204" pitchFamily="34" charset="0"/>
            </a:endParaRPr>
          </a:p>
          <a:p>
            <a:pPr>
              <a:buNone/>
            </a:pPr>
            <a:r>
              <a:rPr lang="fr-FR" sz="1300" i="1" dirty="0">
                <a:latin typeface="Arial" panose="020B0604020202020204" pitchFamily="34" charset="0"/>
                <a:ea typeface="+mn-lt"/>
                <a:cs typeface="Arial" panose="020B0604020202020204" pitchFamily="34" charset="0"/>
              </a:rPr>
              <a:t>Dans les cas prévus au précédent alinéa, l'assemblée générale des copropriétaires est valablement convoquée par le président du conseil syndical, s'il en existe un, </a:t>
            </a:r>
            <a:r>
              <a:rPr lang="fr-FR" sz="1300" b="1" i="1" dirty="0">
                <a:latin typeface="Arial" panose="020B0604020202020204" pitchFamily="34" charset="0"/>
                <a:ea typeface="+mn-lt"/>
                <a:cs typeface="Arial" panose="020B0604020202020204" pitchFamily="34" charset="0"/>
              </a:rPr>
              <a:t>après mise en demeure au syndic restée infructueuse pendant plus de huit jours.</a:t>
            </a:r>
            <a:endParaRPr lang="fr-FR" sz="1300" b="1" i="1" dirty="0">
              <a:latin typeface="Arial" panose="020B0604020202020204" pitchFamily="34" charset="0"/>
              <a:cs typeface="Arial" panose="020B0604020202020204" pitchFamily="34" charset="0"/>
            </a:endParaRPr>
          </a:p>
          <a:p>
            <a:pPr>
              <a:buNone/>
            </a:pPr>
            <a:r>
              <a:rPr lang="fr-FR" sz="1300" i="1" dirty="0">
                <a:latin typeface="Arial" panose="020B0604020202020204" pitchFamily="34" charset="0"/>
                <a:ea typeface="+mn-lt"/>
                <a:cs typeface="Arial" panose="020B0604020202020204" pitchFamily="34" charset="0"/>
              </a:rPr>
              <a:t>Dans les mêmes cas, s'il n'existe pas de conseil syndical ou si les membres de ce conseil n'ont pas été désignés ou si le président de ce conseil ne procède pas à la convocation de l'assemblée, tout copropriétaire peut alors provoquer ladite convocation dans les conditions prévues à l'article 50 du présent décret.</a:t>
            </a:r>
            <a:endParaRPr lang="fr-FR" sz="1300" i="1" dirty="0">
              <a:latin typeface="Arial" panose="020B0604020202020204" pitchFamily="34" charset="0"/>
              <a:cs typeface="Arial" panose="020B0604020202020204" pitchFamily="34" charset="0"/>
            </a:endParaRPr>
          </a:p>
          <a:p>
            <a:pPr>
              <a:buNone/>
            </a:pPr>
            <a:r>
              <a:rPr lang="fr-FR" sz="1300" i="1" dirty="0">
                <a:latin typeface="Arial" panose="020B0604020202020204" pitchFamily="34" charset="0"/>
                <a:ea typeface="+mn-lt"/>
                <a:cs typeface="Arial" panose="020B0604020202020204" pitchFamily="34" charset="0"/>
              </a:rPr>
              <a:t>Lorsque l'assemblée est convoquée en application du présent article, la convocation est notifiée au syndic."</a:t>
            </a:r>
            <a:endParaRPr lang="fr-FR" sz="1300" i="1" dirty="0">
              <a:latin typeface="Arial" panose="020B0604020202020204" pitchFamily="34" charset="0"/>
              <a:cs typeface="Arial" panose="020B0604020202020204" pitchFamily="34" charset="0"/>
            </a:endParaRPr>
          </a:p>
          <a:p>
            <a:pPr marL="0" indent="0">
              <a:buNone/>
            </a:pPr>
            <a:r>
              <a:rPr lang="fr-FR" sz="1300" dirty="0">
                <a:latin typeface="Arial" panose="020B0604020202020204" pitchFamily="34" charset="0"/>
                <a:ea typeface="+mn-lt"/>
                <a:cs typeface="Arial" panose="020B0604020202020204" pitchFamily="34" charset="0"/>
              </a:rPr>
              <a:t>(…)</a:t>
            </a:r>
          </a:p>
          <a:p>
            <a:endParaRPr lang="fr-FR" sz="1300" dirty="0"/>
          </a:p>
          <a:p>
            <a:endParaRPr lang="fr-FR" sz="13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825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9C83403-0778-11D7-9482-FFB3FDFF496D}"/>
              </a:ext>
            </a:extLst>
          </p:cNvPr>
          <p:cNvSpPr>
            <a:spLocks noGrp="1"/>
          </p:cNvSpPr>
          <p:nvPr>
            <p:ph type="title"/>
          </p:nvPr>
        </p:nvSpPr>
        <p:spPr>
          <a:xfrm>
            <a:off x="1043631" y="809898"/>
            <a:ext cx="9942716" cy="1554480"/>
          </a:xfrm>
        </p:spPr>
        <p:txBody>
          <a:bodyPr anchor="ctr">
            <a:normAutofit/>
          </a:bodyPr>
          <a:lstStyle/>
          <a:p>
            <a:r>
              <a:rPr lang="fr-FR" sz="4800"/>
              <a:t>Convocation d'assemblée générale par le président du conseil syndical </a:t>
            </a:r>
          </a:p>
        </p:txBody>
      </p:sp>
      <p:sp>
        <p:nvSpPr>
          <p:cNvPr id="3" name="Espace réservé du contenu 2">
            <a:extLst>
              <a:ext uri="{FF2B5EF4-FFF2-40B4-BE49-F238E27FC236}">
                <a16:creationId xmlns:a16="http://schemas.microsoft.com/office/drawing/2014/main" id="{9384E07C-39A9-DB74-8CC0-DF48BC90C326}"/>
              </a:ext>
            </a:extLst>
          </p:cNvPr>
          <p:cNvSpPr>
            <a:spLocks noGrp="1"/>
          </p:cNvSpPr>
          <p:nvPr>
            <p:ph idx="1"/>
          </p:nvPr>
        </p:nvSpPr>
        <p:spPr>
          <a:xfrm>
            <a:off x="646339" y="2405201"/>
            <a:ext cx="10965936" cy="3736979"/>
          </a:xfrm>
        </p:spPr>
        <p:txBody>
          <a:bodyPr vert="horz" lIns="91440" tIns="45720" rIns="91440" bIns="45720" rtlCol="0" anchor="ctr">
            <a:normAutofit/>
          </a:bodyPr>
          <a:lstStyle/>
          <a:p>
            <a:pPr marL="0" indent="0">
              <a:buNone/>
            </a:pPr>
            <a:r>
              <a:rPr lang="fr-FR" sz="1300" b="1" u="sng" dirty="0">
                <a:latin typeface="Arial" panose="020B0604020202020204" pitchFamily="34" charset="0"/>
                <a:cs typeface="Arial" panose="020B0604020202020204" pitchFamily="34" charset="0"/>
              </a:rPr>
              <a:t>Il est conseillé d'envoyer 2 courriers recommandés au syndic (même si la loi ne l'oblige pas)</a:t>
            </a:r>
          </a:p>
          <a:p>
            <a:pPr>
              <a:buFont typeface="Calibri" panose="020B0604020202020204" pitchFamily="34" charset="0"/>
              <a:buChar char="-"/>
            </a:pPr>
            <a:r>
              <a:rPr lang="fr-FR" sz="1300" dirty="0">
                <a:latin typeface="Arial" panose="020B0604020202020204" pitchFamily="34" charset="0"/>
                <a:cs typeface="Arial" panose="020B0604020202020204" pitchFamily="34" charset="0"/>
              </a:rPr>
              <a:t>Un premier courrier pour lui demander de convoquer une assemblée générale dans un délai raisonnable,</a:t>
            </a:r>
          </a:p>
          <a:p>
            <a:pPr>
              <a:buFont typeface="Calibri" panose="020B0604020202020204" pitchFamily="34" charset="0"/>
              <a:buChar char="-"/>
            </a:pPr>
            <a:r>
              <a:rPr lang="fr-FR" sz="1300" dirty="0">
                <a:latin typeface="Arial" panose="020B0604020202020204" pitchFamily="34" charset="0"/>
                <a:cs typeface="Arial" panose="020B0604020202020204" pitchFamily="34" charset="0"/>
              </a:rPr>
              <a:t>Un deuxième courrier le mettant en demeure de convoquer une assemblée générale dans les 8 jours en précisant les dispositions de l'article 8 du décret du 17 mars 1967.</a:t>
            </a:r>
          </a:p>
          <a:p>
            <a:pPr marL="0" indent="0">
              <a:buNone/>
            </a:pPr>
            <a:r>
              <a:rPr lang="fr-FR" sz="1300" dirty="0">
                <a:latin typeface="Arial" panose="020B0604020202020204" pitchFamily="34" charset="0"/>
                <a:cs typeface="Arial" panose="020B0604020202020204" pitchFamily="34" charset="0"/>
              </a:rPr>
              <a:t>La demande de convocation</a:t>
            </a:r>
            <a:r>
              <a:rPr lang="fr-FR" sz="1300" b="1" dirty="0">
                <a:latin typeface="Arial" panose="020B0604020202020204" pitchFamily="34" charset="0"/>
                <a:cs typeface="Arial" panose="020B0604020202020204" pitchFamily="34" charset="0"/>
              </a:rPr>
              <a:t> </a:t>
            </a:r>
            <a:r>
              <a:rPr lang="fr-FR" sz="1300" b="1" dirty="0">
                <a:solidFill>
                  <a:schemeClr val="tx2">
                    <a:lumMod val="75000"/>
                    <a:lumOff val="25000"/>
                  </a:schemeClr>
                </a:solidFill>
                <a:latin typeface="Arial" panose="020B0604020202020204" pitchFamily="34" charset="0"/>
                <a:cs typeface="Arial" panose="020B0604020202020204" pitchFamily="34" charset="0"/>
              </a:rPr>
              <a:t>doit comporter les questions que le conseil syndical souhaite voir porter à l'ordre du jour : il faut donc les rédiger.</a:t>
            </a:r>
          </a:p>
          <a:p>
            <a:pPr marL="0" indent="0">
              <a:buNone/>
            </a:pPr>
            <a:r>
              <a:rPr lang="fr-FR" sz="1300" dirty="0">
                <a:latin typeface="Arial" panose="020B0604020202020204" pitchFamily="34" charset="0"/>
                <a:cs typeface="Arial" panose="020B0604020202020204" pitchFamily="34" charset="0"/>
              </a:rPr>
              <a:t>A défaut de réponse du syndic dans les 8 jours : le président du CS peut lui-même convoquer l'assemblée générale au bout du 9ème jour</a:t>
            </a:r>
          </a:p>
          <a:p>
            <a:pPr marL="0" indent="0">
              <a:buNone/>
            </a:pPr>
            <a:r>
              <a:rPr lang="fr-FR" sz="1300" dirty="0">
                <a:latin typeface="Arial" panose="020B0604020202020204" pitchFamily="34" charset="0"/>
                <a:cs typeface="Arial" panose="020B0604020202020204" pitchFamily="34" charset="0"/>
              </a:rPr>
              <a:t>Ce qui suppose</a:t>
            </a:r>
            <a:r>
              <a:rPr lang="fr-FR" sz="1300" dirty="0">
                <a:latin typeface="Arial" panose="020B0604020202020204" pitchFamily="34" charset="0"/>
                <a:ea typeface="+mn-lt"/>
                <a:cs typeface="Arial" panose="020B0604020202020204" pitchFamily="34" charset="0"/>
              </a:rPr>
              <a:t> que le CS dispose de l</a:t>
            </a:r>
            <a:r>
              <a:rPr lang="fr-FR" sz="1300" b="1" dirty="0">
                <a:solidFill>
                  <a:schemeClr val="tx2">
                    <a:lumMod val="75000"/>
                    <a:lumOff val="25000"/>
                  </a:schemeClr>
                </a:solidFill>
                <a:latin typeface="Arial" panose="020B0604020202020204" pitchFamily="34" charset="0"/>
                <a:ea typeface="+mn-lt"/>
                <a:cs typeface="Arial" panose="020B0604020202020204" pitchFamily="34" charset="0"/>
              </a:rPr>
              <a:t>a liste de l’article 32 du décret du 17 mars 1967</a:t>
            </a:r>
            <a:r>
              <a:rPr lang="fr-FR" sz="1300" dirty="0">
                <a:latin typeface="Arial" panose="020B0604020202020204" pitchFamily="34" charset="0"/>
                <a:ea typeface="+mn-lt"/>
                <a:cs typeface="Arial" panose="020B0604020202020204" pitchFamily="34" charset="0"/>
              </a:rPr>
              <a:t>, liste qui devrait obligatoirement se trouver dans la section conseil syndical de l’extranet (article 3 décret du 23 mai 2019)  , mais qui en pratique s’y trouve rarement, empêchant ainsi de convoquer l’AG de résiliation anticipée du contrat de syndic. </a:t>
            </a:r>
          </a:p>
          <a:p>
            <a:pPr marL="0" indent="0">
              <a:buNone/>
            </a:pPr>
            <a:r>
              <a:rPr lang="fr-FR" sz="1300" dirty="0">
                <a:latin typeface="Arial" panose="020B0604020202020204" pitchFamily="34" charset="0"/>
                <a:ea typeface="+mn-lt"/>
                <a:cs typeface="Arial" panose="020B0604020202020204" pitchFamily="34" charset="0"/>
              </a:rPr>
              <a:t>C’est aussi très compliqué pour les conseillers syndicaux d’organiser une AG si la copropriété est de taille importante. La résiliation pour inexécution est alors privée d’efficacité, ce qui n’est pas conforme au droit des contrats.</a:t>
            </a:r>
            <a:endParaRPr lang="fr-FR" sz="1300" dirty="0">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476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BB2329D-FCA9-8188-FE18-66BE76CCDDDE}"/>
              </a:ext>
            </a:extLst>
          </p:cNvPr>
          <p:cNvSpPr>
            <a:spLocks noGrp="1"/>
          </p:cNvSpPr>
          <p:nvPr>
            <p:ph type="title"/>
          </p:nvPr>
        </p:nvSpPr>
        <p:spPr>
          <a:xfrm>
            <a:off x="1043631" y="809898"/>
            <a:ext cx="9942716" cy="1554480"/>
          </a:xfrm>
        </p:spPr>
        <p:txBody>
          <a:bodyPr anchor="ctr">
            <a:normAutofit/>
          </a:bodyPr>
          <a:lstStyle/>
          <a:p>
            <a:r>
              <a:rPr lang="fr-FR" sz="4800"/>
              <a:t>Convocation d'assemblée générale par un copropriétaire </a:t>
            </a:r>
          </a:p>
        </p:txBody>
      </p:sp>
      <p:sp>
        <p:nvSpPr>
          <p:cNvPr id="3" name="Espace réservé du contenu 2">
            <a:extLst>
              <a:ext uri="{FF2B5EF4-FFF2-40B4-BE49-F238E27FC236}">
                <a16:creationId xmlns:a16="http://schemas.microsoft.com/office/drawing/2014/main" id="{B28D0A8D-DAA1-254C-54ED-D6D2E797C08C}"/>
              </a:ext>
            </a:extLst>
          </p:cNvPr>
          <p:cNvSpPr>
            <a:spLocks noGrp="1"/>
          </p:cNvSpPr>
          <p:nvPr>
            <p:ph idx="1"/>
          </p:nvPr>
        </p:nvSpPr>
        <p:spPr>
          <a:xfrm>
            <a:off x="1045028" y="3017522"/>
            <a:ext cx="9941319" cy="3124658"/>
          </a:xfrm>
        </p:spPr>
        <p:txBody>
          <a:bodyPr vert="horz" lIns="91440" tIns="45720" rIns="91440" bIns="45720" rtlCol="0" anchor="ctr">
            <a:normAutofit/>
          </a:bodyPr>
          <a:lstStyle/>
          <a:p>
            <a:pPr marL="0" indent="0">
              <a:buNone/>
            </a:pPr>
            <a:r>
              <a:rPr lang="fr-FR" sz="2000"/>
              <a:t>Elle se fait dans les conditions de l'article 50 du décret du 17 mars 1967 : </a:t>
            </a:r>
          </a:p>
          <a:p>
            <a:pPr>
              <a:buNone/>
            </a:pPr>
            <a:r>
              <a:rPr lang="fr-FR" sz="2000">
                <a:ea typeface="+mn-lt"/>
                <a:cs typeface="+mn-lt"/>
              </a:rPr>
              <a:t>Dans l'hypothèse prévue à l'article 8 (3e alinéa) ci-dessus, le président du tribunal judiciaire, statuant en matière de référé, peut, à la requête de tout copropriétaire, habiliter un copropriétaire ou un mandataire de justice à l'effet de convoquer l'assemblée générale. Dans ce cas, il peut charger ce mandataire de présider l'assemblée.</a:t>
            </a:r>
            <a:endParaRPr lang="fr-FR" sz="2000"/>
          </a:p>
          <a:p>
            <a:pPr>
              <a:buNone/>
            </a:pPr>
            <a:r>
              <a:rPr lang="fr-FR" sz="2000">
                <a:ea typeface="+mn-lt"/>
                <a:cs typeface="+mn-lt"/>
              </a:rPr>
              <a:t>Une mise en demeure, restée infructueuse pendant plus de huit jours faite au syndic et, le cas échéant, au président du conseil syndical doit précéder l'assignation à peine d'irrecevabilité. Celle-ci est délivrée au syndic et, le cas échéant, au président du conseil syndical.</a:t>
            </a:r>
            <a:endParaRPr lang="fr-FR" sz="2000"/>
          </a:p>
          <a:p>
            <a:pPr marL="0" indent="0">
              <a:buNone/>
            </a:pPr>
            <a:endParaRPr lang="fr-FR" sz="20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9341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4565BE-65FC-DA14-FB45-1B51BFDC48B6}"/>
              </a:ext>
            </a:extLst>
          </p:cNvPr>
          <p:cNvSpPr>
            <a:spLocks noGrp="1"/>
          </p:cNvSpPr>
          <p:nvPr>
            <p:ph type="title"/>
          </p:nvPr>
        </p:nvSpPr>
        <p:spPr/>
        <p:txBody>
          <a:bodyPr/>
          <a:lstStyle/>
          <a:p>
            <a:r>
              <a:rPr lang="fr-FR" dirty="0"/>
              <a:t>Résiliation et révocation du contrat de syndic</a:t>
            </a:r>
          </a:p>
        </p:txBody>
      </p:sp>
      <p:sp>
        <p:nvSpPr>
          <p:cNvPr id="3" name="Espace réservé du contenu 2">
            <a:extLst>
              <a:ext uri="{FF2B5EF4-FFF2-40B4-BE49-F238E27FC236}">
                <a16:creationId xmlns:a16="http://schemas.microsoft.com/office/drawing/2014/main" id="{00282C9A-CA27-0F79-CFB7-C98A2E171622}"/>
              </a:ext>
            </a:extLst>
          </p:cNvPr>
          <p:cNvSpPr>
            <a:spLocks noGrp="1"/>
          </p:cNvSpPr>
          <p:nvPr>
            <p:ph idx="1"/>
          </p:nvPr>
        </p:nvSpPr>
        <p:spPr/>
        <p:txBody>
          <a:bodyPr vert="horz" lIns="91440" tIns="45720" rIns="91440" bIns="45720" rtlCol="0" anchor="t">
            <a:normAutofit fontScale="92500" lnSpcReduction="20000"/>
          </a:bodyPr>
          <a:lstStyle/>
          <a:p>
            <a:r>
              <a:rPr lang="fr-FR" dirty="0"/>
              <a:t>Le contrat se forme par la volonté des parties.</a:t>
            </a:r>
            <a:endParaRPr lang="fr-FR"/>
          </a:p>
          <a:p>
            <a:r>
              <a:rPr lang="fr-FR" dirty="0"/>
              <a:t>Il est en principe "irrévocable" , sauf dans trois cas : </a:t>
            </a:r>
          </a:p>
          <a:p>
            <a:pPr marL="0" indent="0">
              <a:buNone/>
            </a:pPr>
            <a:r>
              <a:rPr lang="fr-FR" dirty="0"/>
              <a:t>   ° si les parties acceptent mutuellement d'y mettre fin (</a:t>
            </a:r>
            <a:r>
              <a:rPr lang="fr-FR" dirty="0" err="1"/>
              <a:t>muttus</a:t>
            </a:r>
            <a:r>
              <a:rPr lang="fr-FR" dirty="0"/>
              <a:t> dissensus)</a:t>
            </a:r>
          </a:p>
          <a:p>
            <a:pPr marL="0" indent="0">
              <a:buNone/>
            </a:pPr>
            <a:r>
              <a:rPr lang="fr-FR" dirty="0"/>
              <a:t>   ° si la loi le prévoit,</a:t>
            </a:r>
          </a:p>
          <a:p>
            <a:pPr marL="0" indent="0">
              <a:buNone/>
            </a:pPr>
            <a:r>
              <a:rPr lang="fr-FR" dirty="0"/>
              <a:t>   ° si une clause du contrat le prévoit</a:t>
            </a:r>
          </a:p>
          <a:p>
            <a:r>
              <a:rPr lang="fr-FR" dirty="0"/>
              <a:t>Ne pas confondre révocation et non renouvellement du contrat de syndic  : Révoquer un contrat suppose d'y mettre fin avant son terme.</a:t>
            </a:r>
          </a:p>
          <a:p>
            <a:pPr marL="0" indent="0">
              <a:buNone/>
            </a:pPr>
            <a:r>
              <a:rPr lang="fr-FR" dirty="0"/>
              <a:t> * Si contrat à exécution successive : </a:t>
            </a:r>
            <a:r>
              <a:rPr lang="fr-FR" dirty="0">
                <a:highlight>
                  <a:srgbClr val="FFFF00"/>
                </a:highlight>
              </a:rPr>
              <a:t>révocation = résiliation </a:t>
            </a:r>
            <a:r>
              <a:rPr lang="fr-FR" dirty="0"/>
              <a:t>(cas des contrats de syndic)</a:t>
            </a:r>
          </a:p>
          <a:p>
            <a:pPr marL="0" indent="0">
              <a:buNone/>
            </a:pPr>
            <a:r>
              <a:rPr lang="fr-FR" dirty="0"/>
              <a:t> * Si contrat à exécution instantanée : révocation = résolution</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877043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1A4B6D4-44BE-72F0-7924-D349FE8C8D90}"/>
              </a:ext>
            </a:extLst>
          </p:cNvPr>
          <p:cNvSpPr>
            <a:spLocks noGrp="1"/>
          </p:cNvSpPr>
          <p:nvPr>
            <p:ph type="title"/>
          </p:nvPr>
        </p:nvSpPr>
        <p:spPr>
          <a:xfrm>
            <a:off x="915571" y="108688"/>
            <a:ext cx="10217143" cy="1254421"/>
          </a:xfrm>
        </p:spPr>
        <p:txBody>
          <a:bodyPr anchor="b">
            <a:normAutofit/>
          </a:bodyPr>
          <a:lstStyle/>
          <a:p>
            <a:r>
              <a:rPr lang="fr-FR" sz="4200"/>
              <a:t>Conclusion : conseils pratiques : si vous souhaitez changer de syndic </a:t>
            </a:r>
          </a:p>
        </p:txBody>
      </p:sp>
      <p:sp>
        <p:nvSpPr>
          <p:cNvPr id="3" name="Espace réservé du contenu 2">
            <a:extLst>
              <a:ext uri="{FF2B5EF4-FFF2-40B4-BE49-F238E27FC236}">
                <a16:creationId xmlns:a16="http://schemas.microsoft.com/office/drawing/2014/main" id="{A9968E5B-D1BB-E8A5-631D-879C12CBDD20}"/>
              </a:ext>
            </a:extLst>
          </p:cNvPr>
          <p:cNvSpPr>
            <a:spLocks noGrp="1"/>
          </p:cNvSpPr>
          <p:nvPr>
            <p:ph idx="1"/>
          </p:nvPr>
        </p:nvSpPr>
        <p:spPr>
          <a:xfrm>
            <a:off x="649769" y="1986937"/>
            <a:ext cx="10870286" cy="3948144"/>
          </a:xfrm>
        </p:spPr>
        <p:txBody>
          <a:bodyPr vert="horz" lIns="91440" tIns="45720" rIns="91440" bIns="45720" rtlCol="0" anchor="ctr">
            <a:noAutofit/>
          </a:bodyPr>
          <a:lstStyle/>
          <a:p>
            <a:pPr>
              <a:buNone/>
            </a:pPr>
            <a:r>
              <a:rPr lang="fr-FR" sz="1200" dirty="0">
                <a:latin typeface="Wingdings 3"/>
                <a:sym typeface="Wingdings 3"/>
              </a:rPr>
              <a:t>u</a:t>
            </a:r>
            <a:r>
              <a:rPr lang="fr-FR" sz="1200" u="sng" dirty="0">
                <a:latin typeface="Trebuchet MS"/>
              </a:rPr>
              <a:t>8 mois avant la tenue de l’assemblée générale </a:t>
            </a:r>
            <a:r>
              <a:rPr lang="fr-FR" sz="1200" dirty="0">
                <a:latin typeface="Trebuchet MS"/>
              </a:rPr>
              <a:t>: </a:t>
            </a:r>
            <a:endParaRPr lang="fr-FR" sz="1200"/>
          </a:p>
          <a:p>
            <a:pPr>
              <a:buNone/>
            </a:pPr>
            <a:r>
              <a:rPr lang="fr-FR" sz="1200" dirty="0">
                <a:latin typeface="Trebuchet MS"/>
              </a:rPr>
              <a:t>Recenser les besoins de la copropriété et L’expression des prestations incluses dans le forfait </a:t>
            </a:r>
            <a:endParaRPr lang="fr-FR" sz="1200" dirty="0"/>
          </a:p>
          <a:p>
            <a:pPr>
              <a:buNone/>
            </a:pPr>
            <a:r>
              <a:rPr lang="fr-FR" sz="1200" dirty="0">
                <a:latin typeface="Wingdings 3"/>
                <a:sym typeface="Wingdings 3"/>
              </a:rPr>
              <a:t>u</a:t>
            </a:r>
            <a:r>
              <a:rPr lang="fr-FR" sz="1200" u="sng" dirty="0">
                <a:latin typeface="Trebuchet MS"/>
              </a:rPr>
              <a:t>6 mois avant la tenue de l’assemblée générale : </a:t>
            </a:r>
            <a:endParaRPr lang="fr-FR" sz="1200" dirty="0"/>
          </a:p>
          <a:p>
            <a:pPr>
              <a:buNone/>
            </a:pPr>
            <a:r>
              <a:rPr lang="fr-FR" sz="1200" dirty="0">
                <a:latin typeface="Trebuchet MS"/>
              </a:rPr>
              <a:t>L’audition des syndics/ réflexion sur le contrat proposé </a:t>
            </a:r>
            <a:endParaRPr lang="fr-FR" sz="1200"/>
          </a:p>
          <a:p>
            <a:pPr>
              <a:buNone/>
            </a:pPr>
            <a:r>
              <a:rPr lang="fr-FR" sz="1200" dirty="0">
                <a:latin typeface="Wingdings 3"/>
                <a:sym typeface="Wingdings 3"/>
              </a:rPr>
              <a:t>u</a:t>
            </a:r>
            <a:r>
              <a:rPr lang="fr-FR" sz="1200" u="sng" dirty="0">
                <a:latin typeface="Trebuchet MS"/>
              </a:rPr>
              <a:t>4-3 mois avant la tenue de l’assemblée générale :</a:t>
            </a:r>
            <a:r>
              <a:rPr lang="fr-FR" sz="1200" dirty="0">
                <a:latin typeface="Trebuchet MS"/>
              </a:rPr>
              <a:t> </a:t>
            </a:r>
            <a:endParaRPr lang="fr-FR" sz="1200"/>
          </a:p>
          <a:p>
            <a:pPr>
              <a:buNone/>
            </a:pPr>
            <a:r>
              <a:rPr lang="fr-FR" sz="1200" dirty="0">
                <a:latin typeface="Trebuchet MS"/>
              </a:rPr>
              <a:t>Le contrôle du contrat du syndic et de la fiche d’information</a:t>
            </a:r>
            <a:endParaRPr lang="fr-FR" sz="1200"/>
          </a:p>
          <a:p>
            <a:pPr>
              <a:buNone/>
            </a:pPr>
            <a:r>
              <a:rPr lang="fr-FR" sz="1200" dirty="0">
                <a:latin typeface="Trebuchet MS"/>
              </a:rPr>
              <a:t>Rédaction rapport du Conseil Syndical si mise en concurrence </a:t>
            </a:r>
            <a:endParaRPr lang="fr-FR" sz="1200"/>
          </a:p>
          <a:p>
            <a:pPr>
              <a:buNone/>
            </a:pPr>
            <a:r>
              <a:rPr lang="fr-FR" sz="1200" b="1" dirty="0">
                <a:solidFill>
                  <a:schemeClr val="tx2">
                    <a:lumMod val="75000"/>
                    <a:lumOff val="25000"/>
                  </a:schemeClr>
                </a:solidFill>
                <a:latin typeface="Trebuchet MS"/>
              </a:rPr>
              <a:t>Si situation conflictuelle avec le syndic actuel : récupérer les documents comptables et administratifs de la copropriété (grand livre comptable, relevés de comptes, liste des adresses des copropriétaires, copie des contrats en cours avec la copropriété…) </a:t>
            </a:r>
            <a:endParaRPr lang="fr-FR" sz="1200" b="1">
              <a:solidFill>
                <a:schemeClr val="tx2">
                  <a:lumMod val="75000"/>
                  <a:lumOff val="25000"/>
                </a:schemeClr>
              </a:solidFill>
            </a:endParaRPr>
          </a:p>
          <a:p>
            <a:pPr>
              <a:buNone/>
            </a:pPr>
            <a:r>
              <a:rPr lang="fr-FR" sz="1200" dirty="0">
                <a:latin typeface="Wingdings 3"/>
                <a:sym typeface="Wingdings 3"/>
              </a:rPr>
              <a:t>u</a:t>
            </a:r>
            <a:r>
              <a:rPr lang="fr-FR" sz="1200" u="sng" dirty="0">
                <a:latin typeface="Trebuchet MS"/>
              </a:rPr>
              <a:t>2 mois avant la date de l’assemblée générale </a:t>
            </a:r>
            <a:r>
              <a:rPr lang="fr-FR" sz="1200" dirty="0">
                <a:latin typeface="Trebuchet MS"/>
              </a:rPr>
              <a:t>:  </a:t>
            </a:r>
            <a:endParaRPr lang="fr-FR" sz="1200"/>
          </a:p>
          <a:p>
            <a:pPr>
              <a:buNone/>
            </a:pPr>
            <a:r>
              <a:rPr lang="fr-FR" sz="1200" dirty="0">
                <a:latin typeface="Trebuchet MS"/>
              </a:rPr>
              <a:t>L’inscription à l’ordre du jour de l’assemblée générale de la désignation du syndic </a:t>
            </a:r>
            <a:endParaRPr lang="fr-FR" sz="1200"/>
          </a:p>
          <a:p>
            <a:pPr>
              <a:buNone/>
            </a:pPr>
            <a:r>
              <a:rPr lang="fr-FR" sz="1200" dirty="0">
                <a:latin typeface="Trebuchet MS"/>
              </a:rPr>
              <a:t>- Le projet de résolution </a:t>
            </a:r>
            <a:endParaRPr lang="fr-FR" sz="1200"/>
          </a:p>
          <a:p>
            <a:pPr>
              <a:buNone/>
            </a:pPr>
            <a:r>
              <a:rPr lang="fr-FR" sz="1200" dirty="0">
                <a:latin typeface="Trebuchet MS"/>
              </a:rPr>
              <a:t>- Le contrat de syndic  </a:t>
            </a:r>
            <a:endParaRPr lang="fr-FR" sz="1200"/>
          </a:p>
          <a:p>
            <a:pPr>
              <a:buNone/>
            </a:pPr>
            <a:r>
              <a:rPr lang="fr-FR" sz="1200" dirty="0">
                <a:latin typeface="Trebuchet MS"/>
              </a:rPr>
              <a:t>- La fiche d’information </a:t>
            </a:r>
            <a:endParaRPr lang="fr-FR" sz="1200"/>
          </a:p>
          <a:p>
            <a:pPr>
              <a:buNone/>
            </a:pPr>
            <a:r>
              <a:rPr lang="fr-FR" sz="1200" dirty="0">
                <a:latin typeface="Trebuchet MS"/>
              </a:rPr>
              <a:t>Cette demande doit être envoyée par lettre recommandée avec accusé de réception. Il faut une demande d’inscription par candidat </a:t>
            </a:r>
            <a:endParaRPr lang="fr-FR" sz="1200"/>
          </a:p>
          <a:p>
            <a:pPr>
              <a:buNone/>
            </a:pPr>
            <a:r>
              <a:rPr lang="fr-FR" sz="1200" dirty="0">
                <a:latin typeface="Trebuchet MS"/>
              </a:rPr>
              <a:t>Sensibiliser les copropriétaires pour qu’ils se fassent représenter en AG plutôt qu’ils ne votent par correspondance (si la résolution est amendée leur vote sera considéré comme défaillant))</a:t>
            </a:r>
            <a:endParaRPr lang="fr-FR" sz="1200" dirty="0"/>
          </a:p>
          <a:p>
            <a:pPr>
              <a:buNone/>
            </a:pPr>
            <a:endParaRPr lang="fr-FR" sz="500"/>
          </a:p>
          <a:p>
            <a:pPr marL="0" indent="0">
              <a:buNone/>
            </a:pPr>
            <a:endParaRPr lang="fr-FR" sz="500"/>
          </a:p>
        </p:txBody>
      </p:sp>
    </p:spTree>
    <p:extLst>
      <p:ext uri="{BB962C8B-B14F-4D97-AF65-F5344CB8AC3E}">
        <p14:creationId xmlns:p14="http://schemas.microsoft.com/office/powerpoint/2010/main" val="39343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9E9887D-757C-B551-E923-6E30BE826602}"/>
              </a:ext>
            </a:extLst>
          </p:cNvPr>
          <p:cNvSpPr>
            <a:spLocks noGrp="1"/>
          </p:cNvSpPr>
          <p:nvPr>
            <p:ph type="title"/>
          </p:nvPr>
        </p:nvSpPr>
        <p:spPr>
          <a:xfrm>
            <a:off x="793662" y="386930"/>
            <a:ext cx="10066122" cy="1298448"/>
          </a:xfrm>
        </p:spPr>
        <p:txBody>
          <a:bodyPr anchor="b">
            <a:normAutofit/>
          </a:bodyPr>
          <a:lstStyle/>
          <a:p>
            <a:r>
              <a:rPr lang="fr-FR" sz="3000"/>
              <a:t>C'est quoi résilier un contrat ? </a:t>
            </a:r>
            <a:r>
              <a:rPr lang="fr-FR" sz="3000">
                <a:ea typeface="+mj-lt"/>
                <a:cs typeface="+mj-lt"/>
              </a:rPr>
              <a:t>Distinguer la "résiliation" d'un contrat, de sa "résolution" ou de sa "nullité" ou "caducité"</a:t>
            </a:r>
            <a:endParaRPr lang="fr-FR" sz="3000"/>
          </a:p>
        </p:txBody>
      </p:sp>
      <p:sp>
        <p:nvSpPr>
          <p:cNvPr id="30" name="Rectangle 29">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C1D2F7C0-94FD-6141-C89C-220B1280C3B9}"/>
              </a:ext>
            </a:extLst>
          </p:cNvPr>
          <p:cNvSpPr>
            <a:spLocks noGrp="1"/>
          </p:cNvSpPr>
          <p:nvPr>
            <p:ph idx="1"/>
          </p:nvPr>
        </p:nvSpPr>
        <p:spPr>
          <a:xfrm>
            <a:off x="793661" y="2599509"/>
            <a:ext cx="4530898" cy="3639450"/>
          </a:xfrm>
        </p:spPr>
        <p:txBody>
          <a:bodyPr vert="horz" lIns="91440" tIns="45720" rIns="91440" bIns="45720" rtlCol="0" anchor="ctr">
            <a:normAutofit/>
          </a:bodyPr>
          <a:lstStyle/>
          <a:p>
            <a:pPr marL="0" indent="0">
              <a:buNone/>
            </a:pPr>
            <a:endParaRPr lang="fr-FR" sz="2000"/>
          </a:p>
          <a:p>
            <a:pPr marL="0" indent="0">
              <a:buNone/>
            </a:pPr>
            <a:endParaRPr lang="fr-FR" sz="2000"/>
          </a:p>
        </p:txBody>
      </p:sp>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au 3">
            <a:extLst>
              <a:ext uri="{FF2B5EF4-FFF2-40B4-BE49-F238E27FC236}">
                <a16:creationId xmlns:a16="http://schemas.microsoft.com/office/drawing/2014/main" id="{79EC218C-FBD1-EBB0-7A2B-5CB09D98FC42}"/>
              </a:ext>
            </a:extLst>
          </p:cNvPr>
          <p:cNvGraphicFramePr>
            <a:graphicFrameLocks noGrp="1"/>
          </p:cNvGraphicFramePr>
          <p:nvPr>
            <p:extLst>
              <p:ext uri="{D42A27DB-BD31-4B8C-83A1-F6EECF244321}">
                <p14:modId xmlns:p14="http://schemas.microsoft.com/office/powerpoint/2010/main" val="2610386080"/>
              </p:ext>
            </p:extLst>
          </p:nvPr>
        </p:nvGraphicFramePr>
        <p:xfrm>
          <a:off x="671763" y="2336131"/>
          <a:ext cx="10318450" cy="3651292"/>
        </p:xfrm>
        <a:graphic>
          <a:graphicData uri="http://schemas.openxmlformats.org/drawingml/2006/table">
            <a:tbl>
              <a:tblPr firstRow="1" bandRow="1">
                <a:tableStyleId>{5C22544A-7EE6-4342-B048-85BDC9FD1C3A}</a:tableStyleId>
              </a:tblPr>
              <a:tblGrid>
                <a:gridCol w="2771471">
                  <a:extLst>
                    <a:ext uri="{9D8B030D-6E8A-4147-A177-3AD203B41FA5}">
                      <a16:colId xmlns:a16="http://schemas.microsoft.com/office/drawing/2014/main" val="3207759233"/>
                    </a:ext>
                  </a:extLst>
                </a:gridCol>
                <a:gridCol w="2532777">
                  <a:extLst>
                    <a:ext uri="{9D8B030D-6E8A-4147-A177-3AD203B41FA5}">
                      <a16:colId xmlns:a16="http://schemas.microsoft.com/office/drawing/2014/main" val="1461891712"/>
                    </a:ext>
                  </a:extLst>
                </a:gridCol>
                <a:gridCol w="2519518">
                  <a:extLst>
                    <a:ext uri="{9D8B030D-6E8A-4147-A177-3AD203B41FA5}">
                      <a16:colId xmlns:a16="http://schemas.microsoft.com/office/drawing/2014/main" val="1195820410"/>
                    </a:ext>
                  </a:extLst>
                </a:gridCol>
                <a:gridCol w="2494684">
                  <a:extLst>
                    <a:ext uri="{9D8B030D-6E8A-4147-A177-3AD203B41FA5}">
                      <a16:colId xmlns:a16="http://schemas.microsoft.com/office/drawing/2014/main" val="2832521823"/>
                    </a:ext>
                  </a:extLst>
                </a:gridCol>
              </a:tblGrid>
              <a:tr h="491289">
                <a:tc>
                  <a:txBody>
                    <a:bodyPr/>
                    <a:lstStyle/>
                    <a:p>
                      <a:r>
                        <a:rPr lang="fr-FR" sz="1400" dirty="0">
                          <a:latin typeface="Arial" panose="020B0604020202020204" pitchFamily="34" charset="0"/>
                          <a:cs typeface="Arial" panose="020B0604020202020204" pitchFamily="34" charset="0"/>
                        </a:rPr>
                        <a:t>Résiliation </a:t>
                      </a:r>
                    </a:p>
                  </a:txBody>
                  <a:tcPr marL="56136" marR="56136" marT="28068" marB="28068"/>
                </a:tc>
                <a:tc>
                  <a:txBody>
                    <a:bodyPr/>
                    <a:lstStyle/>
                    <a:p>
                      <a:r>
                        <a:rPr lang="fr-FR" sz="1400" dirty="0">
                          <a:latin typeface="Arial" panose="020B0604020202020204" pitchFamily="34" charset="0"/>
                          <a:cs typeface="Arial" panose="020B0604020202020204" pitchFamily="34" charset="0"/>
                        </a:rPr>
                        <a:t>Résolution</a:t>
                      </a:r>
                    </a:p>
                  </a:txBody>
                  <a:tcPr marL="56136" marR="56136" marT="28068" marB="28068"/>
                </a:tc>
                <a:tc>
                  <a:txBody>
                    <a:bodyPr/>
                    <a:lstStyle/>
                    <a:p>
                      <a:r>
                        <a:rPr lang="fr-FR" sz="1400" dirty="0">
                          <a:latin typeface="Arial" panose="020B0604020202020204" pitchFamily="34" charset="0"/>
                          <a:cs typeface="Arial" panose="020B0604020202020204" pitchFamily="34" charset="0"/>
                        </a:rPr>
                        <a:t>Nullité</a:t>
                      </a:r>
                    </a:p>
                  </a:txBody>
                  <a:tcPr marL="56136" marR="56136" marT="28068" marB="28068"/>
                </a:tc>
                <a:tc>
                  <a:txBody>
                    <a:bodyPr/>
                    <a:lstStyle/>
                    <a:p>
                      <a:r>
                        <a:rPr lang="fr-FR" sz="1400" dirty="0">
                          <a:latin typeface="Arial" panose="020B0604020202020204" pitchFamily="34" charset="0"/>
                          <a:cs typeface="Arial" panose="020B0604020202020204" pitchFamily="34" charset="0"/>
                        </a:rPr>
                        <a:t>Caducité</a:t>
                      </a:r>
                    </a:p>
                  </a:txBody>
                  <a:tcPr marL="56136" marR="56136" marT="28068" marB="28068"/>
                </a:tc>
                <a:extLst>
                  <a:ext uri="{0D108BD9-81ED-4DB2-BD59-A6C34878D82A}">
                    <a16:rowId xmlns:a16="http://schemas.microsoft.com/office/drawing/2014/main" val="2390498940"/>
                  </a:ext>
                </a:extLst>
              </a:tr>
              <a:tr h="962526">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successif ou acte volontaire d'une partie liée par un contrat successif</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1229)</a:t>
                      </a:r>
                      <a:endParaRPr lang="en-US" sz="1100" b="0" i="0" u="none" strike="noStrike" noProof="0" dirty="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1229)</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Existence d’un vice du consentement au stade de la formation du contrat</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1178 et s.)</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Survenance d’un fait postérieurement à la formation d’un acte juridique</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1186 et s.) </a:t>
                      </a:r>
                      <a:endParaRPr lang="en-US" sz="1100" b="0" i="0" u="none" strike="noStrike" noProof="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1284937884"/>
                  </a:ext>
                </a:extLst>
              </a:tr>
              <a:tr h="902368">
                <a:tc>
                  <a:txBody>
                    <a:bodyPr/>
                    <a:lstStyle/>
                    <a:p>
                      <a:r>
                        <a:rPr lang="fr-FR" sz="1100" dirty="0">
                          <a:latin typeface="Arial" panose="020B0604020202020204" pitchFamily="34" charset="0"/>
                          <a:cs typeface="Arial" panose="020B0604020202020204" pitchFamily="34" charset="0"/>
                        </a:rPr>
                        <a:t>Suppression </a:t>
                      </a:r>
                      <a:r>
                        <a:rPr lang="fr-FR" sz="1100" b="1" u="sng" dirty="0">
                          <a:latin typeface="Arial" panose="020B0604020202020204" pitchFamily="34" charset="0"/>
                          <a:cs typeface="Arial" panose="020B0604020202020204" pitchFamily="34" charset="0"/>
                        </a:rPr>
                        <a:t>pour l'avenir </a:t>
                      </a:r>
                      <a:r>
                        <a:rPr lang="fr-FR" sz="1100" dirty="0">
                          <a:latin typeface="Arial" panose="020B0604020202020204" pitchFamily="34" charset="0"/>
                          <a:cs typeface="Arial" panose="020B0604020202020204" pitchFamily="34" charset="0"/>
                        </a:rPr>
                        <a:t>du contrat dont les prestations peuvent "s'échelonner" : ex le contrat de syndic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des obligations nées d'un contrat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nées d'un contrat vicié</a:t>
                      </a:r>
                    </a:p>
                  </a:txBody>
                  <a:tcPr marL="56136" marR="56136" marT="28068" marB="28068"/>
                </a:tc>
                <a:tc>
                  <a:txBody>
                    <a:bodyPr/>
                    <a:lstStyle/>
                    <a:p>
                      <a:pPr lvl="0">
                        <a:buNone/>
                      </a:pPr>
                      <a:r>
                        <a:rPr lang="fr-FR" sz="1100" b="0" i="0" u="none" strike="noStrike" noProof="0" dirty="0">
                          <a:latin typeface="Arial" panose="020B0604020202020204" pitchFamily="34" charset="0"/>
                          <a:cs typeface="Arial" panose="020B0604020202020204" pitchFamily="34" charset="0"/>
                        </a:rPr>
                        <a:t>Suppression des effets du contrat lequel demeure toutefois valable</a:t>
                      </a: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3784142291"/>
                  </a:ext>
                </a:extLst>
              </a:tr>
              <a:tr h="1295109">
                <a:tc>
                  <a:txBody>
                    <a:bodyPr/>
                    <a:lstStyle/>
                    <a:p>
                      <a:r>
                        <a:rPr lang="fr-FR" sz="1100" dirty="0">
                          <a:latin typeface="Arial" panose="020B0604020202020204" pitchFamily="34" charset="0"/>
                          <a:cs typeface="Arial" panose="020B0604020202020204" pitchFamily="34" charset="0"/>
                        </a:rPr>
                        <a:t>Pas de remboursement des sommes antérieurement avancées</a:t>
                      </a:r>
                    </a:p>
                  </a:txBody>
                  <a:tcPr marL="56136" marR="56136" marT="28068" marB="28068"/>
                </a:tc>
                <a:tc>
                  <a:txBody>
                    <a:bodyPr/>
                    <a:lstStyle/>
                    <a:p>
                      <a:r>
                        <a:rPr lang="fr-FR" sz="1100" dirty="0">
                          <a:latin typeface="Arial" panose="020B0604020202020204" pitchFamily="34" charset="0"/>
                          <a:cs typeface="Arial" panose="020B0604020202020204" pitchFamily="34" charset="0"/>
                        </a:rPr>
                        <a:t>Suppose que l'exécution complète des prestations du contrat soient nécessaire : ex je commande une télé, on me livre un frigidaire.</a:t>
                      </a:r>
                    </a:p>
                  </a:txBody>
                  <a:tcPr marL="56136" marR="56136" marT="28068" marB="28068"/>
                </a:tc>
                <a:tc>
                  <a:txBody>
                    <a:bodyPr/>
                    <a:lstStyle/>
                    <a:p>
                      <a:r>
                        <a:rPr lang="fr-FR" sz="1100" dirty="0">
                          <a:latin typeface="Arial" panose="020B0604020202020204" pitchFamily="34" charset="0"/>
                          <a:cs typeface="Arial" panose="020B0604020202020204" pitchFamily="34" charset="0"/>
                        </a:rPr>
                        <a:t>Imperfection entachant l'intégrité de mon consentement au contrat : erreur, dol ou violence (l'une des parties n'aurait pas conclu le contrat ou l'aurait conclu à des conditions substantiellement différentes</a:t>
                      </a:r>
                    </a:p>
                  </a:txBody>
                  <a:tcPr marL="56136" marR="56136" marT="28068" marB="28068"/>
                </a:tc>
                <a:tc>
                  <a:txBody>
                    <a:bodyPr/>
                    <a:lstStyle/>
                    <a:p>
                      <a:r>
                        <a:rPr lang="fr-FR" sz="1100" dirty="0">
                          <a:latin typeface="Arial" panose="020B0604020202020204" pitchFamily="34" charset="0"/>
                          <a:cs typeface="Arial" panose="020B0604020202020204" pitchFamily="34" charset="0"/>
                        </a:rPr>
                        <a:t>L'un des élément essentiel à l'exécution d'un contrat disparait : ex le contrat de location est caduc si le bien loué brule </a:t>
                      </a:r>
                    </a:p>
                  </a:txBody>
                  <a:tcPr marL="56136" marR="56136" marT="28068" marB="28068"/>
                </a:tc>
                <a:extLst>
                  <a:ext uri="{0D108BD9-81ED-4DB2-BD59-A6C34878D82A}">
                    <a16:rowId xmlns:a16="http://schemas.microsoft.com/office/drawing/2014/main" val="4089665457"/>
                  </a:ext>
                </a:extLst>
              </a:tr>
            </a:tbl>
          </a:graphicData>
        </a:graphic>
      </p:graphicFrame>
    </p:spTree>
    <p:extLst>
      <p:ext uri="{BB962C8B-B14F-4D97-AF65-F5344CB8AC3E}">
        <p14:creationId xmlns:p14="http://schemas.microsoft.com/office/powerpoint/2010/main" val="39436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p:txBody>
          <a:bodyPr/>
          <a:lstStyle/>
          <a:p>
            <a:r>
              <a:rPr lang="fr-FR" dirty="0">
                <a:solidFill>
                  <a:srgbClr val="0070C0"/>
                </a:solidFill>
                <a:latin typeface="Arial" panose="020B0604020202020204" pitchFamily="34" charset="0"/>
                <a:cs typeface="Arial" panose="020B0604020202020204" pitchFamily="34" charset="0"/>
              </a:rPr>
              <a:t>Caractéristiques du contrat de syndic </a:t>
            </a: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fr-FR" dirty="0"/>
              <a:t>Les contrat de syndic répondent à un "contrat type" figurant en annexe du décret du 17 mars 1967  :</a:t>
            </a:r>
          </a:p>
          <a:p>
            <a:pPr marL="0" indent="0">
              <a:buNone/>
            </a:pPr>
            <a:r>
              <a:rPr lang="fr-FR" dirty="0"/>
              <a:t>	 </a:t>
            </a:r>
          </a:p>
          <a:p>
            <a:pPr marL="0" indent="0">
              <a:buNone/>
            </a:pPr>
            <a:r>
              <a:rPr lang="fr-FR" dirty="0"/>
              <a:t>tous les contrats de syndic se ressemblent (article 18-1 A de la loi du 10 juillet 1965 et 29 du décret du 17 mars 1967).</a:t>
            </a:r>
          </a:p>
          <a:p>
            <a:pPr marL="0" indent="0">
              <a:buNone/>
            </a:pPr>
            <a:endParaRPr lang="fr-FR" dirty="0"/>
          </a:p>
          <a:p>
            <a:pPr marL="0" indent="0">
              <a:buNone/>
            </a:pPr>
            <a:r>
              <a:rPr lang="fr-FR" dirty="0"/>
              <a:t>Les contrats de syndic sont établis pour une certaine durée allant jusqu'à 3 ans maximum (article 28 du décret du 17 mars 1967)</a:t>
            </a:r>
          </a:p>
          <a:p>
            <a:pPr marL="0" indent="0">
              <a:buNone/>
            </a:pPr>
            <a:endParaRPr lang="fr-FR" dirty="0"/>
          </a:p>
          <a:p>
            <a:pPr marL="0" indent="0">
              <a:buNone/>
            </a:pPr>
            <a:r>
              <a:rPr lang="fr-FR" dirty="0"/>
              <a:t>La durée est fixée dans le contrat de syndic (point 2.1 du contrat type) et aux termes de la résolution d'assemblée générale ayant élu le syndic)</a:t>
            </a:r>
          </a:p>
          <a:p>
            <a:pPr marL="0" indent="0">
              <a:buNone/>
            </a:pPr>
            <a:endParaRPr lang="fr-FR" dirty="0"/>
          </a:p>
          <a:p>
            <a:pPr marL="0" indent="0">
              <a:buNone/>
            </a:pPr>
            <a:r>
              <a:rPr lang="fr-FR" dirty="0"/>
              <a:t>Le contrat de syndic ne peut pas être renouvelé par tacite reconduction </a:t>
            </a:r>
          </a:p>
          <a:p>
            <a:pPr marL="0" indent="0">
              <a:buNone/>
            </a:pPr>
            <a:endParaRPr lang="fr-FR" dirty="0"/>
          </a:p>
          <a:p>
            <a:pPr marL="0" indent="0">
              <a:buNone/>
            </a:pPr>
            <a:r>
              <a:rPr lang="fr-FR" dirty="0"/>
              <a:t>Résilier le contrat suppose qu'en cours de contrat, </a:t>
            </a:r>
            <a:r>
              <a:rPr lang="fr-FR" dirty="0">
                <a:highlight>
                  <a:srgbClr val="FFFF00"/>
                </a:highlight>
              </a:rPr>
              <a:t>avant son terme</a:t>
            </a:r>
            <a:r>
              <a:rPr lang="fr-FR" dirty="0"/>
              <a:t>, l'une des parties souhaite y mettre fin.</a:t>
            </a:r>
          </a:p>
          <a:p>
            <a:pPr marL="0" indent="0">
              <a:buNone/>
            </a:pPr>
            <a:endParaRPr lang="fr-FR" dirty="0"/>
          </a:p>
          <a:p>
            <a:pPr marL="0" indent="0">
              <a:buNone/>
            </a:pPr>
            <a:r>
              <a:rPr lang="fr-FR" dirty="0"/>
              <a:t>Le paiement des honoraires du syndic étant échelonné (trimestriellement/ mensuellement- par avance ou à terme échu) : la résiliation entraine l'arrêt des prélèvements. </a:t>
            </a:r>
          </a:p>
          <a:p>
            <a:pPr marL="0" indent="0">
              <a:buNone/>
            </a:pPr>
            <a:endParaRPr lang="fr-FR" dirty="0"/>
          </a:p>
          <a:p>
            <a:pPr marL="0" indent="0">
              <a:buNone/>
            </a:pPr>
            <a:endParaRPr lang="fr-FR" dirty="0"/>
          </a:p>
          <a:p>
            <a:pPr marL="0" indent="0">
              <a:buNone/>
            </a:pPr>
            <a:endParaRPr lang="fr-FR" dirty="0"/>
          </a:p>
        </p:txBody>
      </p:sp>
      <p:sp>
        <p:nvSpPr>
          <p:cNvPr id="5" name="Flèche vers le bas 4"/>
          <p:cNvSpPr/>
          <p:nvPr/>
        </p:nvSpPr>
        <p:spPr>
          <a:xfrm>
            <a:off x="4374291" y="2026507"/>
            <a:ext cx="336351" cy="3707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7261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C01E8E-7B54-6AF3-47A4-1740CF57F731}"/>
              </a:ext>
            </a:extLst>
          </p:cNvPr>
          <p:cNvSpPr>
            <a:spLocks noGrp="1"/>
          </p:cNvSpPr>
          <p:nvPr>
            <p:ph type="title"/>
          </p:nvPr>
        </p:nvSpPr>
        <p:spPr/>
        <p:txBody>
          <a:bodyPr/>
          <a:lstStyle/>
          <a:p>
            <a:r>
              <a:rPr lang="fr-FR" b="1" dirty="0">
                <a:solidFill>
                  <a:srgbClr val="0070C0"/>
                </a:solidFill>
              </a:rPr>
              <a:t>Résilier un contrat de syndic de manière anticipée : le danger </a:t>
            </a:r>
          </a:p>
        </p:txBody>
      </p:sp>
      <p:sp>
        <p:nvSpPr>
          <p:cNvPr id="3" name="Espace réservé du contenu 2">
            <a:extLst>
              <a:ext uri="{FF2B5EF4-FFF2-40B4-BE49-F238E27FC236}">
                <a16:creationId xmlns:a16="http://schemas.microsoft.com/office/drawing/2014/main" id="{E91A203A-FCD3-20B6-2E93-5FB5D19B2A0E}"/>
              </a:ext>
            </a:extLst>
          </p:cNvPr>
          <p:cNvSpPr>
            <a:spLocks noGrp="1"/>
          </p:cNvSpPr>
          <p:nvPr>
            <p:ph idx="1"/>
          </p:nvPr>
        </p:nvSpPr>
        <p:spPr/>
        <p:txBody>
          <a:bodyPr vert="horz" lIns="91440" tIns="45720" rIns="91440" bIns="45720" rtlCol="0" anchor="t">
            <a:normAutofit/>
          </a:bodyPr>
          <a:lstStyle/>
          <a:p>
            <a:r>
              <a:rPr lang="fr-FR" dirty="0"/>
              <a:t>La résiliation du contrat de syndic peut être à l'initiative de chacune des parties (syndic ou syndicat des copropriétaires). </a:t>
            </a:r>
          </a:p>
          <a:p>
            <a:r>
              <a:rPr lang="fr-FR" dirty="0"/>
              <a:t>Cependant : si elle n'est pas fondée sur un motif sérieux, l'autre partie peut demander </a:t>
            </a:r>
            <a:r>
              <a:rPr lang="fr-FR" b="1" dirty="0">
                <a:solidFill>
                  <a:srgbClr val="0070C0"/>
                </a:solidFill>
              </a:rPr>
              <a:t>des dommages et intérêts pour résiliation abusive du contrat</a:t>
            </a:r>
          </a:p>
          <a:p>
            <a:r>
              <a:rPr lang="fr-FR" dirty="0"/>
              <a:t>Souvent c'est le syndic qui demande des dommages et intérêts pouvant aller à ce qu'il aurait pu percevoir si le contrat avait été exécuté jusqu'à son terme</a:t>
            </a:r>
          </a:p>
        </p:txBody>
      </p:sp>
    </p:spTree>
    <p:extLst>
      <p:ext uri="{BB962C8B-B14F-4D97-AF65-F5344CB8AC3E}">
        <p14:creationId xmlns:p14="http://schemas.microsoft.com/office/powerpoint/2010/main" val="3541705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EBE96B-170C-B24D-F9B4-F1659D0DA37B}"/>
              </a:ext>
            </a:extLst>
          </p:cNvPr>
          <p:cNvSpPr>
            <a:spLocks noGrp="1"/>
          </p:cNvSpPr>
          <p:nvPr>
            <p:ph type="title"/>
          </p:nvPr>
        </p:nvSpPr>
        <p:spPr/>
        <p:txBody>
          <a:bodyPr/>
          <a:lstStyle/>
          <a:p>
            <a:r>
              <a:rPr lang="fr-FR" b="1" dirty="0">
                <a:solidFill>
                  <a:srgbClr val="0070C0"/>
                </a:solidFill>
              </a:rPr>
              <a:t>Cas de résiliation prévus par la loi </a:t>
            </a:r>
          </a:p>
        </p:txBody>
      </p:sp>
      <p:sp>
        <p:nvSpPr>
          <p:cNvPr id="3" name="Espace réservé du contenu 2">
            <a:extLst>
              <a:ext uri="{FF2B5EF4-FFF2-40B4-BE49-F238E27FC236}">
                <a16:creationId xmlns:a16="http://schemas.microsoft.com/office/drawing/2014/main" id="{5B7AD7B3-1852-4298-CBAA-BF15C27A0332}"/>
              </a:ext>
            </a:extLst>
          </p:cNvPr>
          <p:cNvSpPr>
            <a:spLocks noGrp="1"/>
          </p:cNvSpPr>
          <p:nvPr>
            <p:ph idx="1"/>
          </p:nvPr>
        </p:nvSpPr>
        <p:spPr/>
        <p:txBody>
          <a:bodyPr vert="horz" lIns="91440" tIns="45720" rIns="91440" bIns="45720" rtlCol="0" anchor="t">
            <a:normAutofit fontScale="92500" lnSpcReduction="20000"/>
          </a:bodyPr>
          <a:lstStyle/>
          <a:p>
            <a:r>
              <a:rPr lang="fr-FR" b="1" i="1" u="sng" dirty="0">
                <a:latin typeface="Arial" panose="020B0604020202020204" pitchFamily="34" charset="0"/>
                <a:ea typeface="+mn-lt"/>
                <a:cs typeface="Arial" panose="020B0604020202020204" pitchFamily="34" charset="0"/>
              </a:rPr>
              <a:t>Cas 1 :</a:t>
            </a:r>
            <a:r>
              <a:rPr lang="fr-FR" i="1" dirty="0">
                <a:latin typeface="Arial" panose="020B0604020202020204" pitchFamily="34" charset="0"/>
                <a:ea typeface="+mn-lt"/>
                <a:cs typeface="Arial" panose="020B0604020202020204" pitchFamily="34" charset="0"/>
              </a:rPr>
              <a:t> Article 18 V de la loi du 10 juillet 1965 :"</a:t>
            </a:r>
            <a:r>
              <a:rPr lang="fr-FR" i="1" dirty="0">
                <a:latin typeface="Arial" panose="020B0604020202020204" pitchFamily="34" charset="0"/>
                <a:cs typeface="Arial" panose="020B0604020202020204" pitchFamily="34" charset="0"/>
              </a:rPr>
              <a:t>En cas d'empêchement du syndic, pour quelque cause que ce soit, le président du conseil syndical peut convoquer une assemblée générale appelée à désigner un nouveau syndic. En cas de carence du syndic et à défaut de stipulation du règlement de copropriété, un administrateur ad hoc peut être désigné par décision de justice."</a:t>
            </a:r>
          </a:p>
          <a:p>
            <a:r>
              <a:rPr lang="fr-FR" b="1" u="sng" dirty="0">
                <a:latin typeface="Arial" panose="020B0604020202020204" pitchFamily="34" charset="0"/>
                <a:cs typeface="Arial" panose="020B0604020202020204" pitchFamily="34" charset="0"/>
              </a:rPr>
              <a:t>Cas 2</a:t>
            </a:r>
            <a:r>
              <a:rPr lang="fr-FR" dirty="0">
                <a:latin typeface="Arial" panose="020B0604020202020204" pitchFamily="34" charset="0"/>
                <a:cs typeface="Arial" panose="020B0604020202020204" pitchFamily="34" charset="0"/>
              </a:rPr>
              <a:t> : Article 18 VII de la loi du 10 juillet 1965 :</a:t>
            </a:r>
            <a:r>
              <a:rPr lang="fr-FR" dirty="0">
                <a:solidFill>
                  <a:srgbClr val="004662"/>
                </a:solidFill>
                <a:latin typeface="Arial" panose="020B0604020202020204" pitchFamily="34" charset="0"/>
                <a:cs typeface="Arial" panose="020B0604020202020204" pitchFamily="34" charset="0"/>
              </a:rPr>
              <a:t> </a:t>
            </a:r>
            <a:r>
              <a:rPr lang="fr-FR" i="1" dirty="0">
                <a:solidFill>
                  <a:srgbClr val="004662"/>
                </a:solidFill>
                <a:latin typeface="Arial" panose="020B0604020202020204" pitchFamily="34" charset="0"/>
                <a:cs typeface="Arial" panose="020B0604020202020204" pitchFamily="34" charset="0"/>
              </a:rPr>
              <a:t>"</a:t>
            </a:r>
            <a:r>
              <a:rPr lang="fr-FR" i="1" dirty="0">
                <a:latin typeface="Arial" panose="020B0604020202020204" pitchFamily="34" charset="0"/>
                <a:cs typeface="Arial" panose="020B0604020202020204" pitchFamily="34" charset="0"/>
              </a:rPr>
              <a:t>Lorsqu’une partie ne souhaite pas conclure un nouveau contrat de syndic avec le même cocontractant, il peut y être mis fin sans indemnité, dans les conditions suivantes (…) ."</a:t>
            </a:r>
            <a:endParaRPr lang="fr-FR" dirty="0">
              <a:latin typeface="Arial" panose="020B0604020202020204" pitchFamily="34" charset="0"/>
              <a:cs typeface="Arial" panose="020B0604020202020204" pitchFamily="34" charset="0"/>
            </a:endParaRPr>
          </a:p>
          <a:p>
            <a:r>
              <a:rPr lang="fr-FR" b="1" u="sng" dirty="0">
                <a:latin typeface="Arial" panose="020B0604020202020204" pitchFamily="34" charset="0"/>
                <a:cs typeface="Arial" panose="020B0604020202020204" pitchFamily="34" charset="0"/>
              </a:rPr>
              <a:t>Cas 3 </a:t>
            </a:r>
            <a:r>
              <a:rPr lang="fr-FR" dirty="0">
                <a:latin typeface="Arial" panose="020B0604020202020204" pitchFamily="34" charset="0"/>
                <a:cs typeface="Arial" panose="020B0604020202020204" pitchFamily="34" charset="0"/>
              </a:rPr>
              <a:t> : article 18 VIII de la loi du 10 juillet 1965 : "</a:t>
            </a:r>
            <a:r>
              <a:rPr lang="fr-FR" i="1" dirty="0">
                <a:latin typeface="Arial" panose="020B0604020202020204" pitchFamily="34" charset="0"/>
                <a:cs typeface="Arial" panose="020B0604020202020204" pitchFamily="34" charset="0"/>
              </a:rPr>
              <a:t>Le contrat peut être résilié par une partie en cas d’inexécution suffisamment grave de l’autre partie. "</a:t>
            </a:r>
          </a:p>
          <a:p>
            <a:endParaRPr lang="fr-FR" i="1" dirty="0"/>
          </a:p>
        </p:txBody>
      </p:sp>
    </p:spTree>
    <p:extLst>
      <p:ext uri="{BB962C8B-B14F-4D97-AF65-F5344CB8AC3E}">
        <p14:creationId xmlns:p14="http://schemas.microsoft.com/office/powerpoint/2010/main" val="299544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D7F64A8-D625-4F61-A290-B499BB62A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CA38802-893F-9CB4-F148-11C329025EA3}"/>
              </a:ext>
            </a:extLst>
          </p:cNvPr>
          <p:cNvSpPr>
            <a:spLocks noGrp="1"/>
          </p:cNvSpPr>
          <p:nvPr>
            <p:ph type="title"/>
          </p:nvPr>
        </p:nvSpPr>
        <p:spPr>
          <a:xfrm>
            <a:off x="2187362" y="478438"/>
            <a:ext cx="5801918" cy="1747497"/>
          </a:xfrm>
        </p:spPr>
        <p:txBody>
          <a:bodyPr anchor="b">
            <a:normAutofit/>
          </a:bodyPr>
          <a:lstStyle/>
          <a:p>
            <a:r>
              <a:rPr lang="fr-FR" sz="4000" dirty="0">
                <a:solidFill>
                  <a:srgbClr val="0070C0"/>
                </a:solidFill>
                <a:latin typeface="Arial" panose="020B0604020202020204" pitchFamily="34" charset="0"/>
                <a:cs typeface="Arial" panose="020B0604020202020204" pitchFamily="34" charset="0"/>
              </a:rPr>
              <a:t>La résiliation du contrat de syndic </a:t>
            </a:r>
          </a:p>
        </p:txBody>
      </p:sp>
      <p:pic>
        <p:nvPicPr>
          <p:cNvPr id="26" name="Graphic 6" descr="Questions">
            <a:extLst>
              <a:ext uri="{FF2B5EF4-FFF2-40B4-BE49-F238E27FC236}">
                <a16:creationId xmlns:a16="http://schemas.microsoft.com/office/drawing/2014/main" id="{689A1D49-7C50-7B85-9DF2-47D049BCAC5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6948" y="2694018"/>
            <a:ext cx="1198532" cy="1198532"/>
          </a:xfrm>
          <a:prstGeom prst="rect">
            <a:avLst/>
          </a:prstGeom>
        </p:spPr>
      </p:pic>
      <p:sp>
        <p:nvSpPr>
          <p:cNvPr id="3" name="Espace réservé du contenu 2">
            <a:extLst>
              <a:ext uri="{FF2B5EF4-FFF2-40B4-BE49-F238E27FC236}">
                <a16:creationId xmlns:a16="http://schemas.microsoft.com/office/drawing/2014/main" id="{A15C0D72-4C43-5DC7-53AD-A65A225CB2C2}"/>
              </a:ext>
            </a:extLst>
          </p:cNvPr>
          <p:cNvSpPr>
            <a:spLocks noGrp="1"/>
          </p:cNvSpPr>
          <p:nvPr>
            <p:ph idx="1"/>
          </p:nvPr>
        </p:nvSpPr>
        <p:spPr>
          <a:xfrm>
            <a:off x="2187364" y="2287360"/>
            <a:ext cx="5801917" cy="3841729"/>
          </a:xfrm>
        </p:spPr>
        <p:txBody>
          <a:bodyPr vert="horz" lIns="91440" tIns="45720" rIns="91440" bIns="45720" rtlCol="0" anchor="t">
            <a:noAutofit/>
          </a:bodyPr>
          <a:lstStyle/>
          <a:p>
            <a:pPr marL="0" indent="0">
              <a:buNone/>
            </a:pPr>
            <a:r>
              <a:rPr lang="fr-FR" sz="1800" b="1" dirty="0">
                <a:solidFill>
                  <a:srgbClr val="0070C0"/>
                </a:solidFill>
                <a:latin typeface="Arial" panose="020B0604020202020204" pitchFamily="34" charset="0"/>
                <a:cs typeface="Arial" panose="020B0604020202020204" pitchFamily="34" charset="0"/>
              </a:rPr>
              <a:t>I/ Empêchement ou carence du syndic  </a:t>
            </a:r>
            <a:endParaRPr lang="fr-FR" dirty="0">
              <a:latin typeface="Arial" panose="020B0604020202020204" pitchFamily="34" charset="0"/>
              <a:cs typeface="Arial" panose="020B0604020202020204" pitchFamily="34" charset="0"/>
            </a:endParaRPr>
          </a:p>
          <a:p>
            <a:pPr marL="0" indent="0">
              <a:buNone/>
            </a:pPr>
            <a:r>
              <a:rPr lang="fr-FR" sz="1800" b="1" dirty="0">
                <a:latin typeface="Arial" panose="020B0604020202020204" pitchFamily="34" charset="0"/>
                <a:cs typeface="Arial" panose="020B0604020202020204" pitchFamily="34" charset="0"/>
              </a:rPr>
              <a:t> 1) Empêchement du syndic</a:t>
            </a:r>
            <a:endParaRPr lang="fr-FR" dirty="0">
              <a:latin typeface="Arial" panose="020B0604020202020204" pitchFamily="34" charset="0"/>
              <a:cs typeface="Arial" panose="020B0604020202020204" pitchFamily="34" charset="0"/>
            </a:endParaRPr>
          </a:p>
          <a:p>
            <a:pPr marL="0" indent="0">
              <a:buNone/>
            </a:pPr>
            <a:r>
              <a:rPr lang="fr-FR" sz="1800" b="1" dirty="0">
                <a:latin typeface="Arial" panose="020B0604020202020204" pitchFamily="34" charset="0"/>
                <a:cs typeface="Arial" panose="020B0604020202020204" pitchFamily="34" charset="0"/>
              </a:rPr>
              <a:t> 2) Carence du syndic </a:t>
            </a:r>
          </a:p>
          <a:p>
            <a:pPr marL="0" indent="0">
              <a:buNone/>
            </a:pPr>
            <a:r>
              <a:rPr lang="fr-FR" sz="1800" b="1" dirty="0">
                <a:solidFill>
                  <a:srgbClr val="0070C0"/>
                </a:solidFill>
                <a:latin typeface="Arial" panose="020B0604020202020204" pitchFamily="34" charset="0"/>
                <a:cs typeface="Arial" panose="020B0604020202020204" pitchFamily="34" charset="0"/>
              </a:rPr>
              <a:t>II/ lorsqu'une des parties ne souhaite pas conclure de un nouveau contrat </a:t>
            </a:r>
          </a:p>
          <a:p>
            <a:pPr marL="0" indent="0">
              <a:buNone/>
            </a:pPr>
            <a:r>
              <a:rPr lang="fr-FR" sz="1800" b="1" dirty="0">
                <a:latin typeface="Arial" panose="020B0604020202020204" pitchFamily="34" charset="0"/>
                <a:cs typeface="Arial" panose="020B0604020202020204" pitchFamily="34" charset="0"/>
              </a:rPr>
              <a:t> 1) A l'initiative du syndic </a:t>
            </a:r>
          </a:p>
          <a:p>
            <a:pPr marL="0" indent="0">
              <a:buNone/>
            </a:pPr>
            <a:r>
              <a:rPr lang="fr-FR" sz="1800" b="1" dirty="0">
                <a:latin typeface="Arial" panose="020B0604020202020204" pitchFamily="34" charset="0"/>
                <a:cs typeface="Arial" panose="020B0604020202020204" pitchFamily="34" charset="0"/>
              </a:rPr>
              <a:t> 2) A l'initiative du conseil syndical </a:t>
            </a:r>
            <a:endParaRPr lang="fr-FR" sz="1800" b="1" dirty="0">
              <a:solidFill>
                <a:srgbClr val="000000"/>
              </a:solidFill>
              <a:latin typeface="Arial" panose="020B0604020202020204" pitchFamily="34" charset="0"/>
              <a:cs typeface="Arial" panose="020B0604020202020204" pitchFamily="34" charset="0"/>
            </a:endParaRPr>
          </a:p>
          <a:p>
            <a:pPr marL="0" indent="0">
              <a:buNone/>
            </a:pPr>
            <a:r>
              <a:rPr lang="fr-FR" sz="1800" b="1" dirty="0">
                <a:solidFill>
                  <a:srgbClr val="0070C0"/>
                </a:solidFill>
                <a:latin typeface="Arial" panose="020B0604020202020204" pitchFamily="34" charset="0"/>
                <a:cs typeface="Arial" panose="020B0604020202020204" pitchFamily="34" charset="0"/>
              </a:rPr>
              <a:t>III/ En cas d'inexécution suffisamment grave par une partie</a:t>
            </a:r>
            <a:endParaRPr lang="fr-FR" dirty="0">
              <a:latin typeface="Arial" panose="020B0604020202020204" pitchFamily="34" charset="0"/>
              <a:cs typeface="Arial" panose="020B0604020202020204" pitchFamily="34" charset="0"/>
            </a:endParaRPr>
          </a:p>
          <a:p>
            <a:pPr marL="0" indent="0">
              <a:buNone/>
            </a:pPr>
            <a:r>
              <a:rPr lang="fr-FR" sz="1800" b="1" dirty="0">
                <a:latin typeface="Arial" panose="020B0604020202020204" pitchFamily="34" charset="0"/>
                <a:cs typeface="Arial" panose="020B0604020202020204" pitchFamily="34" charset="0"/>
              </a:rPr>
              <a:t> 1) A l'initiative du syndic </a:t>
            </a:r>
          </a:p>
          <a:p>
            <a:pPr marL="0" indent="0">
              <a:buNone/>
            </a:pPr>
            <a:r>
              <a:rPr lang="fr-FR" sz="1800" b="1" dirty="0">
                <a:latin typeface="Arial" panose="020B0604020202020204" pitchFamily="34" charset="0"/>
                <a:cs typeface="Arial" panose="020B0604020202020204" pitchFamily="34" charset="0"/>
              </a:rPr>
              <a:t> 2) A l'initiative du conseil syndical </a:t>
            </a:r>
          </a:p>
          <a:p>
            <a:pPr marL="0" indent="0">
              <a:buNone/>
            </a:pPr>
            <a:endParaRPr lang="fr-FR" sz="1100" dirty="0"/>
          </a:p>
          <a:p>
            <a:pPr marL="0" indent="0">
              <a:buNone/>
            </a:pPr>
            <a:endParaRPr lang="fr-FR" sz="1100" dirty="0"/>
          </a:p>
        </p:txBody>
      </p:sp>
      <p:pic>
        <p:nvPicPr>
          <p:cNvPr id="9" name="Graphic 8" descr="Questions">
            <a:extLst>
              <a:ext uri="{FF2B5EF4-FFF2-40B4-BE49-F238E27FC236}">
                <a16:creationId xmlns:a16="http://schemas.microsoft.com/office/drawing/2014/main" id="{9FE64785-2903-4B54-BB65-4E17A59697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461436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BCF679D-B80E-132E-41BF-375641A77488}"/>
              </a:ext>
            </a:extLst>
          </p:cNvPr>
          <p:cNvSpPr>
            <a:spLocks noGrp="1"/>
          </p:cNvSpPr>
          <p:nvPr>
            <p:ph type="title"/>
          </p:nvPr>
        </p:nvSpPr>
        <p:spPr>
          <a:xfrm>
            <a:off x="808638" y="386930"/>
            <a:ext cx="9236700" cy="1188950"/>
          </a:xfrm>
        </p:spPr>
        <p:txBody>
          <a:bodyPr anchor="b">
            <a:normAutofit/>
          </a:bodyPr>
          <a:lstStyle/>
          <a:p>
            <a:r>
              <a:rPr lang="fr-FR" sz="4600"/>
              <a:t>Empêchement ou carence du syndic</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FDD554F6-AE30-236B-C70A-D3208B13CE40}"/>
              </a:ext>
            </a:extLst>
          </p:cNvPr>
          <p:cNvSpPr>
            <a:spLocks noGrp="1"/>
          </p:cNvSpPr>
          <p:nvPr>
            <p:ph idx="1"/>
          </p:nvPr>
        </p:nvSpPr>
        <p:spPr>
          <a:xfrm>
            <a:off x="793660" y="2599509"/>
            <a:ext cx="10143668" cy="3435531"/>
          </a:xfrm>
        </p:spPr>
        <p:txBody>
          <a:bodyPr vert="horz" lIns="91440" tIns="45720" rIns="91440" bIns="45720" rtlCol="0" anchor="ctr">
            <a:normAutofit/>
          </a:bodyPr>
          <a:lstStyle/>
          <a:p>
            <a:pPr marL="0" indent="0">
              <a:buNone/>
            </a:pPr>
            <a:r>
              <a:rPr lang="fr-FR" sz="1900" b="1" u="sng" dirty="0">
                <a:latin typeface="Arial" panose="020B0604020202020204" pitchFamily="34" charset="0"/>
                <a:ea typeface="+mn-lt"/>
                <a:cs typeface="Arial" panose="020B0604020202020204" pitchFamily="34" charset="0"/>
              </a:rPr>
              <a:t>Article 18 V de la loi du 10 juillet 1965 </a:t>
            </a:r>
            <a:endParaRPr lang="fr-FR" sz="1900" u="sng" dirty="0">
              <a:latin typeface="Arial" panose="020B0604020202020204" pitchFamily="34" charset="0"/>
              <a:ea typeface="+mn-lt"/>
              <a:cs typeface="Arial" panose="020B0604020202020204" pitchFamily="34" charset="0"/>
            </a:endParaRPr>
          </a:p>
          <a:p>
            <a:pPr marL="0" indent="0">
              <a:buNone/>
            </a:pPr>
            <a:r>
              <a:rPr lang="fr-FR" sz="1900" b="1" u="sng" dirty="0">
                <a:latin typeface="Arial" panose="020B0604020202020204" pitchFamily="34" charset="0"/>
                <a:ea typeface="+mn-lt"/>
                <a:cs typeface="Arial" panose="020B0604020202020204" pitchFamily="34" charset="0"/>
              </a:rPr>
              <a:t>Cas empêchement du syndic </a:t>
            </a:r>
          </a:p>
          <a:p>
            <a:pPr marL="285750" indent="-285750">
              <a:buFont typeface="Calibri" panose="020B0604020202020204" pitchFamily="34" charset="0"/>
              <a:buChar char="-"/>
            </a:pPr>
            <a:r>
              <a:rPr lang="fr-FR" sz="1900" dirty="0">
                <a:latin typeface="Arial" panose="020B0604020202020204" pitchFamily="34" charset="0"/>
                <a:ea typeface="+mn-lt"/>
                <a:cs typeface="Arial" panose="020B0604020202020204" pitchFamily="34" charset="0"/>
              </a:rPr>
              <a:t>"En cas d'empêchement du syndic, pour quelque cause que ce soit, </a:t>
            </a:r>
          </a:p>
          <a:p>
            <a:pPr marL="285750" indent="-285750">
              <a:buFont typeface="Calibri" panose="020B0604020202020204" pitchFamily="34" charset="0"/>
              <a:buChar char="-"/>
            </a:pPr>
            <a:r>
              <a:rPr lang="fr-FR" sz="1900" dirty="0">
                <a:latin typeface="Arial" panose="020B0604020202020204" pitchFamily="34" charset="0"/>
                <a:ea typeface="+mn-lt"/>
                <a:cs typeface="Arial" panose="020B0604020202020204" pitchFamily="34" charset="0"/>
              </a:rPr>
              <a:t>le président du conseil syndical peut convoquer une assemblée générale appelée à désigner un nouveau syndic. "</a:t>
            </a:r>
            <a:endParaRPr lang="fr-FR" sz="1900" dirty="0">
              <a:latin typeface="Arial" panose="020B0604020202020204" pitchFamily="34" charset="0"/>
              <a:cs typeface="Arial" panose="020B0604020202020204" pitchFamily="34" charset="0"/>
            </a:endParaRPr>
          </a:p>
          <a:p>
            <a:pPr marL="0" indent="0">
              <a:buNone/>
            </a:pPr>
            <a:r>
              <a:rPr lang="fr-FR" sz="1900" b="1" u="sng" dirty="0">
                <a:latin typeface="Arial" panose="020B0604020202020204" pitchFamily="34" charset="0"/>
                <a:ea typeface="+mn-lt"/>
                <a:cs typeface="Arial" panose="020B0604020202020204" pitchFamily="34" charset="0"/>
              </a:rPr>
              <a:t>Cas de carence du syndic </a:t>
            </a:r>
          </a:p>
          <a:p>
            <a:pPr marL="285750" indent="-285750">
              <a:buFont typeface="Calibri" panose="020B0604020202020204" pitchFamily="34" charset="0"/>
              <a:buChar char="-"/>
            </a:pPr>
            <a:r>
              <a:rPr lang="fr-FR" sz="1900" i="1" dirty="0">
                <a:latin typeface="Arial" panose="020B0604020202020204" pitchFamily="34" charset="0"/>
                <a:ea typeface="+mn-lt"/>
                <a:cs typeface="Arial" panose="020B0604020202020204" pitchFamily="34" charset="0"/>
              </a:rPr>
              <a:t>"En cas de carence du syndic </a:t>
            </a:r>
          </a:p>
          <a:p>
            <a:pPr marL="285750" indent="-285750">
              <a:buFont typeface="Calibri" panose="020B0604020202020204" pitchFamily="34" charset="0"/>
              <a:buChar char="-"/>
            </a:pPr>
            <a:r>
              <a:rPr lang="fr-FR" sz="1900" i="1" dirty="0">
                <a:latin typeface="Arial" panose="020B0604020202020204" pitchFamily="34" charset="0"/>
                <a:ea typeface="+mn-lt"/>
                <a:cs typeface="Arial" panose="020B0604020202020204" pitchFamily="34" charset="0"/>
              </a:rPr>
              <a:t>et à défaut de stipulation du règlement de copropriété, </a:t>
            </a:r>
          </a:p>
          <a:p>
            <a:pPr marL="285750" indent="-285750">
              <a:buFont typeface="Calibri" panose="020B0604020202020204" pitchFamily="34" charset="0"/>
              <a:buChar char="-"/>
            </a:pPr>
            <a:r>
              <a:rPr lang="fr-FR" sz="1900" i="1" dirty="0">
                <a:latin typeface="Arial" panose="020B0604020202020204" pitchFamily="34" charset="0"/>
                <a:ea typeface="+mn-lt"/>
                <a:cs typeface="Arial" panose="020B0604020202020204" pitchFamily="34" charset="0"/>
              </a:rPr>
              <a:t>un administrateur ad hoc peut être désigné par décision de justice."</a:t>
            </a:r>
            <a:endParaRPr lang="fr-FR" sz="1900" i="1" dirty="0">
              <a:latin typeface="Arial" panose="020B0604020202020204" pitchFamily="34" charset="0"/>
              <a:cs typeface="Arial" panose="020B0604020202020204" pitchFamily="34" charset="0"/>
            </a:endParaRPr>
          </a:p>
          <a:p>
            <a:pPr marL="0" indent="0">
              <a:buNone/>
            </a:pPr>
            <a:endParaRPr lang="fr-FR" sz="1900" dirty="0"/>
          </a:p>
          <a:p>
            <a:pPr marL="0" indent="0">
              <a:buNone/>
            </a:pPr>
            <a:endParaRPr lang="fr-FR" sz="1900" dirty="0"/>
          </a:p>
        </p:txBody>
      </p:sp>
    </p:spTree>
    <p:extLst>
      <p:ext uri="{BB962C8B-B14F-4D97-AF65-F5344CB8AC3E}">
        <p14:creationId xmlns:p14="http://schemas.microsoft.com/office/powerpoint/2010/main" val="271347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1" name="Rectangle 3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F440375-B5BB-9C45-5DBE-9E17E296C6DC}"/>
              </a:ext>
            </a:extLst>
          </p:cNvPr>
          <p:cNvSpPr>
            <a:spLocks noGrp="1"/>
          </p:cNvSpPr>
          <p:nvPr>
            <p:ph type="title"/>
          </p:nvPr>
        </p:nvSpPr>
        <p:spPr>
          <a:xfrm>
            <a:off x="1043631" y="809898"/>
            <a:ext cx="9942716" cy="1123349"/>
          </a:xfrm>
        </p:spPr>
        <p:txBody>
          <a:bodyPr anchor="ctr">
            <a:normAutofit/>
          </a:bodyPr>
          <a:lstStyle/>
          <a:p>
            <a:r>
              <a:rPr lang="fr-FR" sz="4800" b="1"/>
              <a:t>Empêchement du syndic</a:t>
            </a:r>
          </a:p>
        </p:txBody>
      </p:sp>
      <p:sp>
        <p:nvSpPr>
          <p:cNvPr id="3" name="Espace réservé du contenu 2">
            <a:extLst>
              <a:ext uri="{FF2B5EF4-FFF2-40B4-BE49-F238E27FC236}">
                <a16:creationId xmlns:a16="http://schemas.microsoft.com/office/drawing/2014/main" id="{FBF4C709-7F23-B617-CD1D-E2FEAA2D9D24}"/>
              </a:ext>
            </a:extLst>
          </p:cNvPr>
          <p:cNvSpPr>
            <a:spLocks noGrp="1"/>
          </p:cNvSpPr>
          <p:nvPr>
            <p:ph idx="1"/>
          </p:nvPr>
        </p:nvSpPr>
        <p:spPr>
          <a:xfrm>
            <a:off x="907911" y="1721709"/>
            <a:ext cx="10078435" cy="4420472"/>
          </a:xfrm>
        </p:spPr>
        <p:txBody>
          <a:bodyPr vert="horz" lIns="91440" tIns="45720" rIns="91440" bIns="45720" rtlCol="0" anchor="ctr">
            <a:normAutofit fontScale="85000" lnSpcReduction="10000"/>
          </a:bodyPr>
          <a:lstStyle/>
          <a:p>
            <a:pPr marL="0" indent="0">
              <a:buNone/>
            </a:pPr>
            <a:r>
              <a:rPr lang="fr-FR" sz="1200" b="1" dirty="0">
                <a:solidFill>
                  <a:srgbClr val="0070C0"/>
                </a:solidFill>
                <a:latin typeface="Arial" panose="020B0604020202020204" pitchFamily="34" charset="0"/>
                <a:ea typeface="+mn-lt"/>
                <a:cs typeface="Arial" panose="020B0604020202020204" pitchFamily="34" charset="0"/>
              </a:rPr>
              <a:t>C’est lorsque le syndic ne peut plus exécuter sa mission en raison d’évènements ou de circonstances extérieures à sa volonté (maladie, accident ou pour quelque cause que ce soit). Pour les cabinets de syndic, la cause la plus connue est la perte de la garantie financière. </a:t>
            </a:r>
          </a:p>
          <a:p>
            <a:pPr marL="0" indent="0">
              <a:buNone/>
            </a:pPr>
            <a:r>
              <a:rPr lang="fr-FR" sz="1200" dirty="0">
                <a:latin typeface="Arial"/>
                <a:ea typeface="+mn-lt"/>
                <a:cs typeface="+mn-lt"/>
              </a:rPr>
              <a:t>Il ne s'agit pas de situations dans lesquelles les abstentions, les omissions, les silences, les non-réponses du syndic sont perçus comme dommageables par les copropriétaires.</a:t>
            </a:r>
            <a:endParaRPr lang="fr-FR" sz="1200" dirty="0">
              <a:latin typeface="Arial"/>
              <a:cs typeface="Arial"/>
            </a:endParaRPr>
          </a:p>
          <a:p>
            <a:pPr marL="0" indent="0">
              <a:buNone/>
            </a:pPr>
            <a:endParaRPr lang="fr-FR" sz="1200" b="1" u="sng" dirty="0">
              <a:solidFill>
                <a:schemeClr val="tx2">
                  <a:lumMod val="75000"/>
                  <a:lumOff val="25000"/>
                </a:schemeClr>
              </a:solidFill>
              <a:latin typeface="Arial"/>
              <a:ea typeface="+mn-lt"/>
              <a:cs typeface="+mn-lt"/>
            </a:endParaRPr>
          </a:p>
          <a:p>
            <a:pPr marL="0" indent="0">
              <a:buNone/>
            </a:pPr>
            <a:r>
              <a:rPr lang="fr-FR" sz="1200" b="1" u="sng" dirty="0">
                <a:solidFill>
                  <a:schemeClr val="tx2">
                    <a:lumMod val="75000"/>
                    <a:lumOff val="25000"/>
                  </a:schemeClr>
                </a:solidFill>
                <a:latin typeface="Arial"/>
                <a:ea typeface="+mn-lt"/>
                <a:cs typeface="+mn-lt"/>
              </a:rPr>
              <a:t>Pouvoir spécial réservé au président du conseil syndical </a:t>
            </a:r>
            <a:endParaRPr lang="fr-FR" sz="1200" b="1" dirty="0">
              <a:solidFill>
                <a:schemeClr val="tx2">
                  <a:lumMod val="75000"/>
                  <a:lumOff val="25000"/>
                </a:schemeClr>
              </a:solidFill>
              <a:latin typeface="Arial"/>
              <a:ea typeface="+mn-lt"/>
              <a:cs typeface="+mn-lt"/>
            </a:endParaRPr>
          </a:p>
          <a:p>
            <a:pPr marL="0" indent="0">
              <a:buNone/>
            </a:pPr>
            <a:r>
              <a:rPr lang="fr-FR" sz="1200" dirty="0">
                <a:latin typeface="Arial"/>
                <a:ea typeface="+mn-lt"/>
                <a:cs typeface="+mn-lt"/>
              </a:rPr>
              <a:t>Le président du conseil syndical peut alors convoquer une assemblée générale pour pourvoir à son remplacement</a:t>
            </a:r>
            <a:endParaRPr lang="fr-FR" sz="1200" dirty="0">
              <a:latin typeface="Arial"/>
              <a:ea typeface="+mn-lt"/>
              <a:cs typeface="Arial"/>
            </a:endParaRPr>
          </a:p>
          <a:p>
            <a:pPr marL="0" indent="0">
              <a:buNone/>
            </a:pPr>
            <a:r>
              <a:rPr lang="fr-FR" sz="1200" dirty="0">
                <a:latin typeface="Arial"/>
                <a:ea typeface="+mn-lt"/>
                <a:cs typeface="+mn-lt"/>
              </a:rPr>
              <a:t>Aucune mise en demeure préalable n'est exigée (depuis la loi Macron du 6 août 2015)</a:t>
            </a:r>
            <a:endParaRPr lang="fr-FR" sz="1200" dirty="0">
              <a:latin typeface="Arial"/>
              <a:cs typeface="Arial"/>
            </a:endParaRPr>
          </a:p>
          <a:p>
            <a:pPr marL="0" indent="0">
              <a:buNone/>
            </a:pPr>
            <a:r>
              <a:rPr lang="fr-FR" sz="1200" dirty="0">
                <a:latin typeface="Arial"/>
                <a:cs typeface="Arial"/>
              </a:rPr>
              <a:t>Lorsque le nouveau syndic est élu par l'assemblée générale, le mandat de l'ancien syndic prend fin de manière anticipée mais il faut : </a:t>
            </a:r>
          </a:p>
          <a:p>
            <a:pPr marL="628650" lvl="1" indent="-171450">
              <a:buFont typeface="Courier New" panose="020B0604020202020204" pitchFamily="34" charset="0"/>
              <a:buChar char="o"/>
            </a:pPr>
            <a:r>
              <a:rPr lang="fr-FR" sz="1200" dirty="0">
                <a:latin typeface="Arial"/>
                <a:ea typeface="+mn-lt"/>
                <a:cs typeface="+mn-lt"/>
              </a:rPr>
              <a:t>Décider de la date d'entrée en fonction du nouveau syndic (par analogie il est conseillé après l'assemblée générale)</a:t>
            </a:r>
          </a:p>
          <a:p>
            <a:pPr marL="628650" lvl="1" indent="-171450">
              <a:buFont typeface="Courier New" panose="020B0604020202020204" pitchFamily="34" charset="0"/>
              <a:buChar char="o"/>
            </a:pPr>
            <a:r>
              <a:rPr lang="fr-FR" sz="1200" dirty="0">
                <a:latin typeface="Arial"/>
                <a:ea typeface="+mn-lt"/>
                <a:cs typeface="+mn-lt"/>
              </a:rPr>
              <a:t>Voter la révocation du syndic en fonction mais à la</a:t>
            </a:r>
            <a:r>
              <a:rPr lang="fr-FR" sz="1200" b="1" u="sng" dirty="0">
                <a:latin typeface="Arial"/>
                <a:ea typeface="+mn-lt"/>
                <a:cs typeface="+mn-lt"/>
              </a:rPr>
              <a:t> condition de motiver cette décision </a:t>
            </a:r>
            <a:r>
              <a:rPr lang="fr-FR" sz="1200" dirty="0">
                <a:latin typeface="Arial"/>
                <a:ea typeface="+mn-lt"/>
                <a:cs typeface="+mn-lt"/>
              </a:rPr>
              <a:t>qui, à défaut, pourrait être jugée abusive et ouvrir droit à un dédommagement au profit du syndic.</a:t>
            </a:r>
            <a:endParaRPr lang="fr-FR" sz="1200" dirty="0">
              <a:latin typeface="Arial"/>
              <a:cs typeface="Arial"/>
            </a:endParaRPr>
          </a:p>
          <a:p>
            <a:pPr marL="0" indent="0">
              <a:buNone/>
            </a:pPr>
            <a:r>
              <a:rPr lang="fr-FR" sz="1200" b="1" u="sng" dirty="0">
                <a:solidFill>
                  <a:schemeClr val="tx2">
                    <a:lumMod val="75000"/>
                    <a:lumOff val="25000"/>
                  </a:schemeClr>
                </a:solidFill>
                <a:latin typeface="Arial"/>
                <a:ea typeface="+mn-lt"/>
                <a:cs typeface="+mn-lt"/>
              </a:rPr>
              <a:t>Attention ! Arrêt de la cour d'appel de Paris, Pôle 4 chambre 2 du 8 décembre 2021, RG 20/04932 </a:t>
            </a:r>
            <a:endParaRPr lang="fr-FR" sz="1200" u="sng" dirty="0">
              <a:solidFill>
                <a:schemeClr val="tx2">
                  <a:lumMod val="75000"/>
                  <a:lumOff val="25000"/>
                </a:schemeClr>
              </a:solidFill>
              <a:latin typeface="Arial"/>
              <a:ea typeface="+mn-lt"/>
              <a:cs typeface="+mn-lt"/>
            </a:endParaRPr>
          </a:p>
          <a:p>
            <a:pPr marL="0" indent="0">
              <a:buNone/>
            </a:pPr>
            <a:r>
              <a:rPr lang="fr-FR" sz="1200" dirty="0">
                <a:latin typeface="Arial"/>
                <a:ea typeface="+mn-lt"/>
                <a:cs typeface="+mn-lt"/>
              </a:rPr>
              <a:t>Le juge a annulé une assemblée générale convoquée par le président du Conseil syndical pour empêchement du syndic pour les raisons suivantes : </a:t>
            </a:r>
            <a:endParaRPr lang="fr-FR" sz="1200" dirty="0">
              <a:latin typeface="Arial"/>
              <a:cs typeface="Arial"/>
            </a:endParaRPr>
          </a:p>
          <a:p>
            <a:pPr marL="171450" indent="-171450"/>
            <a:r>
              <a:rPr lang="fr-FR" sz="1200" dirty="0">
                <a:latin typeface="Arial"/>
                <a:ea typeface="+mn-lt"/>
                <a:cs typeface="+mn-lt"/>
              </a:rPr>
              <a:t>L'ordre du jour ne vise pas uniquement la désignation d'un nouveau syndic mais aussi d'autres points (approbation des comptes, élection des membres du CS... </a:t>
            </a:r>
            <a:r>
              <a:rPr lang="fr-FR" sz="1200" dirty="0" err="1">
                <a:latin typeface="Arial"/>
                <a:ea typeface="+mn-lt"/>
                <a:cs typeface="+mn-lt"/>
              </a:rPr>
              <a:t>etc</a:t>
            </a:r>
            <a:r>
              <a:rPr lang="fr-FR" sz="1200" dirty="0">
                <a:latin typeface="Arial"/>
                <a:ea typeface="+mn-lt"/>
                <a:cs typeface="+mn-lt"/>
              </a:rPr>
              <a:t>)</a:t>
            </a:r>
          </a:p>
          <a:p>
            <a:r>
              <a:rPr lang="fr-FR" sz="1200" dirty="0">
                <a:latin typeface="Arial"/>
                <a:ea typeface="+mn-lt"/>
                <a:cs typeface="+mn-lt"/>
              </a:rPr>
              <a:t>L'empêchement </a:t>
            </a:r>
            <a:r>
              <a:rPr lang="fr-FR" sz="1200" dirty="0">
                <a:latin typeface="Arial"/>
                <a:ea typeface="+mn-lt"/>
                <a:cs typeface="Arial"/>
              </a:rPr>
              <a:t>s’entend en outre d’une impossibilité à agir ; qu’il appartient au syndicat des copropriétaires et à la présidente du conseil syndical de démontrer.</a:t>
            </a:r>
            <a:endParaRPr lang="fr-FR" sz="1200" dirty="0">
              <a:latin typeface="Arial"/>
              <a:ea typeface="+mn-lt"/>
              <a:cs typeface="+mn-lt"/>
            </a:endParaRPr>
          </a:p>
          <a:p>
            <a:r>
              <a:rPr lang="fr-FR" sz="1200" dirty="0">
                <a:latin typeface="Arial"/>
                <a:ea typeface="+mn-lt"/>
                <a:cs typeface="Arial"/>
              </a:rPr>
              <a:t>Non seulement le mandat du syndic de copropriété n’était nullement expiré à la date des convocations faites par la présidente du conseil syndical,</a:t>
            </a:r>
            <a:endParaRPr lang="fr-FR" sz="1200" dirty="0">
              <a:latin typeface="Arial"/>
              <a:cs typeface="Arial"/>
            </a:endParaRPr>
          </a:p>
          <a:p>
            <a:r>
              <a:rPr lang="fr-FR" sz="1200" dirty="0">
                <a:latin typeface="Arial"/>
                <a:ea typeface="+mn-lt"/>
                <a:cs typeface="Arial"/>
              </a:rPr>
              <a:t>mais la seule existence d’une procédure contentieuse en contestation de la désignation du syndic ne saurait caractériser un empêchement à agir au sens des dispositions susvisées. </a:t>
            </a:r>
            <a:endParaRPr lang="fr-FR" sz="1200" dirty="0">
              <a:latin typeface="Arial"/>
              <a:cs typeface="Arial"/>
            </a:endParaRPr>
          </a:p>
          <a:p>
            <a:pPr marL="0" indent="0">
              <a:buNone/>
            </a:pPr>
            <a:br>
              <a:rPr lang="en-US" sz="600" dirty="0"/>
            </a:br>
            <a:br>
              <a:rPr lang="fr-FR" sz="600" dirty="0">
                <a:ea typeface="+mn-lt"/>
                <a:cs typeface="+mn-lt"/>
              </a:rPr>
            </a:br>
            <a:br>
              <a:rPr lang="fr-FR" sz="600" dirty="0">
                <a:ea typeface="+mn-lt"/>
                <a:cs typeface="+mn-lt"/>
              </a:rPr>
            </a:br>
            <a:endParaRPr lang="fr-FR" sz="600" dirty="0"/>
          </a:p>
        </p:txBody>
      </p:sp>
      <p:cxnSp>
        <p:nvCxnSpPr>
          <p:cNvPr id="37" name="Straight Connector 3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1071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À bandes</Template>
  <TotalTime>155</TotalTime>
  <Words>3577</Words>
  <Application>Microsoft Office PowerPoint</Application>
  <PresentationFormat>Grand écran</PresentationFormat>
  <Paragraphs>186</Paragraphs>
  <Slides>20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Aptos</vt:lpstr>
      <vt:lpstr>Aptos Display</vt:lpstr>
      <vt:lpstr>Arial</vt:lpstr>
      <vt:lpstr>Calibri</vt:lpstr>
      <vt:lpstr>Courier New</vt:lpstr>
      <vt:lpstr>Trebuchet MS</vt:lpstr>
      <vt:lpstr>Wingdings</vt:lpstr>
      <vt:lpstr>Wingdings 3</vt:lpstr>
      <vt:lpstr>Thème Office</vt:lpstr>
      <vt:lpstr>La résiliation du contrat de syndic</vt:lpstr>
      <vt:lpstr>Résiliation et révocation du contrat de syndic</vt:lpstr>
      <vt:lpstr>C'est quoi résilier un contrat ? Distinguer la "résiliation" d'un contrat, de sa "résolution" ou de sa "nullité" ou "caducité"</vt:lpstr>
      <vt:lpstr>Caractéristiques du contrat de syndic </vt:lpstr>
      <vt:lpstr>Résilier un contrat de syndic de manière anticipée : le danger </vt:lpstr>
      <vt:lpstr>Cas de résiliation prévus par la loi </vt:lpstr>
      <vt:lpstr>La résiliation du contrat de syndic </vt:lpstr>
      <vt:lpstr>Empêchement ou carence du syndic</vt:lpstr>
      <vt:lpstr>Empêchement du syndic</vt:lpstr>
      <vt:lpstr>Carence du syndic</vt:lpstr>
      <vt:lpstr>Carence du syndic : désignation d'un administrateur ad hoc</vt:lpstr>
      <vt:lpstr>II/ Lorsqu'une des parties ne souhaite pas conclure de contrat : à l'initiative du syndic</vt:lpstr>
      <vt:lpstr>II/ Lorsqu'une des parties ne souhaite pas conclure de contrat : à l'initiative du CS </vt:lpstr>
      <vt:lpstr>III/ La résiliation du contrat pour inexécution suffisamment grave</vt:lpstr>
      <vt:lpstr>III/ La résiliation pour inexécution suffisamment grave</vt:lpstr>
      <vt:lpstr>Résiliation pour inexécution suffisamment grave : les limites </vt:lpstr>
      <vt:lpstr>Convocation d'assemblée générale par le président du Conseil syndical ou par un copropriétaire </vt:lpstr>
      <vt:lpstr>Convocation d'assemblée générale par le président du conseil syndical </vt:lpstr>
      <vt:lpstr>Convocation d'assemblée générale par un copropriétaire </vt:lpstr>
      <vt:lpstr>Conclusion : conseils pratiques : si vous souhaitez changer de syndic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Audrey Dejean de la Batie</dc:creator>
  <cp:lastModifiedBy>Asia LAJAJ</cp:lastModifiedBy>
  <cp:revision>1244</cp:revision>
  <dcterms:created xsi:type="dcterms:W3CDTF">2024-01-05T19:52:59Z</dcterms:created>
  <dcterms:modified xsi:type="dcterms:W3CDTF">2024-01-15T08:27:52Z</dcterms:modified>
</cp:coreProperties>
</file>