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5"/>
  </p:notesMasterIdLst>
  <p:sldIdLst>
    <p:sldId id="258" r:id="rId3"/>
    <p:sldId id="260" r:id="rId4"/>
    <p:sldId id="261" r:id="rId5"/>
    <p:sldId id="265" r:id="rId6"/>
    <p:sldId id="503" r:id="rId7"/>
    <p:sldId id="491" r:id="rId8"/>
    <p:sldId id="502" r:id="rId9"/>
    <p:sldId id="416" r:id="rId10"/>
    <p:sldId id="465" r:id="rId11"/>
    <p:sldId id="466" r:id="rId12"/>
    <p:sldId id="468" r:id="rId13"/>
    <p:sldId id="469" r:id="rId14"/>
    <p:sldId id="504" r:id="rId15"/>
    <p:sldId id="470" r:id="rId16"/>
    <p:sldId id="471" r:id="rId17"/>
    <p:sldId id="472" r:id="rId18"/>
    <p:sldId id="473" r:id="rId19"/>
    <p:sldId id="474" r:id="rId20"/>
    <p:sldId id="492" r:id="rId21"/>
    <p:sldId id="266" r:id="rId22"/>
    <p:sldId id="268" r:id="rId23"/>
    <p:sldId id="269" r:id="rId24"/>
    <p:sldId id="273" r:id="rId25"/>
    <p:sldId id="493" r:id="rId26"/>
    <p:sldId id="274" r:id="rId27"/>
    <p:sldId id="284" r:id="rId28"/>
    <p:sldId id="276" r:id="rId29"/>
    <p:sldId id="277" r:id="rId30"/>
    <p:sldId id="282" r:id="rId31"/>
    <p:sldId id="278" r:id="rId32"/>
    <p:sldId id="494" r:id="rId33"/>
    <p:sldId id="423" r:id="rId34"/>
    <p:sldId id="488" r:id="rId35"/>
    <p:sldId id="355" r:id="rId36"/>
    <p:sldId id="495" r:id="rId37"/>
    <p:sldId id="340" r:id="rId38"/>
    <p:sldId id="343" r:id="rId39"/>
    <p:sldId id="350" r:id="rId40"/>
    <p:sldId id="496" r:id="rId41"/>
    <p:sldId id="489" r:id="rId42"/>
    <p:sldId id="479" r:id="rId43"/>
    <p:sldId id="497" r:id="rId44"/>
    <p:sldId id="478" r:id="rId45"/>
    <p:sldId id="435" r:id="rId46"/>
    <p:sldId id="436" r:id="rId47"/>
    <p:sldId id="437" r:id="rId48"/>
    <p:sldId id="498" r:id="rId49"/>
    <p:sldId id="439" r:id="rId50"/>
    <p:sldId id="440" r:id="rId51"/>
    <p:sldId id="441" r:id="rId52"/>
    <p:sldId id="442" r:id="rId53"/>
    <p:sldId id="443" r:id="rId54"/>
    <p:sldId id="444" r:id="rId55"/>
    <p:sldId id="445" r:id="rId56"/>
    <p:sldId id="446" r:id="rId57"/>
    <p:sldId id="447" r:id="rId58"/>
    <p:sldId id="448" r:id="rId59"/>
    <p:sldId id="449" r:id="rId60"/>
    <p:sldId id="450" r:id="rId61"/>
    <p:sldId id="451" r:id="rId62"/>
    <p:sldId id="452" r:id="rId63"/>
    <p:sldId id="453" r:id="rId64"/>
    <p:sldId id="454" r:id="rId65"/>
    <p:sldId id="455" r:id="rId66"/>
    <p:sldId id="456" r:id="rId67"/>
    <p:sldId id="457" r:id="rId68"/>
    <p:sldId id="458" r:id="rId69"/>
    <p:sldId id="499" r:id="rId70"/>
    <p:sldId id="460" r:id="rId71"/>
    <p:sldId id="461" r:id="rId72"/>
    <p:sldId id="500" r:id="rId73"/>
    <p:sldId id="463" r:id="rId74"/>
    <p:sldId id="464" r:id="rId75"/>
    <p:sldId id="501" r:id="rId76"/>
    <p:sldId id="481" r:id="rId77"/>
    <p:sldId id="482" r:id="rId78"/>
    <p:sldId id="484" r:id="rId79"/>
    <p:sldId id="485" r:id="rId80"/>
    <p:sldId id="486" r:id="rId81"/>
    <p:sldId id="558" r:id="rId82"/>
    <p:sldId id="505" r:id="rId83"/>
    <p:sldId id="506" r:id="rId84"/>
    <p:sldId id="507" r:id="rId85"/>
    <p:sldId id="508" r:id="rId86"/>
    <p:sldId id="509" r:id="rId87"/>
    <p:sldId id="510" r:id="rId88"/>
    <p:sldId id="511" r:id="rId89"/>
    <p:sldId id="512" r:id="rId90"/>
    <p:sldId id="513" r:id="rId91"/>
    <p:sldId id="514" r:id="rId92"/>
    <p:sldId id="515" r:id="rId93"/>
    <p:sldId id="516" r:id="rId94"/>
    <p:sldId id="517" r:id="rId95"/>
    <p:sldId id="518" r:id="rId96"/>
    <p:sldId id="519" r:id="rId97"/>
    <p:sldId id="520" r:id="rId98"/>
    <p:sldId id="521" r:id="rId99"/>
    <p:sldId id="522" r:id="rId100"/>
    <p:sldId id="523" r:id="rId101"/>
    <p:sldId id="524" r:id="rId102"/>
    <p:sldId id="525" r:id="rId103"/>
    <p:sldId id="526" r:id="rId104"/>
    <p:sldId id="527" r:id="rId105"/>
    <p:sldId id="528" r:id="rId106"/>
    <p:sldId id="529" r:id="rId107"/>
    <p:sldId id="530" r:id="rId108"/>
    <p:sldId id="531" r:id="rId109"/>
    <p:sldId id="532" r:id="rId110"/>
    <p:sldId id="533" r:id="rId111"/>
    <p:sldId id="534" r:id="rId112"/>
    <p:sldId id="535" r:id="rId113"/>
    <p:sldId id="536" r:id="rId114"/>
    <p:sldId id="537" r:id="rId115"/>
    <p:sldId id="538" r:id="rId116"/>
    <p:sldId id="539" r:id="rId117"/>
    <p:sldId id="540" r:id="rId118"/>
    <p:sldId id="541" r:id="rId119"/>
    <p:sldId id="542" r:id="rId120"/>
    <p:sldId id="543" r:id="rId121"/>
    <p:sldId id="544" r:id="rId122"/>
    <p:sldId id="545" r:id="rId123"/>
    <p:sldId id="546" r:id="rId124"/>
    <p:sldId id="547" r:id="rId125"/>
    <p:sldId id="548" r:id="rId126"/>
    <p:sldId id="549" r:id="rId127"/>
    <p:sldId id="550" r:id="rId128"/>
    <p:sldId id="551" r:id="rId129"/>
    <p:sldId id="552" r:id="rId130"/>
    <p:sldId id="553" r:id="rId131"/>
    <p:sldId id="554" r:id="rId132"/>
    <p:sldId id="555" r:id="rId133"/>
    <p:sldId id="556" r:id="rId134"/>
  </p:sldIdLst>
  <p:sldSz cx="12192000" cy="6858000"/>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e HAGEGE" initials="EH" lastIdx="1" clrIdx="0">
    <p:extLst>
      <p:ext uri="{19B8F6BF-5375-455C-9EA6-DF929625EA0E}">
        <p15:presenceInfo xmlns:p15="http://schemas.microsoft.com/office/powerpoint/2012/main" userId="S-1-5-21-3931456378-4101223881-1389000367-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053C"/>
    <a:srgbClr val="0A5611"/>
    <a:srgbClr val="7A33AF"/>
    <a:srgbClr val="57257D"/>
    <a:srgbClr val="FC1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9" autoAdjust="0"/>
    <p:restoredTop sz="94660"/>
  </p:normalViewPr>
  <p:slideViewPr>
    <p:cSldViewPr snapToGrid="0">
      <p:cViewPr varScale="1">
        <p:scale>
          <a:sx n="116" d="100"/>
          <a:sy n="116" d="100"/>
        </p:scale>
        <p:origin x="3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55DB7-3450-446B-B5B1-33491C37628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FR"/>
        </a:p>
      </dgm:t>
    </dgm:pt>
    <dgm:pt modelId="{F55B6476-3E93-4424-84ED-89DC83B8E8DD}">
      <dgm:prSet phldrT="[Texte]"/>
      <dgm:spPr/>
      <dgm:t>
        <a:bodyPr/>
        <a:lstStyle/>
        <a:p>
          <a:r>
            <a:rPr lang="fr-FR" dirty="0"/>
            <a:t>Syndic mandataire</a:t>
          </a:r>
        </a:p>
      </dgm:t>
    </dgm:pt>
    <dgm:pt modelId="{56A9AA20-01DC-40E8-876A-648D270DE750}" type="parTrans" cxnId="{401DE132-7B24-4517-A040-2E0BCFB28CA2}">
      <dgm:prSet/>
      <dgm:spPr/>
      <dgm:t>
        <a:bodyPr/>
        <a:lstStyle/>
        <a:p>
          <a:endParaRPr lang="fr-FR"/>
        </a:p>
      </dgm:t>
    </dgm:pt>
    <dgm:pt modelId="{F3E6D643-1B61-4366-9E9A-EAA2B8815F1F}" type="sibTrans" cxnId="{401DE132-7B24-4517-A040-2E0BCFB28CA2}">
      <dgm:prSet/>
      <dgm:spPr/>
      <dgm:t>
        <a:bodyPr/>
        <a:lstStyle/>
        <a:p>
          <a:endParaRPr lang="fr-FR"/>
        </a:p>
      </dgm:t>
    </dgm:pt>
    <dgm:pt modelId="{F6ACF02E-9202-44DD-A4E7-0E4AC7DB1506}">
      <dgm:prSet phldrT="[Texte]"/>
      <dgm:spPr/>
      <dgm:t>
        <a:bodyPr/>
        <a:lstStyle/>
        <a:p>
          <a:r>
            <a:rPr lang="fr-FR" dirty="0"/>
            <a:t>Défense des intérêts du syndicat des copropriétaires </a:t>
          </a:r>
        </a:p>
      </dgm:t>
    </dgm:pt>
    <dgm:pt modelId="{B98B3805-58F3-4736-A6A4-DE01E7B4AD93}" type="parTrans" cxnId="{BFDC6B8E-8C69-4CE7-9560-8909269239E0}">
      <dgm:prSet/>
      <dgm:spPr/>
      <dgm:t>
        <a:bodyPr/>
        <a:lstStyle/>
        <a:p>
          <a:endParaRPr lang="fr-FR"/>
        </a:p>
      </dgm:t>
    </dgm:pt>
    <dgm:pt modelId="{69E2E5B0-C647-48AD-8A5D-AFC45F4DFC44}" type="sibTrans" cxnId="{BFDC6B8E-8C69-4CE7-9560-8909269239E0}">
      <dgm:prSet/>
      <dgm:spPr/>
      <dgm:t>
        <a:bodyPr/>
        <a:lstStyle/>
        <a:p>
          <a:endParaRPr lang="fr-FR"/>
        </a:p>
      </dgm:t>
    </dgm:pt>
    <dgm:pt modelId="{9C65FA86-402D-4ADC-9D4F-D54C7A684C3D}">
      <dgm:prSet phldrT="[Texte]"/>
      <dgm:spPr/>
      <dgm:t>
        <a:bodyPr/>
        <a:lstStyle/>
        <a:p>
          <a:r>
            <a:rPr lang="fr-FR" dirty="0"/>
            <a:t>Syndic prestataire</a:t>
          </a:r>
        </a:p>
      </dgm:t>
    </dgm:pt>
    <dgm:pt modelId="{F314550C-C8B2-4517-A9D7-7C8A24B609F2}" type="parTrans" cxnId="{E7A1D783-2600-4330-934C-8942CE51E675}">
      <dgm:prSet/>
      <dgm:spPr/>
      <dgm:t>
        <a:bodyPr/>
        <a:lstStyle/>
        <a:p>
          <a:endParaRPr lang="fr-FR"/>
        </a:p>
      </dgm:t>
    </dgm:pt>
    <dgm:pt modelId="{A8BA5D8F-6F69-446E-8EF7-DCCC1E8C7A56}" type="sibTrans" cxnId="{E7A1D783-2600-4330-934C-8942CE51E675}">
      <dgm:prSet/>
      <dgm:spPr/>
      <dgm:t>
        <a:bodyPr/>
        <a:lstStyle/>
        <a:p>
          <a:endParaRPr lang="fr-FR"/>
        </a:p>
      </dgm:t>
    </dgm:pt>
    <dgm:pt modelId="{7397BFB1-51B1-490C-9265-EB01CF78188D}">
      <dgm:prSet phldrT="[Texte]"/>
      <dgm:spPr>
        <a:solidFill>
          <a:srgbClr val="FFC000"/>
        </a:solidFill>
      </dgm:spPr>
      <dgm:t>
        <a:bodyPr/>
        <a:lstStyle/>
        <a:p>
          <a:r>
            <a:rPr lang="fr-FR" dirty="0"/>
            <a:t>Augmentation des profits par </a:t>
          </a:r>
          <a:r>
            <a:rPr lang="fr-FR"/>
            <a:t>le cabinet par le biais </a:t>
          </a:r>
          <a:r>
            <a:rPr lang="fr-FR" dirty="0"/>
            <a:t>de son client syndicat des copropriétaires </a:t>
          </a:r>
        </a:p>
      </dgm:t>
    </dgm:pt>
    <dgm:pt modelId="{5ADD9573-6DF0-41CC-87FA-7A7F2FC164E8}" type="parTrans" cxnId="{547782D8-F3F7-4A59-AA80-20399D3482FB}">
      <dgm:prSet/>
      <dgm:spPr/>
      <dgm:t>
        <a:bodyPr/>
        <a:lstStyle/>
        <a:p>
          <a:endParaRPr lang="fr-FR"/>
        </a:p>
      </dgm:t>
    </dgm:pt>
    <dgm:pt modelId="{52E6B46B-50BE-4ED8-B384-720EB36AE1B3}" type="sibTrans" cxnId="{547782D8-F3F7-4A59-AA80-20399D3482FB}">
      <dgm:prSet/>
      <dgm:spPr/>
      <dgm:t>
        <a:bodyPr/>
        <a:lstStyle/>
        <a:p>
          <a:endParaRPr lang="fr-FR"/>
        </a:p>
      </dgm:t>
    </dgm:pt>
    <dgm:pt modelId="{EE047CE9-025C-45AF-84EC-92EDCE949EB1}">
      <dgm:prSet phldrT="[Texte]" custLinFactNeighborY="2392"/>
      <dgm:spPr/>
      <dgm:t>
        <a:bodyPr/>
        <a:lstStyle/>
        <a:p>
          <a:endParaRPr lang="fr-FR"/>
        </a:p>
      </dgm:t>
    </dgm:pt>
    <dgm:pt modelId="{A1E2DA8E-9ECD-4053-A46D-5A23925926B4}" type="parTrans" cxnId="{3B18E6B2-DAA3-4AAF-AD95-C52B379CAC9B}">
      <dgm:prSet/>
      <dgm:spPr/>
      <dgm:t>
        <a:bodyPr/>
        <a:lstStyle/>
        <a:p>
          <a:endParaRPr lang="fr-FR"/>
        </a:p>
      </dgm:t>
    </dgm:pt>
    <dgm:pt modelId="{5C8D58D1-F6A1-4810-90D7-77EE35B491C3}" type="sibTrans" cxnId="{3B18E6B2-DAA3-4AAF-AD95-C52B379CAC9B}">
      <dgm:prSet/>
      <dgm:spPr/>
      <dgm:t>
        <a:bodyPr/>
        <a:lstStyle/>
        <a:p>
          <a:endParaRPr lang="fr-FR"/>
        </a:p>
      </dgm:t>
    </dgm:pt>
    <dgm:pt modelId="{0B01AE5E-0724-4BC3-A6AA-F68CB1E50E76}">
      <dgm:prSet phldrT="[Texte]" custLinFactNeighborY="2392"/>
      <dgm:spPr/>
      <dgm:t>
        <a:bodyPr/>
        <a:lstStyle/>
        <a:p>
          <a:endParaRPr lang="fr-FR"/>
        </a:p>
      </dgm:t>
    </dgm:pt>
    <dgm:pt modelId="{DDF6E08F-D8CE-4D57-AEBF-68F5ECBC121D}" type="parTrans" cxnId="{EFC5EFAD-B3F5-4F0C-A4A0-57CE38FA4E26}">
      <dgm:prSet/>
      <dgm:spPr/>
      <dgm:t>
        <a:bodyPr/>
        <a:lstStyle/>
        <a:p>
          <a:endParaRPr lang="fr-FR"/>
        </a:p>
      </dgm:t>
    </dgm:pt>
    <dgm:pt modelId="{88017F10-A975-4BB6-9DFA-983C318E6418}" type="sibTrans" cxnId="{EFC5EFAD-B3F5-4F0C-A4A0-57CE38FA4E26}">
      <dgm:prSet/>
      <dgm:spPr/>
      <dgm:t>
        <a:bodyPr/>
        <a:lstStyle/>
        <a:p>
          <a:endParaRPr lang="fr-FR"/>
        </a:p>
      </dgm:t>
    </dgm:pt>
    <dgm:pt modelId="{74A1DE6C-E097-475C-86B6-114FFBCA3974}">
      <dgm:prSet phldrT="[Texte]" custLinFactNeighborY="2392"/>
      <dgm:spPr/>
      <dgm:t>
        <a:bodyPr/>
        <a:lstStyle/>
        <a:p>
          <a:endParaRPr lang="fr-FR"/>
        </a:p>
      </dgm:t>
    </dgm:pt>
    <dgm:pt modelId="{CA922D66-4369-446D-9AE9-366108E0BD12}" type="parTrans" cxnId="{588EF41C-6E2B-4A77-93B7-492318F187CC}">
      <dgm:prSet/>
      <dgm:spPr/>
      <dgm:t>
        <a:bodyPr/>
        <a:lstStyle/>
        <a:p>
          <a:endParaRPr lang="fr-FR"/>
        </a:p>
      </dgm:t>
    </dgm:pt>
    <dgm:pt modelId="{B11DBC89-3172-48AF-8099-3E108AF54CEF}" type="sibTrans" cxnId="{588EF41C-6E2B-4A77-93B7-492318F187CC}">
      <dgm:prSet/>
      <dgm:spPr/>
      <dgm:t>
        <a:bodyPr/>
        <a:lstStyle/>
        <a:p>
          <a:endParaRPr lang="fr-FR"/>
        </a:p>
      </dgm:t>
    </dgm:pt>
    <dgm:pt modelId="{83533798-AB49-4D3A-BF2E-333627C43B0A}">
      <dgm:prSet phldrT="[Texte]" custLinFactNeighborY="2392"/>
      <dgm:spPr/>
      <dgm:t>
        <a:bodyPr/>
        <a:lstStyle/>
        <a:p>
          <a:endParaRPr lang="fr-FR"/>
        </a:p>
      </dgm:t>
    </dgm:pt>
    <dgm:pt modelId="{5790D85E-588B-43ED-BA78-B3130A70F403}" type="parTrans" cxnId="{A5D46B98-366D-41A6-8EAA-30E1AF670E19}">
      <dgm:prSet/>
      <dgm:spPr/>
      <dgm:t>
        <a:bodyPr/>
        <a:lstStyle/>
        <a:p>
          <a:endParaRPr lang="fr-FR"/>
        </a:p>
      </dgm:t>
    </dgm:pt>
    <dgm:pt modelId="{AE276E8C-1490-4453-A576-0CAD11522283}" type="sibTrans" cxnId="{A5D46B98-366D-41A6-8EAA-30E1AF670E19}">
      <dgm:prSet/>
      <dgm:spPr/>
      <dgm:t>
        <a:bodyPr/>
        <a:lstStyle/>
        <a:p>
          <a:endParaRPr lang="fr-FR"/>
        </a:p>
      </dgm:t>
    </dgm:pt>
    <dgm:pt modelId="{AE09363A-91A6-432A-B196-C51A64B46B0A}" type="pres">
      <dgm:prSet presAssocID="{5BC55DB7-3450-446B-B5B1-33491C376288}" presName="outerComposite" presStyleCnt="0">
        <dgm:presLayoutVars>
          <dgm:chMax val="2"/>
          <dgm:animLvl val="lvl"/>
          <dgm:resizeHandles val="exact"/>
        </dgm:presLayoutVars>
      </dgm:prSet>
      <dgm:spPr/>
      <dgm:t>
        <a:bodyPr/>
        <a:lstStyle/>
        <a:p>
          <a:endParaRPr lang="fr-FR"/>
        </a:p>
      </dgm:t>
    </dgm:pt>
    <dgm:pt modelId="{A861B89F-2DDB-451D-A5D7-64B44CD0CC23}" type="pres">
      <dgm:prSet presAssocID="{5BC55DB7-3450-446B-B5B1-33491C376288}" presName="dummyMaxCanvas" presStyleCnt="0"/>
      <dgm:spPr/>
    </dgm:pt>
    <dgm:pt modelId="{B8867046-9080-4F45-94C3-78B3AAC1E677}" type="pres">
      <dgm:prSet presAssocID="{5BC55DB7-3450-446B-B5B1-33491C376288}" presName="parentComposite" presStyleCnt="0"/>
      <dgm:spPr/>
    </dgm:pt>
    <dgm:pt modelId="{094D9DC9-9AD1-4413-981D-E2551A3CECA0}" type="pres">
      <dgm:prSet presAssocID="{5BC55DB7-3450-446B-B5B1-33491C376288}" presName="parent1" presStyleLbl="alignAccFollowNode1" presStyleIdx="0" presStyleCnt="4" custLinFactNeighborX="-97983" custLinFactNeighborY="-4027">
        <dgm:presLayoutVars>
          <dgm:chMax val="4"/>
        </dgm:presLayoutVars>
      </dgm:prSet>
      <dgm:spPr/>
      <dgm:t>
        <a:bodyPr/>
        <a:lstStyle/>
        <a:p>
          <a:endParaRPr lang="fr-FR"/>
        </a:p>
      </dgm:t>
    </dgm:pt>
    <dgm:pt modelId="{13F46C30-554C-4C1C-A437-77F1E63B4CF4}" type="pres">
      <dgm:prSet presAssocID="{5BC55DB7-3450-446B-B5B1-33491C376288}" presName="parent2" presStyleLbl="alignAccFollowNode1" presStyleIdx="1" presStyleCnt="4" custLinFactNeighborY="2392">
        <dgm:presLayoutVars>
          <dgm:chMax val="4"/>
        </dgm:presLayoutVars>
      </dgm:prSet>
      <dgm:spPr/>
      <dgm:t>
        <a:bodyPr/>
        <a:lstStyle/>
        <a:p>
          <a:endParaRPr lang="fr-FR"/>
        </a:p>
      </dgm:t>
    </dgm:pt>
    <dgm:pt modelId="{0FB5F636-18A0-497D-95EE-C58909348B2D}" type="pres">
      <dgm:prSet presAssocID="{5BC55DB7-3450-446B-B5B1-33491C376288}" presName="childrenComposite" presStyleCnt="0"/>
      <dgm:spPr/>
    </dgm:pt>
    <dgm:pt modelId="{E1EB44E3-49B7-4C6F-933E-40750BC65FE0}" type="pres">
      <dgm:prSet presAssocID="{5BC55DB7-3450-446B-B5B1-33491C376288}" presName="dummyMaxCanvas_ChildArea" presStyleCnt="0"/>
      <dgm:spPr/>
    </dgm:pt>
    <dgm:pt modelId="{12346D41-1109-4531-AFC2-0E3EF45C38C6}" type="pres">
      <dgm:prSet presAssocID="{5BC55DB7-3450-446B-B5B1-33491C376288}" presName="fulcrum" presStyleLbl="alignAccFollowNode1" presStyleIdx="2" presStyleCnt="4"/>
      <dgm:spPr/>
    </dgm:pt>
    <dgm:pt modelId="{8BDB1B98-6B70-4B28-BDD2-917E93644312}" type="pres">
      <dgm:prSet presAssocID="{5BC55DB7-3450-446B-B5B1-33491C376288}" presName="balance_11" presStyleLbl="alignAccFollowNode1" presStyleIdx="3" presStyleCnt="4" custAng="341474" custScaleX="198083">
        <dgm:presLayoutVars>
          <dgm:bulletEnabled val="1"/>
        </dgm:presLayoutVars>
      </dgm:prSet>
      <dgm:spPr/>
    </dgm:pt>
    <dgm:pt modelId="{56DF47DE-F231-455C-8FF8-8C6B5EE1F27C}" type="pres">
      <dgm:prSet presAssocID="{5BC55DB7-3450-446B-B5B1-33491C376288}" presName="left_11_1" presStyleLbl="node1" presStyleIdx="0" presStyleCnt="2" custAng="405639" custScaleX="108100" custScaleY="34643" custLinFactX="-1954" custLinFactNeighborX="-100000" custLinFactNeighborY="17430">
        <dgm:presLayoutVars>
          <dgm:bulletEnabled val="1"/>
        </dgm:presLayoutVars>
      </dgm:prSet>
      <dgm:spPr/>
      <dgm:t>
        <a:bodyPr/>
        <a:lstStyle/>
        <a:p>
          <a:endParaRPr lang="fr-FR"/>
        </a:p>
      </dgm:t>
    </dgm:pt>
    <dgm:pt modelId="{CEBD2212-62E6-4EE1-A273-B4E9006477FD}" type="pres">
      <dgm:prSet presAssocID="{5BC55DB7-3450-446B-B5B1-33491C376288}" presName="right_11_1" presStyleLbl="node1" presStyleIdx="1" presStyleCnt="2" custAng="365279" custLinFactNeighborX="-1790" custLinFactNeighborY="3606">
        <dgm:presLayoutVars>
          <dgm:bulletEnabled val="1"/>
        </dgm:presLayoutVars>
      </dgm:prSet>
      <dgm:spPr/>
      <dgm:t>
        <a:bodyPr/>
        <a:lstStyle/>
        <a:p>
          <a:endParaRPr lang="fr-FR"/>
        </a:p>
      </dgm:t>
    </dgm:pt>
  </dgm:ptLst>
  <dgm:cxnLst>
    <dgm:cxn modelId="{E7A1D783-2600-4330-934C-8942CE51E675}" srcId="{5BC55DB7-3450-446B-B5B1-33491C376288}" destId="{9C65FA86-402D-4ADC-9D4F-D54C7A684C3D}" srcOrd="1" destOrd="0" parTransId="{F314550C-C8B2-4517-A9D7-7C8A24B609F2}" sibTransId="{A8BA5D8F-6F69-446E-8EF7-DCCC1E8C7A56}"/>
    <dgm:cxn modelId="{588EF41C-6E2B-4A77-93B7-492318F187CC}" srcId="{5BC55DB7-3450-446B-B5B1-33491C376288}" destId="{74A1DE6C-E097-475C-86B6-114FFBCA3974}" srcOrd="4" destOrd="0" parTransId="{CA922D66-4369-446D-9AE9-366108E0BD12}" sibTransId="{B11DBC89-3172-48AF-8099-3E108AF54CEF}"/>
    <dgm:cxn modelId="{BFDC6B8E-8C69-4CE7-9560-8909269239E0}" srcId="{F55B6476-3E93-4424-84ED-89DC83B8E8DD}" destId="{F6ACF02E-9202-44DD-A4E7-0E4AC7DB1506}" srcOrd="0" destOrd="0" parTransId="{B98B3805-58F3-4736-A6A4-DE01E7B4AD93}" sibTransId="{69E2E5B0-C647-48AD-8A5D-AFC45F4DFC44}"/>
    <dgm:cxn modelId="{D5FAA2E2-70DD-4B66-86CE-18DEEAA2F16D}" type="presOf" srcId="{5BC55DB7-3450-446B-B5B1-33491C376288}" destId="{AE09363A-91A6-432A-B196-C51A64B46B0A}" srcOrd="0" destOrd="0" presId="urn:microsoft.com/office/officeart/2005/8/layout/balance1"/>
    <dgm:cxn modelId="{547782D8-F3F7-4A59-AA80-20399D3482FB}" srcId="{9C65FA86-402D-4ADC-9D4F-D54C7A684C3D}" destId="{7397BFB1-51B1-490C-9265-EB01CF78188D}" srcOrd="0" destOrd="0" parTransId="{5ADD9573-6DF0-41CC-87FA-7A7F2FC164E8}" sibTransId="{52E6B46B-50BE-4ED8-B384-720EB36AE1B3}"/>
    <dgm:cxn modelId="{401DE132-7B24-4517-A040-2E0BCFB28CA2}" srcId="{5BC55DB7-3450-446B-B5B1-33491C376288}" destId="{F55B6476-3E93-4424-84ED-89DC83B8E8DD}" srcOrd="0" destOrd="0" parTransId="{56A9AA20-01DC-40E8-876A-648D270DE750}" sibTransId="{F3E6D643-1B61-4366-9E9A-EAA2B8815F1F}"/>
    <dgm:cxn modelId="{AA0CC6B6-05C2-40F0-B254-5ACB1CF246AC}" type="presOf" srcId="{7397BFB1-51B1-490C-9265-EB01CF78188D}" destId="{CEBD2212-62E6-4EE1-A273-B4E9006477FD}" srcOrd="0" destOrd="0" presId="urn:microsoft.com/office/officeart/2005/8/layout/balance1"/>
    <dgm:cxn modelId="{A5D46B98-366D-41A6-8EAA-30E1AF670E19}" srcId="{5BC55DB7-3450-446B-B5B1-33491C376288}" destId="{83533798-AB49-4D3A-BF2E-333627C43B0A}" srcOrd="5" destOrd="0" parTransId="{5790D85E-588B-43ED-BA78-B3130A70F403}" sibTransId="{AE276E8C-1490-4453-A576-0CAD11522283}"/>
    <dgm:cxn modelId="{4F88EC47-8921-472E-9BAD-1808B6FDEC00}" type="presOf" srcId="{F6ACF02E-9202-44DD-A4E7-0E4AC7DB1506}" destId="{56DF47DE-F231-455C-8FF8-8C6B5EE1F27C}" srcOrd="0" destOrd="0" presId="urn:microsoft.com/office/officeart/2005/8/layout/balance1"/>
    <dgm:cxn modelId="{3B18E6B2-DAA3-4AAF-AD95-C52B379CAC9B}" srcId="{5BC55DB7-3450-446B-B5B1-33491C376288}" destId="{EE047CE9-025C-45AF-84EC-92EDCE949EB1}" srcOrd="2" destOrd="0" parTransId="{A1E2DA8E-9ECD-4053-A46D-5A23925926B4}" sibTransId="{5C8D58D1-F6A1-4810-90D7-77EE35B491C3}"/>
    <dgm:cxn modelId="{4EDB8833-A779-43E9-AFD3-8D73BC7BD9CC}" type="presOf" srcId="{9C65FA86-402D-4ADC-9D4F-D54C7A684C3D}" destId="{13F46C30-554C-4C1C-A437-77F1E63B4CF4}" srcOrd="0" destOrd="0" presId="urn:microsoft.com/office/officeart/2005/8/layout/balance1"/>
    <dgm:cxn modelId="{EFC5EFAD-B3F5-4F0C-A4A0-57CE38FA4E26}" srcId="{5BC55DB7-3450-446B-B5B1-33491C376288}" destId="{0B01AE5E-0724-4BC3-A6AA-F68CB1E50E76}" srcOrd="3" destOrd="0" parTransId="{DDF6E08F-D8CE-4D57-AEBF-68F5ECBC121D}" sibTransId="{88017F10-A975-4BB6-9DFA-983C318E6418}"/>
    <dgm:cxn modelId="{FAA8CFE8-B7C6-4703-B9F2-09A8E35260D4}" type="presOf" srcId="{F55B6476-3E93-4424-84ED-89DC83B8E8DD}" destId="{094D9DC9-9AD1-4413-981D-E2551A3CECA0}" srcOrd="0" destOrd="0" presId="urn:microsoft.com/office/officeart/2005/8/layout/balance1"/>
    <dgm:cxn modelId="{3D6E62D1-8C0E-4A06-AAEF-EEEC73BE97E6}" type="presParOf" srcId="{AE09363A-91A6-432A-B196-C51A64B46B0A}" destId="{A861B89F-2DDB-451D-A5D7-64B44CD0CC23}" srcOrd="0" destOrd="0" presId="urn:microsoft.com/office/officeart/2005/8/layout/balance1"/>
    <dgm:cxn modelId="{22D7CC5B-DF8F-4C92-BF02-271CE750530E}" type="presParOf" srcId="{AE09363A-91A6-432A-B196-C51A64B46B0A}" destId="{B8867046-9080-4F45-94C3-78B3AAC1E677}" srcOrd="1" destOrd="0" presId="urn:microsoft.com/office/officeart/2005/8/layout/balance1"/>
    <dgm:cxn modelId="{616FF2CE-C957-4E47-88AC-9FD49850E513}" type="presParOf" srcId="{B8867046-9080-4F45-94C3-78B3AAC1E677}" destId="{094D9DC9-9AD1-4413-981D-E2551A3CECA0}" srcOrd="0" destOrd="0" presId="urn:microsoft.com/office/officeart/2005/8/layout/balance1"/>
    <dgm:cxn modelId="{9DB429BD-8182-4ADB-B6CB-B92DE98C1EB6}" type="presParOf" srcId="{B8867046-9080-4F45-94C3-78B3AAC1E677}" destId="{13F46C30-554C-4C1C-A437-77F1E63B4CF4}" srcOrd="1" destOrd="0" presId="urn:microsoft.com/office/officeart/2005/8/layout/balance1"/>
    <dgm:cxn modelId="{565CF812-FD8C-4728-A18C-C3C73C9AFD51}" type="presParOf" srcId="{AE09363A-91A6-432A-B196-C51A64B46B0A}" destId="{0FB5F636-18A0-497D-95EE-C58909348B2D}" srcOrd="2" destOrd="0" presId="urn:microsoft.com/office/officeart/2005/8/layout/balance1"/>
    <dgm:cxn modelId="{76DE2B17-59E3-4A8C-A9FD-08BDB4DE1A5E}" type="presParOf" srcId="{0FB5F636-18A0-497D-95EE-C58909348B2D}" destId="{E1EB44E3-49B7-4C6F-933E-40750BC65FE0}" srcOrd="0" destOrd="0" presId="urn:microsoft.com/office/officeart/2005/8/layout/balance1"/>
    <dgm:cxn modelId="{BD5777CF-F98C-42A4-ABA7-0449A015B0D4}" type="presParOf" srcId="{0FB5F636-18A0-497D-95EE-C58909348B2D}" destId="{12346D41-1109-4531-AFC2-0E3EF45C38C6}" srcOrd="1" destOrd="0" presId="urn:microsoft.com/office/officeart/2005/8/layout/balance1"/>
    <dgm:cxn modelId="{B8FA3BE9-C691-4493-BBF3-189D6FE73522}" type="presParOf" srcId="{0FB5F636-18A0-497D-95EE-C58909348B2D}" destId="{8BDB1B98-6B70-4B28-BDD2-917E93644312}" srcOrd="2" destOrd="0" presId="urn:microsoft.com/office/officeart/2005/8/layout/balance1"/>
    <dgm:cxn modelId="{502822EB-419F-4BFC-977A-AF06E9FC8370}" type="presParOf" srcId="{0FB5F636-18A0-497D-95EE-C58909348B2D}" destId="{56DF47DE-F231-455C-8FF8-8C6B5EE1F27C}" srcOrd="3" destOrd="0" presId="urn:microsoft.com/office/officeart/2005/8/layout/balance1"/>
    <dgm:cxn modelId="{64EB1EDD-1C15-47FC-8D77-87F1B7E8CC33}" type="presParOf" srcId="{0FB5F636-18A0-497D-95EE-C58909348B2D}" destId="{CEBD2212-62E6-4EE1-A273-B4E9006477FD}"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C55DB7-3450-446B-B5B1-33491C37628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FR"/>
        </a:p>
      </dgm:t>
    </dgm:pt>
    <dgm:pt modelId="{F55B6476-3E93-4424-84ED-89DC83B8E8DD}">
      <dgm:prSet phldrT="[Texte]"/>
      <dgm:spPr/>
      <dgm:t>
        <a:bodyPr/>
        <a:lstStyle/>
        <a:p>
          <a:r>
            <a:rPr lang="fr-FR" dirty="0"/>
            <a:t>Syndic mandataire</a:t>
          </a:r>
        </a:p>
      </dgm:t>
    </dgm:pt>
    <dgm:pt modelId="{56A9AA20-01DC-40E8-876A-648D270DE750}" type="parTrans" cxnId="{401DE132-7B24-4517-A040-2E0BCFB28CA2}">
      <dgm:prSet/>
      <dgm:spPr/>
      <dgm:t>
        <a:bodyPr/>
        <a:lstStyle/>
        <a:p>
          <a:endParaRPr lang="fr-FR"/>
        </a:p>
      </dgm:t>
    </dgm:pt>
    <dgm:pt modelId="{F3E6D643-1B61-4366-9E9A-EAA2B8815F1F}" type="sibTrans" cxnId="{401DE132-7B24-4517-A040-2E0BCFB28CA2}">
      <dgm:prSet/>
      <dgm:spPr/>
      <dgm:t>
        <a:bodyPr/>
        <a:lstStyle/>
        <a:p>
          <a:endParaRPr lang="fr-FR"/>
        </a:p>
      </dgm:t>
    </dgm:pt>
    <dgm:pt modelId="{F6ACF02E-9202-44DD-A4E7-0E4AC7DB1506}">
      <dgm:prSet phldrT="[Texte]"/>
      <dgm:spPr/>
      <dgm:t>
        <a:bodyPr/>
        <a:lstStyle/>
        <a:p>
          <a:r>
            <a:rPr lang="fr-FR" dirty="0"/>
            <a:t>Défense des intérêts du syndicat des copropriétaires </a:t>
          </a:r>
        </a:p>
      </dgm:t>
    </dgm:pt>
    <dgm:pt modelId="{B98B3805-58F3-4736-A6A4-DE01E7B4AD93}" type="parTrans" cxnId="{BFDC6B8E-8C69-4CE7-9560-8909269239E0}">
      <dgm:prSet/>
      <dgm:spPr/>
      <dgm:t>
        <a:bodyPr/>
        <a:lstStyle/>
        <a:p>
          <a:endParaRPr lang="fr-FR"/>
        </a:p>
      </dgm:t>
    </dgm:pt>
    <dgm:pt modelId="{69E2E5B0-C647-48AD-8A5D-AFC45F4DFC44}" type="sibTrans" cxnId="{BFDC6B8E-8C69-4CE7-9560-8909269239E0}">
      <dgm:prSet/>
      <dgm:spPr/>
      <dgm:t>
        <a:bodyPr/>
        <a:lstStyle/>
        <a:p>
          <a:endParaRPr lang="fr-FR"/>
        </a:p>
      </dgm:t>
    </dgm:pt>
    <dgm:pt modelId="{9C65FA86-402D-4ADC-9D4F-D54C7A684C3D}">
      <dgm:prSet phldrT="[Texte]"/>
      <dgm:spPr/>
      <dgm:t>
        <a:bodyPr/>
        <a:lstStyle/>
        <a:p>
          <a:r>
            <a:rPr lang="fr-FR" dirty="0"/>
            <a:t>Syndic prestataire</a:t>
          </a:r>
        </a:p>
      </dgm:t>
    </dgm:pt>
    <dgm:pt modelId="{F314550C-C8B2-4517-A9D7-7C8A24B609F2}" type="parTrans" cxnId="{E7A1D783-2600-4330-934C-8942CE51E675}">
      <dgm:prSet/>
      <dgm:spPr/>
      <dgm:t>
        <a:bodyPr/>
        <a:lstStyle/>
        <a:p>
          <a:endParaRPr lang="fr-FR"/>
        </a:p>
      </dgm:t>
    </dgm:pt>
    <dgm:pt modelId="{A8BA5D8F-6F69-446E-8EF7-DCCC1E8C7A56}" type="sibTrans" cxnId="{E7A1D783-2600-4330-934C-8942CE51E675}">
      <dgm:prSet/>
      <dgm:spPr/>
      <dgm:t>
        <a:bodyPr/>
        <a:lstStyle/>
        <a:p>
          <a:endParaRPr lang="fr-FR"/>
        </a:p>
      </dgm:t>
    </dgm:pt>
    <dgm:pt modelId="{7397BFB1-51B1-490C-9265-EB01CF78188D}">
      <dgm:prSet phldrT="[Texte]"/>
      <dgm:spPr>
        <a:solidFill>
          <a:srgbClr val="FFC000"/>
        </a:solidFill>
      </dgm:spPr>
      <dgm:t>
        <a:bodyPr/>
        <a:lstStyle/>
        <a:p>
          <a:r>
            <a:rPr lang="fr-FR" dirty="0"/>
            <a:t>Augmentation des profits par le cabinet par le biais de son client syndicat des copropriétaires </a:t>
          </a:r>
        </a:p>
      </dgm:t>
    </dgm:pt>
    <dgm:pt modelId="{5ADD9573-6DF0-41CC-87FA-7A7F2FC164E8}" type="parTrans" cxnId="{547782D8-F3F7-4A59-AA80-20399D3482FB}">
      <dgm:prSet/>
      <dgm:spPr/>
      <dgm:t>
        <a:bodyPr/>
        <a:lstStyle/>
        <a:p>
          <a:endParaRPr lang="fr-FR"/>
        </a:p>
      </dgm:t>
    </dgm:pt>
    <dgm:pt modelId="{52E6B46B-50BE-4ED8-B384-720EB36AE1B3}" type="sibTrans" cxnId="{547782D8-F3F7-4A59-AA80-20399D3482FB}">
      <dgm:prSet/>
      <dgm:spPr/>
      <dgm:t>
        <a:bodyPr/>
        <a:lstStyle/>
        <a:p>
          <a:endParaRPr lang="fr-FR"/>
        </a:p>
      </dgm:t>
    </dgm:pt>
    <dgm:pt modelId="{EE047CE9-025C-45AF-84EC-92EDCE949EB1}">
      <dgm:prSet phldrT="[Texte]" custLinFactNeighborY="2392"/>
      <dgm:spPr/>
      <dgm:t>
        <a:bodyPr/>
        <a:lstStyle/>
        <a:p>
          <a:endParaRPr lang="fr-FR"/>
        </a:p>
      </dgm:t>
    </dgm:pt>
    <dgm:pt modelId="{A1E2DA8E-9ECD-4053-A46D-5A23925926B4}" type="parTrans" cxnId="{3B18E6B2-DAA3-4AAF-AD95-C52B379CAC9B}">
      <dgm:prSet/>
      <dgm:spPr/>
      <dgm:t>
        <a:bodyPr/>
        <a:lstStyle/>
        <a:p>
          <a:endParaRPr lang="fr-FR"/>
        </a:p>
      </dgm:t>
    </dgm:pt>
    <dgm:pt modelId="{5C8D58D1-F6A1-4810-90D7-77EE35B491C3}" type="sibTrans" cxnId="{3B18E6B2-DAA3-4AAF-AD95-C52B379CAC9B}">
      <dgm:prSet/>
      <dgm:spPr/>
      <dgm:t>
        <a:bodyPr/>
        <a:lstStyle/>
        <a:p>
          <a:endParaRPr lang="fr-FR"/>
        </a:p>
      </dgm:t>
    </dgm:pt>
    <dgm:pt modelId="{0B01AE5E-0724-4BC3-A6AA-F68CB1E50E76}">
      <dgm:prSet phldrT="[Texte]" custLinFactNeighborY="2392"/>
      <dgm:spPr/>
      <dgm:t>
        <a:bodyPr/>
        <a:lstStyle/>
        <a:p>
          <a:endParaRPr lang="fr-FR"/>
        </a:p>
      </dgm:t>
    </dgm:pt>
    <dgm:pt modelId="{DDF6E08F-D8CE-4D57-AEBF-68F5ECBC121D}" type="parTrans" cxnId="{EFC5EFAD-B3F5-4F0C-A4A0-57CE38FA4E26}">
      <dgm:prSet/>
      <dgm:spPr/>
      <dgm:t>
        <a:bodyPr/>
        <a:lstStyle/>
        <a:p>
          <a:endParaRPr lang="fr-FR"/>
        </a:p>
      </dgm:t>
    </dgm:pt>
    <dgm:pt modelId="{88017F10-A975-4BB6-9DFA-983C318E6418}" type="sibTrans" cxnId="{EFC5EFAD-B3F5-4F0C-A4A0-57CE38FA4E26}">
      <dgm:prSet/>
      <dgm:spPr/>
      <dgm:t>
        <a:bodyPr/>
        <a:lstStyle/>
        <a:p>
          <a:endParaRPr lang="fr-FR"/>
        </a:p>
      </dgm:t>
    </dgm:pt>
    <dgm:pt modelId="{74A1DE6C-E097-475C-86B6-114FFBCA3974}">
      <dgm:prSet phldrT="[Texte]" custLinFactNeighborY="2392"/>
      <dgm:spPr/>
      <dgm:t>
        <a:bodyPr/>
        <a:lstStyle/>
        <a:p>
          <a:endParaRPr lang="fr-FR"/>
        </a:p>
      </dgm:t>
    </dgm:pt>
    <dgm:pt modelId="{CA922D66-4369-446D-9AE9-366108E0BD12}" type="parTrans" cxnId="{588EF41C-6E2B-4A77-93B7-492318F187CC}">
      <dgm:prSet/>
      <dgm:spPr/>
      <dgm:t>
        <a:bodyPr/>
        <a:lstStyle/>
        <a:p>
          <a:endParaRPr lang="fr-FR"/>
        </a:p>
      </dgm:t>
    </dgm:pt>
    <dgm:pt modelId="{B11DBC89-3172-48AF-8099-3E108AF54CEF}" type="sibTrans" cxnId="{588EF41C-6E2B-4A77-93B7-492318F187CC}">
      <dgm:prSet/>
      <dgm:spPr/>
      <dgm:t>
        <a:bodyPr/>
        <a:lstStyle/>
        <a:p>
          <a:endParaRPr lang="fr-FR"/>
        </a:p>
      </dgm:t>
    </dgm:pt>
    <dgm:pt modelId="{83533798-AB49-4D3A-BF2E-333627C43B0A}">
      <dgm:prSet phldrT="[Texte]" custLinFactNeighborY="2392"/>
      <dgm:spPr/>
      <dgm:t>
        <a:bodyPr/>
        <a:lstStyle/>
        <a:p>
          <a:endParaRPr lang="fr-FR"/>
        </a:p>
      </dgm:t>
    </dgm:pt>
    <dgm:pt modelId="{5790D85E-588B-43ED-BA78-B3130A70F403}" type="parTrans" cxnId="{A5D46B98-366D-41A6-8EAA-30E1AF670E19}">
      <dgm:prSet/>
      <dgm:spPr/>
      <dgm:t>
        <a:bodyPr/>
        <a:lstStyle/>
        <a:p>
          <a:endParaRPr lang="fr-FR"/>
        </a:p>
      </dgm:t>
    </dgm:pt>
    <dgm:pt modelId="{AE276E8C-1490-4453-A576-0CAD11522283}" type="sibTrans" cxnId="{A5D46B98-366D-41A6-8EAA-30E1AF670E19}">
      <dgm:prSet/>
      <dgm:spPr/>
      <dgm:t>
        <a:bodyPr/>
        <a:lstStyle/>
        <a:p>
          <a:endParaRPr lang="fr-FR"/>
        </a:p>
      </dgm:t>
    </dgm:pt>
    <dgm:pt modelId="{AE09363A-91A6-432A-B196-C51A64B46B0A}" type="pres">
      <dgm:prSet presAssocID="{5BC55DB7-3450-446B-B5B1-33491C376288}" presName="outerComposite" presStyleCnt="0">
        <dgm:presLayoutVars>
          <dgm:chMax val="2"/>
          <dgm:animLvl val="lvl"/>
          <dgm:resizeHandles val="exact"/>
        </dgm:presLayoutVars>
      </dgm:prSet>
      <dgm:spPr/>
      <dgm:t>
        <a:bodyPr/>
        <a:lstStyle/>
        <a:p>
          <a:endParaRPr lang="fr-FR"/>
        </a:p>
      </dgm:t>
    </dgm:pt>
    <dgm:pt modelId="{A861B89F-2DDB-451D-A5D7-64B44CD0CC23}" type="pres">
      <dgm:prSet presAssocID="{5BC55DB7-3450-446B-B5B1-33491C376288}" presName="dummyMaxCanvas" presStyleCnt="0"/>
      <dgm:spPr/>
    </dgm:pt>
    <dgm:pt modelId="{B8867046-9080-4F45-94C3-78B3AAC1E677}" type="pres">
      <dgm:prSet presAssocID="{5BC55DB7-3450-446B-B5B1-33491C376288}" presName="parentComposite" presStyleCnt="0"/>
      <dgm:spPr/>
    </dgm:pt>
    <dgm:pt modelId="{094D9DC9-9AD1-4413-981D-E2551A3CECA0}" type="pres">
      <dgm:prSet presAssocID="{5BC55DB7-3450-446B-B5B1-33491C376288}" presName="parent1" presStyleLbl="alignAccFollowNode1" presStyleIdx="0" presStyleCnt="4" custLinFactX="-30261" custLinFactNeighborX="-100000" custLinFactNeighborY="1296">
        <dgm:presLayoutVars>
          <dgm:chMax val="4"/>
        </dgm:presLayoutVars>
      </dgm:prSet>
      <dgm:spPr/>
      <dgm:t>
        <a:bodyPr/>
        <a:lstStyle/>
        <a:p>
          <a:endParaRPr lang="fr-FR"/>
        </a:p>
      </dgm:t>
    </dgm:pt>
    <dgm:pt modelId="{13F46C30-554C-4C1C-A437-77F1E63B4CF4}" type="pres">
      <dgm:prSet presAssocID="{5BC55DB7-3450-446B-B5B1-33491C376288}" presName="parent2" presStyleLbl="alignAccFollowNode1" presStyleIdx="1" presStyleCnt="4" custLinFactNeighborY="2392">
        <dgm:presLayoutVars>
          <dgm:chMax val="4"/>
        </dgm:presLayoutVars>
      </dgm:prSet>
      <dgm:spPr/>
      <dgm:t>
        <a:bodyPr/>
        <a:lstStyle/>
        <a:p>
          <a:endParaRPr lang="fr-FR"/>
        </a:p>
      </dgm:t>
    </dgm:pt>
    <dgm:pt modelId="{0FB5F636-18A0-497D-95EE-C58909348B2D}" type="pres">
      <dgm:prSet presAssocID="{5BC55DB7-3450-446B-B5B1-33491C376288}" presName="childrenComposite" presStyleCnt="0"/>
      <dgm:spPr/>
    </dgm:pt>
    <dgm:pt modelId="{E1EB44E3-49B7-4C6F-933E-40750BC65FE0}" type="pres">
      <dgm:prSet presAssocID="{5BC55DB7-3450-446B-B5B1-33491C376288}" presName="dummyMaxCanvas_ChildArea" presStyleCnt="0"/>
      <dgm:spPr/>
    </dgm:pt>
    <dgm:pt modelId="{12346D41-1109-4531-AFC2-0E3EF45C38C6}" type="pres">
      <dgm:prSet presAssocID="{5BC55DB7-3450-446B-B5B1-33491C376288}" presName="fulcrum" presStyleLbl="alignAccFollowNode1" presStyleIdx="2" presStyleCnt="4"/>
      <dgm:spPr/>
    </dgm:pt>
    <dgm:pt modelId="{8BDB1B98-6B70-4B28-BDD2-917E93644312}" type="pres">
      <dgm:prSet presAssocID="{5BC55DB7-3450-446B-B5B1-33491C376288}" presName="balance_11" presStyleLbl="alignAccFollowNode1" presStyleIdx="3" presStyleCnt="4" custAng="0" custScaleX="198083">
        <dgm:presLayoutVars>
          <dgm:bulletEnabled val="1"/>
        </dgm:presLayoutVars>
      </dgm:prSet>
      <dgm:spPr/>
    </dgm:pt>
    <dgm:pt modelId="{56DF47DE-F231-455C-8FF8-8C6B5EE1F27C}" type="pres">
      <dgm:prSet presAssocID="{5BC55DB7-3450-446B-B5B1-33491C376288}" presName="left_11_1" presStyleLbl="node1" presStyleIdx="0" presStyleCnt="2" custAng="0" custScaleX="108100" custScaleY="34643" custLinFactX="-24548" custLinFactNeighborX="-100000" custLinFactNeighborY="33328">
        <dgm:presLayoutVars>
          <dgm:bulletEnabled val="1"/>
        </dgm:presLayoutVars>
      </dgm:prSet>
      <dgm:spPr/>
      <dgm:t>
        <a:bodyPr/>
        <a:lstStyle/>
        <a:p>
          <a:endParaRPr lang="fr-FR"/>
        </a:p>
      </dgm:t>
    </dgm:pt>
    <dgm:pt modelId="{CEBD2212-62E6-4EE1-A273-B4E9006477FD}" type="pres">
      <dgm:prSet presAssocID="{5BC55DB7-3450-446B-B5B1-33491C376288}" presName="right_11_1" presStyleLbl="node1" presStyleIdx="1" presStyleCnt="2" custAng="0" custLinFactNeighborX="900" custLinFactNeighborY="1579">
        <dgm:presLayoutVars>
          <dgm:bulletEnabled val="1"/>
        </dgm:presLayoutVars>
      </dgm:prSet>
      <dgm:spPr/>
      <dgm:t>
        <a:bodyPr/>
        <a:lstStyle/>
        <a:p>
          <a:endParaRPr lang="fr-FR"/>
        </a:p>
      </dgm:t>
    </dgm:pt>
  </dgm:ptLst>
  <dgm:cxnLst>
    <dgm:cxn modelId="{E7A1D783-2600-4330-934C-8942CE51E675}" srcId="{5BC55DB7-3450-446B-B5B1-33491C376288}" destId="{9C65FA86-402D-4ADC-9D4F-D54C7A684C3D}" srcOrd="1" destOrd="0" parTransId="{F314550C-C8B2-4517-A9D7-7C8A24B609F2}" sibTransId="{A8BA5D8F-6F69-446E-8EF7-DCCC1E8C7A56}"/>
    <dgm:cxn modelId="{588EF41C-6E2B-4A77-93B7-492318F187CC}" srcId="{5BC55DB7-3450-446B-B5B1-33491C376288}" destId="{74A1DE6C-E097-475C-86B6-114FFBCA3974}" srcOrd="4" destOrd="0" parTransId="{CA922D66-4369-446D-9AE9-366108E0BD12}" sibTransId="{B11DBC89-3172-48AF-8099-3E108AF54CEF}"/>
    <dgm:cxn modelId="{3110F1D7-96EA-4831-8071-4B041C2840AD}" type="presOf" srcId="{9C65FA86-402D-4ADC-9D4F-D54C7A684C3D}" destId="{13F46C30-554C-4C1C-A437-77F1E63B4CF4}" srcOrd="0" destOrd="0" presId="urn:microsoft.com/office/officeart/2005/8/layout/balance1"/>
    <dgm:cxn modelId="{BFDC6B8E-8C69-4CE7-9560-8909269239E0}" srcId="{F55B6476-3E93-4424-84ED-89DC83B8E8DD}" destId="{F6ACF02E-9202-44DD-A4E7-0E4AC7DB1506}" srcOrd="0" destOrd="0" parTransId="{B98B3805-58F3-4736-A6A4-DE01E7B4AD93}" sibTransId="{69E2E5B0-C647-48AD-8A5D-AFC45F4DFC44}"/>
    <dgm:cxn modelId="{547782D8-F3F7-4A59-AA80-20399D3482FB}" srcId="{9C65FA86-402D-4ADC-9D4F-D54C7A684C3D}" destId="{7397BFB1-51B1-490C-9265-EB01CF78188D}" srcOrd="0" destOrd="0" parTransId="{5ADD9573-6DF0-41CC-87FA-7A7F2FC164E8}" sibTransId="{52E6B46B-50BE-4ED8-B384-720EB36AE1B3}"/>
    <dgm:cxn modelId="{DFAA1255-651C-4483-85DE-E2EEE6FACC80}" type="presOf" srcId="{7397BFB1-51B1-490C-9265-EB01CF78188D}" destId="{CEBD2212-62E6-4EE1-A273-B4E9006477FD}" srcOrd="0" destOrd="0" presId="urn:microsoft.com/office/officeart/2005/8/layout/balance1"/>
    <dgm:cxn modelId="{401DE132-7B24-4517-A040-2E0BCFB28CA2}" srcId="{5BC55DB7-3450-446B-B5B1-33491C376288}" destId="{F55B6476-3E93-4424-84ED-89DC83B8E8DD}" srcOrd="0" destOrd="0" parTransId="{56A9AA20-01DC-40E8-876A-648D270DE750}" sibTransId="{F3E6D643-1B61-4366-9E9A-EAA2B8815F1F}"/>
    <dgm:cxn modelId="{346BA4A5-6DFD-4686-900C-AB3387B92ACB}" type="presOf" srcId="{F6ACF02E-9202-44DD-A4E7-0E4AC7DB1506}" destId="{56DF47DE-F231-455C-8FF8-8C6B5EE1F27C}" srcOrd="0" destOrd="0" presId="urn:microsoft.com/office/officeart/2005/8/layout/balance1"/>
    <dgm:cxn modelId="{A5D46B98-366D-41A6-8EAA-30E1AF670E19}" srcId="{5BC55DB7-3450-446B-B5B1-33491C376288}" destId="{83533798-AB49-4D3A-BF2E-333627C43B0A}" srcOrd="5" destOrd="0" parTransId="{5790D85E-588B-43ED-BA78-B3130A70F403}" sibTransId="{AE276E8C-1490-4453-A576-0CAD11522283}"/>
    <dgm:cxn modelId="{592E28F6-B42B-4313-8FE9-6384FF0A03AE}" type="presOf" srcId="{F55B6476-3E93-4424-84ED-89DC83B8E8DD}" destId="{094D9DC9-9AD1-4413-981D-E2551A3CECA0}" srcOrd="0" destOrd="0" presId="urn:microsoft.com/office/officeart/2005/8/layout/balance1"/>
    <dgm:cxn modelId="{3B18E6B2-DAA3-4AAF-AD95-C52B379CAC9B}" srcId="{5BC55DB7-3450-446B-B5B1-33491C376288}" destId="{EE047CE9-025C-45AF-84EC-92EDCE949EB1}" srcOrd="2" destOrd="0" parTransId="{A1E2DA8E-9ECD-4053-A46D-5A23925926B4}" sibTransId="{5C8D58D1-F6A1-4810-90D7-77EE35B491C3}"/>
    <dgm:cxn modelId="{EFC5EFAD-B3F5-4F0C-A4A0-57CE38FA4E26}" srcId="{5BC55DB7-3450-446B-B5B1-33491C376288}" destId="{0B01AE5E-0724-4BC3-A6AA-F68CB1E50E76}" srcOrd="3" destOrd="0" parTransId="{DDF6E08F-D8CE-4D57-AEBF-68F5ECBC121D}" sibTransId="{88017F10-A975-4BB6-9DFA-983C318E6418}"/>
    <dgm:cxn modelId="{4F3D2065-D55D-45CB-A61F-150A20D61676}" type="presOf" srcId="{5BC55DB7-3450-446B-B5B1-33491C376288}" destId="{AE09363A-91A6-432A-B196-C51A64B46B0A}" srcOrd="0" destOrd="0" presId="urn:microsoft.com/office/officeart/2005/8/layout/balance1"/>
    <dgm:cxn modelId="{3FDABEFD-60A7-4C4D-BA97-D8FBDF3AEF79}" type="presParOf" srcId="{AE09363A-91A6-432A-B196-C51A64B46B0A}" destId="{A861B89F-2DDB-451D-A5D7-64B44CD0CC23}" srcOrd="0" destOrd="0" presId="urn:microsoft.com/office/officeart/2005/8/layout/balance1"/>
    <dgm:cxn modelId="{AD1922FD-BCFA-497A-A045-D66670E25566}" type="presParOf" srcId="{AE09363A-91A6-432A-B196-C51A64B46B0A}" destId="{B8867046-9080-4F45-94C3-78B3AAC1E677}" srcOrd="1" destOrd="0" presId="urn:microsoft.com/office/officeart/2005/8/layout/balance1"/>
    <dgm:cxn modelId="{DB0353AA-03DF-4086-90F7-1CCAC6E0A9F4}" type="presParOf" srcId="{B8867046-9080-4F45-94C3-78B3AAC1E677}" destId="{094D9DC9-9AD1-4413-981D-E2551A3CECA0}" srcOrd="0" destOrd="0" presId="urn:microsoft.com/office/officeart/2005/8/layout/balance1"/>
    <dgm:cxn modelId="{8D9E162B-6F09-45FF-A17C-1C4319C40DEC}" type="presParOf" srcId="{B8867046-9080-4F45-94C3-78B3AAC1E677}" destId="{13F46C30-554C-4C1C-A437-77F1E63B4CF4}" srcOrd="1" destOrd="0" presId="urn:microsoft.com/office/officeart/2005/8/layout/balance1"/>
    <dgm:cxn modelId="{3BD90577-D70C-4DEA-99BD-16CD12480221}" type="presParOf" srcId="{AE09363A-91A6-432A-B196-C51A64B46B0A}" destId="{0FB5F636-18A0-497D-95EE-C58909348B2D}" srcOrd="2" destOrd="0" presId="urn:microsoft.com/office/officeart/2005/8/layout/balance1"/>
    <dgm:cxn modelId="{844A79EB-31B0-4EFA-887C-56B1ACE09A50}" type="presParOf" srcId="{0FB5F636-18A0-497D-95EE-C58909348B2D}" destId="{E1EB44E3-49B7-4C6F-933E-40750BC65FE0}" srcOrd="0" destOrd="0" presId="urn:microsoft.com/office/officeart/2005/8/layout/balance1"/>
    <dgm:cxn modelId="{3472C13D-D051-48A0-954E-6380C22B404D}" type="presParOf" srcId="{0FB5F636-18A0-497D-95EE-C58909348B2D}" destId="{12346D41-1109-4531-AFC2-0E3EF45C38C6}" srcOrd="1" destOrd="0" presId="urn:microsoft.com/office/officeart/2005/8/layout/balance1"/>
    <dgm:cxn modelId="{DC41A51F-D2C4-4FFF-8AD6-5A0693224B72}" type="presParOf" srcId="{0FB5F636-18A0-497D-95EE-C58909348B2D}" destId="{8BDB1B98-6B70-4B28-BDD2-917E93644312}" srcOrd="2" destOrd="0" presId="urn:microsoft.com/office/officeart/2005/8/layout/balance1"/>
    <dgm:cxn modelId="{CE9A5C13-16AE-43CF-B48F-ADF667F37F7D}" type="presParOf" srcId="{0FB5F636-18A0-497D-95EE-C58909348B2D}" destId="{56DF47DE-F231-455C-8FF8-8C6B5EE1F27C}" srcOrd="3" destOrd="0" presId="urn:microsoft.com/office/officeart/2005/8/layout/balance1"/>
    <dgm:cxn modelId="{7253088C-85B8-4FC3-A325-D25F5DBE2501}" type="presParOf" srcId="{0FB5F636-18A0-497D-95EE-C58909348B2D}" destId="{CEBD2212-62E6-4EE1-A273-B4E9006477FD}"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E16738F0-76E2-4B76-812C-02FB0DA550A5}" type="datetimeFigureOut">
              <a:rPr lang="fr-FR" smtClean="0"/>
              <a:t>08/04/2024</a:t>
            </a:fld>
            <a:endParaRPr lang="fr-FR"/>
          </a:p>
        </p:txBody>
      </p:sp>
      <p:sp>
        <p:nvSpPr>
          <p:cNvPr id="4" name="Espace réservé de l'image des diapositives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727E5C0A-9BC1-40B4-82E2-23879F506E50}" type="slidenum">
              <a:rPr lang="fr-FR" smtClean="0"/>
              <a:t>‹N°›</a:t>
            </a:fld>
            <a:endParaRPr lang="fr-FR"/>
          </a:p>
        </p:txBody>
      </p:sp>
    </p:spTree>
    <p:extLst>
      <p:ext uri="{BB962C8B-B14F-4D97-AF65-F5344CB8AC3E}">
        <p14:creationId xmlns:p14="http://schemas.microsoft.com/office/powerpoint/2010/main" val="107936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solidFill>
                  <a:prstClr val="black">
                    <a:lumMod val="90000"/>
                    <a:lumOff val="10000"/>
                  </a:prstClr>
                </a:solidFill>
              </a:rPr>
              <a:pPr/>
              <a:t>4/8/2024</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11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lumMod val="90000"/>
                    <a:lumOff val="10000"/>
                  </a:prstClr>
                </a:solidFill>
              </a:rPr>
              <a:pPr/>
              <a:t>4/8/2024</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232025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4/8/2024</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01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a:extLst>
              <a:ext uri="{FF2B5EF4-FFF2-40B4-BE49-F238E27FC236}">
                <a16:creationId xmlns:a16="http://schemas.microsoft.com/office/drawing/2014/main" xmlns="" id="{46DF52EA-650F-A98B-66F4-956B7C36C799}"/>
              </a:ext>
            </a:extLst>
          </p:cNvPr>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DC780E44-7A93-04B0-A032-29E6DAD108A8}"/>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BBC8DCC1-5DFD-226C-7AA5-CE9AF034391E}"/>
              </a:ext>
            </a:extLst>
          </p:cNvPr>
          <p:cNvSpPr>
            <a:spLocks noGrp="1"/>
          </p:cNvSpPr>
          <p:nvPr>
            <p:ph type="sldNum" sz="quarter" idx="12"/>
          </p:nvPr>
        </p:nvSpPr>
        <p:spPr/>
        <p:txBody>
          <a:bodyPr/>
          <a:lstStyle>
            <a:lvl1pPr>
              <a:defRPr/>
            </a:lvl1pPr>
          </a:lstStyle>
          <a:p>
            <a:pPr>
              <a:defRPr/>
            </a:pPr>
            <a:fld id="{F97A7933-9DFE-4098-A8F6-C1CBB40A9E6F}"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3058025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xmlns="" id="{4FDE6B9D-5CB7-6763-E54A-96C1405E4224}"/>
              </a:ext>
            </a:extLst>
          </p:cNvPr>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6AB97F5B-0816-89CC-523A-2B7130446EA1}"/>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0E038FDC-5D49-5CD0-FB52-594EB75AFF3E}"/>
              </a:ext>
            </a:extLst>
          </p:cNvPr>
          <p:cNvSpPr>
            <a:spLocks noGrp="1"/>
          </p:cNvSpPr>
          <p:nvPr>
            <p:ph type="sldNum" sz="quarter" idx="12"/>
          </p:nvPr>
        </p:nvSpPr>
        <p:spPr/>
        <p:txBody>
          <a:bodyPr/>
          <a:lstStyle>
            <a:lvl1pPr>
              <a:defRPr/>
            </a:lvl1pPr>
          </a:lstStyle>
          <a:p>
            <a:pPr>
              <a:defRPr/>
            </a:pPr>
            <a:fld id="{18571A03-897C-4B2F-8B82-AE3893F289E1}"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3023539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xmlns="" id="{DB3936B8-51D4-4532-8DD5-FE59F81D3BFB}"/>
              </a:ext>
            </a:extLst>
          </p:cNvPr>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B0C5ED14-4E02-A51A-C708-D399C82D1C34}"/>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89D5AE43-ED57-A90A-AA40-AFC51C00FFDE}"/>
              </a:ext>
            </a:extLst>
          </p:cNvPr>
          <p:cNvSpPr>
            <a:spLocks noGrp="1"/>
          </p:cNvSpPr>
          <p:nvPr>
            <p:ph type="sldNum" sz="quarter" idx="12"/>
          </p:nvPr>
        </p:nvSpPr>
        <p:spPr/>
        <p:txBody>
          <a:bodyPr/>
          <a:lstStyle>
            <a:lvl1pPr>
              <a:defRPr/>
            </a:lvl1pPr>
          </a:lstStyle>
          <a:p>
            <a:pPr>
              <a:defRPr/>
            </a:pPr>
            <a:fld id="{DC399479-EE73-4E61-8D11-02DB37F9501B}"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328403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xmlns="" id="{C589020E-7F85-6FE4-2209-AAFC436EE23C}"/>
              </a:ext>
            </a:extLst>
          </p:cNvPr>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Footer Placeholder 4">
            <a:extLst>
              <a:ext uri="{FF2B5EF4-FFF2-40B4-BE49-F238E27FC236}">
                <a16:creationId xmlns:a16="http://schemas.microsoft.com/office/drawing/2014/main" xmlns="" id="{39C2FCA0-BDE8-0E40-638F-9708526D5395}"/>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a:extLst>
              <a:ext uri="{FF2B5EF4-FFF2-40B4-BE49-F238E27FC236}">
                <a16:creationId xmlns:a16="http://schemas.microsoft.com/office/drawing/2014/main" xmlns="" id="{3A42BF5B-ADE9-1057-B8BA-0E92C039A510}"/>
              </a:ext>
            </a:extLst>
          </p:cNvPr>
          <p:cNvSpPr>
            <a:spLocks noGrp="1"/>
          </p:cNvSpPr>
          <p:nvPr>
            <p:ph type="sldNum" sz="quarter" idx="12"/>
          </p:nvPr>
        </p:nvSpPr>
        <p:spPr/>
        <p:txBody>
          <a:bodyPr/>
          <a:lstStyle>
            <a:lvl1pPr>
              <a:defRPr/>
            </a:lvl1pPr>
          </a:lstStyle>
          <a:p>
            <a:pPr>
              <a:defRPr/>
            </a:pPr>
            <a:fld id="{7AC4CFD5-A39C-467A-ABB8-08AEC0361640}"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533107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a:extLst>
              <a:ext uri="{FF2B5EF4-FFF2-40B4-BE49-F238E27FC236}">
                <a16:creationId xmlns:a16="http://schemas.microsoft.com/office/drawing/2014/main" xmlns="" id="{DA0FCCF7-BC4B-EF0F-53FD-764B93BB5505}"/>
              </a:ext>
            </a:extLst>
          </p:cNvPr>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8" name="Footer Placeholder 4">
            <a:extLst>
              <a:ext uri="{FF2B5EF4-FFF2-40B4-BE49-F238E27FC236}">
                <a16:creationId xmlns:a16="http://schemas.microsoft.com/office/drawing/2014/main" xmlns="" id="{A6A35941-4641-AB29-4B14-EF70660ADC6E}"/>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Slide Number Placeholder 5">
            <a:extLst>
              <a:ext uri="{FF2B5EF4-FFF2-40B4-BE49-F238E27FC236}">
                <a16:creationId xmlns:a16="http://schemas.microsoft.com/office/drawing/2014/main" xmlns="" id="{306C033A-46A6-675A-657A-0A3BC3717EE0}"/>
              </a:ext>
            </a:extLst>
          </p:cNvPr>
          <p:cNvSpPr>
            <a:spLocks noGrp="1"/>
          </p:cNvSpPr>
          <p:nvPr>
            <p:ph type="sldNum" sz="quarter" idx="12"/>
          </p:nvPr>
        </p:nvSpPr>
        <p:spPr/>
        <p:txBody>
          <a:bodyPr/>
          <a:lstStyle>
            <a:lvl1pPr>
              <a:defRPr/>
            </a:lvl1pPr>
          </a:lstStyle>
          <a:p>
            <a:pPr>
              <a:defRPr/>
            </a:pPr>
            <a:fld id="{92E781CF-5473-4EE8-AF46-F33805A69698}"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1727827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a:extLst>
              <a:ext uri="{FF2B5EF4-FFF2-40B4-BE49-F238E27FC236}">
                <a16:creationId xmlns:a16="http://schemas.microsoft.com/office/drawing/2014/main" xmlns="" id="{A8DCB345-0272-B6B4-81BD-EF659A68F502}"/>
              </a:ext>
            </a:extLst>
          </p:cNvPr>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4" name="Footer Placeholder 4">
            <a:extLst>
              <a:ext uri="{FF2B5EF4-FFF2-40B4-BE49-F238E27FC236}">
                <a16:creationId xmlns:a16="http://schemas.microsoft.com/office/drawing/2014/main" xmlns="" id="{26957FF4-A235-5221-C905-8E36B3BDBEED}"/>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Slide Number Placeholder 5">
            <a:extLst>
              <a:ext uri="{FF2B5EF4-FFF2-40B4-BE49-F238E27FC236}">
                <a16:creationId xmlns:a16="http://schemas.microsoft.com/office/drawing/2014/main" xmlns="" id="{841F25F8-F93D-21C7-D1E5-E1A31986E7ED}"/>
              </a:ext>
            </a:extLst>
          </p:cNvPr>
          <p:cNvSpPr>
            <a:spLocks noGrp="1"/>
          </p:cNvSpPr>
          <p:nvPr>
            <p:ph type="sldNum" sz="quarter" idx="12"/>
          </p:nvPr>
        </p:nvSpPr>
        <p:spPr/>
        <p:txBody>
          <a:bodyPr/>
          <a:lstStyle>
            <a:lvl1pPr>
              <a:defRPr/>
            </a:lvl1pPr>
          </a:lstStyle>
          <a:p>
            <a:pPr>
              <a:defRPr/>
            </a:pPr>
            <a:fld id="{6C7D4818-56C6-47C8-AEBD-E67072366A32}"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1899340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62A7759-5297-F9DA-00C7-977D768DBAC0}"/>
              </a:ext>
            </a:extLst>
          </p:cNvPr>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3" name="Footer Placeholder 4">
            <a:extLst>
              <a:ext uri="{FF2B5EF4-FFF2-40B4-BE49-F238E27FC236}">
                <a16:creationId xmlns:a16="http://schemas.microsoft.com/office/drawing/2014/main" xmlns="" id="{67BBB292-99F5-4FA0-1159-FBF60479644A}"/>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Slide Number Placeholder 5">
            <a:extLst>
              <a:ext uri="{FF2B5EF4-FFF2-40B4-BE49-F238E27FC236}">
                <a16:creationId xmlns:a16="http://schemas.microsoft.com/office/drawing/2014/main" xmlns="" id="{C30C353B-2A52-45A3-3251-967476F7BFBB}"/>
              </a:ext>
            </a:extLst>
          </p:cNvPr>
          <p:cNvSpPr>
            <a:spLocks noGrp="1"/>
          </p:cNvSpPr>
          <p:nvPr>
            <p:ph type="sldNum" sz="quarter" idx="12"/>
          </p:nvPr>
        </p:nvSpPr>
        <p:spPr/>
        <p:txBody>
          <a:bodyPr/>
          <a:lstStyle>
            <a:lvl1pPr>
              <a:defRPr/>
            </a:lvl1pPr>
          </a:lstStyle>
          <a:p>
            <a:pPr>
              <a:defRPr/>
            </a:pPr>
            <a:fld id="{D2637758-0E88-4C2F-8A25-A1656D7453BB}"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638514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xmlns="" id="{D9044E5A-280B-4C8F-7B3D-65A0D4BBFDED}"/>
              </a:ext>
            </a:extLst>
          </p:cNvPr>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Footer Placeholder 4">
            <a:extLst>
              <a:ext uri="{FF2B5EF4-FFF2-40B4-BE49-F238E27FC236}">
                <a16:creationId xmlns:a16="http://schemas.microsoft.com/office/drawing/2014/main" xmlns="" id="{279D9306-CE54-A094-BE80-7CC2239B852B}"/>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a:extLst>
              <a:ext uri="{FF2B5EF4-FFF2-40B4-BE49-F238E27FC236}">
                <a16:creationId xmlns:a16="http://schemas.microsoft.com/office/drawing/2014/main" xmlns="" id="{6B8ACBF1-EA1B-5820-1549-5EE2F88870F5}"/>
              </a:ext>
            </a:extLst>
          </p:cNvPr>
          <p:cNvSpPr>
            <a:spLocks noGrp="1"/>
          </p:cNvSpPr>
          <p:nvPr>
            <p:ph type="sldNum" sz="quarter" idx="12"/>
          </p:nvPr>
        </p:nvSpPr>
        <p:spPr/>
        <p:txBody>
          <a:bodyPr/>
          <a:lstStyle>
            <a:lvl1pPr>
              <a:defRPr/>
            </a:lvl1pPr>
          </a:lstStyle>
          <a:p>
            <a:pPr>
              <a:defRPr/>
            </a:pPr>
            <a:fld id="{2359827C-A239-4995-9AF8-EE4B1F208AD0}"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308791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solidFill>
                  <a:prstClr val="black">
                    <a:lumMod val="90000"/>
                    <a:lumOff val="10000"/>
                  </a:prstClr>
                </a:solidFill>
              </a:rPr>
              <a:pPr/>
              <a:t>4/8/2024</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2646935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xmlns="" id="{05012622-F192-B24C-EE26-24B52252899C}"/>
              </a:ext>
            </a:extLst>
          </p:cNvPr>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Footer Placeholder 4">
            <a:extLst>
              <a:ext uri="{FF2B5EF4-FFF2-40B4-BE49-F238E27FC236}">
                <a16:creationId xmlns:a16="http://schemas.microsoft.com/office/drawing/2014/main" xmlns="" id="{507679C1-C6C3-1204-65BD-E5C37EF8DA1A}"/>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Slide Number Placeholder 5">
            <a:extLst>
              <a:ext uri="{FF2B5EF4-FFF2-40B4-BE49-F238E27FC236}">
                <a16:creationId xmlns:a16="http://schemas.microsoft.com/office/drawing/2014/main" xmlns="" id="{2958A466-B216-2142-ED09-C49069657D7A}"/>
              </a:ext>
            </a:extLst>
          </p:cNvPr>
          <p:cNvSpPr>
            <a:spLocks noGrp="1"/>
          </p:cNvSpPr>
          <p:nvPr>
            <p:ph type="sldNum" sz="quarter" idx="12"/>
          </p:nvPr>
        </p:nvSpPr>
        <p:spPr/>
        <p:txBody>
          <a:bodyPr/>
          <a:lstStyle>
            <a:lvl1pPr>
              <a:defRPr/>
            </a:lvl1pPr>
          </a:lstStyle>
          <a:p>
            <a:pPr>
              <a:defRPr/>
            </a:pPr>
            <a:fld id="{1F6906FC-F77B-4E02-8857-BD22AC0A5208}"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2992237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xmlns="" id="{4CAEBC48-7FAC-BF8C-BABE-C27757844C5F}"/>
              </a:ext>
            </a:extLst>
          </p:cNvPr>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D524FF95-9577-3145-3F0F-1E3D789A471B}"/>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EC37F778-B93D-9FEB-CAD3-47399D769D0E}"/>
              </a:ext>
            </a:extLst>
          </p:cNvPr>
          <p:cNvSpPr>
            <a:spLocks noGrp="1"/>
          </p:cNvSpPr>
          <p:nvPr>
            <p:ph type="sldNum" sz="quarter" idx="12"/>
          </p:nvPr>
        </p:nvSpPr>
        <p:spPr/>
        <p:txBody>
          <a:bodyPr/>
          <a:lstStyle>
            <a:lvl1pPr>
              <a:defRPr/>
            </a:lvl1pPr>
          </a:lstStyle>
          <a:p>
            <a:pPr>
              <a:defRPr/>
            </a:pPr>
            <a:fld id="{7C330B5F-AFFF-45F2-885F-905F3DAC69B1}"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1311994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xmlns="" id="{475B2FCF-2372-8DD8-6F4C-11FC71930273}"/>
              </a:ext>
            </a:extLst>
          </p:cNvPr>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F14615DB-BE77-52F5-2CEA-FB47D6B96935}"/>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C376F67B-3C65-9999-23E1-7BF9B07736A6}"/>
              </a:ext>
            </a:extLst>
          </p:cNvPr>
          <p:cNvSpPr>
            <a:spLocks noGrp="1"/>
          </p:cNvSpPr>
          <p:nvPr>
            <p:ph type="sldNum" sz="quarter" idx="12"/>
          </p:nvPr>
        </p:nvSpPr>
        <p:spPr/>
        <p:txBody>
          <a:bodyPr/>
          <a:lstStyle>
            <a:lvl1pPr>
              <a:defRPr/>
            </a:lvl1pPr>
          </a:lstStyle>
          <a:p>
            <a:pPr>
              <a:defRPr/>
            </a:pPr>
            <a:fld id="{CCDFB900-B501-4B71-8635-F01DAA5104B1}"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77475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4/8/2024</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39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lumMod val="90000"/>
                    <a:lumOff val="10000"/>
                  </a:prstClr>
                </a:solidFill>
              </a:rPr>
              <a:pPr/>
              <a:t>4/8/2024</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176937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Modifiez les styles du texte du masque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4/8/2024</a:t>
            </a:fld>
            <a:endParaRPr lang="en-US" dirty="0">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366325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4/8/2024</a:t>
            </a:fld>
            <a:endParaRPr lang="en-US" dirty="0">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164658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4/8/2024</a:t>
            </a:fld>
            <a:endParaRPr lang="en-US" dirty="0">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422483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lumMod val="90000"/>
                    <a:lumOff val="10000"/>
                  </a:prstClr>
                </a:solidFill>
              </a:rPr>
              <a:pPr/>
              <a:t>4/8/2024</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224568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4/8/2024</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43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B61BEF0D-F0BB-DE4B-95CE-6DB70DBA9567}" type="datetimeFigureOut">
              <a:rPr lang="en-US" smtClean="0">
                <a:solidFill>
                  <a:prstClr val="black">
                    <a:lumMod val="90000"/>
                    <a:lumOff val="10000"/>
                  </a:prstClr>
                </a:solidFill>
              </a:rPr>
              <a:pPr defTabSz="457200"/>
              <a:t>4/8/2024</a:t>
            </a:fld>
            <a:endParaRPr lang="en-US" dirty="0">
              <a:solidFill>
                <a:prstClr val="black">
                  <a:lumMod val="90000"/>
                  <a:lumOff val="10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prstClr val="black">
                  <a:lumMod val="90000"/>
                  <a:lumOff val="10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D57F1E4F-1CFF-5643-939E-217C01CDF565}" type="slidenum">
              <a:rPr lang="en-US" smtClean="0">
                <a:solidFill>
                  <a:prstClr val="black">
                    <a:lumMod val="90000"/>
                    <a:lumOff val="10000"/>
                  </a:prstClr>
                </a:solidFill>
              </a:rPr>
              <a:pPr defTabSz="457200"/>
              <a:t>‹N°›</a:t>
            </a:fld>
            <a:endParaRPr lang="en-US" dirty="0">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795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98982566-2102-31BB-4366-14462971A223}"/>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1027" name="Text Placeholder 2">
            <a:extLst>
              <a:ext uri="{FF2B5EF4-FFF2-40B4-BE49-F238E27FC236}">
                <a16:creationId xmlns:a16="http://schemas.microsoft.com/office/drawing/2014/main" xmlns="" id="{FEA99F01-10D8-C2DE-9F66-B329DB358E9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xmlns="" id="{B6BC83FE-D75E-FDFB-E995-493B4EA77B5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5" name="Footer Placeholder 4">
            <a:extLst>
              <a:ext uri="{FF2B5EF4-FFF2-40B4-BE49-F238E27FC236}">
                <a16:creationId xmlns:a16="http://schemas.microsoft.com/office/drawing/2014/main" xmlns="" id="{7FB39AF4-FF6A-BBBF-C5C4-B71D714E999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Slide Number Placeholder 5">
            <a:extLst>
              <a:ext uri="{FF2B5EF4-FFF2-40B4-BE49-F238E27FC236}">
                <a16:creationId xmlns:a16="http://schemas.microsoft.com/office/drawing/2014/main" xmlns="" id="{C4597452-4015-15A3-93F0-2BA9A2E5D5F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2CDF948-0081-40DC-B205-64CA33D139AD}"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1416196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legifrance.gouv.fr/loda/id/LEGIARTI000042076128/2020-07-0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legifrance.gouv.fr/affichTexteArticle.do?cidTexte=JORFTEXT000000880200&amp;idArticle=LEGIARTI000039301549&amp;dateTexte=&amp;categorieLien=cid" TargetMode="External"/><Relationship Id="rId2" Type="http://schemas.openxmlformats.org/officeDocument/2006/relationships/hyperlink" Target="https://www.legifrance.gouv.fr/loda/id/LEGIARTI000042076102/2020-07-04/" TargetMode="External"/><Relationship Id="rId1" Type="http://schemas.openxmlformats.org/officeDocument/2006/relationships/slideLayout" Target="../slideLayouts/slideLayout7.xml"/><Relationship Id="rId4" Type="http://schemas.openxmlformats.org/officeDocument/2006/relationships/hyperlink" Target="https://www.legifrance.gouv.fr/affichTexteArticle.do?cidTexte=JORFTEXT000000880200&amp;idArticle=LEGIARTI000006471587&amp;dateTexte=&amp;categorieLien=cid"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legifrance.gouv.fr/loda/id/LEGIARTI000042076088/2020-07-04/"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allwhitebackground.com/mic.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a:t>   </a:t>
            </a:r>
          </a:p>
        </p:txBody>
      </p:sp>
      <p:pic>
        <p:nvPicPr>
          <p:cNvPr id="5" name="Image 4"/>
          <p:cNvPicPr>
            <a:picLocks noChangeAspect="1"/>
          </p:cNvPicPr>
          <p:nvPr/>
        </p:nvPicPr>
        <p:blipFill>
          <a:blip r:embed="rId2"/>
          <a:stretch>
            <a:fillRect/>
          </a:stretch>
        </p:blipFill>
        <p:spPr>
          <a:xfrm>
            <a:off x="3202326" y="0"/>
            <a:ext cx="5787346" cy="6888109"/>
          </a:xfrm>
          <a:prstGeom prst="rect">
            <a:avLst/>
          </a:prstGeom>
        </p:spPr>
      </p:pic>
      <p:pic>
        <p:nvPicPr>
          <p:cNvPr id="2" name="Image 1">
            <a:extLst>
              <a:ext uri="{FF2B5EF4-FFF2-40B4-BE49-F238E27FC236}">
                <a16:creationId xmlns:a16="http://schemas.microsoft.com/office/drawing/2014/main" xmlns="" id="{0F14BCA8-5FD0-475C-A5FB-A45B1B4C8FAD}"/>
              </a:ext>
            </a:extLst>
          </p:cNvPr>
          <p:cNvPicPr>
            <a:picLocks noChangeAspect="1"/>
          </p:cNvPicPr>
          <p:nvPr/>
        </p:nvPicPr>
        <p:blipFill>
          <a:blip r:embed="rId3"/>
          <a:stretch>
            <a:fillRect/>
          </a:stretch>
        </p:blipFill>
        <p:spPr>
          <a:xfrm>
            <a:off x="2670685" y="0"/>
            <a:ext cx="6471556" cy="6888109"/>
          </a:xfrm>
          <a:prstGeom prst="rect">
            <a:avLst/>
          </a:prstGeom>
        </p:spPr>
      </p:pic>
      <p:pic>
        <p:nvPicPr>
          <p:cNvPr id="12" name="Picture 3" descr="f8df1bef-6142-4e4a-b0fa-a0c9dc9f2f98@mxp5">
            <a:extLst>
              <a:ext uri="{FF2B5EF4-FFF2-40B4-BE49-F238E27FC236}">
                <a16:creationId xmlns:a16="http://schemas.microsoft.com/office/drawing/2014/main" xmlns="" id="{1DAA638F-7D6A-48C9-9288-C870B698F6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7349"/>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3" descr="f8df1bef-6142-4e4a-b0fa-a0c9dc9f2f98@mxp5">
            <a:extLst>
              <a:ext uri="{FF2B5EF4-FFF2-40B4-BE49-F238E27FC236}">
                <a16:creationId xmlns:a16="http://schemas.microsoft.com/office/drawing/2014/main" xmlns="" id="{47689EB3-6135-4512-BF44-A977C69CAD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05325"/>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3" descr="f8df1bef-6142-4e4a-b0fa-a0c9dc9f2f98@mxp5">
            <a:extLst>
              <a:ext uri="{FF2B5EF4-FFF2-40B4-BE49-F238E27FC236}">
                <a16:creationId xmlns:a16="http://schemas.microsoft.com/office/drawing/2014/main" xmlns="" id="{C3463193-C2BA-44F3-AA8E-FF9216CEE7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4563" y="4465208"/>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3" descr="f8df1bef-6142-4e4a-b0fa-a0c9dc9f2f98@mxp5">
            <a:extLst>
              <a:ext uri="{FF2B5EF4-FFF2-40B4-BE49-F238E27FC236}">
                <a16:creationId xmlns:a16="http://schemas.microsoft.com/office/drawing/2014/main" xmlns="" id="{76E41748-4679-47F7-9418-A68C2A413C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3770" y="40117"/>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36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0465" y="864525"/>
            <a:ext cx="158621" cy="861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F62A5A09-0BF8-43D7-8D3D-38B92422A959}"/>
              </a:ext>
            </a:extLst>
          </p:cNvPr>
          <p:cNvSpPr>
            <a:spLocks noGrp="1"/>
          </p:cNvSpPr>
          <p:nvPr>
            <p:ph type="title"/>
          </p:nvPr>
        </p:nvSpPr>
        <p:spPr>
          <a:xfrm>
            <a:off x="55418" y="71409"/>
            <a:ext cx="11904345" cy="793116"/>
          </a:xfrm>
          <a:solidFill>
            <a:schemeClr val="bg1">
              <a:lumMod val="75000"/>
            </a:schemeClr>
          </a:solidFill>
          <a:ln>
            <a:solidFill>
              <a:schemeClr val="tx1"/>
            </a:solidFill>
          </a:ln>
        </p:spPr>
        <p:txBody>
          <a:bodyPr>
            <a:normAutofit fontScale="90000"/>
          </a:bodyPr>
          <a:lstStyle/>
          <a:p>
            <a:pPr algn="ctr"/>
            <a:r>
              <a:rPr lang="fr-FR" sz="3900" b="1" dirty="0"/>
              <a:t>Etablir une fiche d’identité de la copropriété et du syndic </a:t>
            </a:r>
          </a:p>
        </p:txBody>
      </p:sp>
      <p:sp>
        <p:nvSpPr>
          <p:cNvPr id="3" name="Espace réservé du contenu 2">
            <a:extLst>
              <a:ext uri="{FF2B5EF4-FFF2-40B4-BE49-F238E27FC236}">
                <a16:creationId xmlns:a16="http://schemas.microsoft.com/office/drawing/2014/main" xmlns="" id="{672DB03D-3FC8-4B1D-96E4-673F740B54D8}"/>
              </a:ext>
            </a:extLst>
          </p:cNvPr>
          <p:cNvSpPr>
            <a:spLocks noGrp="1"/>
          </p:cNvSpPr>
          <p:nvPr>
            <p:ph idx="1"/>
          </p:nvPr>
        </p:nvSpPr>
        <p:spPr>
          <a:xfrm>
            <a:off x="228599" y="1147156"/>
            <a:ext cx="11731163" cy="5580611"/>
          </a:xfrm>
        </p:spPr>
        <p:txBody>
          <a:bodyPr>
            <a:normAutofit fontScale="77500" lnSpcReduction="20000"/>
          </a:bodyPr>
          <a:lstStyle/>
          <a:p>
            <a:r>
              <a:rPr lang="fr-FR" sz="3600" dirty="0">
                <a:effectLst>
                  <a:outerShdw blurRad="38100" dist="38100" dir="2700000" algn="tl">
                    <a:srgbClr val="000000">
                      <a:alpha val="43137"/>
                    </a:srgbClr>
                  </a:outerShdw>
                </a:effectLst>
              </a:rPr>
              <a:t>Etablir une fiche de présentation de la copropriété indiquant ses caractéristiques</a:t>
            </a:r>
            <a:r>
              <a:rPr lang="fr-FR" sz="3600" dirty="0"/>
              <a:t>:</a:t>
            </a:r>
          </a:p>
          <a:p>
            <a:pPr marL="0" indent="0">
              <a:buNone/>
            </a:pPr>
            <a:endParaRPr lang="fr-FR" sz="700" dirty="0"/>
          </a:p>
          <a:p>
            <a:pPr lvl="7">
              <a:buFont typeface="Wingdings" panose="05000000000000000000" pitchFamily="2" charset="2"/>
              <a:buChar char="Ø"/>
            </a:pPr>
            <a:r>
              <a:rPr lang="fr-FR" sz="2600" dirty="0"/>
              <a:t>Nombre de lots</a:t>
            </a:r>
          </a:p>
          <a:p>
            <a:pPr lvl="7">
              <a:buFont typeface="Wingdings" panose="05000000000000000000" pitchFamily="2" charset="2"/>
              <a:buChar char="Ø"/>
            </a:pPr>
            <a:r>
              <a:rPr lang="fr-FR" sz="2600" dirty="0"/>
              <a:t>Equipements collectifs</a:t>
            </a:r>
          </a:p>
          <a:p>
            <a:pPr lvl="7">
              <a:buFont typeface="Wingdings" panose="05000000000000000000" pitchFamily="2" charset="2"/>
              <a:buChar char="Ø"/>
            </a:pPr>
            <a:r>
              <a:rPr lang="fr-FR" sz="2600" dirty="0"/>
              <a:t>Taux d’impayés</a:t>
            </a:r>
          </a:p>
          <a:p>
            <a:pPr lvl="7">
              <a:buFont typeface="Wingdings" panose="05000000000000000000" pitchFamily="2" charset="2"/>
              <a:buChar char="Ø"/>
            </a:pPr>
            <a:r>
              <a:rPr lang="fr-FR" sz="2600" dirty="0"/>
              <a:t>Présence d’employé(es)</a:t>
            </a:r>
          </a:p>
          <a:p>
            <a:pPr lvl="7">
              <a:buFont typeface="Wingdings" panose="05000000000000000000" pitchFamily="2" charset="2"/>
              <a:buChar char="Ø"/>
            </a:pPr>
            <a:r>
              <a:rPr lang="fr-FR" sz="2600" dirty="0"/>
              <a:t>Nombre de membres au sein du conseil syndical</a:t>
            </a:r>
          </a:p>
          <a:p>
            <a:pPr lvl="7">
              <a:buFont typeface="Wingdings" panose="05000000000000000000" pitchFamily="2" charset="2"/>
              <a:buChar char="Ø"/>
            </a:pPr>
            <a:r>
              <a:rPr lang="fr-FR" sz="2600" dirty="0"/>
              <a:t>Enjeux ou difficultés que la copropriété doit affronter</a:t>
            </a:r>
          </a:p>
          <a:p>
            <a:pPr lvl="7">
              <a:buFont typeface="Wingdings" panose="05000000000000000000" pitchFamily="2" charset="2"/>
              <a:buChar char="Ø"/>
            </a:pPr>
            <a:endParaRPr lang="fr-FR" sz="2200" dirty="0"/>
          </a:p>
          <a:p>
            <a:pPr marL="0" indent="0">
              <a:buNone/>
            </a:pPr>
            <a:r>
              <a:rPr lang="fr-FR" sz="3600" dirty="0">
                <a:effectLst>
                  <a:outerShdw blurRad="38100" dist="38100" dir="2700000" algn="tl">
                    <a:srgbClr val="000000">
                      <a:alpha val="43137"/>
                    </a:srgbClr>
                  </a:outerShdw>
                </a:effectLst>
              </a:rPr>
              <a:t>Etablir une fiche de présentation du syndic présentant ses caractéristiques:</a:t>
            </a:r>
          </a:p>
          <a:p>
            <a:pPr marL="0" indent="0">
              <a:buNone/>
            </a:pPr>
            <a:endParaRPr lang="fr-FR" sz="700" dirty="0">
              <a:effectLst>
                <a:outerShdw blurRad="38100" dist="38100" dir="2700000" algn="tl">
                  <a:srgbClr val="000000">
                    <a:alpha val="43137"/>
                  </a:srgbClr>
                </a:outerShdw>
              </a:effectLst>
            </a:endParaRPr>
          </a:p>
          <a:p>
            <a:pPr lvl="7">
              <a:buFont typeface="Wingdings" panose="05000000000000000000" pitchFamily="2" charset="2"/>
              <a:buChar char="Ø"/>
            </a:pPr>
            <a:r>
              <a:rPr lang="fr-FR" sz="2600" dirty="0"/>
              <a:t>Date de création du cabinet</a:t>
            </a:r>
          </a:p>
          <a:p>
            <a:pPr lvl="7">
              <a:buFont typeface="Wingdings" panose="05000000000000000000" pitchFamily="2" charset="2"/>
              <a:buChar char="Ø"/>
            </a:pPr>
            <a:r>
              <a:rPr lang="fr-FR" sz="2600" dirty="0"/>
              <a:t>Nombre de salariés</a:t>
            </a:r>
          </a:p>
          <a:p>
            <a:pPr lvl="7">
              <a:buFont typeface="Wingdings" panose="05000000000000000000" pitchFamily="2" charset="2"/>
              <a:buChar char="Ø"/>
            </a:pPr>
            <a:r>
              <a:rPr lang="fr-FR" sz="2600" dirty="0"/>
              <a:t>Nombre de copropriétés gérées par gestionnaire</a:t>
            </a:r>
          </a:p>
          <a:p>
            <a:pPr lvl="7">
              <a:buFont typeface="Wingdings" panose="05000000000000000000" pitchFamily="2" charset="2"/>
              <a:buChar char="Ø"/>
            </a:pPr>
            <a:r>
              <a:rPr lang="fr-FR" sz="2600" dirty="0"/>
              <a:t>Services internes au cabinet et non au groupe</a:t>
            </a:r>
          </a:p>
          <a:p>
            <a:pPr lvl="7">
              <a:buFont typeface="Wingdings" panose="05000000000000000000" pitchFamily="2" charset="2"/>
              <a:buChar char="Ø"/>
            </a:pPr>
            <a:r>
              <a:rPr lang="fr-FR" sz="2600" dirty="0"/>
              <a:t>Filiale(s) du syndic </a:t>
            </a:r>
          </a:p>
          <a:p>
            <a:pPr lvl="7">
              <a:buFont typeface="Wingdings" panose="05000000000000000000" pitchFamily="2" charset="2"/>
              <a:buChar char="Ø"/>
            </a:pPr>
            <a:r>
              <a:rPr lang="fr-FR" sz="2600" dirty="0"/>
              <a:t>Salle pour tenir les réunions ou les tenues d’assemblée générale</a:t>
            </a:r>
          </a:p>
          <a:p>
            <a:pPr lvl="7">
              <a:buFont typeface="Wingdings" panose="05000000000000000000" pitchFamily="2" charset="2"/>
              <a:buChar char="Ø"/>
            </a:pPr>
            <a:r>
              <a:rPr lang="fr-FR" sz="2600" dirty="0"/>
              <a:t>Expérience sur d’autres copropriétés ayant affronté les mêmes difficultés que la copropriété</a:t>
            </a:r>
          </a:p>
          <a:p>
            <a:pPr marL="3200400" lvl="7" indent="0">
              <a:buNone/>
            </a:pPr>
            <a:endParaRPr lang="fr-FR" sz="2200" dirty="0"/>
          </a:p>
        </p:txBody>
      </p:sp>
    </p:spTree>
    <p:extLst>
      <p:ext uri="{BB962C8B-B14F-4D97-AF65-F5344CB8AC3E}">
        <p14:creationId xmlns:p14="http://schemas.microsoft.com/office/powerpoint/2010/main" val="325818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55FACE84-9D15-7D3B-7750-F7443A635DEA}"/>
              </a:ext>
            </a:extLst>
          </p:cNvPr>
          <p:cNvSpPr>
            <a:spLocks noGrp="1"/>
          </p:cNvSpPr>
          <p:nvPr>
            <p:ph idx="1"/>
          </p:nvPr>
        </p:nvSpPr>
        <p:spPr>
          <a:xfrm>
            <a:off x="1524000" y="0"/>
            <a:ext cx="9144000" cy="6858000"/>
          </a:xfr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5400000" scaled="1"/>
            <a:tileRect/>
          </a:gradFill>
        </p:spPr>
        <p:txBody>
          <a:bodyPr rtlCol="0">
            <a:normAutofit/>
          </a:bodyPr>
          <a:lstStyle/>
          <a:p>
            <a:pPr fontAlgn="auto">
              <a:spcAft>
                <a:spcPts val="0"/>
              </a:spcAft>
              <a:buNone/>
              <a:defRPr/>
            </a:pPr>
            <a:endParaRPr lang="fr-FR" dirty="0">
              <a:solidFill>
                <a:schemeClr val="tx1">
                  <a:lumMod val="75000"/>
                  <a:lumOff val="25000"/>
                </a:schemeClr>
              </a:solidFill>
            </a:endParaRPr>
          </a:p>
          <a:p>
            <a:pPr fontAlgn="auto">
              <a:spcAft>
                <a:spcPts val="0"/>
              </a:spcAft>
              <a:buNone/>
              <a:defRPr/>
            </a:pPr>
            <a:endParaRPr lang="fr-FR" dirty="0">
              <a:solidFill>
                <a:schemeClr val="tx1">
                  <a:lumMod val="75000"/>
                  <a:lumOff val="25000"/>
                </a:schemeClr>
              </a:solidFill>
            </a:endParaRPr>
          </a:p>
          <a:p>
            <a:pPr fontAlgn="auto">
              <a:spcAft>
                <a:spcPts val="0"/>
              </a:spcAft>
              <a:buNone/>
              <a:defRPr/>
            </a:pPr>
            <a:endParaRPr lang="fr-FR" dirty="0">
              <a:solidFill>
                <a:schemeClr val="tx1">
                  <a:lumMod val="75000"/>
                  <a:lumOff val="25000"/>
                </a:schemeClr>
              </a:solidFill>
            </a:endParaRPr>
          </a:p>
          <a:p>
            <a:pPr fontAlgn="auto">
              <a:spcAft>
                <a:spcPts val="0"/>
              </a:spcAft>
              <a:buNone/>
              <a:defRPr/>
            </a:pPr>
            <a:endParaRPr lang="fr-FR" dirty="0">
              <a:solidFill>
                <a:schemeClr val="tx1">
                  <a:lumMod val="75000"/>
                  <a:lumOff val="25000"/>
                </a:schemeClr>
              </a:solidFill>
            </a:endParaRPr>
          </a:p>
          <a:p>
            <a:pPr algn="ctr" fontAlgn="auto">
              <a:spcAft>
                <a:spcPts val="0"/>
              </a:spcAft>
              <a:buNone/>
              <a:defRPr/>
            </a:pPr>
            <a:endParaRPr lang="fr-FR" sz="4800" b="1" dirty="0">
              <a:solidFill>
                <a:srgbClr val="FF0000"/>
              </a:solidFill>
            </a:endParaRPr>
          </a:p>
          <a:p>
            <a:pPr algn="ctr" fontAlgn="auto">
              <a:spcAft>
                <a:spcPts val="0"/>
              </a:spcAft>
              <a:buNone/>
              <a:defRPr/>
            </a:pPr>
            <a:endParaRPr lang="fr-FR" sz="4800" b="1" dirty="0">
              <a:solidFill>
                <a:srgbClr val="FF0000"/>
              </a:solidFill>
            </a:endParaRPr>
          </a:p>
        </p:txBody>
      </p:sp>
      <p:sp>
        <p:nvSpPr>
          <p:cNvPr id="73732" name="Espace réservé du numéro de diapositive 1">
            <a:extLst>
              <a:ext uri="{FF2B5EF4-FFF2-40B4-BE49-F238E27FC236}">
                <a16:creationId xmlns:a16="http://schemas.microsoft.com/office/drawing/2014/main" xmlns="" id="{50725D13-503F-4295-D3D6-48499C218C02}"/>
              </a:ext>
            </a:extLst>
          </p:cNvPr>
          <p:cNvSpPr>
            <a:spLocks noGrp="1"/>
          </p:cNvSpPr>
          <p:nvPr>
            <p:ph type="sldNum" sz="quarter" idx="12"/>
          </p:nvPr>
        </p:nvSpPr>
        <p:spPr bwMode="auto">
          <a:xfrm>
            <a:off x="1847850" y="153989"/>
            <a:ext cx="86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fld id="{BE59899A-1EF7-4722-8AF3-32DD7A9888B3}" type="slidenum">
              <a:rPr lang="fr-FR" altLang="fr-FR" sz="1200">
                <a:solidFill>
                  <a:srgbClr val="FEFFFF"/>
                </a:solidFill>
                <a:latin typeface="Arial" panose="020B0604020202020204" pitchFamily="34" charset="0"/>
              </a:rPr>
              <a:pPr defTabSz="457200" fontAlgn="base">
                <a:lnSpc>
                  <a:spcPct val="100000"/>
                </a:lnSpc>
                <a:spcBef>
                  <a:spcPct val="0"/>
                </a:spcBef>
                <a:spcAft>
                  <a:spcPct val="0"/>
                </a:spcAft>
                <a:buFont typeface="Arial" panose="020B0604020202020204" pitchFamily="34" charset="0"/>
                <a:buNone/>
              </a:pPr>
              <a:t>100</a:t>
            </a:fld>
            <a:endParaRPr lang="fr-FR" altLang="fr-FR" sz="1200">
              <a:solidFill>
                <a:srgbClr val="FEFFFF"/>
              </a:solidFill>
              <a:latin typeface="Arial" panose="020B0604020202020204" pitchFamily="34" charset="0"/>
            </a:endParaRPr>
          </a:p>
        </p:txBody>
      </p:sp>
      <p:pic>
        <p:nvPicPr>
          <p:cNvPr id="73733" name="Image 1">
            <a:extLst>
              <a:ext uri="{FF2B5EF4-FFF2-40B4-BE49-F238E27FC236}">
                <a16:creationId xmlns:a16="http://schemas.microsoft.com/office/drawing/2014/main" xmlns="" id="{6DD30C23-0A33-5FB7-AEAA-301B5EB644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3989"/>
            <a:ext cx="9410700"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5B03987C-B29B-6AE4-CC4E-A72E51C7E09C}"/>
              </a:ext>
            </a:extLst>
          </p:cNvPr>
          <p:cNvSpPr/>
          <p:nvPr/>
        </p:nvSpPr>
        <p:spPr>
          <a:xfrm>
            <a:off x="1631951" y="393700"/>
            <a:ext cx="2447925" cy="215900"/>
          </a:xfrm>
          <a:prstGeom prst="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 name="Rectangle 6">
            <a:extLst>
              <a:ext uri="{FF2B5EF4-FFF2-40B4-BE49-F238E27FC236}">
                <a16:creationId xmlns:a16="http://schemas.microsoft.com/office/drawing/2014/main" xmlns="" id="{434DA7FB-1AD8-3777-1164-CAD3E8CE78D7}"/>
              </a:ext>
            </a:extLst>
          </p:cNvPr>
          <p:cNvSpPr/>
          <p:nvPr/>
        </p:nvSpPr>
        <p:spPr>
          <a:xfrm>
            <a:off x="5545137" y="6488111"/>
            <a:ext cx="1368425" cy="215900"/>
          </a:xfrm>
          <a:prstGeom prst="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8" name="Rectangle 7">
            <a:extLst>
              <a:ext uri="{FF2B5EF4-FFF2-40B4-BE49-F238E27FC236}">
                <a16:creationId xmlns:a16="http://schemas.microsoft.com/office/drawing/2014/main" xmlns="" id="{1D9A6F84-80DA-37D5-1375-C9DC17EA431C}"/>
              </a:ext>
            </a:extLst>
          </p:cNvPr>
          <p:cNvSpPr/>
          <p:nvPr/>
        </p:nvSpPr>
        <p:spPr>
          <a:xfrm>
            <a:off x="9191625" y="5949950"/>
            <a:ext cx="712788" cy="215900"/>
          </a:xfrm>
          <a:prstGeom prst="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cxnSp>
        <p:nvCxnSpPr>
          <p:cNvPr id="4" name="Connecteur droit avec flèche 3">
            <a:extLst>
              <a:ext uri="{FF2B5EF4-FFF2-40B4-BE49-F238E27FC236}">
                <a16:creationId xmlns:a16="http://schemas.microsoft.com/office/drawing/2014/main" xmlns="" id="{59C3F3B1-EB28-A4A3-59F2-4FA5AE6FBFF1}"/>
              </a:ext>
            </a:extLst>
          </p:cNvPr>
          <p:cNvCxnSpPr>
            <a:cxnSpLocks/>
          </p:cNvCxnSpPr>
          <p:nvPr/>
        </p:nvCxnSpPr>
        <p:spPr>
          <a:xfrm>
            <a:off x="5762625" y="1616075"/>
            <a:ext cx="4141788" cy="28003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xmlns="" id="{7911AF07-082A-4160-581A-472D4D2CE3C5}"/>
              </a:ext>
            </a:extLst>
          </p:cNvPr>
          <p:cNvCxnSpPr/>
          <p:nvPr/>
        </p:nvCxnSpPr>
        <p:spPr>
          <a:xfrm flipH="1" flipV="1">
            <a:off x="10128251" y="3027363"/>
            <a:ext cx="17463" cy="14097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881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xmlns="" id="{158D9520-E799-C0EC-1BA1-5A67CCB36157}"/>
              </a:ext>
            </a:extLst>
          </p:cNvPr>
          <p:cNvSpPr>
            <a:spLocks noChangeArrowheads="1"/>
          </p:cNvSpPr>
          <p:nvPr/>
        </p:nvSpPr>
        <p:spPr bwMode="auto">
          <a:xfrm>
            <a:off x="1774826" y="188913"/>
            <a:ext cx="8893175" cy="655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083" name="Line 24">
            <a:extLst>
              <a:ext uri="{FF2B5EF4-FFF2-40B4-BE49-F238E27FC236}">
                <a16:creationId xmlns:a16="http://schemas.microsoft.com/office/drawing/2014/main" xmlns="" id="{3D9B9F14-B8D2-E440-33E0-BE0F4D6C6A83}"/>
              </a:ext>
            </a:extLst>
          </p:cNvPr>
          <p:cNvSpPr>
            <a:spLocks noChangeShapeType="1"/>
          </p:cNvSpPr>
          <p:nvPr/>
        </p:nvSpPr>
        <p:spPr bwMode="auto">
          <a:xfrm>
            <a:off x="1774826" y="620713"/>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84" name="Line 25">
            <a:extLst>
              <a:ext uri="{FF2B5EF4-FFF2-40B4-BE49-F238E27FC236}">
                <a16:creationId xmlns:a16="http://schemas.microsoft.com/office/drawing/2014/main" xmlns="" id="{6155574A-1DBC-5137-116F-3A0C6614AF90}"/>
              </a:ext>
            </a:extLst>
          </p:cNvPr>
          <p:cNvSpPr>
            <a:spLocks noChangeShapeType="1"/>
          </p:cNvSpPr>
          <p:nvPr/>
        </p:nvSpPr>
        <p:spPr bwMode="auto">
          <a:xfrm>
            <a:off x="1774826" y="765175"/>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85" name="Line 26">
            <a:extLst>
              <a:ext uri="{FF2B5EF4-FFF2-40B4-BE49-F238E27FC236}">
                <a16:creationId xmlns:a16="http://schemas.microsoft.com/office/drawing/2014/main" xmlns="" id="{93C85279-0A2E-B4A2-BD26-AF0FFBF0EFF0}"/>
              </a:ext>
            </a:extLst>
          </p:cNvPr>
          <p:cNvSpPr>
            <a:spLocks noChangeShapeType="1"/>
          </p:cNvSpPr>
          <p:nvPr/>
        </p:nvSpPr>
        <p:spPr bwMode="auto">
          <a:xfrm>
            <a:off x="1774826" y="908050"/>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86" name="Line 27">
            <a:extLst>
              <a:ext uri="{FF2B5EF4-FFF2-40B4-BE49-F238E27FC236}">
                <a16:creationId xmlns:a16="http://schemas.microsoft.com/office/drawing/2014/main" xmlns="" id="{F6777829-67DB-A34C-CD9C-9FD210F10FAD}"/>
              </a:ext>
            </a:extLst>
          </p:cNvPr>
          <p:cNvSpPr>
            <a:spLocks noChangeShapeType="1"/>
          </p:cNvSpPr>
          <p:nvPr/>
        </p:nvSpPr>
        <p:spPr bwMode="auto">
          <a:xfrm>
            <a:off x="1774826" y="1268413"/>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87" name="Line 28">
            <a:extLst>
              <a:ext uri="{FF2B5EF4-FFF2-40B4-BE49-F238E27FC236}">
                <a16:creationId xmlns:a16="http://schemas.microsoft.com/office/drawing/2014/main" xmlns="" id="{AA918AD8-FC9B-D7B8-030D-7CC581A69E55}"/>
              </a:ext>
            </a:extLst>
          </p:cNvPr>
          <p:cNvSpPr>
            <a:spLocks noChangeShapeType="1"/>
          </p:cNvSpPr>
          <p:nvPr/>
        </p:nvSpPr>
        <p:spPr bwMode="auto">
          <a:xfrm>
            <a:off x="1774826" y="1412875"/>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88" name="Text Box 29">
            <a:extLst>
              <a:ext uri="{FF2B5EF4-FFF2-40B4-BE49-F238E27FC236}">
                <a16:creationId xmlns:a16="http://schemas.microsoft.com/office/drawing/2014/main" xmlns="" id="{A33C27F1-9748-CDD7-7873-90FD66A8704F}"/>
              </a:ext>
            </a:extLst>
          </p:cNvPr>
          <p:cNvSpPr txBox="1">
            <a:spLocks noChangeArrowheads="1"/>
          </p:cNvSpPr>
          <p:nvPr/>
        </p:nvSpPr>
        <p:spPr bwMode="auto">
          <a:xfrm>
            <a:off x="4800601" y="188914"/>
            <a:ext cx="4462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Et budget prévisionnel de l’exercice </a:t>
            </a:r>
          </a:p>
        </p:txBody>
      </p:sp>
      <p:sp>
        <p:nvSpPr>
          <p:cNvPr id="46089" name="Text Box 30">
            <a:extLst>
              <a:ext uri="{FF2B5EF4-FFF2-40B4-BE49-F238E27FC236}">
                <a16:creationId xmlns:a16="http://schemas.microsoft.com/office/drawing/2014/main" xmlns="" id="{A93E9C31-0B20-C94B-0CCE-7DDB59A9EC4E}"/>
              </a:ext>
            </a:extLst>
          </p:cNvPr>
          <p:cNvSpPr txBox="1">
            <a:spLocks noChangeArrowheads="1"/>
          </p:cNvSpPr>
          <p:nvPr/>
        </p:nvSpPr>
        <p:spPr bwMode="auto">
          <a:xfrm>
            <a:off x="1703388" y="609600"/>
            <a:ext cx="396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46090" name="Text Box 31">
            <a:extLst>
              <a:ext uri="{FF2B5EF4-FFF2-40B4-BE49-F238E27FC236}">
                <a16:creationId xmlns:a16="http://schemas.microsoft.com/office/drawing/2014/main" xmlns="" id="{098D1738-2513-A8A1-61B5-F1B848658EAD}"/>
              </a:ext>
            </a:extLst>
          </p:cNvPr>
          <p:cNvSpPr txBox="1">
            <a:spLocks noChangeArrowheads="1"/>
          </p:cNvSpPr>
          <p:nvPr/>
        </p:nvSpPr>
        <p:spPr bwMode="auto">
          <a:xfrm>
            <a:off x="6524625" y="571500"/>
            <a:ext cx="3386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PRODUIT POUR OPÉRATIONS COURANTES</a:t>
            </a:r>
          </a:p>
        </p:txBody>
      </p:sp>
      <p:sp>
        <p:nvSpPr>
          <p:cNvPr id="46091" name="Text Box 32">
            <a:extLst>
              <a:ext uri="{FF2B5EF4-FFF2-40B4-BE49-F238E27FC236}">
                <a16:creationId xmlns:a16="http://schemas.microsoft.com/office/drawing/2014/main" xmlns="" id="{788C9C59-DCA1-AFA5-8235-656A7CC9B88B}"/>
              </a:ext>
            </a:extLst>
          </p:cNvPr>
          <p:cNvSpPr txBox="1">
            <a:spLocks noChangeArrowheads="1"/>
          </p:cNvSpPr>
          <p:nvPr/>
        </p:nvSpPr>
        <p:spPr bwMode="auto">
          <a:xfrm>
            <a:off x="1703389" y="1484314"/>
            <a:ext cx="28082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46092" name="Rectangle 33">
            <a:extLst>
              <a:ext uri="{FF2B5EF4-FFF2-40B4-BE49-F238E27FC236}">
                <a16:creationId xmlns:a16="http://schemas.microsoft.com/office/drawing/2014/main" xmlns="" id="{A6FECEA2-85B2-451D-76F7-8BE4388592B9}"/>
              </a:ext>
            </a:extLst>
          </p:cNvPr>
          <p:cNvSpPr>
            <a:spLocks noChangeArrowheads="1"/>
          </p:cNvSpPr>
          <p:nvPr/>
        </p:nvSpPr>
        <p:spPr bwMode="auto">
          <a:xfrm>
            <a:off x="4010025" y="908051"/>
            <a:ext cx="2444750" cy="388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093" name="Line 35">
            <a:extLst>
              <a:ext uri="{FF2B5EF4-FFF2-40B4-BE49-F238E27FC236}">
                <a16:creationId xmlns:a16="http://schemas.microsoft.com/office/drawing/2014/main" xmlns="" id="{02CF55A0-1842-82C1-CAD1-97EE440F8B5C}"/>
              </a:ext>
            </a:extLst>
          </p:cNvPr>
          <p:cNvSpPr>
            <a:spLocks noChangeShapeType="1"/>
          </p:cNvSpPr>
          <p:nvPr/>
        </p:nvSpPr>
        <p:spPr bwMode="auto">
          <a:xfrm>
            <a:off x="4872038"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94" name="Line 36">
            <a:extLst>
              <a:ext uri="{FF2B5EF4-FFF2-40B4-BE49-F238E27FC236}">
                <a16:creationId xmlns:a16="http://schemas.microsoft.com/office/drawing/2014/main" xmlns="" id="{312F1002-C130-FEC8-7057-C45C5E119EE3}"/>
              </a:ext>
            </a:extLst>
          </p:cNvPr>
          <p:cNvSpPr>
            <a:spLocks noChangeShapeType="1"/>
          </p:cNvSpPr>
          <p:nvPr/>
        </p:nvSpPr>
        <p:spPr bwMode="auto">
          <a:xfrm>
            <a:off x="5376863"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95" name="Line 37">
            <a:extLst>
              <a:ext uri="{FF2B5EF4-FFF2-40B4-BE49-F238E27FC236}">
                <a16:creationId xmlns:a16="http://schemas.microsoft.com/office/drawing/2014/main" xmlns="" id="{58FFC287-BF8B-60CD-60C7-C9059538A5AE}"/>
              </a:ext>
            </a:extLst>
          </p:cNvPr>
          <p:cNvSpPr>
            <a:spLocks noChangeShapeType="1"/>
          </p:cNvSpPr>
          <p:nvPr/>
        </p:nvSpPr>
        <p:spPr bwMode="auto">
          <a:xfrm>
            <a:off x="5953125"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96" name="Text Box 43">
            <a:extLst>
              <a:ext uri="{FF2B5EF4-FFF2-40B4-BE49-F238E27FC236}">
                <a16:creationId xmlns:a16="http://schemas.microsoft.com/office/drawing/2014/main" xmlns="" id="{8C17E4D8-AE66-8F64-8D79-A9A349F66F57}"/>
              </a:ext>
            </a:extLst>
          </p:cNvPr>
          <p:cNvSpPr txBox="1">
            <a:spLocks noChangeArrowheads="1"/>
          </p:cNvSpPr>
          <p:nvPr/>
        </p:nvSpPr>
        <p:spPr bwMode="auto">
          <a:xfrm>
            <a:off x="6454776" y="1412876"/>
            <a:ext cx="15859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711 Subventions sur frais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de fonctionnement</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716 Produit financiers</a:t>
            </a:r>
          </a:p>
        </p:txBody>
      </p:sp>
      <p:sp>
        <p:nvSpPr>
          <p:cNvPr id="46097" name="Rectangle 44">
            <a:extLst>
              <a:ext uri="{FF2B5EF4-FFF2-40B4-BE49-F238E27FC236}">
                <a16:creationId xmlns:a16="http://schemas.microsoft.com/office/drawing/2014/main" xmlns="" id="{07925656-D159-A741-01FC-8BBB1BE1196F}"/>
              </a:ext>
            </a:extLst>
          </p:cNvPr>
          <p:cNvSpPr>
            <a:spLocks noChangeArrowheads="1"/>
          </p:cNvSpPr>
          <p:nvPr/>
        </p:nvSpPr>
        <p:spPr bwMode="auto">
          <a:xfrm>
            <a:off x="8040688" y="765175"/>
            <a:ext cx="2627312" cy="403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098" name="Line 45">
            <a:extLst>
              <a:ext uri="{FF2B5EF4-FFF2-40B4-BE49-F238E27FC236}">
                <a16:creationId xmlns:a16="http://schemas.microsoft.com/office/drawing/2014/main" xmlns="" id="{64CD9DAF-241B-EB78-6694-73D88557AF58}"/>
              </a:ext>
            </a:extLst>
          </p:cNvPr>
          <p:cNvSpPr>
            <a:spLocks noChangeShapeType="1"/>
          </p:cNvSpPr>
          <p:nvPr/>
        </p:nvSpPr>
        <p:spPr bwMode="auto">
          <a:xfrm>
            <a:off x="8470900"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99" name="Line 46">
            <a:extLst>
              <a:ext uri="{FF2B5EF4-FFF2-40B4-BE49-F238E27FC236}">
                <a16:creationId xmlns:a16="http://schemas.microsoft.com/office/drawing/2014/main" xmlns="" id="{36B4FE97-9055-B3FD-6517-CD989132BCC6}"/>
              </a:ext>
            </a:extLst>
          </p:cNvPr>
          <p:cNvSpPr>
            <a:spLocks noChangeShapeType="1"/>
          </p:cNvSpPr>
          <p:nvPr/>
        </p:nvSpPr>
        <p:spPr bwMode="auto">
          <a:xfrm>
            <a:off x="8904288"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00" name="Line 47">
            <a:extLst>
              <a:ext uri="{FF2B5EF4-FFF2-40B4-BE49-F238E27FC236}">
                <a16:creationId xmlns:a16="http://schemas.microsoft.com/office/drawing/2014/main" xmlns="" id="{DA3C16B0-BE50-3112-1392-155BB0959DC4}"/>
              </a:ext>
            </a:extLst>
          </p:cNvPr>
          <p:cNvSpPr>
            <a:spLocks noChangeShapeType="1"/>
          </p:cNvSpPr>
          <p:nvPr/>
        </p:nvSpPr>
        <p:spPr bwMode="auto">
          <a:xfrm>
            <a:off x="9480550" y="765175"/>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01" name="Line 48">
            <a:extLst>
              <a:ext uri="{FF2B5EF4-FFF2-40B4-BE49-F238E27FC236}">
                <a16:creationId xmlns:a16="http://schemas.microsoft.com/office/drawing/2014/main" xmlns="" id="{29E37487-266E-7030-134A-2A43EFBA1EB2}"/>
              </a:ext>
            </a:extLst>
          </p:cNvPr>
          <p:cNvSpPr>
            <a:spLocks noChangeShapeType="1"/>
          </p:cNvSpPr>
          <p:nvPr/>
        </p:nvSpPr>
        <p:spPr bwMode="auto">
          <a:xfrm>
            <a:off x="10056813"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02" name="Text Box 51">
            <a:extLst>
              <a:ext uri="{FF2B5EF4-FFF2-40B4-BE49-F238E27FC236}">
                <a16:creationId xmlns:a16="http://schemas.microsoft.com/office/drawing/2014/main" xmlns="" id="{F5C36214-32F3-2AF1-F6D8-2D9A682FB03D}"/>
              </a:ext>
            </a:extLst>
          </p:cNvPr>
          <p:cNvSpPr txBox="1">
            <a:spLocks noChangeArrowheads="1"/>
          </p:cNvSpPr>
          <p:nvPr/>
        </p:nvSpPr>
        <p:spPr bwMode="auto">
          <a:xfrm>
            <a:off x="4010026" y="1268414"/>
            <a:ext cx="4302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6103" name="Text Box 54">
            <a:extLst>
              <a:ext uri="{FF2B5EF4-FFF2-40B4-BE49-F238E27FC236}">
                <a16:creationId xmlns:a16="http://schemas.microsoft.com/office/drawing/2014/main" xmlns="" id="{035D6C76-CF69-CD6E-F544-97BCE612E9E4}"/>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04" name="Text Box 55">
            <a:extLst>
              <a:ext uri="{FF2B5EF4-FFF2-40B4-BE49-F238E27FC236}">
                <a16:creationId xmlns:a16="http://schemas.microsoft.com/office/drawing/2014/main" xmlns="" id="{D71CD850-38EA-54BC-FE05-A9F46C844CA7}"/>
              </a:ext>
            </a:extLst>
          </p:cNvPr>
          <p:cNvSpPr txBox="1">
            <a:spLocks noChangeArrowheads="1"/>
          </p:cNvSpPr>
          <p:nvPr/>
        </p:nvSpPr>
        <p:spPr bwMode="auto">
          <a:xfrm>
            <a:off x="4421189" y="126206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6105" name="Text Box 56">
            <a:extLst>
              <a:ext uri="{FF2B5EF4-FFF2-40B4-BE49-F238E27FC236}">
                <a16:creationId xmlns:a16="http://schemas.microsoft.com/office/drawing/2014/main" xmlns="" id="{421F4CAE-EC61-A18F-93B1-8A708203CD21}"/>
              </a:ext>
            </a:extLst>
          </p:cNvPr>
          <p:cNvSpPr txBox="1">
            <a:spLocks noChangeArrowheads="1"/>
          </p:cNvSpPr>
          <p:nvPr/>
        </p:nvSpPr>
        <p:spPr bwMode="auto">
          <a:xfrm>
            <a:off x="4979989" y="1268414"/>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6106" name="Text Box 57">
            <a:extLst>
              <a:ext uri="{FF2B5EF4-FFF2-40B4-BE49-F238E27FC236}">
                <a16:creationId xmlns:a16="http://schemas.microsoft.com/office/drawing/2014/main" xmlns="" id="{1654B4E5-7A41-7E54-FD37-B3C6071A861F}"/>
              </a:ext>
            </a:extLst>
          </p:cNvPr>
          <p:cNvSpPr txBox="1">
            <a:spLocks noChangeArrowheads="1"/>
          </p:cNvSpPr>
          <p:nvPr/>
        </p:nvSpPr>
        <p:spPr bwMode="auto">
          <a:xfrm>
            <a:off x="5448300" y="12684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6107" name="Text Box 58">
            <a:extLst>
              <a:ext uri="{FF2B5EF4-FFF2-40B4-BE49-F238E27FC236}">
                <a16:creationId xmlns:a16="http://schemas.microsoft.com/office/drawing/2014/main" xmlns="" id="{CB7E2260-5B9A-3A2D-80D2-A40E30046775}"/>
              </a:ext>
            </a:extLst>
          </p:cNvPr>
          <p:cNvSpPr txBox="1">
            <a:spLocks noChangeArrowheads="1"/>
          </p:cNvSpPr>
          <p:nvPr/>
        </p:nvSpPr>
        <p:spPr bwMode="auto">
          <a:xfrm>
            <a:off x="5953125" y="12684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46108" name="Text Box 63">
            <a:extLst>
              <a:ext uri="{FF2B5EF4-FFF2-40B4-BE49-F238E27FC236}">
                <a16:creationId xmlns:a16="http://schemas.microsoft.com/office/drawing/2014/main" xmlns="" id="{01A47C27-C3E1-F677-A438-6117A261C7C8}"/>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09" name="Text Box 64">
            <a:extLst>
              <a:ext uri="{FF2B5EF4-FFF2-40B4-BE49-F238E27FC236}">
                <a16:creationId xmlns:a16="http://schemas.microsoft.com/office/drawing/2014/main" xmlns="" id="{9D512EEC-4315-AB0E-68BC-1F56AC8F8A38}"/>
              </a:ext>
            </a:extLst>
          </p:cNvPr>
          <p:cNvSpPr txBox="1">
            <a:spLocks noChangeArrowheads="1"/>
          </p:cNvSpPr>
          <p:nvPr/>
        </p:nvSpPr>
        <p:spPr bwMode="auto">
          <a:xfrm>
            <a:off x="9558338" y="12684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6110" name="Text Box 65">
            <a:extLst>
              <a:ext uri="{FF2B5EF4-FFF2-40B4-BE49-F238E27FC236}">
                <a16:creationId xmlns:a16="http://schemas.microsoft.com/office/drawing/2014/main" xmlns="" id="{E58546E2-5735-0B54-5DCA-3394E4B172F5}"/>
              </a:ext>
            </a:extLst>
          </p:cNvPr>
          <p:cNvSpPr txBox="1">
            <a:spLocks noChangeArrowheads="1"/>
          </p:cNvSpPr>
          <p:nvPr/>
        </p:nvSpPr>
        <p:spPr bwMode="auto">
          <a:xfrm>
            <a:off x="8040688" y="12684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11" name="Text Box 66">
            <a:extLst>
              <a:ext uri="{FF2B5EF4-FFF2-40B4-BE49-F238E27FC236}">
                <a16:creationId xmlns:a16="http://schemas.microsoft.com/office/drawing/2014/main" xmlns="" id="{2C69DC80-EE87-5326-706A-BD5277C3175F}"/>
              </a:ext>
            </a:extLst>
          </p:cNvPr>
          <p:cNvSpPr txBox="1">
            <a:spLocks noChangeArrowheads="1"/>
          </p:cNvSpPr>
          <p:nvPr/>
        </p:nvSpPr>
        <p:spPr bwMode="auto">
          <a:xfrm>
            <a:off x="8524875" y="1268414"/>
            <a:ext cx="503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12" name="Rectangle 68">
            <a:extLst>
              <a:ext uri="{FF2B5EF4-FFF2-40B4-BE49-F238E27FC236}">
                <a16:creationId xmlns:a16="http://schemas.microsoft.com/office/drawing/2014/main" xmlns="" id="{BE0CF631-24C6-239D-5BF5-F49363FA43C4}"/>
              </a:ext>
            </a:extLst>
          </p:cNvPr>
          <p:cNvSpPr>
            <a:spLocks noChangeArrowheads="1"/>
          </p:cNvSpPr>
          <p:nvPr/>
        </p:nvSpPr>
        <p:spPr bwMode="auto">
          <a:xfrm>
            <a:off x="10128250" y="12684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6113" name="Text Box 70">
            <a:extLst>
              <a:ext uri="{FF2B5EF4-FFF2-40B4-BE49-F238E27FC236}">
                <a16:creationId xmlns:a16="http://schemas.microsoft.com/office/drawing/2014/main" xmlns="" id="{EB41207A-FAA0-CFDB-A9E6-F5809BAE2B09}"/>
              </a:ext>
            </a:extLst>
          </p:cNvPr>
          <p:cNvSpPr txBox="1">
            <a:spLocks noChangeArrowheads="1"/>
          </p:cNvSpPr>
          <p:nvPr/>
        </p:nvSpPr>
        <p:spPr bwMode="auto">
          <a:xfrm>
            <a:off x="8742364" y="1277939"/>
            <a:ext cx="503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14" name="Rectangle 72">
            <a:extLst>
              <a:ext uri="{FF2B5EF4-FFF2-40B4-BE49-F238E27FC236}">
                <a16:creationId xmlns:a16="http://schemas.microsoft.com/office/drawing/2014/main" xmlns="" id="{F4C18BAE-B9AA-2D72-0A6D-6E48234131EB}"/>
              </a:ext>
            </a:extLst>
          </p:cNvPr>
          <p:cNvSpPr>
            <a:spLocks noChangeArrowheads="1"/>
          </p:cNvSpPr>
          <p:nvPr/>
        </p:nvSpPr>
        <p:spPr bwMode="auto">
          <a:xfrm>
            <a:off x="9048750" y="1258889"/>
            <a:ext cx="2682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6115" name="Line 73">
            <a:extLst>
              <a:ext uri="{FF2B5EF4-FFF2-40B4-BE49-F238E27FC236}">
                <a16:creationId xmlns:a16="http://schemas.microsoft.com/office/drawing/2014/main" xmlns="" id="{A7BE3859-6B32-BCE5-32B2-A3CD40795996}"/>
              </a:ext>
            </a:extLst>
          </p:cNvPr>
          <p:cNvSpPr>
            <a:spLocks noChangeShapeType="1"/>
          </p:cNvSpPr>
          <p:nvPr/>
        </p:nvSpPr>
        <p:spPr bwMode="auto">
          <a:xfrm>
            <a:off x="1774826" y="4221163"/>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16" name="Line 74">
            <a:extLst>
              <a:ext uri="{FF2B5EF4-FFF2-40B4-BE49-F238E27FC236}">
                <a16:creationId xmlns:a16="http://schemas.microsoft.com/office/drawing/2014/main" xmlns="" id="{986CAE83-DDD9-0256-420D-AC91BCB39472}"/>
              </a:ext>
            </a:extLst>
          </p:cNvPr>
          <p:cNvSpPr>
            <a:spLocks noChangeShapeType="1"/>
          </p:cNvSpPr>
          <p:nvPr/>
        </p:nvSpPr>
        <p:spPr bwMode="auto">
          <a:xfrm>
            <a:off x="1774826" y="4365625"/>
            <a:ext cx="8208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166950" name="Text Box 75">
            <a:extLst>
              <a:ext uri="{FF2B5EF4-FFF2-40B4-BE49-F238E27FC236}">
                <a16:creationId xmlns:a16="http://schemas.microsoft.com/office/drawing/2014/main" xmlns="" id="{25568110-302C-9A56-CF77-94444CA06195}"/>
              </a:ext>
            </a:extLst>
          </p:cNvPr>
          <p:cNvSpPr txBox="1">
            <a:spLocks noChangeArrowheads="1"/>
          </p:cNvSpPr>
          <p:nvPr/>
        </p:nvSpPr>
        <p:spPr bwMode="auto">
          <a:xfrm>
            <a:off x="1874839" y="3933826"/>
            <a:ext cx="1658937" cy="5000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50000"/>
              </a:spcBef>
              <a:buFontTx/>
              <a:buNone/>
              <a:defRPr/>
            </a:pPr>
            <a:r>
              <a:rPr lang="fr-FR" altLang="fr-FR" sz="1600" dirty="0">
                <a:solidFill>
                  <a:prstClr val="black"/>
                </a:solidFill>
              </a:rPr>
              <a:t>                              </a:t>
            </a:r>
            <a:r>
              <a:rPr lang="fr-FR" altLang="fr-FR" sz="1050" dirty="0">
                <a:solidFill>
                  <a:prstClr val="black"/>
                </a:solidFill>
              </a:rPr>
              <a:t>Sous-total</a:t>
            </a:r>
          </a:p>
        </p:txBody>
      </p:sp>
      <p:sp>
        <p:nvSpPr>
          <p:cNvPr id="46118" name="Line 76">
            <a:extLst>
              <a:ext uri="{FF2B5EF4-FFF2-40B4-BE49-F238E27FC236}">
                <a16:creationId xmlns:a16="http://schemas.microsoft.com/office/drawing/2014/main" xmlns="" id="{F12C0FB9-083A-A2C6-445C-E6888BED84CF}"/>
              </a:ext>
            </a:extLst>
          </p:cNvPr>
          <p:cNvSpPr>
            <a:spLocks noChangeShapeType="1"/>
          </p:cNvSpPr>
          <p:nvPr/>
        </p:nvSpPr>
        <p:spPr bwMode="auto">
          <a:xfrm>
            <a:off x="4440238"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19" name="Line 77">
            <a:extLst>
              <a:ext uri="{FF2B5EF4-FFF2-40B4-BE49-F238E27FC236}">
                <a16:creationId xmlns:a16="http://schemas.microsoft.com/office/drawing/2014/main" xmlns="" id="{897CC67D-268F-53C5-4BA6-096B7D6F990F}"/>
              </a:ext>
            </a:extLst>
          </p:cNvPr>
          <p:cNvSpPr>
            <a:spLocks noChangeShapeType="1"/>
          </p:cNvSpPr>
          <p:nvPr/>
        </p:nvSpPr>
        <p:spPr bwMode="auto">
          <a:xfrm flipV="1">
            <a:off x="6454775" y="620714"/>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0" name="Line 78">
            <a:extLst>
              <a:ext uri="{FF2B5EF4-FFF2-40B4-BE49-F238E27FC236}">
                <a16:creationId xmlns:a16="http://schemas.microsoft.com/office/drawing/2014/main" xmlns="" id="{C89AD9E6-BA39-1D0C-E7BE-21F5A824635F}"/>
              </a:ext>
            </a:extLst>
          </p:cNvPr>
          <p:cNvSpPr>
            <a:spLocks noChangeShapeType="1"/>
          </p:cNvSpPr>
          <p:nvPr/>
        </p:nvSpPr>
        <p:spPr bwMode="auto">
          <a:xfrm flipV="1">
            <a:off x="4010025" y="765176"/>
            <a:ext cx="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1" name="Line 79">
            <a:extLst>
              <a:ext uri="{FF2B5EF4-FFF2-40B4-BE49-F238E27FC236}">
                <a16:creationId xmlns:a16="http://schemas.microsoft.com/office/drawing/2014/main" xmlns="" id="{096756BE-9C19-AEC8-B257-5FD2F92DE49E}"/>
              </a:ext>
            </a:extLst>
          </p:cNvPr>
          <p:cNvSpPr>
            <a:spLocks noChangeShapeType="1"/>
          </p:cNvSpPr>
          <p:nvPr/>
        </p:nvSpPr>
        <p:spPr bwMode="auto">
          <a:xfrm flipV="1">
            <a:off x="5376863" y="765176"/>
            <a:ext cx="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2" name="Line 81">
            <a:extLst>
              <a:ext uri="{FF2B5EF4-FFF2-40B4-BE49-F238E27FC236}">
                <a16:creationId xmlns:a16="http://schemas.microsoft.com/office/drawing/2014/main" xmlns="" id="{1EF4CDD2-9DCA-1D84-EA23-F9711D5F6517}"/>
              </a:ext>
            </a:extLst>
          </p:cNvPr>
          <p:cNvSpPr>
            <a:spLocks noChangeShapeType="1"/>
          </p:cNvSpPr>
          <p:nvPr/>
        </p:nvSpPr>
        <p:spPr bwMode="auto">
          <a:xfrm>
            <a:off x="6097588" y="4652963"/>
            <a:ext cx="388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3" name="Line 82">
            <a:extLst>
              <a:ext uri="{FF2B5EF4-FFF2-40B4-BE49-F238E27FC236}">
                <a16:creationId xmlns:a16="http://schemas.microsoft.com/office/drawing/2014/main" xmlns="" id="{F9D95600-5997-BF99-4B27-062524CD07D8}"/>
              </a:ext>
            </a:extLst>
          </p:cNvPr>
          <p:cNvSpPr>
            <a:spLocks noChangeShapeType="1"/>
          </p:cNvSpPr>
          <p:nvPr/>
        </p:nvSpPr>
        <p:spPr bwMode="auto">
          <a:xfrm flipH="1">
            <a:off x="1774825" y="4652963"/>
            <a:ext cx="2520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4" name="Text Box 83">
            <a:extLst>
              <a:ext uri="{FF2B5EF4-FFF2-40B4-BE49-F238E27FC236}">
                <a16:creationId xmlns:a16="http://schemas.microsoft.com/office/drawing/2014/main" xmlns="" id="{2333A0E6-6611-39A6-6B49-3429BD3FBCED}"/>
              </a:ext>
            </a:extLst>
          </p:cNvPr>
          <p:cNvSpPr txBox="1">
            <a:spLocks noChangeArrowheads="1"/>
          </p:cNvSpPr>
          <p:nvPr/>
        </p:nvSpPr>
        <p:spPr bwMode="auto">
          <a:xfrm>
            <a:off x="1809750" y="4386263"/>
            <a:ext cx="252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(excèdent/opération courantes affecté aux copropriétaires)</a:t>
            </a:r>
          </a:p>
        </p:txBody>
      </p:sp>
      <p:sp>
        <p:nvSpPr>
          <p:cNvPr id="46125" name="Line 84">
            <a:extLst>
              <a:ext uri="{FF2B5EF4-FFF2-40B4-BE49-F238E27FC236}">
                <a16:creationId xmlns:a16="http://schemas.microsoft.com/office/drawing/2014/main" xmlns="" id="{AB670518-B230-AC65-3C8F-0C1DD0EBA3EC}"/>
              </a:ext>
            </a:extLst>
          </p:cNvPr>
          <p:cNvSpPr>
            <a:spLocks noChangeShapeType="1"/>
          </p:cNvSpPr>
          <p:nvPr/>
        </p:nvSpPr>
        <p:spPr bwMode="auto">
          <a:xfrm>
            <a:off x="1774826" y="4797425"/>
            <a:ext cx="8208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6" name="Line 85">
            <a:extLst>
              <a:ext uri="{FF2B5EF4-FFF2-40B4-BE49-F238E27FC236}">
                <a16:creationId xmlns:a16="http://schemas.microsoft.com/office/drawing/2014/main" xmlns="" id="{E8B440E7-30F6-9CA0-F811-BEA963588815}"/>
              </a:ext>
            </a:extLst>
          </p:cNvPr>
          <p:cNvSpPr>
            <a:spLocks noChangeShapeType="1"/>
          </p:cNvSpPr>
          <p:nvPr/>
        </p:nvSpPr>
        <p:spPr bwMode="auto">
          <a:xfrm>
            <a:off x="4295776" y="4652963"/>
            <a:ext cx="18700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7" name="Rectangle 88">
            <a:extLst>
              <a:ext uri="{FF2B5EF4-FFF2-40B4-BE49-F238E27FC236}">
                <a16:creationId xmlns:a16="http://schemas.microsoft.com/office/drawing/2014/main" xmlns="" id="{C412C8A8-157E-BB57-0504-BD16BA0A43B9}"/>
              </a:ext>
            </a:extLst>
          </p:cNvPr>
          <p:cNvSpPr>
            <a:spLocks noChangeArrowheads="1"/>
          </p:cNvSpPr>
          <p:nvPr/>
        </p:nvSpPr>
        <p:spPr bwMode="auto">
          <a:xfrm>
            <a:off x="6383338" y="4365626"/>
            <a:ext cx="1693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(excèdent /opération courantes  affecté aux copropriétaires)</a:t>
            </a:r>
          </a:p>
        </p:txBody>
      </p:sp>
      <p:sp>
        <p:nvSpPr>
          <p:cNvPr id="46128" name="Text Box 90">
            <a:extLst>
              <a:ext uri="{FF2B5EF4-FFF2-40B4-BE49-F238E27FC236}">
                <a16:creationId xmlns:a16="http://schemas.microsoft.com/office/drawing/2014/main" xmlns="" id="{1C02C31B-D3C5-D75C-30B4-682A8ECE0F90}"/>
              </a:ext>
            </a:extLst>
          </p:cNvPr>
          <p:cNvSpPr txBox="1">
            <a:spLocks noChangeArrowheads="1"/>
          </p:cNvSpPr>
          <p:nvPr/>
        </p:nvSpPr>
        <p:spPr bwMode="auto">
          <a:xfrm>
            <a:off x="1738313" y="4786314"/>
            <a:ext cx="3960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CHARGES POUR TRAVAUX ET AUTRES OPÉRATIONS EXEPTIONNELLES</a:t>
            </a:r>
          </a:p>
        </p:txBody>
      </p:sp>
      <p:sp>
        <p:nvSpPr>
          <p:cNvPr id="46129" name="Rectangle 91">
            <a:extLst>
              <a:ext uri="{FF2B5EF4-FFF2-40B4-BE49-F238E27FC236}">
                <a16:creationId xmlns:a16="http://schemas.microsoft.com/office/drawing/2014/main" xmlns="" id="{BD2A0715-8245-562A-AE8E-FFFC7DFB3380}"/>
              </a:ext>
            </a:extLst>
          </p:cNvPr>
          <p:cNvSpPr>
            <a:spLocks noChangeArrowheads="1"/>
          </p:cNvSpPr>
          <p:nvPr/>
        </p:nvSpPr>
        <p:spPr bwMode="auto">
          <a:xfrm>
            <a:off x="1774825" y="4941888"/>
            <a:ext cx="3602038" cy="1511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30" name="Line 92">
            <a:extLst>
              <a:ext uri="{FF2B5EF4-FFF2-40B4-BE49-F238E27FC236}">
                <a16:creationId xmlns:a16="http://schemas.microsoft.com/office/drawing/2014/main" xmlns="" id="{0BEDFEB0-20E2-956B-3990-422088A12CA2}"/>
              </a:ext>
            </a:extLst>
          </p:cNvPr>
          <p:cNvSpPr>
            <a:spLocks noChangeShapeType="1"/>
          </p:cNvSpPr>
          <p:nvPr/>
        </p:nvSpPr>
        <p:spPr bwMode="auto">
          <a:xfrm>
            <a:off x="4010025"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31" name="Line 93">
            <a:extLst>
              <a:ext uri="{FF2B5EF4-FFF2-40B4-BE49-F238E27FC236}">
                <a16:creationId xmlns:a16="http://schemas.microsoft.com/office/drawing/2014/main" xmlns="" id="{1DC7288F-9EC2-0B53-500F-3E977DDDE38A}"/>
              </a:ext>
            </a:extLst>
          </p:cNvPr>
          <p:cNvSpPr>
            <a:spLocks noChangeShapeType="1"/>
          </p:cNvSpPr>
          <p:nvPr/>
        </p:nvSpPr>
        <p:spPr bwMode="auto">
          <a:xfrm>
            <a:off x="4440238"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32" name="Line 94">
            <a:extLst>
              <a:ext uri="{FF2B5EF4-FFF2-40B4-BE49-F238E27FC236}">
                <a16:creationId xmlns:a16="http://schemas.microsoft.com/office/drawing/2014/main" xmlns="" id="{F1E03B79-A834-4998-FA06-135F09CA0C05}"/>
              </a:ext>
            </a:extLst>
          </p:cNvPr>
          <p:cNvSpPr>
            <a:spLocks noChangeShapeType="1"/>
          </p:cNvSpPr>
          <p:nvPr/>
        </p:nvSpPr>
        <p:spPr bwMode="auto">
          <a:xfrm>
            <a:off x="4872038"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33" name="Text Box 95">
            <a:extLst>
              <a:ext uri="{FF2B5EF4-FFF2-40B4-BE49-F238E27FC236}">
                <a16:creationId xmlns:a16="http://schemas.microsoft.com/office/drawing/2014/main" xmlns="" id="{D98F602F-52F2-A838-E5C4-9BD697338BED}"/>
              </a:ext>
            </a:extLst>
          </p:cNvPr>
          <p:cNvSpPr txBox="1">
            <a:spLocks noChangeArrowheads="1"/>
          </p:cNvSpPr>
          <p:nvPr/>
        </p:nvSpPr>
        <p:spPr bwMode="auto">
          <a:xfrm>
            <a:off x="1738313" y="4929189"/>
            <a:ext cx="25209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661 Remboursement d’annuités d’empreint</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671à 673 Travaux</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677 Pertes sur créances irrécouvrables </a:t>
            </a:r>
          </a:p>
          <a:p>
            <a:pPr defTabSz="457200" fontAlgn="base">
              <a:lnSpc>
                <a:spcPct val="100000"/>
              </a:lnSpc>
              <a:spcBef>
                <a:spcPct val="50000"/>
              </a:spcBef>
              <a:spcAft>
                <a:spcPct val="0"/>
              </a:spcAft>
              <a:buFont typeface="Arial" panose="020B0604020202020204" pitchFamily="34" charset="0"/>
              <a:buNone/>
            </a:pPr>
            <a:endParaRPr lang="fr-FR" altLang="fr-FR" sz="9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9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34" name="Rectangle 96">
            <a:extLst>
              <a:ext uri="{FF2B5EF4-FFF2-40B4-BE49-F238E27FC236}">
                <a16:creationId xmlns:a16="http://schemas.microsoft.com/office/drawing/2014/main" xmlns="" id="{3463D5A1-E2DA-AE80-7FFB-CA4DDB44562A}"/>
              </a:ext>
            </a:extLst>
          </p:cNvPr>
          <p:cNvSpPr>
            <a:spLocks noChangeArrowheads="1"/>
          </p:cNvSpPr>
          <p:nvPr/>
        </p:nvSpPr>
        <p:spPr bwMode="auto">
          <a:xfrm>
            <a:off x="6097588" y="4941889"/>
            <a:ext cx="3382962"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35" name="Text Box 98">
            <a:extLst>
              <a:ext uri="{FF2B5EF4-FFF2-40B4-BE49-F238E27FC236}">
                <a16:creationId xmlns:a16="http://schemas.microsoft.com/office/drawing/2014/main" xmlns="" id="{4D03D81B-1C6F-A9A5-E806-CB13DF91BB85}"/>
              </a:ext>
            </a:extLst>
          </p:cNvPr>
          <p:cNvSpPr txBox="1">
            <a:spLocks noChangeArrowheads="1"/>
          </p:cNvSpPr>
          <p:nvPr/>
        </p:nvSpPr>
        <p:spPr bwMode="auto">
          <a:xfrm>
            <a:off x="6165851" y="4781550"/>
            <a:ext cx="36750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POUR TRAVAUX ET AUTRES OPÉRATIONS EXCEPTIONNELLES</a:t>
            </a:r>
          </a:p>
        </p:txBody>
      </p:sp>
      <p:sp>
        <p:nvSpPr>
          <p:cNvPr id="46136" name="Text Box 99">
            <a:extLst>
              <a:ext uri="{FF2B5EF4-FFF2-40B4-BE49-F238E27FC236}">
                <a16:creationId xmlns:a16="http://schemas.microsoft.com/office/drawing/2014/main" xmlns="" id="{DA49F5BC-C390-2990-2614-0FC1FE1D2678}"/>
              </a:ext>
            </a:extLst>
          </p:cNvPr>
          <p:cNvSpPr txBox="1">
            <a:spLocks noChangeArrowheads="1"/>
          </p:cNvSpPr>
          <p:nvPr/>
        </p:nvSpPr>
        <p:spPr bwMode="auto">
          <a:xfrm>
            <a:off x="6097588" y="4941889"/>
            <a:ext cx="21590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702 Provision pour travaux</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703 Avances versées par les copropriétaires </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704 Remboursement d’annuités d’emprunts </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Autres produits </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711 Subventions sur travaux </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712 Emprunt à utiliser sur travaux</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714 Produits divers</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716 Produits financiers</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718 Produits exceptionnels</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78 Reprise de dépréciation sur créances douteuses</a:t>
            </a:r>
          </a:p>
        </p:txBody>
      </p:sp>
      <p:sp>
        <p:nvSpPr>
          <p:cNvPr id="46137" name="Text Box 100">
            <a:extLst>
              <a:ext uri="{FF2B5EF4-FFF2-40B4-BE49-F238E27FC236}">
                <a16:creationId xmlns:a16="http://schemas.microsoft.com/office/drawing/2014/main" xmlns="" id="{2E022959-6101-E869-3978-F37E61033634}"/>
              </a:ext>
            </a:extLst>
          </p:cNvPr>
          <p:cNvSpPr txBox="1">
            <a:spLocks noChangeArrowheads="1"/>
          </p:cNvSpPr>
          <p:nvPr/>
        </p:nvSpPr>
        <p:spPr bwMode="auto">
          <a:xfrm>
            <a:off x="9623426" y="188913"/>
            <a:ext cx="104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46138" name="Line 101">
            <a:extLst>
              <a:ext uri="{FF2B5EF4-FFF2-40B4-BE49-F238E27FC236}">
                <a16:creationId xmlns:a16="http://schemas.microsoft.com/office/drawing/2014/main" xmlns="" id="{194E8994-27D9-3E69-AD55-BBC270CE7A6C}"/>
              </a:ext>
            </a:extLst>
          </p:cNvPr>
          <p:cNvSpPr>
            <a:spLocks noChangeShapeType="1"/>
          </p:cNvSpPr>
          <p:nvPr/>
        </p:nvSpPr>
        <p:spPr bwMode="auto">
          <a:xfrm>
            <a:off x="6097588" y="6453188"/>
            <a:ext cx="3382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39" name="Line 102">
            <a:extLst>
              <a:ext uri="{FF2B5EF4-FFF2-40B4-BE49-F238E27FC236}">
                <a16:creationId xmlns:a16="http://schemas.microsoft.com/office/drawing/2014/main" xmlns="" id="{FDAB77A0-9E8E-B301-4DF0-82374E78BE0D}"/>
              </a:ext>
            </a:extLst>
          </p:cNvPr>
          <p:cNvSpPr>
            <a:spLocks noChangeShapeType="1"/>
          </p:cNvSpPr>
          <p:nvPr/>
        </p:nvSpPr>
        <p:spPr bwMode="auto">
          <a:xfrm>
            <a:off x="7967663"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0" name="Line 103">
            <a:extLst>
              <a:ext uri="{FF2B5EF4-FFF2-40B4-BE49-F238E27FC236}">
                <a16:creationId xmlns:a16="http://schemas.microsoft.com/office/drawing/2014/main" xmlns="" id="{065031F8-06F1-AC53-E0CF-5745729ECF41}"/>
              </a:ext>
            </a:extLst>
          </p:cNvPr>
          <p:cNvSpPr>
            <a:spLocks noChangeShapeType="1"/>
          </p:cNvSpPr>
          <p:nvPr/>
        </p:nvSpPr>
        <p:spPr bwMode="auto">
          <a:xfrm>
            <a:off x="8470900"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1" name="Line 104">
            <a:extLst>
              <a:ext uri="{FF2B5EF4-FFF2-40B4-BE49-F238E27FC236}">
                <a16:creationId xmlns:a16="http://schemas.microsoft.com/office/drawing/2014/main" xmlns="" id="{B8D2BC13-D8BD-56B6-17DA-A0960319DBFE}"/>
              </a:ext>
            </a:extLst>
          </p:cNvPr>
          <p:cNvSpPr>
            <a:spLocks noChangeShapeType="1"/>
          </p:cNvSpPr>
          <p:nvPr/>
        </p:nvSpPr>
        <p:spPr bwMode="auto">
          <a:xfrm>
            <a:off x="8904288"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2" name="Line 106">
            <a:extLst>
              <a:ext uri="{FF2B5EF4-FFF2-40B4-BE49-F238E27FC236}">
                <a16:creationId xmlns:a16="http://schemas.microsoft.com/office/drawing/2014/main" xmlns="" id="{E8F47975-B101-C75C-5486-F6EF995EE638}"/>
              </a:ext>
            </a:extLst>
          </p:cNvPr>
          <p:cNvSpPr>
            <a:spLocks noChangeShapeType="1"/>
          </p:cNvSpPr>
          <p:nvPr/>
        </p:nvSpPr>
        <p:spPr bwMode="auto">
          <a:xfrm>
            <a:off x="6097588" y="6597650"/>
            <a:ext cx="3382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3" name="Text Box 107">
            <a:extLst>
              <a:ext uri="{FF2B5EF4-FFF2-40B4-BE49-F238E27FC236}">
                <a16:creationId xmlns:a16="http://schemas.microsoft.com/office/drawing/2014/main" xmlns="" id="{DDD6591D-06F9-51BF-6BDE-EA79F7188E82}"/>
              </a:ext>
            </a:extLst>
          </p:cNvPr>
          <p:cNvSpPr txBox="1">
            <a:spLocks noChangeArrowheads="1"/>
          </p:cNvSpPr>
          <p:nvPr/>
        </p:nvSpPr>
        <p:spPr bwMode="auto">
          <a:xfrm>
            <a:off x="6381750" y="6434139"/>
            <a:ext cx="1658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Solde (insuffisance)</a:t>
            </a:r>
          </a:p>
        </p:txBody>
      </p:sp>
      <p:sp>
        <p:nvSpPr>
          <p:cNvPr id="46144" name="Text Box 109">
            <a:extLst>
              <a:ext uri="{FF2B5EF4-FFF2-40B4-BE49-F238E27FC236}">
                <a16:creationId xmlns:a16="http://schemas.microsoft.com/office/drawing/2014/main" xmlns="" id="{5C444105-5142-EE23-B38F-994B1C745A8A}"/>
              </a:ext>
            </a:extLst>
          </p:cNvPr>
          <p:cNvSpPr txBox="1">
            <a:spLocks noChangeArrowheads="1"/>
          </p:cNvSpPr>
          <p:nvPr/>
        </p:nvSpPr>
        <p:spPr bwMode="auto">
          <a:xfrm>
            <a:off x="7319964" y="6581775"/>
            <a:ext cx="720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II</a:t>
            </a:r>
          </a:p>
        </p:txBody>
      </p:sp>
      <p:sp>
        <p:nvSpPr>
          <p:cNvPr id="46145" name="Line 111">
            <a:extLst>
              <a:ext uri="{FF2B5EF4-FFF2-40B4-BE49-F238E27FC236}">
                <a16:creationId xmlns:a16="http://schemas.microsoft.com/office/drawing/2014/main" xmlns="" id="{2AD3C1CC-2EA5-C8AD-1EF0-4EFE87176545}"/>
              </a:ext>
            </a:extLst>
          </p:cNvPr>
          <p:cNvSpPr>
            <a:spLocks noChangeShapeType="1"/>
          </p:cNvSpPr>
          <p:nvPr/>
        </p:nvSpPr>
        <p:spPr bwMode="auto">
          <a:xfrm>
            <a:off x="1774825" y="6597650"/>
            <a:ext cx="3602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6" name="Line 114">
            <a:extLst>
              <a:ext uri="{FF2B5EF4-FFF2-40B4-BE49-F238E27FC236}">
                <a16:creationId xmlns:a16="http://schemas.microsoft.com/office/drawing/2014/main" xmlns="" id="{E4444385-22B1-F5BB-B181-FE64EB8B4BA3}"/>
              </a:ext>
            </a:extLst>
          </p:cNvPr>
          <p:cNvSpPr>
            <a:spLocks noChangeShapeType="1"/>
          </p:cNvSpPr>
          <p:nvPr/>
        </p:nvSpPr>
        <p:spPr bwMode="auto">
          <a:xfrm>
            <a:off x="1774825" y="6742113"/>
            <a:ext cx="3602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7" name="Line 115">
            <a:extLst>
              <a:ext uri="{FF2B5EF4-FFF2-40B4-BE49-F238E27FC236}">
                <a16:creationId xmlns:a16="http://schemas.microsoft.com/office/drawing/2014/main" xmlns="" id="{BF1FDC11-7372-2922-2C36-39CD3C3F1E78}"/>
              </a:ext>
            </a:extLst>
          </p:cNvPr>
          <p:cNvSpPr>
            <a:spLocks noChangeShapeType="1"/>
          </p:cNvSpPr>
          <p:nvPr/>
        </p:nvSpPr>
        <p:spPr bwMode="auto">
          <a:xfrm>
            <a:off x="5376863" y="6453189"/>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8" name="Text Box 116">
            <a:extLst>
              <a:ext uri="{FF2B5EF4-FFF2-40B4-BE49-F238E27FC236}">
                <a16:creationId xmlns:a16="http://schemas.microsoft.com/office/drawing/2014/main" xmlns="" id="{3F33479F-FC70-A27D-4E3C-42EE2FF7D5DE}"/>
              </a:ext>
            </a:extLst>
          </p:cNvPr>
          <p:cNvSpPr txBox="1">
            <a:spLocks noChangeArrowheads="1"/>
          </p:cNvSpPr>
          <p:nvPr/>
        </p:nvSpPr>
        <p:spPr bwMode="auto">
          <a:xfrm>
            <a:off x="2166939" y="6429375"/>
            <a:ext cx="15128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Solde (excédent)</a:t>
            </a:r>
          </a:p>
        </p:txBody>
      </p:sp>
      <p:sp>
        <p:nvSpPr>
          <p:cNvPr id="46149" name="Text Box 117">
            <a:extLst>
              <a:ext uri="{FF2B5EF4-FFF2-40B4-BE49-F238E27FC236}">
                <a16:creationId xmlns:a16="http://schemas.microsoft.com/office/drawing/2014/main" xmlns="" id="{ACE62A7C-4067-774F-523A-89A670F72246}"/>
              </a:ext>
            </a:extLst>
          </p:cNvPr>
          <p:cNvSpPr txBox="1">
            <a:spLocks noChangeArrowheads="1"/>
          </p:cNvSpPr>
          <p:nvPr/>
        </p:nvSpPr>
        <p:spPr bwMode="auto">
          <a:xfrm>
            <a:off x="3143250" y="6581775"/>
            <a:ext cx="1081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II</a:t>
            </a:r>
          </a:p>
        </p:txBody>
      </p:sp>
      <p:sp>
        <p:nvSpPr>
          <p:cNvPr id="46150" name="Text Box 118">
            <a:extLst>
              <a:ext uri="{FF2B5EF4-FFF2-40B4-BE49-F238E27FC236}">
                <a16:creationId xmlns:a16="http://schemas.microsoft.com/office/drawing/2014/main" xmlns="" id="{6DD29C21-DDE1-00EF-EE0E-D5011E73B1AC}"/>
              </a:ext>
            </a:extLst>
          </p:cNvPr>
          <p:cNvSpPr txBox="1">
            <a:spLocks noChangeArrowheads="1"/>
          </p:cNvSpPr>
          <p:nvPr/>
        </p:nvSpPr>
        <p:spPr bwMode="auto">
          <a:xfrm>
            <a:off x="6851650" y="4156075"/>
            <a:ext cx="1295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100">
                <a:solidFill>
                  <a:prstClr val="black"/>
                </a:solidFill>
                <a:latin typeface="Arial" panose="020B0604020202020204" pitchFamily="34" charset="0"/>
              </a:rPr>
              <a:t>Sous-total</a:t>
            </a:r>
          </a:p>
        </p:txBody>
      </p:sp>
      <p:sp>
        <p:nvSpPr>
          <p:cNvPr id="46151" name="Rectangle 119">
            <a:extLst>
              <a:ext uri="{FF2B5EF4-FFF2-40B4-BE49-F238E27FC236}">
                <a16:creationId xmlns:a16="http://schemas.microsoft.com/office/drawing/2014/main" xmlns="" id="{FB824CE5-E18F-A121-2219-5E0BF3031485}"/>
              </a:ext>
            </a:extLst>
          </p:cNvPr>
          <p:cNvSpPr>
            <a:spLocks noChangeArrowheads="1"/>
          </p:cNvSpPr>
          <p:nvPr/>
        </p:nvSpPr>
        <p:spPr bwMode="auto">
          <a:xfrm>
            <a:off x="4440238" y="4365625"/>
            <a:ext cx="431800"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2" name="Rectangle 120">
            <a:extLst>
              <a:ext uri="{FF2B5EF4-FFF2-40B4-BE49-F238E27FC236}">
                <a16:creationId xmlns:a16="http://schemas.microsoft.com/office/drawing/2014/main" xmlns="" id="{260D0362-9E00-1886-8CEE-841E1073FE7B}"/>
              </a:ext>
            </a:extLst>
          </p:cNvPr>
          <p:cNvSpPr>
            <a:spLocks noChangeArrowheads="1"/>
          </p:cNvSpPr>
          <p:nvPr/>
        </p:nvSpPr>
        <p:spPr bwMode="auto">
          <a:xfrm>
            <a:off x="5376863" y="4365625"/>
            <a:ext cx="576262"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3" name="Rectangle 121">
            <a:extLst>
              <a:ext uri="{FF2B5EF4-FFF2-40B4-BE49-F238E27FC236}">
                <a16:creationId xmlns:a16="http://schemas.microsoft.com/office/drawing/2014/main" xmlns="" id="{F9F1753C-1A40-E7D2-62C8-F1E2A402B1A3}"/>
              </a:ext>
            </a:extLst>
          </p:cNvPr>
          <p:cNvSpPr>
            <a:spLocks noChangeArrowheads="1"/>
          </p:cNvSpPr>
          <p:nvPr/>
        </p:nvSpPr>
        <p:spPr bwMode="auto">
          <a:xfrm>
            <a:off x="5953125" y="4365625"/>
            <a:ext cx="501650"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4" name="Rectangle 123">
            <a:extLst>
              <a:ext uri="{FF2B5EF4-FFF2-40B4-BE49-F238E27FC236}">
                <a16:creationId xmlns:a16="http://schemas.microsoft.com/office/drawing/2014/main" xmlns="" id="{F352A8C0-E6F1-B870-CBDD-F02494CFCDEF}"/>
              </a:ext>
            </a:extLst>
          </p:cNvPr>
          <p:cNvSpPr>
            <a:spLocks noChangeArrowheads="1"/>
          </p:cNvSpPr>
          <p:nvPr/>
        </p:nvSpPr>
        <p:spPr bwMode="auto">
          <a:xfrm>
            <a:off x="8470900" y="4365625"/>
            <a:ext cx="433388"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5" name="Rectangle 124">
            <a:extLst>
              <a:ext uri="{FF2B5EF4-FFF2-40B4-BE49-F238E27FC236}">
                <a16:creationId xmlns:a16="http://schemas.microsoft.com/office/drawing/2014/main" xmlns="" id="{6D958DBF-3924-9A43-9601-AE93F63C4161}"/>
              </a:ext>
            </a:extLst>
          </p:cNvPr>
          <p:cNvSpPr>
            <a:spLocks noChangeArrowheads="1"/>
          </p:cNvSpPr>
          <p:nvPr/>
        </p:nvSpPr>
        <p:spPr bwMode="auto">
          <a:xfrm>
            <a:off x="9480551" y="4365625"/>
            <a:ext cx="576263"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6" name="Rectangle 125">
            <a:extLst>
              <a:ext uri="{FF2B5EF4-FFF2-40B4-BE49-F238E27FC236}">
                <a16:creationId xmlns:a16="http://schemas.microsoft.com/office/drawing/2014/main" xmlns="" id="{92558E56-AB60-B247-6907-D583B8696360}"/>
              </a:ext>
            </a:extLst>
          </p:cNvPr>
          <p:cNvSpPr>
            <a:spLocks noChangeArrowheads="1"/>
          </p:cNvSpPr>
          <p:nvPr/>
        </p:nvSpPr>
        <p:spPr bwMode="auto">
          <a:xfrm>
            <a:off x="10056814" y="4365625"/>
            <a:ext cx="611187"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7" name="Rectangle 126">
            <a:extLst>
              <a:ext uri="{FF2B5EF4-FFF2-40B4-BE49-F238E27FC236}">
                <a16:creationId xmlns:a16="http://schemas.microsoft.com/office/drawing/2014/main" xmlns="" id="{CB9F6D65-6E14-3E52-4D2B-5A0DF7CAE612}"/>
              </a:ext>
            </a:extLst>
          </p:cNvPr>
          <p:cNvSpPr>
            <a:spLocks noChangeArrowheads="1"/>
          </p:cNvSpPr>
          <p:nvPr/>
        </p:nvSpPr>
        <p:spPr bwMode="auto">
          <a:xfrm>
            <a:off x="4010026" y="6453188"/>
            <a:ext cx="430213" cy="144462"/>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8" name="Rectangle 127">
            <a:extLst>
              <a:ext uri="{FF2B5EF4-FFF2-40B4-BE49-F238E27FC236}">
                <a16:creationId xmlns:a16="http://schemas.microsoft.com/office/drawing/2014/main" xmlns="" id="{0B3DF869-807F-00A7-44C8-4E8DF0C3B0AE}"/>
              </a:ext>
            </a:extLst>
          </p:cNvPr>
          <p:cNvSpPr>
            <a:spLocks noChangeArrowheads="1"/>
          </p:cNvSpPr>
          <p:nvPr/>
        </p:nvSpPr>
        <p:spPr bwMode="auto">
          <a:xfrm>
            <a:off x="4440238" y="6453188"/>
            <a:ext cx="431800" cy="144462"/>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9" name="Rectangle 128">
            <a:extLst>
              <a:ext uri="{FF2B5EF4-FFF2-40B4-BE49-F238E27FC236}">
                <a16:creationId xmlns:a16="http://schemas.microsoft.com/office/drawing/2014/main" xmlns="" id="{FBEBE633-2967-54B6-A8AC-444D3E2F174E}"/>
              </a:ext>
            </a:extLst>
          </p:cNvPr>
          <p:cNvSpPr>
            <a:spLocks noChangeArrowheads="1"/>
          </p:cNvSpPr>
          <p:nvPr/>
        </p:nvSpPr>
        <p:spPr bwMode="auto">
          <a:xfrm>
            <a:off x="7967664" y="6453188"/>
            <a:ext cx="503237" cy="144462"/>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60" name="Rectangle 129">
            <a:extLst>
              <a:ext uri="{FF2B5EF4-FFF2-40B4-BE49-F238E27FC236}">
                <a16:creationId xmlns:a16="http://schemas.microsoft.com/office/drawing/2014/main" xmlns="" id="{C6062D0D-13C4-571F-83E9-0DAF3CE2D6E4}"/>
              </a:ext>
            </a:extLst>
          </p:cNvPr>
          <p:cNvSpPr>
            <a:spLocks noChangeArrowheads="1"/>
          </p:cNvSpPr>
          <p:nvPr/>
        </p:nvSpPr>
        <p:spPr bwMode="auto">
          <a:xfrm>
            <a:off x="8470900" y="6453188"/>
            <a:ext cx="433388" cy="144462"/>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61" name="Text Box 130">
            <a:extLst>
              <a:ext uri="{FF2B5EF4-FFF2-40B4-BE49-F238E27FC236}">
                <a16:creationId xmlns:a16="http://schemas.microsoft.com/office/drawing/2014/main" xmlns="" id="{29A79B99-0026-3143-57EC-992CD345B5F6}"/>
              </a:ext>
            </a:extLst>
          </p:cNvPr>
          <p:cNvSpPr txBox="1">
            <a:spLocks noChangeArrowheads="1"/>
          </p:cNvSpPr>
          <p:nvPr/>
        </p:nvSpPr>
        <p:spPr bwMode="auto">
          <a:xfrm>
            <a:off x="3935413" y="908050"/>
            <a:ext cx="57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6162" name="Text Box 131">
            <a:extLst>
              <a:ext uri="{FF2B5EF4-FFF2-40B4-BE49-F238E27FC236}">
                <a16:creationId xmlns:a16="http://schemas.microsoft.com/office/drawing/2014/main" xmlns="" id="{0E39E8CE-1CE1-2ED3-5912-456811649F4A}"/>
              </a:ext>
            </a:extLst>
          </p:cNvPr>
          <p:cNvSpPr txBox="1">
            <a:spLocks noChangeArrowheads="1"/>
          </p:cNvSpPr>
          <p:nvPr/>
        </p:nvSpPr>
        <p:spPr bwMode="auto">
          <a:xfrm>
            <a:off x="4376738" y="865188"/>
            <a:ext cx="57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46163" name="Text Box 132">
            <a:extLst>
              <a:ext uri="{FF2B5EF4-FFF2-40B4-BE49-F238E27FC236}">
                <a16:creationId xmlns:a16="http://schemas.microsoft.com/office/drawing/2014/main" xmlns="" id="{0E6D2BEA-C3F5-CA35-4C50-52BF4F4B4953}"/>
              </a:ext>
            </a:extLst>
          </p:cNvPr>
          <p:cNvSpPr txBox="1">
            <a:spLocks noChangeArrowheads="1"/>
          </p:cNvSpPr>
          <p:nvPr/>
        </p:nvSpPr>
        <p:spPr bwMode="auto">
          <a:xfrm>
            <a:off x="4800601" y="942975"/>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6164" name="Text Box 133">
            <a:extLst>
              <a:ext uri="{FF2B5EF4-FFF2-40B4-BE49-F238E27FC236}">
                <a16:creationId xmlns:a16="http://schemas.microsoft.com/office/drawing/2014/main" xmlns="" id="{48D775D8-9D0F-CEE9-CEDE-4B29EBDB02EA}"/>
              </a:ext>
            </a:extLst>
          </p:cNvPr>
          <p:cNvSpPr txBox="1">
            <a:spLocks noChangeArrowheads="1"/>
          </p:cNvSpPr>
          <p:nvPr/>
        </p:nvSpPr>
        <p:spPr bwMode="auto">
          <a:xfrm>
            <a:off x="4010025" y="765175"/>
            <a:ext cx="13668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46165" name="Text Box 134">
            <a:extLst>
              <a:ext uri="{FF2B5EF4-FFF2-40B4-BE49-F238E27FC236}">
                <a16:creationId xmlns:a16="http://schemas.microsoft.com/office/drawing/2014/main" xmlns="" id="{5B25CD92-212D-7743-E158-809D390AA268}"/>
              </a:ext>
            </a:extLst>
          </p:cNvPr>
          <p:cNvSpPr txBox="1">
            <a:spLocks noChangeArrowheads="1"/>
          </p:cNvSpPr>
          <p:nvPr/>
        </p:nvSpPr>
        <p:spPr bwMode="auto">
          <a:xfrm>
            <a:off x="5313364" y="915988"/>
            <a:ext cx="865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46166" name="Text Box 135">
            <a:extLst>
              <a:ext uri="{FF2B5EF4-FFF2-40B4-BE49-F238E27FC236}">
                <a16:creationId xmlns:a16="http://schemas.microsoft.com/office/drawing/2014/main" xmlns="" id="{3FDE0847-A9EC-4884-61C2-F54AFD66B6D8}"/>
              </a:ext>
            </a:extLst>
          </p:cNvPr>
          <p:cNvSpPr txBox="1">
            <a:spLocks noChangeArrowheads="1"/>
          </p:cNvSpPr>
          <p:nvPr/>
        </p:nvSpPr>
        <p:spPr bwMode="auto">
          <a:xfrm>
            <a:off x="5880101" y="908050"/>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6167" name="Text Box 137">
            <a:extLst>
              <a:ext uri="{FF2B5EF4-FFF2-40B4-BE49-F238E27FC236}">
                <a16:creationId xmlns:a16="http://schemas.microsoft.com/office/drawing/2014/main" xmlns="" id="{39D2ABE3-B0BE-128A-9269-292B6AB68436}"/>
              </a:ext>
            </a:extLst>
          </p:cNvPr>
          <p:cNvSpPr txBox="1">
            <a:spLocks noChangeArrowheads="1"/>
          </p:cNvSpPr>
          <p:nvPr/>
        </p:nvSpPr>
        <p:spPr bwMode="auto">
          <a:xfrm>
            <a:off x="7967664" y="908050"/>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6168" name="Text Box 138">
            <a:extLst>
              <a:ext uri="{FF2B5EF4-FFF2-40B4-BE49-F238E27FC236}">
                <a16:creationId xmlns:a16="http://schemas.microsoft.com/office/drawing/2014/main" xmlns="" id="{C17EFA59-C1E7-B42E-0580-604CF5625579}"/>
              </a:ext>
            </a:extLst>
          </p:cNvPr>
          <p:cNvSpPr txBox="1">
            <a:spLocks noChangeArrowheads="1"/>
          </p:cNvSpPr>
          <p:nvPr/>
        </p:nvSpPr>
        <p:spPr bwMode="auto">
          <a:xfrm>
            <a:off x="8401051" y="88106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6169" name="Rectangle 141">
            <a:extLst>
              <a:ext uri="{FF2B5EF4-FFF2-40B4-BE49-F238E27FC236}">
                <a16:creationId xmlns:a16="http://schemas.microsoft.com/office/drawing/2014/main" xmlns="" id="{FA9FF4C4-CFDA-0F4E-3747-491B419D5C71}"/>
              </a:ext>
            </a:extLst>
          </p:cNvPr>
          <p:cNvSpPr>
            <a:spLocks noChangeArrowheads="1"/>
          </p:cNvSpPr>
          <p:nvPr/>
        </p:nvSpPr>
        <p:spPr bwMode="auto">
          <a:xfrm>
            <a:off x="9409114" y="908050"/>
            <a:ext cx="719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46170" name="Text Box 144">
            <a:extLst>
              <a:ext uri="{FF2B5EF4-FFF2-40B4-BE49-F238E27FC236}">
                <a16:creationId xmlns:a16="http://schemas.microsoft.com/office/drawing/2014/main" xmlns="" id="{FBD3832B-ABF7-7EDA-F200-8504AA70990B}"/>
              </a:ext>
            </a:extLst>
          </p:cNvPr>
          <p:cNvSpPr txBox="1">
            <a:spLocks noChangeArrowheads="1"/>
          </p:cNvSpPr>
          <p:nvPr/>
        </p:nvSpPr>
        <p:spPr bwMode="auto">
          <a:xfrm>
            <a:off x="10056814" y="908050"/>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6171" name="Text Box 146">
            <a:extLst>
              <a:ext uri="{FF2B5EF4-FFF2-40B4-BE49-F238E27FC236}">
                <a16:creationId xmlns:a16="http://schemas.microsoft.com/office/drawing/2014/main" xmlns="" id="{B5282367-1EA2-C39F-F973-10D92D27D428}"/>
              </a:ext>
            </a:extLst>
          </p:cNvPr>
          <p:cNvSpPr txBox="1">
            <a:spLocks noChangeArrowheads="1"/>
          </p:cNvSpPr>
          <p:nvPr/>
        </p:nvSpPr>
        <p:spPr bwMode="auto">
          <a:xfrm>
            <a:off x="8831263" y="908050"/>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6172" name="Text Box 147">
            <a:extLst>
              <a:ext uri="{FF2B5EF4-FFF2-40B4-BE49-F238E27FC236}">
                <a16:creationId xmlns:a16="http://schemas.microsoft.com/office/drawing/2014/main" xmlns="" id="{B27D3E38-8EC9-EF77-E778-FDB5D06199EA}"/>
              </a:ext>
            </a:extLst>
          </p:cNvPr>
          <p:cNvSpPr txBox="1">
            <a:spLocks noChangeArrowheads="1"/>
          </p:cNvSpPr>
          <p:nvPr/>
        </p:nvSpPr>
        <p:spPr bwMode="auto">
          <a:xfrm>
            <a:off x="5232401" y="765175"/>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46173" name="Text Box 148">
            <a:extLst>
              <a:ext uri="{FF2B5EF4-FFF2-40B4-BE49-F238E27FC236}">
                <a16:creationId xmlns:a16="http://schemas.microsoft.com/office/drawing/2014/main" xmlns="" id="{92910995-F967-7334-F29C-B344B79B692A}"/>
              </a:ext>
            </a:extLst>
          </p:cNvPr>
          <p:cNvSpPr txBox="1">
            <a:spLocks noChangeArrowheads="1"/>
          </p:cNvSpPr>
          <p:nvPr/>
        </p:nvSpPr>
        <p:spPr bwMode="auto">
          <a:xfrm>
            <a:off x="8040688" y="765176"/>
            <a:ext cx="14398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6174" name="Rectangle 150">
            <a:extLst>
              <a:ext uri="{FF2B5EF4-FFF2-40B4-BE49-F238E27FC236}">
                <a16:creationId xmlns:a16="http://schemas.microsoft.com/office/drawing/2014/main" xmlns="" id="{D5B1B74E-0566-3BE3-44B5-6F125B159858}"/>
              </a:ext>
            </a:extLst>
          </p:cNvPr>
          <p:cNvSpPr>
            <a:spLocks noChangeArrowheads="1"/>
          </p:cNvSpPr>
          <p:nvPr/>
        </p:nvSpPr>
        <p:spPr bwMode="auto">
          <a:xfrm>
            <a:off x="9439275" y="765175"/>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46175" name="Text Box 151">
            <a:extLst>
              <a:ext uri="{FF2B5EF4-FFF2-40B4-BE49-F238E27FC236}">
                <a16:creationId xmlns:a16="http://schemas.microsoft.com/office/drawing/2014/main" xmlns="" id="{09A07F04-A24B-E713-CAA1-AD09BB989A5F}"/>
              </a:ext>
            </a:extLst>
          </p:cNvPr>
          <p:cNvSpPr txBox="1">
            <a:spLocks noChangeArrowheads="1"/>
          </p:cNvSpPr>
          <p:nvPr/>
        </p:nvSpPr>
        <p:spPr bwMode="auto">
          <a:xfrm>
            <a:off x="1776414" y="188914"/>
            <a:ext cx="194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Syndicat des</a:t>
            </a:r>
            <a:r>
              <a:rPr lang="fr-FR" altLang="fr-FR" sz="1400">
                <a:solidFill>
                  <a:prstClr val="black"/>
                </a:solidFill>
                <a:latin typeface="Arial" panose="020B0604020202020204" pitchFamily="34" charset="0"/>
              </a:rPr>
              <a:t> </a:t>
            </a:r>
            <a:r>
              <a:rPr lang="fr-FR" altLang="fr-FR" sz="900">
                <a:solidFill>
                  <a:prstClr val="black"/>
                </a:solidFill>
                <a:latin typeface="Arial" panose="020B0604020202020204" pitchFamily="34" charset="0"/>
              </a:rPr>
              <a:t>copropriétaires:</a:t>
            </a:r>
          </a:p>
        </p:txBody>
      </p:sp>
      <p:cxnSp>
        <p:nvCxnSpPr>
          <p:cNvPr id="99" name="Connecteur droit avec flèche 98">
            <a:extLst>
              <a:ext uri="{FF2B5EF4-FFF2-40B4-BE49-F238E27FC236}">
                <a16:creationId xmlns:a16="http://schemas.microsoft.com/office/drawing/2014/main" xmlns="" id="{8CC10F2E-394C-402B-8285-63AE7A4457EF}"/>
              </a:ext>
            </a:extLst>
          </p:cNvPr>
          <p:cNvCxnSpPr>
            <a:cxnSpLocks/>
            <a:stCxn id="46107" idx="1"/>
          </p:cNvCxnSpPr>
          <p:nvPr/>
        </p:nvCxnSpPr>
        <p:spPr>
          <a:xfrm>
            <a:off x="5953125" y="1384300"/>
            <a:ext cx="69850" cy="2846388"/>
          </a:xfrm>
          <a:prstGeom prst="straightConnector1">
            <a:avLst/>
          </a:prstGeom>
          <a:ln w="104775">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xmlns="" id="{21E98931-7419-BC5C-3538-D370D1D17995}"/>
              </a:ext>
            </a:extLst>
          </p:cNvPr>
          <p:cNvSpPr/>
          <p:nvPr/>
        </p:nvSpPr>
        <p:spPr>
          <a:xfrm>
            <a:off x="3160714" y="2687639"/>
            <a:ext cx="5456237" cy="3571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r>
              <a:rPr lang="fr-FR" dirty="0">
                <a:solidFill>
                  <a:prstClr val="black"/>
                </a:solidFill>
              </a:rPr>
              <a:t>PARTIE HAUTE</a:t>
            </a:r>
          </a:p>
        </p:txBody>
      </p:sp>
      <p:cxnSp>
        <p:nvCxnSpPr>
          <p:cNvPr id="100" name="Connecteur droit avec flèche 99">
            <a:extLst>
              <a:ext uri="{FF2B5EF4-FFF2-40B4-BE49-F238E27FC236}">
                <a16:creationId xmlns:a16="http://schemas.microsoft.com/office/drawing/2014/main" xmlns="" id="{90F45B92-45EB-970A-F31C-3E3465A2ED25}"/>
              </a:ext>
            </a:extLst>
          </p:cNvPr>
          <p:cNvCxnSpPr>
            <a:cxnSpLocks/>
          </p:cNvCxnSpPr>
          <p:nvPr/>
        </p:nvCxnSpPr>
        <p:spPr>
          <a:xfrm flipH="1">
            <a:off x="6022976" y="4797425"/>
            <a:ext cx="28575" cy="1924050"/>
          </a:xfrm>
          <a:prstGeom prst="straightConnector1">
            <a:avLst/>
          </a:prstGeom>
          <a:ln w="1047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xmlns="" id="{AFADF88A-918A-97B0-094F-7B55FA4A5FD0}"/>
              </a:ext>
            </a:extLst>
          </p:cNvPr>
          <p:cNvSpPr/>
          <p:nvPr/>
        </p:nvSpPr>
        <p:spPr>
          <a:xfrm>
            <a:off x="3232150" y="5697538"/>
            <a:ext cx="5456238" cy="4572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fr-FR" dirty="0">
                <a:solidFill>
                  <a:prstClr val="black"/>
                </a:solidFill>
              </a:rPr>
              <a:t>PARTIE BASSE</a:t>
            </a:r>
          </a:p>
        </p:txBody>
      </p:sp>
    </p:spTree>
    <p:extLst>
      <p:ext uri="{BB962C8B-B14F-4D97-AF65-F5344CB8AC3E}">
        <p14:creationId xmlns:p14="http://schemas.microsoft.com/office/powerpoint/2010/main" val="2487396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3B419BAB-2827-34A3-37BD-1E6D195489D7}"/>
              </a:ext>
            </a:extLst>
          </p:cNvPr>
          <p:cNvSpPr>
            <a:spLocks noChangeArrowheads="1"/>
          </p:cNvSpPr>
          <p:nvPr/>
        </p:nvSpPr>
        <p:spPr bwMode="auto">
          <a:xfrm>
            <a:off x="1524000" y="188913"/>
            <a:ext cx="9144000" cy="590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07" name="Line 3">
            <a:extLst>
              <a:ext uri="{FF2B5EF4-FFF2-40B4-BE49-F238E27FC236}">
                <a16:creationId xmlns:a16="http://schemas.microsoft.com/office/drawing/2014/main" xmlns="" id="{D83079AF-292D-ADAD-C33F-F5272C905BFC}"/>
              </a:ext>
            </a:extLst>
          </p:cNvPr>
          <p:cNvSpPr>
            <a:spLocks noChangeShapeType="1"/>
          </p:cNvSpPr>
          <p:nvPr/>
        </p:nvSpPr>
        <p:spPr bwMode="auto">
          <a:xfrm>
            <a:off x="1524000" y="7651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08" name="Line 4">
            <a:extLst>
              <a:ext uri="{FF2B5EF4-FFF2-40B4-BE49-F238E27FC236}">
                <a16:creationId xmlns:a16="http://schemas.microsoft.com/office/drawing/2014/main" xmlns="" id="{56C23E6E-664C-5FC5-14FE-3416043A8B94}"/>
              </a:ext>
            </a:extLst>
          </p:cNvPr>
          <p:cNvSpPr>
            <a:spLocks noChangeShapeType="1"/>
          </p:cNvSpPr>
          <p:nvPr/>
        </p:nvSpPr>
        <p:spPr bwMode="auto">
          <a:xfrm>
            <a:off x="1524000" y="11255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09" name="Line 5">
            <a:extLst>
              <a:ext uri="{FF2B5EF4-FFF2-40B4-BE49-F238E27FC236}">
                <a16:creationId xmlns:a16="http://schemas.microsoft.com/office/drawing/2014/main" xmlns="" id="{6F5FC765-E8BF-E8C2-5605-17CC29AC2F41}"/>
              </a:ext>
            </a:extLst>
          </p:cNvPr>
          <p:cNvSpPr>
            <a:spLocks noChangeShapeType="1"/>
          </p:cNvSpPr>
          <p:nvPr/>
        </p:nvSpPr>
        <p:spPr bwMode="auto">
          <a:xfrm>
            <a:off x="1524000" y="13414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10" name="Line 6">
            <a:extLst>
              <a:ext uri="{FF2B5EF4-FFF2-40B4-BE49-F238E27FC236}">
                <a16:creationId xmlns:a16="http://schemas.microsoft.com/office/drawing/2014/main" xmlns="" id="{C48D3516-8BA0-754B-18AC-FF676DB7CBF8}"/>
              </a:ext>
            </a:extLst>
          </p:cNvPr>
          <p:cNvSpPr>
            <a:spLocks noChangeShapeType="1"/>
          </p:cNvSpPr>
          <p:nvPr/>
        </p:nvSpPr>
        <p:spPr bwMode="auto">
          <a:xfrm>
            <a:off x="1524000" y="17002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11" name="Line 7">
            <a:extLst>
              <a:ext uri="{FF2B5EF4-FFF2-40B4-BE49-F238E27FC236}">
                <a16:creationId xmlns:a16="http://schemas.microsoft.com/office/drawing/2014/main" xmlns="" id="{084543D3-4F1C-5FA5-F72F-12970771F3DA}"/>
              </a:ext>
            </a:extLst>
          </p:cNvPr>
          <p:cNvSpPr>
            <a:spLocks noChangeShapeType="1"/>
          </p:cNvSpPr>
          <p:nvPr/>
        </p:nvSpPr>
        <p:spPr bwMode="auto">
          <a:xfrm>
            <a:off x="1524000" y="19161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12" name="Text Box 8">
            <a:extLst>
              <a:ext uri="{FF2B5EF4-FFF2-40B4-BE49-F238E27FC236}">
                <a16:creationId xmlns:a16="http://schemas.microsoft.com/office/drawing/2014/main" xmlns="" id="{1B2BC0A4-81B4-D14C-D91F-CB2C87316B57}"/>
              </a:ext>
            </a:extLst>
          </p:cNvPr>
          <p:cNvSpPr txBox="1">
            <a:spLocks noChangeArrowheads="1"/>
          </p:cNvSpPr>
          <p:nvPr/>
        </p:nvSpPr>
        <p:spPr bwMode="auto">
          <a:xfrm>
            <a:off x="1847850" y="188914"/>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 budget prévisionnel de l’exercice </a:t>
            </a:r>
          </a:p>
        </p:txBody>
      </p:sp>
      <p:sp>
        <p:nvSpPr>
          <p:cNvPr id="47113" name="Text Box 9">
            <a:extLst>
              <a:ext uri="{FF2B5EF4-FFF2-40B4-BE49-F238E27FC236}">
                <a16:creationId xmlns:a16="http://schemas.microsoft.com/office/drawing/2014/main" xmlns="" id="{33408BF9-3C3C-A729-9A66-2C70AB9531DA}"/>
              </a:ext>
            </a:extLst>
          </p:cNvPr>
          <p:cNvSpPr txBox="1">
            <a:spLocks noChangeArrowheads="1"/>
          </p:cNvSpPr>
          <p:nvPr/>
        </p:nvSpPr>
        <p:spPr bwMode="auto">
          <a:xfrm>
            <a:off x="1776413" y="765176"/>
            <a:ext cx="4248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47114" name="Text Box 10">
            <a:extLst>
              <a:ext uri="{FF2B5EF4-FFF2-40B4-BE49-F238E27FC236}">
                <a16:creationId xmlns:a16="http://schemas.microsoft.com/office/drawing/2014/main" xmlns="" id="{19A4F366-3EF1-E46D-ECB5-59729410FB0C}"/>
              </a:ext>
            </a:extLst>
          </p:cNvPr>
          <p:cNvSpPr txBox="1">
            <a:spLocks noChangeArrowheads="1"/>
          </p:cNvSpPr>
          <p:nvPr/>
        </p:nvSpPr>
        <p:spPr bwMode="auto">
          <a:xfrm>
            <a:off x="6383338" y="765176"/>
            <a:ext cx="4284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PRODUIT POUR OPÉRATIONS COURANTES</a:t>
            </a:r>
          </a:p>
        </p:txBody>
      </p:sp>
      <p:sp>
        <p:nvSpPr>
          <p:cNvPr id="47115" name="Text Box 11">
            <a:extLst>
              <a:ext uri="{FF2B5EF4-FFF2-40B4-BE49-F238E27FC236}">
                <a16:creationId xmlns:a16="http://schemas.microsoft.com/office/drawing/2014/main" xmlns="" id="{9BCF7695-5CF1-FE5F-C540-B2DBF91213C0}"/>
              </a:ext>
            </a:extLst>
          </p:cNvPr>
          <p:cNvSpPr txBox="1">
            <a:spLocks noChangeArrowheads="1"/>
          </p:cNvSpPr>
          <p:nvPr/>
        </p:nvSpPr>
        <p:spPr bwMode="auto">
          <a:xfrm>
            <a:off x="1524000" y="1916114"/>
            <a:ext cx="241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47116" name="Rectangle 12">
            <a:extLst>
              <a:ext uri="{FF2B5EF4-FFF2-40B4-BE49-F238E27FC236}">
                <a16:creationId xmlns:a16="http://schemas.microsoft.com/office/drawing/2014/main" xmlns="" id="{0886F1CF-C9CB-E6F2-CEDA-7809EC55681E}"/>
              </a:ext>
            </a:extLst>
          </p:cNvPr>
          <p:cNvSpPr>
            <a:spLocks noChangeArrowheads="1"/>
          </p:cNvSpPr>
          <p:nvPr/>
        </p:nvSpPr>
        <p:spPr bwMode="auto">
          <a:xfrm>
            <a:off x="3792539" y="1341439"/>
            <a:ext cx="2446337" cy="4751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17" name="Line 13">
            <a:extLst>
              <a:ext uri="{FF2B5EF4-FFF2-40B4-BE49-F238E27FC236}">
                <a16:creationId xmlns:a16="http://schemas.microsoft.com/office/drawing/2014/main" xmlns="" id="{BDC3D906-AE33-3CB7-021F-37C29AB487BA}"/>
              </a:ext>
            </a:extLst>
          </p:cNvPr>
          <p:cNvSpPr>
            <a:spLocks noChangeShapeType="1"/>
          </p:cNvSpPr>
          <p:nvPr/>
        </p:nvSpPr>
        <p:spPr bwMode="auto">
          <a:xfrm>
            <a:off x="46561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18" name="Line 14">
            <a:extLst>
              <a:ext uri="{FF2B5EF4-FFF2-40B4-BE49-F238E27FC236}">
                <a16:creationId xmlns:a16="http://schemas.microsoft.com/office/drawing/2014/main" xmlns="" id="{5CA6F08F-792A-9960-5DC0-DBFA7335C729}"/>
              </a:ext>
            </a:extLst>
          </p:cNvPr>
          <p:cNvSpPr>
            <a:spLocks noChangeShapeType="1"/>
          </p:cNvSpPr>
          <p:nvPr/>
        </p:nvSpPr>
        <p:spPr bwMode="auto">
          <a:xfrm>
            <a:off x="5160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19" name="Line 15">
            <a:extLst>
              <a:ext uri="{FF2B5EF4-FFF2-40B4-BE49-F238E27FC236}">
                <a16:creationId xmlns:a16="http://schemas.microsoft.com/office/drawing/2014/main" xmlns="" id="{9C0F8D26-5F66-A137-68DC-0E38088E2D54}"/>
              </a:ext>
            </a:extLst>
          </p:cNvPr>
          <p:cNvSpPr>
            <a:spLocks noChangeShapeType="1"/>
          </p:cNvSpPr>
          <p:nvPr/>
        </p:nvSpPr>
        <p:spPr bwMode="auto">
          <a:xfrm>
            <a:off x="5737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20" name="Text Box 16">
            <a:extLst>
              <a:ext uri="{FF2B5EF4-FFF2-40B4-BE49-F238E27FC236}">
                <a16:creationId xmlns:a16="http://schemas.microsoft.com/office/drawing/2014/main" xmlns="" id="{9295E8C1-B0FF-968E-DA2E-AEE6D5AF7B60}"/>
              </a:ext>
            </a:extLst>
          </p:cNvPr>
          <p:cNvSpPr txBox="1">
            <a:spLocks noChangeArrowheads="1"/>
          </p:cNvSpPr>
          <p:nvPr/>
        </p:nvSpPr>
        <p:spPr bwMode="auto">
          <a:xfrm>
            <a:off x="6238876" y="1916113"/>
            <a:ext cx="15859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711 Subventions sur frais de fonctionnement</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716 Produit financiers</a:t>
            </a:r>
          </a:p>
        </p:txBody>
      </p:sp>
      <p:sp>
        <p:nvSpPr>
          <p:cNvPr id="47121" name="Rectangle 17">
            <a:extLst>
              <a:ext uri="{FF2B5EF4-FFF2-40B4-BE49-F238E27FC236}">
                <a16:creationId xmlns:a16="http://schemas.microsoft.com/office/drawing/2014/main" xmlns="" id="{487FB6A0-AAB0-7E37-BC35-C9B278E18950}"/>
              </a:ext>
            </a:extLst>
          </p:cNvPr>
          <p:cNvSpPr>
            <a:spLocks noChangeArrowheads="1"/>
          </p:cNvSpPr>
          <p:nvPr/>
        </p:nvSpPr>
        <p:spPr bwMode="auto">
          <a:xfrm>
            <a:off x="8040688" y="1125539"/>
            <a:ext cx="2627312" cy="4967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22" name="Line 18">
            <a:extLst>
              <a:ext uri="{FF2B5EF4-FFF2-40B4-BE49-F238E27FC236}">
                <a16:creationId xmlns:a16="http://schemas.microsoft.com/office/drawing/2014/main" xmlns="" id="{40139D30-8F24-47D3-0ED6-3921362E5BAF}"/>
              </a:ext>
            </a:extLst>
          </p:cNvPr>
          <p:cNvSpPr>
            <a:spLocks noChangeShapeType="1"/>
          </p:cNvSpPr>
          <p:nvPr/>
        </p:nvSpPr>
        <p:spPr bwMode="auto">
          <a:xfrm>
            <a:off x="8470900"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23" name="Line 19">
            <a:extLst>
              <a:ext uri="{FF2B5EF4-FFF2-40B4-BE49-F238E27FC236}">
                <a16:creationId xmlns:a16="http://schemas.microsoft.com/office/drawing/2014/main" xmlns="" id="{E2254EFC-67CD-B545-2E5F-1CAC828D0D9A}"/>
              </a:ext>
            </a:extLst>
          </p:cNvPr>
          <p:cNvSpPr>
            <a:spLocks noChangeShapeType="1"/>
          </p:cNvSpPr>
          <p:nvPr/>
        </p:nvSpPr>
        <p:spPr bwMode="auto">
          <a:xfrm>
            <a:off x="890428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24" name="Line 20">
            <a:extLst>
              <a:ext uri="{FF2B5EF4-FFF2-40B4-BE49-F238E27FC236}">
                <a16:creationId xmlns:a16="http://schemas.microsoft.com/office/drawing/2014/main" xmlns="" id="{D97A5E9A-39F7-C70F-2EB4-E9F948E542D4}"/>
              </a:ext>
            </a:extLst>
          </p:cNvPr>
          <p:cNvSpPr>
            <a:spLocks noChangeShapeType="1"/>
          </p:cNvSpPr>
          <p:nvPr/>
        </p:nvSpPr>
        <p:spPr bwMode="auto">
          <a:xfrm flipH="1">
            <a:off x="9478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25" name="Text Box 22">
            <a:extLst>
              <a:ext uri="{FF2B5EF4-FFF2-40B4-BE49-F238E27FC236}">
                <a16:creationId xmlns:a16="http://schemas.microsoft.com/office/drawing/2014/main" xmlns="" id="{D0CD434A-1AE8-5264-9977-16A18DC709A5}"/>
              </a:ext>
            </a:extLst>
          </p:cNvPr>
          <p:cNvSpPr txBox="1">
            <a:spLocks noChangeArrowheads="1"/>
          </p:cNvSpPr>
          <p:nvPr/>
        </p:nvSpPr>
        <p:spPr bwMode="auto">
          <a:xfrm>
            <a:off x="3792538" y="1700214"/>
            <a:ext cx="430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7126" name="Text Box 23">
            <a:extLst>
              <a:ext uri="{FF2B5EF4-FFF2-40B4-BE49-F238E27FC236}">
                <a16:creationId xmlns:a16="http://schemas.microsoft.com/office/drawing/2014/main" xmlns="" id="{9EB375EC-94CA-10B7-3BDC-ACCA4E9600EE}"/>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27" name="Text Box 24">
            <a:extLst>
              <a:ext uri="{FF2B5EF4-FFF2-40B4-BE49-F238E27FC236}">
                <a16:creationId xmlns:a16="http://schemas.microsoft.com/office/drawing/2014/main" xmlns="" id="{3DC9D04E-44C6-433E-15D6-403DC79F25B6}"/>
              </a:ext>
            </a:extLst>
          </p:cNvPr>
          <p:cNvSpPr txBox="1">
            <a:spLocks noChangeArrowheads="1"/>
          </p:cNvSpPr>
          <p:nvPr/>
        </p:nvSpPr>
        <p:spPr bwMode="auto">
          <a:xfrm>
            <a:off x="4297364" y="170021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7128" name="Text Box 25">
            <a:extLst>
              <a:ext uri="{FF2B5EF4-FFF2-40B4-BE49-F238E27FC236}">
                <a16:creationId xmlns:a16="http://schemas.microsoft.com/office/drawing/2014/main" xmlns="" id="{947B3C79-29AB-B258-39A6-78AD0D57D511}"/>
              </a:ext>
            </a:extLst>
          </p:cNvPr>
          <p:cNvSpPr txBox="1">
            <a:spLocks noChangeArrowheads="1"/>
          </p:cNvSpPr>
          <p:nvPr/>
        </p:nvSpPr>
        <p:spPr bwMode="auto">
          <a:xfrm>
            <a:off x="4764089" y="1690689"/>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7129" name="Text Box 26">
            <a:extLst>
              <a:ext uri="{FF2B5EF4-FFF2-40B4-BE49-F238E27FC236}">
                <a16:creationId xmlns:a16="http://schemas.microsoft.com/office/drawing/2014/main" xmlns="" id="{2057850C-7D79-B64E-DD0E-9C450682D391}"/>
              </a:ext>
            </a:extLst>
          </p:cNvPr>
          <p:cNvSpPr txBox="1">
            <a:spLocks noChangeArrowheads="1"/>
          </p:cNvSpPr>
          <p:nvPr/>
        </p:nvSpPr>
        <p:spPr bwMode="auto">
          <a:xfrm>
            <a:off x="5232400" y="17002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7130" name="Text Box 27">
            <a:extLst>
              <a:ext uri="{FF2B5EF4-FFF2-40B4-BE49-F238E27FC236}">
                <a16:creationId xmlns:a16="http://schemas.microsoft.com/office/drawing/2014/main" xmlns="" id="{8115DF9D-29D8-E963-F1A7-D8BFB852D133}"/>
              </a:ext>
            </a:extLst>
          </p:cNvPr>
          <p:cNvSpPr txBox="1">
            <a:spLocks noChangeArrowheads="1"/>
          </p:cNvSpPr>
          <p:nvPr/>
        </p:nvSpPr>
        <p:spPr bwMode="auto">
          <a:xfrm>
            <a:off x="5808663" y="17002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47131" name="Text Box 28">
            <a:extLst>
              <a:ext uri="{FF2B5EF4-FFF2-40B4-BE49-F238E27FC236}">
                <a16:creationId xmlns:a16="http://schemas.microsoft.com/office/drawing/2014/main" xmlns="" id="{36A06141-E68C-A4FD-A429-1AFFF1A287E0}"/>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32" name="Text Box 29">
            <a:extLst>
              <a:ext uri="{FF2B5EF4-FFF2-40B4-BE49-F238E27FC236}">
                <a16:creationId xmlns:a16="http://schemas.microsoft.com/office/drawing/2014/main" xmlns="" id="{850230A6-E06F-C306-EE09-F22EAFB1FC76}"/>
              </a:ext>
            </a:extLst>
          </p:cNvPr>
          <p:cNvSpPr txBox="1">
            <a:spLocks noChangeArrowheads="1"/>
          </p:cNvSpPr>
          <p:nvPr/>
        </p:nvSpPr>
        <p:spPr bwMode="auto">
          <a:xfrm>
            <a:off x="9556750" y="17192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7133" name="Text Box 30">
            <a:extLst>
              <a:ext uri="{FF2B5EF4-FFF2-40B4-BE49-F238E27FC236}">
                <a16:creationId xmlns:a16="http://schemas.microsoft.com/office/drawing/2014/main" xmlns="" id="{29FC6A9F-AEBF-4771-FC51-8ABA79A1319E}"/>
              </a:ext>
            </a:extLst>
          </p:cNvPr>
          <p:cNvSpPr txBox="1">
            <a:spLocks noChangeArrowheads="1"/>
          </p:cNvSpPr>
          <p:nvPr/>
        </p:nvSpPr>
        <p:spPr bwMode="auto">
          <a:xfrm>
            <a:off x="8067675" y="17002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34" name="Text Box 31">
            <a:extLst>
              <a:ext uri="{FF2B5EF4-FFF2-40B4-BE49-F238E27FC236}">
                <a16:creationId xmlns:a16="http://schemas.microsoft.com/office/drawing/2014/main" xmlns="" id="{3AA34DAB-6784-7DCD-20D4-022FC57C2257}"/>
              </a:ext>
            </a:extLst>
          </p:cNvPr>
          <p:cNvSpPr txBox="1">
            <a:spLocks noChangeArrowheads="1"/>
          </p:cNvSpPr>
          <p:nvPr/>
        </p:nvSpPr>
        <p:spPr bwMode="auto">
          <a:xfrm>
            <a:off x="8550275" y="1692275"/>
            <a:ext cx="503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35" name="Rectangle 32">
            <a:extLst>
              <a:ext uri="{FF2B5EF4-FFF2-40B4-BE49-F238E27FC236}">
                <a16:creationId xmlns:a16="http://schemas.microsoft.com/office/drawing/2014/main" xmlns="" id="{41B124A3-1787-5F07-80CD-5CAB62B9FAA1}"/>
              </a:ext>
            </a:extLst>
          </p:cNvPr>
          <p:cNvSpPr>
            <a:spLocks noChangeArrowheads="1"/>
          </p:cNvSpPr>
          <p:nvPr/>
        </p:nvSpPr>
        <p:spPr bwMode="auto">
          <a:xfrm>
            <a:off x="10128250" y="17002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7136" name="Text Box 33">
            <a:extLst>
              <a:ext uri="{FF2B5EF4-FFF2-40B4-BE49-F238E27FC236}">
                <a16:creationId xmlns:a16="http://schemas.microsoft.com/office/drawing/2014/main" xmlns="" id="{314EF16F-CF0C-E64A-A035-6C748CC28064}"/>
              </a:ext>
            </a:extLst>
          </p:cNvPr>
          <p:cNvSpPr txBox="1">
            <a:spLocks noChangeArrowheads="1"/>
          </p:cNvSpPr>
          <p:nvPr/>
        </p:nvSpPr>
        <p:spPr bwMode="auto">
          <a:xfrm>
            <a:off x="8401051" y="126841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37" name="Rectangle 35">
            <a:extLst>
              <a:ext uri="{FF2B5EF4-FFF2-40B4-BE49-F238E27FC236}">
                <a16:creationId xmlns:a16="http://schemas.microsoft.com/office/drawing/2014/main" xmlns="" id="{7AEE061C-BD0F-9FE5-FF86-BFE60F9D23FB}"/>
              </a:ext>
            </a:extLst>
          </p:cNvPr>
          <p:cNvSpPr>
            <a:spLocks noChangeArrowheads="1"/>
          </p:cNvSpPr>
          <p:nvPr/>
        </p:nvSpPr>
        <p:spPr bwMode="auto">
          <a:xfrm>
            <a:off x="9047164" y="1700214"/>
            <a:ext cx="2682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7138" name="Line 37">
            <a:extLst>
              <a:ext uri="{FF2B5EF4-FFF2-40B4-BE49-F238E27FC236}">
                <a16:creationId xmlns:a16="http://schemas.microsoft.com/office/drawing/2014/main" xmlns="" id="{54D9E463-F491-CE9D-7DDA-1ED286BA94A4}"/>
              </a:ext>
            </a:extLst>
          </p:cNvPr>
          <p:cNvSpPr>
            <a:spLocks noChangeShapeType="1"/>
          </p:cNvSpPr>
          <p:nvPr/>
        </p:nvSpPr>
        <p:spPr bwMode="auto">
          <a:xfrm>
            <a:off x="1524000" y="51577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39" name="Text Box 38">
            <a:extLst>
              <a:ext uri="{FF2B5EF4-FFF2-40B4-BE49-F238E27FC236}">
                <a16:creationId xmlns:a16="http://schemas.microsoft.com/office/drawing/2014/main" xmlns="" id="{E0BB7577-AECA-20B7-5C5F-03F7F2852A88}"/>
              </a:ext>
            </a:extLst>
          </p:cNvPr>
          <p:cNvSpPr txBox="1">
            <a:spLocks noChangeArrowheads="1"/>
          </p:cNvSpPr>
          <p:nvPr/>
        </p:nvSpPr>
        <p:spPr bwMode="auto">
          <a:xfrm>
            <a:off x="1966913" y="5037138"/>
            <a:ext cx="194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000">
                <a:solidFill>
                  <a:prstClr val="black"/>
                </a:solidFill>
                <a:latin typeface="Arial" panose="020B0604020202020204" pitchFamily="34" charset="0"/>
              </a:rPr>
              <a:t>Sous-total</a:t>
            </a:r>
          </a:p>
        </p:txBody>
      </p:sp>
      <p:sp>
        <p:nvSpPr>
          <p:cNvPr id="47140" name="Line 39">
            <a:extLst>
              <a:ext uri="{FF2B5EF4-FFF2-40B4-BE49-F238E27FC236}">
                <a16:creationId xmlns:a16="http://schemas.microsoft.com/office/drawing/2014/main" xmlns="" id="{A7085A41-EEBA-F103-1C1F-C6BCE510554C}"/>
              </a:ext>
            </a:extLst>
          </p:cNvPr>
          <p:cNvSpPr>
            <a:spLocks noChangeShapeType="1"/>
          </p:cNvSpPr>
          <p:nvPr/>
        </p:nvSpPr>
        <p:spPr bwMode="auto">
          <a:xfrm>
            <a:off x="42243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41" name="Line 40">
            <a:extLst>
              <a:ext uri="{FF2B5EF4-FFF2-40B4-BE49-F238E27FC236}">
                <a16:creationId xmlns:a16="http://schemas.microsoft.com/office/drawing/2014/main" xmlns="" id="{5E0E40F6-473F-C8D1-5786-983905988504}"/>
              </a:ext>
            </a:extLst>
          </p:cNvPr>
          <p:cNvSpPr>
            <a:spLocks noChangeShapeType="1"/>
          </p:cNvSpPr>
          <p:nvPr/>
        </p:nvSpPr>
        <p:spPr bwMode="auto">
          <a:xfrm flipV="1">
            <a:off x="6238875" y="7651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42" name="Line 41">
            <a:extLst>
              <a:ext uri="{FF2B5EF4-FFF2-40B4-BE49-F238E27FC236}">
                <a16:creationId xmlns:a16="http://schemas.microsoft.com/office/drawing/2014/main" xmlns="" id="{0098818D-E133-ACDD-78E0-79DBED916728}"/>
              </a:ext>
            </a:extLst>
          </p:cNvPr>
          <p:cNvSpPr>
            <a:spLocks noChangeShapeType="1"/>
          </p:cNvSpPr>
          <p:nvPr/>
        </p:nvSpPr>
        <p:spPr bwMode="auto">
          <a:xfrm flipV="1">
            <a:off x="3792538" y="11255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43" name="Line 42">
            <a:extLst>
              <a:ext uri="{FF2B5EF4-FFF2-40B4-BE49-F238E27FC236}">
                <a16:creationId xmlns:a16="http://schemas.microsoft.com/office/drawing/2014/main" xmlns="" id="{CE214A3F-031B-BFB8-08C6-953DDDED17F5}"/>
              </a:ext>
            </a:extLst>
          </p:cNvPr>
          <p:cNvSpPr>
            <a:spLocks noChangeShapeType="1"/>
          </p:cNvSpPr>
          <p:nvPr/>
        </p:nvSpPr>
        <p:spPr bwMode="auto">
          <a:xfrm>
            <a:off x="5160963" y="1052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44" name="Text Box 45">
            <a:extLst>
              <a:ext uri="{FF2B5EF4-FFF2-40B4-BE49-F238E27FC236}">
                <a16:creationId xmlns:a16="http://schemas.microsoft.com/office/drawing/2014/main" xmlns="" id="{83F99957-D8FC-C7A5-5B11-4216283D6014}"/>
              </a:ext>
            </a:extLst>
          </p:cNvPr>
          <p:cNvSpPr txBox="1">
            <a:spLocks noChangeArrowheads="1"/>
          </p:cNvSpPr>
          <p:nvPr/>
        </p:nvSpPr>
        <p:spPr bwMode="auto">
          <a:xfrm>
            <a:off x="1543051" y="5486400"/>
            <a:ext cx="2339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 s/opération courantes affecté aux copropriétaires</a:t>
            </a:r>
            <a:r>
              <a:rPr lang="fr-FR" altLang="fr-FR" sz="1000">
                <a:solidFill>
                  <a:prstClr val="black"/>
                </a:solidFill>
                <a:latin typeface="Arial" panose="020B0604020202020204" pitchFamily="34" charset="0"/>
              </a:rPr>
              <a:t>)</a:t>
            </a:r>
          </a:p>
        </p:txBody>
      </p:sp>
      <p:sp>
        <p:nvSpPr>
          <p:cNvPr id="47145" name="Line 46">
            <a:extLst>
              <a:ext uri="{FF2B5EF4-FFF2-40B4-BE49-F238E27FC236}">
                <a16:creationId xmlns:a16="http://schemas.microsoft.com/office/drawing/2014/main" xmlns="" id="{B2A9CAB7-9A16-AF1B-B7A2-08B0A4332831}"/>
              </a:ext>
            </a:extLst>
          </p:cNvPr>
          <p:cNvSpPr>
            <a:spLocks noChangeShapeType="1"/>
          </p:cNvSpPr>
          <p:nvPr/>
        </p:nvSpPr>
        <p:spPr bwMode="auto">
          <a:xfrm>
            <a:off x="1524000" y="5805488"/>
            <a:ext cx="8389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46" name="Line 47">
            <a:extLst>
              <a:ext uri="{FF2B5EF4-FFF2-40B4-BE49-F238E27FC236}">
                <a16:creationId xmlns:a16="http://schemas.microsoft.com/office/drawing/2014/main" xmlns="" id="{E523A0E1-C00D-7C1E-5BA0-1C8FABFEE35C}"/>
              </a:ext>
            </a:extLst>
          </p:cNvPr>
          <p:cNvSpPr>
            <a:spLocks noChangeShapeType="1"/>
          </p:cNvSpPr>
          <p:nvPr/>
        </p:nvSpPr>
        <p:spPr bwMode="auto">
          <a:xfrm>
            <a:off x="1524000" y="55165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7147" name="Text Box 48">
            <a:extLst>
              <a:ext uri="{FF2B5EF4-FFF2-40B4-BE49-F238E27FC236}">
                <a16:creationId xmlns:a16="http://schemas.microsoft.com/office/drawing/2014/main" xmlns="" id="{FCD95718-EA71-8B11-F40A-AEDB4A9EE4C0}"/>
              </a:ext>
            </a:extLst>
          </p:cNvPr>
          <p:cNvSpPr txBox="1">
            <a:spLocks noChangeArrowheads="1"/>
          </p:cNvSpPr>
          <p:nvPr/>
        </p:nvSpPr>
        <p:spPr bwMode="auto">
          <a:xfrm>
            <a:off x="3000376" y="5876926"/>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7148" name="Rectangle 49">
            <a:extLst>
              <a:ext uri="{FF2B5EF4-FFF2-40B4-BE49-F238E27FC236}">
                <a16:creationId xmlns:a16="http://schemas.microsoft.com/office/drawing/2014/main" xmlns="" id="{A433B6CE-E342-7F64-252D-A8D0495CE4BB}"/>
              </a:ext>
            </a:extLst>
          </p:cNvPr>
          <p:cNvSpPr>
            <a:spLocks noChangeArrowheads="1"/>
          </p:cNvSpPr>
          <p:nvPr/>
        </p:nvSpPr>
        <p:spPr bwMode="auto">
          <a:xfrm>
            <a:off x="6245225" y="5524501"/>
            <a:ext cx="1690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(déficitaire s/opération courantes affecté aux copropriétaires)</a:t>
            </a:r>
          </a:p>
        </p:txBody>
      </p:sp>
      <p:sp>
        <p:nvSpPr>
          <p:cNvPr id="47149" name="Text Box 50">
            <a:extLst>
              <a:ext uri="{FF2B5EF4-FFF2-40B4-BE49-F238E27FC236}">
                <a16:creationId xmlns:a16="http://schemas.microsoft.com/office/drawing/2014/main" xmlns="" id="{FDEE2961-239B-CAFD-DD30-376BA0A2861A}"/>
              </a:ext>
            </a:extLst>
          </p:cNvPr>
          <p:cNvSpPr txBox="1">
            <a:spLocks noChangeArrowheads="1"/>
          </p:cNvSpPr>
          <p:nvPr/>
        </p:nvSpPr>
        <p:spPr bwMode="auto">
          <a:xfrm>
            <a:off x="7104063" y="5876926"/>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7150" name="Text Box 60">
            <a:extLst>
              <a:ext uri="{FF2B5EF4-FFF2-40B4-BE49-F238E27FC236}">
                <a16:creationId xmlns:a16="http://schemas.microsoft.com/office/drawing/2014/main" xmlns="" id="{225979C3-2F0F-23D3-9F77-0B787453409A}"/>
              </a:ext>
            </a:extLst>
          </p:cNvPr>
          <p:cNvSpPr txBox="1">
            <a:spLocks noChangeArrowheads="1"/>
          </p:cNvSpPr>
          <p:nvPr/>
        </p:nvSpPr>
        <p:spPr bwMode="auto">
          <a:xfrm>
            <a:off x="8759826" y="26035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47151" name="Text Box 73">
            <a:extLst>
              <a:ext uri="{FF2B5EF4-FFF2-40B4-BE49-F238E27FC236}">
                <a16:creationId xmlns:a16="http://schemas.microsoft.com/office/drawing/2014/main" xmlns="" id="{332D5796-0E2C-4B37-E623-B7DFEA7970E2}"/>
              </a:ext>
            </a:extLst>
          </p:cNvPr>
          <p:cNvSpPr txBox="1">
            <a:spLocks noChangeArrowheads="1"/>
          </p:cNvSpPr>
          <p:nvPr/>
        </p:nvSpPr>
        <p:spPr bwMode="auto">
          <a:xfrm>
            <a:off x="6491288" y="5237164"/>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Sous-total</a:t>
            </a:r>
          </a:p>
        </p:txBody>
      </p:sp>
      <p:sp>
        <p:nvSpPr>
          <p:cNvPr id="47152" name="Rectangle 74">
            <a:extLst>
              <a:ext uri="{FF2B5EF4-FFF2-40B4-BE49-F238E27FC236}">
                <a16:creationId xmlns:a16="http://schemas.microsoft.com/office/drawing/2014/main" xmlns="" id="{629FE656-6252-2F08-6319-D4040FBF4336}"/>
              </a:ext>
            </a:extLst>
          </p:cNvPr>
          <p:cNvSpPr>
            <a:spLocks noChangeArrowheads="1"/>
          </p:cNvSpPr>
          <p:nvPr/>
        </p:nvSpPr>
        <p:spPr bwMode="auto">
          <a:xfrm>
            <a:off x="4224338" y="5516564"/>
            <a:ext cx="43180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53" name="Rectangle 75">
            <a:extLst>
              <a:ext uri="{FF2B5EF4-FFF2-40B4-BE49-F238E27FC236}">
                <a16:creationId xmlns:a16="http://schemas.microsoft.com/office/drawing/2014/main" xmlns="" id="{B6BABF5B-330C-70E0-AA8C-83E2E41D3431}"/>
              </a:ext>
            </a:extLst>
          </p:cNvPr>
          <p:cNvSpPr>
            <a:spLocks noChangeArrowheads="1"/>
          </p:cNvSpPr>
          <p:nvPr/>
        </p:nvSpPr>
        <p:spPr bwMode="auto">
          <a:xfrm>
            <a:off x="5160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54" name="Rectangle 76">
            <a:extLst>
              <a:ext uri="{FF2B5EF4-FFF2-40B4-BE49-F238E27FC236}">
                <a16:creationId xmlns:a16="http://schemas.microsoft.com/office/drawing/2014/main" xmlns="" id="{9030FB46-44E3-C567-FF1C-7C4CC7A02C27}"/>
              </a:ext>
            </a:extLst>
          </p:cNvPr>
          <p:cNvSpPr>
            <a:spLocks noChangeArrowheads="1"/>
          </p:cNvSpPr>
          <p:nvPr/>
        </p:nvSpPr>
        <p:spPr bwMode="auto">
          <a:xfrm>
            <a:off x="5737225" y="5516564"/>
            <a:ext cx="50165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55" name="Rectangle 77">
            <a:extLst>
              <a:ext uri="{FF2B5EF4-FFF2-40B4-BE49-F238E27FC236}">
                <a16:creationId xmlns:a16="http://schemas.microsoft.com/office/drawing/2014/main" xmlns="" id="{B1564048-C82F-B7A7-FCAC-9DF52397D5E3}"/>
              </a:ext>
            </a:extLst>
          </p:cNvPr>
          <p:cNvSpPr>
            <a:spLocks noChangeArrowheads="1"/>
          </p:cNvSpPr>
          <p:nvPr/>
        </p:nvSpPr>
        <p:spPr bwMode="auto">
          <a:xfrm>
            <a:off x="8470900" y="5516564"/>
            <a:ext cx="433388"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56" name="Rectangle 78">
            <a:extLst>
              <a:ext uri="{FF2B5EF4-FFF2-40B4-BE49-F238E27FC236}">
                <a16:creationId xmlns:a16="http://schemas.microsoft.com/office/drawing/2014/main" xmlns="" id="{D85116B5-120E-23C4-0F37-004FA47696CE}"/>
              </a:ext>
            </a:extLst>
          </p:cNvPr>
          <p:cNvSpPr>
            <a:spLocks noChangeArrowheads="1"/>
          </p:cNvSpPr>
          <p:nvPr/>
        </p:nvSpPr>
        <p:spPr bwMode="auto">
          <a:xfrm>
            <a:off x="9478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57" name="Rectangle 79">
            <a:extLst>
              <a:ext uri="{FF2B5EF4-FFF2-40B4-BE49-F238E27FC236}">
                <a16:creationId xmlns:a16="http://schemas.microsoft.com/office/drawing/2014/main" xmlns="" id="{14D5519D-931D-1390-9AB9-8A541220287E}"/>
              </a:ext>
            </a:extLst>
          </p:cNvPr>
          <p:cNvSpPr>
            <a:spLocks noChangeArrowheads="1"/>
          </p:cNvSpPr>
          <p:nvPr/>
        </p:nvSpPr>
        <p:spPr bwMode="auto">
          <a:xfrm>
            <a:off x="10055226" y="5516564"/>
            <a:ext cx="612775"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7158" name="Text Box 84">
            <a:extLst>
              <a:ext uri="{FF2B5EF4-FFF2-40B4-BE49-F238E27FC236}">
                <a16:creationId xmlns:a16="http://schemas.microsoft.com/office/drawing/2014/main" xmlns="" id="{F7D6F79C-6762-CE9A-FF33-BE8B2AFFD630}"/>
              </a:ext>
            </a:extLst>
          </p:cNvPr>
          <p:cNvSpPr txBox="1">
            <a:spLocks noChangeArrowheads="1"/>
          </p:cNvSpPr>
          <p:nvPr/>
        </p:nvSpPr>
        <p:spPr bwMode="auto">
          <a:xfrm>
            <a:off x="3721101" y="134143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7159" name="Text Box 85">
            <a:extLst>
              <a:ext uri="{FF2B5EF4-FFF2-40B4-BE49-F238E27FC236}">
                <a16:creationId xmlns:a16="http://schemas.microsoft.com/office/drawing/2014/main" xmlns="" id="{F131F12C-5278-727F-FCAE-9F2114E68C50}"/>
              </a:ext>
            </a:extLst>
          </p:cNvPr>
          <p:cNvSpPr txBox="1">
            <a:spLocks noChangeArrowheads="1"/>
          </p:cNvSpPr>
          <p:nvPr/>
        </p:nvSpPr>
        <p:spPr bwMode="auto">
          <a:xfrm>
            <a:off x="4143376" y="1314450"/>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47160" name="Text Box 86">
            <a:extLst>
              <a:ext uri="{FF2B5EF4-FFF2-40B4-BE49-F238E27FC236}">
                <a16:creationId xmlns:a16="http://schemas.microsoft.com/office/drawing/2014/main" xmlns="" id="{39CE6962-87C3-DCDD-646C-655BDEB37AA7}"/>
              </a:ext>
            </a:extLst>
          </p:cNvPr>
          <p:cNvSpPr txBox="1">
            <a:spLocks noChangeArrowheads="1"/>
          </p:cNvSpPr>
          <p:nvPr/>
        </p:nvSpPr>
        <p:spPr bwMode="auto">
          <a:xfrm>
            <a:off x="4570414" y="1341438"/>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7161" name="Text Box 87">
            <a:extLst>
              <a:ext uri="{FF2B5EF4-FFF2-40B4-BE49-F238E27FC236}">
                <a16:creationId xmlns:a16="http://schemas.microsoft.com/office/drawing/2014/main" xmlns="" id="{3A725A9C-7714-4FF9-DAFF-C2E77860452B}"/>
              </a:ext>
            </a:extLst>
          </p:cNvPr>
          <p:cNvSpPr txBox="1">
            <a:spLocks noChangeArrowheads="1"/>
          </p:cNvSpPr>
          <p:nvPr/>
        </p:nvSpPr>
        <p:spPr bwMode="auto">
          <a:xfrm>
            <a:off x="3792539" y="1125538"/>
            <a:ext cx="13668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47162" name="Text Box 88">
            <a:extLst>
              <a:ext uri="{FF2B5EF4-FFF2-40B4-BE49-F238E27FC236}">
                <a16:creationId xmlns:a16="http://schemas.microsoft.com/office/drawing/2014/main" xmlns="" id="{521F8FE8-7570-034B-CA96-248A095DCDDC}"/>
              </a:ext>
            </a:extLst>
          </p:cNvPr>
          <p:cNvSpPr txBox="1">
            <a:spLocks noChangeArrowheads="1"/>
          </p:cNvSpPr>
          <p:nvPr/>
        </p:nvSpPr>
        <p:spPr bwMode="auto">
          <a:xfrm>
            <a:off x="5092700" y="135096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47163" name="Text Box 89">
            <a:extLst>
              <a:ext uri="{FF2B5EF4-FFF2-40B4-BE49-F238E27FC236}">
                <a16:creationId xmlns:a16="http://schemas.microsoft.com/office/drawing/2014/main" xmlns="" id="{54C9616E-1AEF-C192-6DBD-A6C618A5D95F}"/>
              </a:ext>
            </a:extLst>
          </p:cNvPr>
          <p:cNvSpPr txBox="1">
            <a:spLocks noChangeArrowheads="1"/>
          </p:cNvSpPr>
          <p:nvPr/>
        </p:nvSpPr>
        <p:spPr bwMode="auto">
          <a:xfrm>
            <a:off x="5664201" y="134143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7164" name="Text Box 90">
            <a:extLst>
              <a:ext uri="{FF2B5EF4-FFF2-40B4-BE49-F238E27FC236}">
                <a16:creationId xmlns:a16="http://schemas.microsoft.com/office/drawing/2014/main" xmlns="" id="{27039272-6C83-58A4-BBD2-25A61D78DE06}"/>
              </a:ext>
            </a:extLst>
          </p:cNvPr>
          <p:cNvSpPr txBox="1">
            <a:spLocks noChangeArrowheads="1"/>
          </p:cNvSpPr>
          <p:nvPr/>
        </p:nvSpPr>
        <p:spPr bwMode="auto">
          <a:xfrm>
            <a:off x="7967664" y="1341438"/>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7165" name="Text Box 91">
            <a:extLst>
              <a:ext uri="{FF2B5EF4-FFF2-40B4-BE49-F238E27FC236}">
                <a16:creationId xmlns:a16="http://schemas.microsoft.com/office/drawing/2014/main" xmlns="" id="{51ABF10F-CB66-BAA0-E9F3-140CDC33D354}"/>
              </a:ext>
            </a:extLst>
          </p:cNvPr>
          <p:cNvSpPr txBox="1">
            <a:spLocks noChangeArrowheads="1"/>
          </p:cNvSpPr>
          <p:nvPr/>
        </p:nvSpPr>
        <p:spPr bwMode="auto">
          <a:xfrm>
            <a:off x="8420101" y="130651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7166" name="Rectangle 92">
            <a:extLst>
              <a:ext uri="{FF2B5EF4-FFF2-40B4-BE49-F238E27FC236}">
                <a16:creationId xmlns:a16="http://schemas.microsoft.com/office/drawing/2014/main" xmlns="" id="{B244F141-7867-130F-C3EF-5F6409FFE8D4}"/>
              </a:ext>
            </a:extLst>
          </p:cNvPr>
          <p:cNvSpPr>
            <a:spLocks noChangeArrowheads="1"/>
          </p:cNvSpPr>
          <p:nvPr/>
        </p:nvSpPr>
        <p:spPr bwMode="auto">
          <a:xfrm>
            <a:off x="9407525" y="1341438"/>
            <a:ext cx="71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47167" name="Text Box 93">
            <a:extLst>
              <a:ext uri="{FF2B5EF4-FFF2-40B4-BE49-F238E27FC236}">
                <a16:creationId xmlns:a16="http://schemas.microsoft.com/office/drawing/2014/main" xmlns="" id="{F5EFD656-AF63-B839-A3B4-294FF3416427}"/>
              </a:ext>
            </a:extLst>
          </p:cNvPr>
          <p:cNvSpPr txBox="1">
            <a:spLocks noChangeArrowheads="1"/>
          </p:cNvSpPr>
          <p:nvPr/>
        </p:nvSpPr>
        <p:spPr bwMode="auto">
          <a:xfrm>
            <a:off x="10056814" y="1341438"/>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7168" name="Text Box 94">
            <a:extLst>
              <a:ext uri="{FF2B5EF4-FFF2-40B4-BE49-F238E27FC236}">
                <a16:creationId xmlns:a16="http://schemas.microsoft.com/office/drawing/2014/main" xmlns="" id="{2C7092F4-ACE9-5F38-BF28-8C2C1F02B60C}"/>
              </a:ext>
            </a:extLst>
          </p:cNvPr>
          <p:cNvSpPr txBox="1">
            <a:spLocks noChangeArrowheads="1"/>
          </p:cNvSpPr>
          <p:nvPr/>
        </p:nvSpPr>
        <p:spPr bwMode="auto">
          <a:xfrm>
            <a:off x="8831263" y="1341438"/>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7169" name="Text Box 95">
            <a:extLst>
              <a:ext uri="{FF2B5EF4-FFF2-40B4-BE49-F238E27FC236}">
                <a16:creationId xmlns:a16="http://schemas.microsoft.com/office/drawing/2014/main" xmlns="" id="{FFE0D891-ABB8-5676-5A31-84235D7EB33E}"/>
              </a:ext>
            </a:extLst>
          </p:cNvPr>
          <p:cNvSpPr txBox="1">
            <a:spLocks noChangeArrowheads="1"/>
          </p:cNvSpPr>
          <p:nvPr/>
        </p:nvSpPr>
        <p:spPr bwMode="auto">
          <a:xfrm>
            <a:off x="5016501" y="1125538"/>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47170" name="Text Box 96">
            <a:extLst>
              <a:ext uri="{FF2B5EF4-FFF2-40B4-BE49-F238E27FC236}">
                <a16:creationId xmlns:a16="http://schemas.microsoft.com/office/drawing/2014/main" xmlns="" id="{DD742ED2-52E1-69C9-7AF9-A790C2A284CC}"/>
              </a:ext>
            </a:extLst>
          </p:cNvPr>
          <p:cNvSpPr txBox="1">
            <a:spLocks noChangeArrowheads="1"/>
          </p:cNvSpPr>
          <p:nvPr/>
        </p:nvSpPr>
        <p:spPr bwMode="auto">
          <a:xfrm>
            <a:off x="8039101" y="1108076"/>
            <a:ext cx="143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7171" name="Rectangle 97">
            <a:extLst>
              <a:ext uri="{FF2B5EF4-FFF2-40B4-BE49-F238E27FC236}">
                <a16:creationId xmlns:a16="http://schemas.microsoft.com/office/drawing/2014/main" xmlns="" id="{3306E827-0B5A-A947-8F8D-AE7610769462}"/>
              </a:ext>
            </a:extLst>
          </p:cNvPr>
          <p:cNvSpPr>
            <a:spLocks noChangeArrowheads="1"/>
          </p:cNvSpPr>
          <p:nvPr/>
        </p:nvSpPr>
        <p:spPr bwMode="auto">
          <a:xfrm>
            <a:off x="9439275" y="1125538"/>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47172" name="Line 98">
            <a:extLst>
              <a:ext uri="{FF2B5EF4-FFF2-40B4-BE49-F238E27FC236}">
                <a16:creationId xmlns:a16="http://schemas.microsoft.com/office/drawing/2014/main" xmlns="" id="{3DD02D94-11FA-D61E-0C9C-9807D30F7CA0}"/>
              </a:ext>
            </a:extLst>
          </p:cNvPr>
          <p:cNvSpPr>
            <a:spLocks noChangeShapeType="1"/>
          </p:cNvSpPr>
          <p:nvPr/>
        </p:nvSpPr>
        <p:spPr bwMode="auto">
          <a:xfrm>
            <a:off x="10055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2" name="Flèche : haut 1">
            <a:extLst>
              <a:ext uri="{FF2B5EF4-FFF2-40B4-BE49-F238E27FC236}">
                <a16:creationId xmlns:a16="http://schemas.microsoft.com/office/drawing/2014/main" xmlns="" id="{0B0088AD-78A4-341A-93EE-D8F4D82F49A7}"/>
              </a:ext>
            </a:extLst>
          </p:cNvPr>
          <p:cNvSpPr/>
          <p:nvPr/>
        </p:nvSpPr>
        <p:spPr>
          <a:xfrm>
            <a:off x="3811588" y="2155826"/>
            <a:ext cx="379412" cy="1863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1" name="Flèche : haut 70">
            <a:extLst>
              <a:ext uri="{FF2B5EF4-FFF2-40B4-BE49-F238E27FC236}">
                <a16:creationId xmlns:a16="http://schemas.microsoft.com/office/drawing/2014/main" xmlns="" id="{E4410186-83D0-82FA-1C84-D3518A03EED8}"/>
              </a:ext>
            </a:extLst>
          </p:cNvPr>
          <p:cNvSpPr/>
          <p:nvPr/>
        </p:nvSpPr>
        <p:spPr>
          <a:xfrm>
            <a:off x="4262438" y="2155826"/>
            <a:ext cx="381000" cy="18637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2" name="Flèche : haut 71">
            <a:extLst>
              <a:ext uri="{FF2B5EF4-FFF2-40B4-BE49-F238E27FC236}">
                <a16:creationId xmlns:a16="http://schemas.microsoft.com/office/drawing/2014/main" xmlns="" id="{043DDF4C-1B5D-F869-9C5E-283ED7404BA5}"/>
              </a:ext>
            </a:extLst>
          </p:cNvPr>
          <p:cNvSpPr/>
          <p:nvPr/>
        </p:nvSpPr>
        <p:spPr>
          <a:xfrm>
            <a:off x="4714875" y="2132014"/>
            <a:ext cx="381000" cy="186372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3" name="Flèche : haut 72">
            <a:extLst>
              <a:ext uri="{FF2B5EF4-FFF2-40B4-BE49-F238E27FC236}">
                <a16:creationId xmlns:a16="http://schemas.microsoft.com/office/drawing/2014/main" xmlns="" id="{DCC354A7-8A9E-E325-CCB2-CB4FB1CC213B}"/>
              </a:ext>
            </a:extLst>
          </p:cNvPr>
          <p:cNvSpPr/>
          <p:nvPr/>
        </p:nvSpPr>
        <p:spPr>
          <a:xfrm>
            <a:off x="5311776" y="2135188"/>
            <a:ext cx="379413" cy="1865312"/>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4" name="Flèche : haut 73">
            <a:extLst>
              <a:ext uri="{FF2B5EF4-FFF2-40B4-BE49-F238E27FC236}">
                <a16:creationId xmlns:a16="http://schemas.microsoft.com/office/drawing/2014/main" xmlns="" id="{41E59FCB-418A-687E-7DEC-6482652718E5}"/>
              </a:ext>
            </a:extLst>
          </p:cNvPr>
          <p:cNvSpPr/>
          <p:nvPr/>
        </p:nvSpPr>
        <p:spPr>
          <a:xfrm>
            <a:off x="5845175" y="2112964"/>
            <a:ext cx="381000" cy="1863725"/>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5" name="Flèche : haut 74">
            <a:extLst>
              <a:ext uri="{FF2B5EF4-FFF2-40B4-BE49-F238E27FC236}">
                <a16:creationId xmlns:a16="http://schemas.microsoft.com/office/drawing/2014/main" xmlns="" id="{2BCD630F-0472-933F-BA45-ABBA884F88AF}"/>
              </a:ext>
            </a:extLst>
          </p:cNvPr>
          <p:cNvSpPr/>
          <p:nvPr/>
        </p:nvSpPr>
        <p:spPr>
          <a:xfrm>
            <a:off x="8037513" y="2063751"/>
            <a:ext cx="381000" cy="18653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6" name="Flèche : haut 75">
            <a:extLst>
              <a:ext uri="{FF2B5EF4-FFF2-40B4-BE49-F238E27FC236}">
                <a16:creationId xmlns:a16="http://schemas.microsoft.com/office/drawing/2014/main" xmlns="" id="{067F85AB-FFD1-07E2-498D-6CD5408F4830}"/>
              </a:ext>
            </a:extLst>
          </p:cNvPr>
          <p:cNvSpPr/>
          <p:nvPr/>
        </p:nvSpPr>
        <p:spPr>
          <a:xfrm>
            <a:off x="8582025" y="2063751"/>
            <a:ext cx="381000" cy="186531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7" name="Flèche : haut 76">
            <a:extLst>
              <a:ext uri="{FF2B5EF4-FFF2-40B4-BE49-F238E27FC236}">
                <a16:creationId xmlns:a16="http://schemas.microsoft.com/office/drawing/2014/main" xmlns="" id="{D3CE4DEF-0BC1-AE3A-7696-262AF08EEB75}"/>
              </a:ext>
            </a:extLst>
          </p:cNvPr>
          <p:cNvSpPr/>
          <p:nvPr/>
        </p:nvSpPr>
        <p:spPr>
          <a:xfrm>
            <a:off x="9015413" y="2068513"/>
            <a:ext cx="381000" cy="186531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8" name="Flèche : haut 77">
            <a:extLst>
              <a:ext uri="{FF2B5EF4-FFF2-40B4-BE49-F238E27FC236}">
                <a16:creationId xmlns:a16="http://schemas.microsoft.com/office/drawing/2014/main" xmlns="" id="{4D431C06-E59F-EDFA-4F17-A67710ED5FEE}"/>
              </a:ext>
            </a:extLst>
          </p:cNvPr>
          <p:cNvSpPr/>
          <p:nvPr/>
        </p:nvSpPr>
        <p:spPr>
          <a:xfrm>
            <a:off x="9583738" y="2101851"/>
            <a:ext cx="381000" cy="1863725"/>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9" name="Flèche : haut 78">
            <a:extLst>
              <a:ext uri="{FF2B5EF4-FFF2-40B4-BE49-F238E27FC236}">
                <a16:creationId xmlns:a16="http://schemas.microsoft.com/office/drawing/2014/main" xmlns="" id="{9EC6110D-3503-B288-1A1E-03F96192BF7A}"/>
              </a:ext>
            </a:extLst>
          </p:cNvPr>
          <p:cNvSpPr/>
          <p:nvPr/>
        </p:nvSpPr>
        <p:spPr>
          <a:xfrm>
            <a:off x="10180638" y="2119313"/>
            <a:ext cx="381000" cy="1865312"/>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2498231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7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E1A20276-D23B-D18F-4901-58BA957D3473}"/>
              </a:ext>
            </a:extLst>
          </p:cNvPr>
          <p:cNvSpPr>
            <a:spLocks noChangeArrowheads="1"/>
          </p:cNvSpPr>
          <p:nvPr/>
        </p:nvSpPr>
        <p:spPr bwMode="auto">
          <a:xfrm>
            <a:off x="1524000" y="188913"/>
            <a:ext cx="9144000" cy="590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31" name="Line 3">
            <a:extLst>
              <a:ext uri="{FF2B5EF4-FFF2-40B4-BE49-F238E27FC236}">
                <a16:creationId xmlns:a16="http://schemas.microsoft.com/office/drawing/2014/main" xmlns="" id="{A8D6FA9B-C9FC-5677-A23B-B866DD72F6D2}"/>
              </a:ext>
            </a:extLst>
          </p:cNvPr>
          <p:cNvSpPr>
            <a:spLocks noChangeShapeType="1"/>
          </p:cNvSpPr>
          <p:nvPr/>
        </p:nvSpPr>
        <p:spPr bwMode="auto">
          <a:xfrm>
            <a:off x="1524000" y="7651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2" name="Line 4">
            <a:extLst>
              <a:ext uri="{FF2B5EF4-FFF2-40B4-BE49-F238E27FC236}">
                <a16:creationId xmlns:a16="http://schemas.microsoft.com/office/drawing/2014/main" xmlns="" id="{1C70642B-ECB6-EE24-CCE0-7B23D0E7B9CE}"/>
              </a:ext>
            </a:extLst>
          </p:cNvPr>
          <p:cNvSpPr>
            <a:spLocks noChangeShapeType="1"/>
          </p:cNvSpPr>
          <p:nvPr/>
        </p:nvSpPr>
        <p:spPr bwMode="auto">
          <a:xfrm>
            <a:off x="1524000" y="11255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3" name="Line 5">
            <a:extLst>
              <a:ext uri="{FF2B5EF4-FFF2-40B4-BE49-F238E27FC236}">
                <a16:creationId xmlns:a16="http://schemas.microsoft.com/office/drawing/2014/main" xmlns="" id="{431ED1F6-60AA-DCB0-B827-B170BC3E9746}"/>
              </a:ext>
            </a:extLst>
          </p:cNvPr>
          <p:cNvSpPr>
            <a:spLocks noChangeShapeType="1"/>
          </p:cNvSpPr>
          <p:nvPr/>
        </p:nvSpPr>
        <p:spPr bwMode="auto">
          <a:xfrm>
            <a:off x="1524000" y="13414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4" name="Line 6">
            <a:extLst>
              <a:ext uri="{FF2B5EF4-FFF2-40B4-BE49-F238E27FC236}">
                <a16:creationId xmlns:a16="http://schemas.microsoft.com/office/drawing/2014/main" xmlns="" id="{ED341D66-6B44-5B36-D570-F0F7146012C8}"/>
              </a:ext>
            </a:extLst>
          </p:cNvPr>
          <p:cNvSpPr>
            <a:spLocks noChangeShapeType="1"/>
          </p:cNvSpPr>
          <p:nvPr/>
        </p:nvSpPr>
        <p:spPr bwMode="auto">
          <a:xfrm>
            <a:off x="1524000" y="17002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5" name="Line 7">
            <a:extLst>
              <a:ext uri="{FF2B5EF4-FFF2-40B4-BE49-F238E27FC236}">
                <a16:creationId xmlns:a16="http://schemas.microsoft.com/office/drawing/2014/main" xmlns="" id="{F62E96F5-A4FD-6607-79E1-685272BFA7D4}"/>
              </a:ext>
            </a:extLst>
          </p:cNvPr>
          <p:cNvSpPr>
            <a:spLocks noChangeShapeType="1"/>
          </p:cNvSpPr>
          <p:nvPr/>
        </p:nvSpPr>
        <p:spPr bwMode="auto">
          <a:xfrm>
            <a:off x="1524000" y="19161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6" name="Text Box 8">
            <a:extLst>
              <a:ext uri="{FF2B5EF4-FFF2-40B4-BE49-F238E27FC236}">
                <a16:creationId xmlns:a16="http://schemas.microsoft.com/office/drawing/2014/main" xmlns="" id="{00C2509B-91B6-0EE6-891A-18DC99476BA7}"/>
              </a:ext>
            </a:extLst>
          </p:cNvPr>
          <p:cNvSpPr txBox="1">
            <a:spLocks noChangeArrowheads="1"/>
          </p:cNvSpPr>
          <p:nvPr/>
        </p:nvSpPr>
        <p:spPr bwMode="auto">
          <a:xfrm>
            <a:off x="1847850" y="188914"/>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 budget prévisionnel de l’exercice </a:t>
            </a:r>
          </a:p>
        </p:txBody>
      </p:sp>
      <p:sp>
        <p:nvSpPr>
          <p:cNvPr id="48137" name="Text Box 9">
            <a:extLst>
              <a:ext uri="{FF2B5EF4-FFF2-40B4-BE49-F238E27FC236}">
                <a16:creationId xmlns:a16="http://schemas.microsoft.com/office/drawing/2014/main" xmlns="" id="{4AC542C4-C7A2-1D7A-4430-542B238F2E5B}"/>
              </a:ext>
            </a:extLst>
          </p:cNvPr>
          <p:cNvSpPr txBox="1">
            <a:spLocks noChangeArrowheads="1"/>
          </p:cNvSpPr>
          <p:nvPr/>
        </p:nvSpPr>
        <p:spPr bwMode="auto">
          <a:xfrm>
            <a:off x="1776413" y="765176"/>
            <a:ext cx="4248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48138" name="Text Box 10">
            <a:extLst>
              <a:ext uri="{FF2B5EF4-FFF2-40B4-BE49-F238E27FC236}">
                <a16:creationId xmlns:a16="http://schemas.microsoft.com/office/drawing/2014/main" xmlns="" id="{DEE1B0C2-693A-5695-D3AD-34C1F2BCE761}"/>
              </a:ext>
            </a:extLst>
          </p:cNvPr>
          <p:cNvSpPr txBox="1">
            <a:spLocks noChangeArrowheads="1"/>
          </p:cNvSpPr>
          <p:nvPr/>
        </p:nvSpPr>
        <p:spPr bwMode="auto">
          <a:xfrm>
            <a:off x="6383338" y="765176"/>
            <a:ext cx="4284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PRODUIT POUR OPÉRATIONS COURANTES</a:t>
            </a:r>
          </a:p>
        </p:txBody>
      </p:sp>
      <p:sp>
        <p:nvSpPr>
          <p:cNvPr id="48139" name="Text Box 11">
            <a:extLst>
              <a:ext uri="{FF2B5EF4-FFF2-40B4-BE49-F238E27FC236}">
                <a16:creationId xmlns:a16="http://schemas.microsoft.com/office/drawing/2014/main" xmlns="" id="{4B04FEE3-34A4-03BD-709A-66AB5C930678}"/>
              </a:ext>
            </a:extLst>
          </p:cNvPr>
          <p:cNvSpPr txBox="1">
            <a:spLocks noChangeArrowheads="1"/>
          </p:cNvSpPr>
          <p:nvPr/>
        </p:nvSpPr>
        <p:spPr bwMode="auto">
          <a:xfrm>
            <a:off x="1524000" y="1916114"/>
            <a:ext cx="241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48140" name="Rectangle 12">
            <a:extLst>
              <a:ext uri="{FF2B5EF4-FFF2-40B4-BE49-F238E27FC236}">
                <a16:creationId xmlns:a16="http://schemas.microsoft.com/office/drawing/2014/main" xmlns="" id="{9EB8F32C-171E-95EF-B949-E8C03EE665A5}"/>
              </a:ext>
            </a:extLst>
          </p:cNvPr>
          <p:cNvSpPr>
            <a:spLocks noChangeArrowheads="1"/>
          </p:cNvSpPr>
          <p:nvPr/>
        </p:nvSpPr>
        <p:spPr bwMode="auto">
          <a:xfrm>
            <a:off x="3792539" y="1341439"/>
            <a:ext cx="2446337" cy="4751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41" name="Line 13">
            <a:extLst>
              <a:ext uri="{FF2B5EF4-FFF2-40B4-BE49-F238E27FC236}">
                <a16:creationId xmlns:a16="http://schemas.microsoft.com/office/drawing/2014/main" xmlns="" id="{31D43BF7-2569-3DC9-9FDE-35B5DCE88C01}"/>
              </a:ext>
            </a:extLst>
          </p:cNvPr>
          <p:cNvSpPr>
            <a:spLocks noChangeShapeType="1"/>
          </p:cNvSpPr>
          <p:nvPr/>
        </p:nvSpPr>
        <p:spPr bwMode="auto">
          <a:xfrm>
            <a:off x="46561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2" name="Line 14">
            <a:extLst>
              <a:ext uri="{FF2B5EF4-FFF2-40B4-BE49-F238E27FC236}">
                <a16:creationId xmlns:a16="http://schemas.microsoft.com/office/drawing/2014/main" xmlns="" id="{9560174E-78F7-836A-C21F-8CDDCFF5C64A}"/>
              </a:ext>
            </a:extLst>
          </p:cNvPr>
          <p:cNvSpPr>
            <a:spLocks noChangeShapeType="1"/>
          </p:cNvSpPr>
          <p:nvPr/>
        </p:nvSpPr>
        <p:spPr bwMode="auto">
          <a:xfrm>
            <a:off x="5160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3" name="Line 15">
            <a:extLst>
              <a:ext uri="{FF2B5EF4-FFF2-40B4-BE49-F238E27FC236}">
                <a16:creationId xmlns:a16="http://schemas.microsoft.com/office/drawing/2014/main" xmlns="" id="{9752D57D-2DC7-821C-089C-D8B4BC0B1D15}"/>
              </a:ext>
            </a:extLst>
          </p:cNvPr>
          <p:cNvSpPr>
            <a:spLocks noChangeShapeType="1"/>
          </p:cNvSpPr>
          <p:nvPr/>
        </p:nvSpPr>
        <p:spPr bwMode="auto">
          <a:xfrm>
            <a:off x="5737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4" name="Text Box 16">
            <a:extLst>
              <a:ext uri="{FF2B5EF4-FFF2-40B4-BE49-F238E27FC236}">
                <a16:creationId xmlns:a16="http://schemas.microsoft.com/office/drawing/2014/main" xmlns="" id="{31A03A05-F4E1-F043-48E8-76C6C8A95FBD}"/>
              </a:ext>
            </a:extLst>
          </p:cNvPr>
          <p:cNvSpPr txBox="1">
            <a:spLocks noChangeArrowheads="1"/>
          </p:cNvSpPr>
          <p:nvPr/>
        </p:nvSpPr>
        <p:spPr bwMode="auto">
          <a:xfrm>
            <a:off x="6238876" y="1916113"/>
            <a:ext cx="15859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711 Subventions sur frais de fonctionnement</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716 Produit financiers</a:t>
            </a:r>
          </a:p>
        </p:txBody>
      </p:sp>
      <p:sp>
        <p:nvSpPr>
          <p:cNvPr id="48145" name="Rectangle 17">
            <a:extLst>
              <a:ext uri="{FF2B5EF4-FFF2-40B4-BE49-F238E27FC236}">
                <a16:creationId xmlns:a16="http://schemas.microsoft.com/office/drawing/2014/main" xmlns="" id="{2603AE0E-6861-388B-4A26-B504AD72321A}"/>
              </a:ext>
            </a:extLst>
          </p:cNvPr>
          <p:cNvSpPr>
            <a:spLocks noChangeArrowheads="1"/>
          </p:cNvSpPr>
          <p:nvPr/>
        </p:nvSpPr>
        <p:spPr bwMode="auto">
          <a:xfrm>
            <a:off x="8040688" y="1125539"/>
            <a:ext cx="2627312" cy="4967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46" name="Line 18">
            <a:extLst>
              <a:ext uri="{FF2B5EF4-FFF2-40B4-BE49-F238E27FC236}">
                <a16:creationId xmlns:a16="http://schemas.microsoft.com/office/drawing/2014/main" xmlns="" id="{AD20EFC8-C778-5502-4C1F-04B751F44230}"/>
              </a:ext>
            </a:extLst>
          </p:cNvPr>
          <p:cNvSpPr>
            <a:spLocks noChangeShapeType="1"/>
          </p:cNvSpPr>
          <p:nvPr/>
        </p:nvSpPr>
        <p:spPr bwMode="auto">
          <a:xfrm>
            <a:off x="8470900"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7" name="Line 19">
            <a:extLst>
              <a:ext uri="{FF2B5EF4-FFF2-40B4-BE49-F238E27FC236}">
                <a16:creationId xmlns:a16="http://schemas.microsoft.com/office/drawing/2014/main" xmlns="" id="{B5082C8C-CD56-652F-369F-2916D42ECCBA}"/>
              </a:ext>
            </a:extLst>
          </p:cNvPr>
          <p:cNvSpPr>
            <a:spLocks noChangeShapeType="1"/>
          </p:cNvSpPr>
          <p:nvPr/>
        </p:nvSpPr>
        <p:spPr bwMode="auto">
          <a:xfrm>
            <a:off x="890428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8" name="Line 20">
            <a:extLst>
              <a:ext uri="{FF2B5EF4-FFF2-40B4-BE49-F238E27FC236}">
                <a16:creationId xmlns:a16="http://schemas.microsoft.com/office/drawing/2014/main" xmlns="" id="{1D96931F-9707-6CA5-F37C-F7CBD2B76FE9}"/>
              </a:ext>
            </a:extLst>
          </p:cNvPr>
          <p:cNvSpPr>
            <a:spLocks noChangeShapeType="1"/>
          </p:cNvSpPr>
          <p:nvPr/>
        </p:nvSpPr>
        <p:spPr bwMode="auto">
          <a:xfrm flipH="1">
            <a:off x="9478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9" name="Text Box 22">
            <a:extLst>
              <a:ext uri="{FF2B5EF4-FFF2-40B4-BE49-F238E27FC236}">
                <a16:creationId xmlns:a16="http://schemas.microsoft.com/office/drawing/2014/main" xmlns="" id="{6AC530EA-31C1-EBFB-67B1-95AF6894D892}"/>
              </a:ext>
            </a:extLst>
          </p:cNvPr>
          <p:cNvSpPr txBox="1">
            <a:spLocks noChangeArrowheads="1"/>
          </p:cNvSpPr>
          <p:nvPr/>
        </p:nvSpPr>
        <p:spPr bwMode="auto">
          <a:xfrm>
            <a:off x="3792538" y="1700214"/>
            <a:ext cx="430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50" name="Text Box 23">
            <a:extLst>
              <a:ext uri="{FF2B5EF4-FFF2-40B4-BE49-F238E27FC236}">
                <a16:creationId xmlns:a16="http://schemas.microsoft.com/office/drawing/2014/main" xmlns="" id="{56964FDE-5178-D68C-FDDA-1522E42CE512}"/>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1" name="Text Box 24">
            <a:extLst>
              <a:ext uri="{FF2B5EF4-FFF2-40B4-BE49-F238E27FC236}">
                <a16:creationId xmlns:a16="http://schemas.microsoft.com/office/drawing/2014/main" xmlns="" id="{E7F8B42F-D16D-9BB2-7CE2-07A494386269}"/>
              </a:ext>
            </a:extLst>
          </p:cNvPr>
          <p:cNvSpPr txBox="1">
            <a:spLocks noChangeArrowheads="1"/>
          </p:cNvSpPr>
          <p:nvPr/>
        </p:nvSpPr>
        <p:spPr bwMode="auto">
          <a:xfrm>
            <a:off x="4297364" y="170021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8152" name="Text Box 25">
            <a:extLst>
              <a:ext uri="{FF2B5EF4-FFF2-40B4-BE49-F238E27FC236}">
                <a16:creationId xmlns:a16="http://schemas.microsoft.com/office/drawing/2014/main" xmlns="" id="{6CA80533-3CED-C54C-0F86-2E555F152D47}"/>
              </a:ext>
            </a:extLst>
          </p:cNvPr>
          <p:cNvSpPr txBox="1">
            <a:spLocks noChangeArrowheads="1"/>
          </p:cNvSpPr>
          <p:nvPr/>
        </p:nvSpPr>
        <p:spPr bwMode="auto">
          <a:xfrm>
            <a:off x="4764089" y="1690689"/>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8153" name="Text Box 26">
            <a:extLst>
              <a:ext uri="{FF2B5EF4-FFF2-40B4-BE49-F238E27FC236}">
                <a16:creationId xmlns:a16="http://schemas.microsoft.com/office/drawing/2014/main" xmlns="" id="{72A566B0-5AE2-F2E9-1F9F-09E87EE64BCC}"/>
              </a:ext>
            </a:extLst>
          </p:cNvPr>
          <p:cNvSpPr txBox="1">
            <a:spLocks noChangeArrowheads="1"/>
          </p:cNvSpPr>
          <p:nvPr/>
        </p:nvSpPr>
        <p:spPr bwMode="auto">
          <a:xfrm>
            <a:off x="5232400" y="17002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54" name="Text Box 27">
            <a:extLst>
              <a:ext uri="{FF2B5EF4-FFF2-40B4-BE49-F238E27FC236}">
                <a16:creationId xmlns:a16="http://schemas.microsoft.com/office/drawing/2014/main" xmlns="" id="{B02F8BF4-511E-BC86-7F97-EF8C2A32BB92}"/>
              </a:ext>
            </a:extLst>
          </p:cNvPr>
          <p:cNvSpPr txBox="1">
            <a:spLocks noChangeArrowheads="1"/>
          </p:cNvSpPr>
          <p:nvPr/>
        </p:nvSpPr>
        <p:spPr bwMode="auto">
          <a:xfrm>
            <a:off x="5808663" y="17002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48155" name="Text Box 28">
            <a:extLst>
              <a:ext uri="{FF2B5EF4-FFF2-40B4-BE49-F238E27FC236}">
                <a16:creationId xmlns:a16="http://schemas.microsoft.com/office/drawing/2014/main" xmlns="" id="{97406844-817A-0BFF-0556-D0E3425432A8}"/>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6" name="Text Box 29">
            <a:extLst>
              <a:ext uri="{FF2B5EF4-FFF2-40B4-BE49-F238E27FC236}">
                <a16:creationId xmlns:a16="http://schemas.microsoft.com/office/drawing/2014/main" xmlns="" id="{3A3F0C10-8358-722E-1FD9-E7DEFE801740}"/>
              </a:ext>
            </a:extLst>
          </p:cNvPr>
          <p:cNvSpPr txBox="1">
            <a:spLocks noChangeArrowheads="1"/>
          </p:cNvSpPr>
          <p:nvPr/>
        </p:nvSpPr>
        <p:spPr bwMode="auto">
          <a:xfrm>
            <a:off x="9556750" y="17192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57" name="Text Box 30">
            <a:extLst>
              <a:ext uri="{FF2B5EF4-FFF2-40B4-BE49-F238E27FC236}">
                <a16:creationId xmlns:a16="http://schemas.microsoft.com/office/drawing/2014/main" xmlns="" id="{91A72126-B4D3-3624-8F29-104A2E244FD5}"/>
              </a:ext>
            </a:extLst>
          </p:cNvPr>
          <p:cNvSpPr txBox="1">
            <a:spLocks noChangeArrowheads="1"/>
          </p:cNvSpPr>
          <p:nvPr/>
        </p:nvSpPr>
        <p:spPr bwMode="auto">
          <a:xfrm>
            <a:off x="8067675" y="17002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8" name="Text Box 31">
            <a:extLst>
              <a:ext uri="{FF2B5EF4-FFF2-40B4-BE49-F238E27FC236}">
                <a16:creationId xmlns:a16="http://schemas.microsoft.com/office/drawing/2014/main" xmlns="" id="{CE19D9C8-E65F-58F3-850B-BFECD0F68675}"/>
              </a:ext>
            </a:extLst>
          </p:cNvPr>
          <p:cNvSpPr txBox="1">
            <a:spLocks noChangeArrowheads="1"/>
          </p:cNvSpPr>
          <p:nvPr/>
        </p:nvSpPr>
        <p:spPr bwMode="auto">
          <a:xfrm>
            <a:off x="8550275" y="1692275"/>
            <a:ext cx="503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9" name="Rectangle 32">
            <a:extLst>
              <a:ext uri="{FF2B5EF4-FFF2-40B4-BE49-F238E27FC236}">
                <a16:creationId xmlns:a16="http://schemas.microsoft.com/office/drawing/2014/main" xmlns="" id="{A72AF431-08B0-7A5E-25B0-FE76A52FBB1A}"/>
              </a:ext>
            </a:extLst>
          </p:cNvPr>
          <p:cNvSpPr>
            <a:spLocks noChangeArrowheads="1"/>
          </p:cNvSpPr>
          <p:nvPr/>
        </p:nvSpPr>
        <p:spPr bwMode="auto">
          <a:xfrm>
            <a:off x="10128250" y="17002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60" name="Text Box 33">
            <a:extLst>
              <a:ext uri="{FF2B5EF4-FFF2-40B4-BE49-F238E27FC236}">
                <a16:creationId xmlns:a16="http://schemas.microsoft.com/office/drawing/2014/main" xmlns="" id="{4188CFF2-412D-39DD-5C2B-FCEC22E38190}"/>
              </a:ext>
            </a:extLst>
          </p:cNvPr>
          <p:cNvSpPr txBox="1">
            <a:spLocks noChangeArrowheads="1"/>
          </p:cNvSpPr>
          <p:nvPr/>
        </p:nvSpPr>
        <p:spPr bwMode="auto">
          <a:xfrm>
            <a:off x="8401051" y="126841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61" name="Rectangle 35">
            <a:extLst>
              <a:ext uri="{FF2B5EF4-FFF2-40B4-BE49-F238E27FC236}">
                <a16:creationId xmlns:a16="http://schemas.microsoft.com/office/drawing/2014/main" xmlns="" id="{58FF0ECF-CB9A-4977-20E4-E6152525B2CC}"/>
              </a:ext>
            </a:extLst>
          </p:cNvPr>
          <p:cNvSpPr>
            <a:spLocks noChangeArrowheads="1"/>
          </p:cNvSpPr>
          <p:nvPr/>
        </p:nvSpPr>
        <p:spPr bwMode="auto">
          <a:xfrm>
            <a:off x="9047164" y="1700214"/>
            <a:ext cx="2682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8162" name="Line 37">
            <a:extLst>
              <a:ext uri="{FF2B5EF4-FFF2-40B4-BE49-F238E27FC236}">
                <a16:creationId xmlns:a16="http://schemas.microsoft.com/office/drawing/2014/main" xmlns="" id="{75BF1BE5-B7A7-5F8D-94E9-47F679CD6836}"/>
              </a:ext>
            </a:extLst>
          </p:cNvPr>
          <p:cNvSpPr>
            <a:spLocks noChangeShapeType="1"/>
          </p:cNvSpPr>
          <p:nvPr/>
        </p:nvSpPr>
        <p:spPr bwMode="auto">
          <a:xfrm>
            <a:off x="1524000" y="51577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3" name="Text Box 38">
            <a:extLst>
              <a:ext uri="{FF2B5EF4-FFF2-40B4-BE49-F238E27FC236}">
                <a16:creationId xmlns:a16="http://schemas.microsoft.com/office/drawing/2014/main" xmlns="" id="{35AA10FC-116C-49EB-8DFB-ADA237A89E3C}"/>
              </a:ext>
            </a:extLst>
          </p:cNvPr>
          <p:cNvSpPr txBox="1">
            <a:spLocks noChangeArrowheads="1"/>
          </p:cNvSpPr>
          <p:nvPr/>
        </p:nvSpPr>
        <p:spPr bwMode="auto">
          <a:xfrm>
            <a:off x="1966913" y="5037138"/>
            <a:ext cx="194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000">
                <a:solidFill>
                  <a:prstClr val="black"/>
                </a:solidFill>
                <a:latin typeface="Arial" panose="020B0604020202020204" pitchFamily="34" charset="0"/>
              </a:rPr>
              <a:t>Sous-total</a:t>
            </a:r>
          </a:p>
        </p:txBody>
      </p:sp>
      <p:sp>
        <p:nvSpPr>
          <p:cNvPr id="48164" name="Line 39">
            <a:extLst>
              <a:ext uri="{FF2B5EF4-FFF2-40B4-BE49-F238E27FC236}">
                <a16:creationId xmlns:a16="http://schemas.microsoft.com/office/drawing/2014/main" xmlns="" id="{4350CC10-3040-9BF1-06A1-0AE4F9B9E21E}"/>
              </a:ext>
            </a:extLst>
          </p:cNvPr>
          <p:cNvSpPr>
            <a:spLocks noChangeShapeType="1"/>
          </p:cNvSpPr>
          <p:nvPr/>
        </p:nvSpPr>
        <p:spPr bwMode="auto">
          <a:xfrm>
            <a:off x="42243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5" name="Line 40">
            <a:extLst>
              <a:ext uri="{FF2B5EF4-FFF2-40B4-BE49-F238E27FC236}">
                <a16:creationId xmlns:a16="http://schemas.microsoft.com/office/drawing/2014/main" xmlns="" id="{40D26697-45FA-8C82-92BA-48D333AF2209}"/>
              </a:ext>
            </a:extLst>
          </p:cNvPr>
          <p:cNvSpPr>
            <a:spLocks noChangeShapeType="1"/>
          </p:cNvSpPr>
          <p:nvPr/>
        </p:nvSpPr>
        <p:spPr bwMode="auto">
          <a:xfrm flipV="1">
            <a:off x="6238875" y="7651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6" name="Line 41">
            <a:extLst>
              <a:ext uri="{FF2B5EF4-FFF2-40B4-BE49-F238E27FC236}">
                <a16:creationId xmlns:a16="http://schemas.microsoft.com/office/drawing/2014/main" xmlns="" id="{019C21F7-42B8-8262-CA7C-A3B35900187F}"/>
              </a:ext>
            </a:extLst>
          </p:cNvPr>
          <p:cNvSpPr>
            <a:spLocks noChangeShapeType="1"/>
          </p:cNvSpPr>
          <p:nvPr/>
        </p:nvSpPr>
        <p:spPr bwMode="auto">
          <a:xfrm flipV="1">
            <a:off x="3792538" y="11255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7" name="Line 42">
            <a:extLst>
              <a:ext uri="{FF2B5EF4-FFF2-40B4-BE49-F238E27FC236}">
                <a16:creationId xmlns:a16="http://schemas.microsoft.com/office/drawing/2014/main" xmlns="" id="{098BE3E8-7C83-A13B-0560-EFE1F2627F98}"/>
              </a:ext>
            </a:extLst>
          </p:cNvPr>
          <p:cNvSpPr>
            <a:spLocks noChangeShapeType="1"/>
          </p:cNvSpPr>
          <p:nvPr/>
        </p:nvSpPr>
        <p:spPr bwMode="auto">
          <a:xfrm>
            <a:off x="5160963" y="1052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8" name="Text Box 45">
            <a:extLst>
              <a:ext uri="{FF2B5EF4-FFF2-40B4-BE49-F238E27FC236}">
                <a16:creationId xmlns:a16="http://schemas.microsoft.com/office/drawing/2014/main" xmlns="" id="{50ACEFAF-BA27-2FB6-59D2-28381C624596}"/>
              </a:ext>
            </a:extLst>
          </p:cNvPr>
          <p:cNvSpPr txBox="1">
            <a:spLocks noChangeArrowheads="1"/>
          </p:cNvSpPr>
          <p:nvPr/>
        </p:nvSpPr>
        <p:spPr bwMode="auto">
          <a:xfrm>
            <a:off x="1543051" y="5486400"/>
            <a:ext cx="2339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 s/opération courantes affecté aux copropriétaires</a:t>
            </a:r>
            <a:r>
              <a:rPr lang="fr-FR" altLang="fr-FR" sz="1000">
                <a:solidFill>
                  <a:prstClr val="black"/>
                </a:solidFill>
                <a:latin typeface="Arial" panose="020B0604020202020204" pitchFamily="34" charset="0"/>
              </a:rPr>
              <a:t>)</a:t>
            </a:r>
          </a:p>
        </p:txBody>
      </p:sp>
      <p:sp>
        <p:nvSpPr>
          <p:cNvPr id="48169" name="Line 46">
            <a:extLst>
              <a:ext uri="{FF2B5EF4-FFF2-40B4-BE49-F238E27FC236}">
                <a16:creationId xmlns:a16="http://schemas.microsoft.com/office/drawing/2014/main" xmlns="" id="{58BE3F73-61D9-570F-F41A-3FCA8CB2248D}"/>
              </a:ext>
            </a:extLst>
          </p:cNvPr>
          <p:cNvSpPr>
            <a:spLocks noChangeShapeType="1"/>
          </p:cNvSpPr>
          <p:nvPr/>
        </p:nvSpPr>
        <p:spPr bwMode="auto">
          <a:xfrm>
            <a:off x="1524000" y="5805488"/>
            <a:ext cx="8389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70" name="Line 47">
            <a:extLst>
              <a:ext uri="{FF2B5EF4-FFF2-40B4-BE49-F238E27FC236}">
                <a16:creationId xmlns:a16="http://schemas.microsoft.com/office/drawing/2014/main" xmlns="" id="{F5E1D25B-1E03-0CAA-E09C-05BE6A702091}"/>
              </a:ext>
            </a:extLst>
          </p:cNvPr>
          <p:cNvSpPr>
            <a:spLocks noChangeShapeType="1"/>
          </p:cNvSpPr>
          <p:nvPr/>
        </p:nvSpPr>
        <p:spPr bwMode="auto">
          <a:xfrm>
            <a:off x="1524000" y="55165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71" name="Text Box 48">
            <a:extLst>
              <a:ext uri="{FF2B5EF4-FFF2-40B4-BE49-F238E27FC236}">
                <a16:creationId xmlns:a16="http://schemas.microsoft.com/office/drawing/2014/main" xmlns="" id="{07C7627E-1C6E-8BA4-325B-A343910F905E}"/>
              </a:ext>
            </a:extLst>
          </p:cNvPr>
          <p:cNvSpPr txBox="1">
            <a:spLocks noChangeArrowheads="1"/>
          </p:cNvSpPr>
          <p:nvPr/>
        </p:nvSpPr>
        <p:spPr bwMode="auto">
          <a:xfrm>
            <a:off x="3000376" y="5876926"/>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8172" name="Rectangle 49">
            <a:extLst>
              <a:ext uri="{FF2B5EF4-FFF2-40B4-BE49-F238E27FC236}">
                <a16:creationId xmlns:a16="http://schemas.microsoft.com/office/drawing/2014/main" xmlns="" id="{FE777B9E-A670-7DD4-2AEA-E1B99F6E1523}"/>
              </a:ext>
            </a:extLst>
          </p:cNvPr>
          <p:cNvSpPr>
            <a:spLocks noChangeArrowheads="1"/>
          </p:cNvSpPr>
          <p:nvPr/>
        </p:nvSpPr>
        <p:spPr bwMode="auto">
          <a:xfrm>
            <a:off x="6245225" y="5524501"/>
            <a:ext cx="1690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(déficitaire s/opération courantes affecté aux copropriétaires)</a:t>
            </a:r>
          </a:p>
        </p:txBody>
      </p:sp>
      <p:sp>
        <p:nvSpPr>
          <p:cNvPr id="48173" name="Text Box 50">
            <a:extLst>
              <a:ext uri="{FF2B5EF4-FFF2-40B4-BE49-F238E27FC236}">
                <a16:creationId xmlns:a16="http://schemas.microsoft.com/office/drawing/2014/main" xmlns="" id="{CAF1124C-46EF-754A-4906-EF19D7DE36D0}"/>
              </a:ext>
            </a:extLst>
          </p:cNvPr>
          <p:cNvSpPr txBox="1">
            <a:spLocks noChangeArrowheads="1"/>
          </p:cNvSpPr>
          <p:nvPr/>
        </p:nvSpPr>
        <p:spPr bwMode="auto">
          <a:xfrm>
            <a:off x="7104063" y="5876926"/>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8174" name="Text Box 60">
            <a:extLst>
              <a:ext uri="{FF2B5EF4-FFF2-40B4-BE49-F238E27FC236}">
                <a16:creationId xmlns:a16="http://schemas.microsoft.com/office/drawing/2014/main" xmlns="" id="{96C5A2BE-1440-8BDC-950C-CB39FB457A4A}"/>
              </a:ext>
            </a:extLst>
          </p:cNvPr>
          <p:cNvSpPr txBox="1">
            <a:spLocks noChangeArrowheads="1"/>
          </p:cNvSpPr>
          <p:nvPr/>
        </p:nvSpPr>
        <p:spPr bwMode="auto">
          <a:xfrm>
            <a:off x="8759826" y="26035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48175" name="Text Box 73">
            <a:extLst>
              <a:ext uri="{FF2B5EF4-FFF2-40B4-BE49-F238E27FC236}">
                <a16:creationId xmlns:a16="http://schemas.microsoft.com/office/drawing/2014/main" xmlns="" id="{7F2C6FDA-F374-F816-6D2C-7BB7F530C0FD}"/>
              </a:ext>
            </a:extLst>
          </p:cNvPr>
          <p:cNvSpPr txBox="1">
            <a:spLocks noChangeArrowheads="1"/>
          </p:cNvSpPr>
          <p:nvPr/>
        </p:nvSpPr>
        <p:spPr bwMode="auto">
          <a:xfrm>
            <a:off x="6491288" y="5237164"/>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Sous-total</a:t>
            </a:r>
          </a:p>
        </p:txBody>
      </p:sp>
      <p:sp>
        <p:nvSpPr>
          <p:cNvPr id="48176" name="Rectangle 74">
            <a:extLst>
              <a:ext uri="{FF2B5EF4-FFF2-40B4-BE49-F238E27FC236}">
                <a16:creationId xmlns:a16="http://schemas.microsoft.com/office/drawing/2014/main" xmlns="" id="{D9D1E20D-28FE-57DC-F708-CC68948A0BA9}"/>
              </a:ext>
            </a:extLst>
          </p:cNvPr>
          <p:cNvSpPr>
            <a:spLocks noChangeArrowheads="1"/>
          </p:cNvSpPr>
          <p:nvPr/>
        </p:nvSpPr>
        <p:spPr bwMode="auto">
          <a:xfrm>
            <a:off x="4224338" y="5516564"/>
            <a:ext cx="43180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77" name="Rectangle 75">
            <a:extLst>
              <a:ext uri="{FF2B5EF4-FFF2-40B4-BE49-F238E27FC236}">
                <a16:creationId xmlns:a16="http://schemas.microsoft.com/office/drawing/2014/main" xmlns="" id="{A4033DF8-595A-2062-31B7-EC8D821261D4}"/>
              </a:ext>
            </a:extLst>
          </p:cNvPr>
          <p:cNvSpPr>
            <a:spLocks noChangeArrowheads="1"/>
          </p:cNvSpPr>
          <p:nvPr/>
        </p:nvSpPr>
        <p:spPr bwMode="auto">
          <a:xfrm>
            <a:off x="5160963" y="551021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78" name="Rectangle 76">
            <a:extLst>
              <a:ext uri="{FF2B5EF4-FFF2-40B4-BE49-F238E27FC236}">
                <a16:creationId xmlns:a16="http://schemas.microsoft.com/office/drawing/2014/main" xmlns="" id="{358DC639-0234-7FF0-1D5F-54F8378A38A1}"/>
              </a:ext>
            </a:extLst>
          </p:cNvPr>
          <p:cNvSpPr>
            <a:spLocks noChangeArrowheads="1"/>
          </p:cNvSpPr>
          <p:nvPr/>
        </p:nvSpPr>
        <p:spPr bwMode="auto">
          <a:xfrm>
            <a:off x="5737225" y="5516564"/>
            <a:ext cx="50165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79" name="Rectangle 77">
            <a:extLst>
              <a:ext uri="{FF2B5EF4-FFF2-40B4-BE49-F238E27FC236}">
                <a16:creationId xmlns:a16="http://schemas.microsoft.com/office/drawing/2014/main" xmlns="" id="{1C243ABB-2FDC-14E4-D563-BAA8E1BB214D}"/>
              </a:ext>
            </a:extLst>
          </p:cNvPr>
          <p:cNvSpPr>
            <a:spLocks noChangeArrowheads="1"/>
          </p:cNvSpPr>
          <p:nvPr/>
        </p:nvSpPr>
        <p:spPr bwMode="auto">
          <a:xfrm>
            <a:off x="8470900" y="5516564"/>
            <a:ext cx="433388"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80" name="Rectangle 78">
            <a:extLst>
              <a:ext uri="{FF2B5EF4-FFF2-40B4-BE49-F238E27FC236}">
                <a16:creationId xmlns:a16="http://schemas.microsoft.com/office/drawing/2014/main" xmlns="" id="{626C3ED5-26FC-28E6-5A2F-2DF80DA53FF4}"/>
              </a:ext>
            </a:extLst>
          </p:cNvPr>
          <p:cNvSpPr>
            <a:spLocks noChangeArrowheads="1"/>
          </p:cNvSpPr>
          <p:nvPr/>
        </p:nvSpPr>
        <p:spPr bwMode="auto">
          <a:xfrm>
            <a:off x="9478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81" name="Rectangle 79">
            <a:extLst>
              <a:ext uri="{FF2B5EF4-FFF2-40B4-BE49-F238E27FC236}">
                <a16:creationId xmlns:a16="http://schemas.microsoft.com/office/drawing/2014/main" xmlns="" id="{393CF9FE-8CAE-5131-5DB9-2FE63B455C1C}"/>
              </a:ext>
            </a:extLst>
          </p:cNvPr>
          <p:cNvSpPr>
            <a:spLocks noChangeArrowheads="1"/>
          </p:cNvSpPr>
          <p:nvPr/>
        </p:nvSpPr>
        <p:spPr bwMode="auto">
          <a:xfrm>
            <a:off x="10055226" y="5516564"/>
            <a:ext cx="612775"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82" name="Text Box 84">
            <a:extLst>
              <a:ext uri="{FF2B5EF4-FFF2-40B4-BE49-F238E27FC236}">
                <a16:creationId xmlns:a16="http://schemas.microsoft.com/office/drawing/2014/main" xmlns="" id="{07D8BE40-130E-70C7-60D6-1B2878AF23D6}"/>
              </a:ext>
            </a:extLst>
          </p:cNvPr>
          <p:cNvSpPr txBox="1">
            <a:spLocks noChangeArrowheads="1"/>
          </p:cNvSpPr>
          <p:nvPr/>
        </p:nvSpPr>
        <p:spPr bwMode="auto">
          <a:xfrm>
            <a:off x="3721101" y="134143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8183" name="Text Box 85">
            <a:extLst>
              <a:ext uri="{FF2B5EF4-FFF2-40B4-BE49-F238E27FC236}">
                <a16:creationId xmlns:a16="http://schemas.microsoft.com/office/drawing/2014/main" xmlns="" id="{27B89D75-2808-E377-BF32-164FBEC3C3DA}"/>
              </a:ext>
            </a:extLst>
          </p:cNvPr>
          <p:cNvSpPr txBox="1">
            <a:spLocks noChangeArrowheads="1"/>
          </p:cNvSpPr>
          <p:nvPr/>
        </p:nvSpPr>
        <p:spPr bwMode="auto">
          <a:xfrm>
            <a:off x="4143376" y="1314450"/>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48184" name="Text Box 86">
            <a:extLst>
              <a:ext uri="{FF2B5EF4-FFF2-40B4-BE49-F238E27FC236}">
                <a16:creationId xmlns:a16="http://schemas.microsoft.com/office/drawing/2014/main" xmlns="" id="{A263DAFC-3A0D-AFCD-5B35-993B526A1117}"/>
              </a:ext>
            </a:extLst>
          </p:cNvPr>
          <p:cNvSpPr txBox="1">
            <a:spLocks noChangeArrowheads="1"/>
          </p:cNvSpPr>
          <p:nvPr/>
        </p:nvSpPr>
        <p:spPr bwMode="auto">
          <a:xfrm>
            <a:off x="4570414" y="1341438"/>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8185" name="Text Box 87">
            <a:extLst>
              <a:ext uri="{FF2B5EF4-FFF2-40B4-BE49-F238E27FC236}">
                <a16:creationId xmlns:a16="http://schemas.microsoft.com/office/drawing/2014/main" xmlns="" id="{F1685ED7-EABC-371A-4823-36930138F1F4}"/>
              </a:ext>
            </a:extLst>
          </p:cNvPr>
          <p:cNvSpPr txBox="1">
            <a:spLocks noChangeArrowheads="1"/>
          </p:cNvSpPr>
          <p:nvPr/>
        </p:nvSpPr>
        <p:spPr bwMode="auto">
          <a:xfrm>
            <a:off x="3792539" y="1125538"/>
            <a:ext cx="13668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48186" name="Text Box 88">
            <a:extLst>
              <a:ext uri="{FF2B5EF4-FFF2-40B4-BE49-F238E27FC236}">
                <a16:creationId xmlns:a16="http://schemas.microsoft.com/office/drawing/2014/main" xmlns="" id="{127F3B5F-33BF-1AC0-AE95-A8F8FF91C487}"/>
              </a:ext>
            </a:extLst>
          </p:cNvPr>
          <p:cNvSpPr txBox="1">
            <a:spLocks noChangeArrowheads="1"/>
          </p:cNvSpPr>
          <p:nvPr/>
        </p:nvSpPr>
        <p:spPr bwMode="auto">
          <a:xfrm>
            <a:off x="5092700" y="135096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48187" name="Text Box 89">
            <a:extLst>
              <a:ext uri="{FF2B5EF4-FFF2-40B4-BE49-F238E27FC236}">
                <a16:creationId xmlns:a16="http://schemas.microsoft.com/office/drawing/2014/main" xmlns="" id="{DAD39408-31B8-307A-CA04-5C943DA88FB7}"/>
              </a:ext>
            </a:extLst>
          </p:cNvPr>
          <p:cNvSpPr txBox="1">
            <a:spLocks noChangeArrowheads="1"/>
          </p:cNvSpPr>
          <p:nvPr/>
        </p:nvSpPr>
        <p:spPr bwMode="auto">
          <a:xfrm>
            <a:off x="5664201" y="134143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8188" name="Text Box 90">
            <a:extLst>
              <a:ext uri="{FF2B5EF4-FFF2-40B4-BE49-F238E27FC236}">
                <a16:creationId xmlns:a16="http://schemas.microsoft.com/office/drawing/2014/main" xmlns="" id="{4F933815-EEF7-7BC8-759B-147F5DA6821D}"/>
              </a:ext>
            </a:extLst>
          </p:cNvPr>
          <p:cNvSpPr txBox="1">
            <a:spLocks noChangeArrowheads="1"/>
          </p:cNvSpPr>
          <p:nvPr/>
        </p:nvSpPr>
        <p:spPr bwMode="auto">
          <a:xfrm>
            <a:off x="7967664" y="1341438"/>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8189" name="Text Box 91">
            <a:extLst>
              <a:ext uri="{FF2B5EF4-FFF2-40B4-BE49-F238E27FC236}">
                <a16:creationId xmlns:a16="http://schemas.microsoft.com/office/drawing/2014/main" xmlns="" id="{5FAB6393-FCB7-D174-209A-9C4F929A25A7}"/>
              </a:ext>
            </a:extLst>
          </p:cNvPr>
          <p:cNvSpPr txBox="1">
            <a:spLocks noChangeArrowheads="1"/>
          </p:cNvSpPr>
          <p:nvPr/>
        </p:nvSpPr>
        <p:spPr bwMode="auto">
          <a:xfrm>
            <a:off x="8420101" y="130651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8190" name="Rectangle 92">
            <a:extLst>
              <a:ext uri="{FF2B5EF4-FFF2-40B4-BE49-F238E27FC236}">
                <a16:creationId xmlns:a16="http://schemas.microsoft.com/office/drawing/2014/main" xmlns="" id="{01E0C36D-5EA4-C2C2-FDBA-4F7732B61C17}"/>
              </a:ext>
            </a:extLst>
          </p:cNvPr>
          <p:cNvSpPr>
            <a:spLocks noChangeArrowheads="1"/>
          </p:cNvSpPr>
          <p:nvPr/>
        </p:nvSpPr>
        <p:spPr bwMode="auto">
          <a:xfrm>
            <a:off x="9407525" y="1341438"/>
            <a:ext cx="71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48191" name="Text Box 93">
            <a:extLst>
              <a:ext uri="{FF2B5EF4-FFF2-40B4-BE49-F238E27FC236}">
                <a16:creationId xmlns:a16="http://schemas.microsoft.com/office/drawing/2014/main" xmlns="" id="{64D22EFB-ED9B-4B61-18F0-B3D5BDD6FF9C}"/>
              </a:ext>
            </a:extLst>
          </p:cNvPr>
          <p:cNvSpPr txBox="1">
            <a:spLocks noChangeArrowheads="1"/>
          </p:cNvSpPr>
          <p:nvPr/>
        </p:nvSpPr>
        <p:spPr bwMode="auto">
          <a:xfrm>
            <a:off x="10056814" y="1341438"/>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8192" name="Text Box 94">
            <a:extLst>
              <a:ext uri="{FF2B5EF4-FFF2-40B4-BE49-F238E27FC236}">
                <a16:creationId xmlns:a16="http://schemas.microsoft.com/office/drawing/2014/main" xmlns="" id="{ADEE54A5-49A5-DE19-C1C0-29DB087458FB}"/>
              </a:ext>
            </a:extLst>
          </p:cNvPr>
          <p:cNvSpPr txBox="1">
            <a:spLocks noChangeArrowheads="1"/>
          </p:cNvSpPr>
          <p:nvPr/>
        </p:nvSpPr>
        <p:spPr bwMode="auto">
          <a:xfrm>
            <a:off x="8831263" y="1341438"/>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8193" name="Text Box 95">
            <a:extLst>
              <a:ext uri="{FF2B5EF4-FFF2-40B4-BE49-F238E27FC236}">
                <a16:creationId xmlns:a16="http://schemas.microsoft.com/office/drawing/2014/main" xmlns="" id="{DB71A0DA-7BDD-13DC-EBD5-AC3126260110}"/>
              </a:ext>
            </a:extLst>
          </p:cNvPr>
          <p:cNvSpPr txBox="1">
            <a:spLocks noChangeArrowheads="1"/>
          </p:cNvSpPr>
          <p:nvPr/>
        </p:nvSpPr>
        <p:spPr bwMode="auto">
          <a:xfrm>
            <a:off x="5016501" y="1125538"/>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48194" name="Text Box 96">
            <a:extLst>
              <a:ext uri="{FF2B5EF4-FFF2-40B4-BE49-F238E27FC236}">
                <a16:creationId xmlns:a16="http://schemas.microsoft.com/office/drawing/2014/main" xmlns="" id="{70DE9B66-D60D-1B1E-9A51-03ACE6209FCB}"/>
              </a:ext>
            </a:extLst>
          </p:cNvPr>
          <p:cNvSpPr txBox="1">
            <a:spLocks noChangeArrowheads="1"/>
          </p:cNvSpPr>
          <p:nvPr/>
        </p:nvSpPr>
        <p:spPr bwMode="auto">
          <a:xfrm>
            <a:off x="8039101" y="1108076"/>
            <a:ext cx="143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8195" name="Rectangle 97">
            <a:extLst>
              <a:ext uri="{FF2B5EF4-FFF2-40B4-BE49-F238E27FC236}">
                <a16:creationId xmlns:a16="http://schemas.microsoft.com/office/drawing/2014/main" xmlns="" id="{8B0A06AB-C803-3427-06BE-349F0601870F}"/>
              </a:ext>
            </a:extLst>
          </p:cNvPr>
          <p:cNvSpPr>
            <a:spLocks noChangeArrowheads="1"/>
          </p:cNvSpPr>
          <p:nvPr/>
        </p:nvSpPr>
        <p:spPr bwMode="auto">
          <a:xfrm>
            <a:off x="9439275" y="1125538"/>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48196" name="Line 98">
            <a:extLst>
              <a:ext uri="{FF2B5EF4-FFF2-40B4-BE49-F238E27FC236}">
                <a16:creationId xmlns:a16="http://schemas.microsoft.com/office/drawing/2014/main" xmlns="" id="{4437CA3C-BA9B-0CBA-3128-9B15039F6351}"/>
              </a:ext>
            </a:extLst>
          </p:cNvPr>
          <p:cNvSpPr>
            <a:spLocks noChangeShapeType="1"/>
          </p:cNvSpPr>
          <p:nvPr/>
        </p:nvSpPr>
        <p:spPr bwMode="auto">
          <a:xfrm>
            <a:off x="10055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 name="Rectangle 3">
            <a:extLst>
              <a:ext uri="{FF2B5EF4-FFF2-40B4-BE49-F238E27FC236}">
                <a16:creationId xmlns:a16="http://schemas.microsoft.com/office/drawing/2014/main" xmlns="" id="{C5967721-86CD-DA2C-AB0A-C8D74A0C7246}"/>
              </a:ext>
            </a:extLst>
          </p:cNvPr>
          <p:cNvSpPr/>
          <p:nvPr/>
        </p:nvSpPr>
        <p:spPr>
          <a:xfrm>
            <a:off x="1543051" y="1906589"/>
            <a:ext cx="2392363" cy="3222625"/>
          </a:xfrm>
          <a:prstGeom prst="rect">
            <a:avLst/>
          </a:prstGeom>
          <a:noFill/>
          <a:ln w="14922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2" name="Rectangle 81">
            <a:extLst>
              <a:ext uri="{FF2B5EF4-FFF2-40B4-BE49-F238E27FC236}">
                <a16:creationId xmlns:a16="http://schemas.microsoft.com/office/drawing/2014/main" xmlns="" id="{C7E72E02-22B5-C791-6E73-6EA9CF23DD5D}"/>
              </a:ext>
            </a:extLst>
          </p:cNvPr>
          <p:cNvSpPr/>
          <p:nvPr/>
        </p:nvSpPr>
        <p:spPr>
          <a:xfrm>
            <a:off x="6175375" y="1806576"/>
            <a:ext cx="1860550" cy="3222625"/>
          </a:xfrm>
          <a:prstGeom prst="rect">
            <a:avLst/>
          </a:prstGeom>
          <a:noFill/>
          <a:ln w="14922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3" name="Rectangle 82">
            <a:extLst>
              <a:ext uri="{FF2B5EF4-FFF2-40B4-BE49-F238E27FC236}">
                <a16:creationId xmlns:a16="http://schemas.microsoft.com/office/drawing/2014/main" xmlns="" id="{AF32A95B-1C3C-8276-CED1-FC0BB39EA15B}"/>
              </a:ext>
            </a:extLst>
          </p:cNvPr>
          <p:cNvSpPr/>
          <p:nvPr/>
        </p:nvSpPr>
        <p:spPr>
          <a:xfrm>
            <a:off x="4657531" y="5181405"/>
            <a:ext cx="502046" cy="314325"/>
          </a:xfrm>
          <a:prstGeom prst="rect">
            <a:avLst/>
          </a:prstGeom>
          <a:solidFill>
            <a:srgbClr val="FF0000"/>
          </a:solidFill>
          <a:ln w="412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5" name="Rectangle 84">
            <a:extLst>
              <a:ext uri="{FF2B5EF4-FFF2-40B4-BE49-F238E27FC236}">
                <a16:creationId xmlns:a16="http://schemas.microsoft.com/office/drawing/2014/main" xmlns="" id="{96590A13-4163-C944-10E1-68A62EED6F21}"/>
              </a:ext>
            </a:extLst>
          </p:cNvPr>
          <p:cNvSpPr/>
          <p:nvPr/>
        </p:nvSpPr>
        <p:spPr>
          <a:xfrm>
            <a:off x="8909051" y="5157789"/>
            <a:ext cx="530225" cy="352425"/>
          </a:xfrm>
          <a:prstGeom prst="rect">
            <a:avLst/>
          </a:prstGeom>
          <a:solidFill>
            <a:schemeClr val="accent6">
              <a:lumMod val="60000"/>
              <a:lumOff val="40000"/>
            </a:schemeClr>
          </a:solidFill>
          <a:ln w="41275">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Tree>
    <p:extLst>
      <p:ext uri="{BB962C8B-B14F-4D97-AF65-F5344CB8AC3E}">
        <p14:creationId xmlns:p14="http://schemas.microsoft.com/office/powerpoint/2010/main" val="2696765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2" grpId="0" animBg="1"/>
      <p:bldP spid="83" grpId="0" animBg="1"/>
      <p:bldP spid="8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E1A20276-D23B-D18F-4901-58BA957D3473}"/>
              </a:ext>
            </a:extLst>
          </p:cNvPr>
          <p:cNvSpPr>
            <a:spLocks noChangeArrowheads="1"/>
          </p:cNvSpPr>
          <p:nvPr/>
        </p:nvSpPr>
        <p:spPr bwMode="auto">
          <a:xfrm>
            <a:off x="1524000" y="188913"/>
            <a:ext cx="9144000" cy="590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31" name="Line 3">
            <a:extLst>
              <a:ext uri="{FF2B5EF4-FFF2-40B4-BE49-F238E27FC236}">
                <a16:creationId xmlns:a16="http://schemas.microsoft.com/office/drawing/2014/main" xmlns="" id="{A8D6FA9B-C9FC-5677-A23B-B866DD72F6D2}"/>
              </a:ext>
            </a:extLst>
          </p:cNvPr>
          <p:cNvSpPr>
            <a:spLocks noChangeShapeType="1"/>
          </p:cNvSpPr>
          <p:nvPr/>
        </p:nvSpPr>
        <p:spPr bwMode="auto">
          <a:xfrm>
            <a:off x="1524000" y="7651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2" name="Line 4">
            <a:extLst>
              <a:ext uri="{FF2B5EF4-FFF2-40B4-BE49-F238E27FC236}">
                <a16:creationId xmlns:a16="http://schemas.microsoft.com/office/drawing/2014/main" xmlns="" id="{1C70642B-ECB6-EE24-CCE0-7B23D0E7B9CE}"/>
              </a:ext>
            </a:extLst>
          </p:cNvPr>
          <p:cNvSpPr>
            <a:spLocks noChangeShapeType="1"/>
          </p:cNvSpPr>
          <p:nvPr/>
        </p:nvSpPr>
        <p:spPr bwMode="auto">
          <a:xfrm>
            <a:off x="1524000" y="11255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3" name="Line 5">
            <a:extLst>
              <a:ext uri="{FF2B5EF4-FFF2-40B4-BE49-F238E27FC236}">
                <a16:creationId xmlns:a16="http://schemas.microsoft.com/office/drawing/2014/main" xmlns="" id="{431ED1F6-60AA-DCB0-B827-B170BC3E9746}"/>
              </a:ext>
            </a:extLst>
          </p:cNvPr>
          <p:cNvSpPr>
            <a:spLocks noChangeShapeType="1"/>
          </p:cNvSpPr>
          <p:nvPr/>
        </p:nvSpPr>
        <p:spPr bwMode="auto">
          <a:xfrm>
            <a:off x="1524000" y="13414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4" name="Line 6">
            <a:extLst>
              <a:ext uri="{FF2B5EF4-FFF2-40B4-BE49-F238E27FC236}">
                <a16:creationId xmlns:a16="http://schemas.microsoft.com/office/drawing/2014/main" xmlns="" id="{ED341D66-6B44-5B36-D570-F0F7146012C8}"/>
              </a:ext>
            </a:extLst>
          </p:cNvPr>
          <p:cNvSpPr>
            <a:spLocks noChangeShapeType="1"/>
          </p:cNvSpPr>
          <p:nvPr/>
        </p:nvSpPr>
        <p:spPr bwMode="auto">
          <a:xfrm>
            <a:off x="1524000" y="17002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5" name="Line 7">
            <a:extLst>
              <a:ext uri="{FF2B5EF4-FFF2-40B4-BE49-F238E27FC236}">
                <a16:creationId xmlns:a16="http://schemas.microsoft.com/office/drawing/2014/main" xmlns="" id="{F62E96F5-A4FD-6607-79E1-685272BFA7D4}"/>
              </a:ext>
            </a:extLst>
          </p:cNvPr>
          <p:cNvSpPr>
            <a:spLocks noChangeShapeType="1"/>
          </p:cNvSpPr>
          <p:nvPr/>
        </p:nvSpPr>
        <p:spPr bwMode="auto">
          <a:xfrm>
            <a:off x="1524000" y="19161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6" name="Text Box 8">
            <a:extLst>
              <a:ext uri="{FF2B5EF4-FFF2-40B4-BE49-F238E27FC236}">
                <a16:creationId xmlns:a16="http://schemas.microsoft.com/office/drawing/2014/main" xmlns="" id="{00C2509B-91B6-0EE6-891A-18DC99476BA7}"/>
              </a:ext>
            </a:extLst>
          </p:cNvPr>
          <p:cNvSpPr txBox="1">
            <a:spLocks noChangeArrowheads="1"/>
          </p:cNvSpPr>
          <p:nvPr/>
        </p:nvSpPr>
        <p:spPr bwMode="auto">
          <a:xfrm>
            <a:off x="1847850" y="188914"/>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 budget prévisionnel de l’exercice </a:t>
            </a:r>
          </a:p>
        </p:txBody>
      </p:sp>
      <p:sp>
        <p:nvSpPr>
          <p:cNvPr id="48137" name="Text Box 9">
            <a:extLst>
              <a:ext uri="{FF2B5EF4-FFF2-40B4-BE49-F238E27FC236}">
                <a16:creationId xmlns:a16="http://schemas.microsoft.com/office/drawing/2014/main" xmlns="" id="{4AC542C4-C7A2-1D7A-4430-542B238F2E5B}"/>
              </a:ext>
            </a:extLst>
          </p:cNvPr>
          <p:cNvSpPr txBox="1">
            <a:spLocks noChangeArrowheads="1"/>
          </p:cNvSpPr>
          <p:nvPr/>
        </p:nvSpPr>
        <p:spPr bwMode="auto">
          <a:xfrm>
            <a:off x="1776413" y="765176"/>
            <a:ext cx="4248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48138" name="Text Box 10">
            <a:extLst>
              <a:ext uri="{FF2B5EF4-FFF2-40B4-BE49-F238E27FC236}">
                <a16:creationId xmlns:a16="http://schemas.microsoft.com/office/drawing/2014/main" xmlns="" id="{DEE1B0C2-693A-5695-D3AD-34C1F2BCE761}"/>
              </a:ext>
            </a:extLst>
          </p:cNvPr>
          <p:cNvSpPr txBox="1">
            <a:spLocks noChangeArrowheads="1"/>
          </p:cNvSpPr>
          <p:nvPr/>
        </p:nvSpPr>
        <p:spPr bwMode="auto">
          <a:xfrm>
            <a:off x="6383338" y="765176"/>
            <a:ext cx="4284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PRODUIT POUR OPÉRATIONS COURANTES</a:t>
            </a:r>
          </a:p>
        </p:txBody>
      </p:sp>
      <p:sp>
        <p:nvSpPr>
          <p:cNvPr id="48139" name="Text Box 11">
            <a:extLst>
              <a:ext uri="{FF2B5EF4-FFF2-40B4-BE49-F238E27FC236}">
                <a16:creationId xmlns:a16="http://schemas.microsoft.com/office/drawing/2014/main" xmlns="" id="{4B04FEE3-34A4-03BD-709A-66AB5C930678}"/>
              </a:ext>
            </a:extLst>
          </p:cNvPr>
          <p:cNvSpPr txBox="1">
            <a:spLocks noChangeArrowheads="1"/>
          </p:cNvSpPr>
          <p:nvPr/>
        </p:nvSpPr>
        <p:spPr bwMode="auto">
          <a:xfrm>
            <a:off x="1524000" y="1916114"/>
            <a:ext cx="241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48140" name="Rectangle 12">
            <a:extLst>
              <a:ext uri="{FF2B5EF4-FFF2-40B4-BE49-F238E27FC236}">
                <a16:creationId xmlns:a16="http://schemas.microsoft.com/office/drawing/2014/main" xmlns="" id="{9EB8F32C-171E-95EF-B949-E8C03EE665A5}"/>
              </a:ext>
            </a:extLst>
          </p:cNvPr>
          <p:cNvSpPr>
            <a:spLocks noChangeArrowheads="1"/>
          </p:cNvSpPr>
          <p:nvPr/>
        </p:nvSpPr>
        <p:spPr bwMode="auto">
          <a:xfrm>
            <a:off x="3792539" y="1341439"/>
            <a:ext cx="2446337" cy="4751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41" name="Line 13">
            <a:extLst>
              <a:ext uri="{FF2B5EF4-FFF2-40B4-BE49-F238E27FC236}">
                <a16:creationId xmlns:a16="http://schemas.microsoft.com/office/drawing/2014/main" xmlns="" id="{31D43BF7-2569-3DC9-9FDE-35B5DCE88C01}"/>
              </a:ext>
            </a:extLst>
          </p:cNvPr>
          <p:cNvSpPr>
            <a:spLocks noChangeShapeType="1"/>
          </p:cNvSpPr>
          <p:nvPr/>
        </p:nvSpPr>
        <p:spPr bwMode="auto">
          <a:xfrm>
            <a:off x="46561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2" name="Line 14">
            <a:extLst>
              <a:ext uri="{FF2B5EF4-FFF2-40B4-BE49-F238E27FC236}">
                <a16:creationId xmlns:a16="http://schemas.microsoft.com/office/drawing/2014/main" xmlns="" id="{9560174E-78F7-836A-C21F-8CDDCFF5C64A}"/>
              </a:ext>
            </a:extLst>
          </p:cNvPr>
          <p:cNvSpPr>
            <a:spLocks noChangeShapeType="1"/>
          </p:cNvSpPr>
          <p:nvPr/>
        </p:nvSpPr>
        <p:spPr bwMode="auto">
          <a:xfrm>
            <a:off x="5160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3" name="Line 15">
            <a:extLst>
              <a:ext uri="{FF2B5EF4-FFF2-40B4-BE49-F238E27FC236}">
                <a16:creationId xmlns:a16="http://schemas.microsoft.com/office/drawing/2014/main" xmlns="" id="{9752D57D-2DC7-821C-089C-D8B4BC0B1D15}"/>
              </a:ext>
            </a:extLst>
          </p:cNvPr>
          <p:cNvSpPr>
            <a:spLocks noChangeShapeType="1"/>
          </p:cNvSpPr>
          <p:nvPr/>
        </p:nvSpPr>
        <p:spPr bwMode="auto">
          <a:xfrm>
            <a:off x="5737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4" name="Text Box 16">
            <a:extLst>
              <a:ext uri="{FF2B5EF4-FFF2-40B4-BE49-F238E27FC236}">
                <a16:creationId xmlns:a16="http://schemas.microsoft.com/office/drawing/2014/main" xmlns="" id="{31A03A05-F4E1-F043-48E8-76C6C8A95FBD}"/>
              </a:ext>
            </a:extLst>
          </p:cNvPr>
          <p:cNvSpPr txBox="1">
            <a:spLocks noChangeArrowheads="1"/>
          </p:cNvSpPr>
          <p:nvPr/>
        </p:nvSpPr>
        <p:spPr bwMode="auto">
          <a:xfrm>
            <a:off x="6238876" y="1916113"/>
            <a:ext cx="15859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711 Subventions sur frais de fonctionnement</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716 Produit financiers</a:t>
            </a:r>
          </a:p>
        </p:txBody>
      </p:sp>
      <p:sp>
        <p:nvSpPr>
          <p:cNvPr id="48145" name="Rectangle 17">
            <a:extLst>
              <a:ext uri="{FF2B5EF4-FFF2-40B4-BE49-F238E27FC236}">
                <a16:creationId xmlns:a16="http://schemas.microsoft.com/office/drawing/2014/main" xmlns="" id="{2603AE0E-6861-388B-4A26-B504AD72321A}"/>
              </a:ext>
            </a:extLst>
          </p:cNvPr>
          <p:cNvSpPr>
            <a:spLocks noChangeArrowheads="1"/>
          </p:cNvSpPr>
          <p:nvPr/>
        </p:nvSpPr>
        <p:spPr bwMode="auto">
          <a:xfrm>
            <a:off x="8040688" y="1125539"/>
            <a:ext cx="2627312" cy="4967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46" name="Line 18">
            <a:extLst>
              <a:ext uri="{FF2B5EF4-FFF2-40B4-BE49-F238E27FC236}">
                <a16:creationId xmlns:a16="http://schemas.microsoft.com/office/drawing/2014/main" xmlns="" id="{AD20EFC8-C778-5502-4C1F-04B751F44230}"/>
              </a:ext>
            </a:extLst>
          </p:cNvPr>
          <p:cNvSpPr>
            <a:spLocks noChangeShapeType="1"/>
          </p:cNvSpPr>
          <p:nvPr/>
        </p:nvSpPr>
        <p:spPr bwMode="auto">
          <a:xfrm>
            <a:off x="8470900"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7" name="Line 19">
            <a:extLst>
              <a:ext uri="{FF2B5EF4-FFF2-40B4-BE49-F238E27FC236}">
                <a16:creationId xmlns:a16="http://schemas.microsoft.com/office/drawing/2014/main" xmlns="" id="{B5082C8C-CD56-652F-369F-2916D42ECCBA}"/>
              </a:ext>
            </a:extLst>
          </p:cNvPr>
          <p:cNvSpPr>
            <a:spLocks noChangeShapeType="1"/>
          </p:cNvSpPr>
          <p:nvPr/>
        </p:nvSpPr>
        <p:spPr bwMode="auto">
          <a:xfrm>
            <a:off x="890428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8" name="Line 20">
            <a:extLst>
              <a:ext uri="{FF2B5EF4-FFF2-40B4-BE49-F238E27FC236}">
                <a16:creationId xmlns:a16="http://schemas.microsoft.com/office/drawing/2014/main" xmlns="" id="{1D96931F-9707-6CA5-F37C-F7CBD2B76FE9}"/>
              </a:ext>
            </a:extLst>
          </p:cNvPr>
          <p:cNvSpPr>
            <a:spLocks noChangeShapeType="1"/>
          </p:cNvSpPr>
          <p:nvPr/>
        </p:nvSpPr>
        <p:spPr bwMode="auto">
          <a:xfrm flipH="1">
            <a:off x="9478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9" name="Text Box 22">
            <a:extLst>
              <a:ext uri="{FF2B5EF4-FFF2-40B4-BE49-F238E27FC236}">
                <a16:creationId xmlns:a16="http://schemas.microsoft.com/office/drawing/2014/main" xmlns="" id="{6AC530EA-31C1-EBFB-67B1-95AF6894D892}"/>
              </a:ext>
            </a:extLst>
          </p:cNvPr>
          <p:cNvSpPr txBox="1">
            <a:spLocks noChangeArrowheads="1"/>
          </p:cNvSpPr>
          <p:nvPr/>
        </p:nvSpPr>
        <p:spPr bwMode="auto">
          <a:xfrm>
            <a:off x="3792538" y="1700214"/>
            <a:ext cx="430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50" name="Text Box 23">
            <a:extLst>
              <a:ext uri="{FF2B5EF4-FFF2-40B4-BE49-F238E27FC236}">
                <a16:creationId xmlns:a16="http://schemas.microsoft.com/office/drawing/2014/main" xmlns="" id="{56964FDE-5178-D68C-FDDA-1522E42CE512}"/>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1" name="Text Box 24">
            <a:extLst>
              <a:ext uri="{FF2B5EF4-FFF2-40B4-BE49-F238E27FC236}">
                <a16:creationId xmlns:a16="http://schemas.microsoft.com/office/drawing/2014/main" xmlns="" id="{E7F8B42F-D16D-9BB2-7CE2-07A494386269}"/>
              </a:ext>
            </a:extLst>
          </p:cNvPr>
          <p:cNvSpPr txBox="1">
            <a:spLocks noChangeArrowheads="1"/>
          </p:cNvSpPr>
          <p:nvPr/>
        </p:nvSpPr>
        <p:spPr bwMode="auto">
          <a:xfrm>
            <a:off x="4297364" y="170021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8152" name="Text Box 25">
            <a:extLst>
              <a:ext uri="{FF2B5EF4-FFF2-40B4-BE49-F238E27FC236}">
                <a16:creationId xmlns:a16="http://schemas.microsoft.com/office/drawing/2014/main" xmlns="" id="{6CA80533-3CED-C54C-0F86-2E555F152D47}"/>
              </a:ext>
            </a:extLst>
          </p:cNvPr>
          <p:cNvSpPr txBox="1">
            <a:spLocks noChangeArrowheads="1"/>
          </p:cNvSpPr>
          <p:nvPr/>
        </p:nvSpPr>
        <p:spPr bwMode="auto">
          <a:xfrm>
            <a:off x="4764089" y="1690689"/>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8153" name="Text Box 26">
            <a:extLst>
              <a:ext uri="{FF2B5EF4-FFF2-40B4-BE49-F238E27FC236}">
                <a16:creationId xmlns:a16="http://schemas.microsoft.com/office/drawing/2014/main" xmlns="" id="{72A566B0-5AE2-F2E9-1F9F-09E87EE64BCC}"/>
              </a:ext>
            </a:extLst>
          </p:cNvPr>
          <p:cNvSpPr txBox="1">
            <a:spLocks noChangeArrowheads="1"/>
          </p:cNvSpPr>
          <p:nvPr/>
        </p:nvSpPr>
        <p:spPr bwMode="auto">
          <a:xfrm>
            <a:off x="5232400" y="17002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54" name="Text Box 27">
            <a:extLst>
              <a:ext uri="{FF2B5EF4-FFF2-40B4-BE49-F238E27FC236}">
                <a16:creationId xmlns:a16="http://schemas.microsoft.com/office/drawing/2014/main" xmlns="" id="{B02F8BF4-511E-BC86-7F97-EF8C2A32BB92}"/>
              </a:ext>
            </a:extLst>
          </p:cNvPr>
          <p:cNvSpPr txBox="1">
            <a:spLocks noChangeArrowheads="1"/>
          </p:cNvSpPr>
          <p:nvPr/>
        </p:nvSpPr>
        <p:spPr bwMode="auto">
          <a:xfrm>
            <a:off x="5808663" y="17002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48155" name="Text Box 28">
            <a:extLst>
              <a:ext uri="{FF2B5EF4-FFF2-40B4-BE49-F238E27FC236}">
                <a16:creationId xmlns:a16="http://schemas.microsoft.com/office/drawing/2014/main" xmlns="" id="{97406844-817A-0BFF-0556-D0E3425432A8}"/>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6" name="Text Box 29">
            <a:extLst>
              <a:ext uri="{FF2B5EF4-FFF2-40B4-BE49-F238E27FC236}">
                <a16:creationId xmlns:a16="http://schemas.microsoft.com/office/drawing/2014/main" xmlns="" id="{3A3F0C10-8358-722E-1FD9-E7DEFE801740}"/>
              </a:ext>
            </a:extLst>
          </p:cNvPr>
          <p:cNvSpPr txBox="1">
            <a:spLocks noChangeArrowheads="1"/>
          </p:cNvSpPr>
          <p:nvPr/>
        </p:nvSpPr>
        <p:spPr bwMode="auto">
          <a:xfrm>
            <a:off x="9556750" y="17192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57" name="Text Box 30">
            <a:extLst>
              <a:ext uri="{FF2B5EF4-FFF2-40B4-BE49-F238E27FC236}">
                <a16:creationId xmlns:a16="http://schemas.microsoft.com/office/drawing/2014/main" xmlns="" id="{91A72126-B4D3-3624-8F29-104A2E244FD5}"/>
              </a:ext>
            </a:extLst>
          </p:cNvPr>
          <p:cNvSpPr txBox="1">
            <a:spLocks noChangeArrowheads="1"/>
          </p:cNvSpPr>
          <p:nvPr/>
        </p:nvSpPr>
        <p:spPr bwMode="auto">
          <a:xfrm>
            <a:off x="8067675" y="17002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8" name="Text Box 31">
            <a:extLst>
              <a:ext uri="{FF2B5EF4-FFF2-40B4-BE49-F238E27FC236}">
                <a16:creationId xmlns:a16="http://schemas.microsoft.com/office/drawing/2014/main" xmlns="" id="{CE19D9C8-E65F-58F3-850B-BFECD0F68675}"/>
              </a:ext>
            </a:extLst>
          </p:cNvPr>
          <p:cNvSpPr txBox="1">
            <a:spLocks noChangeArrowheads="1"/>
          </p:cNvSpPr>
          <p:nvPr/>
        </p:nvSpPr>
        <p:spPr bwMode="auto">
          <a:xfrm>
            <a:off x="8550275" y="1692275"/>
            <a:ext cx="503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9" name="Rectangle 32">
            <a:extLst>
              <a:ext uri="{FF2B5EF4-FFF2-40B4-BE49-F238E27FC236}">
                <a16:creationId xmlns:a16="http://schemas.microsoft.com/office/drawing/2014/main" xmlns="" id="{A72AF431-08B0-7A5E-25B0-FE76A52FBB1A}"/>
              </a:ext>
            </a:extLst>
          </p:cNvPr>
          <p:cNvSpPr>
            <a:spLocks noChangeArrowheads="1"/>
          </p:cNvSpPr>
          <p:nvPr/>
        </p:nvSpPr>
        <p:spPr bwMode="auto">
          <a:xfrm>
            <a:off x="10128250" y="17002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60" name="Text Box 33">
            <a:extLst>
              <a:ext uri="{FF2B5EF4-FFF2-40B4-BE49-F238E27FC236}">
                <a16:creationId xmlns:a16="http://schemas.microsoft.com/office/drawing/2014/main" xmlns="" id="{4188CFF2-412D-39DD-5C2B-FCEC22E38190}"/>
              </a:ext>
            </a:extLst>
          </p:cNvPr>
          <p:cNvSpPr txBox="1">
            <a:spLocks noChangeArrowheads="1"/>
          </p:cNvSpPr>
          <p:nvPr/>
        </p:nvSpPr>
        <p:spPr bwMode="auto">
          <a:xfrm>
            <a:off x="8401051" y="126841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61" name="Rectangle 35">
            <a:extLst>
              <a:ext uri="{FF2B5EF4-FFF2-40B4-BE49-F238E27FC236}">
                <a16:creationId xmlns:a16="http://schemas.microsoft.com/office/drawing/2014/main" xmlns="" id="{58FF0ECF-CB9A-4977-20E4-E6152525B2CC}"/>
              </a:ext>
            </a:extLst>
          </p:cNvPr>
          <p:cNvSpPr>
            <a:spLocks noChangeArrowheads="1"/>
          </p:cNvSpPr>
          <p:nvPr/>
        </p:nvSpPr>
        <p:spPr bwMode="auto">
          <a:xfrm>
            <a:off x="9047164" y="1700214"/>
            <a:ext cx="2682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8162" name="Line 37">
            <a:extLst>
              <a:ext uri="{FF2B5EF4-FFF2-40B4-BE49-F238E27FC236}">
                <a16:creationId xmlns:a16="http://schemas.microsoft.com/office/drawing/2014/main" xmlns="" id="{75BF1BE5-B7A7-5F8D-94E9-47F679CD6836}"/>
              </a:ext>
            </a:extLst>
          </p:cNvPr>
          <p:cNvSpPr>
            <a:spLocks noChangeShapeType="1"/>
          </p:cNvSpPr>
          <p:nvPr/>
        </p:nvSpPr>
        <p:spPr bwMode="auto">
          <a:xfrm>
            <a:off x="1524000" y="51577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3" name="Text Box 38">
            <a:extLst>
              <a:ext uri="{FF2B5EF4-FFF2-40B4-BE49-F238E27FC236}">
                <a16:creationId xmlns:a16="http://schemas.microsoft.com/office/drawing/2014/main" xmlns="" id="{35AA10FC-116C-49EB-8DFB-ADA237A89E3C}"/>
              </a:ext>
            </a:extLst>
          </p:cNvPr>
          <p:cNvSpPr txBox="1">
            <a:spLocks noChangeArrowheads="1"/>
          </p:cNvSpPr>
          <p:nvPr/>
        </p:nvSpPr>
        <p:spPr bwMode="auto">
          <a:xfrm>
            <a:off x="1966913" y="5037138"/>
            <a:ext cx="194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000">
                <a:solidFill>
                  <a:prstClr val="black"/>
                </a:solidFill>
                <a:latin typeface="Arial" panose="020B0604020202020204" pitchFamily="34" charset="0"/>
              </a:rPr>
              <a:t>Sous-total</a:t>
            </a:r>
          </a:p>
        </p:txBody>
      </p:sp>
      <p:sp>
        <p:nvSpPr>
          <p:cNvPr id="48164" name="Line 39">
            <a:extLst>
              <a:ext uri="{FF2B5EF4-FFF2-40B4-BE49-F238E27FC236}">
                <a16:creationId xmlns:a16="http://schemas.microsoft.com/office/drawing/2014/main" xmlns="" id="{4350CC10-3040-9BF1-06A1-0AE4F9B9E21E}"/>
              </a:ext>
            </a:extLst>
          </p:cNvPr>
          <p:cNvSpPr>
            <a:spLocks noChangeShapeType="1"/>
          </p:cNvSpPr>
          <p:nvPr/>
        </p:nvSpPr>
        <p:spPr bwMode="auto">
          <a:xfrm>
            <a:off x="42243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5" name="Line 40">
            <a:extLst>
              <a:ext uri="{FF2B5EF4-FFF2-40B4-BE49-F238E27FC236}">
                <a16:creationId xmlns:a16="http://schemas.microsoft.com/office/drawing/2014/main" xmlns="" id="{40D26697-45FA-8C82-92BA-48D333AF2209}"/>
              </a:ext>
            </a:extLst>
          </p:cNvPr>
          <p:cNvSpPr>
            <a:spLocks noChangeShapeType="1"/>
          </p:cNvSpPr>
          <p:nvPr/>
        </p:nvSpPr>
        <p:spPr bwMode="auto">
          <a:xfrm flipV="1">
            <a:off x="6238875" y="7651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6" name="Line 41">
            <a:extLst>
              <a:ext uri="{FF2B5EF4-FFF2-40B4-BE49-F238E27FC236}">
                <a16:creationId xmlns:a16="http://schemas.microsoft.com/office/drawing/2014/main" xmlns="" id="{019C21F7-42B8-8262-CA7C-A3B35900187F}"/>
              </a:ext>
            </a:extLst>
          </p:cNvPr>
          <p:cNvSpPr>
            <a:spLocks noChangeShapeType="1"/>
          </p:cNvSpPr>
          <p:nvPr/>
        </p:nvSpPr>
        <p:spPr bwMode="auto">
          <a:xfrm flipV="1">
            <a:off x="3792538" y="11255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7" name="Line 42">
            <a:extLst>
              <a:ext uri="{FF2B5EF4-FFF2-40B4-BE49-F238E27FC236}">
                <a16:creationId xmlns:a16="http://schemas.microsoft.com/office/drawing/2014/main" xmlns="" id="{098BE3E8-7C83-A13B-0560-EFE1F2627F98}"/>
              </a:ext>
            </a:extLst>
          </p:cNvPr>
          <p:cNvSpPr>
            <a:spLocks noChangeShapeType="1"/>
          </p:cNvSpPr>
          <p:nvPr/>
        </p:nvSpPr>
        <p:spPr bwMode="auto">
          <a:xfrm>
            <a:off x="5160963" y="1052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8" name="Text Box 45">
            <a:extLst>
              <a:ext uri="{FF2B5EF4-FFF2-40B4-BE49-F238E27FC236}">
                <a16:creationId xmlns:a16="http://schemas.microsoft.com/office/drawing/2014/main" xmlns="" id="{50ACEFAF-BA27-2FB6-59D2-28381C624596}"/>
              </a:ext>
            </a:extLst>
          </p:cNvPr>
          <p:cNvSpPr txBox="1">
            <a:spLocks noChangeArrowheads="1"/>
          </p:cNvSpPr>
          <p:nvPr/>
        </p:nvSpPr>
        <p:spPr bwMode="auto">
          <a:xfrm>
            <a:off x="1543051" y="5486400"/>
            <a:ext cx="2339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 s/opération courantes affecté aux copropriétaires</a:t>
            </a:r>
            <a:r>
              <a:rPr lang="fr-FR" altLang="fr-FR" sz="1000">
                <a:solidFill>
                  <a:prstClr val="black"/>
                </a:solidFill>
                <a:latin typeface="Arial" panose="020B0604020202020204" pitchFamily="34" charset="0"/>
              </a:rPr>
              <a:t>)</a:t>
            </a:r>
          </a:p>
        </p:txBody>
      </p:sp>
      <p:sp>
        <p:nvSpPr>
          <p:cNvPr id="48169" name="Line 46">
            <a:extLst>
              <a:ext uri="{FF2B5EF4-FFF2-40B4-BE49-F238E27FC236}">
                <a16:creationId xmlns:a16="http://schemas.microsoft.com/office/drawing/2014/main" xmlns="" id="{58BE3F73-61D9-570F-F41A-3FCA8CB2248D}"/>
              </a:ext>
            </a:extLst>
          </p:cNvPr>
          <p:cNvSpPr>
            <a:spLocks noChangeShapeType="1"/>
          </p:cNvSpPr>
          <p:nvPr/>
        </p:nvSpPr>
        <p:spPr bwMode="auto">
          <a:xfrm>
            <a:off x="1524000" y="5805488"/>
            <a:ext cx="8389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70" name="Line 47">
            <a:extLst>
              <a:ext uri="{FF2B5EF4-FFF2-40B4-BE49-F238E27FC236}">
                <a16:creationId xmlns:a16="http://schemas.microsoft.com/office/drawing/2014/main" xmlns="" id="{F5E1D25B-1E03-0CAA-E09C-05BE6A702091}"/>
              </a:ext>
            </a:extLst>
          </p:cNvPr>
          <p:cNvSpPr>
            <a:spLocks noChangeShapeType="1"/>
          </p:cNvSpPr>
          <p:nvPr/>
        </p:nvSpPr>
        <p:spPr bwMode="auto">
          <a:xfrm>
            <a:off x="1524000" y="55165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71" name="Text Box 48">
            <a:extLst>
              <a:ext uri="{FF2B5EF4-FFF2-40B4-BE49-F238E27FC236}">
                <a16:creationId xmlns:a16="http://schemas.microsoft.com/office/drawing/2014/main" xmlns="" id="{07C7627E-1C6E-8BA4-325B-A343910F905E}"/>
              </a:ext>
            </a:extLst>
          </p:cNvPr>
          <p:cNvSpPr txBox="1">
            <a:spLocks noChangeArrowheads="1"/>
          </p:cNvSpPr>
          <p:nvPr/>
        </p:nvSpPr>
        <p:spPr bwMode="auto">
          <a:xfrm>
            <a:off x="3000376" y="5876926"/>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8172" name="Rectangle 49">
            <a:extLst>
              <a:ext uri="{FF2B5EF4-FFF2-40B4-BE49-F238E27FC236}">
                <a16:creationId xmlns:a16="http://schemas.microsoft.com/office/drawing/2014/main" xmlns="" id="{FE777B9E-A670-7DD4-2AEA-E1B99F6E1523}"/>
              </a:ext>
            </a:extLst>
          </p:cNvPr>
          <p:cNvSpPr>
            <a:spLocks noChangeArrowheads="1"/>
          </p:cNvSpPr>
          <p:nvPr/>
        </p:nvSpPr>
        <p:spPr bwMode="auto">
          <a:xfrm>
            <a:off x="6245225" y="5524501"/>
            <a:ext cx="1690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(déficitaire s/opération courantes affecté aux copropriétaires)</a:t>
            </a:r>
          </a:p>
        </p:txBody>
      </p:sp>
      <p:sp>
        <p:nvSpPr>
          <p:cNvPr id="48173" name="Text Box 50">
            <a:extLst>
              <a:ext uri="{FF2B5EF4-FFF2-40B4-BE49-F238E27FC236}">
                <a16:creationId xmlns:a16="http://schemas.microsoft.com/office/drawing/2014/main" xmlns="" id="{CAF1124C-46EF-754A-4906-EF19D7DE36D0}"/>
              </a:ext>
            </a:extLst>
          </p:cNvPr>
          <p:cNvSpPr txBox="1">
            <a:spLocks noChangeArrowheads="1"/>
          </p:cNvSpPr>
          <p:nvPr/>
        </p:nvSpPr>
        <p:spPr bwMode="auto">
          <a:xfrm>
            <a:off x="7104063" y="5876926"/>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8174" name="Text Box 60">
            <a:extLst>
              <a:ext uri="{FF2B5EF4-FFF2-40B4-BE49-F238E27FC236}">
                <a16:creationId xmlns:a16="http://schemas.microsoft.com/office/drawing/2014/main" xmlns="" id="{96C5A2BE-1440-8BDC-950C-CB39FB457A4A}"/>
              </a:ext>
            </a:extLst>
          </p:cNvPr>
          <p:cNvSpPr txBox="1">
            <a:spLocks noChangeArrowheads="1"/>
          </p:cNvSpPr>
          <p:nvPr/>
        </p:nvSpPr>
        <p:spPr bwMode="auto">
          <a:xfrm>
            <a:off x="8759826" y="26035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48175" name="Text Box 73">
            <a:extLst>
              <a:ext uri="{FF2B5EF4-FFF2-40B4-BE49-F238E27FC236}">
                <a16:creationId xmlns:a16="http://schemas.microsoft.com/office/drawing/2014/main" xmlns="" id="{7F2C6FDA-F374-F816-6D2C-7BB7F530C0FD}"/>
              </a:ext>
            </a:extLst>
          </p:cNvPr>
          <p:cNvSpPr txBox="1">
            <a:spLocks noChangeArrowheads="1"/>
          </p:cNvSpPr>
          <p:nvPr/>
        </p:nvSpPr>
        <p:spPr bwMode="auto">
          <a:xfrm>
            <a:off x="6491288" y="5237164"/>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Sous-total</a:t>
            </a:r>
          </a:p>
        </p:txBody>
      </p:sp>
      <p:sp>
        <p:nvSpPr>
          <p:cNvPr id="48176" name="Rectangle 74">
            <a:extLst>
              <a:ext uri="{FF2B5EF4-FFF2-40B4-BE49-F238E27FC236}">
                <a16:creationId xmlns:a16="http://schemas.microsoft.com/office/drawing/2014/main" xmlns="" id="{D9D1E20D-28FE-57DC-F708-CC68948A0BA9}"/>
              </a:ext>
            </a:extLst>
          </p:cNvPr>
          <p:cNvSpPr>
            <a:spLocks noChangeArrowheads="1"/>
          </p:cNvSpPr>
          <p:nvPr/>
        </p:nvSpPr>
        <p:spPr bwMode="auto">
          <a:xfrm>
            <a:off x="4224338" y="5516564"/>
            <a:ext cx="43180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77" name="Rectangle 75">
            <a:extLst>
              <a:ext uri="{FF2B5EF4-FFF2-40B4-BE49-F238E27FC236}">
                <a16:creationId xmlns:a16="http://schemas.microsoft.com/office/drawing/2014/main" xmlns="" id="{A4033DF8-595A-2062-31B7-EC8D821261D4}"/>
              </a:ext>
            </a:extLst>
          </p:cNvPr>
          <p:cNvSpPr>
            <a:spLocks noChangeArrowheads="1"/>
          </p:cNvSpPr>
          <p:nvPr/>
        </p:nvSpPr>
        <p:spPr bwMode="auto">
          <a:xfrm>
            <a:off x="5160963" y="551021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78" name="Rectangle 76">
            <a:extLst>
              <a:ext uri="{FF2B5EF4-FFF2-40B4-BE49-F238E27FC236}">
                <a16:creationId xmlns:a16="http://schemas.microsoft.com/office/drawing/2014/main" xmlns="" id="{358DC639-0234-7FF0-1D5F-54F8378A38A1}"/>
              </a:ext>
            </a:extLst>
          </p:cNvPr>
          <p:cNvSpPr>
            <a:spLocks noChangeArrowheads="1"/>
          </p:cNvSpPr>
          <p:nvPr/>
        </p:nvSpPr>
        <p:spPr bwMode="auto">
          <a:xfrm>
            <a:off x="5737225" y="5516564"/>
            <a:ext cx="50165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79" name="Rectangle 77">
            <a:extLst>
              <a:ext uri="{FF2B5EF4-FFF2-40B4-BE49-F238E27FC236}">
                <a16:creationId xmlns:a16="http://schemas.microsoft.com/office/drawing/2014/main" xmlns="" id="{1C243ABB-2FDC-14E4-D563-BAA8E1BB214D}"/>
              </a:ext>
            </a:extLst>
          </p:cNvPr>
          <p:cNvSpPr>
            <a:spLocks noChangeArrowheads="1"/>
          </p:cNvSpPr>
          <p:nvPr/>
        </p:nvSpPr>
        <p:spPr bwMode="auto">
          <a:xfrm>
            <a:off x="8470900" y="5516564"/>
            <a:ext cx="433388"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80" name="Rectangle 78">
            <a:extLst>
              <a:ext uri="{FF2B5EF4-FFF2-40B4-BE49-F238E27FC236}">
                <a16:creationId xmlns:a16="http://schemas.microsoft.com/office/drawing/2014/main" xmlns="" id="{626C3ED5-26FC-28E6-5A2F-2DF80DA53FF4}"/>
              </a:ext>
            </a:extLst>
          </p:cNvPr>
          <p:cNvSpPr>
            <a:spLocks noChangeArrowheads="1"/>
          </p:cNvSpPr>
          <p:nvPr/>
        </p:nvSpPr>
        <p:spPr bwMode="auto">
          <a:xfrm>
            <a:off x="9478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81" name="Rectangle 79">
            <a:extLst>
              <a:ext uri="{FF2B5EF4-FFF2-40B4-BE49-F238E27FC236}">
                <a16:creationId xmlns:a16="http://schemas.microsoft.com/office/drawing/2014/main" xmlns="" id="{393CF9FE-8CAE-5131-5DB9-2FE63B455C1C}"/>
              </a:ext>
            </a:extLst>
          </p:cNvPr>
          <p:cNvSpPr>
            <a:spLocks noChangeArrowheads="1"/>
          </p:cNvSpPr>
          <p:nvPr/>
        </p:nvSpPr>
        <p:spPr bwMode="auto">
          <a:xfrm>
            <a:off x="10055226" y="5516564"/>
            <a:ext cx="612775"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82" name="Text Box 84">
            <a:extLst>
              <a:ext uri="{FF2B5EF4-FFF2-40B4-BE49-F238E27FC236}">
                <a16:creationId xmlns:a16="http://schemas.microsoft.com/office/drawing/2014/main" xmlns="" id="{07D8BE40-130E-70C7-60D6-1B2878AF23D6}"/>
              </a:ext>
            </a:extLst>
          </p:cNvPr>
          <p:cNvSpPr txBox="1">
            <a:spLocks noChangeArrowheads="1"/>
          </p:cNvSpPr>
          <p:nvPr/>
        </p:nvSpPr>
        <p:spPr bwMode="auto">
          <a:xfrm>
            <a:off x="3721101" y="134143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8183" name="Text Box 85">
            <a:extLst>
              <a:ext uri="{FF2B5EF4-FFF2-40B4-BE49-F238E27FC236}">
                <a16:creationId xmlns:a16="http://schemas.microsoft.com/office/drawing/2014/main" xmlns="" id="{27B89D75-2808-E377-BF32-164FBEC3C3DA}"/>
              </a:ext>
            </a:extLst>
          </p:cNvPr>
          <p:cNvSpPr txBox="1">
            <a:spLocks noChangeArrowheads="1"/>
          </p:cNvSpPr>
          <p:nvPr/>
        </p:nvSpPr>
        <p:spPr bwMode="auto">
          <a:xfrm>
            <a:off x="4143376" y="1314450"/>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48184" name="Text Box 86">
            <a:extLst>
              <a:ext uri="{FF2B5EF4-FFF2-40B4-BE49-F238E27FC236}">
                <a16:creationId xmlns:a16="http://schemas.microsoft.com/office/drawing/2014/main" xmlns="" id="{A263DAFC-3A0D-AFCD-5B35-993B526A1117}"/>
              </a:ext>
            </a:extLst>
          </p:cNvPr>
          <p:cNvSpPr txBox="1">
            <a:spLocks noChangeArrowheads="1"/>
          </p:cNvSpPr>
          <p:nvPr/>
        </p:nvSpPr>
        <p:spPr bwMode="auto">
          <a:xfrm>
            <a:off x="4570414" y="1341438"/>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8185" name="Text Box 87">
            <a:extLst>
              <a:ext uri="{FF2B5EF4-FFF2-40B4-BE49-F238E27FC236}">
                <a16:creationId xmlns:a16="http://schemas.microsoft.com/office/drawing/2014/main" xmlns="" id="{F1685ED7-EABC-371A-4823-36930138F1F4}"/>
              </a:ext>
            </a:extLst>
          </p:cNvPr>
          <p:cNvSpPr txBox="1">
            <a:spLocks noChangeArrowheads="1"/>
          </p:cNvSpPr>
          <p:nvPr/>
        </p:nvSpPr>
        <p:spPr bwMode="auto">
          <a:xfrm>
            <a:off x="3792539" y="1125538"/>
            <a:ext cx="13668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48186" name="Text Box 88">
            <a:extLst>
              <a:ext uri="{FF2B5EF4-FFF2-40B4-BE49-F238E27FC236}">
                <a16:creationId xmlns:a16="http://schemas.microsoft.com/office/drawing/2014/main" xmlns="" id="{127F3B5F-33BF-1AC0-AE95-A8F8FF91C487}"/>
              </a:ext>
            </a:extLst>
          </p:cNvPr>
          <p:cNvSpPr txBox="1">
            <a:spLocks noChangeArrowheads="1"/>
          </p:cNvSpPr>
          <p:nvPr/>
        </p:nvSpPr>
        <p:spPr bwMode="auto">
          <a:xfrm>
            <a:off x="5092700" y="135096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48187" name="Text Box 89">
            <a:extLst>
              <a:ext uri="{FF2B5EF4-FFF2-40B4-BE49-F238E27FC236}">
                <a16:creationId xmlns:a16="http://schemas.microsoft.com/office/drawing/2014/main" xmlns="" id="{DAD39408-31B8-307A-CA04-5C943DA88FB7}"/>
              </a:ext>
            </a:extLst>
          </p:cNvPr>
          <p:cNvSpPr txBox="1">
            <a:spLocks noChangeArrowheads="1"/>
          </p:cNvSpPr>
          <p:nvPr/>
        </p:nvSpPr>
        <p:spPr bwMode="auto">
          <a:xfrm>
            <a:off x="5664201" y="134143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8188" name="Text Box 90">
            <a:extLst>
              <a:ext uri="{FF2B5EF4-FFF2-40B4-BE49-F238E27FC236}">
                <a16:creationId xmlns:a16="http://schemas.microsoft.com/office/drawing/2014/main" xmlns="" id="{4F933815-EEF7-7BC8-759B-147F5DA6821D}"/>
              </a:ext>
            </a:extLst>
          </p:cNvPr>
          <p:cNvSpPr txBox="1">
            <a:spLocks noChangeArrowheads="1"/>
          </p:cNvSpPr>
          <p:nvPr/>
        </p:nvSpPr>
        <p:spPr bwMode="auto">
          <a:xfrm>
            <a:off x="7967664" y="1341438"/>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8189" name="Text Box 91">
            <a:extLst>
              <a:ext uri="{FF2B5EF4-FFF2-40B4-BE49-F238E27FC236}">
                <a16:creationId xmlns:a16="http://schemas.microsoft.com/office/drawing/2014/main" xmlns="" id="{5FAB6393-FCB7-D174-209A-9C4F929A25A7}"/>
              </a:ext>
            </a:extLst>
          </p:cNvPr>
          <p:cNvSpPr txBox="1">
            <a:spLocks noChangeArrowheads="1"/>
          </p:cNvSpPr>
          <p:nvPr/>
        </p:nvSpPr>
        <p:spPr bwMode="auto">
          <a:xfrm>
            <a:off x="8420101" y="130651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8190" name="Rectangle 92">
            <a:extLst>
              <a:ext uri="{FF2B5EF4-FFF2-40B4-BE49-F238E27FC236}">
                <a16:creationId xmlns:a16="http://schemas.microsoft.com/office/drawing/2014/main" xmlns="" id="{01E0C36D-5EA4-C2C2-FDBA-4F7732B61C17}"/>
              </a:ext>
            </a:extLst>
          </p:cNvPr>
          <p:cNvSpPr>
            <a:spLocks noChangeArrowheads="1"/>
          </p:cNvSpPr>
          <p:nvPr/>
        </p:nvSpPr>
        <p:spPr bwMode="auto">
          <a:xfrm>
            <a:off x="9407525" y="1341438"/>
            <a:ext cx="71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48191" name="Text Box 93">
            <a:extLst>
              <a:ext uri="{FF2B5EF4-FFF2-40B4-BE49-F238E27FC236}">
                <a16:creationId xmlns:a16="http://schemas.microsoft.com/office/drawing/2014/main" xmlns="" id="{64D22EFB-ED9B-4B61-18F0-B3D5BDD6FF9C}"/>
              </a:ext>
            </a:extLst>
          </p:cNvPr>
          <p:cNvSpPr txBox="1">
            <a:spLocks noChangeArrowheads="1"/>
          </p:cNvSpPr>
          <p:nvPr/>
        </p:nvSpPr>
        <p:spPr bwMode="auto">
          <a:xfrm>
            <a:off x="10056814" y="1341438"/>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8192" name="Text Box 94">
            <a:extLst>
              <a:ext uri="{FF2B5EF4-FFF2-40B4-BE49-F238E27FC236}">
                <a16:creationId xmlns:a16="http://schemas.microsoft.com/office/drawing/2014/main" xmlns="" id="{ADEE54A5-49A5-DE19-C1C0-29DB087458FB}"/>
              </a:ext>
            </a:extLst>
          </p:cNvPr>
          <p:cNvSpPr txBox="1">
            <a:spLocks noChangeArrowheads="1"/>
          </p:cNvSpPr>
          <p:nvPr/>
        </p:nvSpPr>
        <p:spPr bwMode="auto">
          <a:xfrm>
            <a:off x="8831263" y="1341438"/>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8193" name="Text Box 95">
            <a:extLst>
              <a:ext uri="{FF2B5EF4-FFF2-40B4-BE49-F238E27FC236}">
                <a16:creationId xmlns:a16="http://schemas.microsoft.com/office/drawing/2014/main" xmlns="" id="{DB71A0DA-7BDD-13DC-EBD5-AC3126260110}"/>
              </a:ext>
            </a:extLst>
          </p:cNvPr>
          <p:cNvSpPr txBox="1">
            <a:spLocks noChangeArrowheads="1"/>
          </p:cNvSpPr>
          <p:nvPr/>
        </p:nvSpPr>
        <p:spPr bwMode="auto">
          <a:xfrm>
            <a:off x="5016501" y="1125538"/>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48194" name="Text Box 96">
            <a:extLst>
              <a:ext uri="{FF2B5EF4-FFF2-40B4-BE49-F238E27FC236}">
                <a16:creationId xmlns:a16="http://schemas.microsoft.com/office/drawing/2014/main" xmlns="" id="{70DE9B66-D60D-1B1E-9A51-03ACE6209FCB}"/>
              </a:ext>
            </a:extLst>
          </p:cNvPr>
          <p:cNvSpPr txBox="1">
            <a:spLocks noChangeArrowheads="1"/>
          </p:cNvSpPr>
          <p:nvPr/>
        </p:nvSpPr>
        <p:spPr bwMode="auto">
          <a:xfrm>
            <a:off x="8039101" y="1108076"/>
            <a:ext cx="143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8195" name="Rectangle 97">
            <a:extLst>
              <a:ext uri="{FF2B5EF4-FFF2-40B4-BE49-F238E27FC236}">
                <a16:creationId xmlns:a16="http://schemas.microsoft.com/office/drawing/2014/main" xmlns="" id="{8B0A06AB-C803-3427-06BE-349F0601870F}"/>
              </a:ext>
            </a:extLst>
          </p:cNvPr>
          <p:cNvSpPr>
            <a:spLocks noChangeArrowheads="1"/>
          </p:cNvSpPr>
          <p:nvPr/>
        </p:nvSpPr>
        <p:spPr bwMode="auto">
          <a:xfrm>
            <a:off x="9439275" y="1125538"/>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48196" name="Line 98">
            <a:extLst>
              <a:ext uri="{FF2B5EF4-FFF2-40B4-BE49-F238E27FC236}">
                <a16:creationId xmlns:a16="http://schemas.microsoft.com/office/drawing/2014/main" xmlns="" id="{4437CA3C-BA9B-0CBA-3128-9B15039F6351}"/>
              </a:ext>
            </a:extLst>
          </p:cNvPr>
          <p:cNvSpPr>
            <a:spLocks noChangeShapeType="1"/>
          </p:cNvSpPr>
          <p:nvPr/>
        </p:nvSpPr>
        <p:spPr bwMode="auto">
          <a:xfrm>
            <a:off x="10055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 name="Rectangle 3">
            <a:extLst>
              <a:ext uri="{FF2B5EF4-FFF2-40B4-BE49-F238E27FC236}">
                <a16:creationId xmlns:a16="http://schemas.microsoft.com/office/drawing/2014/main" xmlns="" id="{C5967721-86CD-DA2C-AB0A-C8D74A0C7246}"/>
              </a:ext>
            </a:extLst>
          </p:cNvPr>
          <p:cNvSpPr/>
          <p:nvPr/>
        </p:nvSpPr>
        <p:spPr>
          <a:xfrm>
            <a:off x="1543051" y="1906589"/>
            <a:ext cx="2392363" cy="3222625"/>
          </a:xfrm>
          <a:prstGeom prst="rect">
            <a:avLst/>
          </a:prstGeom>
          <a:noFill/>
          <a:ln w="14922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2" name="Rectangle 81">
            <a:extLst>
              <a:ext uri="{FF2B5EF4-FFF2-40B4-BE49-F238E27FC236}">
                <a16:creationId xmlns:a16="http://schemas.microsoft.com/office/drawing/2014/main" xmlns="" id="{C7E72E02-22B5-C791-6E73-6EA9CF23DD5D}"/>
              </a:ext>
            </a:extLst>
          </p:cNvPr>
          <p:cNvSpPr/>
          <p:nvPr/>
        </p:nvSpPr>
        <p:spPr>
          <a:xfrm>
            <a:off x="6175375" y="1806576"/>
            <a:ext cx="1860550" cy="3222625"/>
          </a:xfrm>
          <a:prstGeom prst="rect">
            <a:avLst/>
          </a:prstGeom>
          <a:noFill/>
          <a:ln w="14922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3" name="Rectangle 82">
            <a:extLst>
              <a:ext uri="{FF2B5EF4-FFF2-40B4-BE49-F238E27FC236}">
                <a16:creationId xmlns:a16="http://schemas.microsoft.com/office/drawing/2014/main" xmlns="" id="{AF32A95B-1C3C-8276-CED1-FC0BB39EA15B}"/>
              </a:ext>
            </a:extLst>
          </p:cNvPr>
          <p:cNvSpPr/>
          <p:nvPr/>
        </p:nvSpPr>
        <p:spPr>
          <a:xfrm>
            <a:off x="4657531" y="5181405"/>
            <a:ext cx="502046" cy="314325"/>
          </a:xfrm>
          <a:prstGeom prst="rect">
            <a:avLst/>
          </a:prstGeom>
          <a:solidFill>
            <a:srgbClr val="FF0000"/>
          </a:solidFill>
          <a:ln w="412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5" name="Rectangle 84">
            <a:extLst>
              <a:ext uri="{FF2B5EF4-FFF2-40B4-BE49-F238E27FC236}">
                <a16:creationId xmlns:a16="http://schemas.microsoft.com/office/drawing/2014/main" xmlns="" id="{96590A13-4163-C944-10E1-68A62EED6F21}"/>
              </a:ext>
            </a:extLst>
          </p:cNvPr>
          <p:cNvSpPr/>
          <p:nvPr/>
        </p:nvSpPr>
        <p:spPr>
          <a:xfrm>
            <a:off x="8909051" y="5157789"/>
            <a:ext cx="530225" cy="352425"/>
          </a:xfrm>
          <a:prstGeom prst="rect">
            <a:avLst/>
          </a:prstGeom>
          <a:solidFill>
            <a:schemeClr val="accent6">
              <a:lumMod val="60000"/>
              <a:lumOff val="40000"/>
            </a:schemeClr>
          </a:solidFill>
          <a:ln w="41275">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6" name="Rectangle 85">
            <a:extLst>
              <a:ext uri="{FF2B5EF4-FFF2-40B4-BE49-F238E27FC236}">
                <a16:creationId xmlns:a16="http://schemas.microsoft.com/office/drawing/2014/main" xmlns="" id="{BCB61C77-ED60-01D8-3CD2-2C8982BE9318}"/>
              </a:ext>
            </a:extLst>
          </p:cNvPr>
          <p:cNvSpPr/>
          <p:nvPr/>
        </p:nvSpPr>
        <p:spPr>
          <a:xfrm>
            <a:off x="4668450" y="5545139"/>
            <a:ext cx="476250" cy="230184"/>
          </a:xfrm>
          <a:prstGeom prst="rect">
            <a:avLst/>
          </a:prstGeom>
          <a:solidFill>
            <a:srgbClr val="92D050"/>
          </a:solidFill>
          <a:ln w="41275">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2" name="Plus 1"/>
          <p:cNvSpPr/>
          <p:nvPr/>
        </p:nvSpPr>
        <p:spPr>
          <a:xfrm>
            <a:off x="8751387" y="4099086"/>
            <a:ext cx="931861" cy="777715"/>
          </a:xfrm>
          <a:prstGeom prst="mathPlu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8644920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E1A20276-D23B-D18F-4901-58BA957D3473}"/>
              </a:ext>
            </a:extLst>
          </p:cNvPr>
          <p:cNvSpPr>
            <a:spLocks noChangeArrowheads="1"/>
          </p:cNvSpPr>
          <p:nvPr/>
        </p:nvSpPr>
        <p:spPr bwMode="auto">
          <a:xfrm>
            <a:off x="1524000" y="188913"/>
            <a:ext cx="9144000" cy="590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31" name="Line 3">
            <a:extLst>
              <a:ext uri="{FF2B5EF4-FFF2-40B4-BE49-F238E27FC236}">
                <a16:creationId xmlns:a16="http://schemas.microsoft.com/office/drawing/2014/main" xmlns="" id="{A8D6FA9B-C9FC-5677-A23B-B866DD72F6D2}"/>
              </a:ext>
            </a:extLst>
          </p:cNvPr>
          <p:cNvSpPr>
            <a:spLocks noChangeShapeType="1"/>
          </p:cNvSpPr>
          <p:nvPr/>
        </p:nvSpPr>
        <p:spPr bwMode="auto">
          <a:xfrm>
            <a:off x="1524000" y="7651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2" name="Line 4">
            <a:extLst>
              <a:ext uri="{FF2B5EF4-FFF2-40B4-BE49-F238E27FC236}">
                <a16:creationId xmlns:a16="http://schemas.microsoft.com/office/drawing/2014/main" xmlns="" id="{1C70642B-ECB6-EE24-CCE0-7B23D0E7B9CE}"/>
              </a:ext>
            </a:extLst>
          </p:cNvPr>
          <p:cNvSpPr>
            <a:spLocks noChangeShapeType="1"/>
          </p:cNvSpPr>
          <p:nvPr/>
        </p:nvSpPr>
        <p:spPr bwMode="auto">
          <a:xfrm>
            <a:off x="1524000" y="11255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3" name="Line 5">
            <a:extLst>
              <a:ext uri="{FF2B5EF4-FFF2-40B4-BE49-F238E27FC236}">
                <a16:creationId xmlns:a16="http://schemas.microsoft.com/office/drawing/2014/main" xmlns="" id="{431ED1F6-60AA-DCB0-B827-B170BC3E9746}"/>
              </a:ext>
            </a:extLst>
          </p:cNvPr>
          <p:cNvSpPr>
            <a:spLocks noChangeShapeType="1"/>
          </p:cNvSpPr>
          <p:nvPr/>
        </p:nvSpPr>
        <p:spPr bwMode="auto">
          <a:xfrm>
            <a:off x="1524000" y="13414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4" name="Line 6">
            <a:extLst>
              <a:ext uri="{FF2B5EF4-FFF2-40B4-BE49-F238E27FC236}">
                <a16:creationId xmlns:a16="http://schemas.microsoft.com/office/drawing/2014/main" xmlns="" id="{ED341D66-6B44-5B36-D570-F0F7146012C8}"/>
              </a:ext>
            </a:extLst>
          </p:cNvPr>
          <p:cNvSpPr>
            <a:spLocks noChangeShapeType="1"/>
          </p:cNvSpPr>
          <p:nvPr/>
        </p:nvSpPr>
        <p:spPr bwMode="auto">
          <a:xfrm>
            <a:off x="1524000" y="17002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5" name="Line 7">
            <a:extLst>
              <a:ext uri="{FF2B5EF4-FFF2-40B4-BE49-F238E27FC236}">
                <a16:creationId xmlns:a16="http://schemas.microsoft.com/office/drawing/2014/main" xmlns="" id="{F62E96F5-A4FD-6607-79E1-685272BFA7D4}"/>
              </a:ext>
            </a:extLst>
          </p:cNvPr>
          <p:cNvSpPr>
            <a:spLocks noChangeShapeType="1"/>
          </p:cNvSpPr>
          <p:nvPr/>
        </p:nvSpPr>
        <p:spPr bwMode="auto">
          <a:xfrm>
            <a:off x="1524000" y="19161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36" name="Text Box 8">
            <a:extLst>
              <a:ext uri="{FF2B5EF4-FFF2-40B4-BE49-F238E27FC236}">
                <a16:creationId xmlns:a16="http://schemas.microsoft.com/office/drawing/2014/main" xmlns="" id="{00C2509B-91B6-0EE6-891A-18DC99476BA7}"/>
              </a:ext>
            </a:extLst>
          </p:cNvPr>
          <p:cNvSpPr txBox="1">
            <a:spLocks noChangeArrowheads="1"/>
          </p:cNvSpPr>
          <p:nvPr/>
        </p:nvSpPr>
        <p:spPr bwMode="auto">
          <a:xfrm>
            <a:off x="1847850" y="188914"/>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 budget prévisionnel de l’exercice </a:t>
            </a:r>
          </a:p>
        </p:txBody>
      </p:sp>
      <p:sp>
        <p:nvSpPr>
          <p:cNvPr id="48137" name="Text Box 9">
            <a:extLst>
              <a:ext uri="{FF2B5EF4-FFF2-40B4-BE49-F238E27FC236}">
                <a16:creationId xmlns:a16="http://schemas.microsoft.com/office/drawing/2014/main" xmlns="" id="{4AC542C4-C7A2-1D7A-4430-542B238F2E5B}"/>
              </a:ext>
            </a:extLst>
          </p:cNvPr>
          <p:cNvSpPr txBox="1">
            <a:spLocks noChangeArrowheads="1"/>
          </p:cNvSpPr>
          <p:nvPr/>
        </p:nvSpPr>
        <p:spPr bwMode="auto">
          <a:xfrm>
            <a:off x="1776413" y="765176"/>
            <a:ext cx="4248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48138" name="Text Box 10">
            <a:extLst>
              <a:ext uri="{FF2B5EF4-FFF2-40B4-BE49-F238E27FC236}">
                <a16:creationId xmlns:a16="http://schemas.microsoft.com/office/drawing/2014/main" xmlns="" id="{DEE1B0C2-693A-5695-D3AD-34C1F2BCE761}"/>
              </a:ext>
            </a:extLst>
          </p:cNvPr>
          <p:cNvSpPr txBox="1">
            <a:spLocks noChangeArrowheads="1"/>
          </p:cNvSpPr>
          <p:nvPr/>
        </p:nvSpPr>
        <p:spPr bwMode="auto">
          <a:xfrm>
            <a:off x="6383338" y="765176"/>
            <a:ext cx="4284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PRODUIT POUR OPÉRATIONS COURANTES</a:t>
            </a:r>
          </a:p>
        </p:txBody>
      </p:sp>
      <p:sp>
        <p:nvSpPr>
          <p:cNvPr id="48139" name="Text Box 11">
            <a:extLst>
              <a:ext uri="{FF2B5EF4-FFF2-40B4-BE49-F238E27FC236}">
                <a16:creationId xmlns:a16="http://schemas.microsoft.com/office/drawing/2014/main" xmlns="" id="{4B04FEE3-34A4-03BD-709A-66AB5C930678}"/>
              </a:ext>
            </a:extLst>
          </p:cNvPr>
          <p:cNvSpPr txBox="1">
            <a:spLocks noChangeArrowheads="1"/>
          </p:cNvSpPr>
          <p:nvPr/>
        </p:nvSpPr>
        <p:spPr bwMode="auto">
          <a:xfrm>
            <a:off x="1524000" y="1916114"/>
            <a:ext cx="241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48140" name="Rectangle 12">
            <a:extLst>
              <a:ext uri="{FF2B5EF4-FFF2-40B4-BE49-F238E27FC236}">
                <a16:creationId xmlns:a16="http://schemas.microsoft.com/office/drawing/2014/main" xmlns="" id="{9EB8F32C-171E-95EF-B949-E8C03EE665A5}"/>
              </a:ext>
            </a:extLst>
          </p:cNvPr>
          <p:cNvSpPr>
            <a:spLocks noChangeArrowheads="1"/>
          </p:cNvSpPr>
          <p:nvPr/>
        </p:nvSpPr>
        <p:spPr bwMode="auto">
          <a:xfrm>
            <a:off x="3792539" y="1341439"/>
            <a:ext cx="2446337" cy="4751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41" name="Line 13">
            <a:extLst>
              <a:ext uri="{FF2B5EF4-FFF2-40B4-BE49-F238E27FC236}">
                <a16:creationId xmlns:a16="http://schemas.microsoft.com/office/drawing/2014/main" xmlns="" id="{31D43BF7-2569-3DC9-9FDE-35B5DCE88C01}"/>
              </a:ext>
            </a:extLst>
          </p:cNvPr>
          <p:cNvSpPr>
            <a:spLocks noChangeShapeType="1"/>
          </p:cNvSpPr>
          <p:nvPr/>
        </p:nvSpPr>
        <p:spPr bwMode="auto">
          <a:xfrm>
            <a:off x="46561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2" name="Line 14">
            <a:extLst>
              <a:ext uri="{FF2B5EF4-FFF2-40B4-BE49-F238E27FC236}">
                <a16:creationId xmlns:a16="http://schemas.microsoft.com/office/drawing/2014/main" xmlns="" id="{9560174E-78F7-836A-C21F-8CDDCFF5C64A}"/>
              </a:ext>
            </a:extLst>
          </p:cNvPr>
          <p:cNvSpPr>
            <a:spLocks noChangeShapeType="1"/>
          </p:cNvSpPr>
          <p:nvPr/>
        </p:nvSpPr>
        <p:spPr bwMode="auto">
          <a:xfrm>
            <a:off x="5160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3" name="Line 15">
            <a:extLst>
              <a:ext uri="{FF2B5EF4-FFF2-40B4-BE49-F238E27FC236}">
                <a16:creationId xmlns:a16="http://schemas.microsoft.com/office/drawing/2014/main" xmlns="" id="{9752D57D-2DC7-821C-089C-D8B4BC0B1D15}"/>
              </a:ext>
            </a:extLst>
          </p:cNvPr>
          <p:cNvSpPr>
            <a:spLocks noChangeShapeType="1"/>
          </p:cNvSpPr>
          <p:nvPr/>
        </p:nvSpPr>
        <p:spPr bwMode="auto">
          <a:xfrm>
            <a:off x="5737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4" name="Text Box 16">
            <a:extLst>
              <a:ext uri="{FF2B5EF4-FFF2-40B4-BE49-F238E27FC236}">
                <a16:creationId xmlns:a16="http://schemas.microsoft.com/office/drawing/2014/main" xmlns="" id="{31A03A05-F4E1-F043-48E8-76C6C8A95FBD}"/>
              </a:ext>
            </a:extLst>
          </p:cNvPr>
          <p:cNvSpPr txBox="1">
            <a:spLocks noChangeArrowheads="1"/>
          </p:cNvSpPr>
          <p:nvPr/>
        </p:nvSpPr>
        <p:spPr bwMode="auto">
          <a:xfrm>
            <a:off x="6238876" y="1916113"/>
            <a:ext cx="15859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711 Subventions sur frais de fonctionnement</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716 Produit financiers</a:t>
            </a:r>
          </a:p>
        </p:txBody>
      </p:sp>
      <p:sp>
        <p:nvSpPr>
          <p:cNvPr id="48145" name="Rectangle 17">
            <a:extLst>
              <a:ext uri="{FF2B5EF4-FFF2-40B4-BE49-F238E27FC236}">
                <a16:creationId xmlns:a16="http://schemas.microsoft.com/office/drawing/2014/main" xmlns="" id="{2603AE0E-6861-388B-4A26-B504AD72321A}"/>
              </a:ext>
            </a:extLst>
          </p:cNvPr>
          <p:cNvSpPr>
            <a:spLocks noChangeArrowheads="1"/>
          </p:cNvSpPr>
          <p:nvPr/>
        </p:nvSpPr>
        <p:spPr bwMode="auto">
          <a:xfrm>
            <a:off x="8040688" y="1125539"/>
            <a:ext cx="2627312" cy="4967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46" name="Line 18">
            <a:extLst>
              <a:ext uri="{FF2B5EF4-FFF2-40B4-BE49-F238E27FC236}">
                <a16:creationId xmlns:a16="http://schemas.microsoft.com/office/drawing/2014/main" xmlns="" id="{AD20EFC8-C778-5502-4C1F-04B751F44230}"/>
              </a:ext>
            </a:extLst>
          </p:cNvPr>
          <p:cNvSpPr>
            <a:spLocks noChangeShapeType="1"/>
          </p:cNvSpPr>
          <p:nvPr/>
        </p:nvSpPr>
        <p:spPr bwMode="auto">
          <a:xfrm>
            <a:off x="8470900"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7" name="Line 19">
            <a:extLst>
              <a:ext uri="{FF2B5EF4-FFF2-40B4-BE49-F238E27FC236}">
                <a16:creationId xmlns:a16="http://schemas.microsoft.com/office/drawing/2014/main" xmlns="" id="{B5082C8C-CD56-652F-369F-2916D42ECCBA}"/>
              </a:ext>
            </a:extLst>
          </p:cNvPr>
          <p:cNvSpPr>
            <a:spLocks noChangeShapeType="1"/>
          </p:cNvSpPr>
          <p:nvPr/>
        </p:nvSpPr>
        <p:spPr bwMode="auto">
          <a:xfrm>
            <a:off x="890428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8" name="Line 20">
            <a:extLst>
              <a:ext uri="{FF2B5EF4-FFF2-40B4-BE49-F238E27FC236}">
                <a16:creationId xmlns:a16="http://schemas.microsoft.com/office/drawing/2014/main" xmlns="" id="{1D96931F-9707-6CA5-F37C-F7CBD2B76FE9}"/>
              </a:ext>
            </a:extLst>
          </p:cNvPr>
          <p:cNvSpPr>
            <a:spLocks noChangeShapeType="1"/>
          </p:cNvSpPr>
          <p:nvPr/>
        </p:nvSpPr>
        <p:spPr bwMode="auto">
          <a:xfrm flipH="1">
            <a:off x="9478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49" name="Text Box 22">
            <a:extLst>
              <a:ext uri="{FF2B5EF4-FFF2-40B4-BE49-F238E27FC236}">
                <a16:creationId xmlns:a16="http://schemas.microsoft.com/office/drawing/2014/main" xmlns="" id="{6AC530EA-31C1-EBFB-67B1-95AF6894D892}"/>
              </a:ext>
            </a:extLst>
          </p:cNvPr>
          <p:cNvSpPr txBox="1">
            <a:spLocks noChangeArrowheads="1"/>
          </p:cNvSpPr>
          <p:nvPr/>
        </p:nvSpPr>
        <p:spPr bwMode="auto">
          <a:xfrm>
            <a:off x="3792538" y="1700214"/>
            <a:ext cx="430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50" name="Text Box 23">
            <a:extLst>
              <a:ext uri="{FF2B5EF4-FFF2-40B4-BE49-F238E27FC236}">
                <a16:creationId xmlns:a16="http://schemas.microsoft.com/office/drawing/2014/main" xmlns="" id="{56964FDE-5178-D68C-FDDA-1522E42CE512}"/>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1" name="Text Box 24">
            <a:extLst>
              <a:ext uri="{FF2B5EF4-FFF2-40B4-BE49-F238E27FC236}">
                <a16:creationId xmlns:a16="http://schemas.microsoft.com/office/drawing/2014/main" xmlns="" id="{E7F8B42F-D16D-9BB2-7CE2-07A494386269}"/>
              </a:ext>
            </a:extLst>
          </p:cNvPr>
          <p:cNvSpPr txBox="1">
            <a:spLocks noChangeArrowheads="1"/>
          </p:cNvSpPr>
          <p:nvPr/>
        </p:nvSpPr>
        <p:spPr bwMode="auto">
          <a:xfrm>
            <a:off x="4297364" y="170021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8152" name="Text Box 25">
            <a:extLst>
              <a:ext uri="{FF2B5EF4-FFF2-40B4-BE49-F238E27FC236}">
                <a16:creationId xmlns:a16="http://schemas.microsoft.com/office/drawing/2014/main" xmlns="" id="{6CA80533-3CED-C54C-0F86-2E555F152D47}"/>
              </a:ext>
            </a:extLst>
          </p:cNvPr>
          <p:cNvSpPr txBox="1">
            <a:spLocks noChangeArrowheads="1"/>
          </p:cNvSpPr>
          <p:nvPr/>
        </p:nvSpPr>
        <p:spPr bwMode="auto">
          <a:xfrm>
            <a:off x="4764089" y="1690689"/>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8153" name="Text Box 26">
            <a:extLst>
              <a:ext uri="{FF2B5EF4-FFF2-40B4-BE49-F238E27FC236}">
                <a16:creationId xmlns:a16="http://schemas.microsoft.com/office/drawing/2014/main" xmlns="" id="{72A566B0-5AE2-F2E9-1F9F-09E87EE64BCC}"/>
              </a:ext>
            </a:extLst>
          </p:cNvPr>
          <p:cNvSpPr txBox="1">
            <a:spLocks noChangeArrowheads="1"/>
          </p:cNvSpPr>
          <p:nvPr/>
        </p:nvSpPr>
        <p:spPr bwMode="auto">
          <a:xfrm>
            <a:off x="5232400" y="17002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54" name="Text Box 27">
            <a:extLst>
              <a:ext uri="{FF2B5EF4-FFF2-40B4-BE49-F238E27FC236}">
                <a16:creationId xmlns:a16="http://schemas.microsoft.com/office/drawing/2014/main" xmlns="" id="{B02F8BF4-511E-BC86-7F97-EF8C2A32BB92}"/>
              </a:ext>
            </a:extLst>
          </p:cNvPr>
          <p:cNvSpPr txBox="1">
            <a:spLocks noChangeArrowheads="1"/>
          </p:cNvSpPr>
          <p:nvPr/>
        </p:nvSpPr>
        <p:spPr bwMode="auto">
          <a:xfrm>
            <a:off x="5808663" y="17002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48155" name="Text Box 28">
            <a:extLst>
              <a:ext uri="{FF2B5EF4-FFF2-40B4-BE49-F238E27FC236}">
                <a16:creationId xmlns:a16="http://schemas.microsoft.com/office/drawing/2014/main" xmlns="" id="{97406844-817A-0BFF-0556-D0E3425432A8}"/>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6" name="Text Box 29">
            <a:extLst>
              <a:ext uri="{FF2B5EF4-FFF2-40B4-BE49-F238E27FC236}">
                <a16:creationId xmlns:a16="http://schemas.microsoft.com/office/drawing/2014/main" xmlns="" id="{3A3F0C10-8358-722E-1FD9-E7DEFE801740}"/>
              </a:ext>
            </a:extLst>
          </p:cNvPr>
          <p:cNvSpPr txBox="1">
            <a:spLocks noChangeArrowheads="1"/>
          </p:cNvSpPr>
          <p:nvPr/>
        </p:nvSpPr>
        <p:spPr bwMode="auto">
          <a:xfrm>
            <a:off x="9556750" y="17192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57" name="Text Box 30">
            <a:extLst>
              <a:ext uri="{FF2B5EF4-FFF2-40B4-BE49-F238E27FC236}">
                <a16:creationId xmlns:a16="http://schemas.microsoft.com/office/drawing/2014/main" xmlns="" id="{91A72126-B4D3-3624-8F29-104A2E244FD5}"/>
              </a:ext>
            </a:extLst>
          </p:cNvPr>
          <p:cNvSpPr txBox="1">
            <a:spLocks noChangeArrowheads="1"/>
          </p:cNvSpPr>
          <p:nvPr/>
        </p:nvSpPr>
        <p:spPr bwMode="auto">
          <a:xfrm>
            <a:off x="8067675" y="17002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8" name="Text Box 31">
            <a:extLst>
              <a:ext uri="{FF2B5EF4-FFF2-40B4-BE49-F238E27FC236}">
                <a16:creationId xmlns:a16="http://schemas.microsoft.com/office/drawing/2014/main" xmlns="" id="{CE19D9C8-E65F-58F3-850B-BFECD0F68675}"/>
              </a:ext>
            </a:extLst>
          </p:cNvPr>
          <p:cNvSpPr txBox="1">
            <a:spLocks noChangeArrowheads="1"/>
          </p:cNvSpPr>
          <p:nvPr/>
        </p:nvSpPr>
        <p:spPr bwMode="auto">
          <a:xfrm>
            <a:off x="8550275" y="1692275"/>
            <a:ext cx="503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59" name="Rectangle 32">
            <a:extLst>
              <a:ext uri="{FF2B5EF4-FFF2-40B4-BE49-F238E27FC236}">
                <a16:creationId xmlns:a16="http://schemas.microsoft.com/office/drawing/2014/main" xmlns="" id="{A72AF431-08B0-7A5E-25B0-FE76A52FBB1A}"/>
              </a:ext>
            </a:extLst>
          </p:cNvPr>
          <p:cNvSpPr>
            <a:spLocks noChangeArrowheads="1"/>
          </p:cNvSpPr>
          <p:nvPr/>
        </p:nvSpPr>
        <p:spPr bwMode="auto">
          <a:xfrm>
            <a:off x="10128250" y="17002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8160" name="Text Box 33">
            <a:extLst>
              <a:ext uri="{FF2B5EF4-FFF2-40B4-BE49-F238E27FC236}">
                <a16:creationId xmlns:a16="http://schemas.microsoft.com/office/drawing/2014/main" xmlns="" id="{4188CFF2-412D-39DD-5C2B-FCEC22E38190}"/>
              </a:ext>
            </a:extLst>
          </p:cNvPr>
          <p:cNvSpPr txBox="1">
            <a:spLocks noChangeArrowheads="1"/>
          </p:cNvSpPr>
          <p:nvPr/>
        </p:nvSpPr>
        <p:spPr bwMode="auto">
          <a:xfrm>
            <a:off x="8401051" y="126841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61" name="Rectangle 35">
            <a:extLst>
              <a:ext uri="{FF2B5EF4-FFF2-40B4-BE49-F238E27FC236}">
                <a16:creationId xmlns:a16="http://schemas.microsoft.com/office/drawing/2014/main" xmlns="" id="{58FF0ECF-CB9A-4977-20E4-E6152525B2CC}"/>
              </a:ext>
            </a:extLst>
          </p:cNvPr>
          <p:cNvSpPr>
            <a:spLocks noChangeArrowheads="1"/>
          </p:cNvSpPr>
          <p:nvPr/>
        </p:nvSpPr>
        <p:spPr bwMode="auto">
          <a:xfrm>
            <a:off x="9047164" y="1700214"/>
            <a:ext cx="2682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8162" name="Line 37">
            <a:extLst>
              <a:ext uri="{FF2B5EF4-FFF2-40B4-BE49-F238E27FC236}">
                <a16:creationId xmlns:a16="http://schemas.microsoft.com/office/drawing/2014/main" xmlns="" id="{75BF1BE5-B7A7-5F8D-94E9-47F679CD6836}"/>
              </a:ext>
            </a:extLst>
          </p:cNvPr>
          <p:cNvSpPr>
            <a:spLocks noChangeShapeType="1"/>
          </p:cNvSpPr>
          <p:nvPr/>
        </p:nvSpPr>
        <p:spPr bwMode="auto">
          <a:xfrm>
            <a:off x="1524000" y="51577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3" name="Text Box 38">
            <a:extLst>
              <a:ext uri="{FF2B5EF4-FFF2-40B4-BE49-F238E27FC236}">
                <a16:creationId xmlns:a16="http://schemas.microsoft.com/office/drawing/2014/main" xmlns="" id="{35AA10FC-116C-49EB-8DFB-ADA237A89E3C}"/>
              </a:ext>
            </a:extLst>
          </p:cNvPr>
          <p:cNvSpPr txBox="1">
            <a:spLocks noChangeArrowheads="1"/>
          </p:cNvSpPr>
          <p:nvPr/>
        </p:nvSpPr>
        <p:spPr bwMode="auto">
          <a:xfrm>
            <a:off x="1966913" y="5037138"/>
            <a:ext cx="194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000">
                <a:solidFill>
                  <a:prstClr val="black"/>
                </a:solidFill>
                <a:latin typeface="Arial" panose="020B0604020202020204" pitchFamily="34" charset="0"/>
              </a:rPr>
              <a:t>Sous-total</a:t>
            </a:r>
          </a:p>
        </p:txBody>
      </p:sp>
      <p:sp>
        <p:nvSpPr>
          <p:cNvPr id="48164" name="Line 39">
            <a:extLst>
              <a:ext uri="{FF2B5EF4-FFF2-40B4-BE49-F238E27FC236}">
                <a16:creationId xmlns:a16="http://schemas.microsoft.com/office/drawing/2014/main" xmlns="" id="{4350CC10-3040-9BF1-06A1-0AE4F9B9E21E}"/>
              </a:ext>
            </a:extLst>
          </p:cNvPr>
          <p:cNvSpPr>
            <a:spLocks noChangeShapeType="1"/>
          </p:cNvSpPr>
          <p:nvPr/>
        </p:nvSpPr>
        <p:spPr bwMode="auto">
          <a:xfrm>
            <a:off x="42243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5" name="Line 40">
            <a:extLst>
              <a:ext uri="{FF2B5EF4-FFF2-40B4-BE49-F238E27FC236}">
                <a16:creationId xmlns:a16="http://schemas.microsoft.com/office/drawing/2014/main" xmlns="" id="{40D26697-45FA-8C82-92BA-48D333AF2209}"/>
              </a:ext>
            </a:extLst>
          </p:cNvPr>
          <p:cNvSpPr>
            <a:spLocks noChangeShapeType="1"/>
          </p:cNvSpPr>
          <p:nvPr/>
        </p:nvSpPr>
        <p:spPr bwMode="auto">
          <a:xfrm flipV="1">
            <a:off x="6238875" y="7651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6" name="Line 41">
            <a:extLst>
              <a:ext uri="{FF2B5EF4-FFF2-40B4-BE49-F238E27FC236}">
                <a16:creationId xmlns:a16="http://schemas.microsoft.com/office/drawing/2014/main" xmlns="" id="{019C21F7-42B8-8262-CA7C-A3B35900187F}"/>
              </a:ext>
            </a:extLst>
          </p:cNvPr>
          <p:cNvSpPr>
            <a:spLocks noChangeShapeType="1"/>
          </p:cNvSpPr>
          <p:nvPr/>
        </p:nvSpPr>
        <p:spPr bwMode="auto">
          <a:xfrm flipV="1">
            <a:off x="3792538" y="11255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7" name="Line 42">
            <a:extLst>
              <a:ext uri="{FF2B5EF4-FFF2-40B4-BE49-F238E27FC236}">
                <a16:creationId xmlns:a16="http://schemas.microsoft.com/office/drawing/2014/main" xmlns="" id="{098BE3E8-7C83-A13B-0560-EFE1F2627F98}"/>
              </a:ext>
            </a:extLst>
          </p:cNvPr>
          <p:cNvSpPr>
            <a:spLocks noChangeShapeType="1"/>
          </p:cNvSpPr>
          <p:nvPr/>
        </p:nvSpPr>
        <p:spPr bwMode="auto">
          <a:xfrm>
            <a:off x="5160963" y="1052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68" name="Text Box 45">
            <a:extLst>
              <a:ext uri="{FF2B5EF4-FFF2-40B4-BE49-F238E27FC236}">
                <a16:creationId xmlns:a16="http://schemas.microsoft.com/office/drawing/2014/main" xmlns="" id="{50ACEFAF-BA27-2FB6-59D2-28381C624596}"/>
              </a:ext>
            </a:extLst>
          </p:cNvPr>
          <p:cNvSpPr txBox="1">
            <a:spLocks noChangeArrowheads="1"/>
          </p:cNvSpPr>
          <p:nvPr/>
        </p:nvSpPr>
        <p:spPr bwMode="auto">
          <a:xfrm>
            <a:off x="1543051" y="5486400"/>
            <a:ext cx="2339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 s/opération courantes affecté aux copropriétaires</a:t>
            </a:r>
            <a:r>
              <a:rPr lang="fr-FR" altLang="fr-FR" sz="1000">
                <a:solidFill>
                  <a:prstClr val="black"/>
                </a:solidFill>
                <a:latin typeface="Arial" panose="020B0604020202020204" pitchFamily="34" charset="0"/>
              </a:rPr>
              <a:t>)</a:t>
            </a:r>
          </a:p>
        </p:txBody>
      </p:sp>
      <p:sp>
        <p:nvSpPr>
          <p:cNvPr id="48169" name="Line 46">
            <a:extLst>
              <a:ext uri="{FF2B5EF4-FFF2-40B4-BE49-F238E27FC236}">
                <a16:creationId xmlns:a16="http://schemas.microsoft.com/office/drawing/2014/main" xmlns="" id="{58BE3F73-61D9-570F-F41A-3FCA8CB2248D}"/>
              </a:ext>
            </a:extLst>
          </p:cNvPr>
          <p:cNvSpPr>
            <a:spLocks noChangeShapeType="1"/>
          </p:cNvSpPr>
          <p:nvPr/>
        </p:nvSpPr>
        <p:spPr bwMode="auto">
          <a:xfrm>
            <a:off x="1524000" y="5805488"/>
            <a:ext cx="8389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70" name="Line 47">
            <a:extLst>
              <a:ext uri="{FF2B5EF4-FFF2-40B4-BE49-F238E27FC236}">
                <a16:creationId xmlns:a16="http://schemas.microsoft.com/office/drawing/2014/main" xmlns="" id="{F5E1D25B-1E03-0CAA-E09C-05BE6A702091}"/>
              </a:ext>
            </a:extLst>
          </p:cNvPr>
          <p:cNvSpPr>
            <a:spLocks noChangeShapeType="1"/>
          </p:cNvSpPr>
          <p:nvPr/>
        </p:nvSpPr>
        <p:spPr bwMode="auto">
          <a:xfrm>
            <a:off x="1524000" y="55165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8171" name="Text Box 48">
            <a:extLst>
              <a:ext uri="{FF2B5EF4-FFF2-40B4-BE49-F238E27FC236}">
                <a16:creationId xmlns:a16="http://schemas.microsoft.com/office/drawing/2014/main" xmlns="" id="{07C7627E-1C6E-8BA4-325B-A343910F905E}"/>
              </a:ext>
            </a:extLst>
          </p:cNvPr>
          <p:cNvSpPr txBox="1">
            <a:spLocks noChangeArrowheads="1"/>
          </p:cNvSpPr>
          <p:nvPr/>
        </p:nvSpPr>
        <p:spPr bwMode="auto">
          <a:xfrm>
            <a:off x="3000376" y="5876926"/>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8172" name="Rectangle 49">
            <a:extLst>
              <a:ext uri="{FF2B5EF4-FFF2-40B4-BE49-F238E27FC236}">
                <a16:creationId xmlns:a16="http://schemas.microsoft.com/office/drawing/2014/main" xmlns="" id="{FE777B9E-A670-7DD4-2AEA-E1B99F6E1523}"/>
              </a:ext>
            </a:extLst>
          </p:cNvPr>
          <p:cNvSpPr>
            <a:spLocks noChangeArrowheads="1"/>
          </p:cNvSpPr>
          <p:nvPr/>
        </p:nvSpPr>
        <p:spPr bwMode="auto">
          <a:xfrm>
            <a:off x="6245225" y="5524501"/>
            <a:ext cx="1690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(déficitaire s/opération courantes affecté aux copropriétaires)</a:t>
            </a:r>
          </a:p>
        </p:txBody>
      </p:sp>
      <p:sp>
        <p:nvSpPr>
          <p:cNvPr id="48173" name="Text Box 50">
            <a:extLst>
              <a:ext uri="{FF2B5EF4-FFF2-40B4-BE49-F238E27FC236}">
                <a16:creationId xmlns:a16="http://schemas.microsoft.com/office/drawing/2014/main" xmlns="" id="{CAF1124C-46EF-754A-4906-EF19D7DE36D0}"/>
              </a:ext>
            </a:extLst>
          </p:cNvPr>
          <p:cNvSpPr txBox="1">
            <a:spLocks noChangeArrowheads="1"/>
          </p:cNvSpPr>
          <p:nvPr/>
        </p:nvSpPr>
        <p:spPr bwMode="auto">
          <a:xfrm>
            <a:off x="7104063" y="5876926"/>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8174" name="Text Box 60">
            <a:extLst>
              <a:ext uri="{FF2B5EF4-FFF2-40B4-BE49-F238E27FC236}">
                <a16:creationId xmlns:a16="http://schemas.microsoft.com/office/drawing/2014/main" xmlns="" id="{96C5A2BE-1440-8BDC-950C-CB39FB457A4A}"/>
              </a:ext>
            </a:extLst>
          </p:cNvPr>
          <p:cNvSpPr txBox="1">
            <a:spLocks noChangeArrowheads="1"/>
          </p:cNvSpPr>
          <p:nvPr/>
        </p:nvSpPr>
        <p:spPr bwMode="auto">
          <a:xfrm>
            <a:off x="8759826" y="26035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48175" name="Text Box 73">
            <a:extLst>
              <a:ext uri="{FF2B5EF4-FFF2-40B4-BE49-F238E27FC236}">
                <a16:creationId xmlns:a16="http://schemas.microsoft.com/office/drawing/2014/main" xmlns="" id="{7F2C6FDA-F374-F816-6D2C-7BB7F530C0FD}"/>
              </a:ext>
            </a:extLst>
          </p:cNvPr>
          <p:cNvSpPr txBox="1">
            <a:spLocks noChangeArrowheads="1"/>
          </p:cNvSpPr>
          <p:nvPr/>
        </p:nvSpPr>
        <p:spPr bwMode="auto">
          <a:xfrm>
            <a:off x="6491288" y="5237164"/>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Sous-total</a:t>
            </a:r>
          </a:p>
        </p:txBody>
      </p:sp>
      <p:sp>
        <p:nvSpPr>
          <p:cNvPr id="48176" name="Rectangle 74">
            <a:extLst>
              <a:ext uri="{FF2B5EF4-FFF2-40B4-BE49-F238E27FC236}">
                <a16:creationId xmlns:a16="http://schemas.microsoft.com/office/drawing/2014/main" xmlns="" id="{D9D1E20D-28FE-57DC-F708-CC68948A0BA9}"/>
              </a:ext>
            </a:extLst>
          </p:cNvPr>
          <p:cNvSpPr>
            <a:spLocks noChangeArrowheads="1"/>
          </p:cNvSpPr>
          <p:nvPr/>
        </p:nvSpPr>
        <p:spPr bwMode="auto">
          <a:xfrm>
            <a:off x="4224338" y="5516564"/>
            <a:ext cx="43180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77" name="Rectangle 75">
            <a:extLst>
              <a:ext uri="{FF2B5EF4-FFF2-40B4-BE49-F238E27FC236}">
                <a16:creationId xmlns:a16="http://schemas.microsoft.com/office/drawing/2014/main" xmlns="" id="{A4033DF8-595A-2062-31B7-EC8D821261D4}"/>
              </a:ext>
            </a:extLst>
          </p:cNvPr>
          <p:cNvSpPr>
            <a:spLocks noChangeArrowheads="1"/>
          </p:cNvSpPr>
          <p:nvPr/>
        </p:nvSpPr>
        <p:spPr bwMode="auto">
          <a:xfrm>
            <a:off x="5160963" y="551021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78" name="Rectangle 76">
            <a:extLst>
              <a:ext uri="{FF2B5EF4-FFF2-40B4-BE49-F238E27FC236}">
                <a16:creationId xmlns:a16="http://schemas.microsoft.com/office/drawing/2014/main" xmlns="" id="{358DC639-0234-7FF0-1D5F-54F8378A38A1}"/>
              </a:ext>
            </a:extLst>
          </p:cNvPr>
          <p:cNvSpPr>
            <a:spLocks noChangeArrowheads="1"/>
          </p:cNvSpPr>
          <p:nvPr/>
        </p:nvSpPr>
        <p:spPr bwMode="auto">
          <a:xfrm>
            <a:off x="5737225" y="5516564"/>
            <a:ext cx="50165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79" name="Rectangle 77">
            <a:extLst>
              <a:ext uri="{FF2B5EF4-FFF2-40B4-BE49-F238E27FC236}">
                <a16:creationId xmlns:a16="http://schemas.microsoft.com/office/drawing/2014/main" xmlns="" id="{1C243ABB-2FDC-14E4-D563-BAA8E1BB214D}"/>
              </a:ext>
            </a:extLst>
          </p:cNvPr>
          <p:cNvSpPr>
            <a:spLocks noChangeArrowheads="1"/>
          </p:cNvSpPr>
          <p:nvPr/>
        </p:nvSpPr>
        <p:spPr bwMode="auto">
          <a:xfrm>
            <a:off x="8470900" y="5516564"/>
            <a:ext cx="433388"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80" name="Rectangle 78">
            <a:extLst>
              <a:ext uri="{FF2B5EF4-FFF2-40B4-BE49-F238E27FC236}">
                <a16:creationId xmlns:a16="http://schemas.microsoft.com/office/drawing/2014/main" xmlns="" id="{626C3ED5-26FC-28E6-5A2F-2DF80DA53FF4}"/>
              </a:ext>
            </a:extLst>
          </p:cNvPr>
          <p:cNvSpPr>
            <a:spLocks noChangeArrowheads="1"/>
          </p:cNvSpPr>
          <p:nvPr/>
        </p:nvSpPr>
        <p:spPr bwMode="auto">
          <a:xfrm>
            <a:off x="9478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81" name="Rectangle 79">
            <a:extLst>
              <a:ext uri="{FF2B5EF4-FFF2-40B4-BE49-F238E27FC236}">
                <a16:creationId xmlns:a16="http://schemas.microsoft.com/office/drawing/2014/main" xmlns="" id="{393CF9FE-8CAE-5131-5DB9-2FE63B455C1C}"/>
              </a:ext>
            </a:extLst>
          </p:cNvPr>
          <p:cNvSpPr>
            <a:spLocks noChangeArrowheads="1"/>
          </p:cNvSpPr>
          <p:nvPr/>
        </p:nvSpPr>
        <p:spPr bwMode="auto">
          <a:xfrm>
            <a:off x="10055226" y="5516564"/>
            <a:ext cx="612775"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8182" name="Text Box 84">
            <a:extLst>
              <a:ext uri="{FF2B5EF4-FFF2-40B4-BE49-F238E27FC236}">
                <a16:creationId xmlns:a16="http://schemas.microsoft.com/office/drawing/2014/main" xmlns="" id="{07D8BE40-130E-70C7-60D6-1B2878AF23D6}"/>
              </a:ext>
            </a:extLst>
          </p:cNvPr>
          <p:cNvSpPr txBox="1">
            <a:spLocks noChangeArrowheads="1"/>
          </p:cNvSpPr>
          <p:nvPr/>
        </p:nvSpPr>
        <p:spPr bwMode="auto">
          <a:xfrm>
            <a:off x="3721101" y="134143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8183" name="Text Box 85">
            <a:extLst>
              <a:ext uri="{FF2B5EF4-FFF2-40B4-BE49-F238E27FC236}">
                <a16:creationId xmlns:a16="http://schemas.microsoft.com/office/drawing/2014/main" xmlns="" id="{27B89D75-2808-E377-BF32-164FBEC3C3DA}"/>
              </a:ext>
            </a:extLst>
          </p:cNvPr>
          <p:cNvSpPr txBox="1">
            <a:spLocks noChangeArrowheads="1"/>
          </p:cNvSpPr>
          <p:nvPr/>
        </p:nvSpPr>
        <p:spPr bwMode="auto">
          <a:xfrm>
            <a:off x="4143376" y="1314450"/>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48184" name="Text Box 86">
            <a:extLst>
              <a:ext uri="{FF2B5EF4-FFF2-40B4-BE49-F238E27FC236}">
                <a16:creationId xmlns:a16="http://schemas.microsoft.com/office/drawing/2014/main" xmlns="" id="{A263DAFC-3A0D-AFCD-5B35-993B526A1117}"/>
              </a:ext>
            </a:extLst>
          </p:cNvPr>
          <p:cNvSpPr txBox="1">
            <a:spLocks noChangeArrowheads="1"/>
          </p:cNvSpPr>
          <p:nvPr/>
        </p:nvSpPr>
        <p:spPr bwMode="auto">
          <a:xfrm>
            <a:off x="4570414" y="1341438"/>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8185" name="Text Box 87">
            <a:extLst>
              <a:ext uri="{FF2B5EF4-FFF2-40B4-BE49-F238E27FC236}">
                <a16:creationId xmlns:a16="http://schemas.microsoft.com/office/drawing/2014/main" xmlns="" id="{F1685ED7-EABC-371A-4823-36930138F1F4}"/>
              </a:ext>
            </a:extLst>
          </p:cNvPr>
          <p:cNvSpPr txBox="1">
            <a:spLocks noChangeArrowheads="1"/>
          </p:cNvSpPr>
          <p:nvPr/>
        </p:nvSpPr>
        <p:spPr bwMode="auto">
          <a:xfrm>
            <a:off x="3792539" y="1125538"/>
            <a:ext cx="13668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48186" name="Text Box 88">
            <a:extLst>
              <a:ext uri="{FF2B5EF4-FFF2-40B4-BE49-F238E27FC236}">
                <a16:creationId xmlns:a16="http://schemas.microsoft.com/office/drawing/2014/main" xmlns="" id="{127F3B5F-33BF-1AC0-AE95-A8F8FF91C487}"/>
              </a:ext>
            </a:extLst>
          </p:cNvPr>
          <p:cNvSpPr txBox="1">
            <a:spLocks noChangeArrowheads="1"/>
          </p:cNvSpPr>
          <p:nvPr/>
        </p:nvSpPr>
        <p:spPr bwMode="auto">
          <a:xfrm>
            <a:off x="5092700" y="135096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48187" name="Text Box 89">
            <a:extLst>
              <a:ext uri="{FF2B5EF4-FFF2-40B4-BE49-F238E27FC236}">
                <a16:creationId xmlns:a16="http://schemas.microsoft.com/office/drawing/2014/main" xmlns="" id="{DAD39408-31B8-307A-CA04-5C943DA88FB7}"/>
              </a:ext>
            </a:extLst>
          </p:cNvPr>
          <p:cNvSpPr txBox="1">
            <a:spLocks noChangeArrowheads="1"/>
          </p:cNvSpPr>
          <p:nvPr/>
        </p:nvSpPr>
        <p:spPr bwMode="auto">
          <a:xfrm>
            <a:off x="5664201" y="134143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8188" name="Text Box 90">
            <a:extLst>
              <a:ext uri="{FF2B5EF4-FFF2-40B4-BE49-F238E27FC236}">
                <a16:creationId xmlns:a16="http://schemas.microsoft.com/office/drawing/2014/main" xmlns="" id="{4F933815-EEF7-7BC8-759B-147F5DA6821D}"/>
              </a:ext>
            </a:extLst>
          </p:cNvPr>
          <p:cNvSpPr txBox="1">
            <a:spLocks noChangeArrowheads="1"/>
          </p:cNvSpPr>
          <p:nvPr/>
        </p:nvSpPr>
        <p:spPr bwMode="auto">
          <a:xfrm>
            <a:off x="7967664" y="1341438"/>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8189" name="Text Box 91">
            <a:extLst>
              <a:ext uri="{FF2B5EF4-FFF2-40B4-BE49-F238E27FC236}">
                <a16:creationId xmlns:a16="http://schemas.microsoft.com/office/drawing/2014/main" xmlns="" id="{5FAB6393-FCB7-D174-209A-9C4F929A25A7}"/>
              </a:ext>
            </a:extLst>
          </p:cNvPr>
          <p:cNvSpPr txBox="1">
            <a:spLocks noChangeArrowheads="1"/>
          </p:cNvSpPr>
          <p:nvPr/>
        </p:nvSpPr>
        <p:spPr bwMode="auto">
          <a:xfrm>
            <a:off x="8420101" y="130651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8190" name="Rectangle 92">
            <a:extLst>
              <a:ext uri="{FF2B5EF4-FFF2-40B4-BE49-F238E27FC236}">
                <a16:creationId xmlns:a16="http://schemas.microsoft.com/office/drawing/2014/main" xmlns="" id="{01E0C36D-5EA4-C2C2-FDBA-4F7732B61C17}"/>
              </a:ext>
            </a:extLst>
          </p:cNvPr>
          <p:cNvSpPr>
            <a:spLocks noChangeArrowheads="1"/>
          </p:cNvSpPr>
          <p:nvPr/>
        </p:nvSpPr>
        <p:spPr bwMode="auto">
          <a:xfrm>
            <a:off x="9407525" y="1341438"/>
            <a:ext cx="71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48191" name="Text Box 93">
            <a:extLst>
              <a:ext uri="{FF2B5EF4-FFF2-40B4-BE49-F238E27FC236}">
                <a16:creationId xmlns:a16="http://schemas.microsoft.com/office/drawing/2014/main" xmlns="" id="{64D22EFB-ED9B-4B61-18F0-B3D5BDD6FF9C}"/>
              </a:ext>
            </a:extLst>
          </p:cNvPr>
          <p:cNvSpPr txBox="1">
            <a:spLocks noChangeArrowheads="1"/>
          </p:cNvSpPr>
          <p:nvPr/>
        </p:nvSpPr>
        <p:spPr bwMode="auto">
          <a:xfrm>
            <a:off x="10056814" y="1341438"/>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8192" name="Text Box 94">
            <a:extLst>
              <a:ext uri="{FF2B5EF4-FFF2-40B4-BE49-F238E27FC236}">
                <a16:creationId xmlns:a16="http://schemas.microsoft.com/office/drawing/2014/main" xmlns="" id="{ADEE54A5-49A5-DE19-C1C0-29DB087458FB}"/>
              </a:ext>
            </a:extLst>
          </p:cNvPr>
          <p:cNvSpPr txBox="1">
            <a:spLocks noChangeArrowheads="1"/>
          </p:cNvSpPr>
          <p:nvPr/>
        </p:nvSpPr>
        <p:spPr bwMode="auto">
          <a:xfrm>
            <a:off x="8831263" y="1341438"/>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8193" name="Text Box 95">
            <a:extLst>
              <a:ext uri="{FF2B5EF4-FFF2-40B4-BE49-F238E27FC236}">
                <a16:creationId xmlns:a16="http://schemas.microsoft.com/office/drawing/2014/main" xmlns="" id="{DB71A0DA-7BDD-13DC-EBD5-AC3126260110}"/>
              </a:ext>
            </a:extLst>
          </p:cNvPr>
          <p:cNvSpPr txBox="1">
            <a:spLocks noChangeArrowheads="1"/>
          </p:cNvSpPr>
          <p:nvPr/>
        </p:nvSpPr>
        <p:spPr bwMode="auto">
          <a:xfrm>
            <a:off x="5016501" y="1125538"/>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48194" name="Text Box 96">
            <a:extLst>
              <a:ext uri="{FF2B5EF4-FFF2-40B4-BE49-F238E27FC236}">
                <a16:creationId xmlns:a16="http://schemas.microsoft.com/office/drawing/2014/main" xmlns="" id="{70DE9B66-D60D-1B1E-9A51-03ACE6209FCB}"/>
              </a:ext>
            </a:extLst>
          </p:cNvPr>
          <p:cNvSpPr txBox="1">
            <a:spLocks noChangeArrowheads="1"/>
          </p:cNvSpPr>
          <p:nvPr/>
        </p:nvSpPr>
        <p:spPr bwMode="auto">
          <a:xfrm>
            <a:off x="8039101" y="1108076"/>
            <a:ext cx="143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8195" name="Rectangle 97">
            <a:extLst>
              <a:ext uri="{FF2B5EF4-FFF2-40B4-BE49-F238E27FC236}">
                <a16:creationId xmlns:a16="http://schemas.microsoft.com/office/drawing/2014/main" xmlns="" id="{8B0A06AB-C803-3427-06BE-349F0601870F}"/>
              </a:ext>
            </a:extLst>
          </p:cNvPr>
          <p:cNvSpPr>
            <a:spLocks noChangeArrowheads="1"/>
          </p:cNvSpPr>
          <p:nvPr/>
        </p:nvSpPr>
        <p:spPr bwMode="auto">
          <a:xfrm>
            <a:off x="9439275" y="1125538"/>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48196" name="Line 98">
            <a:extLst>
              <a:ext uri="{FF2B5EF4-FFF2-40B4-BE49-F238E27FC236}">
                <a16:creationId xmlns:a16="http://schemas.microsoft.com/office/drawing/2014/main" xmlns="" id="{4437CA3C-BA9B-0CBA-3128-9B15039F6351}"/>
              </a:ext>
            </a:extLst>
          </p:cNvPr>
          <p:cNvSpPr>
            <a:spLocks noChangeShapeType="1"/>
          </p:cNvSpPr>
          <p:nvPr/>
        </p:nvSpPr>
        <p:spPr bwMode="auto">
          <a:xfrm>
            <a:off x="10055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 name="Rectangle 3">
            <a:extLst>
              <a:ext uri="{FF2B5EF4-FFF2-40B4-BE49-F238E27FC236}">
                <a16:creationId xmlns:a16="http://schemas.microsoft.com/office/drawing/2014/main" xmlns="" id="{C5967721-86CD-DA2C-AB0A-C8D74A0C7246}"/>
              </a:ext>
            </a:extLst>
          </p:cNvPr>
          <p:cNvSpPr/>
          <p:nvPr/>
        </p:nvSpPr>
        <p:spPr>
          <a:xfrm>
            <a:off x="1543051" y="1906589"/>
            <a:ext cx="2392363" cy="3222625"/>
          </a:xfrm>
          <a:prstGeom prst="rect">
            <a:avLst/>
          </a:prstGeom>
          <a:noFill/>
          <a:ln w="14922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2" name="Rectangle 81">
            <a:extLst>
              <a:ext uri="{FF2B5EF4-FFF2-40B4-BE49-F238E27FC236}">
                <a16:creationId xmlns:a16="http://schemas.microsoft.com/office/drawing/2014/main" xmlns="" id="{C7E72E02-22B5-C791-6E73-6EA9CF23DD5D}"/>
              </a:ext>
            </a:extLst>
          </p:cNvPr>
          <p:cNvSpPr/>
          <p:nvPr/>
        </p:nvSpPr>
        <p:spPr>
          <a:xfrm>
            <a:off x="6175375" y="1806576"/>
            <a:ext cx="1860550" cy="3222625"/>
          </a:xfrm>
          <a:prstGeom prst="rect">
            <a:avLst/>
          </a:prstGeom>
          <a:noFill/>
          <a:ln w="14922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3" name="Rectangle 82">
            <a:extLst>
              <a:ext uri="{FF2B5EF4-FFF2-40B4-BE49-F238E27FC236}">
                <a16:creationId xmlns:a16="http://schemas.microsoft.com/office/drawing/2014/main" xmlns="" id="{AF32A95B-1C3C-8276-CED1-FC0BB39EA15B}"/>
              </a:ext>
            </a:extLst>
          </p:cNvPr>
          <p:cNvSpPr/>
          <p:nvPr/>
        </p:nvSpPr>
        <p:spPr>
          <a:xfrm>
            <a:off x="4657531" y="5181405"/>
            <a:ext cx="502046" cy="314325"/>
          </a:xfrm>
          <a:prstGeom prst="rect">
            <a:avLst/>
          </a:prstGeom>
          <a:solidFill>
            <a:srgbClr val="FF0000"/>
          </a:solidFill>
          <a:ln w="412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5" name="Rectangle 84">
            <a:extLst>
              <a:ext uri="{FF2B5EF4-FFF2-40B4-BE49-F238E27FC236}">
                <a16:creationId xmlns:a16="http://schemas.microsoft.com/office/drawing/2014/main" xmlns="" id="{96590A13-4163-C944-10E1-68A62EED6F21}"/>
              </a:ext>
            </a:extLst>
          </p:cNvPr>
          <p:cNvSpPr/>
          <p:nvPr/>
        </p:nvSpPr>
        <p:spPr>
          <a:xfrm>
            <a:off x="8909051" y="5157789"/>
            <a:ext cx="530225" cy="352425"/>
          </a:xfrm>
          <a:prstGeom prst="rect">
            <a:avLst/>
          </a:prstGeom>
          <a:solidFill>
            <a:schemeClr val="accent6">
              <a:lumMod val="60000"/>
              <a:lumOff val="40000"/>
            </a:schemeClr>
          </a:solidFill>
          <a:ln w="41275">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7" name="Rectangle 86">
            <a:extLst>
              <a:ext uri="{FF2B5EF4-FFF2-40B4-BE49-F238E27FC236}">
                <a16:creationId xmlns:a16="http://schemas.microsoft.com/office/drawing/2014/main" xmlns="" id="{18AD9557-852E-7DD1-756D-7D46AAD9F199}"/>
              </a:ext>
            </a:extLst>
          </p:cNvPr>
          <p:cNvSpPr/>
          <p:nvPr/>
        </p:nvSpPr>
        <p:spPr>
          <a:xfrm>
            <a:off x="8915983" y="5545139"/>
            <a:ext cx="533399" cy="314325"/>
          </a:xfrm>
          <a:prstGeom prst="rect">
            <a:avLst/>
          </a:prstGeom>
          <a:solidFill>
            <a:srgbClr val="FF0000"/>
          </a:solidFill>
          <a:ln w="412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75" name="Plus 74"/>
          <p:cNvSpPr/>
          <p:nvPr/>
        </p:nvSpPr>
        <p:spPr>
          <a:xfrm>
            <a:off x="4441826" y="4141948"/>
            <a:ext cx="931861" cy="777715"/>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644299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2" grpId="0" animBg="1"/>
      <p:bldP spid="83" grpId="0" animBg="1"/>
      <p:bldP spid="85" grpId="0" animBg="1"/>
      <p:bldP spid="8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A781539A-FF45-FCD4-7F57-A3029109A834}"/>
              </a:ext>
            </a:extLst>
          </p:cNvPr>
          <p:cNvSpPr>
            <a:spLocks noChangeArrowheads="1"/>
          </p:cNvSpPr>
          <p:nvPr/>
        </p:nvSpPr>
        <p:spPr bwMode="auto">
          <a:xfrm>
            <a:off x="1524000" y="188913"/>
            <a:ext cx="9144000" cy="590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55" name="Line 3">
            <a:extLst>
              <a:ext uri="{FF2B5EF4-FFF2-40B4-BE49-F238E27FC236}">
                <a16:creationId xmlns:a16="http://schemas.microsoft.com/office/drawing/2014/main" xmlns="" id="{5F523638-EF1B-97AE-0DE7-EED4761A7D4B}"/>
              </a:ext>
            </a:extLst>
          </p:cNvPr>
          <p:cNvSpPr>
            <a:spLocks noChangeShapeType="1"/>
          </p:cNvSpPr>
          <p:nvPr/>
        </p:nvSpPr>
        <p:spPr bwMode="auto">
          <a:xfrm>
            <a:off x="1524000" y="7651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56" name="Line 4">
            <a:extLst>
              <a:ext uri="{FF2B5EF4-FFF2-40B4-BE49-F238E27FC236}">
                <a16:creationId xmlns:a16="http://schemas.microsoft.com/office/drawing/2014/main" xmlns="" id="{E151DFD4-031B-2A2C-B8C8-0C7100AEBEA1}"/>
              </a:ext>
            </a:extLst>
          </p:cNvPr>
          <p:cNvSpPr>
            <a:spLocks noChangeShapeType="1"/>
          </p:cNvSpPr>
          <p:nvPr/>
        </p:nvSpPr>
        <p:spPr bwMode="auto">
          <a:xfrm>
            <a:off x="1524000" y="11255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57" name="Line 5">
            <a:extLst>
              <a:ext uri="{FF2B5EF4-FFF2-40B4-BE49-F238E27FC236}">
                <a16:creationId xmlns:a16="http://schemas.microsoft.com/office/drawing/2014/main" xmlns="" id="{6C599B67-EFDF-5EDD-90AC-47440A894E9B}"/>
              </a:ext>
            </a:extLst>
          </p:cNvPr>
          <p:cNvSpPr>
            <a:spLocks noChangeShapeType="1"/>
          </p:cNvSpPr>
          <p:nvPr/>
        </p:nvSpPr>
        <p:spPr bwMode="auto">
          <a:xfrm>
            <a:off x="1524000" y="13414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58" name="Line 6">
            <a:extLst>
              <a:ext uri="{FF2B5EF4-FFF2-40B4-BE49-F238E27FC236}">
                <a16:creationId xmlns:a16="http://schemas.microsoft.com/office/drawing/2014/main" xmlns="" id="{89B7B951-8F50-3FCE-55D3-76FB400390AC}"/>
              </a:ext>
            </a:extLst>
          </p:cNvPr>
          <p:cNvSpPr>
            <a:spLocks noChangeShapeType="1"/>
          </p:cNvSpPr>
          <p:nvPr/>
        </p:nvSpPr>
        <p:spPr bwMode="auto">
          <a:xfrm>
            <a:off x="1524000" y="17002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59" name="Line 7">
            <a:extLst>
              <a:ext uri="{FF2B5EF4-FFF2-40B4-BE49-F238E27FC236}">
                <a16:creationId xmlns:a16="http://schemas.microsoft.com/office/drawing/2014/main" xmlns="" id="{BE4FB960-02B2-A024-DE3C-EE93C874ACD9}"/>
              </a:ext>
            </a:extLst>
          </p:cNvPr>
          <p:cNvSpPr>
            <a:spLocks noChangeShapeType="1"/>
          </p:cNvSpPr>
          <p:nvPr/>
        </p:nvSpPr>
        <p:spPr bwMode="auto">
          <a:xfrm>
            <a:off x="1524000" y="19161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60" name="Text Box 8">
            <a:extLst>
              <a:ext uri="{FF2B5EF4-FFF2-40B4-BE49-F238E27FC236}">
                <a16:creationId xmlns:a16="http://schemas.microsoft.com/office/drawing/2014/main" xmlns="" id="{EFDCC3B0-C7AF-1F93-2249-8F0FD7989B78}"/>
              </a:ext>
            </a:extLst>
          </p:cNvPr>
          <p:cNvSpPr txBox="1">
            <a:spLocks noChangeArrowheads="1"/>
          </p:cNvSpPr>
          <p:nvPr/>
        </p:nvSpPr>
        <p:spPr bwMode="auto">
          <a:xfrm>
            <a:off x="1847850" y="188914"/>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 budget prévisionnel de l’exercice </a:t>
            </a:r>
          </a:p>
        </p:txBody>
      </p:sp>
      <p:sp>
        <p:nvSpPr>
          <p:cNvPr id="49161" name="Text Box 9">
            <a:extLst>
              <a:ext uri="{FF2B5EF4-FFF2-40B4-BE49-F238E27FC236}">
                <a16:creationId xmlns:a16="http://schemas.microsoft.com/office/drawing/2014/main" xmlns="" id="{F94117C0-25A8-35E7-8917-3BC22DBC6A0C}"/>
              </a:ext>
            </a:extLst>
          </p:cNvPr>
          <p:cNvSpPr txBox="1">
            <a:spLocks noChangeArrowheads="1"/>
          </p:cNvSpPr>
          <p:nvPr/>
        </p:nvSpPr>
        <p:spPr bwMode="auto">
          <a:xfrm>
            <a:off x="1776413" y="765176"/>
            <a:ext cx="4248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49162" name="Text Box 10">
            <a:extLst>
              <a:ext uri="{FF2B5EF4-FFF2-40B4-BE49-F238E27FC236}">
                <a16:creationId xmlns:a16="http://schemas.microsoft.com/office/drawing/2014/main" xmlns="" id="{F45CAF72-967B-D684-0BD2-C443B7463067}"/>
              </a:ext>
            </a:extLst>
          </p:cNvPr>
          <p:cNvSpPr txBox="1">
            <a:spLocks noChangeArrowheads="1"/>
          </p:cNvSpPr>
          <p:nvPr/>
        </p:nvSpPr>
        <p:spPr bwMode="auto">
          <a:xfrm>
            <a:off x="6383338" y="765176"/>
            <a:ext cx="4284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PRODUIT POUR OPÉRATIONS COURANTES</a:t>
            </a:r>
          </a:p>
        </p:txBody>
      </p:sp>
      <p:sp>
        <p:nvSpPr>
          <p:cNvPr id="49163" name="Text Box 11">
            <a:extLst>
              <a:ext uri="{FF2B5EF4-FFF2-40B4-BE49-F238E27FC236}">
                <a16:creationId xmlns:a16="http://schemas.microsoft.com/office/drawing/2014/main" xmlns="" id="{7DA3EBD3-C3BE-D491-683E-1D25E9434FB7}"/>
              </a:ext>
            </a:extLst>
          </p:cNvPr>
          <p:cNvSpPr txBox="1">
            <a:spLocks noChangeArrowheads="1"/>
          </p:cNvSpPr>
          <p:nvPr/>
        </p:nvSpPr>
        <p:spPr bwMode="auto">
          <a:xfrm>
            <a:off x="1524000" y="1916114"/>
            <a:ext cx="241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49164" name="Rectangle 12">
            <a:extLst>
              <a:ext uri="{FF2B5EF4-FFF2-40B4-BE49-F238E27FC236}">
                <a16:creationId xmlns:a16="http://schemas.microsoft.com/office/drawing/2014/main" xmlns="" id="{AE6BF8C9-3DCE-E1BB-5441-13670836D1E6}"/>
              </a:ext>
            </a:extLst>
          </p:cNvPr>
          <p:cNvSpPr>
            <a:spLocks noChangeArrowheads="1"/>
          </p:cNvSpPr>
          <p:nvPr/>
        </p:nvSpPr>
        <p:spPr bwMode="auto">
          <a:xfrm>
            <a:off x="3792539" y="1341439"/>
            <a:ext cx="2446337" cy="4751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65" name="Line 13">
            <a:extLst>
              <a:ext uri="{FF2B5EF4-FFF2-40B4-BE49-F238E27FC236}">
                <a16:creationId xmlns:a16="http://schemas.microsoft.com/office/drawing/2014/main" xmlns="" id="{81DE86C5-D6DE-9D0B-CE31-0A323724BE70}"/>
              </a:ext>
            </a:extLst>
          </p:cNvPr>
          <p:cNvSpPr>
            <a:spLocks noChangeShapeType="1"/>
          </p:cNvSpPr>
          <p:nvPr/>
        </p:nvSpPr>
        <p:spPr bwMode="auto">
          <a:xfrm>
            <a:off x="46561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66" name="Line 14">
            <a:extLst>
              <a:ext uri="{FF2B5EF4-FFF2-40B4-BE49-F238E27FC236}">
                <a16:creationId xmlns:a16="http://schemas.microsoft.com/office/drawing/2014/main" xmlns="" id="{CE723D82-0EB8-C523-04E8-4602D9FEAE22}"/>
              </a:ext>
            </a:extLst>
          </p:cNvPr>
          <p:cNvSpPr>
            <a:spLocks noChangeShapeType="1"/>
          </p:cNvSpPr>
          <p:nvPr/>
        </p:nvSpPr>
        <p:spPr bwMode="auto">
          <a:xfrm>
            <a:off x="5160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67" name="Line 15">
            <a:extLst>
              <a:ext uri="{FF2B5EF4-FFF2-40B4-BE49-F238E27FC236}">
                <a16:creationId xmlns:a16="http://schemas.microsoft.com/office/drawing/2014/main" xmlns="" id="{67300EC6-F8F4-6454-A260-6896B368295F}"/>
              </a:ext>
            </a:extLst>
          </p:cNvPr>
          <p:cNvSpPr>
            <a:spLocks noChangeShapeType="1"/>
          </p:cNvSpPr>
          <p:nvPr/>
        </p:nvSpPr>
        <p:spPr bwMode="auto">
          <a:xfrm>
            <a:off x="5737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68" name="Text Box 16">
            <a:extLst>
              <a:ext uri="{FF2B5EF4-FFF2-40B4-BE49-F238E27FC236}">
                <a16:creationId xmlns:a16="http://schemas.microsoft.com/office/drawing/2014/main" xmlns="" id="{B145EEF8-0992-7B56-73E5-79F7065EBB5C}"/>
              </a:ext>
            </a:extLst>
          </p:cNvPr>
          <p:cNvSpPr txBox="1">
            <a:spLocks noChangeArrowheads="1"/>
          </p:cNvSpPr>
          <p:nvPr/>
        </p:nvSpPr>
        <p:spPr bwMode="auto">
          <a:xfrm>
            <a:off x="6238876" y="1916113"/>
            <a:ext cx="15859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711 Subventions sur frais de fonctionnement</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716 Produit financiers</a:t>
            </a:r>
          </a:p>
        </p:txBody>
      </p:sp>
      <p:sp>
        <p:nvSpPr>
          <p:cNvPr id="49169" name="Rectangle 17">
            <a:extLst>
              <a:ext uri="{FF2B5EF4-FFF2-40B4-BE49-F238E27FC236}">
                <a16:creationId xmlns:a16="http://schemas.microsoft.com/office/drawing/2014/main" xmlns="" id="{0A4A2179-CAC9-C6DD-D667-CD0995C979BD}"/>
              </a:ext>
            </a:extLst>
          </p:cNvPr>
          <p:cNvSpPr>
            <a:spLocks noChangeArrowheads="1"/>
          </p:cNvSpPr>
          <p:nvPr/>
        </p:nvSpPr>
        <p:spPr bwMode="auto">
          <a:xfrm>
            <a:off x="8040688" y="1125539"/>
            <a:ext cx="2627312" cy="4967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70" name="Line 18">
            <a:extLst>
              <a:ext uri="{FF2B5EF4-FFF2-40B4-BE49-F238E27FC236}">
                <a16:creationId xmlns:a16="http://schemas.microsoft.com/office/drawing/2014/main" xmlns="" id="{49671406-E7BF-0135-D096-1DBCCFA9D1B0}"/>
              </a:ext>
            </a:extLst>
          </p:cNvPr>
          <p:cNvSpPr>
            <a:spLocks noChangeShapeType="1"/>
          </p:cNvSpPr>
          <p:nvPr/>
        </p:nvSpPr>
        <p:spPr bwMode="auto">
          <a:xfrm>
            <a:off x="8470900"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71" name="Line 19">
            <a:extLst>
              <a:ext uri="{FF2B5EF4-FFF2-40B4-BE49-F238E27FC236}">
                <a16:creationId xmlns:a16="http://schemas.microsoft.com/office/drawing/2014/main" xmlns="" id="{7B8DA647-D6BC-EFBE-B671-B3C31E55DF43}"/>
              </a:ext>
            </a:extLst>
          </p:cNvPr>
          <p:cNvSpPr>
            <a:spLocks noChangeShapeType="1"/>
          </p:cNvSpPr>
          <p:nvPr/>
        </p:nvSpPr>
        <p:spPr bwMode="auto">
          <a:xfrm>
            <a:off x="890428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72" name="Line 20">
            <a:extLst>
              <a:ext uri="{FF2B5EF4-FFF2-40B4-BE49-F238E27FC236}">
                <a16:creationId xmlns:a16="http://schemas.microsoft.com/office/drawing/2014/main" xmlns="" id="{B198BD14-A487-E11C-3A13-106966AB883A}"/>
              </a:ext>
            </a:extLst>
          </p:cNvPr>
          <p:cNvSpPr>
            <a:spLocks noChangeShapeType="1"/>
          </p:cNvSpPr>
          <p:nvPr/>
        </p:nvSpPr>
        <p:spPr bwMode="auto">
          <a:xfrm flipH="1">
            <a:off x="9478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73" name="Text Box 22">
            <a:extLst>
              <a:ext uri="{FF2B5EF4-FFF2-40B4-BE49-F238E27FC236}">
                <a16:creationId xmlns:a16="http://schemas.microsoft.com/office/drawing/2014/main" xmlns="" id="{153AEB0B-BDE8-040B-8D2B-3A2DA97E7F8B}"/>
              </a:ext>
            </a:extLst>
          </p:cNvPr>
          <p:cNvSpPr txBox="1">
            <a:spLocks noChangeArrowheads="1"/>
          </p:cNvSpPr>
          <p:nvPr/>
        </p:nvSpPr>
        <p:spPr bwMode="auto">
          <a:xfrm>
            <a:off x="3792538" y="1700214"/>
            <a:ext cx="430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9174" name="Text Box 23">
            <a:extLst>
              <a:ext uri="{FF2B5EF4-FFF2-40B4-BE49-F238E27FC236}">
                <a16:creationId xmlns:a16="http://schemas.microsoft.com/office/drawing/2014/main" xmlns="" id="{BD03791C-FFDD-91D1-6174-2372A654F768}"/>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75" name="Text Box 24">
            <a:extLst>
              <a:ext uri="{FF2B5EF4-FFF2-40B4-BE49-F238E27FC236}">
                <a16:creationId xmlns:a16="http://schemas.microsoft.com/office/drawing/2014/main" xmlns="" id="{8BEDA877-B65E-0677-2B7F-C6426A44ECE5}"/>
              </a:ext>
            </a:extLst>
          </p:cNvPr>
          <p:cNvSpPr txBox="1">
            <a:spLocks noChangeArrowheads="1"/>
          </p:cNvSpPr>
          <p:nvPr/>
        </p:nvSpPr>
        <p:spPr bwMode="auto">
          <a:xfrm>
            <a:off x="4297364" y="170021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9176" name="Text Box 25">
            <a:extLst>
              <a:ext uri="{FF2B5EF4-FFF2-40B4-BE49-F238E27FC236}">
                <a16:creationId xmlns:a16="http://schemas.microsoft.com/office/drawing/2014/main" xmlns="" id="{B28A3145-0BD2-EA7D-ED4F-5C5A0893408F}"/>
              </a:ext>
            </a:extLst>
          </p:cNvPr>
          <p:cNvSpPr txBox="1">
            <a:spLocks noChangeArrowheads="1"/>
          </p:cNvSpPr>
          <p:nvPr/>
        </p:nvSpPr>
        <p:spPr bwMode="auto">
          <a:xfrm>
            <a:off x="4764089" y="1690689"/>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9177" name="Text Box 26">
            <a:extLst>
              <a:ext uri="{FF2B5EF4-FFF2-40B4-BE49-F238E27FC236}">
                <a16:creationId xmlns:a16="http://schemas.microsoft.com/office/drawing/2014/main" xmlns="" id="{F708DC31-2AC4-DB0A-5779-6443126A6DBD}"/>
              </a:ext>
            </a:extLst>
          </p:cNvPr>
          <p:cNvSpPr txBox="1">
            <a:spLocks noChangeArrowheads="1"/>
          </p:cNvSpPr>
          <p:nvPr/>
        </p:nvSpPr>
        <p:spPr bwMode="auto">
          <a:xfrm>
            <a:off x="5232400" y="17002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9178" name="Text Box 27">
            <a:extLst>
              <a:ext uri="{FF2B5EF4-FFF2-40B4-BE49-F238E27FC236}">
                <a16:creationId xmlns:a16="http://schemas.microsoft.com/office/drawing/2014/main" xmlns="" id="{29444B5B-6A00-D619-B69E-D13AD4CC31DF}"/>
              </a:ext>
            </a:extLst>
          </p:cNvPr>
          <p:cNvSpPr txBox="1">
            <a:spLocks noChangeArrowheads="1"/>
          </p:cNvSpPr>
          <p:nvPr/>
        </p:nvSpPr>
        <p:spPr bwMode="auto">
          <a:xfrm>
            <a:off x="5808663" y="17002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49179" name="Text Box 28">
            <a:extLst>
              <a:ext uri="{FF2B5EF4-FFF2-40B4-BE49-F238E27FC236}">
                <a16:creationId xmlns:a16="http://schemas.microsoft.com/office/drawing/2014/main" xmlns="" id="{6B3AF68D-7D61-5ACB-E81C-6DC981E21488}"/>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80" name="Text Box 29">
            <a:extLst>
              <a:ext uri="{FF2B5EF4-FFF2-40B4-BE49-F238E27FC236}">
                <a16:creationId xmlns:a16="http://schemas.microsoft.com/office/drawing/2014/main" xmlns="" id="{FC783B3C-BD3B-AC9B-E7F6-7878A3E43D0C}"/>
              </a:ext>
            </a:extLst>
          </p:cNvPr>
          <p:cNvSpPr txBox="1">
            <a:spLocks noChangeArrowheads="1"/>
          </p:cNvSpPr>
          <p:nvPr/>
        </p:nvSpPr>
        <p:spPr bwMode="auto">
          <a:xfrm>
            <a:off x="9556750" y="17192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9181" name="Text Box 30">
            <a:extLst>
              <a:ext uri="{FF2B5EF4-FFF2-40B4-BE49-F238E27FC236}">
                <a16:creationId xmlns:a16="http://schemas.microsoft.com/office/drawing/2014/main" xmlns="" id="{A1FFBE55-3FA0-604A-95EA-25A7CB2521E5}"/>
              </a:ext>
            </a:extLst>
          </p:cNvPr>
          <p:cNvSpPr txBox="1">
            <a:spLocks noChangeArrowheads="1"/>
          </p:cNvSpPr>
          <p:nvPr/>
        </p:nvSpPr>
        <p:spPr bwMode="auto">
          <a:xfrm>
            <a:off x="8067675" y="17002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82" name="Text Box 31">
            <a:extLst>
              <a:ext uri="{FF2B5EF4-FFF2-40B4-BE49-F238E27FC236}">
                <a16:creationId xmlns:a16="http://schemas.microsoft.com/office/drawing/2014/main" xmlns="" id="{4018EF66-3C0E-3EA7-0F68-A7991B9660D9}"/>
              </a:ext>
            </a:extLst>
          </p:cNvPr>
          <p:cNvSpPr txBox="1">
            <a:spLocks noChangeArrowheads="1"/>
          </p:cNvSpPr>
          <p:nvPr/>
        </p:nvSpPr>
        <p:spPr bwMode="auto">
          <a:xfrm>
            <a:off x="8550275" y="1692275"/>
            <a:ext cx="503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83" name="Rectangle 32">
            <a:extLst>
              <a:ext uri="{FF2B5EF4-FFF2-40B4-BE49-F238E27FC236}">
                <a16:creationId xmlns:a16="http://schemas.microsoft.com/office/drawing/2014/main" xmlns="" id="{FBB65DD7-2FE7-5F19-9970-4F44B03FDAE0}"/>
              </a:ext>
            </a:extLst>
          </p:cNvPr>
          <p:cNvSpPr>
            <a:spLocks noChangeArrowheads="1"/>
          </p:cNvSpPr>
          <p:nvPr/>
        </p:nvSpPr>
        <p:spPr bwMode="auto">
          <a:xfrm>
            <a:off x="10128250" y="17002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9184" name="Text Box 33">
            <a:extLst>
              <a:ext uri="{FF2B5EF4-FFF2-40B4-BE49-F238E27FC236}">
                <a16:creationId xmlns:a16="http://schemas.microsoft.com/office/drawing/2014/main" xmlns="" id="{19089DE8-3BC4-245B-B102-DE092EC99DEA}"/>
              </a:ext>
            </a:extLst>
          </p:cNvPr>
          <p:cNvSpPr txBox="1">
            <a:spLocks noChangeArrowheads="1"/>
          </p:cNvSpPr>
          <p:nvPr/>
        </p:nvSpPr>
        <p:spPr bwMode="auto">
          <a:xfrm>
            <a:off x="8401051" y="126841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85" name="Rectangle 35">
            <a:extLst>
              <a:ext uri="{FF2B5EF4-FFF2-40B4-BE49-F238E27FC236}">
                <a16:creationId xmlns:a16="http://schemas.microsoft.com/office/drawing/2014/main" xmlns="" id="{E925C14A-F82C-F5AD-36D5-D222A802011C}"/>
              </a:ext>
            </a:extLst>
          </p:cNvPr>
          <p:cNvSpPr>
            <a:spLocks noChangeArrowheads="1"/>
          </p:cNvSpPr>
          <p:nvPr/>
        </p:nvSpPr>
        <p:spPr bwMode="auto">
          <a:xfrm>
            <a:off x="9047164" y="1700214"/>
            <a:ext cx="2682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9186" name="Line 37">
            <a:extLst>
              <a:ext uri="{FF2B5EF4-FFF2-40B4-BE49-F238E27FC236}">
                <a16:creationId xmlns:a16="http://schemas.microsoft.com/office/drawing/2014/main" xmlns="" id="{66F65F85-9F3F-B43B-5E07-AAE47EDD9EB1}"/>
              </a:ext>
            </a:extLst>
          </p:cNvPr>
          <p:cNvSpPr>
            <a:spLocks noChangeShapeType="1"/>
          </p:cNvSpPr>
          <p:nvPr/>
        </p:nvSpPr>
        <p:spPr bwMode="auto">
          <a:xfrm>
            <a:off x="1524000" y="51577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87" name="Text Box 38">
            <a:extLst>
              <a:ext uri="{FF2B5EF4-FFF2-40B4-BE49-F238E27FC236}">
                <a16:creationId xmlns:a16="http://schemas.microsoft.com/office/drawing/2014/main" xmlns="" id="{2323C72A-F789-42C6-F7E8-69F3665E18CE}"/>
              </a:ext>
            </a:extLst>
          </p:cNvPr>
          <p:cNvSpPr txBox="1">
            <a:spLocks noChangeArrowheads="1"/>
          </p:cNvSpPr>
          <p:nvPr/>
        </p:nvSpPr>
        <p:spPr bwMode="auto">
          <a:xfrm>
            <a:off x="1966913" y="5037138"/>
            <a:ext cx="194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000">
                <a:solidFill>
                  <a:prstClr val="black"/>
                </a:solidFill>
                <a:latin typeface="Arial" panose="020B0604020202020204" pitchFamily="34" charset="0"/>
              </a:rPr>
              <a:t>Sous-total</a:t>
            </a:r>
          </a:p>
        </p:txBody>
      </p:sp>
      <p:sp>
        <p:nvSpPr>
          <p:cNvPr id="49188" name="Line 39">
            <a:extLst>
              <a:ext uri="{FF2B5EF4-FFF2-40B4-BE49-F238E27FC236}">
                <a16:creationId xmlns:a16="http://schemas.microsoft.com/office/drawing/2014/main" xmlns="" id="{ED469274-943A-0ACD-9198-667DFD51F464}"/>
              </a:ext>
            </a:extLst>
          </p:cNvPr>
          <p:cNvSpPr>
            <a:spLocks noChangeShapeType="1"/>
          </p:cNvSpPr>
          <p:nvPr/>
        </p:nvSpPr>
        <p:spPr bwMode="auto">
          <a:xfrm>
            <a:off x="42243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89" name="Line 40">
            <a:extLst>
              <a:ext uri="{FF2B5EF4-FFF2-40B4-BE49-F238E27FC236}">
                <a16:creationId xmlns:a16="http://schemas.microsoft.com/office/drawing/2014/main" xmlns="" id="{C52B700E-BC36-10A2-C4EB-72666B6B5561}"/>
              </a:ext>
            </a:extLst>
          </p:cNvPr>
          <p:cNvSpPr>
            <a:spLocks noChangeShapeType="1"/>
          </p:cNvSpPr>
          <p:nvPr/>
        </p:nvSpPr>
        <p:spPr bwMode="auto">
          <a:xfrm flipV="1">
            <a:off x="6238875" y="7651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90" name="Line 41">
            <a:extLst>
              <a:ext uri="{FF2B5EF4-FFF2-40B4-BE49-F238E27FC236}">
                <a16:creationId xmlns:a16="http://schemas.microsoft.com/office/drawing/2014/main" xmlns="" id="{71EC92EB-717A-DB8D-D0A7-A571F717A86E}"/>
              </a:ext>
            </a:extLst>
          </p:cNvPr>
          <p:cNvSpPr>
            <a:spLocks noChangeShapeType="1"/>
          </p:cNvSpPr>
          <p:nvPr/>
        </p:nvSpPr>
        <p:spPr bwMode="auto">
          <a:xfrm flipV="1">
            <a:off x="3792538" y="11255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91" name="Line 42">
            <a:extLst>
              <a:ext uri="{FF2B5EF4-FFF2-40B4-BE49-F238E27FC236}">
                <a16:creationId xmlns:a16="http://schemas.microsoft.com/office/drawing/2014/main" xmlns="" id="{0B28821E-4F83-0760-32BE-4A54356F07C0}"/>
              </a:ext>
            </a:extLst>
          </p:cNvPr>
          <p:cNvSpPr>
            <a:spLocks noChangeShapeType="1"/>
          </p:cNvSpPr>
          <p:nvPr/>
        </p:nvSpPr>
        <p:spPr bwMode="auto">
          <a:xfrm>
            <a:off x="5160963" y="1052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92" name="Text Box 45">
            <a:extLst>
              <a:ext uri="{FF2B5EF4-FFF2-40B4-BE49-F238E27FC236}">
                <a16:creationId xmlns:a16="http://schemas.microsoft.com/office/drawing/2014/main" xmlns="" id="{4573146D-2030-32E1-3D5E-2574AC06B178}"/>
              </a:ext>
            </a:extLst>
          </p:cNvPr>
          <p:cNvSpPr txBox="1">
            <a:spLocks noChangeArrowheads="1"/>
          </p:cNvSpPr>
          <p:nvPr/>
        </p:nvSpPr>
        <p:spPr bwMode="auto">
          <a:xfrm>
            <a:off x="1543051" y="5486400"/>
            <a:ext cx="2339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 s/opération courantes affecté aux copropriétaires</a:t>
            </a:r>
            <a:r>
              <a:rPr lang="fr-FR" altLang="fr-FR" sz="1000">
                <a:solidFill>
                  <a:prstClr val="black"/>
                </a:solidFill>
                <a:latin typeface="Arial" panose="020B0604020202020204" pitchFamily="34" charset="0"/>
              </a:rPr>
              <a:t>)</a:t>
            </a:r>
          </a:p>
        </p:txBody>
      </p:sp>
      <p:sp>
        <p:nvSpPr>
          <p:cNvPr id="49193" name="Line 46">
            <a:extLst>
              <a:ext uri="{FF2B5EF4-FFF2-40B4-BE49-F238E27FC236}">
                <a16:creationId xmlns:a16="http://schemas.microsoft.com/office/drawing/2014/main" xmlns="" id="{0EE6C795-C6F4-E84B-FF7F-6C2C3B24A2E4}"/>
              </a:ext>
            </a:extLst>
          </p:cNvPr>
          <p:cNvSpPr>
            <a:spLocks noChangeShapeType="1"/>
          </p:cNvSpPr>
          <p:nvPr/>
        </p:nvSpPr>
        <p:spPr bwMode="auto">
          <a:xfrm>
            <a:off x="1524000" y="5805488"/>
            <a:ext cx="8389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94" name="Line 47">
            <a:extLst>
              <a:ext uri="{FF2B5EF4-FFF2-40B4-BE49-F238E27FC236}">
                <a16:creationId xmlns:a16="http://schemas.microsoft.com/office/drawing/2014/main" xmlns="" id="{5238DA9F-EC7D-CE5D-6DA8-BA69FF8AEAD0}"/>
              </a:ext>
            </a:extLst>
          </p:cNvPr>
          <p:cNvSpPr>
            <a:spLocks noChangeShapeType="1"/>
          </p:cNvSpPr>
          <p:nvPr/>
        </p:nvSpPr>
        <p:spPr bwMode="auto">
          <a:xfrm>
            <a:off x="1524000" y="55165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95" name="Text Box 48">
            <a:extLst>
              <a:ext uri="{FF2B5EF4-FFF2-40B4-BE49-F238E27FC236}">
                <a16:creationId xmlns:a16="http://schemas.microsoft.com/office/drawing/2014/main" xmlns="" id="{85F95FCE-7F54-71C0-82AE-F5724CAE0840}"/>
              </a:ext>
            </a:extLst>
          </p:cNvPr>
          <p:cNvSpPr txBox="1">
            <a:spLocks noChangeArrowheads="1"/>
          </p:cNvSpPr>
          <p:nvPr/>
        </p:nvSpPr>
        <p:spPr bwMode="auto">
          <a:xfrm>
            <a:off x="3000376" y="5876926"/>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9196" name="Rectangle 49">
            <a:extLst>
              <a:ext uri="{FF2B5EF4-FFF2-40B4-BE49-F238E27FC236}">
                <a16:creationId xmlns:a16="http://schemas.microsoft.com/office/drawing/2014/main" xmlns="" id="{60C6652B-3110-131E-41D0-E60D2318D130}"/>
              </a:ext>
            </a:extLst>
          </p:cNvPr>
          <p:cNvSpPr>
            <a:spLocks noChangeArrowheads="1"/>
          </p:cNvSpPr>
          <p:nvPr/>
        </p:nvSpPr>
        <p:spPr bwMode="auto">
          <a:xfrm>
            <a:off x="6245225" y="5524501"/>
            <a:ext cx="1690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(déficitaire s/opération courantes affecté aux copropriétaires)</a:t>
            </a:r>
          </a:p>
        </p:txBody>
      </p:sp>
      <p:sp>
        <p:nvSpPr>
          <p:cNvPr id="49197" name="Text Box 50">
            <a:extLst>
              <a:ext uri="{FF2B5EF4-FFF2-40B4-BE49-F238E27FC236}">
                <a16:creationId xmlns:a16="http://schemas.microsoft.com/office/drawing/2014/main" xmlns="" id="{9BDD9307-1647-6384-6E7A-CA4F43789CBD}"/>
              </a:ext>
            </a:extLst>
          </p:cNvPr>
          <p:cNvSpPr txBox="1">
            <a:spLocks noChangeArrowheads="1"/>
          </p:cNvSpPr>
          <p:nvPr/>
        </p:nvSpPr>
        <p:spPr bwMode="auto">
          <a:xfrm>
            <a:off x="7104063" y="5876926"/>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9198" name="Text Box 60">
            <a:extLst>
              <a:ext uri="{FF2B5EF4-FFF2-40B4-BE49-F238E27FC236}">
                <a16:creationId xmlns:a16="http://schemas.microsoft.com/office/drawing/2014/main" xmlns="" id="{01F8812A-559E-EA5B-7D67-C5D77D0B3971}"/>
              </a:ext>
            </a:extLst>
          </p:cNvPr>
          <p:cNvSpPr txBox="1">
            <a:spLocks noChangeArrowheads="1"/>
          </p:cNvSpPr>
          <p:nvPr/>
        </p:nvSpPr>
        <p:spPr bwMode="auto">
          <a:xfrm>
            <a:off x="8759826" y="26035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49199" name="Text Box 73">
            <a:extLst>
              <a:ext uri="{FF2B5EF4-FFF2-40B4-BE49-F238E27FC236}">
                <a16:creationId xmlns:a16="http://schemas.microsoft.com/office/drawing/2014/main" xmlns="" id="{BBE76B99-0FB2-4B7C-AE77-9DE8231303F1}"/>
              </a:ext>
            </a:extLst>
          </p:cNvPr>
          <p:cNvSpPr txBox="1">
            <a:spLocks noChangeArrowheads="1"/>
          </p:cNvSpPr>
          <p:nvPr/>
        </p:nvSpPr>
        <p:spPr bwMode="auto">
          <a:xfrm>
            <a:off x="6491288" y="5237164"/>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Sous-total</a:t>
            </a:r>
          </a:p>
        </p:txBody>
      </p:sp>
      <p:sp>
        <p:nvSpPr>
          <p:cNvPr id="49200" name="Rectangle 74">
            <a:extLst>
              <a:ext uri="{FF2B5EF4-FFF2-40B4-BE49-F238E27FC236}">
                <a16:creationId xmlns:a16="http://schemas.microsoft.com/office/drawing/2014/main" xmlns="" id="{2FA4BC51-C530-0718-E66C-A486C96569C1}"/>
              </a:ext>
            </a:extLst>
          </p:cNvPr>
          <p:cNvSpPr>
            <a:spLocks noChangeArrowheads="1"/>
          </p:cNvSpPr>
          <p:nvPr/>
        </p:nvSpPr>
        <p:spPr bwMode="auto">
          <a:xfrm>
            <a:off x="4224338" y="5516564"/>
            <a:ext cx="43180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1" name="Rectangle 75">
            <a:extLst>
              <a:ext uri="{FF2B5EF4-FFF2-40B4-BE49-F238E27FC236}">
                <a16:creationId xmlns:a16="http://schemas.microsoft.com/office/drawing/2014/main" xmlns="" id="{3F4CA70B-87B9-6090-B126-5B7965D9FE1D}"/>
              </a:ext>
            </a:extLst>
          </p:cNvPr>
          <p:cNvSpPr>
            <a:spLocks noChangeArrowheads="1"/>
          </p:cNvSpPr>
          <p:nvPr/>
        </p:nvSpPr>
        <p:spPr bwMode="auto">
          <a:xfrm>
            <a:off x="5160963" y="551021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2" name="Rectangle 76">
            <a:extLst>
              <a:ext uri="{FF2B5EF4-FFF2-40B4-BE49-F238E27FC236}">
                <a16:creationId xmlns:a16="http://schemas.microsoft.com/office/drawing/2014/main" xmlns="" id="{098AFF4D-78EE-A167-D7AE-506406A63FBD}"/>
              </a:ext>
            </a:extLst>
          </p:cNvPr>
          <p:cNvSpPr>
            <a:spLocks noChangeArrowheads="1"/>
          </p:cNvSpPr>
          <p:nvPr/>
        </p:nvSpPr>
        <p:spPr bwMode="auto">
          <a:xfrm>
            <a:off x="5737225" y="5516564"/>
            <a:ext cx="50165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3" name="Rectangle 77">
            <a:extLst>
              <a:ext uri="{FF2B5EF4-FFF2-40B4-BE49-F238E27FC236}">
                <a16:creationId xmlns:a16="http://schemas.microsoft.com/office/drawing/2014/main" xmlns="" id="{166CC226-79D2-FC3A-66EB-C1C5C9BD89F1}"/>
              </a:ext>
            </a:extLst>
          </p:cNvPr>
          <p:cNvSpPr>
            <a:spLocks noChangeArrowheads="1"/>
          </p:cNvSpPr>
          <p:nvPr/>
        </p:nvSpPr>
        <p:spPr bwMode="auto">
          <a:xfrm>
            <a:off x="8470900" y="5516564"/>
            <a:ext cx="433388"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4" name="Rectangle 78">
            <a:extLst>
              <a:ext uri="{FF2B5EF4-FFF2-40B4-BE49-F238E27FC236}">
                <a16:creationId xmlns:a16="http://schemas.microsoft.com/office/drawing/2014/main" xmlns="" id="{52E461FA-AB36-6B51-9E0B-2F66F512041F}"/>
              </a:ext>
            </a:extLst>
          </p:cNvPr>
          <p:cNvSpPr>
            <a:spLocks noChangeArrowheads="1"/>
          </p:cNvSpPr>
          <p:nvPr/>
        </p:nvSpPr>
        <p:spPr bwMode="auto">
          <a:xfrm>
            <a:off x="9478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5" name="Rectangle 79">
            <a:extLst>
              <a:ext uri="{FF2B5EF4-FFF2-40B4-BE49-F238E27FC236}">
                <a16:creationId xmlns:a16="http://schemas.microsoft.com/office/drawing/2014/main" xmlns="" id="{95F3A095-20B0-9C3D-97B2-72D37907B6FC}"/>
              </a:ext>
            </a:extLst>
          </p:cNvPr>
          <p:cNvSpPr>
            <a:spLocks noChangeArrowheads="1"/>
          </p:cNvSpPr>
          <p:nvPr/>
        </p:nvSpPr>
        <p:spPr bwMode="auto">
          <a:xfrm>
            <a:off x="10055226" y="5516564"/>
            <a:ext cx="612775"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6" name="Text Box 84">
            <a:extLst>
              <a:ext uri="{FF2B5EF4-FFF2-40B4-BE49-F238E27FC236}">
                <a16:creationId xmlns:a16="http://schemas.microsoft.com/office/drawing/2014/main" xmlns="" id="{048C972E-F590-71E9-D805-998CEA784A0D}"/>
              </a:ext>
            </a:extLst>
          </p:cNvPr>
          <p:cNvSpPr txBox="1">
            <a:spLocks noChangeArrowheads="1"/>
          </p:cNvSpPr>
          <p:nvPr/>
        </p:nvSpPr>
        <p:spPr bwMode="auto">
          <a:xfrm>
            <a:off x="3721101" y="134143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9207" name="Text Box 85">
            <a:extLst>
              <a:ext uri="{FF2B5EF4-FFF2-40B4-BE49-F238E27FC236}">
                <a16:creationId xmlns:a16="http://schemas.microsoft.com/office/drawing/2014/main" xmlns="" id="{E272BDFF-C7FD-CAB6-32BC-53229D322B2A}"/>
              </a:ext>
            </a:extLst>
          </p:cNvPr>
          <p:cNvSpPr txBox="1">
            <a:spLocks noChangeArrowheads="1"/>
          </p:cNvSpPr>
          <p:nvPr/>
        </p:nvSpPr>
        <p:spPr bwMode="auto">
          <a:xfrm>
            <a:off x="4143376" y="1314450"/>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49208" name="Text Box 86">
            <a:extLst>
              <a:ext uri="{FF2B5EF4-FFF2-40B4-BE49-F238E27FC236}">
                <a16:creationId xmlns:a16="http://schemas.microsoft.com/office/drawing/2014/main" xmlns="" id="{D96A902C-E319-0CC0-3552-806DFD6EEECB}"/>
              </a:ext>
            </a:extLst>
          </p:cNvPr>
          <p:cNvSpPr txBox="1">
            <a:spLocks noChangeArrowheads="1"/>
          </p:cNvSpPr>
          <p:nvPr/>
        </p:nvSpPr>
        <p:spPr bwMode="auto">
          <a:xfrm>
            <a:off x="4570414" y="1341438"/>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9209" name="Text Box 87">
            <a:extLst>
              <a:ext uri="{FF2B5EF4-FFF2-40B4-BE49-F238E27FC236}">
                <a16:creationId xmlns:a16="http://schemas.microsoft.com/office/drawing/2014/main" xmlns="" id="{05EB9D16-41B3-EDF9-4CCF-F8902B84F034}"/>
              </a:ext>
            </a:extLst>
          </p:cNvPr>
          <p:cNvSpPr txBox="1">
            <a:spLocks noChangeArrowheads="1"/>
          </p:cNvSpPr>
          <p:nvPr/>
        </p:nvSpPr>
        <p:spPr bwMode="auto">
          <a:xfrm>
            <a:off x="3792539" y="1125538"/>
            <a:ext cx="13668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49210" name="Text Box 88">
            <a:extLst>
              <a:ext uri="{FF2B5EF4-FFF2-40B4-BE49-F238E27FC236}">
                <a16:creationId xmlns:a16="http://schemas.microsoft.com/office/drawing/2014/main" xmlns="" id="{33AF8A29-F1B4-A84D-5082-82334938D71E}"/>
              </a:ext>
            </a:extLst>
          </p:cNvPr>
          <p:cNvSpPr txBox="1">
            <a:spLocks noChangeArrowheads="1"/>
          </p:cNvSpPr>
          <p:nvPr/>
        </p:nvSpPr>
        <p:spPr bwMode="auto">
          <a:xfrm>
            <a:off x="5092700" y="135096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49211" name="Text Box 89">
            <a:extLst>
              <a:ext uri="{FF2B5EF4-FFF2-40B4-BE49-F238E27FC236}">
                <a16:creationId xmlns:a16="http://schemas.microsoft.com/office/drawing/2014/main" xmlns="" id="{5ECFA809-D058-FC46-6109-1A8432E5991F}"/>
              </a:ext>
            </a:extLst>
          </p:cNvPr>
          <p:cNvSpPr txBox="1">
            <a:spLocks noChangeArrowheads="1"/>
          </p:cNvSpPr>
          <p:nvPr/>
        </p:nvSpPr>
        <p:spPr bwMode="auto">
          <a:xfrm>
            <a:off x="5664201" y="134143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9212" name="Text Box 90">
            <a:extLst>
              <a:ext uri="{FF2B5EF4-FFF2-40B4-BE49-F238E27FC236}">
                <a16:creationId xmlns:a16="http://schemas.microsoft.com/office/drawing/2014/main" xmlns="" id="{CC0AA8EB-CBEA-2F1C-BF8E-C2689415B07B}"/>
              </a:ext>
            </a:extLst>
          </p:cNvPr>
          <p:cNvSpPr txBox="1">
            <a:spLocks noChangeArrowheads="1"/>
          </p:cNvSpPr>
          <p:nvPr/>
        </p:nvSpPr>
        <p:spPr bwMode="auto">
          <a:xfrm>
            <a:off x="7967664" y="1341438"/>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9213" name="Text Box 91">
            <a:extLst>
              <a:ext uri="{FF2B5EF4-FFF2-40B4-BE49-F238E27FC236}">
                <a16:creationId xmlns:a16="http://schemas.microsoft.com/office/drawing/2014/main" xmlns="" id="{AC212D5D-42A6-C7C6-7A36-D4070EB87CAC}"/>
              </a:ext>
            </a:extLst>
          </p:cNvPr>
          <p:cNvSpPr txBox="1">
            <a:spLocks noChangeArrowheads="1"/>
          </p:cNvSpPr>
          <p:nvPr/>
        </p:nvSpPr>
        <p:spPr bwMode="auto">
          <a:xfrm>
            <a:off x="8420101" y="130651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9214" name="Rectangle 92">
            <a:extLst>
              <a:ext uri="{FF2B5EF4-FFF2-40B4-BE49-F238E27FC236}">
                <a16:creationId xmlns:a16="http://schemas.microsoft.com/office/drawing/2014/main" xmlns="" id="{ED530EDB-7F98-CB10-8EA1-5371C9E2966A}"/>
              </a:ext>
            </a:extLst>
          </p:cNvPr>
          <p:cNvSpPr>
            <a:spLocks noChangeArrowheads="1"/>
          </p:cNvSpPr>
          <p:nvPr/>
        </p:nvSpPr>
        <p:spPr bwMode="auto">
          <a:xfrm>
            <a:off x="9407525" y="1341438"/>
            <a:ext cx="71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49215" name="Text Box 93">
            <a:extLst>
              <a:ext uri="{FF2B5EF4-FFF2-40B4-BE49-F238E27FC236}">
                <a16:creationId xmlns:a16="http://schemas.microsoft.com/office/drawing/2014/main" xmlns="" id="{9D17AC0E-64AA-4FB7-DD49-EA2E43B456A8}"/>
              </a:ext>
            </a:extLst>
          </p:cNvPr>
          <p:cNvSpPr txBox="1">
            <a:spLocks noChangeArrowheads="1"/>
          </p:cNvSpPr>
          <p:nvPr/>
        </p:nvSpPr>
        <p:spPr bwMode="auto">
          <a:xfrm>
            <a:off x="10056814" y="1341438"/>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9216" name="Text Box 94">
            <a:extLst>
              <a:ext uri="{FF2B5EF4-FFF2-40B4-BE49-F238E27FC236}">
                <a16:creationId xmlns:a16="http://schemas.microsoft.com/office/drawing/2014/main" xmlns="" id="{BB3D7D01-C84C-CA51-8EEB-F4365C789D13}"/>
              </a:ext>
            </a:extLst>
          </p:cNvPr>
          <p:cNvSpPr txBox="1">
            <a:spLocks noChangeArrowheads="1"/>
          </p:cNvSpPr>
          <p:nvPr/>
        </p:nvSpPr>
        <p:spPr bwMode="auto">
          <a:xfrm>
            <a:off x="8831263" y="1341438"/>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9217" name="Text Box 95">
            <a:extLst>
              <a:ext uri="{FF2B5EF4-FFF2-40B4-BE49-F238E27FC236}">
                <a16:creationId xmlns:a16="http://schemas.microsoft.com/office/drawing/2014/main" xmlns="" id="{F01F5B98-1ABD-CEBB-4E2A-121A53B71FA7}"/>
              </a:ext>
            </a:extLst>
          </p:cNvPr>
          <p:cNvSpPr txBox="1">
            <a:spLocks noChangeArrowheads="1"/>
          </p:cNvSpPr>
          <p:nvPr/>
        </p:nvSpPr>
        <p:spPr bwMode="auto">
          <a:xfrm>
            <a:off x="5016501" y="1125538"/>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49218" name="Text Box 96">
            <a:extLst>
              <a:ext uri="{FF2B5EF4-FFF2-40B4-BE49-F238E27FC236}">
                <a16:creationId xmlns:a16="http://schemas.microsoft.com/office/drawing/2014/main" xmlns="" id="{590484E7-7476-37C1-3275-0A6CF92CDD38}"/>
              </a:ext>
            </a:extLst>
          </p:cNvPr>
          <p:cNvSpPr txBox="1">
            <a:spLocks noChangeArrowheads="1"/>
          </p:cNvSpPr>
          <p:nvPr/>
        </p:nvSpPr>
        <p:spPr bwMode="auto">
          <a:xfrm>
            <a:off x="8039101" y="1108076"/>
            <a:ext cx="143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9219" name="Rectangle 97">
            <a:extLst>
              <a:ext uri="{FF2B5EF4-FFF2-40B4-BE49-F238E27FC236}">
                <a16:creationId xmlns:a16="http://schemas.microsoft.com/office/drawing/2014/main" xmlns="" id="{ECF0BE90-08EE-403F-EC5E-8E5A6CB2B522}"/>
              </a:ext>
            </a:extLst>
          </p:cNvPr>
          <p:cNvSpPr>
            <a:spLocks noChangeArrowheads="1"/>
          </p:cNvSpPr>
          <p:nvPr/>
        </p:nvSpPr>
        <p:spPr bwMode="auto">
          <a:xfrm>
            <a:off x="9439275" y="1125538"/>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49220" name="Line 98">
            <a:extLst>
              <a:ext uri="{FF2B5EF4-FFF2-40B4-BE49-F238E27FC236}">
                <a16:creationId xmlns:a16="http://schemas.microsoft.com/office/drawing/2014/main" xmlns="" id="{F963C32C-D24F-B7C6-EC2E-A23A0DF2B9E6}"/>
              </a:ext>
            </a:extLst>
          </p:cNvPr>
          <p:cNvSpPr>
            <a:spLocks noChangeShapeType="1"/>
          </p:cNvSpPr>
          <p:nvPr/>
        </p:nvSpPr>
        <p:spPr bwMode="auto">
          <a:xfrm>
            <a:off x="10055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88" name="Rectangle 87">
            <a:extLst>
              <a:ext uri="{FF2B5EF4-FFF2-40B4-BE49-F238E27FC236}">
                <a16:creationId xmlns:a16="http://schemas.microsoft.com/office/drawing/2014/main" xmlns="" id="{0F58A64F-AD5B-1CE8-9961-5C221D78AAA6}"/>
              </a:ext>
            </a:extLst>
          </p:cNvPr>
          <p:cNvSpPr/>
          <p:nvPr/>
        </p:nvSpPr>
        <p:spPr>
          <a:xfrm>
            <a:off x="4195763" y="5149851"/>
            <a:ext cx="476250" cy="354013"/>
          </a:xfrm>
          <a:prstGeom prst="rect">
            <a:avLst/>
          </a:prstGeom>
          <a:solidFill>
            <a:srgbClr val="FF0000"/>
          </a:solidFill>
          <a:ln w="412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73" name="Rectangle 72">
            <a:extLst>
              <a:ext uri="{FF2B5EF4-FFF2-40B4-BE49-F238E27FC236}">
                <a16:creationId xmlns:a16="http://schemas.microsoft.com/office/drawing/2014/main" xmlns="" id="{0F58A64F-AD5B-1CE8-9961-5C221D78AAA6}"/>
              </a:ext>
            </a:extLst>
          </p:cNvPr>
          <p:cNvSpPr/>
          <p:nvPr/>
        </p:nvSpPr>
        <p:spPr>
          <a:xfrm>
            <a:off x="8953857" y="3059375"/>
            <a:ext cx="476250" cy="162988"/>
          </a:xfrm>
          <a:prstGeom prst="rect">
            <a:avLst/>
          </a:prstGeom>
          <a:solidFill>
            <a:srgbClr val="92D050"/>
          </a:solidFill>
          <a:ln w="412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74" name="Rectangle 73">
            <a:extLst>
              <a:ext uri="{FF2B5EF4-FFF2-40B4-BE49-F238E27FC236}">
                <a16:creationId xmlns:a16="http://schemas.microsoft.com/office/drawing/2014/main" xmlns="" id="{0F58A64F-AD5B-1CE8-9961-5C221D78AAA6}"/>
              </a:ext>
            </a:extLst>
          </p:cNvPr>
          <p:cNvSpPr/>
          <p:nvPr/>
        </p:nvSpPr>
        <p:spPr>
          <a:xfrm>
            <a:off x="8945402" y="3284956"/>
            <a:ext cx="476250" cy="162988"/>
          </a:xfrm>
          <a:prstGeom prst="rect">
            <a:avLst/>
          </a:prstGeom>
          <a:solidFill>
            <a:srgbClr val="92D050"/>
          </a:solidFill>
          <a:ln w="412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2" name="Double flèche horizontale 1"/>
          <p:cNvSpPr/>
          <p:nvPr/>
        </p:nvSpPr>
        <p:spPr>
          <a:xfrm rot="9180173">
            <a:off x="4626832" y="4176478"/>
            <a:ext cx="4402605" cy="358775"/>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923957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73" grpId="0" animBg="1"/>
      <p:bldP spid="7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A781539A-FF45-FCD4-7F57-A3029109A834}"/>
              </a:ext>
            </a:extLst>
          </p:cNvPr>
          <p:cNvSpPr>
            <a:spLocks noChangeArrowheads="1"/>
          </p:cNvSpPr>
          <p:nvPr/>
        </p:nvSpPr>
        <p:spPr bwMode="auto">
          <a:xfrm>
            <a:off x="1524000" y="188913"/>
            <a:ext cx="9144000" cy="590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55" name="Line 3">
            <a:extLst>
              <a:ext uri="{FF2B5EF4-FFF2-40B4-BE49-F238E27FC236}">
                <a16:creationId xmlns:a16="http://schemas.microsoft.com/office/drawing/2014/main" xmlns="" id="{5F523638-EF1B-97AE-0DE7-EED4761A7D4B}"/>
              </a:ext>
            </a:extLst>
          </p:cNvPr>
          <p:cNvSpPr>
            <a:spLocks noChangeShapeType="1"/>
          </p:cNvSpPr>
          <p:nvPr/>
        </p:nvSpPr>
        <p:spPr bwMode="auto">
          <a:xfrm>
            <a:off x="1524000" y="7651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56" name="Line 4">
            <a:extLst>
              <a:ext uri="{FF2B5EF4-FFF2-40B4-BE49-F238E27FC236}">
                <a16:creationId xmlns:a16="http://schemas.microsoft.com/office/drawing/2014/main" xmlns="" id="{E151DFD4-031B-2A2C-B8C8-0C7100AEBEA1}"/>
              </a:ext>
            </a:extLst>
          </p:cNvPr>
          <p:cNvSpPr>
            <a:spLocks noChangeShapeType="1"/>
          </p:cNvSpPr>
          <p:nvPr/>
        </p:nvSpPr>
        <p:spPr bwMode="auto">
          <a:xfrm>
            <a:off x="1524000" y="11255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57" name="Line 5">
            <a:extLst>
              <a:ext uri="{FF2B5EF4-FFF2-40B4-BE49-F238E27FC236}">
                <a16:creationId xmlns:a16="http://schemas.microsoft.com/office/drawing/2014/main" xmlns="" id="{6C599B67-EFDF-5EDD-90AC-47440A894E9B}"/>
              </a:ext>
            </a:extLst>
          </p:cNvPr>
          <p:cNvSpPr>
            <a:spLocks noChangeShapeType="1"/>
          </p:cNvSpPr>
          <p:nvPr/>
        </p:nvSpPr>
        <p:spPr bwMode="auto">
          <a:xfrm>
            <a:off x="1524000" y="13414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58" name="Line 6">
            <a:extLst>
              <a:ext uri="{FF2B5EF4-FFF2-40B4-BE49-F238E27FC236}">
                <a16:creationId xmlns:a16="http://schemas.microsoft.com/office/drawing/2014/main" xmlns="" id="{89B7B951-8F50-3FCE-55D3-76FB400390AC}"/>
              </a:ext>
            </a:extLst>
          </p:cNvPr>
          <p:cNvSpPr>
            <a:spLocks noChangeShapeType="1"/>
          </p:cNvSpPr>
          <p:nvPr/>
        </p:nvSpPr>
        <p:spPr bwMode="auto">
          <a:xfrm>
            <a:off x="1524000" y="17002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59" name="Line 7">
            <a:extLst>
              <a:ext uri="{FF2B5EF4-FFF2-40B4-BE49-F238E27FC236}">
                <a16:creationId xmlns:a16="http://schemas.microsoft.com/office/drawing/2014/main" xmlns="" id="{BE4FB960-02B2-A024-DE3C-EE93C874ACD9}"/>
              </a:ext>
            </a:extLst>
          </p:cNvPr>
          <p:cNvSpPr>
            <a:spLocks noChangeShapeType="1"/>
          </p:cNvSpPr>
          <p:nvPr/>
        </p:nvSpPr>
        <p:spPr bwMode="auto">
          <a:xfrm>
            <a:off x="1524000" y="19161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60" name="Text Box 8">
            <a:extLst>
              <a:ext uri="{FF2B5EF4-FFF2-40B4-BE49-F238E27FC236}">
                <a16:creationId xmlns:a16="http://schemas.microsoft.com/office/drawing/2014/main" xmlns="" id="{EFDCC3B0-C7AF-1F93-2249-8F0FD7989B78}"/>
              </a:ext>
            </a:extLst>
          </p:cNvPr>
          <p:cNvSpPr txBox="1">
            <a:spLocks noChangeArrowheads="1"/>
          </p:cNvSpPr>
          <p:nvPr/>
        </p:nvSpPr>
        <p:spPr bwMode="auto">
          <a:xfrm>
            <a:off x="1847850" y="188914"/>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 budget prévisionnel de l’exercice </a:t>
            </a:r>
          </a:p>
        </p:txBody>
      </p:sp>
      <p:sp>
        <p:nvSpPr>
          <p:cNvPr id="49161" name="Text Box 9">
            <a:extLst>
              <a:ext uri="{FF2B5EF4-FFF2-40B4-BE49-F238E27FC236}">
                <a16:creationId xmlns:a16="http://schemas.microsoft.com/office/drawing/2014/main" xmlns="" id="{F94117C0-25A8-35E7-8917-3BC22DBC6A0C}"/>
              </a:ext>
            </a:extLst>
          </p:cNvPr>
          <p:cNvSpPr txBox="1">
            <a:spLocks noChangeArrowheads="1"/>
          </p:cNvSpPr>
          <p:nvPr/>
        </p:nvSpPr>
        <p:spPr bwMode="auto">
          <a:xfrm>
            <a:off x="1776413" y="765176"/>
            <a:ext cx="4248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49162" name="Text Box 10">
            <a:extLst>
              <a:ext uri="{FF2B5EF4-FFF2-40B4-BE49-F238E27FC236}">
                <a16:creationId xmlns:a16="http://schemas.microsoft.com/office/drawing/2014/main" xmlns="" id="{F45CAF72-967B-D684-0BD2-C443B7463067}"/>
              </a:ext>
            </a:extLst>
          </p:cNvPr>
          <p:cNvSpPr txBox="1">
            <a:spLocks noChangeArrowheads="1"/>
          </p:cNvSpPr>
          <p:nvPr/>
        </p:nvSpPr>
        <p:spPr bwMode="auto">
          <a:xfrm>
            <a:off x="6383338" y="765176"/>
            <a:ext cx="4284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PRODUIT POUR OPÉRATIONS COURANTES</a:t>
            </a:r>
          </a:p>
        </p:txBody>
      </p:sp>
      <p:sp>
        <p:nvSpPr>
          <p:cNvPr id="49163" name="Text Box 11">
            <a:extLst>
              <a:ext uri="{FF2B5EF4-FFF2-40B4-BE49-F238E27FC236}">
                <a16:creationId xmlns:a16="http://schemas.microsoft.com/office/drawing/2014/main" xmlns="" id="{7DA3EBD3-C3BE-D491-683E-1D25E9434FB7}"/>
              </a:ext>
            </a:extLst>
          </p:cNvPr>
          <p:cNvSpPr txBox="1">
            <a:spLocks noChangeArrowheads="1"/>
          </p:cNvSpPr>
          <p:nvPr/>
        </p:nvSpPr>
        <p:spPr bwMode="auto">
          <a:xfrm>
            <a:off x="1524000" y="1916114"/>
            <a:ext cx="241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49164" name="Rectangle 12">
            <a:extLst>
              <a:ext uri="{FF2B5EF4-FFF2-40B4-BE49-F238E27FC236}">
                <a16:creationId xmlns:a16="http://schemas.microsoft.com/office/drawing/2014/main" xmlns="" id="{AE6BF8C9-3DCE-E1BB-5441-13670836D1E6}"/>
              </a:ext>
            </a:extLst>
          </p:cNvPr>
          <p:cNvSpPr>
            <a:spLocks noChangeArrowheads="1"/>
          </p:cNvSpPr>
          <p:nvPr/>
        </p:nvSpPr>
        <p:spPr bwMode="auto">
          <a:xfrm>
            <a:off x="3792539" y="1341439"/>
            <a:ext cx="2446337" cy="4751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65" name="Line 13">
            <a:extLst>
              <a:ext uri="{FF2B5EF4-FFF2-40B4-BE49-F238E27FC236}">
                <a16:creationId xmlns:a16="http://schemas.microsoft.com/office/drawing/2014/main" xmlns="" id="{81DE86C5-D6DE-9D0B-CE31-0A323724BE70}"/>
              </a:ext>
            </a:extLst>
          </p:cNvPr>
          <p:cNvSpPr>
            <a:spLocks noChangeShapeType="1"/>
          </p:cNvSpPr>
          <p:nvPr/>
        </p:nvSpPr>
        <p:spPr bwMode="auto">
          <a:xfrm>
            <a:off x="46561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66" name="Line 14">
            <a:extLst>
              <a:ext uri="{FF2B5EF4-FFF2-40B4-BE49-F238E27FC236}">
                <a16:creationId xmlns:a16="http://schemas.microsoft.com/office/drawing/2014/main" xmlns="" id="{CE723D82-0EB8-C523-04E8-4602D9FEAE22}"/>
              </a:ext>
            </a:extLst>
          </p:cNvPr>
          <p:cNvSpPr>
            <a:spLocks noChangeShapeType="1"/>
          </p:cNvSpPr>
          <p:nvPr/>
        </p:nvSpPr>
        <p:spPr bwMode="auto">
          <a:xfrm>
            <a:off x="5160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67" name="Line 15">
            <a:extLst>
              <a:ext uri="{FF2B5EF4-FFF2-40B4-BE49-F238E27FC236}">
                <a16:creationId xmlns:a16="http://schemas.microsoft.com/office/drawing/2014/main" xmlns="" id="{67300EC6-F8F4-6454-A260-6896B368295F}"/>
              </a:ext>
            </a:extLst>
          </p:cNvPr>
          <p:cNvSpPr>
            <a:spLocks noChangeShapeType="1"/>
          </p:cNvSpPr>
          <p:nvPr/>
        </p:nvSpPr>
        <p:spPr bwMode="auto">
          <a:xfrm>
            <a:off x="5737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68" name="Text Box 16">
            <a:extLst>
              <a:ext uri="{FF2B5EF4-FFF2-40B4-BE49-F238E27FC236}">
                <a16:creationId xmlns:a16="http://schemas.microsoft.com/office/drawing/2014/main" xmlns="" id="{B145EEF8-0992-7B56-73E5-79F7065EBB5C}"/>
              </a:ext>
            </a:extLst>
          </p:cNvPr>
          <p:cNvSpPr txBox="1">
            <a:spLocks noChangeArrowheads="1"/>
          </p:cNvSpPr>
          <p:nvPr/>
        </p:nvSpPr>
        <p:spPr bwMode="auto">
          <a:xfrm>
            <a:off x="6238876" y="1916113"/>
            <a:ext cx="15859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711 Subventions sur frais de fonctionnement</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716 Produit financiers</a:t>
            </a:r>
          </a:p>
        </p:txBody>
      </p:sp>
      <p:sp>
        <p:nvSpPr>
          <p:cNvPr id="49169" name="Rectangle 17">
            <a:extLst>
              <a:ext uri="{FF2B5EF4-FFF2-40B4-BE49-F238E27FC236}">
                <a16:creationId xmlns:a16="http://schemas.microsoft.com/office/drawing/2014/main" xmlns="" id="{0A4A2179-CAC9-C6DD-D667-CD0995C979BD}"/>
              </a:ext>
            </a:extLst>
          </p:cNvPr>
          <p:cNvSpPr>
            <a:spLocks noChangeArrowheads="1"/>
          </p:cNvSpPr>
          <p:nvPr/>
        </p:nvSpPr>
        <p:spPr bwMode="auto">
          <a:xfrm>
            <a:off x="8040688" y="1125539"/>
            <a:ext cx="2627312" cy="4967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70" name="Line 18">
            <a:extLst>
              <a:ext uri="{FF2B5EF4-FFF2-40B4-BE49-F238E27FC236}">
                <a16:creationId xmlns:a16="http://schemas.microsoft.com/office/drawing/2014/main" xmlns="" id="{49671406-E7BF-0135-D096-1DBCCFA9D1B0}"/>
              </a:ext>
            </a:extLst>
          </p:cNvPr>
          <p:cNvSpPr>
            <a:spLocks noChangeShapeType="1"/>
          </p:cNvSpPr>
          <p:nvPr/>
        </p:nvSpPr>
        <p:spPr bwMode="auto">
          <a:xfrm>
            <a:off x="8470900"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71" name="Line 19">
            <a:extLst>
              <a:ext uri="{FF2B5EF4-FFF2-40B4-BE49-F238E27FC236}">
                <a16:creationId xmlns:a16="http://schemas.microsoft.com/office/drawing/2014/main" xmlns="" id="{7B8DA647-D6BC-EFBE-B671-B3C31E55DF43}"/>
              </a:ext>
            </a:extLst>
          </p:cNvPr>
          <p:cNvSpPr>
            <a:spLocks noChangeShapeType="1"/>
          </p:cNvSpPr>
          <p:nvPr/>
        </p:nvSpPr>
        <p:spPr bwMode="auto">
          <a:xfrm>
            <a:off x="890428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72" name="Line 20">
            <a:extLst>
              <a:ext uri="{FF2B5EF4-FFF2-40B4-BE49-F238E27FC236}">
                <a16:creationId xmlns:a16="http://schemas.microsoft.com/office/drawing/2014/main" xmlns="" id="{B198BD14-A487-E11C-3A13-106966AB883A}"/>
              </a:ext>
            </a:extLst>
          </p:cNvPr>
          <p:cNvSpPr>
            <a:spLocks noChangeShapeType="1"/>
          </p:cNvSpPr>
          <p:nvPr/>
        </p:nvSpPr>
        <p:spPr bwMode="auto">
          <a:xfrm flipH="1">
            <a:off x="9478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73" name="Text Box 22">
            <a:extLst>
              <a:ext uri="{FF2B5EF4-FFF2-40B4-BE49-F238E27FC236}">
                <a16:creationId xmlns:a16="http://schemas.microsoft.com/office/drawing/2014/main" xmlns="" id="{153AEB0B-BDE8-040B-8D2B-3A2DA97E7F8B}"/>
              </a:ext>
            </a:extLst>
          </p:cNvPr>
          <p:cNvSpPr txBox="1">
            <a:spLocks noChangeArrowheads="1"/>
          </p:cNvSpPr>
          <p:nvPr/>
        </p:nvSpPr>
        <p:spPr bwMode="auto">
          <a:xfrm>
            <a:off x="3792538" y="1700214"/>
            <a:ext cx="430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9174" name="Text Box 23">
            <a:extLst>
              <a:ext uri="{FF2B5EF4-FFF2-40B4-BE49-F238E27FC236}">
                <a16:creationId xmlns:a16="http://schemas.microsoft.com/office/drawing/2014/main" xmlns="" id="{BD03791C-FFDD-91D1-6174-2372A654F768}"/>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75" name="Text Box 24">
            <a:extLst>
              <a:ext uri="{FF2B5EF4-FFF2-40B4-BE49-F238E27FC236}">
                <a16:creationId xmlns:a16="http://schemas.microsoft.com/office/drawing/2014/main" xmlns="" id="{8BEDA877-B65E-0677-2B7F-C6426A44ECE5}"/>
              </a:ext>
            </a:extLst>
          </p:cNvPr>
          <p:cNvSpPr txBox="1">
            <a:spLocks noChangeArrowheads="1"/>
          </p:cNvSpPr>
          <p:nvPr/>
        </p:nvSpPr>
        <p:spPr bwMode="auto">
          <a:xfrm>
            <a:off x="4297364" y="170021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9176" name="Text Box 25">
            <a:extLst>
              <a:ext uri="{FF2B5EF4-FFF2-40B4-BE49-F238E27FC236}">
                <a16:creationId xmlns:a16="http://schemas.microsoft.com/office/drawing/2014/main" xmlns="" id="{B28A3145-0BD2-EA7D-ED4F-5C5A0893408F}"/>
              </a:ext>
            </a:extLst>
          </p:cNvPr>
          <p:cNvSpPr txBox="1">
            <a:spLocks noChangeArrowheads="1"/>
          </p:cNvSpPr>
          <p:nvPr/>
        </p:nvSpPr>
        <p:spPr bwMode="auto">
          <a:xfrm>
            <a:off x="4764089" y="1690689"/>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9177" name="Text Box 26">
            <a:extLst>
              <a:ext uri="{FF2B5EF4-FFF2-40B4-BE49-F238E27FC236}">
                <a16:creationId xmlns:a16="http://schemas.microsoft.com/office/drawing/2014/main" xmlns="" id="{F708DC31-2AC4-DB0A-5779-6443126A6DBD}"/>
              </a:ext>
            </a:extLst>
          </p:cNvPr>
          <p:cNvSpPr txBox="1">
            <a:spLocks noChangeArrowheads="1"/>
          </p:cNvSpPr>
          <p:nvPr/>
        </p:nvSpPr>
        <p:spPr bwMode="auto">
          <a:xfrm>
            <a:off x="5232400" y="17002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9178" name="Text Box 27">
            <a:extLst>
              <a:ext uri="{FF2B5EF4-FFF2-40B4-BE49-F238E27FC236}">
                <a16:creationId xmlns:a16="http://schemas.microsoft.com/office/drawing/2014/main" xmlns="" id="{29444B5B-6A00-D619-B69E-D13AD4CC31DF}"/>
              </a:ext>
            </a:extLst>
          </p:cNvPr>
          <p:cNvSpPr txBox="1">
            <a:spLocks noChangeArrowheads="1"/>
          </p:cNvSpPr>
          <p:nvPr/>
        </p:nvSpPr>
        <p:spPr bwMode="auto">
          <a:xfrm>
            <a:off x="5808663" y="17002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49179" name="Text Box 28">
            <a:extLst>
              <a:ext uri="{FF2B5EF4-FFF2-40B4-BE49-F238E27FC236}">
                <a16:creationId xmlns:a16="http://schemas.microsoft.com/office/drawing/2014/main" xmlns="" id="{6B3AF68D-7D61-5ACB-E81C-6DC981E21488}"/>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80" name="Text Box 29">
            <a:extLst>
              <a:ext uri="{FF2B5EF4-FFF2-40B4-BE49-F238E27FC236}">
                <a16:creationId xmlns:a16="http://schemas.microsoft.com/office/drawing/2014/main" xmlns="" id="{FC783B3C-BD3B-AC9B-E7F6-7878A3E43D0C}"/>
              </a:ext>
            </a:extLst>
          </p:cNvPr>
          <p:cNvSpPr txBox="1">
            <a:spLocks noChangeArrowheads="1"/>
          </p:cNvSpPr>
          <p:nvPr/>
        </p:nvSpPr>
        <p:spPr bwMode="auto">
          <a:xfrm>
            <a:off x="9556750" y="17192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9181" name="Text Box 30">
            <a:extLst>
              <a:ext uri="{FF2B5EF4-FFF2-40B4-BE49-F238E27FC236}">
                <a16:creationId xmlns:a16="http://schemas.microsoft.com/office/drawing/2014/main" xmlns="" id="{A1FFBE55-3FA0-604A-95EA-25A7CB2521E5}"/>
              </a:ext>
            </a:extLst>
          </p:cNvPr>
          <p:cNvSpPr txBox="1">
            <a:spLocks noChangeArrowheads="1"/>
          </p:cNvSpPr>
          <p:nvPr/>
        </p:nvSpPr>
        <p:spPr bwMode="auto">
          <a:xfrm>
            <a:off x="8067675" y="17002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82" name="Text Box 31">
            <a:extLst>
              <a:ext uri="{FF2B5EF4-FFF2-40B4-BE49-F238E27FC236}">
                <a16:creationId xmlns:a16="http://schemas.microsoft.com/office/drawing/2014/main" xmlns="" id="{4018EF66-3C0E-3EA7-0F68-A7991B9660D9}"/>
              </a:ext>
            </a:extLst>
          </p:cNvPr>
          <p:cNvSpPr txBox="1">
            <a:spLocks noChangeArrowheads="1"/>
          </p:cNvSpPr>
          <p:nvPr/>
        </p:nvSpPr>
        <p:spPr bwMode="auto">
          <a:xfrm>
            <a:off x="8550275" y="1692275"/>
            <a:ext cx="503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83" name="Rectangle 32">
            <a:extLst>
              <a:ext uri="{FF2B5EF4-FFF2-40B4-BE49-F238E27FC236}">
                <a16:creationId xmlns:a16="http://schemas.microsoft.com/office/drawing/2014/main" xmlns="" id="{FBB65DD7-2FE7-5F19-9970-4F44B03FDAE0}"/>
              </a:ext>
            </a:extLst>
          </p:cNvPr>
          <p:cNvSpPr>
            <a:spLocks noChangeArrowheads="1"/>
          </p:cNvSpPr>
          <p:nvPr/>
        </p:nvSpPr>
        <p:spPr bwMode="auto">
          <a:xfrm>
            <a:off x="10128250" y="17002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9184" name="Text Box 33">
            <a:extLst>
              <a:ext uri="{FF2B5EF4-FFF2-40B4-BE49-F238E27FC236}">
                <a16:creationId xmlns:a16="http://schemas.microsoft.com/office/drawing/2014/main" xmlns="" id="{19089DE8-3BC4-245B-B102-DE092EC99DEA}"/>
              </a:ext>
            </a:extLst>
          </p:cNvPr>
          <p:cNvSpPr txBox="1">
            <a:spLocks noChangeArrowheads="1"/>
          </p:cNvSpPr>
          <p:nvPr/>
        </p:nvSpPr>
        <p:spPr bwMode="auto">
          <a:xfrm>
            <a:off x="8401051" y="126841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185" name="Rectangle 35">
            <a:extLst>
              <a:ext uri="{FF2B5EF4-FFF2-40B4-BE49-F238E27FC236}">
                <a16:creationId xmlns:a16="http://schemas.microsoft.com/office/drawing/2014/main" xmlns="" id="{E925C14A-F82C-F5AD-36D5-D222A802011C}"/>
              </a:ext>
            </a:extLst>
          </p:cNvPr>
          <p:cNvSpPr>
            <a:spLocks noChangeArrowheads="1"/>
          </p:cNvSpPr>
          <p:nvPr/>
        </p:nvSpPr>
        <p:spPr bwMode="auto">
          <a:xfrm>
            <a:off x="9047164" y="1700214"/>
            <a:ext cx="2682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9186" name="Line 37">
            <a:extLst>
              <a:ext uri="{FF2B5EF4-FFF2-40B4-BE49-F238E27FC236}">
                <a16:creationId xmlns:a16="http://schemas.microsoft.com/office/drawing/2014/main" xmlns="" id="{66F65F85-9F3F-B43B-5E07-AAE47EDD9EB1}"/>
              </a:ext>
            </a:extLst>
          </p:cNvPr>
          <p:cNvSpPr>
            <a:spLocks noChangeShapeType="1"/>
          </p:cNvSpPr>
          <p:nvPr/>
        </p:nvSpPr>
        <p:spPr bwMode="auto">
          <a:xfrm>
            <a:off x="1524000" y="51577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87" name="Text Box 38">
            <a:extLst>
              <a:ext uri="{FF2B5EF4-FFF2-40B4-BE49-F238E27FC236}">
                <a16:creationId xmlns:a16="http://schemas.microsoft.com/office/drawing/2014/main" xmlns="" id="{2323C72A-F789-42C6-F7E8-69F3665E18CE}"/>
              </a:ext>
            </a:extLst>
          </p:cNvPr>
          <p:cNvSpPr txBox="1">
            <a:spLocks noChangeArrowheads="1"/>
          </p:cNvSpPr>
          <p:nvPr/>
        </p:nvSpPr>
        <p:spPr bwMode="auto">
          <a:xfrm>
            <a:off x="1966913" y="5037138"/>
            <a:ext cx="194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000">
                <a:solidFill>
                  <a:prstClr val="black"/>
                </a:solidFill>
                <a:latin typeface="Arial" panose="020B0604020202020204" pitchFamily="34" charset="0"/>
              </a:rPr>
              <a:t>Sous-total</a:t>
            </a:r>
          </a:p>
        </p:txBody>
      </p:sp>
      <p:sp>
        <p:nvSpPr>
          <p:cNvPr id="49188" name="Line 39">
            <a:extLst>
              <a:ext uri="{FF2B5EF4-FFF2-40B4-BE49-F238E27FC236}">
                <a16:creationId xmlns:a16="http://schemas.microsoft.com/office/drawing/2014/main" xmlns="" id="{ED469274-943A-0ACD-9198-667DFD51F464}"/>
              </a:ext>
            </a:extLst>
          </p:cNvPr>
          <p:cNvSpPr>
            <a:spLocks noChangeShapeType="1"/>
          </p:cNvSpPr>
          <p:nvPr/>
        </p:nvSpPr>
        <p:spPr bwMode="auto">
          <a:xfrm>
            <a:off x="42243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89" name="Line 40">
            <a:extLst>
              <a:ext uri="{FF2B5EF4-FFF2-40B4-BE49-F238E27FC236}">
                <a16:creationId xmlns:a16="http://schemas.microsoft.com/office/drawing/2014/main" xmlns="" id="{C52B700E-BC36-10A2-C4EB-72666B6B5561}"/>
              </a:ext>
            </a:extLst>
          </p:cNvPr>
          <p:cNvSpPr>
            <a:spLocks noChangeShapeType="1"/>
          </p:cNvSpPr>
          <p:nvPr/>
        </p:nvSpPr>
        <p:spPr bwMode="auto">
          <a:xfrm flipV="1">
            <a:off x="6238875" y="7651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90" name="Line 41">
            <a:extLst>
              <a:ext uri="{FF2B5EF4-FFF2-40B4-BE49-F238E27FC236}">
                <a16:creationId xmlns:a16="http://schemas.microsoft.com/office/drawing/2014/main" xmlns="" id="{71EC92EB-717A-DB8D-D0A7-A571F717A86E}"/>
              </a:ext>
            </a:extLst>
          </p:cNvPr>
          <p:cNvSpPr>
            <a:spLocks noChangeShapeType="1"/>
          </p:cNvSpPr>
          <p:nvPr/>
        </p:nvSpPr>
        <p:spPr bwMode="auto">
          <a:xfrm flipV="1">
            <a:off x="3792538" y="11255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91" name="Line 42">
            <a:extLst>
              <a:ext uri="{FF2B5EF4-FFF2-40B4-BE49-F238E27FC236}">
                <a16:creationId xmlns:a16="http://schemas.microsoft.com/office/drawing/2014/main" xmlns="" id="{0B28821E-4F83-0760-32BE-4A54356F07C0}"/>
              </a:ext>
            </a:extLst>
          </p:cNvPr>
          <p:cNvSpPr>
            <a:spLocks noChangeShapeType="1"/>
          </p:cNvSpPr>
          <p:nvPr/>
        </p:nvSpPr>
        <p:spPr bwMode="auto">
          <a:xfrm>
            <a:off x="5160963" y="1052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92" name="Text Box 45">
            <a:extLst>
              <a:ext uri="{FF2B5EF4-FFF2-40B4-BE49-F238E27FC236}">
                <a16:creationId xmlns:a16="http://schemas.microsoft.com/office/drawing/2014/main" xmlns="" id="{4573146D-2030-32E1-3D5E-2574AC06B178}"/>
              </a:ext>
            </a:extLst>
          </p:cNvPr>
          <p:cNvSpPr txBox="1">
            <a:spLocks noChangeArrowheads="1"/>
          </p:cNvSpPr>
          <p:nvPr/>
        </p:nvSpPr>
        <p:spPr bwMode="auto">
          <a:xfrm>
            <a:off x="1543051" y="5486400"/>
            <a:ext cx="2339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 s/opération courantes affecté aux copropriétaires</a:t>
            </a:r>
            <a:r>
              <a:rPr lang="fr-FR" altLang="fr-FR" sz="1000">
                <a:solidFill>
                  <a:prstClr val="black"/>
                </a:solidFill>
                <a:latin typeface="Arial" panose="020B0604020202020204" pitchFamily="34" charset="0"/>
              </a:rPr>
              <a:t>)</a:t>
            </a:r>
          </a:p>
        </p:txBody>
      </p:sp>
      <p:sp>
        <p:nvSpPr>
          <p:cNvPr id="49193" name="Line 46">
            <a:extLst>
              <a:ext uri="{FF2B5EF4-FFF2-40B4-BE49-F238E27FC236}">
                <a16:creationId xmlns:a16="http://schemas.microsoft.com/office/drawing/2014/main" xmlns="" id="{0EE6C795-C6F4-E84B-FF7F-6C2C3B24A2E4}"/>
              </a:ext>
            </a:extLst>
          </p:cNvPr>
          <p:cNvSpPr>
            <a:spLocks noChangeShapeType="1"/>
          </p:cNvSpPr>
          <p:nvPr/>
        </p:nvSpPr>
        <p:spPr bwMode="auto">
          <a:xfrm>
            <a:off x="1524000" y="5805488"/>
            <a:ext cx="8389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94" name="Line 47">
            <a:extLst>
              <a:ext uri="{FF2B5EF4-FFF2-40B4-BE49-F238E27FC236}">
                <a16:creationId xmlns:a16="http://schemas.microsoft.com/office/drawing/2014/main" xmlns="" id="{5238DA9F-EC7D-CE5D-6DA8-BA69FF8AEAD0}"/>
              </a:ext>
            </a:extLst>
          </p:cNvPr>
          <p:cNvSpPr>
            <a:spLocks noChangeShapeType="1"/>
          </p:cNvSpPr>
          <p:nvPr/>
        </p:nvSpPr>
        <p:spPr bwMode="auto">
          <a:xfrm>
            <a:off x="1524000" y="55165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9195" name="Text Box 48">
            <a:extLst>
              <a:ext uri="{FF2B5EF4-FFF2-40B4-BE49-F238E27FC236}">
                <a16:creationId xmlns:a16="http://schemas.microsoft.com/office/drawing/2014/main" xmlns="" id="{85F95FCE-7F54-71C0-82AE-F5724CAE0840}"/>
              </a:ext>
            </a:extLst>
          </p:cNvPr>
          <p:cNvSpPr txBox="1">
            <a:spLocks noChangeArrowheads="1"/>
          </p:cNvSpPr>
          <p:nvPr/>
        </p:nvSpPr>
        <p:spPr bwMode="auto">
          <a:xfrm>
            <a:off x="3000376" y="5876926"/>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9196" name="Rectangle 49">
            <a:extLst>
              <a:ext uri="{FF2B5EF4-FFF2-40B4-BE49-F238E27FC236}">
                <a16:creationId xmlns:a16="http://schemas.microsoft.com/office/drawing/2014/main" xmlns="" id="{60C6652B-3110-131E-41D0-E60D2318D130}"/>
              </a:ext>
            </a:extLst>
          </p:cNvPr>
          <p:cNvSpPr>
            <a:spLocks noChangeArrowheads="1"/>
          </p:cNvSpPr>
          <p:nvPr/>
        </p:nvSpPr>
        <p:spPr bwMode="auto">
          <a:xfrm>
            <a:off x="6245225" y="5524501"/>
            <a:ext cx="1690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(déficitaire s/opération courantes affecté aux copropriétaires)</a:t>
            </a:r>
          </a:p>
        </p:txBody>
      </p:sp>
      <p:sp>
        <p:nvSpPr>
          <p:cNvPr id="49197" name="Text Box 50">
            <a:extLst>
              <a:ext uri="{FF2B5EF4-FFF2-40B4-BE49-F238E27FC236}">
                <a16:creationId xmlns:a16="http://schemas.microsoft.com/office/drawing/2014/main" xmlns="" id="{9BDD9307-1647-6384-6E7A-CA4F43789CBD}"/>
              </a:ext>
            </a:extLst>
          </p:cNvPr>
          <p:cNvSpPr txBox="1">
            <a:spLocks noChangeArrowheads="1"/>
          </p:cNvSpPr>
          <p:nvPr/>
        </p:nvSpPr>
        <p:spPr bwMode="auto">
          <a:xfrm>
            <a:off x="7104063" y="5876926"/>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49198" name="Text Box 60">
            <a:extLst>
              <a:ext uri="{FF2B5EF4-FFF2-40B4-BE49-F238E27FC236}">
                <a16:creationId xmlns:a16="http://schemas.microsoft.com/office/drawing/2014/main" xmlns="" id="{01F8812A-559E-EA5B-7D67-C5D77D0B3971}"/>
              </a:ext>
            </a:extLst>
          </p:cNvPr>
          <p:cNvSpPr txBox="1">
            <a:spLocks noChangeArrowheads="1"/>
          </p:cNvSpPr>
          <p:nvPr/>
        </p:nvSpPr>
        <p:spPr bwMode="auto">
          <a:xfrm>
            <a:off x="8759826" y="26035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49199" name="Text Box 73">
            <a:extLst>
              <a:ext uri="{FF2B5EF4-FFF2-40B4-BE49-F238E27FC236}">
                <a16:creationId xmlns:a16="http://schemas.microsoft.com/office/drawing/2014/main" xmlns="" id="{BBE76B99-0FB2-4B7C-AE77-9DE8231303F1}"/>
              </a:ext>
            </a:extLst>
          </p:cNvPr>
          <p:cNvSpPr txBox="1">
            <a:spLocks noChangeArrowheads="1"/>
          </p:cNvSpPr>
          <p:nvPr/>
        </p:nvSpPr>
        <p:spPr bwMode="auto">
          <a:xfrm>
            <a:off x="6491288" y="5237164"/>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Sous-total</a:t>
            </a:r>
          </a:p>
        </p:txBody>
      </p:sp>
      <p:sp>
        <p:nvSpPr>
          <p:cNvPr id="49200" name="Rectangle 74">
            <a:extLst>
              <a:ext uri="{FF2B5EF4-FFF2-40B4-BE49-F238E27FC236}">
                <a16:creationId xmlns:a16="http://schemas.microsoft.com/office/drawing/2014/main" xmlns="" id="{2FA4BC51-C530-0718-E66C-A486C96569C1}"/>
              </a:ext>
            </a:extLst>
          </p:cNvPr>
          <p:cNvSpPr>
            <a:spLocks noChangeArrowheads="1"/>
          </p:cNvSpPr>
          <p:nvPr/>
        </p:nvSpPr>
        <p:spPr bwMode="auto">
          <a:xfrm>
            <a:off x="4224338" y="5516564"/>
            <a:ext cx="43180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1" name="Rectangle 75">
            <a:extLst>
              <a:ext uri="{FF2B5EF4-FFF2-40B4-BE49-F238E27FC236}">
                <a16:creationId xmlns:a16="http://schemas.microsoft.com/office/drawing/2014/main" xmlns="" id="{3F4CA70B-87B9-6090-B126-5B7965D9FE1D}"/>
              </a:ext>
            </a:extLst>
          </p:cNvPr>
          <p:cNvSpPr>
            <a:spLocks noChangeArrowheads="1"/>
          </p:cNvSpPr>
          <p:nvPr/>
        </p:nvSpPr>
        <p:spPr bwMode="auto">
          <a:xfrm>
            <a:off x="5160963" y="551021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2" name="Rectangle 76">
            <a:extLst>
              <a:ext uri="{FF2B5EF4-FFF2-40B4-BE49-F238E27FC236}">
                <a16:creationId xmlns:a16="http://schemas.microsoft.com/office/drawing/2014/main" xmlns="" id="{098AFF4D-78EE-A167-D7AE-506406A63FBD}"/>
              </a:ext>
            </a:extLst>
          </p:cNvPr>
          <p:cNvSpPr>
            <a:spLocks noChangeArrowheads="1"/>
          </p:cNvSpPr>
          <p:nvPr/>
        </p:nvSpPr>
        <p:spPr bwMode="auto">
          <a:xfrm>
            <a:off x="5737225" y="5516564"/>
            <a:ext cx="50165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3" name="Rectangle 77">
            <a:extLst>
              <a:ext uri="{FF2B5EF4-FFF2-40B4-BE49-F238E27FC236}">
                <a16:creationId xmlns:a16="http://schemas.microsoft.com/office/drawing/2014/main" xmlns="" id="{166CC226-79D2-FC3A-66EB-C1C5C9BD89F1}"/>
              </a:ext>
            </a:extLst>
          </p:cNvPr>
          <p:cNvSpPr>
            <a:spLocks noChangeArrowheads="1"/>
          </p:cNvSpPr>
          <p:nvPr/>
        </p:nvSpPr>
        <p:spPr bwMode="auto">
          <a:xfrm>
            <a:off x="8470900" y="5516564"/>
            <a:ext cx="433388"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4" name="Rectangle 78">
            <a:extLst>
              <a:ext uri="{FF2B5EF4-FFF2-40B4-BE49-F238E27FC236}">
                <a16:creationId xmlns:a16="http://schemas.microsoft.com/office/drawing/2014/main" xmlns="" id="{52E461FA-AB36-6B51-9E0B-2F66F512041F}"/>
              </a:ext>
            </a:extLst>
          </p:cNvPr>
          <p:cNvSpPr>
            <a:spLocks noChangeArrowheads="1"/>
          </p:cNvSpPr>
          <p:nvPr/>
        </p:nvSpPr>
        <p:spPr bwMode="auto">
          <a:xfrm>
            <a:off x="9478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5" name="Rectangle 79">
            <a:extLst>
              <a:ext uri="{FF2B5EF4-FFF2-40B4-BE49-F238E27FC236}">
                <a16:creationId xmlns:a16="http://schemas.microsoft.com/office/drawing/2014/main" xmlns="" id="{95F3A095-20B0-9C3D-97B2-72D37907B6FC}"/>
              </a:ext>
            </a:extLst>
          </p:cNvPr>
          <p:cNvSpPr>
            <a:spLocks noChangeArrowheads="1"/>
          </p:cNvSpPr>
          <p:nvPr/>
        </p:nvSpPr>
        <p:spPr bwMode="auto">
          <a:xfrm>
            <a:off x="10055226" y="5516564"/>
            <a:ext cx="612775"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9206" name="Text Box 84">
            <a:extLst>
              <a:ext uri="{FF2B5EF4-FFF2-40B4-BE49-F238E27FC236}">
                <a16:creationId xmlns:a16="http://schemas.microsoft.com/office/drawing/2014/main" xmlns="" id="{048C972E-F590-71E9-D805-998CEA784A0D}"/>
              </a:ext>
            </a:extLst>
          </p:cNvPr>
          <p:cNvSpPr txBox="1">
            <a:spLocks noChangeArrowheads="1"/>
          </p:cNvSpPr>
          <p:nvPr/>
        </p:nvSpPr>
        <p:spPr bwMode="auto">
          <a:xfrm>
            <a:off x="3721101" y="134143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9207" name="Text Box 85">
            <a:extLst>
              <a:ext uri="{FF2B5EF4-FFF2-40B4-BE49-F238E27FC236}">
                <a16:creationId xmlns:a16="http://schemas.microsoft.com/office/drawing/2014/main" xmlns="" id="{E272BDFF-C7FD-CAB6-32BC-53229D322B2A}"/>
              </a:ext>
            </a:extLst>
          </p:cNvPr>
          <p:cNvSpPr txBox="1">
            <a:spLocks noChangeArrowheads="1"/>
          </p:cNvSpPr>
          <p:nvPr/>
        </p:nvSpPr>
        <p:spPr bwMode="auto">
          <a:xfrm>
            <a:off x="4143376" y="1314450"/>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49208" name="Text Box 86">
            <a:extLst>
              <a:ext uri="{FF2B5EF4-FFF2-40B4-BE49-F238E27FC236}">
                <a16:creationId xmlns:a16="http://schemas.microsoft.com/office/drawing/2014/main" xmlns="" id="{D96A902C-E319-0CC0-3552-806DFD6EEECB}"/>
              </a:ext>
            </a:extLst>
          </p:cNvPr>
          <p:cNvSpPr txBox="1">
            <a:spLocks noChangeArrowheads="1"/>
          </p:cNvSpPr>
          <p:nvPr/>
        </p:nvSpPr>
        <p:spPr bwMode="auto">
          <a:xfrm>
            <a:off x="4570414" y="1341438"/>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9209" name="Text Box 87">
            <a:extLst>
              <a:ext uri="{FF2B5EF4-FFF2-40B4-BE49-F238E27FC236}">
                <a16:creationId xmlns:a16="http://schemas.microsoft.com/office/drawing/2014/main" xmlns="" id="{05EB9D16-41B3-EDF9-4CCF-F8902B84F034}"/>
              </a:ext>
            </a:extLst>
          </p:cNvPr>
          <p:cNvSpPr txBox="1">
            <a:spLocks noChangeArrowheads="1"/>
          </p:cNvSpPr>
          <p:nvPr/>
        </p:nvSpPr>
        <p:spPr bwMode="auto">
          <a:xfrm>
            <a:off x="3792539" y="1125538"/>
            <a:ext cx="13668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49210" name="Text Box 88">
            <a:extLst>
              <a:ext uri="{FF2B5EF4-FFF2-40B4-BE49-F238E27FC236}">
                <a16:creationId xmlns:a16="http://schemas.microsoft.com/office/drawing/2014/main" xmlns="" id="{33AF8A29-F1B4-A84D-5082-82334938D71E}"/>
              </a:ext>
            </a:extLst>
          </p:cNvPr>
          <p:cNvSpPr txBox="1">
            <a:spLocks noChangeArrowheads="1"/>
          </p:cNvSpPr>
          <p:nvPr/>
        </p:nvSpPr>
        <p:spPr bwMode="auto">
          <a:xfrm>
            <a:off x="5092700" y="135096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49211" name="Text Box 89">
            <a:extLst>
              <a:ext uri="{FF2B5EF4-FFF2-40B4-BE49-F238E27FC236}">
                <a16:creationId xmlns:a16="http://schemas.microsoft.com/office/drawing/2014/main" xmlns="" id="{5ECFA809-D058-FC46-6109-1A8432E5991F}"/>
              </a:ext>
            </a:extLst>
          </p:cNvPr>
          <p:cNvSpPr txBox="1">
            <a:spLocks noChangeArrowheads="1"/>
          </p:cNvSpPr>
          <p:nvPr/>
        </p:nvSpPr>
        <p:spPr bwMode="auto">
          <a:xfrm>
            <a:off x="5664201" y="134143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9212" name="Text Box 90">
            <a:extLst>
              <a:ext uri="{FF2B5EF4-FFF2-40B4-BE49-F238E27FC236}">
                <a16:creationId xmlns:a16="http://schemas.microsoft.com/office/drawing/2014/main" xmlns="" id="{CC0AA8EB-CBEA-2F1C-BF8E-C2689415B07B}"/>
              </a:ext>
            </a:extLst>
          </p:cNvPr>
          <p:cNvSpPr txBox="1">
            <a:spLocks noChangeArrowheads="1"/>
          </p:cNvSpPr>
          <p:nvPr/>
        </p:nvSpPr>
        <p:spPr bwMode="auto">
          <a:xfrm>
            <a:off x="7967664" y="1341438"/>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9213" name="Text Box 91">
            <a:extLst>
              <a:ext uri="{FF2B5EF4-FFF2-40B4-BE49-F238E27FC236}">
                <a16:creationId xmlns:a16="http://schemas.microsoft.com/office/drawing/2014/main" xmlns="" id="{AC212D5D-42A6-C7C6-7A36-D4070EB87CAC}"/>
              </a:ext>
            </a:extLst>
          </p:cNvPr>
          <p:cNvSpPr txBox="1">
            <a:spLocks noChangeArrowheads="1"/>
          </p:cNvSpPr>
          <p:nvPr/>
        </p:nvSpPr>
        <p:spPr bwMode="auto">
          <a:xfrm>
            <a:off x="8420101" y="130651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9214" name="Rectangle 92">
            <a:extLst>
              <a:ext uri="{FF2B5EF4-FFF2-40B4-BE49-F238E27FC236}">
                <a16:creationId xmlns:a16="http://schemas.microsoft.com/office/drawing/2014/main" xmlns="" id="{ED530EDB-7F98-CB10-8EA1-5371C9E2966A}"/>
              </a:ext>
            </a:extLst>
          </p:cNvPr>
          <p:cNvSpPr>
            <a:spLocks noChangeArrowheads="1"/>
          </p:cNvSpPr>
          <p:nvPr/>
        </p:nvSpPr>
        <p:spPr bwMode="auto">
          <a:xfrm>
            <a:off x="9407525" y="1341438"/>
            <a:ext cx="71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49215" name="Text Box 93">
            <a:extLst>
              <a:ext uri="{FF2B5EF4-FFF2-40B4-BE49-F238E27FC236}">
                <a16:creationId xmlns:a16="http://schemas.microsoft.com/office/drawing/2014/main" xmlns="" id="{9D17AC0E-64AA-4FB7-DD49-EA2E43B456A8}"/>
              </a:ext>
            </a:extLst>
          </p:cNvPr>
          <p:cNvSpPr txBox="1">
            <a:spLocks noChangeArrowheads="1"/>
          </p:cNvSpPr>
          <p:nvPr/>
        </p:nvSpPr>
        <p:spPr bwMode="auto">
          <a:xfrm>
            <a:off x="10056814" y="1341438"/>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9216" name="Text Box 94">
            <a:extLst>
              <a:ext uri="{FF2B5EF4-FFF2-40B4-BE49-F238E27FC236}">
                <a16:creationId xmlns:a16="http://schemas.microsoft.com/office/drawing/2014/main" xmlns="" id="{BB3D7D01-C84C-CA51-8EEB-F4365C789D13}"/>
              </a:ext>
            </a:extLst>
          </p:cNvPr>
          <p:cNvSpPr txBox="1">
            <a:spLocks noChangeArrowheads="1"/>
          </p:cNvSpPr>
          <p:nvPr/>
        </p:nvSpPr>
        <p:spPr bwMode="auto">
          <a:xfrm>
            <a:off x="8831263" y="1341438"/>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9217" name="Text Box 95">
            <a:extLst>
              <a:ext uri="{FF2B5EF4-FFF2-40B4-BE49-F238E27FC236}">
                <a16:creationId xmlns:a16="http://schemas.microsoft.com/office/drawing/2014/main" xmlns="" id="{F01F5B98-1ABD-CEBB-4E2A-121A53B71FA7}"/>
              </a:ext>
            </a:extLst>
          </p:cNvPr>
          <p:cNvSpPr txBox="1">
            <a:spLocks noChangeArrowheads="1"/>
          </p:cNvSpPr>
          <p:nvPr/>
        </p:nvSpPr>
        <p:spPr bwMode="auto">
          <a:xfrm>
            <a:off x="5016501" y="1125538"/>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49218" name="Text Box 96">
            <a:extLst>
              <a:ext uri="{FF2B5EF4-FFF2-40B4-BE49-F238E27FC236}">
                <a16:creationId xmlns:a16="http://schemas.microsoft.com/office/drawing/2014/main" xmlns="" id="{590484E7-7476-37C1-3275-0A6CF92CDD38}"/>
              </a:ext>
            </a:extLst>
          </p:cNvPr>
          <p:cNvSpPr txBox="1">
            <a:spLocks noChangeArrowheads="1"/>
          </p:cNvSpPr>
          <p:nvPr/>
        </p:nvSpPr>
        <p:spPr bwMode="auto">
          <a:xfrm>
            <a:off x="8039101" y="1108076"/>
            <a:ext cx="143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9219" name="Rectangle 97">
            <a:extLst>
              <a:ext uri="{FF2B5EF4-FFF2-40B4-BE49-F238E27FC236}">
                <a16:creationId xmlns:a16="http://schemas.microsoft.com/office/drawing/2014/main" xmlns="" id="{ECF0BE90-08EE-403F-EC5E-8E5A6CB2B522}"/>
              </a:ext>
            </a:extLst>
          </p:cNvPr>
          <p:cNvSpPr>
            <a:spLocks noChangeArrowheads="1"/>
          </p:cNvSpPr>
          <p:nvPr/>
        </p:nvSpPr>
        <p:spPr bwMode="auto">
          <a:xfrm>
            <a:off x="9439275" y="1125538"/>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49220" name="Line 98">
            <a:extLst>
              <a:ext uri="{FF2B5EF4-FFF2-40B4-BE49-F238E27FC236}">
                <a16:creationId xmlns:a16="http://schemas.microsoft.com/office/drawing/2014/main" xmlns="" id="{F963C32C-D24F-B7C6-EC2E-A23A0DF2B9E6}"/>
              </a:ext>
            </a:extLst>
          </p:cNvPr>
          <p:cNvSpPr>
            <a:spLocks noChangeShapeType="1"/>
          </p:cNvSpPr>
          <p:nvPr/>
        </p:nvSpPr>
        <p:spPr bwMode="auto">
          <a:xfrm>
            <a:off x="10055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83" name="Rectangle 82">
            <a:extLst>
              <a:ext uri="{FF2B5EF4-FFF2-40B4-BE49-F238E27FC236}">
                <a16:creationId xmlns:a16="http://schemas.microsoft.com/office/drawing/2014/main" xmlns="" id="{ADC4F45C-7992-D5AA-7152-8364330BDD98}"/>
              </a:ext>
            </a:extLst>
          </p:cNvPr>
          <p:cNvSpPr/>
          <p:nvPr/>
        </p:nvSpPr>
        <p:spPr>
          <a:xfrm>
            <a:off x="4648200" y="5132388"/>
            <a:ext cx="476250" cy="354012"/>
          </a:xfrm>
          <a:prstGeom prst="rect">
            <a:avLst/>
          </a:prstGeom>
          <a:solidFill>
            <a:srgbClr val="92D050"/>
          </a:solidFill>
          <a:ln w="41275">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8" name="Rectangle 87">
            <a:extLst>
              <a:ext uri="{FF2B5EF4-FFF2-40B4-BE49-F238E27FC236}">
                <a16:creationId xmlns:a16="http://schemas.microsoft.com/office/drawing/2014/main" xmlns="" id="{0F58A64F-AD5B-1CE8-9961-5C221D78AAA6}"/>
              </a:ext>
            </a:extLst>
          </p:cNvPr>
          <p:cNvSpPr/>
          <p:nvPr/>
        </p:nvSpPr>
        <p:spPr>
          <a:xfrm>
            <a:off x="4195763" y="5149851"/>
            <a:ext cx="476250" cy="354013"/>
          </a:xfrm>
          <a:prstGeom prst="rect">
            <a:avLst/>
          </a:prstGeom>
          <a:solidFill>
            <a:srgbClr val="C00000"/>
          </a:solidFill>
          <a:ln w="412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71" name="Flèche : haut 71">
            <a:extLst>
              <a:ext uri="{FF2B5EF4-FFF2-40B4-BE49-F238E27FC236}">
                <a16:creationId xmlns:a16="http://schemas.microsoft.com/office/drawing/2014/main" xmlns="" id="{043DDF4C-1B5D-F869-9C5E-283ED7404BA5}"/>
              </a:ext>
            </a:extLst>
          </p:cNvPr>
          <p:cNvSpPr/>
          <p:nvPr/>
        </p:nvSpPr>
        <p:spPr>
          <a:xfrm rot="10800000">
            <a:off x="4725989" y="2719388"/>
            <a:ext cx="381000" cy="186372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2" name="Flèche : haut 71">
            <a:extLst>
              <a:ext uri="{FF2B5EF4-FFF2-40B4-BE49-F238E27FC236}">
                <a16:creationId xmlns:a16="http://schemas.microsoft.com/office/drawing/2014/main" xmlns="" id="{043DDF4C-1B5D-F869-9C5E-283ED7404BA5}"/>
              </a:ext>
            </a:extLst>
          </p:cNvPr>
          <p:cNvSpPr/>
          <p:nvPr/>
        </p:nvSpPr>
        <p:spPr>
          <a:xfrm rot="10800000">
            <a:off x="4244976" y="2740026"/>
            <a:ext cx="381000" cy="186372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32703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88" grpId="0" animBg="1"/>
      <p:bldP spid="88" grpId="1" animBg="1"/>
      <p:bldP spid="71" grpId="0" animBg="1"/>
      <p:bldP spid="71" grpId="1" animBg="1"/>
      <p:bldP spid="72" grpId="0" animBg="1"/>
      <p:bldP spid="72"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45B5D7F4-55CA-1D58-2FFF-72B29B5C77C7}"/>
              </a:ext>
            </a:extLst>
          </p:cNvPr>
          <p:cNvSpPr>
            <a:spLocks noChangeArrowheads="1"/>
          </p:cNvSpPr>
          <p:nvPr/>
        </p:nvSpPr>
        <p:spPr bwMode="auto">
          <a:xfrm>
            <a:off x="1524000" y="188913"/>
            <a:ext cx="9144000" cy="590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179" name="Line 3">
            <a:extLst>
              <a:ext uri="{FF2B5EF4-FFF2-40B4-BE49-F238E27FC236}">
                <a16:creationId xmlns:a16="http://schemas.microsoft.com/office/drawing/2014/main" xmlns="" id="{5C4FCB5F-4D10-DBD5-77CD-8B3533B25262}"/>
              </a:ext>
            </a:extLst>
          </p:cNvPr>
          <p:cNvSpPr>
            <a:spLocks noChangeShapeType="1"/>
          </p:cNvSpPr>
          <p:nvPr/>
        </p:nvSpPr>
        <p:spPr bwMode="auto">
          <a:xfrm>
            <a:off x="1524000" y="7651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180" name="Line 4">
            <a:extLst>
              <a:ext uri="{FF2B5EF4-FFF2-40B4-BE49-F238E27FC236}">
                <a16:creationId xmlns:a16="http://schemas.microsoft.com/office/drawing/2014/main" xmlns="" id="{2F72957F-4733-A4E0-850E-95903BAB4309}"/>
              </a:ext>
            </a:extLst>
          </p:cNvPr>
          <p:cNvSpPr>
            <a:spLocks noChangeShapeType="1"/>
          </p:cNvSpPr>
          <p:nvPr/>
        </p:nvSpPr>
        <p:spPr bwMode="auto">
          <a:xfrm>
            <a:off x="1524000" y="11255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181" name="Line 5">
            <a:extLst>
              <a:ext uri="{FF2B5EF4-FFF2-40B4-BE49-F238E27FC236}">
                <a16:creationId xmlns:a16="http://schemas.microsoft.com/office/drawing/2014/main" xmlns="" id="{B229574F-327D-F56C-49E3-4480D5A346E0}"/>
              </a:ext>
            </a:extLst>
          </p:cNvPr>
          <p:cNvSpPr>
            <a:spLocks noChangeShapeType="1"/>
          </p:cNvSpPr>
          <p:nvPr/>
        </p:nvSpPr>
        <p:spPr bwMode="auto">
          <a:xfrm>
            <a:off x="1524000" y="13414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182" name="Line 6">
            <a:extLst>
              <a:ext uri="{FF2B5EF4-FFF2-40B4-BE49-F238E27FC236}">
                <a16:creationId xmlns:a16="http://schemas.microsoft.com/office/drawing/2014/main" xmlns="" id="{FE558472-57DB-3DD6-C8AC-CC16C3B49729}"/>
              </a:ext>
            </a:extLst>
          </p:cNvPr>
          <p:cNvSpPr>
            <a:spLocks noChangeShapeType="1"/>
          </p:cNvSpPr>
          <p:nvPr/>
        </p:nvSpPr>
        <p:spPr bwMode="auto">
          <a:xfrm>
            <a:off x="1524000" y="17002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183" name="Line 7">
            <a:extLst>
              <a:ext uri="{FF2B5EF4-FFF2-40B4-BE49-F238E27FC236}">
                <a16:creationId xmlns:a16="http://schemas.microsoft.com/office/drawing/2014/main" xmlns="" id="{9F10B384-CE7A-52BB-5977-01E413AD2AF8}"/>
              </a:ext>
            </a:extLst>
          </p:cNvPr>
          <p:cNvSpPr>
            <a:spLocks noChangeShapeType="1"/>
          </p:cNvSpPr>
          <p:nvPr/>
        </p:nvSpPr>
        <p:spPr bwMode="auto">
          <a:xfrm>
            <a:off x="1524000" y="19161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184" name="Text Box 8">
            <a:extLst>
              <a:ext uri="{FF2B5EF4-FFF2-40B4-BE49-F238E27FC236}">
                <a16:creationId xmlns:a16="http://schemas.microsoft.com/office/drawing/2014/main" xmlns="" id="{FAF0F956-5CF8-4F23-1958-ED271646FC8A}"/>
              </a:ext>
            </a:extLst>
          </p:cNvPr>
          <p:cNvSpPr txBox="1">
            <a:spLocks noChangeArrowheads="1"/>
          </p:cNvSpPr>
          <p:nvPr/>
        </p:nvSpPr>
        <p:spPr bwMode="auto">
          <a:xfrm>
            <a:off x="1847850" y="188914"/>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 budget prévisionnel de l’exercice </a:t>
            </a:r>
          </a:p>
        </p:txBody>
      </p:sp>
      <p:sp>
        <p:nvSpPr>
          <p:cNvPr id="50185" name="Text Box 9">
            <a:extLst>
              <a:ext uri="{FF2B5EF4-FFF2-40B4-BE49-F238E27FC236}">
                <a16:creationId xmlns:a16="http://schemas.microsoft.com/office/drawing/2014/main" xmlns="" id="{645507D7-CB81-3F08-BA7C-6735F119E2A8}"/>
              </a:ext>
            </a:extLst>
          </p:cNvPr>
          <p:cNvSpPr txBox="1">
            <a:spLocks noChangeArrowheads="1"/>
          </p:cNvSpPr>
          <p:nvPr/>
        </p:nvSpPr>
        <p:spPr bwMode="auto">
          <a:xfrm>
            <a:off x="1776413" y="765176"/>
            <a:ext cx="4248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50186" name="Text Box 10">
            <a:extLst>
              <a:ext uri="{FF2B5EF4-FFF2-40B4-BE49-F238E27FC236}">
                <a16:creationId xmlns:a16="http://schemas.microsoft.com/office/drawing/2014/main" xmlns="" id="{92E25EBB-908F-CA89-AD00-DAED82C31BBF}"/>
              </a:ext>
            </a:extLst>
          </p:cNvPr>
          <p:cNvSpPr txBox="1">
            <a:spLocks noChangeArrowheads="1"/>
          </p:cNvSpPr>
          <p:nvPr/>
        </p:nvSpPr>
        <p:spPr bwMode="auto">
          <a:xfrm>
            <a:off x="6383338" y="765176"/>
            <a:ext cx="4284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PRODUIT POUR OPÉRATIONS COURANTES</a:t>
            </a:r>
          </a:p>
        </p:txBody>
      </p:sp>
      <p:sp>
        <p:nvSpPr>
          <p:cNvPr id="50187" name="Text Box 11">
            <a:extLst>
              <a:ext uri="{FF2B5EF4-FFF2-40B4-BE49-F238E27FC236}">
                <a16:creationId xmlns:a16="http://schemas.microsoft.com/office/drawing/2014/main" xmlns="" id="{945B2B10-E083-B762-F10E-20E9CB51A0A7}"/>
              </a:ext>
            </a:extLst>
          </p:cNvPr>
          <p:cNvSpPr txBox="1">
            <a:spLocks noChangeArrowheads="1"/>
          </p:cNvSpPr>
          <p:nvPr/>
        </p:nvSpPr>
        <p:spPr bwMode="auto">
          <a:xfrm>
            <a:off x="1524000" y="1916114"/>
            <a:ext cx="241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50188" name="Rectangle 12">
            <a:extLst>
              <a:ext uri="{FF2B5EF4-FFF2-40B4-BE49-F238E27FC236}">
                <a16:creationId xmlns:a16="http://schemas.microsoft.com/office/drawing/2014/main" xmlns="" id="{DEAC4D59-6B72-94E4-CECE-80B95DEAFC1F}"/>
              </a:ext>
            </a:extLst>
          </p:cNvPr>
          <p:cNvSpPr>
            <a:spLocks noChangeArrowheads="1"/>
          </p:cNvSpPr>
          <p:nvPr/>
        </p:nvSpPr>
        <p:spPr bwMode="auto">
          <a:xfrm>
            <a:off x="3792539" y="1341439"/>
            <a:ext cx="2446337" cy="4751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189" name="Line 13">
            <a:extLst>
              <a:ext uri="{FF2B5EF4-FFF2-40B4-BE49-F238E27FC236}">
                <a16:creationId xmlns:a16="http://schemas.microsoft.com/office/drawing/2014/main" xmlns="" id="{05BBA316-F3FC-3965-FB05-9B4E903E99ED}"/>
              </a:ext>
            </a:extLst>
          </p:cNvPr>
          <p:cNvSpPr>
            <a:spLocks noChangeShapeType="1"/>
          </p:cNvSpPr>
          <p:nvPr/>
        </p:nvSpPr>
        <p:spPr bwMode="auto">
          <a:xfrm>
            <a:off x="46561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190" name="Line 14">
            <a:extLst>
              <a:ext uri="{FF2B5EF4-FFF2-40B4-BE49-F238E27FC236}">
                <a16:creationId xmlns:a16="http://schemas.microsoft.com/office/drawing/2014/main" xmlns="" id="{9B3FF50E-FEAC-00C5-2201-94F936D8AFB2}"/>
              </a:ext>
            </a:extLst>
          </p:cNvPr>
          <p:cNvSpPr>
            <a:spLocks noChangeShapeType="1"/>
          </p:cNvSpPr>
          <p:nvPr/>
        </p:nvSpPr>
        <p:spPr bwMode="auto">
          <a:xfrm>
            <a:off x="5160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191" name="Line 15">
            <a:extLst>
              <a:ext uri="{FF2B5EF4-FFF2-40B4-BE49-F238E27FC236}">
                <a16:creationId xmlns:a16="http://schemas.microsoft.com/office/drawing/2014/main" xmlns="" id="{E452816B-3F14-79D6-92C5-E9291A758B64}"/>
              </a:ext>
            </a:extLst>
          </p:cNvPr>
          <p:cNvSpPr>
            <a:spLocks noChangeShapeType="1"/>
          </p:cNvSpPr>
          <p:nvPr/>
        </p:nvSpPr>
        <p:spPr bwMode="auto">
          <a:xfrm>
            <a:off x="5737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192" name="Text Box 16">
            <a:extLst>
              <a:ext uri="{FF2B5EF4-FFF2-40B4-BE49-F238E27FC236}">
                <a16:creationId xmlns:a16="http://schemas.microsoft.com/office/drawing/2014/main" xmlns="" id="{5FDEAEE6-02DF-E28C-A3CA-8660B10ACC6E}"/>
              </a:ext>
            </a:extLst>
          </p:cNvPr>
          <p:cNvSpPr txBox="1">
            <a:spLocks noChangeArrowheads="1"/>
          </p:cNvSpPr>
          <p:nvPr/>
        </p:nvSpPr>
        <p:spPr bwMode="auto">
          <a:xfrm>
            <a:off x="6238876" y="1916113"/>
            <a:ext cx="15859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711 Subventions sur frais de fonctionnement</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716 Produit financiers</a:t>
            </a:r>
          </a:p>
        </p:txBody>
      </p:sp>
      <p:sp>
        <p:nvSpPr>
          <p:cNvPr id="50193" name="Rectangle 17">
            <a:extLst>
              <a:ext uri="{FF2B5EF4-FFF2-40B4-BE49-F238E27FC236}">
                <a16:creationId xmlns:a16="http://schemas.microsoft.com/office/drawing/2014/main" xmlns="" id="{3B7FC7A1-67E7-8495-0242-DBF5F038B9BA}"/>
              </a:ext>
            </a:extLst>
          </p:cNvPr>
          <p:cNvSpPr>
            <a:spLocks noChangeArrowheads="1"/>
          </p:cNvSpPr>
          <p:nvPr/>
        </p:nvSpPr>
        <p:spPr bwMode="auto">
          <a:xfrm>
            <a:off x="8040688" y="1125539"/>
            <a:ext cx="2627312" cy="4967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194" name="Line 18">
            <a:extLst>
              <a:ext uri="{FF2B5EF4-FFF2-40B4-BE49-F238E27FC236}">
                <a16:creationId xmlns:a16="http://schemas.microsoft.com/office/drawing/2014/main" xmlns="" id="{6B91D3CB-CD1C-63A7-CB9C-EC56CFA42C88}"/>
              </a:ext>
            </a:extLst>
          </p:cNvPr>
          <p:cNvSpPr>
            <a:spLocks noChangeShapeType="1"/>
          </p:cNvSpPr>
          <p:nvPr/>
        </p:nvSpPr>
        <p:spPr bwMode="auto">
          <a:xfrm>
            <a:off x="8470900"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195" name="Line 19">
            <a:extLst>
              <a:ext uri="{FF2B5EF4-FFF2-40B4-BE49-F238E27FC236}">
                <a16:creationId xmlns:a16="http://schemas.microsoft.com/office/drawing/2014/main" xmlns="" id="{1EB7A101-C7E2-5D76-6E5B-58656E1C80AE}"/>
              </a:ext>
            </a:extLst>
          </p:cNvPr>
          <p:cNvSpPr>
            <a:spLocks noChangeShapeType="1"/>
          </p:cNvSpPr>
          <p:nvPr/>
        </p:nvSpPr>
        <p:spPr bwMode="auto">
          <a:xfrm>
            <a:off x="890428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196" name="Line 20">
            <a:extLst>
              <a:ext uri="{FF2B5EF4-FFF2-40B4-BE49-F238E27FC236}">
                <a16:creationId xmlns:a16="http://schemas.microsoft.com/office/drawing/2014/main" xmlns="" id="{34A37BE3-4EEB-84D2-BDA0-728294117F2C}"/>
              </a:ext>
            </a:extLst>
          </p:cNvPr>
          <p:cNvSpPr>
            <a:spLocks noChangeShapeType="1"/>
          </p:cNvSpPr>
          <p:nvPr/>
        </p:nvSpPr>
        <p:spPr bwMode="auto">
          <a:xfrm flipH="1">
            <a:off x="9478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197" name="Text Box 22">
            <a:extLst>
              <a:ext uri="{FF2B5EF4-FFF2-40B4-BE49-F238E27FC236}">
                <a16:creationId xmlns:a16="http://schemas.microsoft.com/office/drawing/2014/main" xmlns="" id="{9CDFC7F5-12C9-A5B3-596B-1EA65A89C65C}"/>
              </a:ext>
            </a:extLst>
          </p:cNvPr>
          <p:cNvSpPr txBox="1">
            <a:spLocks noChangeArrowheads="1"/>
          </p:cNvSpPr>
          <p:nvPr/>
        </p:nvSpPr>
        <p:spPr bwMode="auto">
          <a:xfrm>
            <a:off x="3792538" y="1700214"/>
            <a:ext cx="430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0198" name="Text Box 23">
            <a:extLst>
              <a:ext uri="{FF2B5EF4-FFF2-40B4-BE49-F238E27FC236}">
                <a16:creationId xmlns:a16="http://schemas.microsoft.com/office/drawing/2014/main" xmlns="" id="{E378ED27-A73E-08D9-A9A6-815C2DB9E7A6}"/>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199" name="Text Box 24">
            <a:extLst>
              <a:ext uri="{FF2B5EF4-FFF2-40B4-BE49-F238E27FC236}">
                <a16:creationId xmlns:a16="http://schemas.microsoft.com/office/drawing/2014/main" xmlns="" id="{29BA751A-3D3E-0E93-DE2B-557A894A0AFB}"/>
              </a:ext>
            </a:extLst>
          </p:cNvPr>
          <p:cNvSpPr txBox="1">
            <a:spLocks noChangeArrowheads="1"/>
          </p:cNvSpPr>
          <p:nvPr/>
        </p:nvSpPr>
        <p:spPr bwMode="auto">
          <a:xfrm>
            <a:off x="4297364" y="170021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0200" name="Text Box 25">
            <a:extLst>
              <a:ext uri="{FF2B5EF4-FFF2-40B4-BE49-F238E27FC236}">
                <a16:creationId xmlns:a16="http://schemas.microsoft.com/office/drawing/2014/main" xmlns="" id="{BF01265B-668A-D974-DACC-1C80A7668A87}"/>
              </a:ext>
            </a:extLst>
          </p:cNvPr>
          <p:cNvSpPr txBox="1">
            <a:spLocks noChangeArrowheads="1"/>
          </p:cNvSpPr>
          <p:nvPr/>
        </p:nvSpPr>
        <p:spPr bwMode="auto">
          <a:xfrm>
            <a:off x="4764089" y="1690689"/>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0201" name="Text Box 26">
            <a:extLst>
              <a:ext uri="{FF2B5EF4-FFF2-40B4-BE49-F238E27FC236}">
                <a16:creationId xmlns:a16="http://schemas.microsoft.com/office/drawing/2014/main" xmlns="" id="{D454E8CD-58E1-CA17-DCD6-E9D929C6A946}"/>
              </a:ext>
            </a:extLst>
          </p:cNvPr>
          <p:cNvSpPr txBox="1">
            <a:spLocks noChangeArrowheads="1"/>
          </p:cNvSpPr>
          <p:nvPr/>
        </p:nvSpPr>
        <p:spPr bwMode="auto">
          <a:xfrm>
            <a:off x="5232400" y="17002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0202" name="Text Box 27">
            <a:extLst>
              <a:ext uri="{FF2B5EF4-FFF2-40B4-BE49-F238E27FC236}">
                <a16:creationId xmlns:a16="http://schemas.microsoft.com/office/drawing/2014/main" xmlns="" id="{BC8A94EC-BCE9-1E8F-8E24-2137C58BCBC8}"/>
              </a:ext>
            </a:extLst>
          </p:cNvPr>
          <p:cNvSpPr txBox="1">
            <a:spLocks noChangeArrowheads="1"/>
          </p:cNvSpPr>
          <p:nvPr/>
        </p:nvSpPr>
        <p:spPr bwMode="auto">
          <a:xfrm>
            <a:off x="5808663" y="17002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50203" name="Text Box 28">
            <a:extLst>
              <a:ext uri="{FF2B5EF4-FFF2-40B4-BE49-F238E27FC236}">
                <a16:creationId xmlns:a16="http://schemas.microsoft.com/office/drawing/2014/main" xmlns="" id="{CB9C5B2E-EEDD-5614-8AEF-DB7F13A3D723}"/>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204" name="Text Box 29">
            <a:extLst>
              <a:ext uri="{FF2B5EF4-FFF2-40B4-BE49-F238E27FC236}">
                <a16:creationId xmlns:a16="http://schemas.microsoft.com/office/drawing/2014/main" xmlns="" id="{F0B2049B-A4FD-3E58-6754-E84BEA0876D9}"/>
              </a:ext>
            </a:extLst>
          </p:cNvPr>
          <p:cNvSpPr txBox="1">
            <a:spLocks noChangeArrowheads="1"/>
          </p:cNvSpPr>
          <p:nvPr/>
        </p:nvSpPr>
        <p:spPr bwMode="auto">
          <a:xfrm>
            <a:off x="9556750" y="17192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0205" name="Text Box 30">
            <a:extLst>
              <a:ext uri="{FF2B5EF4-FFF2-40B4-BE49-F238E27FC236}">
                <a16:creationId xmlns:a16="http://schemas.microsoft.com/office/drawing/2014/main" xmlns="" id="{A4BCA2A1-A2E3-33B6-0A90-D7E669216DE7}"/>
              </a:ext>
            </a:extLst>
          </p:cNvPr>
          <p:cNvSpPr txBox="1">
            <a:spLocks noChangeArrowheads="1"/>
          </p:cNvSpPr>
          <p:nvPr/>
        </p:nvSpPr>
        <p:spPr bwMode="auto">
          <a:xfrm>
            <a:off x="8067675" y="17002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206" name="Text Box 31">
            <a:extLst>
              <a:ext uri="{FF2B5EF4-FFF2-40B4-BE49-F238E27FC236}">
                <a16:creationId xmlns:a16="http://schemas.microsoft.com/office/drawing/2014/main" xmlns="" id="{66D0F3D9-C5D4-7765-8980-BAFA34DE853C}"/>
              </a:ext>
            </a:extLst>
          </p:cNvPr>
          <p:cNvSpPr txBox="1">
            <a:spLocks noChangeArrowheads="1"/>
          </p:cNvSpPr>
          <p:nvPr/>
        </p:nvSpPr>
        <p:spPr bwMode="auto">
          <a:xfrm>
            <a:off x="8550275" y="1692275"/>
            <a:ext cx="503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207" name="Rectangle 32">
            <a:extLst>
              <a:ext uri="{FF2B5EF4-FFF2-40B4-BE49-F238E27FC236}">
                <a16:creationId xmlns:a16="http://schemas.microsoft.com/office/drawing/2014/main" xmlns="" id="{652AB00D-82D8-E2D9-D9D6-7C73495863AA}"/>
              </a:ext>
            </a:extLst>
          </p:cNvPr>
          <p:cNvSpPr>
            <a:spLocks noChangeArrowheads="1"/>
          </p:cNvSpPr>
          <p:nvPr/>
        </p:nvSpPr>
        <p:spPr bwMode="auto">
          <a:xfrm>
            <a:off x="10128250" y="17002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0208" name="Text Box 33">
            <a:extLst>
              <a:ext uri="{FF2B5EF4-FFF2-40B4-BE49-F238E27FC236}">
                <a16:creationId xmlns:a16="http://schemas.microsoft.com/office/drawing/2014/main" xmlns="" id="{ACB43303-10BC-3DAA-3175-12454B079BA5}"/>
              </a:ext>
            </a:extLst>
          </p:cNvPr>
          <p:cNvSpPr txBox="1">
            <a:spLocks noChangeArrowheads="1"/>
          </p:cNvSpPr>
          <p:nvPr/>
        </p:nvSpPr>
        <p:spPr bwMode="auto">
          <a:xfrm>
            <a:off x="8401051" y="126841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209" name="Rectangle 35">
            <a:extLst>
              <a:ext uri="{FF2B5EF4-FFF2-40B4-BE49-F238E27FC236}">
                <a16:creationId xmlns:a16="http://schemas.microsoft.com/office/drawing/2014/main" xmlns="" id="{0CFF19D6-7547-E5DD-83DE-1CA22BD22D47}"/>
              </a:ext>
            </a:extLst>
          </p:cNvPr>
          <p:cNvSpPr>
            <a:spLocks noChangeArrowheads="1"/>
          </p:cNvSpPr>
          <p:nvPr/>
        </p:nvSpPr>
        <p:spPr bwMode="auto">
          <a:xfrm>
            <a:off x="9047164" y="1700214"/>
            <a:ext cx="2682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0210" name="Line 37">
            <a:extLst>
              <a:ext uri="{FF2B5EF4-FFF2-40B4-BE49-F238E27FC236}">
                <a16:creationId xmlns:a16="http://schemas.microsoft.com/office/drawing/2014/main" xmlns="" id="{853DD92F-A61C-678B-EA05-59948FEA6397}"/>
              </a:ext>
            </a:extLst>
          </p:cNvPr>
          <p:cNvSpPr>
            <a:spLocks noChangeShapeType="1"/>
          </p:cNvSpPr>
          <p:nvPr/>
        </p:nvSpPr>
        <p:spPr bwMode="auto">
          <a:xfrm>
            <a:off x="1524000" y="51577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211" name="Text Box 38">
            <a:extLst>
              <a:ext uri="{FF2B5EF4-FFF2-40B4-BE49-F238E27FC236}">
                <a16:creationId xmlns:a16="http://schemas.microsoft.com/office/drawing/2014/main" xmlns="" id="{805B9516-CAE0-6862-F3CC-DE99F5BEC3C7}"/>
              </a:ext>
            </a:extLst>
          </p:cNvPr>
          <p:cNvSpPr txBox="1">
            <a:spLocks noChangeArrowheads="1"/>
          </p:cNvSpPr>
          <p:nvPr/>
        </p:nvSpPr>
        <p:spPr bwMode="auto">
          <a:xfrm>
            <a:off x="1966913" y="5037138"/>
            <a:ext cx="194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000">
                <a:solidFill>
                  <a:prstClr val="black"/>
                </a:solidFill>
                <a:latin typeface="Arial" panose="020B0604020202020204" pitchFamily="34" charset="0"/>
              </a:rPr>
              <a:t>Sous-total</a:t>
            </a:r>
          </a:p>
        </p:txBody>
      </p:sp>
      <p:sp>
        <p:nvSpPr>
          <p:cNvPr id="50212" name="Line 39">
            <a:extLst>
              <a:ext uri="{FF2B5EF4-FFF2-40B4-BE49-F238E27FC236}">
                <a16:creationId xmlns:a16="http://schemas.microsoft.com/office/drawing/2014/main" xmlns="" id="{2E52D09C-0941-C41C-7289-B5AED8B74FA4}"/>
              </a:ext>
            </a:extLst>
          </p:cNvPr>
          <p:cNvSpPr>
            <a:spLocks noChangeShapeType="1"/>
          </p:cNvSpPr>
          <p:nvPr/>
        </p:nvSpPr>
        <p:spPr bwMode="auto">
          <a:xfrm>
            <a:off x="42243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213" name="Line 40">
            <a:extLst>
              <a:ext uri="{FF2B5EF4-FFF2-40B4-BE49-F238E27FC236}">
                <a16:creationId xmlns:a16="http://schemas.microsoft.com/office/drawing/2014/main" xmlns="" id="{F56F4B89-F50A-B0BB-662D-22674AEB43F7}"/>
              </a:ext>
            </a:extLst>
          </p:cNvPr>
          <p:cNvSpPr>
            <a:spLocks noChangeShapeType="1"/>
          </p:cNvSpPr>
          <p:nvPr/>
        </p:nvSpPr>
        <p:spPr bwMode="auto">
          <a:xfrm flipV="1">
            <a:off x="6238875" y="7651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214" name="Line 41">
            <a:extLst>
              <a:ext uri="{FF2B5EF4-FFF2-40B4-BE49-F238E27FC236}">
                <a16:creationId xmlns:a16="http://schemas.microsoft.com/office/drawing/2014/main" xmlns="" id="{205B5B51-91E7-CD8A-1646-E63C08F8C427}"/>
              </a:ext>
            </a:extLst>
          </p:cNvPr>
          <p:cNvSpPr>
            <a:spLocks noChangeShapeType="1"/>
          </p:cNvSpPr>
          <p:nvPr/>
        </p:nvSpPr>
        <p:spPr bwMode="auto">
          <a:xfrm flipV="1">
            <a:off x="3792538" y="11255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215" name="Line 42">
            <a:extLst>
              <a:ext uri="{FF2B5EF4-FFF2-40B4-BE49-F238E27FC236}">
                <a16:creationId xmlns:a16="http://schemas.microsoft.com/office/drawing/2014/main" xmlns="" id="{096F71F5-5C9D-23F3-58E7-E09652116F43}"/>
              </a:ext>
            </a:extLst>
          </p:cNvPr>
          <p:cNvSpPr>
            <a:spLocks noChangeShapeType="1"/>
          </p:cNvSpPr>
          <p:nvPr/>
        </p:nvSpPr>
        <p:spPr bwMode="auto">
          <a:xfrm>
            <a:off x="5160963" y="1052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216" name="Text Box 45">
            <a:extLst>
              <a:ext uri="{FF2B5EF4-FFF2-40B4-BE49-F238E27FC236}">
                <a16:creationId xmlns:a16="http://schemas.microsoft.com/office/drawing/2014/main" xmlns="" id="{7065C6D8-43FA-8F43-D9FA-33B7115CDAF5}"/>
              </a:ext>
            </a:extLst>
          </p:cNvPr>
          <p:cNvSpPr txBox="1">
            <a:spLocks noChangeArrowheads="1"/>
          </p:cNvSpPr>
          <p:nvPr/>
        </p:nvSpPr>
        <p:spPr bwMode="auto">
          <a:xfrm>
            <a:off x="1543051" y="5486400"/>
            <a:ext cx="2339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 s/opération courantes affecté aux copropriétaires</a:t>
            </a:r>
            <a:r>
              <a:rPr lang="fr-FR" altLang="fr-FR" sz="1000">
                <a:solidFill>
                  <a:prstClr val="black"/>
                </a:solidFill>
                <a:latin typeface="Arial" panose="020B0604020202020204" pitchFamily="34" charset="0"/>
              </a:rPr>
              <a:t>)</a:t>
            </a:r>
          </a:p>
        </p:txBody>
      </p:sp>
      <p:sp>
        <p:nvSpPr>
          <p:cNvPr id="50217" name="Line 46">
            <a:extLst>
              <a:ext uri="{FF2B5EF4-FFF2-40B4-BE49-F238E27FC236}">
                <a16:creationId xmlns:a16="http://schemas.microsoft.com/office/drawing/2014/main" xmlns="" id="{B1639DD4-E18E-C6FC-4699-79752429BFD7}"/>
              </a:ext>
            </a:extLst>
          </p:cNvPr>
          <p:cNvSpPr>
            <a:spLocks noChangeShapeType="1"/>
          </p:cNvSpPr>
          <p:nvPr/>
        </p:nvSpPr>
        <p:spPr bwMode="auto">
          <a:xfrm>
            <a:off x="1524000" y="5805488"/>
            <a:ext cx="8389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218" name="Line 47">
            <a:extLst>
              <a:ext uri="{FF2B5EF4-FFF2-40B4-BE49-F238E27FC236}">
                <a16:creationId xmlns:a16="http://schemas.microsoft.com/office/drawing/2014/main" xmlns="" id="{787B7D83-3A34-5C88-4F24-6EF4DBEA02E3}"/>
              </a:ext>
            </a:extLst>
          </p:cNvPr>
          <p:cNvSpPr>
            <a:spLocks noChangeShapeType="1"/>
          </p:cNvSpPr>
          <p:nvPr/>
        </p:nvSpPr>
        <p:spPr bwMode="auto">
          <a:xfrm>
            <a:off x="1524000" y="55165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0219" name="Text Box 48">
            <a:extLst>
              <a:ext uri="{FF2B5EF4-FFF2-40B4-BE49-F238E27FC236}">
                <a16:creationId xmlns:a16="http://schemas.microsoft.com/office/drawing/2014/main" xmlns="" id="{983C0A2B-BF8B-28C1-6FC1-D63C47FF2AB6}"/>
              </a:ext>
            </a:extLst>
          </p:cNvPr>
          <p:cNvSpPr txBox="1">
            <a:spLocks noChangeArrowheads="1"/>
          </p:cNvSpPr>
          <p:nvPr/>
        </p:nvSpPr>
        <p:spPr bwMode="auto">
          <a:xfrm>
            <a:off x="3000376" y="5876926"/>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50220" name="Rectangle 49">
            <a:extLst>
              <a:ext uri="{FF2B5EF4-FFF2-40B4-BE49-F238E27FC236}">
                <a16:creationId xmlns:a16="http://schemas.microsoft.com/office/drawing/2014/main" xmlns="" id="{858BB9F7-7A75-121F-16C1-1E05655882A4}"/>
              </a:ext>
            </a:extLst>
          </p:cNvPr>
          <p:cNvSpPr>
            <a:spLocks noChangeArrowheads="1"/>
          </p:cNvSpPr>
          <p:nvPr/>
        </p:nvSpPr>
        <p:spPr bwMode="auto">
          <a:xfrm>
            <a:off x="6245225" y="5524501"/>
            <a:ext cx="1690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(déficitaire s/opération courantes affecté aux copropriétaires)</a:t>
            </a:r>
          </a:p>
        </p:txBody>
      </p:sp>
      <p:sp>
        <p:nvSpPr>
          <p:cNvPr id="50221" name="Text Box 50">
            <a:extLst>
              <a:ext uri="{FF2B5EF4-FFF2-40B4-BE49-F238E27FC236}">
                <a16:creationId xmlns:a16="http://schemas.microsoft.com/office/drawing/2014/main" xmlns="" id="{C394AEFC-3A4B-B5A3-F965-C5F2D6D71ADC}"/>
              </a:ext>
            </a:extLst>
          </p:cNvPr>
          <p:cNvSpPr txBox="1">
            <a:spLocks noChangeArrowheads="1"/>
          </p:cNvSpPr>
          <p:nvPr/>
        </p:nvSpPr>
        <p:spPr bwMode="auto">
          <a:xfrm>
            <a:off x="7104063" y="5876926"/>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50222" name="Text Box 60">
            <a:extLst>
              <a:ext uri="{FF2B5EF4-FFF2-40B4-BE49-F238E27FC236}">
                <a16:creationId xmlns:a16="http://schemas.microsoft.com/office/drawing/2014/main" xmlns="" id="{C2E675BC-7F5D-6D21-3629-5C41E52A8A82}"/>
              </a:ext>
            </a:extLst>
          </p:cNvPr>
          <p:cNvSpPr txBox="1">
            <a:spLocks noChangeArrowheads="1"/>
          </p:cNvSpPr>
          <p:nvPr/>
        </p:nvSpPr>
        <p:spPr bwMode="auto">
          <a:xfrm>
            <a:off x="8759826" y="26035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50223" name="Text Box 73">
            <a:extLst>
              <a:ext uri="{FF2B5EF4-FFF2-40B4-BE49-F238E27FC236}">
                <a16:creationId xmlns:a16="http://schemas.microsoft.com/office/drawing/2014/main" xmlns="" id="{2C7FA58D-BE06-3D14-E409-1BD2859B949B}"/>
              </a:ext>
            </a:extLst>
          </p:cNvPr>
          <p:cNvSpPr txBox="1">
            <a:spLocks noChangeArrowheads="1"/>
          </p:cNvSpPr>
          <p:nvPr/>
        </p:nvSpPr>
        <p:spPr bwMode="auto">
          <a:xfrm>
            <a:off x="6491288" y="5237164"/>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Sous-total</a:t>
            </a:r>
          </a:p>
        </p:txBody>
      </p:sp>
      <p:sp>
        <p:nvSpPr>
          <p:cNvPr id="50224" name="Rectangle 74">
            <a:extLst>
              <a:ext uri="{FF2B5EF4-FFF2-40B4-BE49-F238E27FC236}">
                <a16:creationId xmlns:a16="http://schemas.microsoft.com/office/drawing/2014/main" xmlns="" id="{AEC7EB6E-7A80-5502-7308-15ED3C1BF38A}"/>
              </a:ext>
            </a:extLst>
          </p:cNvPr>
          <p:cNvSpPr>
            <a:spLocks noChangeArrowheads="1"/>
          </p:cNvSpPr>
          <p:nvPr/>
        </p:nvSpPr>
        <p:spPr bwMode="auto">
          <a:xfrm>
            <a:off x="4224338" y="5516564"/>
            <a:ext cx="43180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225" name="Rectangle 75">
            <a:extLst>
              <a:ext uri="{FF2B5EF4-FFF2-40B4-BE49-F238E27FC236}">
                <a16:creationId xmlns:a16="http://schemas.microsoft.com/office/drawing/2014/main" xmlns="" id="{27A8CB5C-A97F-755C-9FD0-C9F6307493E7}"/>
              </a:ext>
            </a:extLst>
          </p:cNvPr>
          <p:cNvSpPr>
            <a:spLocks noChangeArrowheads="1"/>
          </p:cNvSpPr>
          <p:nvPr/>
        </p:nvSpPr>
        <p:spPr bwMode="auto">
          <a:xfrm>
            <a:off x="5160963" y="551021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226" name="Rectangle 76">
            <a:extLst>
              <a:ext uri="{FF2B5EF4-FFF2-40B4-BE49-F238E27FC236}">
                <a16:creationId xmlns:a16="http://schemas.microsoft.com/office/drawing/2014/main" xmlns="" id="{E977DB44-64A4-A757-45BA-942E02381A57}"/>
              </a:ext>
            </a:extLst>
          </p:cNvPr>
          <p:cNvSpPr>
            <a:spLocks noChangeArrowheads="1"/>
          </p:cNvSpPr>
          <p:nvPr/>
        </p:nvSpPr>
        <p:spPr bwMode="auto">
          <a:xfrm>
            <a:off x="5737225" y="5516564"/>
            <a:ext cx="50165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227" name="Rectangle 77">
            <a:extLst>
              <a:ext uri="{FF2B5EF4-FFF2-40B4-BE49-F238E27FC236}">
                <a16:creationId xmlns:a16="http://schemas.microsoft.com/office/drawing/2014/main" xmlns="" id="{6F9B22C2-6C22-4F2B-5CA9-7D3B9278883F}"/>
              </a:ext>
            </a:extLst>
          </p:cNvPr>
          <p:cNvSpPr>
            <a:spLocks noChangeArrowheads="1"/>
          </p:cNvSpPr>
          <p:nvPr/>
        </p:nvSpPr>
        <p:spPr bwMode="auto">
          <a:xfrm>
            <a:off x="8470900" y="5516564"/>
            <a:ext cx="433388"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228" name="Rectangle 78">
            <a:extLst>
              <a:ext uri="{FF2B5EF4-FFF2-40B4-BE49-F238E27FC236}">
                <a16:creationId xmlns:a16="http://schemas.microsoft.com/office/drawing/2014/main" xmlns="" id="{9B2EC7DE-372B-15BC-8BC4-74F251F14338}"/>
              </a:ext>
            </a:extLst>
          </p:cNvPr>
          <p:cNvSpPr>
            <a:spLocks noChangeArrowheads="1"/>
          </p:cNvSpPr>
          <p:nvPr/>
        </p:nvSpPr>
        <p:spPr bwMode="auto">
          <a:xfrm>
            <a:off x="9478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229" name="Rectangle 79">
            <a:extLst>
              <a:ext uri="{FF2B5EF4-FFF2-40B4-BE49-F238E27FC236}">
                <a16:creationId xmlns:a16="http://schemas.microsoft.com/office/drawing/2014/main" xmlns="" id="{D1FC6BDF-844F-1782-F4D2-0093A5E7CEF9}"/>
              </a:ext>
            </a:extLst>
          </p:cNvPr>
          <p:cNvSpPr>
            <a:spLocks noChangeArrowheads="1"/>
          </p:cNvSpPr>
          <p:nvPr/>
        </p:nvSpPr>
        <p:spPr bwMode="auto">
          <a:xfrm>
            <a:off x="10055226" y="5516564"/>
            <a:ext cx="612775"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0230" name="Text Box 84">
            <a:extLst>
              <a:ext uri="{FF2B5EF4-FFF2-40B4-BE49-F238E27FC236}">
                <a16:creationId xmlns:a16="http://schemas.microsoft.com/office/drawing/2014/main" xmlns="" id="{0CA47601-87E9-4153-22FE-9B347BE64544}"/>
              </a:ext>
            </a:extLst>
          </p:cNvPr>
          <p:cNvSpPr txBox="1">
            <a:spLocks noChangeArrowheads="1"/>
          </p:cNvSpPr>
          <p:nvPr/>
        </p:nvSpPr>
        <p:spPr bwMode="auto">
          <a:xfrm>
            <a:off x="3721101" y="134143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50231" name="Text Box 85">
            <a:extLst>
              <a:ext uri="{FF2B5EF4-FFF2-40B4-BE49-F238E27FC236}">
                <a16:creationId xmlns:a16="http://schemas.microsoft.com/office/drawing/2014/main" xmlns="" id="{C6A2137C-C53F-59D0-607B-95E028AE3C79}"/>
              </a:ext>
            </a:extLst>
          </p:cNvPr>
          <p:cNvSpPr txBox="1">
            <a:spLocks noChangeArrowheads="1"/>
          </p:cNvSpPr>
          <p:nvPr/>
        </p:nvSpPr>
        <p:spPr bwMode="auto">
          <a:xfrm>
            <a:off x="4143376" y="1314450"/>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50232" name="Text Box 86">
            <a:extLst>
              <a:ext uri="{FF2B5EF4-FFF2-40B4-BE49-F238E27FC236}">
                <a16:creationId xmlns:a16="http://schemas.microsoft.com/office/drawing/2014/main" xmlns="" id="{3C9148C2-1500-BC48-846F-E6F2C04BF168}"/>
              </a:ext>
            </a:extLst>
          </p:cNvPr>
          <p:cNvSpPr txBox="1">
            <a:spLocks noChangeArrowheads="1"/>
          </p:cNvSpPr>
          <p:nvPr/>
        </p:nvSpPr>
        <p:spPr bwMode="auto">
          <a:xfrm>
            <a:off x="4570414" y="1341438"/>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50233" name="Text Box 87">
            <a:extLst>
              <a:ext uri="{FF2B5EF4-FFF2-40B4-BE49-F238E27FC236}">
                <a16:creationId xmlns:a16="http://schemas.microsoft.com/office/drawing/2014/main" xmlns="" id="{51F9DE61-2B61-9B32-595A-F5E444242CE9}"/>
              </a:ext>
            </a:extLst>
          </p:cNvPr>
          <p:cNvSpPr txBox="1">
            <a:spLocks noChangeArrowheads="1"/>
          </p:cNvSpPr>
          <p:nvPr/>
        </p:nvSpPr>
        <p:spPr bwMode="auto">
          <a:xfrm>
            <a:off x="3792539" y="1125538"/>
            <a:ext cx="13668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50234" name="Text Box 88">
            <a:extLst>
              <a:ext uri="{FF2B5EF4-FFF2-40B4-BE49-F238E27FC236}">
                <a16:creationId xmlns:a16="http://schemas.microsoft.com/office/drawing/2014/main" xmlns="" id="{729251CC-9E07-00E5-96F5-61B59EBE0AD6}"/>
              </a:ext>
            </a:extLst>
          </p:cNvPr>
          <p:cNvSpPr txBox="1">
            <a:spLocks noChangeArrowheads="1"/>
          </p:cNvSpPr>
          <p:nvPr/>
        </p:nvSpPr>
        <p:spPr bwMode="auto">
          <a:xfrm>
            <a:off x="5092700" y="135096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50235" name="Text Box 89">
            <a:extLst>
              <a:ext uri="{FF2B5EF4-FFF2-40B4-BE49-F238E27FC236}">
                <a16:creationId xmlns:a16="http://schemas.microsoft.com/office/drawing/2014/main" xmlns="" id="{C17FF728-4298-AE55-3AD0-5275F6362471}"/>
              </a:ext>
            </a:extLst>
          </p:cNvPr>
          <p:cNvSpPr txBox="1">
            <a:spLocks noChangeArrowheads="1"/>
          </p:cNvSpPr>
          <p:nvPr/>
        </p:nvSpPr>
        <p:spPr bwMode="auto">
          <a:xfrm>
            <a:off x="5664201" y="134143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50236" name="Text Box 90">
            <a:extLst>
              <a:ext uri="{FF2B5EF4-FFF2-40B4-BE49-F238E27FC236}">
                <a16:creationId xmlns:a16="http://schemas.microsoft.com/office/drawing/2014/main" xmlns="" id="{43EBA718-4699-999B-1FFB-AEF54D62A63C}"/>
              </a:ext>
            </a:extLst>
          </p:cNvPr>
          <p:cNvSpPr txBox="1">
            <a:spLocks noChangeArrowheads="1"/>
          </p:cNvSpPr>
          <p:nvPr/>
        </p:nvSpPr>
        <p:spPr bwMode="auto">
          <a:xfrm>
            <a:off x="7967664" y="1341438"/>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50237" name="Text Box 91">
            <a:extLst>
              <a:ext uri="{FF2B5EF4-FFF2-40B4-BE49-F238E27FC236}">
                <a16:creationId xmlns:a16="http://schemas.microsoft.com/office/drawing/2014/main" xmlns="" id="{E2FD3CA5-2AFF-13DE-0F81-8F31532E39B0}"/>
              </a:ext>
            </a:extLst>
          </p:cNvPr>
          <p:cNvSpPr txBox="1">
            <a:spLocks noChangeArrowheads="1"/>
          </p:cNvSpPr>
          <p:nvPr/>
        </p:nvSpPr>
        <p:spPr bwMode="auto">
          <a:xfrm>
            <a:off x="8420101" y="130651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50238" name="Rectangle 92">
            <a:extLst>
              <a:ext uri="{FF2B5EF4-FFF2-40B4-BE49-F238E27FC236}">
                <a16:creationId xmlns:a16="http://schemas.microsoft.com/office/drawing/2014/main" xmlns="" id="{DCC8A05C-DA4E-C1C1-47B9-94EFD733E875}"/>
              </a:ext>
            </a:extLst>
          </p:cNvPr>
          <p:cNvSpPr>
            <a:spLocks noChangeArrowheads="1"/>
          </p:cNvSpPr>
          <p:nvPr/>
        </p:nvSpPr>
        <p:spPr bwMode="auto">
          <a:xfrm>
            <a:off x="9407525" y="1341438"/>
            <a:ext cx="71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50239" name="Text Box 93">
            <a:extLst>
              <a:ext uri="{FF2B5EF4-FFF2-40B4-BE49-F238E27FC236}">
                <a16:creationId xmlns:a16="http://schemas.microsoft.com/office/drawing/2014/main" xmlns="" id="{A1B87D5E-6C01-2A72-C7BF-344980810D0A}"/>
              </a:ext>
            </a:extLst>
          </p:cNvPr>
          <p:cNvSpPr txBox="1">
            <a:spLocks noChangeArrowheads="1"/>
          </p:cNvSpPr>
          <p:nvPr/>
        </p:nvSpPr>
        <p:spPr bwMode="auto">
          <a:xfrm>
            <a:off x="10056814" y="1341438"/>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50240" name="Text Box 94">
            <a:extLst>
              <a:ext uri="{FF2B5EF4-FFF2-40B4-BE49-F238E27FC236}">
                <a16:creationId xmlns:a16="http://schemas.microsoft.com/office/drawing/2014/main" xmlns="" id="{C2DC17E5-6F72-52A9-BC29-3234201DF175}"/>
              </a:ext>
            </a:extLst>
          </p:cNvPr>
          <p:cNvSpPr txBox="1">
            <a:spLocks noChangeArrowheads="1"/>
          </p:cNvSpPr>
          <p:nvPr/>
        </p:nvSpPr>
        <p:spPr bwMode="auto">
          <a:xfrm>
            <a:off x="8831263" y="1341438"/>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50241" name="Text Box 95">
            <a:extLst>
              <a:ext uri="{FF2B5EF4-FFF2-40B4-BE49-F238E27FC236}">
                <a16:creationId xmlns:a16="http://schemas.microsoft.com/office/drawing/2014/main" xmlns="" id="{EA882007-E8A0-1461-47E6-E3886AB84F0B}"/>
              </a:ext>
            </a:extLst>
          </p:cNvPr>
          <p:cNvSpPr txBox="1">
            <a:spLocks noChangeArrowheads="1"/>
          </p:cNvSpPr>
          <p:nvPr/>
        </p:nvSpPr>
        <p:spPr bwMode="auto">
          <a:xfrm>
            <a:off x="5016501" y="1125538"/>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50242" name="Text Box 96">
            <a:extLst>
              <a:ext uri="{FF2B5EF4-FFF2-40B4-BE49-F238E27FC236}">
                <a16:creationId xmlns:a16="http://schemas.microsoft.com/office/drawing/2014/main" xmlns="" id="{293DC323-B3B6-A13D-4262-261F7F6501EE}"/>
              </a:ext>
            </a:extLst>
          </p:cNvPr>
          <p:cNvSpPr txBox="1">
            <a:spLocks noChangeArrowheads="1"/>
          </p:cNvSpPr>
          <p:nvPr/>
        </p:nvSpPr>
        <p:spPr bwMode="auto">
          <a:xfrm>
            <a:off x="8039101" y="1108076"/>
            <a:ext cx="143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50243" name="Rectangle 97">
            <a:extLst>
              <a:ext uri="{FF2B5EF4-FFF2-40B4-BE49-F238E27FC236}">
                <a16:creationId xmlns:a16="http://schemas.microsoft.com/office/drawing/2014/main" xmlns="" id="{F383ADCE-985C-1AA3-9B65-26A3C0EC56BE}"/>
              </a:ext>
            </a:extLst>
          </p:cNvPr>
          <p:cNvSpPr>
            <a:spLocks noChangeArrowheads="1"/>
          </p:cNvSpPr>
          <p:nvPr/>
        </p:nvSpPr>
        <p:spPr bwMode="auto">
          <a:xfrm>
            <a:off x="9439275" y="1125538"/>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50244" name="Line 98">
            <a:extLst>
              <a:ext uri="{FF2B5EF4-FFF2-40B4-BE49-F238E27FC236}">
                <a16:creationId xmlns:a16="http://schemas.microsoft.com/office/drawing/2014/main" xmlns="" id="{5D05C799-0121-4983-FC30-8C0EADB42AA1}"/>
              </a:ext>
            </a:extLst>
          </p:cNvPr>
          <p:cNvSpPr>
            <a:spLocks noChangeShapeType="1"/>
          </p:cNvSpPr>
          <p:nvPr/>
        </p:nvSpPr>
        <p:spPr bwMode="auto">
          <a:xfrm>
            <a:off x="10055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83" name="Rectangle 82">
            <a:extLst>
              <a:ext uri="{FF2B5EF4-FFF2-40B4-BE49-F238E27FC236}">
                <a16:creationId xmlns:a16="http://schemas.microsoft.com/office/drawing/2014/main" xmlns="" id="{F87F7378-71B6-6465-176E-EBD5C3C0ED18}"/>
              </a:ext>
            </a:extLst>
          </p:cNvPr>
          <p:cNvSpPr/>
          <p:nvPr/>
        </p:nvSpPr>
        <p:spPr>
          <a:xfrm>
            <a:off x="4648200" y="5132388"/>
            <a:ext cx="476250" cy="354012"/>
          </a:xfrm>
          <a:prstGeom prst="rect">
            <a:avLst/>
          </a:prstGeom>
          <a:solidFill>
            <a:srgbClr val="92D050"/>
          </a:solidFill>
          <a:ln w="41275">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8" name="Rectangle 87">
            <a:extLst>
              <a:ext uri="{FF2B5EF4-FFF2-40B4-BE49-F238E27FC236}">
                <a16:creationId xmlns:a16="http://schemas.microsoft.com/office/drawing/2014/main" xmlns="" id="{84464F2D-E7BA-548F-A944-BA3B6F8CCB81}"/>
              </a:ext>
            </a:extLst>
          </p:cNvPr>
          <p:cNvSpPr/>
          <p:nvPr/>
        </p:nvSpPr>
        <p:spPr>
          <a:xfrm>
            <a:off x="3731243" y="5153026"/>
            <a:ext cx="476250" cy="354013"/>
          </a:xfrm>
          <a:prstGeom prst="rect">
            <a:avLst/>
          </a:prstGeom>
          <a:solidFill>
            <a:srgbClr val="C00000"/>
          </a:solidFill>
          <a:ln w="412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71" name="Flèche : haut 71">
            <a:extLst>
              <a:ext uri="{FF2B5EF4-FFF2-40B4-BE49-F238E27FC236}">
                <a16:creationId xmlns:a16="http://schemas.microsoft.com/office/drawing/2014/main" xmlns="" id="{043DDF4C-1B5D-F869-9C5E-283ED7404BA5}"/>
              </a:ext>
            </a:extLst>
          </p:cNvPr>
          <p:cNvSpPr/>
          <p:nvPr/>
        </p:nvSpPr>
        <p:spPr>
          <a:xfrm rot="10800000">
            <a:off x="3827462" y="2668588"/>
            <a:ext cx="381000" cy="186372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2" name="Flèche : haut 71">
            <a:extLst>
              <a:ext uri="{FF2B5EF4-FFF2-40B4-BE49-F238E27FC236}">
                <a16:creationId xmlns:a16="http://schemas.microsoft.com/office/drawing/2014/main" xmlns="" id="{043DDF4C-1B5D-F869-9C5E-283ED7404BA5}"/>
              </a:ext>
            </a:extLst>
          </p:cNvPr>
          <p:cNvSpPr/>
          <p:nvPr/>
        </p:nvSpPr>
        <p:spPr>
          <a:xfrm rot="10800000">
            <a:off x="4739256" y="2625597"/>
            <a:ext cx="381000" cy="186372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818603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8" grpId="0" animBg="1"/>
      <p:bldP spid="71" grpId="0" animBg="1"/>
      <p:bldP spid="7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F3D332CF-35B1-47DC-0638-874EC0BBF643}"/>
              </a:ext>
            </a:extLst>
          </p:cNvPr>
          <p:cNvSpPr>
            <a:spLocks noChangeArrowheads="1"/>
          </p:cNvSpPr>
          <p:nvPr/>
        </p:nvSpPr>
        <p:spPr bwMode="auto">
          <a:xfrm>
            <a:off x="1524000" y="188913"/>
            <a:ext cx="9144000" cy="590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03" name="Line 3">
            <a:extLst>
              <a:ext uri="{FF2B5EF4-FFF2-40B4-BE49-F238E27FC236}">
                <a16:creationId xmlns:a16="http://schemas.microsoft.com/office/drawing/2014/main" xmlns="" id="{C98EFA35-B5A0-01ED-B126-E70A5FDB4328}"/>
              </a:ext>
            </a:extLst>
          </p:cNvPr>
          <p:cNvSpPr>
            <a:spLocks noChangeShapeType="1"/>
          </p:cNvSpPr>
          <p:nvPr/>
        </p:nvSpPr>
        <p:spPr bwMode="auto">
          <a:xfrm>
            <a:off x="1524000" y="7651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04" name="Line 4">
            <a:extLst>
              <a:ext uri="{FF2B5EF4-FFF2-40B4-BE49-F238E27FC236}">
                <a16:creationId xmlns:a16="http://schemas.microsoft.com/office/drawing/2014/main" xmlns="" id="{FFC271F4-6856-2067-F5F1-8DE9C0AF8173}"/>
              </a:ext>
            </a:extLst>
          </p:cNvPr>
          <p:cNvSpPr>
            <a:spLocks noChangeShapeType="1"/>
          </p:cNvSpPr>
          <p:nvPr/>
        </p:nvSpPr>
        <p:spPr bwMode="auto">
          <a:xfrm>
            <a:off x="1524000" y="11255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05" name="Line 5">
            <a:extLst>
              <a:ext uri="{FF2B5EF4-FFF2-40B4-BE49-F238E27FC236}">
                <a16:creationId xmlns:a16="http://schemas.microsoft.com/office/drawing/2014/main" xmlns="" id="{41C53B8D-8215-08AF-5AFA-B87D71B07FC2}"/>
              </a:ext>
            </a:extLst>
          </p:cNvPr>
          <p:cNvSpPr>
            <a:spLocks noChangeShapeType="1"/>
          </p:cNvSpPr>
          <p:nvPr/>
        </p:nvSpPr>
        <p:spPr bwMode="auto">
          <a:xfrm>
            <a:off x="1524000" y="13414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06" name="Line 6">
            <a:extLst>
              <a:ext uri="{FF2B5EF4-FFF2-40B4-BE49-F238E27FC236}">
                <a16:creationId xmlns:a16="http://schemas.microsoft.com/office/drawing/2014/main" xmlns="" id="{C88EA13F-4478-E382-6EA5-8005BB133BC0}"/>
              </a:ext>
            </a:extLst>
          </p:cNvPr>
          <p:cNvSpPr>
            <a:spLocks noChangeShapeType="1"/>
          </p:cNvSpPr>
          <p:nvPr/>
        </p:nvSpPr>
        <p:spPr bwMode="auto">
          <a:xfrm>
            <a:off x="1524000" y="17002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07" name="Line 7">
            <a:extLst>
              <a:ext uri="{FF2B5EF4-FFF2-40B4-BE49-F238E27FC236}">
                <a16:creationId xmlns:a16="http://schemas.microsoft.com/office/drawing/2014/main" xmlns="" id="{72B375AB-2E06-52FE-EC54-20F36219BB5A}"/>
              </a:ext>
            </a:extLst>
          </p:cNvPr>
          <p:cNvSpPr>
            <a:spLocks noChangeShapeType="1"/>
          </p:cNvSpPr>
          <p:nvPr/>
        </p:nvSpPr>
        <p:spPr bwMode="auto">
          <a:xfrm>
            <a:off x="1524000" y="19161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08" name="Text Box 8">
            <a:extLst>
              <a:ext uri="{FF2B5EF4-FFF2-40B4-BE49-F238E27FC236}">
                <a16:creationId xmlns:a16="http://schemas.microsoft.com/office/drawing/2014/main" xmlns="" id="{EEC6C0C5-15A7-6C41-4D91-A35B61D520FF}"/>
              </a:ext>
            </a:extLst>
          </p:cNvPr>
          <p:cNvSpPr txBox="1">
            <a:spLocks noChangeArrowheads="1"/>
          </p:cNvSpPr>
          <p:nvPr/>
        </p:nvSpPr>
        <p:spPr bwMode="auto">
          <a:xfrm>
            <a:off x="1847850" y="188914"/>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 budget prévisionnel de l’exercice </a:t>
            </a:r>
          </a:p>
        </p:txBody>
      </p:sp>
      <p:sp>
        <p:nvSpPr>
          <p:cNvPr id="51209" name="Text Box 9">
            <a:extLst>
              <a:ext uri="{FF2B5EF4-FFF2-40B4-BE49-F238E27FC236}">
                <a16:creationId xmlns:a16="http://schemas.microsoft.com/office/drawing/2014/main" xmlns="" id="{34222E2A-9B04-144E-62F6-7D41C91F1BB5}"/>
              </a:ext>
            </a:extLst>
          </p:cNvPr>
          <p:cNvSpPr txBox="1">
            <a:spLocks noChangeArrowheads="1"/>
          </p:cNvSpPr>
          <p:nvPr/>
        </p:nvSpPr>
        <p:spPr bwMode="auto">
          <a:xfrm>
            <a:off x="1776413" y="765176"/>
            <a:ext cx="4248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51210" name="Text Box 10">
            <a:extLst>
              <a:ext uri="{FF2B5EF4-FFF2-40B4-BE49-F238E27FC236}">
                <a16:creationId xmlns:a16="http://schemas.microsoft.com/office/drawing/2014/main" xmlns="" id="{78AFC7C4-8960-DE80-8F42-6CDE821B9715}"/>
              </a:ext>
            </a:extLst>
          </p:cNvPr>
          <p:cNvSpPr txBox="1">
            <a:spLocks noChangeArrowheads="1"/>
          </p:cNvSpPr>
          <p:nvPr/>
        </p:nvSpPr>
        <p:spPr bwMode="auto">
          <a:xfrm>
            <a:off x="6383338" y="765176"/>
            <a:ext cx="4284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PRODUIT POUR OPÉRATIONS COURANTES</a:t>
            </a:r>
          </a:p>
        </p:txBody>
      </p:sp>
      <p:sp>
        <p:nvSpPr>
          <p:cNvPr id="51211" name="Text Box 11">
            <a:extLst>
              <a:ext uri="{FF2B5EF4-FFF2-40B4-BE49-F238E27FC236}">
                <a16:creationId xmlns:a16="http://schemas.microsoft.com/office/drawing/2014/main" xmlns="" id="{7EE45069-7FCD-0A15-D0D5-23CDD78BAB68}"/>
              </a:ext>
            </a:extLst>
          </p:cNvPr>
          <p:cNvSpPr txBox="1">
            <a:spLocks noChangeArrowheads="1"/>
          </p:cNvSpPr>
          <p:nvPr/>
        </p:nvSpPr>
        <p:spPr bwMode="auto">
          <a:xfrm>
            <a:off x="1524000" y="1916114"/>
            <a:ext cx="241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51212" name="Rectangle 12">
            <a:extLst>
              <a:ext uri="{FF2B5EF4-FFF2-40B4-BE49-F238E27FC236}">
                <a16:creationId xmlns:a16="http://schemas.microsoft.com/office/drawing/2014/main" xmlns="" id="{26074F76-070D-3045-82F0-BB3F496C4E63}"/>
              </a:ext>
            </a:extLst>
          </p:cNvPr>
          <p:cNvSpPr>
            <a:spLocks noChangeArrowheads="1"/>
          </p:cNvSpPr>
          <p:nvPr/>
        </p:nvSpPr>
        <p:spPr bwMode="auto">
          <a:xfrm>
            <a:off x="3792539" y="1341439"/>
            <a:ext cx="2446337" cy="4751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13" name="Line 13">
            <a:extLst>
              <a:ext uri="{FF2B5EF4-FFF2-40B4-BE49-F238E27FC236}">
                <a16:creationId xmlns:a16="http://schemas.microsoft.com/office/drawing/2014/main" xmlns="" id="{AF77A870-2926-1638-B73D-AA16E3D8B393}"/>
              </a:ext>
            </a:extLst>
          </p:cNvPr>
          <p:cNvSpPr>
            <a:spLocks noChangeShapeType="1"/>
          </p:cNvSpPr>
          <p:nvPr/>
        </p:nvSpPr>
        <p:spPr bwMode="auto">
          <a:xfrm>
            <a:off x="4656138" y="1341438"/>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14" name="Line 14">
            <a:extLst>
              <a:ext uri="{FF2B5EF4-FFF2-40B4-BE49-F238E27FC236}">
                <a16:creationId xmlns:a16="http://schemas.microsoft.com/office/drawing/2014/main" xmlns="" id="{8CF28EA6-5BF5-D8D1-C600-067E696AAA82}"/>
              </a:ext>
            </a:extLst>
          </p:cNvPr>
          <p:cNvSpPr>
            <a:spLocks noChangeShapeType="1"/>
          </p:cNvSpPr>
          <p:nvPr/>
        </p:nvSpPr>
        <p:spPr bwMode="auto">
          <a:xfrm>
            <a:off x="5160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15" name="Line 15">
            <a:extLst>
              <a:ext uri="{FF2B5EF4-FFF2-40B4-BE49-F238E27FC236}">
                <a16:creationId xmlns:a16="http://schemas.microsoft.com/office/drawing/2014/main" xmlns="" id="{267E438D-88BE-4790-85FB-72B9E209174A}"/>
              </a:ext>
            </a:extLst>
          </p:cNvPr>
          <p:cNvSpPr>
            <a:spLocks noChangeShapeType="1"/>
          </p:cNvSpPr>
          <p:nvPr/>
        </p:nvSpPr>
        <p:spPr bwMode="auto">
          <a:xfrm>
            <a:off x="5737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16" name="Text Box 16">
            <a:extLst>
              <a:ext uri="{FF2B5EF4-FFF2-40B4-BE49-F238E27FC236}">
                <a16:creationId xmlns:a16="http://schemas.microsoft.com/office/drawing/2014/main" xmlns="" id="{FA51055A-2EC2-0545-7E23-A86F5E90FEAD}"/>
              </a:ext>
            </a:extLst>
          </p:cNvPr>
          <p:cNvSpPr txBox="1">
            <a:spLocks noChangeArrowheads="1"/>
          </p:cNvSpPr>
          <p:nvPr/>
        </p:nvSpPr>
        <p:spPr bwMode="auto">
          <a:xfrm>
            <a:off x="6238876" y="1916113"/>
            <a:ext cx="15859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711 Subventions sur frais de fonctionnement</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716 Produit financiers</a:t>
            </a:r>
          </a:p>
        </p:txBody>
      </p:sp>
      <p:sp>
        <p:nvSpPr>
          <p:cNvPr id="51217" name="Rectangle 17">
            <a:extLst>
              <a:ext uri="{FF2B5EF4-FFF2-40B4-BE49-F238E27FC236}">
                <a16:creationId xmlns:a16="http://schemas.microsoft.com/office/drawing/2014/main" xmlns="" id="{D45A879B-D076-2F35-E75E-C18D89A6919B}"/>
              </a:ext>
            </a:extLst>
          </p:cNvPr>
          <p:cNvSpPr>
            <a:spLocks noChangeArrowheads="1"/>
          </p:cNvSpPr>
          <p:nvPr/>
        </p:nvSpPr>
        <p:spPr bwMode="auto">
          <a:xfrm>
            <a:off x="8040688" y="1125539"/>
            <a:ext cx="2627312" cy="4967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18" name="Line 18">
            <a:extLst>
              <a:ext uri="{FF2B5EF4-FFF2-40B4-BE49-F238E27FC236}">
                <a16:creationId xmlns:a16="http://schemas.microsoft.com/office/drawing/2014/main" xmlns="" id="{9CDCA99D-6D2C-F961-90CA-334EA54D3BF7}"/>
              </a:ext>
            </a:extLst>
          </p:cNvPr>
          <p:cNvSpPr>
            <a:spLocks noChangeShapeType="1"/>
          </p:cNvSpPr>
          <p:nvPr/>
        </p:nvSpPr>
        <p:spPr bwMode="auto">
          <a:xfrm>
            <a:off x="8470900"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19" name="Line 19">
            <a:extLst>
              <a:ext uri="{FF2B5EF4-FFF2-40B4-BE49-F238E27FC236}">
                <a16:creationId xmlns:a16="http://schemas.microsoft.com/office/drawing/2014/main" xmlns="" id="{3567E35C-04CA-B907-5907-3D24C036EE44}"/>
              </a:ext>
            </a:extLst>
          </p:cNvPr>
          <p:cNvSpPr>
            <a:spLocks noChangeShapeType="1"/>
          </p:cNvSpPr>
          <p:nvPr/>
        </p:nvSpPr>
        <p:spPr bwMode="auto">
          <a:xfrm>
            <a:off x="890428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20" name="Line 20">
            <a:extLst>
              <a:ext uri="{FF2B5EF4-FFF2-40B4-BE49-F238E27FC236}">
                <a16:creationId xmlns:a16="http://schemas.microsoft.com/office/drawing/2014/main" xmlns="" id="{5B3C02D4-45F9-EACF-9980-9000E0CB58EA}"/>
              </a:ext>
            </a:extLst>
          </p:cNvPr>
          <p:cNvSpPr>
            <a:spLocks noChangeShapeType="1"/>
          </p:cNvSpPr>
          <p:nvPr/>
        </p:nvSpPr>
        <p:spPr bwMode="auto">
          <a:xfrm flipH="1">
            <a:off x="9478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21" name="Text Box 22">
            <a:extLst>
              <a:ext uri="{FF2B5EF4-FFF2-40B4-BE49-F238E27FC236}">
                <a16:creationId xmlns:a16="http://schemas.microsoft.com/office/drawing/2014/main" xmlns="" id="{74B0073D-1B68-6646-88B2-CEC58B3E43D1}"/>
              </a:ext>
            </a:extLst>
          </p:cNvPr>
          <p:cNvSpPr txBox="1">
            <a:spLocks noChangeArrowheads="1"/>
          </p:cNvSpPr>
          <p:nvPr/>
        </p:nvSpPr>
        <p:spPr bwMode="auto">
          <a:xfrm>
            <a:off x="3792538" y="1700214"/>
            <a:ext cx="430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1222" name="Text Box 23">
            <a:extLst>
              <a:ext uri="{FF2B5EF4-FFF2-40B4-BE49-F238E27FC236}">
                <a16:creationId xmlns:a16="http://schemas.microsoft.com/office/drawing/2014/main" xmlns="" id="{729F1FB6-5420-F1A7-5812-9991F40E0064}"/>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23" name="Text Box 24">
            <a:extLst>
              <a:ext uri="{FF2B5EF4-FFF2-40B4-BE49-F238E27FC236}">
                <a16:creationId xmlns:a16="http://schemas.microsoft.com/office/drawing/2014/main" xmlns="" id="{56A380F9-B7C7-DCC6-ADDF-2EE7735C671F}"/>
              </a:ext>
            </a:extLst>
          </p:cNvPr>
          <p:cNvSpPr txBox="1">
            <a:spLocks noChangeArrowheads="1"/>
          </p:cNvSpPr>
          <p:nvPr/>
        </p:nvSpPr>
        <p:spPr bwMode="auto">
          <a:xfrm>
            <a:off x="4297364" y="170021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1224" name="Text Box 25">
            <a:extLst>
              <a:ext uri="{FF2B5EF4-FFF2-40B4-BE49-F238E27FC236}">
                <a16:creationId xmlns:a16="http://schemas.microsoft.com/office/drawing/2014/main" xmlns="" id="{4AA4B010-D9D4-DB9B-E0B4-CDA244D5E7A7}"/>
              </a:ext>
            </a:extLst>
          </p:cNvPr>
          <p:cNvSpPr txBox="1">
            <a:spLocks noChangeArrowheads="1"/>
          </p:cNvSpPr>
          <p:nvPr/>
        </p:nvSpPr>
        <p:spPr bwMode="auto">
          <a:xfrm>
            <a:off x="4764089" y="1690689"/>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1225" name="Text Box 26">
            <a:extLst>
              <a:ext uri="{FF2B5EF4-FFF2-40B4-BE49-F238E27FC236}">
                <a16:creationId xmlns:a16="http://schemas.microsoft.com/office/drawing/2014/main" xmlns="" id="{40E9B4E3-4D07-35CE-38E2-4509478E5718}"/>
              </a:ext>
            </a:extLst>
          </p:cNvPr>
          <p:cNvSpPr txBox="1">
            <a:spLocks noChangeArrowheads="1"/>
          </p:cNvSpPr>
          <p:nvPr/>
        </p:nvSpPr>
        <p:spPr bwMode="auto">
          <a:xfrm>
            <a:off x="5232400" y="17002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1226" name="Text Box 27">
            <a:extLst>
              <a:ext uri="{FF2B5EF4-FFF2-40B4-BE49-F238E27FC236}">
                <a16:creationId xmlns:a16="http://schemas.microsoft.com/office/drawing/2014/main" xmlns="" id="{75B574F5-54F1-531A-E394-14DFB355A4B2}"/>
              </a:ext>
            </a:extLst>
          </p:cNvPr>
          <p:cNvSpPr txBox="1">
            <a:spLocks noChangeArrowheads="1"/>
          </p:cNvSpPr>
          <p:nvPr/>
        </p:nvSpPr>
        <p:spPr bwMode="auto">
          <a:xfrm>
            <a:off x="5808663" y="17002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51227" name="Text Box 28">
            <a:extLst>
              <a:ext uri="{FF2B5EF4-FFF2-40B4-BE49-F238E27FC236}">
                <a16:creationId xmlns:a16="http://schemas.microsoft.com/office/drawing/2014/main" xmlns="" id="{351BA919-1A6D-6BFD-4ED4-BE0490961EC8}"/>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28" name="Text Box 29">
            <a:extLst>
              <a:ext uri="{FF2B5EF4-FFF2-40B4-BE49-F238E27FC236}">
                <a16:creationId xmlns:a16="http://schemas.microsoft.com/office/drawing/2014/main" xmlns="" id="{546321A4-6A28-3207-A0E7-FFF02D307AF9}"/>
              </a:ext>
            </a:extLst>
          </p:cNvPr>
          <p:cNvSpPr txBox="1">
            <a:spLocks noChangeArrowheads="1"/>
          </p:cNvSpPr>
          <p:nvPr/>
        </p:nvSpPr>
        <p:spPr bwMode="auto">
          <a:xfrm>
            <a:off x="9556750" y="17192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1229" name="Text Box 30">
            <a:extLst>
              <a:ext uri="{FF2B5EF4-FFF2-40B4-BE49-F238E27FC236}">
                <a16:creationId xmlns:a16="http://schemas.microsoft.com/office/drawing/2014/main" xmlns="" id="{0167BE79-407D-3958-E05C-B6889C291D6D}"/>
              </a:ext>
            </a:extLst>
          </p:cNvPr>
          <p:cNvSpPr txBox="1">
            <a:spLocks noChangeArrowheads="1"/>
          </p:cNvSpPr>
          <p:nvPr/>
        </p:nvSpPr>
        <p:spPr bwMode="auto">
          <a:xfrm>
            <a:off x="8067675" y="17002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30" name="Text Box 31">
            <a:extLst>
              <a:ext uri="{FF2B5EF4-FFF2-40B4-BE49-F238E27FC236}">
                <a16:creationId xmlns:a16="http://schemas.microsoft.com/office/drawing/2014/main" xmlns="" id="{80A0D0B0-A9A8-5913-4F62-AAE329068B0E}"/>
              </a:ext>
            </a:extLst>
          </p:cNvPr>
          <p:cNvSpPr txBox="1">
            <a:spLocks noChangeArrowheads="1"/>
          </p:cNvSpPr>
          <p:nvPr/>
        </p:nvSpPr>
        <p:spPr bwMode="auto">
          <a:xfrm>
            <a:off x="8550275" y="1692275"/>
            <a:ext cx="503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31" name="Rectangle 32">
            <a:extLst>
              <a:ext uri="{FF2B5EF4-FFF2-40B4-BE49-F238E27FC236}">
                <a16:creationId xmlns:a16="http://schemas.microsoft.com/office/drawing/2014/main" xmlns="" id="{2C9308D1-6F5C-518A-8EF1-A681018E6226}"/>
              </a:ext>
            </a:extLst>
          </p:cNvPr>
          <p:cNvSpPr>
            <a:spLocks noChangeArrowheads="1"/>
          </p:cNvSpPr>
          <p:nvPr/>
        </p:nvSpPr>
        <p:spPr bwMode="auto">
          <a:xfrm>
            <a:off x="10128250" y="17002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1232" name="Text Box 33">
            <a:extLst>
              <a:ext uri="{FF2B5EF4-FFF2-40B4-BE49-F238E27FC236}">
                <a16:creationId xmlns:a16="http://schemas.microsoft.com/office/drawing/2014/main" xmlns="" id="{C2D03E7E-2390-0E38-AB21-35F136BFDF3B}"/>
              </a:ext>
            </a:extLst>
          </p:cNvPr>
          <p:cNvSpPr txBox="1">
            <a:spLocks noChangeArrowheads="1"/>
          </p:cNvSpPr>
          <p:nvPr/>
        </p:nvSpPr>
        <p:spPr bwMode="auto">
          <a:xfrm>
            <a:off x="8401051" y="126841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33" name="Rectangle 35">
            <a:extLst>
              <a:ext uri="{FF2B5EF4-FFF2-40B4-BE49-F238E27FC236}">
                <a16:creationId xmlns:a16="http://schemas.microsoft.com/office/drawing/2014/main" xmlns="" id="{3E2312B8-2D23-1C3F-F5A0-64070CAC2345}"/>
              </a:ext>
            </a:extLst>
          </p:cNvPr>
          <p:cNvSpPr>
            <a:spLocks noChangeArrowheads="1"/>
          </p:cNvSpPr>
          <p:nvPr/>
        </p:nvSpPr>
        <p:spPr bwMode="auto">
          <a:xfrm>
            <a:off x="9047164" y="1700214"/>
            <a:ext cx="2682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1234" name="Line 37">
            <a:extLst>
              <a:ext uri="{FF2B5EF4-FFF2-40B4-BE49-F238E27FC236}">
                <a16:creationId xmlns:a16="http://schemas.microsoft.com/office/drawing/2014/main" xmlns="" id="{5EDBBF83-3316-A7B2-7538-4A0BBBD0E964}"/>
              </a:ext>
            </a:extLst>
          </p:cNvPr>
          <p:cNvSpPr>
            <a:spLocks noChangeShapeType="1"/>
          </p:cNvSpPr>
          <p:nvPr/>
        </p:nvSpPr>
        <p:spPr bwMode="auto">
          <a:xfrm>
            <a:off x="1524000" y="51577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35" name="Text Box 38">
            <a:extLst>
              <a:ext uri="{FF2B5EF4-FFF2-40B4-BE49-F238E27FC236}">
                <a16:creationId xmlns:a16="http://schemas.microsoft.com/office/drawing/2014/main" xmlns="" id="{B4FEAB4D-3067-7B4D-B8C1-DCB180133D7D}"/>
              </a:ext>
            </a:extLst>
          </p:cNvPr>
          <p:cNvSpPr txBox="1">
            <a:spLocks noChangeArrowheads="1"/>
          </p:cNvSpPr>
          <p:nvPr/>
        </p:nvSpPr>
        <p:spPr bwMode="auto">
          <a:xfrm>
            <a:off x="1966913" y="5037138"/>
            <a:ext cx="194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000">
                <a:solidFill>
                  <a:prstClr val="black"/>
                </a:solidFill>
                <a:latin typeface="Arial" panose="020B0604020202020204" pitchFamily="34" charset="0"/>
              </a:rPr>
              <a:t>Sous-total</a:t>
            </a:r>
          </a:p>
        </p:txBody>
      </p:sp>
      <p:sp>
        <p:nvSpPr>
          <p:cNvPr id="51236" name="Line 39">
            <a:extLst>
              <a:ext uri="{FF2B5EF4-FFF2-40B4-BE49-F238E27FC236}">
                <a16:creationId xmlns:a16="http://schemas.microsoft.com/office/drawing/2014/main" xmlns="" id="{110AAFB9-4CFB-2B4B-22BC-3124367D4428}"/>
              </a:ext>
            </a:extLst>
          </p:cNvPr>
          <p:cNvSpPr>
            <a:spLocks noChangeShapeType="1"/>
          </p:cNvSpPr>
          <p:nvPr/>
        </p:nvSpPr>
        <p:spPr bwMode="auto">
          <a:xfrm>
            <a:off x="42243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37" name="Line 40">
            <a:extLst>
              <a:ext uri="{FF2B5EF4-FFF2-40B4-BE49-F238E27FC236}">
                <a16:creationId xmlns:a16="http://schemas.microsoft.com/office/drawing/2014/main" xmlns="" id="{D6CF6B77-F3E0-DB0A-0C1D-C09D11ADE9B3}"/>
              </a:ext>
            </a:extLst>
          </p:cNvPr>
          <p:cNvSpPr>
            <a:spLocks noChangeShapeType="1"/>
          </p:cNvSpPr>
          <p:nvPr/>
        </p:nvSpPr>
        <p:spPr bwMode="auto">
          <a:xfrm flipV="1">
            <a:off x="6238875" y="7651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38" name="Line 41">
            <a:extLst>
              <a:ext uri="{FF2B5EF4-FFF2-40B4-BE49-F238E27FC236}">
                <a16:creationId xmlns:a16="http://schemas.microsoft.com/office/drawing/2014/main" xmlns="" id="{AEA59A42-99FA-7D43-D653-97EB9110C1AD}"/>
              </a:ext>
            </a:extLst>
          </p:cNvPr>
          <p:cNvSpPr>
            <a:spLocks noChangeShapeType="1"/>
          </p:cNvSpPr>
          <p:nvPr/>
        </p:nvSpPr>
        <p:spPr bwMode="auto">
          <a:xfrm flipV="1">
            <a:off x="3792538" y="11255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39" name="Line 42">
            <a:extLst>
              <a:ext uri="{FF2B5EF4-FFF2-40B4-BE49-F238E27FC236}">
                <a16:creationId xmlns:a16="http://schemas.microsoft.com/office/drawing/2014/main" xmlns="" id="{4F41C7BB-ACD2-B5B8-1174-CA950FBDB783}"/>
              </a:ext>
            </a:extLst>
          </p:cNvPr>
          <p:cNvSpPr>
            <a:spLocks noChangeShapeType="1"/>
          </p:cNvSpPr>
          <p:nvPr/>
        </p:nvSpPr>
        <p:spPr bwMode="auto">
          <a:xfrm>
            <a:off x="5160963" y="1052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40" name="Text Box 45">
            <a:extLst>
              <a:ext uri="{FF2B5EF4-FFF2-40B4-BE49-F238E27FC236}">
                <a16:creationId xmlns:a16="http://schemas.microsoft.com/office/drawing/2014/main" xmlns="" id="{27CF8A88-2EFF-C2E2-B973-22EAB4AF6A1C}"/>
              </a:ext>
            </a:extLst>
          </p:cNvPr>
          <p:cNvSpPr txBox="1">
            <a:spLocks noChangeArrowheads="1"/>
          </p:cNvSpPr>
          <p:nvPr/>
        </p:nvSpPr>
        <p:spPr bwMode="auto">
          <a:xfrm>
            <a:off x="1543051" y="5486400"/>
            <a:ext cx="2339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 s/opération courantes affecté aux copropriétaires</a:t>
            </a:r>
            <a:r>
              <a:rPr lang="fr-FR" altLang="fr-FR" sz="1000">
                <a:solidFill>
                  <a:prstClr val="black"/>
                </a:solidFill>
                <a:latin typeface="Arial" panose="020B0604020202020204" pitchFamily="34" charset="0"/>
              </a:rPr>
              <a:t>)</a:t>
            </a:r>
          </a:p>
        </p:txBody>
      </p:sp>
      <p:sp>
        <p:nvSpPr>
          <p:cNvPr id="51241" name="Line 46">
            <a:extLst>
              <a:ext uri="{FF2B5EF4-FFF2-40B4-BE49-F238E27FC236}">
                <a16:creationId xmlns:a16="http://schemas.microsoft.com/office/drawing/2014/main" xmlns="" id="{983DD621-D628-5AEF-99C7-01CAA3B8770B}"/>
              </a:ext>
            </a:extLst>
          </p:cNvPr>
          <p:cNvSpPr>
            <a:spLocks noChangeShapeType="1"/>
          </p:cNvSpPr>
          <p:nvPr/>
        </p:nvSpPr>
        <p:spPr bwMode="auto">
          <a:xfrm>
            <a:off x="1524000" y="5805488"/>
            <a:ext cx="8389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42" name="Line 47">
            <a:extLst>
              <a:ext uri="{FF2B5EF4-FFF2-40B4-BE49-F238E27FC236}">
                <a16:creationId xmlns:a16="http://schemas.microsoft.com/office/drawing/2014/main" xmlns="" id="{D3230D4F-3F27-4832-C421-05E50396468B}"/>
              </a:ext>
            </a:extLst>
          </p:cNvPr>
          <p:cNvSpPr>
            <a:spLocks noChangeShapeType="1"/>
          </p:cNvSpPr>
          <p:nvPr/>
        </p:nvSpPr>
        <p:spPr bwMode="auto">
          <a:xfrm>
            <a:off x="1524000" y="55165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1243" name="Text Box 48">
            <a:extLst>
              <a:ext uri="{FF2B5EF4-FFF2-40B4-BE49-F238E27FC236}">
                <a16:creationId xmlns:a16="http://schemas.microsoft.com/office/drawing/2014/main" xmlns="" id="{8347E63D-8B88-C06C-31C5-18B6C3283775}"/>
              </a:ext>
            </a:extLst>
          </p:cNvPr>
          <p:cNvSpPr txBox="1">
            <a:spLocks noChangeArrowheads="1"/>
          </p:cNvSpPr>
          <p:nvPr/>
        </p:nvSpPr>
        <p:spPr bwMode="auto">
          <a:xfrm>
            <a:off x="3000376" y="5876926"/>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51244" name="Rectangle 49">
            <a:extLst>
              <a:ext uri="{FF2B5EF4-FFF2-40B4-BE49-F238E27FC236}">
                <a16:creationId xmlns:a16="http://schemas.microsoft.com/office/drawing/2014/main" xmlns="" id="{2F60F6E0-CE83-37F8-AA9B-2E81CBEDC1EE}"/>
              </a:ext>
            </a:extLst>
          </p:cNvPr>
          <p:cNvSpPr>
            <a:spLocks noChangeArrowheads="1"/>
          </p:cNvSpPr>
          <p:nvPr/>
        </p:nvSpPr>
        <p:spPr bwMode="auto">
          <a:xfrm>
            <a:off x="6245225" y="5524501"/>
            <a:ext cx="1690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(déficitaire s/opération courantes affecté aux copropriétaires)</a:t>
            </a:r>
          </a:p>
        </p:txBody>
      </p:sp>
      <p:sp>
        <p:nvSpPr>
          <p:cNvPr id="51245" name="Text Box 50">
            <a:extLst>
              <a:ext uri="{FF2B5EF4-FFF2-40B4-BE49-F238E27FC236}">
                <a16:creationId xmlns:a16="http://schemas.microsoft.com/office/drawing/2014/main" xmlns="" id="{53F8AA86-663E-CFF5-B8E6-78FB97B911F8}"/>
              </a:ext>
            </a:extLst>
          </p:cNvPr>
          <p:cNvSpPr txBox="1">
            <a:spLocks noChangeArrowheads="1"/>
          </p:cNvSpPr>
          <p:nvPr/>
        </p:nvSpPr>
        <p:spPr bwMode="auto">
          <a:xfrm>
            <a:off x="7104063" y="5876926"/>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51246" name="Text Box 60">
            <a:extLst>
              <a:ext uri="{FF2B5EF4-FFF2-40B4-BE49-F238E27FC236}">
                <a16:creationId xmlns:a16="http://schemas.microsoft.com/office/drawing/2014/main" xmlns="" id="{CE900F2D-B514-B01E-EEC0-A89C9916385F}"/>
              </a:ext>
            </a:extLst>
          </p:cNvPr>
          <p:cNvSpPr txBox="1">
            <a:spLocks noChangeArrowheads="1"/>
          </p:cNvSpPr>
          <p:nvPr/>
        </p:nvSpPr>
        <p:spPr bwMode="auto">
          <a:xfrm>
            <a:off x="8759826" y="26035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51247" name="Text Box 73">
            <a:extLst>
              <a:ext uri="{FF2B5EF4-FFF2-40B4-BE49-F238E27FC236}">
                <a16:creationId xmlns:a16="http://schemas.microsoft.com/office/drawing/2014/main" xmlns="" id="{9FCA0ECD-F1D2-D4C4-6FBF-F2C3F90E71C3}"/>
              </a:ext>
            </a:extLst>
          </p:cNvPr>
          <p:cNvSpPr txBox="1">
            <a:spLocks noChangeArrowheads="1"/>
          </p:cNvSpPr>
          <p:nvPr/>
        </p:nvSpPr>
        <p:spPr bwMode="auto">
          <a:xfrm>
            <a:off x="6491288" y="5237164"/>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Sous-total</a:t>
            </a:r>
          </a:p>
        </p:txBody>
      </p:sp>
      <p:sp>
        <p:nvSpPr>
          <p:cNvPr id="51248" name="Rectangle 74">
            <a:extLst>
              <a:ext uri="{FF2B5EF4-FFF2-40B4-BE49-F238E27FC236}">
                <a16:creationId xmlns:a16="http://schemas.microsoft.com/office/drawing/2014/main" xmlns="" id="{E530E53A-0349-23B6-D4E3-BB3BF9991C17}"/>
              </a:ext>
            </a:extLst>
          </p:cNvPr>
          <p:cNvSpPr>
            <a:spLocks noChangeArrowheads="1"/>
          </p:cNvSpPr>
          <p:nvPr/>
        </p:nvSpPr>
        <p:spPr bwMode="auto">
          <a:xfrm>
            <a:off x="4224338" y="5516564"/>
            <a:ext cx="43180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49" name="Rectangle 75">
            <a:extLst>
              <a:ext uri="{FF2B5EF4-FFF2-40B4-BE49-F238E27FC236}">
                <a16:creationId xmlns:a16="http://schemas.microsoft.com/office/drawing/2014/main" xmlns="" id="{30868D90-0173-C45B-4B90-DABAB7BDABF7}"/>
              </a:ext>
            </a:extLst>
          </p:cNvPr>
          <p:cNvSpPr>
            <a:spLocks noChangeArrowheads="1"/>
          </p:cNvSpPr>
          <p:nvPr/>
        </p:nvSpPr>
        <p:spPr bwMode="auto">
          <a:xfrm>
            <a:off x="5160963" y="551021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50" name="Rectangle 76">
            <a:extLst>
              <a:ext uri="{FF2B5EF4-FFF2-40B4-BE49-F238E27FC236}">
                <a16:creationId xmlns:a16="http://schemas.microsoft.com/office/drawing/2014/main" xmlns="" id="{89886271-AC48-19FB-A745-1843E4FF6A68}"/>
              </a:ext>
            </a:extLst>
          </p:cNvPr>
          <p:cNvSpPr>
            <a:spLocks noChangeArrowheads="1"/>
          </p:cNvSpPr>
          <p:nvPr/>
        </p:nvSpPr>
        <p:spPr bwMode="auto">
          <a:xfrm>
            <a:off x="5737225" y="5516564"/>
            <a:ext cx="50165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51" name="Rectangle 77">
            <a:extLst>
              <a:ext uri="{FF2B5EF4-FFF2-40B4-BE49-F238E27FC236}">
                <a16:creationId xmlns:a16="http://schemas.microsoft.com/office/drawing/2014/main" xmlns="" id="{7E90E29A-FA5B-2D0A-DA50-5E91853CF6B2}"/>
              </a:ext>
            </a:extLst>
          </p:cNvPr>
          <p:cNvSpPr>
            <a:spLocks noChangeArrowheads="1"/>
          </p:cNvSpPr>
          <p:nvPr/>
        </p:nvSpPr>
        <p:spPr bwMode="auto">
          <a:xfrm>
            <a:off x="8470900" y="5516564"/>
            <a:ext cx="433388"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52" name="Rectangle 78">
            <a:extLst>
              <a:ext uri="{FF2B5EF4-FFF2-40B4-BE49-F238E27FC236}">
                <a16:creationId xmlns:a16="http://schemas.microsoft.com/office/drawing/2014/main" xmlns="" id="{27085B67-1E32-004C-EE8E-B0198A023B1F}"/>
              </a:ext>
            </a:extLst>
          </p:cNvPr>
          <p:cNvSpPr>
            <a:spLocks noChangeArrowheads="1"/>
          </p:cNvSpPr>
          <p:nvPr/>
        </p:nvSpPr>
        <p:spPr bwMode="auto">
          <a:xfrm>
            <a:off x="9478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53" name="Rectangle 79">
            <a:extLst>
              <a:ext uri="{FF2B5EF4-FFF2-40B4-BE49-F238E27FC236}">
                <a16:creationId xmlns:a16="http://schemas.microsoft.com/office/drawing/2014/main" xmlns="" id="{31D28C19-9D13-C2EA-AD7E-8ED4D6FCDE67}"/>
              </a:ext>
            </a:extLst>
          </p:cNvPr>
          <p:cNvSpPr>
            <a:spLocks noChangeArrowheads="1"/>
          </p:cNvSpPr>
          <p:nvPr/>
        </p:nvSpPr>
        <p:spPr bwMode="auto">
          <a:xfrm>
            <a:off x="10055226" y="5516564"/>
            <a:ext cx="612775"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1254" name="Text Box 84">
            <a:extLst>
              <a:ext uri="{FF2B5EF4-FFF2-40B4-BE49-F238E27FC236}">
                <a16:creationId xmlns:a16="http://schemas.microsoft.com/office/drawing/2014/main" xmlns="" id="{C8CA6FEA-133F-225A-1392-E8F6F9DFD8E9}"/>
              </a:ext>
            </a:extLst>
          </p:cNvPr>
          <p:cNvSpPr txBox="1">
            <a:spLocks noChangeArrowheads="1"/>
          </p:cNvSpPr>
          <p:nvPr/>
        </p:nvSpPr>
        <p:spPr bwMode="auto">
          <a:xfrm>
            <a:off x="3721101" y="134143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51255" name="Text Box 85">
            <a:extLst>
              <a:ext uri="{FF2B5EF4-FFF2-40B4-BE49-F238E27FC236}">
                <a16:creationId xmlns:a16="http://schemas.microsoft.com/office/drawing/2014/main" xmlns="" id="{759BA576-5FEB-E378-DF83-2331BFFD7971}"/>
              </a:ext>
            </a:extLst>
          </p:cNvPr>
          <p:cNvSpPr txBox="1">
            <a:spLocks noChangeArrowheads="1"/>
          </p:cNvSpPr>
          <p:nvPr/>
        </p:nvSpPr>
        <p:spPr bwMode="auto">
          <a:xfrm>
            <a:off x="4143376" y="1314450"/>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51256" name="Text Box 86">
            <a:extLst>
              <a:ext uri="{FF2B5EF4-FFF2-40B4-BE49-F238E27FC236}">
                <a16:creationId xmlns:a16="http://schemas.microsoft.com/office/drawing/2014/main" xmlns="" id="{29CFE096-16D6-85EA-3DF6-9EA06091319C}"/>
              </a:ext>
            </a:extLst>
          </p:cNvPr>
          <p:cNvSpPr txBox="1">
            <a:spLocks noChangeArrowheads="1"/>
          </p:cNvSpPr>
          <p:nvPr/>
        </p:nvSpPr>
        <p:spPr bwMode="auto">
          <a:xfrm>
            <a:off x="4570414" y="1341438"/>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51257" name="Text Box 87">
            <a:extLst>
              <a:ext uri="{FF2B5EF4-FFF2-40B4-BE49-F238E27FC236}">
                <a16:creationId xmlns:a16="http://schemas.microsoft.com/office/drawing/2014/main" xmlns="" id="{0EEDA087-9452-2365-87D8-2B6C6E948398}"/>
              </a:ext>
            </a:extLst>
          </p:cNvPr>
          <p:cNvSpPr txBox="1">
            <a:spLocks noChangeArrowheads="1"/>
          </p:cNvSpPr>
          <p:nvPr/>
        </p:nvSpPr>
        <p:spPr bwMode="auto">
          <a:xfrm>
            <a:off x="3792539" y="1125538"/>
            <a:ext cx="13668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51258" name="Text Box 88">
            <a:extLst>
              <a:ext uri="{FF2B5EF4-FFF2-40B4-BE49-F238E27FC236}">
                <a16:creationId xmlns:a16="http://schemas.microsoft.com/office/drawing/2014/main" xmlns="" id="{2522C216-0032-9B6E-596C-06611D4381B3}"/>
              </a:ext>
            </a:extLst>
          </p:cNvPr>
          <p:cNvSpPr txBox="1">
            <a:spLocks noChangeArrowheads="1"/>
          </p:cNvSpPr>
          <p:nvPr/>
        </p:nvSpPr>
        <p:spPr bwMode="auto">
          <a:xfrm>
            <a:off x="5092700" y="135096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51259" name="Text Box 89">
            <a:extLst>
              <a:ext uri="{FF2B5EF4-FFF2-40B4-BE49-F238E27FC236}">
                <a16:creationId xmlns:a16="http://schemas.microsoft.com/office/drawing/2014/main" xmlns="" id="{044B30FE-BF13-B657-A174-E42B9212F4E9}"/>
              </a:ext>
            </a:extLst>
          </p:cNvPr>
          <p:cNvSpPr txBox="1">
            <a:spLocks noChangeArrowheads="1"/>
          </p:cNvSpPr>
          <p:nvPr/>
        </p:nvSpPr>
        <p:spPr bwMode="auto">
          <a:xfrm>
            <a:off x="5664201" y="134143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51260" name="Text Box 90">
            <a:extLst>
              <a:ext uri="{FF2B5EF4-FFF2-40B4-BE49-F238E27FC236}">
                <a16:creationId xmlns:a16="http://schemas.microsoft.com/office/drawing/2014/main" xmlns="" id="{656AE337-BB82-A94A-6C66-D5DBDB1D9F94}"/>
              </a:ext>
            </a:extLst>
          </p:cNvPr>
          <p:cNvSpPr txBox="1">
            <a:spLocks noChangeArrowheads="1"/>
          </p:cNvSpPr>
          <p:nvPr/>
        </p:nvSpPr>
        <p:spPr bwMode="auto">
          <a:xfrm>
            <a:off x="7967664" y="1341438"/>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51261" name="Text Box 91">
            <a:extLst>
              <a:ext uri="{FF2B5EF4-FFF2-40B4-BE49-F238E27FC236}">
                <a16:creationId xmlns:a16="http://schemas.microsoft.com/office/drawing/2014/main" xmlns="" id="{CFBC3965-66BD-BC5E-E048-F428819F65E1}"/>
              </a:ext>
            </a:extLst>
          </p:cNvPr>
          <p:cNvSpPr txBox="1">
            <a:spLocks noChangeArrowheads="1"/>
          </p:cNvSpPr>
          <p:nvPr/>
        </p:nvSpPr>
        <p:spPr bwMode="auto">
          <a:xfrm>
            <a:off x="8420101" y="130651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51262" name="Rectangle 92">
            <a:extLst>
              <a:ext uri="{FF2B5EF4-FFF2-40B4-BE49-F238E27FC236}">
                <a16:creationId xmlns:a16="http://schemas.microsoft.com/office/drawing/2014/main" xmlns="" id="{A0452827-51EE-819A-A94C-B11F4C394DC3}"/>
              </a:ext>
            </a:extLst>
          </p:cNvPr>
          <p:cNvSpPr>
            <a:spLocks noChangeArrowheads="1"/>
          </p:cNvSpPr>
          <p:nvPr/>
        </p:nvSpPr>
        <p:spPr bwMode="auto">
          <a:xfrm>
            <a:off x="9407525" y="1341438"/>
            <a:ext cx="71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51263" name="Text Box 93">
            <a:extLst>
              <a:ext uri="{FF2B5EF4-FFF2-40B4-BE49-F238E27FC236}">
                <a16:creationId xmlns:a16="http://schemas.microsoft.com/office/drawing/2014/main" xmlns="" id="{6B1C590F-3DF0-77AA-89E5-4009AAEC529F}"/>
              </a:ext>
            </a:extLst>
          </p:cNvPr>
          <p:cNvSpPr txBox="1">
            <a:spLocks noChangeArrowheads="1"/>
          </p:cNvSpPr>
          <p:nvPr/>
        </p:nvSpPr>
        <p:spPr bwMode="auto">
          <a:xfrm>
            <a:off x="10056814" y="1341438"/>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51264" name="Text Box 94">
            <a:extLst>
              <a:ext uri="{FF2B5EF4-FFF2-40B4-BE49-F238E27FC236}">
                <a16:creationId xmlns:a16="http://schemas.microsoft.com/office/drawing/2014/main" xmlns="" id="{FFC0CFCB-FB0F-4D51-B2D0-FE358B107890}"/>
              </a:ext>
            </a:extLst>
          </p:cNvPr>
          <p:cNvSpPr txBox="1">
            <a:spLocks noChangeArrowheads="1"/>
          </p:cNvSpPr>
          <p:nvPr/>
        </p:nvSpPr>
        <p:spPr bwMode="auto">
          <a:xfrm>
            <a:off x="8831263" y="1341438"/>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51265" name="Text Box 95">
            <a:extLst>
              <a:ext uri="{FF2B5EF4-FFF2-40B4-BE49-F238E27FC236}">
                <a16:creationId xmlns:a16="http://schemas.microsoft.com/office/drawing/2014/main" xmlns="" id="{AD67A4BE-5C38-28ED-1A87-5F5B14BE3808}"/>
              </a:ext>
            </a:extLst>
          </p:cNvPr>
          <p:cNvSpPr txBox="1">
            <a:spLocks noChangeArrowheads="1"/>
          </p:cNvSpPr>
          <p:nvPr/>
        </p:nvSpPr>
        <p:spPr bwMode="auto">
          <a:xfrm>
            <a:off x="5016501" y="1125538"/>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51266" name="Text Box 96">
            <a:extLst>
              <a:ext uri="{FF2B5EF4-FFF2-40B4-BE49-F238E27FC236}">
                <a16:creationId xmlns:a16="http://schemas.microsoft.com/office/drawing/2014/main" xmlns="" id="{88B45B02-3102-9393-41D9-1BA0718B5139}"/>
              </a:ext>
            </a:extLst>
          </p:cNvPr>
          <p:cNvSpPr txBox="1">
            <a:spLocks noChangeArrowheads="1"/>
          </p:cNvSpPr>
          <p:nvPr/>
        </p:nvSpPr>
        <p:spPr bwMode="auto">
          <a:xfrm>
            <a:off x="8039101" y="1108076"/>
            <a:ext cx="143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51267" name="Rectangle 97">
            <a:extLst>
              <a:ext uri="{FF2B5EF4-FFF2-40B4-BE49-F238E27FC236}">
                <a16:creationId xmlns:a16="http://schemas.microsoft.com/office/drawing/2014/main" xmlns="" id="{EDB528E9-9AD2-587C-C2D5-75C698FA8F30}"/>
              </a:ext>
            </a:extLst>
          </p:cNvPr>
          <p:cNvSpPr>
            <a:spLocks noChangeArrowheads="1"/>
          </p:cNvSpPr>
          <p:nvPr/>
        </p:nvSpPr>
        <p:spPr bwMode="auto">
          <a:xfrm>
            <a:off x="9439275" y="1125538"/>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51268" name="Line 98">
            <a:extLst>
              <a:ext uri="{FF2B5EF4-FFF2-40B4-BE49-F238E27FC236}">
                <a16:creationId xmlns:a16="http://schemas.microsoft.com/office/drawing/2014/main" xmlns="" id="{8D8C8E8F-4A6C-8978-9A30-4499C73428CD}"/>
              </a:ext>
            </a:extLst>
          </p:cNvPr>
          <p:cNvSpPr>
            <a:spLocks noChangeShapeType="1"/>
          </p:cNvSpPr>
          <p:nvPr/>
        </p:nvSpPr>
        <p:spPr bwMode="auto">
          <a:xfrm>
            <a:off x="10055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83" name="Rectangle 82">
            <a:extLst>
              <a:ext uri="{FF2B5EF4-FFF2-40B4-BE49-F238E27FC236}">
                <a16:creationId xmlns:a16="http://schemas.microsoft.com/office/drawing/2014/main" xmlns="" id="{6E1A46AF-3DBF-A877-2042-C1C2E12EC9FE}"/>
              </a:ext>
            </a:extLst>
          </p:cNvPr>
          <p:cNvSpPr/>
          <p:nvPr/>
        </p:nvSpPr>
        <p:spPr>
          <a:xfrm>
            <a:off x="4255085" y="5156201"/>
            <a:ext cx="387350" cy="354013"/>
          </a:xfrm>
          <a:prstGeom prst="rect">
            <a:avLst/>
          </a:prstGeom>
          <a:solidFill>
            <a:srgbClr val="92D050"/>
          </a:solidFill>
          <a:ln w="41275">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88" name="Rectangle 87">
            <a:extLst>
              <a:ext uri="{FF2B5EF4-FFF2-40B4-BE49-F238E27FC236}">
                <a16:creationId xmlns:a16="http://schemas.microsoft.com/office/drawing/2014/main" xmlns="" id="{7F0AE2B3-AE42-7C59-E2E6-EE106A7BA348}"/>
              </a:ext>
            </a:extLst>
          </p:cNvPr>
          <p:cNvSpPr/>
          <p:nvPr/>
        </p:nvSpPr>
        <p:spPr>
          <a:xfrm>
            <a:off x="5173663" y="5165726"/>
            <a:ext cx="476250" cy="352425"/>
          </a:xfrm>
          <a:prstGeom prst="rect">
            <a:avLst/>
          </a:prstGeom>
          <a:solidFill>
            <a:srgbClr val="C00000"/>
          </a:solidFill>
          <a:ln w="412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72" name="Rectangle 71">
            <a:extLst>
              <a:ext uri="{FF2B5EF4-FFF2-40B4-BE49-F238E27FC236}">
                <a16:creationId xmlns:a16="http://schemas.microsoft.com/office/drawing/2014/main" xmlns="" id="{B9724110-6DAB-98BA-F4C0-F72C34561D13}"/>
              </a:ext>
            </a:extLst>
          </p:cNvPr>
          <p:cNvSpPr/>
          <p:nvPr/>
        </p:nvSpPr>
        <p:spPr>
          <a:xfrm>
            <a:off x="5735638" y="5172076"/>
            <a:ext cx="476250" cy="352425"/>
          </a:xfrm>
          <a:prstGeom prst="rect">
            <a:avLst/>
          </a:prstGeom>
          <a:solidFill>
            <a:srgbClr val="FFC000"/>
          </a:solidFill>
          <a:ln w="41275">
            <a:no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dirty="0">
              <a:solidFill>
                <a:prstClr val="black"/>
              </a:solidFill>
            </a:endParaRPr>
          </a:p>
        </p:txBody>
      </p:sp>
      <p:sp>
        <p:nvSpPr>
          <p:cNvPr id="73" name="Flèche : haut 71">
            <a:extLst>
              <a:ext uri="{FF2B5EF4-FFF2-40B4-BE49-F238E27FC236}">
                <a16:creationId xmlns:a16="http://schemas.microsoft.com/office/drawing/2014/main" xmlns="" id="{043DDF4C-1B5D-F869-9C5E-283ED7404BA5}"/>
              </a:ext>
            </a:extLst>
          </p:cNvPr>
          <p:cNvSpPr/>
          <p:nvPr/>
        </p:nvSpPr>
        <p:spPr>
          <a:xfrm rot="10800000">
            <a:off x="4284663" y="2671763"/>
            <a:ext cx="381000" cy="186372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4" name="Flèche : haut 71">
            <a:extLst>
              <a:ext uri="{FF2B5EF4-FFF2-40B4-BE49-F238E27FC236}">
                <a16:creationId xmlns:a16="http://schemas.microsoft.com/office/drawing/2014/main" xmlns="" id="{043DDF4C-1B5D-F869-9C5E-283ED7404BA5}"/>
              </a:ext>
            </a:extLst>
          </p:cNvPr>
          <p:cNvSpPr/>
          <p:nvPr/>
        </p:nvSpPr>
        <p:spPr>
          <a:xfrm rot="10800000">
            <a:off x="5267326" y="2654627"/>
            <a:ext cx="381000" cy="186372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5" name="Flèche : haut 71">
            <a:extLst>
              <a:ext uri="{FF2B5EF4-FFF2-40B4-BE49-F238E27FC236}">
                <a16:creationId xmlns:a16="http://schemas.microsoft.com/office/drawing/2014/main" xmlns="" id="{043DDF4C-1B5D-F869-9C5E-283ED7404BA5}"/>
              </a:ext>
            </a:extLst>
          </p:cNvPr>
          <p:cNvSpPr/>
          <p:nvPr/>
        </p:nvSpPr>
        <p:spPr>
          <a:xfrm rot="10800000">
            <a:off x="5831683" y="2703514"/>
            <a:ext cx="381000" cy="1863725"/>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137492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88" grpId="0" animBg="1"/>
      <p:bldP spid="88" grpId="1" animBg="1"/>
      <p:bldP spid="72" grpId="0" animBg="1"/>
      <p:bldP spid="72" grpId="1" animBg="1"/>
      <p:bldP spid="73" grpId="0" animBg="1"/>
      <p:bldP spid="73" grpId="1" animBg="1"/>
      <p:bldP spid="74" grpId="0" animBg="1"/>
      <p:bldP spid="74" grpId="1" animBg="1"/>
      <p:bldP spid="75" grpId="0" animBg="1"/>
      <p:bldP spid="7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812" y="1222310"/>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F62A5A09-0BF8-43D7-8D3D-38B92422A959}"/>
              </a:ext>
            </a:extLst>
          </p:cNvPr>
          <p:cNvSpPr>
            <a:spLocks noGrp="1"/>
          </p:cNvSpPr>
          <p:nvPr>
            <p:ph type="title"/>
          </p:nvPr>
        </p:nvSpPr>
        <p:spPr>
          <a:xfrm>
            <a:off x="457200" y="344826"/>
            <a:ext cx="11318034" cy="952129"/>
          </a:xfrm>
          <a:solidFill>
            <a:schemeClr val="bg1">
              <a:lumMod val="75000"/>
            </a:schemeClr>
          </a:solidFill>
          <a:ln>
            <a:solidFill>
              <a:schemeClr val="tx1"/>
            </a:solidFill>
          </a:ln>
        </p:spPr>
        <p:txBody>
          <a:bodyPr>
            <a:normAutofit/>
          </a:bodyPr>
          <a:lstStyle/>
          <a:p>
            <a:pPr algn="ctr"/>
            <a:r>
              <a:rPr lang="fr-FR" sz="3900" b="1" dirty="0"/>
              <a:t>Le contrat type de syndic est défini par DECRET</a:t>
            </a:r>
          </a:p>
        </p:txBody>
      </p:sp>
      <p:sp>
        <p:nvSpPr>
          <p:cNvPr id="3" name="Espace réservé du contenu 2">
            <a:extLst>
              <a:ext uri="{FF2B5EF4-FFF2-40B4-BE49-F238E27FC236}">
                <a16:creationId xmlns:a16="http://schemas.microsoft.com/office/drawing/2014/main" xmlns="" id="{672DB03D-3FC8-4B1D-96E4-673F740B54D8}"/>
              </a:ext>
            </a:extLst>
          </p:cNvPr>
          <p:cNvSpPr>
            <a:spLocks noGrp="1"/>
          </p:cNvSpPr>
          <p:nvPr>
            <p:ph idx="1"/>
          </p:nvPr>
        </p:nvSpPr>
        <p:spPr>
          <a:xfrm>
            <a:off x="228599" y="1690687"/>
            <a:ext cx="11813771" cy="5053706"/>
          </a:xfrm>
        </p:spPr>
        <p:txBody>
          <a:bodyPr>
            <a:normAutofit lnSpcReduction="10000"/>
          </a:bodyPr>
          <a:lstStyle/>
          <a:p>
            <a:pPr marL="0" indent="0" algn="ctr">
              <a:buNone/>
            </a:pPr>
            <a:r>
              <a:rPr lang="fr-FR" sz="3200" b="1" dirty="0"/>
              <a:t>Article 18-1 A de la li du 10 juillet 1965</a:t>
            </a:r>
            <a:endParaRPr lang="fr-FR" sz="3200" dirty="0"/>
          </a:p>
          <a:p>
            <a:pPr marL="0" indent="0" algn="just">
              <a:buNone/>
            </a:pPr>
            <a:r>
              <a:rPr lang="fr-FR" dirty="0"/>
              <a:t>La rémunération des syndics est déterminée </a:t>
            </a:r>
            <a:r>
              <a:rPr lang="fr-FR" dirty="0">
                <a:solidFill>
                  <a:srgbClr val="FF0000"/>
                </a:solidFill>
              </a:rPr>
              <a:t>de manière forfaitaire</a:t>
            </a:r>
            <a:r>
              <a:rPr lang="fr-FR" dirty="0"/>
              <a:t>. Toutefois, une </a:t>
            </a:r>
            <a:r>
              <a:rPr lang="fr-FR" dirty="0">
                <a:solidFill>
                  <a:srgbClr val="FF0000"/>
                </a:solidFill>
              </a:rPr>
              <a:t>rémunération spécifique complémentaire </a:t>
            </a:r>
            <a:r>
              <a:rPr lang="fr-FR" dirty="0"/>
              <a:t>peut être perçue à l'occasion de prestations particulières, définies </a:t>
            </a:r>
            <a:r>
              <a:rPr lang="fr-FR" dirty="0">
                <a:solidFill>
                  <a:srgbClr val="FF0000"/>
                </a:solidFill>
              </a:rPr>
              <a:t>par décret en Conseil d'Etat. </a:t>
            </a:r>
          </a:p>
          <a:p>
            <a:pPr marL="0" indent="0" algn="just">
              <a:buNone/>
            </a:pPr>
            <a:r>
              <a:rPr lang="fr-FR" dirty="0"/>
              <a:t>Le contrat de syndic respecte un contrat type défini par décret en Conseil d'Etat. </a:t>
            </a:r>
          </a:p>
          <a:p>
            <a:pPr marL="0" indent="0" algn="ctr">
              <a:buNone/>
            </a:pPr>
            <a:endParaRPr lang="fr-FR" dirty="0"/>
          </a:p>
          <a:p>
            <a:pPr marL="0" indent="0" algn="ctr">
              <a:buNone/>
            </a:pPr>
            <a:r>
              <a:rPr lang="fr-FR" b="1" dirty="0"/>
              <a:t> </a:t>
            </a:r>
            <a:r>
              <a:rPr lang="fr-FR" sz="3200" b="1" dirty="0"/>
              <a:t>Article 29 du décret du 17 Mars 1967</a:t>
            </a:r>
            <a:r>
              <a:rPr lang="fr-FR" dirty="0"/>
              <a:t/>
            </a:r>
            <a:br>
              <a:rPr lang="fr-FR" dirty="0"/>
            </a:br>
            <a:endParaRPr lang="fr-FR" dirty="0"/>
          </a:p>
          <a:p>
            <a:pPr marL="0" indent="0">
              <a:buNone/>
            </a:pPr>
            <a:r>
              <a:rPr lang="fr-FR" dirty="0"/>
              <a:t>Le contrat de syndic conclu entre les parties est rédigé en caractères dont la hauteur ne peut être inférieure à celle du corps huit. </a:t>
            </a:r>
          </a:p>
          <a:p>
            <a:r>
              <a:rPr lang="fr-FR" u="dbl" dirty="0">
                <a:solidFill>
                  <a:srgbClr val="FF0000"/>
                </a:solidFill>
              </a:rPr>
              <a:t>La liste limitative des prestations particulières </a:t>
            </a:r>
            <a:r>
              <a:rPr lang="fr-FR" dirty="0"/>
              <a:t>pouvant donner lieu à versement au profit du syndic d'une rémunération spécifique complémentaire conformément à l'alinéa 1 de l'article 18-1 A de la même loi figure en </a:t>
            </a:r>
            <a:r>
              <a:rPr lang="fr-FR" dirty="0">
                <a:solidFill>
                  <a:srgbClr val="FF0000"/>
                </a:solidFill>
              </a:rPr>
              <a:t>annexe 2 du présent décret</a:t>
            </a:r>
            <a:r>
              <a:rPr lang="fr-FR" dirty="0"/>
              <a:t>.</a:t>
            </a:r>
          </a:p>
          <a:p>
            <a:pPr marL="0" indent="0">
              <a:buNone/>
            </a:pPr>
            <a:endParaRPr lang="fr-FR" dirty="0"/>
          </a:p>
          <a:p>
            <a:endParaRPr lang="fr-FR" sz="3200" dirty="0"/>
          </a:p>
        </p:txBody>
      </p:sp>
    </p:spTree>
    <p:extLst>
      <p:ext uri="{BB962C8B-B14F-4D97-AF65-F5344CB8AC3E}">
        <p14:creationId xmlns:p14="http://schemas.microsoft.com/office/powerpoint/2010/main" val="224374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588CED90-6DF0-21BC-65AA-C9968B872551}"/>
              </a:ext>
            </a:extLst>
          </p:cNvPr>
          <p:cNvSpPr>
            <a:spLocks noChangeArrowheads="1"/>
          </p:cNvSpPr>
          <p:nvPr/>
        </p:nvSpPr>
        <p:spPr bwMode="auto">
          <a:xfrm>
            <a:off x="1524000" y="188913"/>
            <a:ext cx="9144000" cy="590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27" name="Line 3">
            <a:extLst>
              <a:ext uri="{FF2B5EF4-FFF2-40B4-BE49-F238E27FC236}">
                <a16:creationId xmlns:a16="http://schemas.microsoft.com/office/drawing/2014/main" xmlns="" id="{655BE258-EF12-39C3-4018-EB83638B76EA}"/>
              </a:ext>
            </a:extLst>
          </p:cNvPr>
          <p:cNvSpPr>
            <a:spLocks noChangeShapeType="1"/>
          </p:cNvSpPr>
          <p:nvPr/>
        </p:nvSpPr>
        <p:spPr bwMode="auto">
          <a:xfrm>
            <a:off x="1524000" y="7651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28" name="Line 4">
            <a:extLst>
              <a:ext uri="{FF2B5EF4-FFF2-40B4-BE49-F238E27FC236}">
                <a16:creationId xmlns:a16="http://schemas.microsoft.com/office/drawing/2014/main" xmlns="" id="{A683AF72-5F27-14A1-8961-53451AE8BDFE}"/>
              </a:ext>
            </a:extLst>
          </p:cNvPr>
          <p:cNvSpPr>
            <a:spLocks noChangeShapeType="1"/>
          </p:cNvSpPr>
          <p:nvPr/>
        </p:nvSpPr>
        <p:spPr bwMode="auto">
          <a:xfrm>
            <a:off x="1524000" y="11255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29" name="Line 5">
            <a:extLst>
              <a:ext uri="{FF2B5EF4-FFF2-40B4-BE49-F238E27FC236}">
                <a16:creationId xmlns:a16="http://schemas.microsoft.com/office/drawing/2014/main" xmlns="" id="{AD3B4601-5DAB-987C-D19C-15055D25C456}"/>
              </a:ext>
            </a:extLst>
          </p:cNvPr>
          <p:cNvSpPr>
            <a:spLocks noChangeShapeType="1"/>
          </p:cNvSpPr>
          <p:nvPr/>
        </p:nvSpPr>
        <p:spPr bwMode="auto">
          <a:xfrm>
            <a:off x="1524000" y="13414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30" name="Line 6">
            <a:extLst>
              <a:ext uri="{FF2B5EF4-FFF2-40B4-BE49-F238E27FC236}">
                <a16:creationId xmlns:a16="http://schemas.microsoft.com/office/drawing/2014/main" xmlns="" id="{90F6E1E3-BFA2-9F51-91E8-B57D99A6DB88}"/>
              </a:ext>
            </a:extLst>
          </p:cNvPr>
          <p:cNvSpPr>
            <a:spLocks noChangeShapeType="1"/>
          </p:cNvSpPr>
          <p:nvPr/>
        </p:nvSpPr>
        <p:spPr bwMode="auto">
          <a:xfrm>
            <a:off x="1524000" y="17002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31" name="Line 7">
            <a:extLst>
              <a:ext uri="{FF2B5EF4-FFF2-40B4-BE49-F238E27FC236}">
                <a16:creationId xmlns:a16="http://schemas.microsoft.com/office/drawing/2014/main" xmlns="" id="{876CE16D-6C90-A525-E694-9B8FDF230E6D}"/>
              </a:ext>
            </a:extLst>
          </p:cNvPr>
          <p:cNvSpPr>
            <a:spLocks noChangeShapeType="1"/>
          </p:cNvSpPr>
          <p:nvPr/>
        </p:nvSpPr>
        <p:spPr bwMode="auto">
          <a:xfrm>
            <a:off x="1524000" y="19161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32" name="Text Box 8">
            <a:extLst>
              <a:ext uri="{FF2B5EF4-FFF2-40B4-BE49-F238E27FC236}">
                <a16:creationId xmlns:a16="http://schemas.microsoft.com/office/drawing/2014/main" xmlns="" id="{F44D2ECD-801E-9366-4AF8-BF9234420D83}"/>
              </a:ext>
            </a:extLst>
          </p:cNvPr>
          <p:cNvSpPr txBox="1">
            <a:spLocks noChangeArrowheads="1"/>
          </p:cNvSpPr>
          <p:nvPr/>
        </p:nvSpPr>
        <p:spPr bwMode="auto">
          <a:xfrm>
            <a:off x="1847850" y="188914"/>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 budget prévisionnel de l’exercice </a:t>
            </a:r>
          </a:p>
        </p:txBody>
      </p:sp>
      <p:sp>
        <p:nvSpPr>
          <p:cNvPr id="52233" name="Text Box 9">
            <a:extLst>
              <a:ext uri="{FF2B5EF4-FFF2-40B4-BE49-F238E27FC236}">
                <a16:creationId xmlns:a16="http://schemas.microsoft.com/office/drawing/2014/main" xmlns="" id="{B7C9324E-9B51-D0F4-FD4C-AEA60A7C73D9}"/>
              </a:ext>
            </a:extLst>
          </p:cNvPr>
          <p:cNvSpPr txBox="1">
            <a:spLocks noChangeArrowheads="1"/>
          </p:cNvSpPr>
          <p:nvPr/>
        </p:nvSpPr>
        <p:spPr bwMode="auto">
          <a:xfrm>
            <a:off x="1776413" y="765176"/>
            <a:ext cx="4248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52234" name="Text Box 10">
            <a:extLst>
              <a:ext uri="{FF2B5EF4-FFF2-40B4-BE49-F238E27FC236}">
                <a16:creationId xmlns:a16="http://schemas.microsoft.com/office/drawing/2014/main" xmlns="" id="{CF246584-DB22-8EF6-C5BD-19CC2D712FF2}"/>
              </a:ext>
            </a:extLst>
          </p:cNvPr>
          <p:cNvSpPr txBox="1">
            <a:spLocks noChangeArrowheads="1"/>
          </p:cNvSpPr>
          <p:nvPr/>
        </p:nvSpPr>
        <p:spPr bwMode="auto">
          <a:xfrm>
            <a:off x="6383338" y="765176"/>
            <a:ext cx="4284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PRODUIT POUR OPÉRATIONS COURANTES</a:t>
            </a:r>
          </a:p>
        </p:txBody>
      </p:sp>
      <p:sp>
        <p:nvSpPr>
          <p:cNvPr id="52235" name="Text Box 11">
            <a:extLst>
              <a:ext uri="{FF2B5EF4-FFF2-40B4-BE49-F238E27FC236}">
                <a16:creationId xmlns:a16="http://schemas.microsoft.com/office/drawing/2014/main" xmlns="" id="{4F14CFE8-579F-DED0-9879-82007AD81720}"/>
              </a:ext>
            </a:extLst>
          </p:cNvPr>
          <p:cNvSpPr txBox="1">
            <a:spLocks noChangeArrowheads="1"/>
          </p:cNvSpPr>
          <p:nvPr/>
        </p:nvSpPr>
        <p:spPr bwMode="auto">
          <a:xfrm>
            <a:off x="1524000" y="1916114"/>
            <a:ext cx="241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52236" name="Rectangle 12">
            <a:extLst>
              <a:ext uri="{FF2B5EF4-FFF2-40B4-BE49-F238E27FC236}">
                <a16:creationId xmlns:a16="http://schemas.microsoft.com/office/drawing/2014/main" xmlns="" id="{46344A16-E4FC-F3C6-B5A7-066FABDB58C3}"/>
              </a:ext>
            </a:extLst>
          </p:cNvPr>
          <p:cNvSpPr>
            <a:spLocks noChangeArrowheads="1"/>
          </p:cNvSpPr>
          <p:nvPr/>
        </p:nvSpPr>
        <p:spPr bwMode="auto">
          <a:xfrm>
            <a:off x="3792539" y="1341439"/>
            <a:ext cx="2446337" cy="4751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37" name="Line 13">
            <a:extLst>
              <a:ext uri="{FF2B5EF4-FFF2-40B4-BE49-F238E27FC236}">
                <a16:creationId xmlns:a16="http://schemas.microsoft.com/office/drawing/2014/main" xmlns="" id="{09E0FB3A-4A33-F807-249F-29B74D1AC90C}"/>
              </a:ext>
            </a:extLst>
          </p:cNvPr>
          <p:cNvSpPr>
            <a:spLocks noChangeShapeType="1"/>
          </p:cNvSpPr>
          <p:nvPr/>
        </p:nvSpPr>
        <p:spPr bwMode="auto">
          <a:xfrm>
            <a:off x="46561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38" name="Line 14">
            <a:extLst>
              <a:ext uri="{FF2B5EF4-FFF2-40B4-BE49-F238E27FC236}">
                <a16:creationId xmlns:a16="http://schemas.microsoft.com/office/drawing/2014/main" xmlns="" id="{5CD33C33-8337-C037-4F4A-26D6434D3879}"/>
              </a:ext>
            </a:extLst>
          </p:cNvPr>
          <p:cNvSpPr>
            <a:spLocks noChangeShapeType="1"/>
          </p:cNvSpPr>
          <p:nvPr/>
        </p:nvSpPr>
        <p:spPr bwMode="auto">
          <a:xfrm>
            <a:off x="5160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39" name="Line 15">
            <a:extLst>
              <a:ext uri="{FF2B5EF4-FFF2-40B4-BE49-F238E27FC236}">
                <a16:creationId xmlns:a16="http://schemas.microsoft.com/office/drawing/2014/main" xmlns="" id="{5F7A4A39-03EC-CB68-0AE0-DCFF26BD02E9}"/>
              </a:ext>
            </a:extLst>
          </p:cNvPr>
          <p:cNvSpPr>
            <a:spLocks noChangeShapeType="1"/>
          </p:cNvSpPr>
          <p:nvPr/>
        </p:nvSpPr>
        <p:spPr bwMode="auto">
          <a:xfrm>
            <a:off x="5737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40" name="Text Box 16">
            <a:extLst>
              <a:ext uri="{FF2B5EF4-FFF2-40B4-BE49-F238E27FC236}">
                <a16:creationId xmlns:a16="http://schemas.microsoft.com/office/drawing/2014/main" xmlns="" id="{7EE78600-0F07-42A3-6EDE-D633F5C0BB9A}"/>
              </a:ext>
            </a:extLst>
          </p:cNvPr>
          <p:cNvSpPr txBox="1">
            <a:spLocks noChangeArrowheads="1"/>
          </p:cNvSpPr>
          <p:nvPr/>
        </p:nvSpPr>
        <p:spPr bwMode="auto">
          <a:xfrm>
            <a:off x="6238876" y="1916113"/>
            <a:ext cx="15859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711 Subventions sur frais de fonctionnement</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716 Produit financiers</a:t>
            </a:r>
          </a:p>
        </p:txBody>
      </p:sp>
      <p:sp>
        <p:nvSpPr>
          <p:cNvPr id="52241" name="Rectangle 17">
            <a:extLst>
              <a:ext uri="{FF2B5EF4-FFF2-40B4-BE49-F238E27FC236}">
                <a16:creationId xmlns:a16="http://schemas.microsoft.com/office/drawing/2014/main" xmlns="" id="{1CBD83B6-9091-E07C-B25D-3992869898D5}"/>
              </a:ext>
            </a:extLst>
          </p:cNvPr>
          <p:cNvSpPr>
            <a:spLocks noChangeArrowheads="1"/>
          </p:cNvSpPr>
          <p:nvPr/>
        </p:nvSpPr>
        <p:spPr bwMode="auto">
          <a:xfrm>
            <a:off x="8040688" y="1125539"/>
            <a:ext cx="2627312" cy="4967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42" name="Line 18">
            <a:extLst>
              <a:ext uri="{FF2B5EF4-FFF2-40B4-BE49-F238E27FC236}">
                <a16:creationId xmlns:a16="http://schemas.microsoft.com/office/drawing/2014/main" xmlns="" id="{B6D633D6-4F5E-61F3-8C77-2D4A9105B14F}"/>
              </a:ext>
            </a:extLst>
          </p:cNvPr>
          <p:cNvSpPr>
            <a:spLocks noChangeShapeType="1"/>
          </p:cNvSpPr>
          <p:nvPr/>
        </p:nvSpPr>
        <p:spPr bwMode="auto">
          <a:xfrm>
            <a:off x="8470900"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43" name="Line 19">
            <a:extLst>
              <a:ext uri="{FF2B5EF4-FFF2-40B4-BE49-F238E27FC236}">
                <a16:creationId xmlns:a16="http://schemas.microsoft.com/office/drawing/2014/main" xmlns="" id="{8D6DF952-E13B-709F-7278-8AD894B4011E}"/>
              </a:ext>
            </a:extLst>
          </p:cNvPr>
          <p:cNvSpPr>
            <a:spLocks noChangeShapeType="1"/>
          </p:cNvSpPr>
          <p:nvPr/>
        </p:nvSpPr>
        <p:spPr bwMode="auto">
          <a:xfrm>
            <a:off x="890428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44" name="Line 20">
            <a:extLst>
              <a:ext uri="{FF2B5EF4-FFF2-40B4-BE49-F238E27FC236}">
                <a16:creationId xmlns:a16="http://schemas.microsoft.com/office/drawing/2014/main" xmlns="" id="{ED1ECCBE-3F44-7D9C-77C3-67CD834352C1}"/>
              </a:ext>
            </a:extLst>
          </p:cNvPr>
          <p:cNvSpPr>
            <a:spLocks noChangeShapeType="1"/>
          </p:cNvSpPr>
          <p:nvPr/>
        </p:nvSpPr>
        <p:spPr bwMode="auto">
          <a:xfrm flipH="1">
            <a:off x="9478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45" name="Text Box 22">
            <a:extLst>
              <a:ext uri="{FF2B5EF4-FFF2-40B4-BE49-F238E27FC236}">
                <a16:creationId xmlns:a16="http://schemas.microsoft.com/office/drawing/2014/main" xmlns="" id="{EC6DA40A-D2C2-0A80-32AA-B4E83F3C228A}"/>
              </a:ext>
            </a:extLst>
          </p:cNvPr>
          <p:cNvSpPr txBox="1">
            <a:spLocks noChangeArrowheads="1"/>
          </p:cNvSpPr>
          <p:nvPr/>
        </p:nvSpPr>
        <p:spPr bwMode="auto">
          <a:xfrm>
            <a:off x="3792538" y="1700214"/>
            <a:ext cx="430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2246" name="Text Box 23">
            <a:extLst>
              <a:ext uri="{FF2B5EF4-FFF2-40B4-BE49-F238E27FC236}">
                <a16:creationId xmlns:a16="http://schemas.microsoft.com/office/drawing/2014/main" xmlns="" id="{AA69FCAE-4052-60B0-3EAE-360C275CDAFB}"/>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47" name="Text Box 24">
            <a:extLst>
              <a:ext uri="{FF2B5EF4-FFF2-40B4-BE49-F238E27FC236}">
                <a16:creationId xmlns:a16="http://schemas.microsoft.com/office/drawing/2014/main" xmlns="" id="{773602FB-0BBE-063D-BCF6-ECF46DB961F9}"/>
              </a:ext>
            </a:extLst>
          </p:cNvPr>
          <p:cNvSpPr txBox="1">
            <a:spLocks noChangeArrowheads="1"/>
          </p:cNvSpPr>
          <p:nvPr/>
        </p:nvSpPr>
        <p:spPr bwMode="auto">
          <a:xfrm>
            <a:off x="4297364" y="170021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2248" name="Text Box 25">
            <a:extLst>
              <a:ext uri="{FF2B5EF4-FFF2-40B4-BE49-F238E27FC236}">
                <a16:creationId xmlns:a16="http://schemas.microsoft.com/office/drawing/2014/main" xmlns="" id="{AE24C45C-415D-D072-3FF6-B61BEB74396A}"/>
              </a:ext>
            </a:extLst>
          </p:cNvPr>
          <p:cNvSpPr txBox="1">
            <a:spLocks noChangeArrowheads="1"/>
          </p:cNvSpPr>
          <p:nvPr/>
        </p:nvSpPr>
        <p:spPr bwMode="auto">
          <a:xfrm>
            <a:off x="4764089" y="1690689"/>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2249" name="Text Box 26">
            <a:extLst>
              <a:ext uri="{FF2B5EF4-FFF2-40B4-BE49-F238E27FC236}">
                <a16:creationId xmlns:a16="http://schemas.microsoft.com/office/drawing/2014/main" xmlns="" id="{AF3D926D-7337-0D85-E9B5-0B081A14D1E8}"/>
              </a:ext>
            </a:extLst>
          </p:cNvPr>
          <p:cNvSpPr txBox="1">
            <a:spLocks noChangeArrowheads="1"/>
          </p:cNvSpPr>
          <p:nvPr/>
        </p:nvSpPr>
        <p:spPr bwMode="auto">
          <a:xfrm>
            <a:off x="5232400" y="17002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2250" name="Text Box 27">
            <a:extLst>
              <a:ext uri="{FF2B5EF4-FFF2-40B4-BE49-F238E27FC236}">
                <a16:creationId xmlns:a16="http://schemas.microsoft.com/office/drawing/2014/main" xmlns="" id="{A471BDD4-8715-02E8-E6AF-1990098F8419}"/>
              </a:ext>
            </a:extLst>
          </p:cNvPr>
          <p:cNvSpPr txBox="1">
            <a:spLocks noChangeArrowheads="1"/>
          </p:cNvSpPr>
          <p:nvPr/>
        </p:nvSpPr>
        <p:spPr bwMode="auto">
          <a:xfrm>
            <a:off x="5808663" y="17002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52251" name="Text Box 28">
            <a:extLst>
              <a:ext uri="{FF2B5EF4-FFF2-40B4-BE49-F238E27FC236}">
                <a16:creationId xmlns:a16="http://schemas.microsoft.com/office/drawing/2014/main" xmlns="" id="{601BE612-0522-37E6-513E-FFD5544DD876}"/>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52" name="Text Box 29">
            <a:extLst>
              <a:ext uri="{FF2B5EF4-FFF2-40B4-BE49-F238E27FC236}">
                <a16:creationId xmlns:a16="http://schemas.microsoft.com/office/drawing/2014/main" xmlns="" id="{D76BFC2C-6C3C-029E-4DD1-E24B46EC34DD}"/>
              </a:ext>
            </a:extLst>
          </p:cNvPr>
          <p:cNvSpPr txBox="1">
            <a:spLocks noChangeArrowheads="1"/>
          </p:cNvSpPr>
          <p:nvPr/>
        </p:nvSpPr>
        <p:spPr bwMode="auto">
          <a:xfrm>
            <a:off x="9556750" y="17192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2253" name="Text Box 30">
            <a:extLst>
              <a:ext uri="{FF2B5EF4-FFF2-40B4-BE49-F238E27FC236}">
                <a16:creationId xmlns:a16="http://schemas.microsoft.com/office/drawing/2014/main" xmlns="" id="{B43046B6-F351-B6F4-6766-F99D0A54643E}"/>
              </a:ext>
            </a:extLst>
          </p:cNvPr>
          <p:cNvSpPr txBox="1">
            <a:spLocks noChangeArrowheads="1"/>
          </p:cNvSpPr>
          <p:nvPr/>
        </p:nvSpPr>
        <p:spPr bwMode="auto">
          <a:xfrm>
            <a:off x="8067675" y="17002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54" name="Text Box 31">
            <a:extLst>
              <a:ext uri="{FF2B5EF4-FFF2-40B4-BE49-F238E27FC236}">
                <a16:creationId xmlns:a16="http://schemas.microsoft.com/office/drawing/2014/main" xmlns="" id="{73315C98-4543-0803-C39A-8BEA34677BF7}"/>
              </a:ext>
            </a:extLst>
          </p:cNvPr>
          <p:cNvSpPr txBox="1">
            <a:spLocks noChangeArrowheads="1"/>
          </p:cNvSpPr>
          <p:nvPr/>
        </p:nvSpPr>
        <p:spPr bwMode="auto">
          <a:xfrm>
            <a:off x="8550275" y="1692275"/>
            <a:ext cx="503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55" name="Rectangle 32">
            <a:extLst>
              <a:ext uri="{FF2B5EF4-FFF2-40B4-BE49-F238E27FC236}">
                <a16:creationId xmlns:a16="http://schemas.microsoft.com/office/drawing/2014/main" xmlns="" id="{E28D7012-559F-1043-5300-22FAF5AEAFA3}"/>
              </a:ext>
            </a:extLst>
          </p:cNvPr>
          <p:cNvSpPr>
            <a:spLocks noChangeArrowheads="1"/>
          </p:cNvSpPr>
          <p:nvPr/>
        </p:nvSpPr>
        <p:spPr bwMode="auto">
          <a:xfrm>
            <a:off x="10128250" y="17002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2256" name="Text Box 33">
            <a:extLst>
              <a:ext uri="{FF2B5EF4-FFF2-40B4-BE49-F238E27FC236}">
                <a16:creationId xmlns:a16="http://schemas.microsoft.com/office/drawing/2014/main" xmlns="" id="{D8B11D09-02A0-E2F5-9932-11857C721A79}"/>
              </a:ext>
            </a:extLst>
          </p:cNvPr>
          <p:cNvSpPr txBox="1">
            <a:spLocks noChangeArrowheads="1"/>
          </p:cNvSpPr>
          <p:nvPr/>
        </p:nvSpPr>
        <p:spPr bwMode="auto">
          <a:xfrm>
            <a:off x="8401051" y="126841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57" name="Rectangle 35">
            <a:extLst>
              <a:ext uri="{FF2B5EF4-FFF2-40B4-BE49-F238E27FC236}">
                <a16:creationId xmlns:a16="http://schemas.microsoft.com/office/drawing/2014/main" xmlns="" id="{1BB99915-9861-2610-0EE9-27A452DC18E1}"/>
              </a:ext>
            </a:extLst>
          </p:cNvPr>
          <p:cNvSpPr>
            <a:spLocks noChangeArrowheads="1"/>
          </p:cNvSpPr>
          <p:nvPr/>
        </p:nvSpPr>
        <p:spPr bwMode="auto">
          <a:xfrm>
            <a:off x="9047164" y="1700214"/>
            <a:ext cx="2682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2258" name="Line 37">
            <a:extLst>
              <a:ext uri="{FF2B5EF4-FFF2-40B4-BE49-F238E27FC236}">
                <a16:creationId xmlns:a16="http://schemas.microsoft.com/office/drawing/2014/main" xmlns="" id="{43B8EEAF-8D0C-95DD-FE92-D49868336AF3}"/>
              </a:ext>
            </a:extLst>
          </p:cNvPr>
          <p:cNvSpPr>
            <a:spLocks noChangeShapeType="1"/>
          </p:cNvSpPr>
          <p:nvPr/>
        </p:nvSpPr>
        <p:spPr bwMode="auto">
          <a:xfrm>
            <a:off x="1524000" y="51577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59" name="Text Box 38">
            <a:extLst>
              <a:ext uri="{FF2B5EF4-FFF2-40B4-BE49-F238E27FC236}">
                <a16:creationId xmlns:a16="http://schemas.microsoft.com/office/drawing/2014/main" xmlns="" id="{7B0E9D9C-C1F3-9B01-D419-A743AB5F9EE5}"/>
              </a:ext>
            </a:extLst>
          </p:cNvPr>
          <p:cNvSpPr txBox="1">
            <a:spLocks noChangeArrowheads="1"/>
          </p:cNvSpPr>
          <p:nvPr/>
        </p:nvSpPr>
        <p:spPr bwMode="auto">
          <a:xfrm>
            <a:off x="1966913" y="5037138"/>
            <a:ext cx="194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000">
                <a:solidFill>
                  <a:prstClr val="black"/>
                </a:solidFill>
                <a:latin typeface="Arial" panose="020B0604020202020204" pitchFamily="34" charset="0"/>
              </a:rPr>
              <a:t>Sous-total</a:t>
            </a:r>
          </a:p>
        </p:txBody>
      </p:sp>
      <p:sp>
        <p:nvSpPr>
          <p:cNvPr id="52260" name="Line 39">
            <a:extLst>
              <a:ext uri="{FF2B5EF4-FFF2-40B4-BE49-F238E27FC236}">
                <a16:creationId xmlns:a16="http://schemas.microsoft.com/office/drawing/2014/main" xmlns="" id="{AC717E7B-80B5-D357-4462-8BF4074AC90F}"/>
              </a:ext>
            </a:extLst>
          </p:cNvPr>
          <p:cNvSpPr>
            <a:spLocks noChangeShapeType="1"/>
          </p:cNvSpPr>
          <p:nvPr/>
        </p:nvSpPr>
        <p:spPr bwMode="auto">
          <a:xfrm>
            <a:off x="42243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1" name="Line 40">
            <a:extLst>
              <a:ext uri="{FF2B5EF4-FFF2-40B4-BE49-F238E27FC236}">
                <a16:creationId xmlns:a16="http://schemas.microsoft.com/office/drawing/2014/main" xmlns="" id="{084050BA-32D4-367C-ADFF-7457B92E22A6}"/>
              </a:ext>
            </a:extLst>
          </p:cNvPr>
          <p:cNvSpPr>
            <a:spLocks noChangeShapeType="1"/>
          </p:cNvSpPr>
          <p:nvPr/>
        </p:nvSpPr>
        <p:spPr bwMode="auto">
          <a:xfrm flipV="1">
            <a:off x="6238875" y="7651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2" name="Line 41">
            <a:extLst>
              <a:ext uri="{FF2B5EF4-FFF2-40B4-BE49-F238E27FC236}">
                <a16:creationId xmlns:a16="http://schemas.microsoft.com/office/drawing/2014/main" xmlns="" id="{2AA4385D-4217-E5CF-5C8D-58C7162FC987}"/>
              </a:ext>
            </a:extLst>
          </p:cNvPr>
          <p:cNvSpPr>
            <a:spLocks noChangeShapeType="1"/>
          </p:cNvSpPr>
          <p:nvPr/>
        </p:nvSpPr>
        <p:spPr bwMode="auto">
          <a:xfrm flipV="1">
            <a:off x="3792538" y="11255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3" name="Line 42">
            <a:extLst>
              <a:ext uri="{FF2B5EF4-FFF2-40B4-BE49-F238E27FC236}">
                <a16:creationId xmlns:a16="http://schemas.microsoft.com/office/drawing/2014/main" xmlns="" id="{B103E8B5-E7F0-3E06-FCDB-D75F4B630195}"/>
              </a:ext>
            </a:extLst>
          </p:cNvPr>
          <p:cNvSpPr>
            <a:spLocks noChangeShapeType="1"/>
          </p:cNvSpPr>
          <p:nvPr/>
        </p:nvSpPr>
        <p:spPr bwMode="auto">
          <a:xfrm>
            <a:off x="5160963" y="1052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4" name="Text Box 45">
            <a:extLst>
              <a:ext uri="{FF2B5EF4-FFF2-40B4-BE49-F238E27FC236}">
                <a16:creationId xmlns:a16="http://schemas.microsoft.com/office/drawing/2014/main" xmlns="" id="{2F190DA9-FC80-76B1-B1AB-201B246B709F}"/>
              </a:ext>
            </a:extLst>
          </p:cNvPr>
          <p:cNvSpPr txBox="1">
            <a:spLocks noChangeArrowheads="1"/>
          </p:cNvSpPr>
          <p:nvPr/>
        </p:nvSpPr>
        <p:spPr bwMode="auto">
          <a:xfrm>
            <a:off x="1543051" y="5486400"/>
            <a:ext cx="2339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 s/opération courantes affecté aux copropriétaires</a:t>
            </a:r>
            <a:r>
              <a:rPr lang="fr-FR" altLang="fr-FR" sz="1000">
                <a:solidFill>
                  <a:prstClr val="black"/>
                </a:solidFill>
                <a:latin typeface="Arial" panose="020B0604020202020204" pitchFamily="34" charset="0"/>
              </a:rPr>
              <a:t>)</a:t>
            </a:r>
          </a:p>
        </p:txBody>
      </p:sp>
      <p:sp>
        <p:nvSpPr>
          <p:cNvPr id="52265" name="Line 46">
            <a:extLst>
              <a:ext uri="{FF2B5EF4-FFF2-40B4-BE49-F238E27FC236}">
                <a16:creationId xmlns:a16="http://schemas.microsoft.com/office/drawing/2014/main" xmlns="" id="{41528AE4-9DCD-5F23-E2FE-06AB4545A6B6}"/>
              </a:ext>
            </a:extLst>
          </p:cNvPr>
          <p:cNvSpPr>
            <a:spLocks noChangeShapeType="1"/>
          </p:cNvSpPr>
          <p:nvPr/>
        </p:nvSpPr>
        <p:spPr bwMode="auto">
          <a:xfrm>
            <a:off x="1524000" y="5805488"/>
            <a:ext cx="8389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6" name="Line 47">
            <a:extLst>
              <a:ext uri="{FF2B5EF4-FFF2-40B4-BE49-F238E27FC236}">
                <a16:creationId xmlns:a16="http://schemas.microsoft.com/office/drawing/2014/main" xmlns="" id="{652FB883-81AB-9232-A6F0-E438DB9F9D2F}"/>
              </a:ext>
            </a:extLst>
          </p:cNvPr>
          <p:cNvSpPr>
            <a:spLocks noChangeShapeType="1"/>
          </p:cNvSpPr>
          <p:nvPr/>
        </p:nvSpPr>
        <p:spPr bwMode="auto">
          <a:xfrm>
            <a:off x="1524000" y="55165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7" name="Text Box 48">
            <a:extLst>
              <a:ext uri="{FF2B5EF4-FFF2-40B4-BE49-F238E27FC236}">
                <a16:creationId xmlns:a16="http://schemas.microsoft.com/office/drawing/2014/main" xmlns="" id="{25192308-0F80-B367-31D1-5AA58C7DD0F3}"/>
              </a:ext>
            </a:extLst>
          </p:cNvPr>
          <p:cNvSpPr txBox="1">
            <a:spLocks noChangeArrowheads="1"/>
          </p:cNvSpPr>
          <p:nvPr/>
        </p:nvSpPr>
        <p:spPr bwMode="auto">
          <a:xfrm>
            <a:off x="3000376" y="5876926"/>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52268" name="Rectangle 49">
            <a:extLst>
              <a:ext uri="{FF2B5EF4-FFF2-40B4-BE49-F238E27FC236}">
                <a16:creationId xmlns:a16="http://schemas.microsoft.com/office/drawing/2014/main" xmlns="" id="{6D2D7D29-50E8-3E39-B3A9-4524A9E2AE6F}"/>
              </a:ext>
            </a:extLst>
          </p:cNvPr>
          <p:cNvSpPr>
            <a:spLocks noChangeArrowheads="1"/>
          </p:cNvSpPr>
          <p:nvPr/>
        </p:nvSpPr>
        <p:spPr bwMode="auto">
          <a:xfrm>
            <a:off x="6245225" y="5524501"/>
            <a:ext cx="1690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(déficitaire s/opération courantes affecté aux copropriétaires)</a:t>
            </a:r>
          </a:p>
        </p:txBody>
      </p:sp>
      <p:sp>
        <p:nvSpPr>
          <p:cNvPr id="52269" name="Text Box 50">
            <a:extLst>
              <a:ext uri="{FF2B5EF4-FFF2-40B4-BE49-F238E27FC236}">
                <a16:creationId xmlns:a16="http://schemas.microsoft.com/office/drawing/2014/main" xmlns="" id="{7A0E6708-0BF5-FEF2-75FD-126A5A8ACD8A}"/>
              </a:ext>
            </a:extLst>
          </p:cNvPr>
          <p:cNvSpPr txBox="1">
            <a:spLocks noChangeArrowheads="1"/>
          </p:cNvSpPr>
          <p:nvPr/>
        </p:nvSpPr>
        <p:spPr bwMode="auto">
          <a:xfrm>
            <a:off x="7104063" y="5876926"/>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52270" name="Text Box 60">
            <a:extLst>
              <a:ext uri="{FF2B5EF4-FFF2-40B4-BE49-F238E27FC236}">
                <a16:creationId xmlns:a16="http://schemas.microsoft.com/office/drawing/2014/main" xmlns="" id="{F315DA0C-0B49-F63F-CF2A-1D55DDCB7A22}"/>
              </a:ext>
            </a:extLst>
          </p:cNvPr>
          <p:cNvSpPr txBox="1">
            <a:spLocks noChangeArrowheads="1"/>
          </p:cNvSpPr>
          <p:nvPr/>
        </p:nvSpPr>
        <p:spPr bwMode="auto">
          <a:xfrm>
            <a:off x="8759826" y="26035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52271" name="Text Box 73">
            <a:extLst>
              <a:ext uri="{FF2B5EF4-FFF2-40B4-BE49-F238E27FC236}">
                <a16:creationId xmlns:a16="http://schemas.microsoft.com/office/drawing/2014/main" xmlns="" id="{9E8595F8-136F-01B9-7E84-FD7A2070A0FC}"/>
              </a:ext>
            </a:extLst>
          </p:cNvPr>
          <p:cNvSpPr txBox="1">
            <a:spLocks noChangeArrowheads="1"/>
          </p:cNvSpPr>
          <p:nvPr/>
        </p:nvSpPr>
        <p:spPr bwMode="auto">
          <a:xfrm>
            <a:off x="6491288" y="5237164"/>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Sous-total</a:t>
            </a:r>
          </a:p>
        </p:txBody>
      </p:sp>
      <p:sp>
        <p:nvSpPr>
          <p:cNvPr id="52272" name="Rectangle 74">
            <a:extLst>
              <a:ext uri="{FF2B5EF4-FFF2-40B4-BE49-F238E27FC236}">
                <a16:creationId xmlns:a16="http://schemas.microsoft.com/office/drawing/2014/main" xmlns="" id="{7FD1E7AF-8E25-F5E0-F388-51E0F1FA1434}"/>
              </a:ext>
            </a:extLst>
          </p:cNvPr>
          <p:cNvSpPr>
            <a:spLocks noChangeArrowheads="1"/>
          </p:cNvSpPr>
          <p:nvPr/>
        </p:nvSpPr>
        <p:spPr bwMode="auto">
          <a:xfrm>
            <a:off x="4224338" y="5516564"/>
            <a:ext cx="43180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3" name="Rectangle 75">
            <a:extLst>
              <a:ext uri="{FF2B5EF4-FFF2-40B4-BE49-F238E27FC236}">
                <a16:creationId xmlns:a16="http://schemas.microsoft.com/office/drawing/2014/main" xmlns="" id="{00C71033-F922-CC05-F489-FC8406138A0B}"/>
              </a:ext>
            </a:extLst>
          </p:cNvPr>
          <p:cNvSpPr>
            <a:spLocks noChangeArrowheads="1"/>
          </p:cNvSpPr>
          <p:nvPr/>
        </p:nvSpPr>
        <p:spPr bwMode="auto">
          <a:xfrm>
            <a:off x="5160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4" name="Rectangle 76">
            <a:extLst>
              <a:ext uri="{FF2B5EF4-FFF2-40B4-BE49-F238E27FC236}">
                <a16:creationId xmlns:a16="http://schemas.microsoft.com/office/drawing/2014/main" xmlns="" id="{E5B8177F-5BF9-5212-F951-6A86FF9519E5}"/>
              </a:ext>
            </a:extLst>
          </p:cNvPr>
          <p:cNvSpPr>
            <a:spLocks noChangeArrowheads="1"/>
          </p:cNvSpPr>
          <p:nvPr/>
        </p:nvSpPr>
        <p:spPr bwMode="auto">
          <a:xfrm>
            <a:off x="5737225" y="5516564"/>
            <a:ext cx="50165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5" name="Rectangle 77">
            <a:extLst>
              <a:ext uri="{FF2B5EF4-FFF2-40B4-BE49-F238E27FC236}">
                <a16:creationId xmlns:a16="http://schemas.microsoft.com/office/drawing/2014/main" xmlns="" id="{88F948FE-F326-FA03-1B3D-38D77DC9BE09}"/>
              </a:ext>
            </a:extLst>
          </p:cNvPr>
          <p:cNvSpPr>
            <a:spLocks noChangeArrowheads="1"/>
          </p:cNvSpPr>
          <p:nvPr/>
        </p:nvSpPr>
        <p:spPr bwMode="auto">
          <a:xfrm>
            <a:off x="8470900" y="5516564"/>
            <a:ext cx="433388"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6" name="Rectangle 78">
            <a:extLst>
              <a:ext uri="{FF2B5EF4-FFF2-40B4-BE49-F238E27FC236}">
                <a16:creationId xmlns:a16="http://schemas.microsoft.com/office/drawing/2014/main" xmlns="" id="{AABE4821-90D1-B513-A368-521E71AA439F}"/>
              </a:ext>
            </a:extLst>
          </p:cNvPr>
          <p:cNvSpPr>
            <a:spLocks noChangeArrowheads="1"/>
          </p:cNvSpPr>
          <p:nvPr/>
        </p:nvSpPr>
        <p:spPr bwMode="auto">
          <a:xfrm>
            <a:off x="9478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7" name="Rectangle 79">
            <a:extLst>
              <a:ext uri="{FF2B5EF4-FFF2-40B4-BE49-F238E27FC236}">
                <a16:creationId xmlns:a16="http://schemas.microsoft.com/office/drawing/2014/main" xmlns="" id="{F3689D28-BBA6-6CE5-1F31-16BC5715E05A}"/>
              </a:ext>
            </a:extLst>
          </p:cNvPr>
          <p:cNvSpPr>
            <a:spLocks noChangeArrowheads="1"/>
          </p:cNvSpPr>
          <p:nvPr/>
        </p:nvSpPr>
        <p:spPr bwMode="auto">
          <a:xfrm>
            <a:off x="10055226" y="5516564"/>
            <a:ext cx="612775"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8" name="Text Box 84">
            <a:extLst>
              <a:ext uri="{FF2B5EF4-FFF2-40B4-BE49-F238E27FC236}">
                <a16:creationId xmlns:a16="http://schemas.microsoft.com/office/drawing/2014/main" xmlns="" id="{EE9F84B0-51B2-AEE8-933A-BD9334015091}"/>
              </a:ext>
            </a:extLst>
          </p:cNvPr>
          <p:cNvSpPr txBox="1">
            <a:spLocks noChangeArrowheads="1"/>
          </p:cNvSpPr>
          <p:nvPr/>
        </p:nvSpPr>
        <p:spPr bwMode="auto">
          <a:xfrm>
            <a:off x="3721101" y="134143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52279" name="Text Box 85">
            <a:extLst>
              <a:ext uri="{FF2B5EF4-FFF2-40B4-BE49-F238E27FC236}">
                <a16:creationId xmlns:a16="http://schemas.microsoft.com/office/drawing/2014/main" xmlns="" id="{D86A2C91-F8A7-807E-D27D-CC8CAE1F06B6}"/>
              </a:ext>
            </a:extLst>
          </p:cNvPr>
          <p:cNvSpPr txBox="1">
            <a:spLocks noChangeArrowheads="1"/>
          </p:cNvSpPr>
          <p:nvPr/>
        </p:nvSpPr>
        <p:spPr bwMode="auto">
          <a:xfrm>
            <a:off x="4143376" y="1314450"/>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52280" name="Text Box 86">
            <a:extLst>
              <a:ext uri="{FF2B5EF4-FFF2-40B4-BE49-F238E27FC236}">
                <a16:creationId xmlns:a16="http://schemas.microsoft.com/office/drawing/2014/main" xmlns="" id="{6B9509FA-89A9-ADFE-BE57-86FB1C91B0A4}"/>
              </a:ext>
            </a:extLst>
          </p:cNvPr>
          <p:cNvSpPr txBox="1">
            <a:spLocks noChangeArrowheads="1"/>
          </p:cNvSpPr>
          <p:nvPr/>
        </p:nvSpPr>
        <p:spPr bwMode="auto">
          <a:xfrm>
            <a:off x="4570414" y="1341438"/>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52281" name="Text Box 87">
            <a:extLst>
              <a:ext uri="{FF2B5EF4-FFF2-40B4-BE49-F238E27FC236}">
                <a16:creationId xmlns:a16="http://schemas.microsoft.com/office/drawing/2014/main" xmlns="" id="{DC008E08-7FC9-A5AB-EE14-5DD002E98BBF}"/>
              </a:ext>
            </a:extLst>
          </p:cNvPr>
          <p:cNvSpPr txBox="1">
            <a:spLocks noChangeArrowheads="1"/>
          </p:cNvSpPr>
          <p:nvPr/>
        </p:nvSpPr>
        <p:spPr bwMode="auto">
          <a:xfrm>
            <a:off x="3792539" y="1125538"/>
            <a:ext cx="13668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52282" name="Text Box 88">
            <a:extLst>
              <a:ext uri="{FF2B5EF4-FFF2-40B4-BE49-F238E27FC236}">
                <a16:creationId xmlns:a16="http://schemas.microsoft.com/office/drawing/2014/main" xmlns="" id="{FA5FA6D5-541E-AE3E-C70B-37AC7E11B129}"/>
              </a:ext>
            </a:extLst>
          </p:cNvPr>
          <p:cNvSpPr txBox="1">
            <a:spLocks noChangeArrowheads="1"/>
          </p:cNvSpPr>
          <p:nvPr/>
        </p:nvSpPr>
        <p:spPr bwMode="auto">
          <a:xfrm>
            <a:off x="5092700" y="135096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52283" name="Text Box 89">
            <a:extLst>
              <a:ext uri="{FF2B5EF4-FFF2-40B4-BE49-F238E27FC236}">
                <a16:creationId xmlns:a16="http://schemas.microsoft.com/office/drawing/2014/main" xmlns="" id="{3087045F-8DC6-37E6-9ECE-32A70E811801}"/>
              </a:ext>
            </a:extLst>
          </p:cNvPr>
          <p:cNvSpPr txBox="1">
            <a:spLocks noChangeArrowheads="1"/>
          </p:cNvSpPr>
          <p:nvPr/>
        </p:nvSpPr>
        <p:spPr bwMode="auto">
          <a:xfrm>
            <a:off x="5664201" y="134143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52284" name="Text Box 90">
            <a:extLst>
              <a:ext uri="{FF2B5EF4-FFF2-40B4-BE49-F238E27FC236}">
                <a16:creationId xmlns:a16="http://schemas.microsoft.com/office/drawing/2014/main" xmlns="" id="{1E29DFBF-2568-D761-6876-4761DFFA04D1}"/>
              </a:ext>
            </a:extLst>
          </p:cNvPr>
          <p:cNvSpPr txBox="1">
            <a:spLocks noChangeArrowheads="1"/>
          </p:cNvSpPr>
          <p:nvPr/>
        </p:nvSpPr>
        <p:spPr bwMode="auto">
          <a:xfrm>
            <a:off x="7967664" y="1341438"/>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52285" name="Text Box 91">
            <a:extLst>
              <a:ext uri="{FF2B5EF4-FFF2-40B4-BE49-F238E27FC236}">
                <a16:creationId xmlns:a16="http://schemas.microsoft.com/office/drawing/2014/main" xmlns="" id="{7E9288CD-AF10-62BD-6F25-F37874976AA0}"/>
              </a:ext>
            </a:extLst>
          </p:cNvPr>
          <p:cNvSpPr txBox="1">
            <a:spLocks noChangeArrowheads="1"/>
          </p:cNvSpPr>
          <p:nvPr/>
        </p:nvSpPr>
        <p:spPr bwMode="auto">
          <a:xfrm>
            <a:off x="8420101" y="130651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52286" name="Rectangle 92">
            <a:extLst>
              <a:ext uri="{FF2B5EF4-FFF2-40B4-BE49-F238E27FC236}">
                <a16:creationId xmlns:a16="http://schemas.microsoft.com/office/drawing/2014/main" xmlns="" id="{70D5CF47-F6B8-8221-1812-619DB2734C5D}"/>
              </a:ext>
            </a:extLst>
          </p:cNvPr>
          <p:cNvSpPr>
            <a:spLocks noChangeArrowheads="1"/>
          </p:cNvSpPr>
          <p:nvPr/>
        </p:nvSpPr>
        <p:spPr bwMode="auto">
          <a:xfrm>
            <a:off x="9407525" y="1341438"/>
            <a:ext cx="71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52287" name="Text Box 93">
            <a:extLst>
              <a:ext uri="{FF2B5EF4-FFF2-40B4-BE49-F238E27FC236}">
                <a16:creationId xmlns:a16="http://schemas.microsoft.com/office/drawing/2014/main" xmlns="" id="{E0C4ED64-FE03-6178-68E1-2F76287E3F6D}"/>
              </a:ext>
            </a:extLst>
          </p:cNvPr>
          <p:cNvSpPr txBox="1">
            <a:spLocks noChangeArrowheads="1"/>
          </p:cNvSpPr>
          <p:nvPr/>
        </p:nvSpPr>
        <p:spPr bwMode="auto">
          <a:xfrm>
            <a:off x="10056814" y="1341438"/>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52288" name="Text Box 94">
            <a:extLst>
              <a:ext uri="{FF2B5EF4-FFF2-40B4-BE49-F238E27FC236}">
                <a16:creationId xmlns:a16="http://schemas.microsoft.com/office/drawing/2014/main" xmlns="" id="{9C5BCAA8-70A6-DF3F-88FB-C92FD0E4E989}"/>
              </a:ext>
            </a:extLst>
          </p:cNvPr>
          <p:cNvSpPr txBox="1">
            <a:spLocks noChangeArrowheads="1"/>
          </p:cNvSpPr>
          <p:nvPr/>
        </p:nvSpPr>
        <p:spPr bwMode="auto">
          <a:xfrm>
            <a:off x="8831263" y="1341438"/>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52289" name="Text Box 95">
            <a:extLst>
              <a:ext uri="{FF2B5EF4-FFF2-40B4-BE49-F238E27FC236}">
                <a16:creationId xmlns:a16="http://schemas.microsoft.com/office/drawing/2014/main" xmlns="" id="{E5D1F809-8F93-0D73-B838-254513DEC5BE}"/>
              </a:ext>
            </a:extLst>
          </p:cNvPr>
          <p:cNvSpPr txBox="1">
            <a:spLocks noChangeArrowheads="1"/>
          </p:cNvSpPr>
          <p:nvPr/>
        </p:nvSpPr>
        <p:spPr bwMode="auto">
          <a:xfrm>
            <a:off x="5016501" y="1125538"/>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52290" name="Text Box 96">
            <a:extLst>
              <a:ext uri="{FF2B5EF4-FFF2-40B4-BE49-F238E27FC236}">
                <a16:creationId xmlns:a16="http://schemas.microsoft.com/office/drawing/2014/main" xmlns="" id="{F8BCC6FD-2198-1EE2-D4D4-7EA6AF31C949}"/>
              </a:ext>
            </a:extLst>
          </p:cNvPr>
          <p:cNvSpPr txBox="1">
            <a:spLocks noChangeArrowheads="1"/>
          </p:cNvSpPr>
          <p:nvPr/>
        </p:nvSpPr>
        <p:spPr bwMode="auto">
          <a:xfrm>
            <a:off x="8039101" y="1108076"/>
            <a:ext cx="143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52291" name="Rectangle 97">
            <a:extLst>
              <a:ext uri="{FF2B5EF4-FFF2-40B4-BE49-F238E27FC236}">
                <a16:creationId xmlns:a16="http://schemas.microsoft.com/office/drawing/2014/main" xmlns="" id="{842772E3-40A6-1301-D800-95EC303B770A}"/>
              </a:ext>
            </a:extLst>
          </p:cNvPr>
          <p:cNvSpPr>
            <a:spLocks noChangeArrowheads="1"/>
          </p:cNvSpPr>
          <p:nvPr/>
        </p:nvSpPr>
        <p:spPr bwMode="auto">
          <a:xfrm>
            <a:off x="9439275" y="1125538"/>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52292" name="Line 98">
            <a:extLst>
              <a:ext uri="{FF2B5EF4-FFF2-40B4-BE49-F238E27FC236}">
                <a16:creationId xmlns:a16="http://schemas.microsoft.com/office/drawing/2014/main" xmlns="" id="{249A1431-F948-DFF1-E639-94FC1351EB06}"/>
              </a:ext>
            </a:extLst>
          </p:cNvPr>
          <p:cNvSpPr>
            <a:spLocks noChangeShapeType="1"/>
          </p:cNvSpPr>
          <p:nvPr/>
        </p:nvSpPr>
        <p:spPr bwMode="auto">
          <a:xfrm>
            <a:off x="10055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cxnSp>
        <p:nvCxnSpPr>
          <p:cNvPr id="3" name="Connecteur droit 2">
            <a:extLst>
              <a:ext uri="{FF2B5EF4-FFF2-40B4-BE49-F238E27FC236}">
                <a16:creationId xmlns:a16="http://schemas.microsoft.com/office/drawing/2014/main" xmlns="" id="{4DA535FA-BD69-C50D-D5BF-D9FC1718DD70}"/>
              </a:ext>
            </a:extLst>
          </p:cNvPr>
          <p:cNvCxnSpPr/>
          <p:nvPr/>
        </p:nvCxnSpPr>
        <p:spPr>
          <a:xfrm flipV="1">
            <a:off x="1631951" y="2246314"/>
            <a:ext cx="4678363" cy="79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xmlns="" id="{84ED4F72-A1B3-CAA6-BCD7-8F3B146EE997}"/>
              </a:ext>
            </a:extLst>
          </p:cNvPr>
          <p:cNvCxnSpPr/>
          <p:nvPr/>
        </p:nvCxnSpPr>
        <p:spPr>
          <a:xfrm flipV="1">
            <a:off x="1598613" y="2614614"/>
            <a:ext cx="4678362" cy="79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xmlns="" id="{101F76F4-39F7-FF3C-D4F5-4BAA4E63252B}"/>
              </a:ext>
            </a:extLst>
          </p:cNvPr>
          <p:cNvCxnSpPr/>
          <p:nvPr/>
        </p:nvCxnSpPr>
        <p:spPr>
          <a:xfrm flipV="1">
            <a:off x="1770063" y="3213100"/>
            <a:ext cx="4678362" cy="79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xmlns="" id="{B63CDC9A-5962-71D4-22D6-AA666C06D39C}"/>
              </a:ext>
            </a:extLst>
          </p:cNvPr>
          <p:cNvCxnSpPr/>
          <p:nvPr/>
        </p:nvCxnSpPr>
        <p:spPr>
          <a:xfrm flipV="1">
            <a:off x="1574800" y="4003675"/>
            <a:ext cx="4679950" cy="79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xmlns="" id="{5AC1C2A4-159D-D59D-596C-6C45F4168012}"/>
              </a:ext>
            </a:extLst>
          </p:cNvPr>
          <p:cNvCxnSpPr/>
          <p:nvPr/>
        </p:nvCxnSpPr>
        <p:spPr>
          <a:xfrm flipV="1">
            <a:off x="1520825" y="4708525"/>
            <a:ext cx="467995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xmlns="" id="{08FEEEEF-E606-BD95-E37B-611A6DF3FFD5}"/>
              </a:ext>
            </a:extLst>
          </p:cNvPr>
          <p:cNvSpPr/>
          <p:nvPr/>
        </p:nvSpPr>
        <p:spPr>
          <a:xfrm>
            <a:off x="8831263" y="1327150"/>
            <a:ext cx="741362" cy="38290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8" name="Ellipse 77">
            <a:extLst>
              <a:ext uri="{FF2B5EF4-FFF2-40B4-BE49-F238E27FC236}">
                <a16:creationId xmlns:a16="http://schemas.microsoft.com/office/drawing/2014/main" xmlns="" id="{D908C802-78A0-90CF-416B-8B22F4D2BAD1}"/>
              </a:ext>
            </a:extLst>
          </p:cNvPr>
          <p:cNvSpPr/>
          <p:nvPr/>
        </p:nvSpPr>
        <p:spPr>
          <a:xfrm>
            <a:off x="6162675" y="1195388"/>
            <a:ext cx="1741488" cy="38290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1867535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588CED90-6DF0-21BC-65AA-C9968B872551}"/>
              </a:ext>
            </a:extLst>
          </p:cNvPr>
          <p:cNvSpPr>
            <a:spLocks noChangeArrowheads="1"/>
          </p:cNvSpPr>
          <p:nvPr/>
        </p:nvSpPr>
        <p:spPr bwMode="auto">
          <a:xfrm>
            <a:off x="1524000" y="188913"/>
            <a:ext cx="9144000" cy="590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27" name="Line 3">
            <a:extLst>
              <a:ext uri="{FF2B5EF4-FFF2-40B4-BE49-F238E27FC236}">
                <a16:creationId xmlns:a16="http://schemas.microsoft.com/office/drawing/2014/main" xmlns="" id="{655BE258-EF12-39C3-4018-EB83638B76EA}"/>
              </a:ext>
            </a:extLst>
          </p:cNvPr>
          <p:cNvSpPr>
            <a:spLocks noChangeShapeType="1"/>
          </p:cNvSpPr>
          <p:nvPr/>
        </p:nvSpPr>
        <p:spPr bwMode="auto">
          <a:xfrm>
            <a:off x="1524000" y="7651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28" name="Line 4">
            <a:extLst>
              <a:ext uri="{FF2B5EF4-FFF2-40B4-BE49-F238E27FC236}">
                <a16:creationId xmlns:a16="http://schemas.microsoft.com/office/drawing/2014/main" xmlns="" id="{A683AF72-5F27-14A1-8961-53451AE8BDFE}"/>
              </a:ext>
            </a:extLst>
          </p:cNvPr>
          <p:cNvSpPr>
            <a:spLocks noChangeShapeType="1"/>
          </p:cNvSpPr>
          <p:nvPr/>
        </p:nvSpPr>
        <p:spPr bwMode="auto">
          <a:xfrm>
            <a:off x="1524000" y="11255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29" name="Line 5">
            <a:extLst>
              <a:ext uri="{FF2B5EF4-FFF2-40B4-BE49-F238E27FC236}">
                <a16:creationId xmlns:a16="http://schemas.microsoft.com/office/drawing/2014/main" xmlns="" id="{AD3B4601-5DAB-987C-D19C-15055D25C456}"/>
              </a:ext>
            </a:extLst>
          </p:cNvPr>
          <p:cNvSpPr>
            <a:spLocks noChangeShapeType="1"/>
          </p:cNvSpPr>
          <p:nvPr/>
        </p:nvSpPr>
        <p:spPr bwMode="auto">
          <a:xfrm>
            <a:off x="1524000" y="13414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30" name="Line 6">
            <a:extLst>
              <a:ext uri="{FF2B5EF4-FFF2-40B4-BE49-F238E27FC236}">
                <a16:creationId xmlns:a16="http://schemas.microsoft.com/office/drawing/2014/main" xmlns="" id="{90F6E1E3-BFA2-9F51-91E8-B57D99A6DB88}"/>
              </a:ext>
            </a:extLst>
          </p:cNvPr>
          <p:cNvSpPr>
            <a:spLocks noChangeShapeType="1"/>
          </p:cNvSpPr>
          <p:nvPr/>
        </p:nvSpPr>
        <p:spPr bwMode="auto">
          <a:xfrm>
            <a:off x="1524000" y="17002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31" name="Line 7">
            <a:extLst>
              <a:ext uri="{FF2B5EF4-FFF2-40B4-BE49-F238E27FC236}">
                <a16:creationId xmlns:a16="http://schemas.microsoft.com/office/drawing/2014/main" xmlns="" id="{876CE16D-6C90-A525-E694-9B8FDF230E6D}"/>
              </a:ext>
            </a:extLst>
          </p:cNvPr>
          <p:cNvSpPr>
            <a:spLocks noChangeShapeType="1"/>
          </p:cNvSpPr>
          <p:nvPr/>
        </p:nvSpPr>
        <p:spPr bwMode="auto">
          <a:xfrm>
            <a:off x="1524000" y="19161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32" name="Text Box 8">
            <a:extLst>
              <a:ext uri="{FF2B5EF4-FFF2-40B4-BE49-F238E27FC236}">
                <a16:creationId xmlns:a16="http://schemas.microsoft.com/office/drawing/2014/main" xmlns="" id="{F44D2ECD-801E-9366-4AF8-BF9234420D83}"/>
              </a:ext>
            </a:extLst>
          </p:cNvPr>
          <p:cNvSpPr txBox="1">
            <a:spLocks noChangeArrowheads="1"/>
          </p:cNvSpPr>
          <p:nvPr/>
        </p:nvSpPr>
        <p:spPr bwMode="auto">
          <a:xfrm>
            <a:off x="1847850" y="188914"/>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 budget prévisionnel de l’exercice </a:t>
            </a:r>
          </a:p>
        </p:txBody>
      </p:sp>
      <p:sp>
        <p:nvSpPr>
          <p:cNvPr id="52233" name="Text Box 9">
            <a:extLst>
              <a:ext uri="{FF2B5EF4-FFF2-40B4-BE49-F238E27FC236}">
                <a16:creationId xmlns:a16="http://schemas.microsoft.com/office/drawing/2014/main" xmlns="" id="{B7C9324E-9B51-D0F4-FD4C-AEA60A7C73D9}"/>
              </a:ext>
            </a:extLst>
          </p:cNvPr>
          <p:cNvSpPr txBox="1">
            <a:spLocks noChangeArrowheads="1"/>
          </p:cNvSpPr>
          <p:nvPr/>
        </p:nvSpPr>
        <p:spPr bwMode="auto">
          <a:xfrm>
            <a:off x="1776413" y="765176"/>
            <a:ext cx="4248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52234" name="Text Box 10">
            <a:extLst>
              <a:ext uri="{FF2B5EF4-FFF2-40B4-BE49-F238E27FC236}">
                <a16:creationId xmlns:a16="http://schemas.microsoft.com/office/drawing/2014/main" xmlns="" id="{CF246584-DB22-8EF6-C5BD-19CC2D712FF2}"/>
              </a:ext>
            </a:extLst>
          </p:cNvPr>
          <p:cNvSpPr txBox="1">
            <a:spLocks noChangeArrowheads="1"/>
          </p:cNvSpPr>
          <p:nvPr/>
        </p:nvSpPr>
        <p:spPr bwMode="auto">
          <a:xfrm>
            <a:off x="6383338" y="765176"/>
            <a:ext cx="4284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PRODUIT POUR OPÉRATIONS COURANTES</a:t>
            </a:r>
          </a:p>
        </p:txBody>
      </p:sp>
      <p:sp>
        <p:nvSpPr>
          <p:cNvPr id="52235" name="Text Box 11">
            <a:extLst>
              <a:ext uri="{FF2B5EF4-FFF2-40B4-BE49-F238E27FC236}">
                <a16:creationId xmlns:a16="http://schemas.microsoft.com/office/drawing/2014/main" xmlns="" id="{4F14CFE8-579F-DED0-9879-82007AD81720}"/>
              </a:ext>
            </a:extLst>
          </p:cNvPr>
          <p:cNvSpPr txBox="1">
            <a:spLocks noChangeArrowheads="1"/>
          </p:cNvSpPr>
          <p:nvPr/>
        </p:nvSpPr>
        <p:spPr bwMode="auto">
          <a:xfrm>
            <a:off x="1524000" y="1916114"/>
            <a:ext cx="241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52236" name="Rectangle 12">
            <a:extLst>
              <a:ext uri="{FF2B5EF4-FFF2-40B4-BE49-F238E27FC236}">
                <a16:creationId xmlns:a16="http://schemas.microsoft.com/office/drawing/2014/main" xmlns="" id="{46344A16-E4FC-F3C6-B5A7-066FABDB58C3}"/>
              </a:ext>
            </a:extLst>
          </p:cNvPr>
          <p:cNvSpPr>
            <a:spLocks noChangeArrowheads="1"/>
          </p:cNvSpPr>
          <p:nvPr/>
        </p:nvSpPr>
        <p:spPr bwMode="auto">
          <a:xfrm>
            <a:off x="3792539" y="1341439"/>
            <a:ext cx="2446337" cy="4751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37" name="Line 13">
            <a:extLst>
              <a:ext uri="{FF2B5EF4-FFF2-40B4-BE49-F238E27FC236}">
                <a16:creationId xmlns:a16="http://schemas.microsoft.com/office/drawing/2014/main" xmlns="" id="{09E0FB3A-4A33-F807-249F-29B74D1AC90C}"/>
              </a:ext>
            </a:extLst>
          </p:cNvPr>
          <p:cNvSpPr>
            <a:spLocks noChangeShapeType="1"/>
          </p:cNvSpPr>
          <p:nvPr/>
        </p:nvSpPr>
        <p:spPr bwMode="auto">
          <a:xfrm>
            <a:off x="46561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38" name="Line 14">
            <a:extLst>
              <a:ext uri="{FF2B5EF4-FFF2-40B4-BE49-F238E27FC236}">
                <a16:creationId xmlns:a16="http://schemas.microsoft.com/office/drawing/2014/main" xmlns="" id="{5CD33C33-8337-C037-4F4A-26D6434D3879}"/>
              </a:ext>
            </a:extLst>
          </p:cNvPr>
          <p:cNvSpPr>
            <a:spLocks noChangeShapeType="1"/>
          </p:cNvSpPr>
          <p:nvPr/>
        </p:nvSpPr>
        <p:spPr bwMode="auto">
          <a:xfrm>
            <a:off x="5160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39" name="Line 15">
            <a:extLst>
              <a:ext uri="{FF2B5EF4-FFF2-40B4-BE49-F238E27FC236}">
                <a16:creationId xmlns:a16="http://schemas.microsoft.com/office/drawing/2014/main" xmlns="" id="{5F7A4A39-03EC-CB68-0AE0-DCFF26BD02E9}"/>
              </a:ext>
            </a:extLst>
          </p:cNvPr>
          <p:cNvSpPr>
            <a:spLocks noChangeShapeType="1"/>
          </p:cNvSpPr>
          <p:nvPr/>
        </p:nvSpPr>
        <p:spPr bwMode="auto">
          <a:xfrm>
            <a:off x="5737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40" name="Text Box 16">
            <a:extLst>
              <a:ext uri="{FF2B5EF4-FFF2-40B4-BE49-F238E27FC236}">
                <a16:creationId xmlns:a16="http://schemas.microsoft.com/office/drawing/2014/main" xmlns="" id="{7EE78600-0F07-42A3-6EDE-D633F5C0BB9A}"/>
              </a:ext>
            </a:extLst>
          </p:cNvPr>
          <p:cNvSpPr txBox="1">
            <a:spLocks noChangeArrowheads="1"/>
          </p:cNvSpPr>
          <p:nvPr/>
        </p:nvSpPr>
        <p:spPr bwMode="auto">
          <a:xfrm>
            <a:off x="6238876" y="1916113"/>
            <a:ext cx="15859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711 Subventions sur frais de fonctionnement</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716 Produit financiers</a:t>
            </a:r>
          </a:p>
        </p:txBody>
      </p:sp>
      <p:sp>
        <p:nvSpPr>
          <p:cNvPr id="52241" name="Rectangle 17">
            <a:extLst>
              <a:ext uri="{FF2B5EF4-FFF2-40B4-BE49-F238E27FC236}">
                <a16:creationId xmlns:a16="http://schemas.microsoft.com/office/drawing/2014/main" xmlns="" id="{1CBD83B6-9091-E07C-B25D-3992869898D5}"/>
              </a:ext>
            </a:extLst>
          </p:cNvPr>
          <p:cNvSpPr>
            <a:spLocks noChangeArrowheads="1"/>
          </p:cNvSpPr>
          <p:nvPr/>
        </p:nvSpPr>
        <p:spPr bwMode="auto">
          <a:xfrm>
            <a:off x="8040688" y="1125539"/>
            <a:ext cx="2627312" cy="4967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42" name="Line 18">
            <a:extLst>
              <a:ext uri="{FF2B5EF4-FFF2-40B4-BE49-F238E27FC236}">
                <a16:creationId xmlns:a16="http://schemas.microsoft.com/office/drawing/2014/main" xmlns="" id="{B6D633D6-4F5E-61F3-8C77-2D4A9105B14F}"/>
              </a:ext>
            </a:extLst>
          </p:cNvPr>
          <p:cNvSpPr>
            <a:spLocks noChangeShapeType="1"/>
          </p:cNvSpPr>
          <p:nvPr/>
        </p:nvSpPr>
        <p:spPr bwMode="auto">
          <a:xfrm>
            <a:off x="8470900"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43" name="Line 19">
            <a:extLst>
              <a:ext uri="{FF2B5EF4-FFF2-40B4-BE49-F238E27FC236}">
                <a16:creationId xmlns:a16="http://schemas.microsoft.com/office/drawing/2014/main" xmlns="" id="{8D6DF952-E13B-709F-7278-8AD894B4011E}"/>
              </a:ext>
            </a:extLst>
          </p:cNvPr>
          <p:cNvSpPr>
            <a:spLocks noChangeShapeType="1"/>
          </p:cNvSpPr>
          <p:nvPr/>
        </p:nvSpPr>
        <p:spPr bwMode="auto">
          <a:xfrm>
            <a:off x="890428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44" name="Line 20">
            <a:extLst>
              <a:ext uri="{FF2B5EF4-FFF2-40B4-BE49-F238E27FC236}">
                <a16:creationId xmlns:a16="http://schemas.microsoft.com/office/drawing/2014/main" xmlns="" id="{ED1ECCBE-3F44-7D9C-77C3-67CD834352C1}"/>
              </a:ext>
            </a:extLst>
          </p:cNvPr>
          <p:cNvSpPr>
            <a:spLocks noChangeShapeType="1"/>
          </p:cNvSpPr>
          <p:nvPr/>
        </p:nvSpPr>
        <p:spPr bwMode="auto">
          <a:xfrm flipH="1">
            <a:off x="9478963" y="1125539"/>
            <a:ext cx="0" cy="496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45" name="Text Box 22">
            <a:extLst>
              <a:ext uri="{FF2B5EF4-FFF2-40B4-BE49-F238E27FC236}">
                <a16:creationId xmlns:a16="http://schemas.microsoft.com/office/drawing/2014/main" xmlns="" id="{EC6DA40A-D2C2-0A80-32AA-B4E83F3C228A}"/>
              </a:ext>
            </a:extLst>
          </p:cNvPr>
          <p:cNvSpPr txBox="1">
            <a:spLocks noChangeArrowheads="1"/>
          </p:cNvSpPr>
          <p:nvPr/>
        </p:nvSpPr>
        <p:spPr bwMode="auto">
          <a:xfrm>
            <a:off x="3792538" y="1700214"/>
            <a:ext cx="430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2246" name="Text Box 23">
            <a:extLst>
              <a:ext uri="{FF2B5EF4-FFF2-40B4-BE49-F238E27FC236}">
                <a16:creationId xmlns:a16="http://schemas.microsoft.com/office/drawing/2014/main" xmlns="" id="{AA69FCAE-4052-60B0-3EAE-360C275CDAFB}"/>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47" name="Text Box 24">
            <a:extLst>
              <a:ext uri="{FF2B5EF4-FFF2-40B4-BE49-F238E27FC236}">
                <a16:creationId xmlns:a16="http://schemas.microsoft.com/office/drawing/2014/main" xmlns="" id="{773602FB-0BBE-063D-BCF6-ECF46DB961F9}"/>
              </a:ext>
            </a:extLst>
          </p:cNvPr>
          <p:cNvSpPr txBox="1">
            <a:spLocks noChangeArrowheads="1"/>
          </p:cNvSpPr>
          <p:nvPr/>
        </p:nvSpPr>
        <p:spPr bwMode="auto">
          <a:xfrm>
            <a:off x="4297364" y="170021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2248" name="Text Box 25">
            <a:extLst>
              <a:ext uri="{FF2B5EF4-FFF2-40B4-BE49-F238E27FC236}">
                <a16:creationId xmlns:a16="http://schemas.microsoft.com/office/drawing/2014/main" xmlns="" id="{AE24C45C-415D-D072-3FF6-B61BEB74396A}"/>
              </a:ext>
            </a:extLst>
          </p:cNvPr>
          <p:cNvSpPr txBox="1">
            <a:spLocks noChangeArrowheads="1"/>
          </p:cNvSpPr>
          <p:nvPr/>
        </p:nvSpPr>
        <p:spPr bwMode="auto">
          <a:xfrm>
            <a:off x="4764089" y="1690689"/>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2249" name="Text Box 26">
            <a:extLst>
              <a:ext uri="{FF2B5EF4-FFF2-40B4-BE49-F238E27FC236}">
                <a16:creationId xmlns:a16="http://schemas.microsoft.com/office/drawing/2014/main" xmlns="" id="{AF3D926D-7337-0D85-E9B5-0B081A14D1E8}"/>
              </a:ext>
            </a:extLst>
          </p:cNvPr>
          <p:cNvSpPr txBox="1">
            <a:spLocks noChangeArrowheads="1"/>
          </p:cNvSpPr>
          <p:nvPr/>
        </p:nvSpPr>
        <p:spPr bwMode="auto">
          <a:xfrm>
            <a:off x="5232400" y="17002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2250" name="Text Box 27">
            <a:extLst>
              <a:ext uri="{FF2B5EF4-FFF2-40B4-BE49-F238E27FC236}">
                <a16:creationId xmlns:a16="http://schemas.microsoft.com/office/drawing/2014/main" xmlns="" id="{A471BDD4-8715-02E8-E6AF-1990098F8419}"/>
              </a:ext>
            </a:extLst>
          </p:cNvPr>
          <p:cNvSpPr txBox="1">
            <a:spLocks noChangeArrowheads="1"/>
          </p:cNvSpPr>
          <p:nvPr/>
        </p:nvSpPr>
        <p:spPr bwMode="auto">
          <a:xfrm>
            <a:off x="5808663" y="17002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52251" name="Text Box 28">
            <a:extLst>
              <a:ext uri="{FF2B5EF4-FFF2-40B4-BE49-F238E27FC236}">
                <a16:creationId xmlns:a16="http://schemas.microsoft.com/office/drawing/2014/main" xmlns="" id="{601BE612-0522-37E6-513E-FFD5544DD876}"/>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52" name="Text Box 29">
            <a:extLst>
              <a:ext uri="{FF2B5EF4-FFF2-40B4-BE49-F238E27FC236}">
                <a16:creationId xmlns:a16="http://schemas.microsoft.com/office/drawing/2014/main" xmlns="" id="{D76BFC2C-6C3C-029E-4DD1-E24B46EC34DD}"/>
              </a:ext>
            </a:extLst>
          </p:cNvPr>
          <p:cNvSpPr txBox="1">
            <a:spLocks noChangeArrowheads="1"/>
          </p:cNvSpPr>
          <p:nvPr/>
        </p:nvSpPr>
        <p:spPr bwMode="auto">
          <a:xfrm>
            <a:off x="9556750" y="1719263"/>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2253" name="Text Box 30">
            <a:extLst>
              <a:ext uri="{FF2B5EF4-FFF2-40B4-BE49-F238E27FC236}">
                <a16:creationId xmlns:a16="http://schemas.microsoft.com/office/drawing/2014/main" xmlns="" id="{B43046B6-F351-B6F4-6766-F99D0A54643E}"/>
              </a:ext>
            </a:extLst>
          </p:cNvPr>
          <p:cNvSpPr txBox="1">
            <a:spLocks noChangeArrowheads="1"/>
          </p:cNvSpPr>
          <p:nvPr/>
        </p:nvSpPr>
        <p:spPr bwMode="auto">
          <a:xfrm>
            <a:off x="8067675" y="17002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54" name="Text Box 31">
            <a:extLst>
              <a:ext uri="{FF2B5EF4-FFF2-40B4-BE49-F238E27FC236}">
                <a16:creationId xmlns:a16="http://schemas.microsoft.com/office/drawing/2014/main" xmlns="" id="{73315C98-4543-0803-C39A-8BEA34677BF7}"/>
              </a:ext>
            </a:extLst>
          </p:cNvPr>
          <p:cNvSpPr txBox="1">
            <a:spLocks noChangeArrowheads="1"/>
          </p:cNvSpPr>
          <p:nvPr/>
        </p:nvSpPr>
        <p:spPr bwMode="auto">
          <a:xfrm>
            <a:off x="8550275" y="1692275"/>
            <a:ext cx="503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55" name="Rectangle 32">
            <a:extLst>
              <a:ext uri="{FF2B5EF4-FFF2-40B4-BE49-F238E27FC236}">
                <a16:creationId xmlns:a16="http://schemas.microsoft.com/office/drawing/2014/main" xmlns="" id="{E28D7012-559F-1043-5300-22FAF5AEAFA3}"/>
              </a:ext>
            </a:extLst>
          </p:cNvPr>
          <p:cNvSpPr>
            <a:spLocks noChangeArrowheads="1"/>
          </p:cNvSpPr>
          <p:nvPr/>
        </p:nvSpPr>
        <p:spPr bwMode="auto">
          <a:xfrm>
            <a:off x="10128250" y="17002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52256" name="Text Box 33">
            <a:extLst>
              <a:ext uri="{FF2B5EF4-FFF2-40B4-BE49-F238E27FC236}">
                <a16:creationId xmlns:a16="http://schemas.microsoft.com/office/drawing/2014/main" xmlns="" id="{D8B11D09-02A0-E2F5-9932-11857C721A79}"/>
              </a:ext>
            </a:extLst>
          </p:cNvPr>
          <p:cNvSpPr txBox="1">
            <a:spLocks noChangeArrowheads="1"/>
          </p:cNvSpPr>
          <p:nvPr/>
        </p:nvSpPr>
        <p:spPr bwMode="auto">
          <a:xfrm>
            <a:off x="8401051" y="126841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57" name="Rectangle 35">
            <a:extLst>
              <a:ext uri="{FF2B5EF4-FFF2-40B4-BE49-F238E27FC236}">
                <a16:creationId xmlns:a16="http://schemas.microsoft.com/office/drawing/2014/main" xmlns="" id="{1BB99915-9861-2610-0EE9-27A452DC18E1}"/>
              </a:ext>
            </a:extLst>
          </p:cNvPr>
          <p:cNvSpPr>
            <a:spLocks noChangeArrowheads="1"/>
          </p:cNvSpPr>
          <p:nvPr/>
        </p:nvSpPr>
        <p:spPr bwMode="auto">
          <a:xfrm>
            <a:off x="9047164" y="1700214"/>
            <a:ext cx="2682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52258" name="Line 37">
            <a:extLst>
              <a:ext uri="{FF2B5EF4-FFF2-40B4-BE49-F238E27FC236}">
                <a16:creationId xmlns:a16="http://schemas.microsoft.com/office/drawing/2014/main" xmlns="" id="{43B8EEAF-8D0C-95DD-FE92-D49868336AF3}"/>
              </a:ext>
            </a:extLst>
          </p:cNvPr>
          <p:cNvSpPr>
            <a:spLocks noChangeShapeType="1"/>
          </p:cNvSpPr>
          <p:nvPr/>
        </p:nvSpPr>
        <p:spPr bwMode="auto">
          <a:xfrm>
            <a:off x="1524000" y="515778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59" name="Text Box 38">
            <a:extLst>
              <a:ext uri="{FF2B5EF4-FFF2-40B4-BE49-F238E27FC236}">
                <a16:creationId xmlns:a16="http://schemas.microsoft.com/office/drawing/2014/main" xmlns="" id="{7B0E9D9C-C1F3-9B01-D419-A743AB5F9EE5}"/>
              </a:ext>
            </a:extLst>
          </p:cNvPr>
          <p:cNvSpPr txBox="1">
            <a:spLocks noChangeArrowheads="1"/>
          </p:cNvSpPr>
          <p:nvPr/>
        </p:nvSpPr>
        <p:spPr bwMode="auto">
          <a:xfrm>
            <a:off x="1966913" y="5037138"/>
            <a:ext cx="194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000">
                <a:solidFill>
                  <a:prstClr val="black"/>
                </a:solidFill>
                <a:latin typeface="Arial" panose="020B0604020202020204" pitchFamily="34" charset="0"/>
              </a:rPr>
              <a:t>Sous-total</a:t>
            </a:r>
          </a:p>
        </p:txBody>
      </p:sp>
      <p:sp>
        <p:nvSpPr>
          <p:cNvPr id="52260" name="Line 39">
            <a:extLst>
              <a:ext uri="{FF2B5EF4-FFF2-40B4-BE49-F238E27FC236}">
                <a16:creationId xmlns:a16="http://schemas.microsoft.com/office/drawing/2014/main" xmlns="" id="{AC717E7B-80B5-D357-4462-8BF4074AC90F}"/>
              </a:ext>
            </a:extLst>
          </p:cNvPr>
          <p:cNvSpPr>
            <a:spLocks noChangeShapeType="1"/>
          </p:cNvSpPr>
          <p:nvPr/>
        </p:nvSpPr>
        <p:spPr bwMode="auto">
          <a:xfrm>
            <a:off x="4224338"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1" name="Line 40">
            <a:extLst>
              <a:ext uri="{FF2B5EF4-FFF2-40B4-BE49-F238E27FC236}">
                <a16:creationId xmlns:a16="http://schemas.microsoft.com/office/drawing/2014/main" xmlns="" id="{084050BA-32D4-367C-ADFF-7457B92E22A6}"/>
              </a:ext>
            </a:extLst>
          </p:cNvPr>
          <p:cNvSpPr>
            <a:spLocks noChangeShapeType="1"/>
          </p:cNvSpPr>
          <p:nvPr/>
        </p:nvSpPr>
        <p:spPr bwMode="auto">
          <a:xfrm flipV="1">
            <a:off x="6238875" y="7651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2" name="Line 41">
            <a:extLst>
              <a:ext uri="{FF2B5EF4-FFF2-40B4-BE49-F238E27FC236}">
                <a16:creationId xmlns:a16="http://schemas.microsoft.com/office/drawing/2014/main" xmlns="" id="{2AA4385D-4217-E5CF-5C8D-58C7162FC987}"/>
              </a:ext>
            </a:extLst>
          </p:cNvPr>
          <p:cNvSpPr>
            <a:spLocks noChangeShapeType="1"/>
          </p:cNvSpPr>
          <p:nvPr/>
        </p:nvSpPr>
        <p:spPr bwMode="auto">
          <a:xfrm flipV="1">
            <a:off x="3792538" y="11255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3" name="Line 42">
            <a:extLst>
              <a:ext uri="{FF2B5EF4-FFF2-40B4-BE49-F238E27FC236}">
                <a16:creationId xmlns:a16="http://schemas.microsoft.com/office/drawing/2014/main" xmlns="" id="{B103E8B5-E7F0-3E06-FCDB-D75F4B630195}"/>
              </a:ext>
            </a:extLst>
          </p:cNvPr>
          <p:cNvSpPr>
            <a:spLocks noChangeShapeType="1"/>
          </p:cNvSpPr>
          <p:nvPr/>
        </p:nvSpPr>
        <p:spPr bwMode="auto">
          <a:xfrm>
            <a:off x="5160963" y="1052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4" name="Text Box 45">
            <a:extLst>
              <a:ext uri="{FF2B5EF4-FFF2-40B4-BE49-F238E27FC236}">
                <a16:creationId xmlns:a16="http://schemas.microsoft.com/office/drawing/2014/main" xmlns="" id="{2F190DA9-FC80-76B1-B1AB-201B246B709F}"/>
              </a:ext>
            </a:extLst>
          </p:cNvPr>
          <p:cNvSpPr txBox="1">
            <a:spLocks noChangeArrowheads="1"/>
          </p:cNvSpPr>
          <p:nvPr/>
        </p:nvSpPr>
        <p:spPr bwMode="auto">
          <a:xfrm>
            <a:off x="1543051" y="5486400"/>
            <a:ext cx="2339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 s/opération courantes affecté aux copropriétaires</a:t>
            </a:r>
            <a:r>
              <a:rPr lang="fr-FR" altLang="fr-FR" sz="1000">
                <a:solidFill>
                  <a:prstClr val="black"/>
                </a:solidFill>
                <a:latin typeface="Arial" panose="020B0604020202020204" pitchFamily="34" charset="0"/>
              </a:rPr>
              <a:t>)</a:t>
            </a:r>
          </a:p>
        </p:txBody>
      </p:sp>
      <p:sp>
        <p:nvSpPr>
          <p:cNvPr id="52265" name="Line 46">
            <a:extLst>
              <a:ext uri="{FF2B5EF4-FFF2-40B4-BE49-F238E27FC236}">
                <a16:creationId xmlns:a16="http://schemas.microsoft.com/office/drawing/2014/main" xmlns="" id="{41528AE4-9DCD-5F23-E2FE-06AB4545A6B6}"/>
              </a:ext>
            </a:extLst>
          </p:cNvPr>
          <p:cNvSpPr>
            <a:spLocks noChangeShapeType="1"/>
          </p:cNvSpPr>
          <p:nvPr/>
        </p:nvSpPr>
        <p:spPr bwMode="auto">
          <a:xfrm>
            <a:off x="1524000" y="5805488"/>
            <a:ext cx="8389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6" name="Line 47">
            <a:extLst>
              <a:ext uri="{FF2B5EF4-FFF2-40B4-BE49-F238E27FC236}">
                <a16:creationId xmlns:a16="http://schemas.microsoft.com/office/drawing/2014/main" xmlns="" id="{652FB883-81AB-9232-A6F0-E438DB9F9D2F}"/>
              </a:ext>
            </a:extLst>
          </p:cNvPr>
          <p:cNvSpPr>
            <a:spLocks noChangeShapeType="1"/>
          </p:cNvSpPr>
          <p:nvPr/>
        </p:nvSpPr>
        <p:spPr bwMode="auto">
          <a:xfrm>
            <a:off x="1524000" y="55165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2267" name="Text Box 48">
            <a:extLst>
              <a:ext uri="{FF2B5EF4-FFF2-40B4-BE49-F238E27FC236}">
                <a16:creationId xmlns:a16="http://schemas.microsoft.com/office/drawing/2014/main" xmlns="" id="{25192308-0F80-B367-31D1-5AA58C7DD0F3}"/>
              </a:ext>
            </a:extLst>
          </p:cNvPr>
          <p:cNvSpPr txBox="1">
            <a:spLocks noChangeArrowheads="1"/>
          </p:cNvSpPr>
          <p:nvPr/>
        </p:nvSpPr>
        <p:spPr bwMode="auto">
          <a:xfrm>
            <a:off x="3000376" y="5876926"/>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52268" name="Rectangle 49">
            <a:extLst>
              <a:ext uri="{FF2B5EF4-FFF2-40B4-BE49-F238E27FC236}">
                <a16:creationId xmlns:a16="http://schemas.microsoft.com/office/drawing/2014/main" xmlns="" id="{6D2D7D29-50E8-3E39-B3A9-4524A9E2AE6F}"/>
              </a:ext>
            </a:extLst>
          </p:cNvPr>
          <p:cNvSpPr>
            <a:spLocks noChangeArrowheads="1"/>
          </p:cNvSpPr>
          <p:nvPr/>
        </p:nvSpPr>
        <p:spPr bwMode="auto">
          <a:xfrm>
            <a:off x="6245225" y="5524501"/>
            <a:ext cx="1690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(déficitaire s/opération courantes affecté aux copropriétaires)</a:t>
            </a:r>
          </a:p>
        </p:txBody>
      </p:sp>
      <p:sp>
        <p:nvSpPr>
          <p:cNvPr id="52269" name="Text Box 50">
            <a:extLst>
              <a:ext uri="{FF2B5EF4-FFF2-40B4-BE49-F238E27FC236}">
                <a16:creationId xmlns:a16="http://schemas.microsoft.com/office/drawing/2014/main" xmlns="" id="{7A0E6708-0BF5-FEF2-75FD-126A5A8ACD8A}"/>
              </a:ext>
            </a:extLst>
          </p:cNvPr>
          <p:cNvSpPr txBox="1">
            <a:spLocks noChangeArrowheads="1"/>
          </p:cNvSpPr>
          <p:nvPr/>
        </p:nvSpPr>
        <p:spPr bwMode="auto">
          <a:xfrm>
            <a:off x="7104063" y="5876926"/>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Total 1</a:t>
            </a:r>
          </a:p>
        </p:txBody>
      </p:sp>
      <p:sp>
        <p:nvSpPr>
          <p:cNvPr id="52270" name="Text Box 60">
            <a:extLst>
              <a:ext uri="{FF2B5EF4-FFF2-40B4-BE49-F238E27FC236}">
                <a16:creationId xmlns:a16="http://schemas.microsoft.com/office/drawing/2014/main" xmlns="" id="{F315DA0C-0B49-F63F-CF2A-1D55DDCB7A22}"/>
              </a:ext>
            </a:extLst>
          </p:cNvPr>
          <p:cNvSpPr txBox="1">
            <a:spLocks noChangeArrowheads="1"/>
          </p:cNvSpPr>
          <p:nvPr/>
        </p:nvSpPr>
        <p:spPr bwMode="auto">
          <a:xfrm>
            <a:off x="8759826" y="26035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52271" name="Text Box 73">
            <a:extLst>
              <a:ext uri="{FF2B5EF4-FFF2-40B4-BE49-F238E27FC236}">
                <a16:creationId xmlns:a16="http://schemas.microsoft.com/office/drawing/2014/main" xmlns="" id="{9E8595F8-136F-01B9-7E84-FD7A2070A0FC}"/>
              </a:ext>
            </a:extLst>
          </p:cNvPr>
          <p:cNvSpPr txBox="1">
            <a:spLocks noChangeArrowheads="1"/>
          </p:cNvSpPr>
          <p:nvPr/>
        </p:nvSpPr>
        <p:spPr bwMode="auto">
          <a:xfrm>
            <a:off x="6491288" y="5237164"/>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Sous-total</a:t>
            </a:r>
          </a:p>
        </p:txBody>
      </p:sp>
      <p:sp>
        <p:nvSpPr>
          <p:cNvPr id="52272" name="Rectangle 74">
            <a:extLst>
              <a:ext uri="{FF2B5EF4-FFF2-40B4-BE49-F238E27FC236}">
                <a16:creationId xmlns:a16="http://schemas.microsoft.com/office/drawing/2014/main" xmlns="" id="{7FD1E7AF-8E25-F5E0-F388-51E0F1FA1434}"/>
              </a:ext>
            </a:extLst>
          </p:cNvPr>
          <p:cNvSpPr>
            <a:spLocks noChangeArrowheads="1"/>
          </p:cNvSpPr>
          <p:nvPr/>
        </p:nvSpPr>
        <p:spPr bwMode="auto">
          <a:xfrm>
            <a:off x="4224338" y="5516564"/>
            <a:ext cx="43180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3" name="Rectangle 75">
            <a:extLst>
              <a:ext uri="{FF2B5EF4-FFF2-40B4-BE49-F238E27FC236}">
                <a16:creationId xmlns:a16="http://schemas.microsoft.com/office/drawing/2014/main" xmlns="" id="{00C71033-F922-CC05-F489-FC8406138A0B}"/>
              </a:ext>
            </a:extLst>
          </p:cNvPr>
          <p:cNvSpPr>
            <a:spLocks noChangeArrowheads="1"/>
          </p:cNvSpPr>
          <p:nvPr/>
        </p:nvSpPr>
        <p:spPr bwMode="auto">
          <a:xfrm>
            <a:off x="5160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4" name="Rectangle 76">
            <a:extLst>
              <a:ext uri="{FF2B5EF4-FFF2-40B4-BE49-F238E27FC236}">
                <a16:creationId xmlns:a16="http://schemas.microsoft.com/office/drawing/2014/main" xmlns="" id="{E5B8177F-5BF9-5212-F951-6A86FF9519E5}"/>
              </a:ext>
            </a:extLst>
          </p:cNvPr>
          <p:cNvSpPr>
            <a:spLocks noChangeArrowheads="1"/>
          </p:cNvSpPr>
          <p:nvPr/>
        </p:nvSpPr>
        <p:spPr bwMode="auto">
          <a:xfrm>
            <a:off x="5737225" y="5516564"/>
            <a:ext cx="501650"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5" name="Rectangle 77">
            <a:extLst>
              <a:ext uri="{FF2B5EF4-FFF2-40B4-BE49-F238E27FC236}">
                <a16:creationId xmlns:a16="http://schemas.microsoft.com/office/drawing/2014/main" xmlns="" id="{88F948FE-F326-FA03-1B3D-38D77DC9BE09}"/>
              </a:ext>
            </a:extLst>
          </p:cNvPr>
          <p:cNvSpPr>
            <a:spLocks noChangeArrowheads="1"/>
          </p:cNvSpPr>
          <p:nvPr/>
        </p:nvSpPr>
        <p:spPr bwMode="auto">
          <a:xfrm>
            <a:off x="8470900" y="5516564"/>
            <a:ext cx="433388"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6" name="Rectangle 78">
            <a:extLst>
              <a:ext uri="{FF2B5EF4-FFF2-40B4-BE49-F238E27FC236}">
                <a16:creationId xmlns:a16="http://schemas.microsoft.com/office/drawing/2014/main" xmlns="" id="{AABE4821-90D1-B513-A368-521E71AA439F}"/>
              </a:ext>
            </a:extLst>
          </p:cNvPr>
          <p:cNvSpPr>
            <a:spLocks noChangeArrowheads="1"/>
          </p:cNvSpPr>
          <p:nvPr/>
        </p:nvSpPr>
        <p:spPr bwMode="auto">
          <a:xfrm>
            <a:off x="9478963" y="5516564"/>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7" name="Rectangle 79">
            <a:extLst>
              <a:ext uri="{FF2B5EF4-FFF2-40B4-BE49-F238E27FC236}">
                <a16:creationId xmlns:a16="http://schemas.microsoft.com/office/drawing/2014/main" xmlns="" id="{F3689D28-BBA6-6CE5-1F31-16BC5715E05A}"/>
              </a:ext>
            </a:extLst>
          </p:cNvPr>
          <p:cNvSpPr>
            <a:spLocks noChangeArrowheads="1"/>
          </p:cNvSpPr>
          <p:nvPr/>
        </p:nvSpPr>
        <p:spPr bwMode="auto">
          <a:xfrm>
            <a:off x="10055226" y="5516564"/>
            <a:ext cx="612775"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2278" name="Text Box 84">
            <a:extLst>
              <a:ext uri="{FF2B5EF4-FFF2-40B4-BE49-F238E27FC236}">
                <a16:creationId xmlns:a16="http://schemas.microsoft.com/office/drawing/2014/main" xmlns="" id="{EE9F84B0-51B2-AEE8-933A-BD9334015091}"/>
              </a:ext>
            </a:extLst>
          </p:cNvPr>
          <p:cNvSpPr txBox="1">
            <a:spLocks noChangeArrowheads="1"/>
          </p:cNvSpPr>
          <p:nvPr/>
        </p:nvSpPr>
        <p:spPr bwMode="auto">
          <a:xfrm>
            <a:off x="3721101" y="1341438"/>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52279" name="Text Box 85">
            <a:extLst>
              <a:ext uri="{FF2B5EF4-FFF2-40B4-BE49-F238E27FC236}">
                <a16:creationId xmlns:a16="http://schemas.microsoft.com/office/drawing/2014/main" xmlns="" id="{D86A2C91-F8A7-807E-D27D-CC8CAE1F06B6}"/>
              </a:ext>
            </a:extLst>
          </p:cNvPr>
          <p:cNvSpPr txBox="1">
            <a:spLocks noChangeArrowheads="1"/>
          </p:cNvSpPr>
          <p:nvPr/>
        </p:nvSpPr>
        <p:spPr bwMode="auto">
          <a:xfrm>
            <a:off x="4143376" y="1314450"/>
            <a:ext cx="576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52280" name="Text Box 86">
            <a:extLst>
              <a:ext uri="{FF2B5EF4-FFF2-40B4-BE49-F238E27FC236}">
                <a16:creationId xmlns:a16="http://schemas.microsoft.com/office/drawing/2014/main" xmlns="" id="{6B9509FA-89A9-ADFE-BE57-86FB1C91B0A4}"/>
              </a:ext>
            </a:extLst>
          </p:cNvPr>
          <p:cNvSpPr txBox="1">
            <a:spLocks noChangeArrowheads="1"/>
          </p:cNvSpPr>
          <p:nvPr/>
        </p:nvSpPr>
        <p:spPr bwMode="auto">
          <a:xfrm>
            <a:off x="4570414" y="1341438"/>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52281" name="Text Box 87">
            <a:extLst>
              <a:ext uri="{FF2B5EF4-FFF2-40B4-BE49-F238E27FC236}">
                <a16:creationId xmlns:a16="http://schemas.microsoft.com/office/drawing/2014/main" xmlns="" id="{DC008E08-7FC9-A5AB-EE14-5DD002E98BBF}"/>
              </a:ext>
            </a:extLst>
          </p:cNvPr>
          <p:cNvSpPr txBox="1">
            <a:spLocks noChangeArrowheads="1"/>
          </p:cNvSpPr>
          <p:nvPr/>
        </p:nvSpPr>
        <p:spPr bwMode="auto">
          <a:xfrm>
            <a:off x="3792539" y="1125538"/>
            <a:ext cx="13668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52282" name="Text Box 88">
            <a:extLst>
              <a:ext uri="{FF2B5EF4-FFF2-40B4-BE49-F238E27FC236}">
                <a16:creationId xmlns:a16="http://schemas.microsoft.com/office/drawing/2014/main" xmlns="" id="{FA5FA6D5-541E-AE3E-C70B-37AC7E11B129}"/>
              </a:ext>
            </a:extLst>
          </p:cNvPr>
          <p:cNvSpPr txBox="1">
            <a:spLocks noChangeArrowheads="1"/>
          </p:cNvSpPr>
          <p:nvPr/>
        </p:nvSpPr>
        <p:spPr bwMode="auto">
          <a:xfrm>
            <a:off x="5092700" y="1350963"/>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52283" name="Text Box 89">
            <a:extLst>
              <a:ext uri="{FF2B5EF4-FFF2-40B4-BE49-F238E27FC236}">
                <a16:creationId xmlns:a16="http://schemas.microsoft.com/office/drawing/2014/main" xmlns="" id="{3087045F-8DC6-37E6-9ECE-32A70E811801}"/>
              </a:ext>
            </a:extLst>
          </p:cNvPr>
          <p:cNvSpPr txBox="1">
            <a:spLocks noChangeArrowheads="1"/>
          </p:cNvSpPr>
          <p:nvPr/>
        </p:nvSpPr>
        <p:spPr bwMode="auto">
          <a:xfrm>
            <a:off x="5664201" y="134143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52284" name="Text Box 90">
            <a:extLst>
              <a:ext uri="{FF2B5EF4-FFF2-40B4-BE49-F238E27FC236}">
                <a16:creationId xmlns:a16="http://schemas.microsoft.com/office/drawing/2014/main" xmlns="" id="{1E29DFBF-2568-D761-6876-4761DFFA04D1}"/>
              </a:ext>
            </a:extLst>
          </p:cNvPr>
          <p:cNvSpPr txBox="1">
            <a:spLocks noChangeArrowheads="1"/>
          </p:cNvSpPr>
          <p:nvPr/>
        </p:nvSpPr>
        <p:spPr bwMode="auto">
          <a:xfrm>
            <a:off x="7967664" y="1341438"/>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52285" name="Text Box 91">
            <a:extLst>
              <a:ext uri="{FF2B5EF4-FFF2-40B4-BE49-F238E27FC236}">
                <a16:creationId xmlns:a16="http://schemas.microsoft.com/office/drawing/2014/main" xmlns="" id="{7E9288CD-AF10-62BD-6F25-F37874976AA0}"/>
              </a:ext>
            </a:extLst>
          </p:cNvPr>
          <p:cNvSpPr txBox="1">
            <a:spLocks noChangeArrowheads="1"/>
          </p:cNvSpPr>
          <p:nvPr/>
        </p:nvSpPr>
        <p:spPr bwMode="auto">
          <a:xfrm>
            <a:off x="8420101" y="130651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52286" name="Rectangle 92">
            <a:extLst>
              <a:ext uri="{FF2B5EF4-FFF2-40B4-BE49-F238E27FC236}">
                <a16:creationId xmlns:a16="http://schemas.microsoft.com/office/drawing/2014/main" xmlns="" id="{70D5CF47-F6B8-8221-1812-619DB2734C5D}"/>
              </a:ext>
            </a:extLst>
          </p:cNvPr>
          <p:cNvSpPr>
            <a:spLocks noChangeArrowheads="1"/>
          </p:cNvSpPr>
          <p:nvPr/>
        </p:nvSpPr>
        <p:spPr bwMode="auto">
          <a:xfrm>
            <a:off x="9407525" y="1341438"/>
            <a:ext cx="719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52287" name="Text Box 93">
            <a:extLst>
              <a:ext uri="{FF2B5EF4-FFF2-40B4-BE49-F238E27FC236}">
                <a16:creationId xmlns:a16="http://schemas.microsoft.com/office/drawing/2014/main" xmlns="" id="{E0C4ED64-FE03-6178-68E1-2F76287E3F6D}"/>
              </a:ext>
            </a:extLst>
          </p:cNvPr>
          <p:cNvSpPr txBox="1">
            <a:spLocks noChangeArrowheads="1"/>
          </p:cNvSpPr>
          <p:nvPr/>
        </p:nvSpPr>
        <p:spPr bwMode="auto">
          <a:xfrm>
            <a:off x="10056814" y="1341438"/>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52288" name="Text Box 94">
            <a:extLst>
              <a:ext uri="{FF2B5EF4-FFF2-40B4-BE49-F238E27FC236}">
                <a16:creationId xmlns:a16="http://schemas.microsoft.com/office/drawing/2014/main" xmlns="" id="{9C5BCAA8-70A6-DF3F-88FB-C92FD0E4E989}"/>
              </a:ext>
            </a:extLst>
          </p:cNvPr>
          <p:cNvSpPr txBox="1">
            <a:spLocks noChangeArrowheads="1"/>
          </p:cNvSpPr>
          <p:nvPr/>
        </p:nvSpPr>
        <p:spPr bwMode="auto">
          <a:xfrm>
            <a:off x="8831263" y="1341438"/>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52289" name="Text Box 95">
            <a:extLst>
              <a:ext uri="{FF2B5EF4-FFF2-40B4-BE49-F238E27FC236}">
                <a16:creationId xmlns:a16="http://schemas.microsoft.com/office/drawing/2014/main" xmlns="" id="{E5D1F809-8F93-0D73-B838-254513DEC5BE}"/>
              </a:ext>
            </a:extLst>
          </p:cNvPr>
          <p:cNvSpPr txBox="1">
            <a:spLocks noChangeArrowheads="1"/>
          </p:cNvSpPr>
          <p:nvPr/>
        </p:nvSpPr>
        <p:spPr bwMode="auto">
          <a:xfrm>
            <a:off x="5016501" y="1125538"/>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52290" name="Text Box 96">
            <a:extLst>
              <a:ext uri="{FF2B5EF4-FFF2-40B4-BE49-F238E27FC236}">
                <a16:creationId xmlns:a16="http://schemas.microsoft.com/office/drawing/2014/main" xmlns="" id="{F8BCC6FD-2198-1EE2-D4D4-7EA6AF31C949}"/>
              </a:ext>
            </a:extLst>
          </p:cNvPr>
          <p:cNvSpPr txBox="1">
            <a:spLocks noChangeArrowheads="1"/>
          </p:cNvSpPr>
          <p:nvPr/>
        </p:nvSpPr>
        <p:spPr bwMode="auto">
          <a:xfrm>
            <a:off x="8039101" y="1108076"/>
            <a:ext cx="14398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52291" name="Rectangle 97">
            <a:extLst>
              <a:ext uri="{FF2B5EF4-FFF2-40B4-BE49-F238E27FC236}">
                <a16:creationId xmlns:a16="http://schemas.microsoft.com/office/drawing/2014/main" xmlns="" id="{842772E3-40A6-1301-D800-95EC303B770A}"/>
              </a:ext>
            </a:extLst>
          </p:cNvPr>
          <p:cNvSpPr>
            <a:spLocks noChangeArrowheads="1"/>
          </p:cNvSpPr>
          <p:nvPr/>
        </p:nvSpPr>
        <p:spPr bwMode="auto">
          <a:xfrm>
            <a:off x="9439275" y="1125538"/>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52292" name="Line 98">
            <a:extLst>
              <a:ext uri="{FF2B5EF4-FFF2-40B4-BE49-F238E27FC236}">
                <a16:creationId xmlns:a16="http://schemas.microsoft.com/office/drawing/2014/main" xmlns="" id="{249A1431-F948-DFF1-E639-94FC1351EB06}"/>
              </a:ext>
            </a:extLst>
          </p:cNvPr>
          <p:cNvSpPr>
            <a:spLocks noChangeShapeType="1"/>
          </p:cNvSpPr>
          <p:nvPr/>
        </p:nvSpPr>
        <p:spPr bwMode="auto">
          <a:xfrm>
            <a:off x="10055225" y="1341439"/>
            <a:ext cx="0" cy="4751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cxnSp>
        <p:nvCxnSpPr>
          <p:cNvPr id="3" name="Connecteur droit 2">
            <a:extLst>
              <a:ext uri="{FF2B5EF4-FFF2-40B4-BE49-F238E27FC236}">
                <a16:creationId xmlns:a16="http://schemas.microsoft.com/office/drawing/2014/main" xmlns="" id="{4DA535FA-BD69-C50D-D5BF-D9FC1718DD70}"/>
              </a:ext>
            </a:extLst>
          </p:cNvPr>
          <p:cNvCxnSpPr/>
          <p:nvPr/>
        </p:nvCxnSpPr>
        <p:spPr>
          <a:xfrm flipV="1">
            <a:off x="1631951" y="2246314"/>
            <a:ext cx="4678363" cy="79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xmlns="" id="{84ED4F72-A1B3-CAA6-BCD7-8F3B146EE997}"/>
              </a:ext>
            </a:extLst>
          </p:cNvPr>
          <p:cNvCxnSpPr/>
          <p:nvPr/>
        </p:nvCxnSpPr>
        <p:spPr>
          <a:xfrm flipV="1">
            <a:off x="1598613" y="2614614"/>
            <a:ext cx="4678362" cy="79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xmlns="" id="{101F76F4-39F7-FF3C-D4F5-4BAA4E63252B}"/>
              </a:ext>
            </a:extLst>
          </p:cNvPr>
          <p:cNvCxnSpPr/>
          <p:nvPr/>
        </p:nvCxnSpPr>
        <p:spPr>
          <a:xfrm flipV="1">
            <a:off x="1770063" y="3213100"/>
            <a:ext cx="4678362" cy="79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xmlns="" id="{B63CDC9A-5962-71D4-22D6-AA666C06D39C}"/>
              </a:ext>
            </a:extLst>
          </p:cNvPr>
          <p:cNvCxnSpPr/>
          <p:nvPr/>
        </p:nvCxnSpPr>
        <p:spPr>
          <a:xfrm flipV="1">
            <a:off x="1574800" y="4003675"/>
            <a:ext cx="4679950" cy="79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xmlns="" id="{5AC1C2A4-159D-D59D-596C-6C45F4168012}"/>
              </a:ext>
            </a:extLst>
          </p:cNvPr>
          <p:cNvCxnSpPr/>
          <p:nvPr/>
        </p:nvCxnSpPr>
        <p:spPr>
          <a:xfrm flipV="1">
            <a:off x="1520825" y="4708525"/>
            <a:ext cx="467995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xmlns="" id="{08FEEEEF-E606-BD95-E37B-611A6DF3FFD5}"/>
              </a:ext>
            </a:extLst>
          </p:cNvPr>
          <p:cNvSpPr/>
          <p:nvPr/>
        </p:nvSpPr>
        <p:spPr>
          <a:xfrm>
            <a:off x="8831263" y="1327150"/>
            <a:ext cx="741362" cy="38290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8" name="Ellipse 77">
            <a:extLst>
              <a:ext uri="{FF2B5EF4-FFF2-40B4-BE49-F238E27FC236}">
                <a16:creationId xmlns:a16="http://schemas.microsoft.com/office/drawing/2014/main" xmlns="" id="{D908C802-78A0-90CF-416B-8B22F4D2BAD1}"/>
              </a:ext>
            </a:extLst>
          </p:cNvPr>
          <p:cNvSpPr/>
          <p:nvPr/>
        </p:nvSpPr>
        <p:spPr>
          <a:xfrm>
            <a:off x="6162675" y="1195388"/>
            <a:ext cx="1741488" cy="38290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2" name="Ellipse 1"/>
          <p:cNvSpPr/>
          <p:nvPr/>
        </p:nvSpPr>
        <p:spPr>
          <a:xfrm>
            <a:off x="1240971" y="5214936"/>
            <a:ext cx="9909111" cy="906465"/>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251171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1">
            <a:extLst>
              <a:ext uri="{FF2B5EF4-FFF2-40B4-BE49-F238E27FC236}">
                <a16:creationId xmlns:a16="http://schemas.microsoft.com/office/drawing/2014/main" xmlns="" id="{4BFA9E41-A866-0E7D-1105-03ED83CC6B63}"/>
              </a:ext>
            </a:extLst>
          </p:cNvPr>
          <p:cNvSpPr txBox="1">
            <a:spLocks noChangeArrowheads="1"/>
          </p:cNvSpPr>
          <p:nvPr/>
        </p:nvSpPr>
        <p:spPr bwMode="auto">
          <a:xfrm>
            <a:off x="1776414" y="404813"/>
            <a:ext cx="525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CHARGES POUR TRAVAUX ET AUTRES OPÉRATIONS EXEPTIONNELLES</a:t>
            </a:r>
          </a:p>
        </p:txBody>
      </p:sp>
      <p:sp>
        <p:nvSpPr>
          <p:cNvPr id="53251" name="Rectangle 52">
            <a:extLst>
              <a:ext uri="{FF2B5EF4-FFF2-40B4-BE49-F238E27FC236}">
                <a16:creationId xmlns:a16="http://schemas.microsoft.com/office/drawing/2014/main" xmlns="" id="{F32A1549-EE75-2D81-957E-4B8B1151FCF8}"/>
              </a:ext>
            </a:extLst>
          </p:cNvPr>
          <p:cNvSpPr>
            <a:spLocks noChangeArrowheads="1"/>
          </p:cNvSpPr>
          <p:nvPr/>
        </p:nvSpPr>
        <p:spPr bwMode="auto">
          <a:xfrm>
            <a:off x="1847851" y="981076"/>
            <a:ext cx="3960813" cy="475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3252" name="Line 54">
            <a:extLst>
              <a:ext uri="{FF2B5EF4-FFF2-40B4-BE49-F238E27FC236}">
                <a16:creationId xmlns:a16="http://schemas.microsoft.com/office/drawing/2014/main" xmlns="" id="{5C162E2D-6E02-5C34-111A-FC3CD1A614EC}"/>
              </a:ext>
            </a:extLst>
          </p:cNvPr>
          <p:cNvSpPr>
            <a:spLocks noChangeShapeType="1"/>
          </p:cNvSpPr>
          <p:nvPr/>
        </p:nvSpPr>
        <p:spPr bwMode="auto">
          <a:xfrm>
            <a:off x="4729163"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3253" name="Line 55">
            <a:extLst>
              <a:ext uri="{FF2B5EF4-FFF2-40B4-BE49-F238E27FC236}">
                <a16:creationId xmlns:a16="http://schemas.microsoft.com/office/drawing/2014/main" xmlns="" id="{A1FDA747-875A-A39B-3382-46EB9A6AB8AA}"/>
              </a:ext>
            </a:extLst>
          </p:cNvPr>
          <p:cNvSpPr>
            <a:spLocks noChangeShapeType="1"/>
          </p:cNvSpPr>
          <p:nvPr/>
        </p:nvSpPr>
        <p:spPr bwMode="auto">
          <a:xfrm>
            <a:off x="5232400"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3254" name="Text Box 56">
            <a:extLst>
              <a:ext uri="{FF2B5EF4-FFF2-40B4-BE49-F238E27FC236}">
                <a16:creationId xmlns:a16="http://schemas.microsoft.com/office/drawing/2014/main" xmlns="" id="{B347A685-60D3-EECF-EB97-DC93E424C9B7}"/>
              </a:ext>
            </a:extLst>
          </p:cNvPr>
          <p:cNvSpPr txBox="1">
            <a:spLocks noChangeArrowheads="1"/>
          </p:cNvSpPr>
          <p:nvPr/>
        </p:nvSpPr>
        <p:spPr bwMode="auto">
          <a:xfrm>
            <a:off x="1776413" y="1125539"/>
            <a:ext cx="252095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661 Remboursement d’annuités d’empreint</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671à 673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677 Pertes sur créances                       irrécouvrables </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678 Charges exceptionnelles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68 Dépréciation sur créances douteuses  </a:t>
            </a:r>
          </a:p>
        </p:txBody>
      </p:sp>
      <p:sp>
        <p:nvSpPr>
          <p:cNvPr id="53255" name="Rectangle 57">
            <a:extLst>
              <a:ext uri="{FF2B5EF4-FFF2-40B4-BE49-F238E27FC236}">
                <a16:creationId xmlns:a16="http://schemas.microsoft.com/office/drawing/2014/main" xmlns="" id="{490740BD-3964-0FDF-6F4C-784713972A29}"/>
              </a:ext>
            </a:extLst>
          </p:cNvPr>
          <p:cNvSpPr>
            <a:spLocks noChangeArrowheads="1"/>
          </p:cNvSpPr>
          <p:nvPr/>
        </p:nvSpPr>
        <p:spPr bwMode="auto">
          <a:xfrm>
            <a:off x="5880101" y="981075"/>
            <a:ext cx="3959225" cy="532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3256" name="Text Box 58">
            <a:extLst>
              <a:ext uri="{FF2B5EF4-FFF2-40B4-BE49-F238E27FC236}">
                <a16:creationId xmlns:a16="http://schemas.microsoft.com/office/drawing/2014/main" xmlns="" id="{6BCB6578-BAFB-D45E-0639-9E2592DAB0BB}"/>
              </a:ext>
            </a:extLst>
          </p:cNvPr>
          <p:cNvSpPr txBox="1">
            <a:spLocks noChangeArrowheads="1"/>
          </p:cNvSpPr>
          <p:nvPr/>
        </p:nvSpPr>
        <p:spPr bwMode="auto">
          <a:xfrm>
            <a:off x="6311901" y="404813"/>
            <a:ext cx="367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PRODUITS POURTRAVAUX ET AUTRES OPÉRATIONS EXCEPTIONNELLES</a:t>
            </a:r>
          </a:p>
        </p:txBody>
      </p:sp>
      <p:sp>
        <p:nvSpPr>
          <p:cNvPr id="53257" name="Text Box 59">
            <a:extLst>
              <a:ext uri="{FF2B5EF4-FFF2-40B4-BE49-F238E27FC236}">
                <a16:creationId xmlns:a16="http://schemas.microsoft.com/office/drawing/2014/main" xmlns="" id="{3D416ACC-E26F-A9DB-67FC-DD9BD16B8848}"/>
              </a:ext>
            </a:extLst>
          </p:cNvPr>
          <p:cNvSpPr txBox="1">
            <a:spLocks noChangeArrowheads="1"/>
          </p:cNvSpPr>
          <p:nvPr/>
        </p:nvSpPr>
        <p:spPr bwMode="auto">
          <a:xfrm>
            <a:off x="5880100" y="1125538"/>
            <a:ext cx="2159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702 ProvisionS pour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703 Avances versées par les copropriétaires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704 Remboursement d’annuités d’emprunts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Autres produits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711 Subventions sur travaux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712 Emprunt à utiliser sur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714 Produits divers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716 Produits financiers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718 Produits exceptionnels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78 Reprise de dépréciation sur créances douteuses</a:t>
            </a:r>
          </a:p>
        </p:txBody>
      </p:sp>
      <p:sp>
        <p:nvSpPr>
          <p:cNvPr id="53258" name="Line 65">
            <a:extLst>
              <a:ext uri="{FF2B5EF4-FFF2-40B4-BE49-F238E27FC236}">
                <a16:creationId xmlns:a16="http://schemas.microsoft.com/office/drawing/2014/main" xmlns="" id="{DA948351-7277-F2FD-AF31-8390B00C079C}"/>
              </a:ext>
            </a:extLst>
          </p:cNvPr>
          <p:cNvSpPr>
            <a:spLocks noChangeShapeType="1"/>
          </p:cNvSpPr>
          <p:nvPr/>
        </p:nvSpPr>
        <p:spPr bwMode="auto">
          <a:xfrm>
            <a:off x="5880101" y="6021388"/>
            <a:ext cx="395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3259" name="Text Box 66">
            <a:extLst>
              <a:ext uri="{FF2B5EF4-FFF2-40B4-BE49-F238E27FC236}">
                <a16:creationId xmlns:a16="http://schemas.microsoft.com/office/drawing/2014/main" xmlns="" id="{8E8DB73F-61EF-C4AA-7C46-C19E3CA3BC32}"/>
              </a:ext>
            </a:extLst>
          </p:cNvPr>
          <p:cNvSpPr txBox="1">
            <a:spLocks noChangeArrowheads="1"/>
          </p:cNvSpPr>
          <p:nvPr/>
        </p:nvSpPr>
        <p:spPr bwMode="auto">
          <a:xfrm>
            <a:off x="6383339" y="5734050"/>
            <a:ext cx="172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Solde (insuffisance)</a:t>
            </a:r>
          </a:p>
        </p:txBody>
      </p:sp>
      <p:sp>
        <p:nvSpPr>
          <p:cNvPr id="53260" name="Text Box 67">
            <a:extLst>
              <a:ext uri="{FF2B5EF4-FFF2-40B4-BE49-F238E27FC236}">
                <a16:creationId xmlns:a16="http://schemas.microsoft.com/office/drawing/2014/main" xmlns="" id="{95D7FEA4-03D0-5D28-F0E8-53F514AA8065}"/>
              </a:ext>
            </a:extLst>
          </p:cNvPr>
          <p:cNvSpPr txBox="1">
            <a:spLocks noChangeArrowheads="1"/>
          </p:cNvSpPr>
          <p:nvPr/>
        </p:nvSpPr>
        <p:spPr bwMode="auto">
          <a:xfrm>
            <a:off x="7246939" y="6021389"/>
            <a:ext cx="720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II</a:t>
            </a:r>
          </a:p>
        </p:txBody>
      </p:sp>
      <p:sp>
        <p:nvSpPr>
          <p:cNvPr id="53261" name="Line 68">
            <a:extLst>
              <a:ext uri="{FF2B5EF4-FFF2-40B4-BE49-F238E27FC236}">
                <a16:creationId xmlns:a16="http://schemas.microsoft.com/office/drawing/2014/main" xmlns="" id="{C028D0DF-2794-BE10-C75E-F95838DD3F49}"/>
              </a:ext>
            </a:extLst>
          </p:cNvPr>
          <p:cNvSpPr>
            <a:spLocks noChangeShapeType="1"/>
          </p:cNvSpPr>
          <p:nvPr/>
        </p:nvSpPr>
        <p:spPr bwMode="auto">
          <a:xfrm>
            <a:off x="1847851" y="6021388"/>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3262" name="Line 69">
            <a:extLst>
              <a:ext uri="{FF2B5EF4-FFF2-40B4-BE49-F238E27FC236}">
                <a16:creationId xmlns:a16="http://schemas.microsoft.com/office/drawing/2014/main" xmlns="" id="{B9E495B0-D67A-3652-E992-5A57AA7972E3}"/>
              </a:ext>
            </a:extLst>
          </p:cNvPr>
          <p:cNvSpPr>
            <a:spLocks noChangeShapeType="1"/>
          </p:cNvSpPr>
          <p:nvPr/>
        </p:nvSpPr>
        <p:spPr bwMode="auto">
          <a:xfrm>
            <a:off x="1847851" y="6308725"/>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3263" name="Line 70">
            <a:extLst>
              <a:ext uri="{FF2B5EF4-FFF2-40B4-BE49-F238E27FC236}">
                <a16:creationId xmlns:a16="http://schemas.microsoft.com/office/drawing/2014/main" xmlns="" id="{AE55C1AA-555E-17EF-3DB2-47EB6DE60808}"/>
              </a:ext>
            </a:extLst>
          </p:cNvPr>
          <p:cNvSpPr>
            <a:spLocks noChangeShapeType="1"/>
          </p:cNvSpPr>
          <p:nvPr/>
        </p:nvSpPr>
        <p:spPr bwMode="auto">
          <a:xfrm flipH="1">
            <a:off x="5808663" y="4581525"/>
            <a:ext cx="0" cy="172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3264" name="Text Box 71">
            <a:extLst>
              <a:ext uri="{FF2B5EF4-FFF2-40B4-BE49-F238E27FC236}">
                <a16:creationId xmlns:a16="http://schemas.microsoft.com/office/drawing/2014/main" xmlns="" id="{38D6B832-0A21-DEF1-D7A5-816BC59887B8}"/>
              </a:ext>
            </a:extLst>
          </p:cNvPr>
          <p:cNvSpPr txBox="1">
            <a:spLocks noChangeArrowheads="1"/>
          </p:cNvSpPr>
          <p:nvPr/>
        </p:nvSpPr>
        <p:spPr bwMode="auto">
          <a:xfrm>
            <a:off x="2640014" y="5734050"/>
            <a:ext cx="1512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Solde (excédent)</a:t>
            </a:r>
          </a:p>
        </p:txBody>
      </p:sp>
      <p:sp>
        <p:nvSpPr>
          <p:cNvPr id="53265" name="Text Box 72">
            <a:extLst>
              <a:ext uri="{FF2B5EF4-FFF2-40B4-BE49-F238E27FC236}">
                <a16:creationId xmlns:a16="http://schemas.microsoft.com/office/drawing/2014/main" xmlns="" id="{9D5B7041-B685-FEC9-F4F8-92FFEBFAF99F}"/>
              </a:ext>
            </a:extLst>
          </p:cNvPr>
          <p:cNvSpPr txBox="1">
            <a:spLocks noChangeArrowheads="1"/>
          </p:cNvSpPr>
          <p:nvPr/>
        </p:nvSpPr>
        <p:spPr bwMode="auto">
          <a:xfrm>
            <a:off x="3000375" y="6021389"/>
            <a:ext cx="1081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II</a:t>
            </a:r>
          </a:p>
        </p:txBody>
      </p:sp>
      <p:sp>
        <p:nvSpPr>
          <p:cNvPr id="53266" name="Rectangle 80">
            <a:extLst>
              <a:ext uri="{FF2B5EF4-FFF2-40B4-BE49-F238E27FC236}">
                <a16:creationId xmlns:a16="http://schemas.microsoft.com/office/drawing/2014/main" xmlns="" id="{7BDA4809-0D53-D7B1-3484-62AB9CF66DFA}"/>
              </a:ext>
            </a:extLst>
          </p:cNvPr>
          <p:cNvSpPr>
            <a:spLocks noChangeArrowheads="1"/>
          </p:cNvSpPr>
          <p:nvPr/>
        </p:nvSpPr>
        <p:spPr bwMode="auto">
          <a:xfrm>
            <a:off x="4152901" y="6021389"/>
            <a:ext cx="576263" cy="288925"/>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3267" name="Rectangle 81">
            <a:extLst>
              <a:ext uri="{FF2B5EF4-FFF2-40B4-BE49-F238E27FC236}">
                <a16:creationId xmlns:a16="http://schemas.microsoft.com/office/drawing/2014/main" xmlns="" id="{33612B7E-CB75-51D1-EDD8-ADC86BB8892D}"/>
              </a:ext>
            </a:extLst>
          </p:cNvPr>
          <p:cNvSpPr>
            <a:spLocks noChangeArrowheads="1"/>
          </p:cNvSpPr>
          <p:nvPr/>
        </p:nvSpPr>
        <p:spPr bwMode="auto">
          <a:xfrm>
            <a:off x="4729164" y="6021389"/>
            <a:ext cx="503237" cy="288925"/>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3268" name="Rectangle 82">
            <a:extLst>
              <a:ext uri="{FF2B5EF4-FFF2-40B4-BE49-F238E27FC236}">
                <a16:creationId xmlns:a16="http://schemas.microsoft.com/office/drawing/2014/main" xmlns="" id="{ED782729-1760-76A6-598D-9E3A9E95261E}"/>
              </a:ext>
            </a:extLst>
          </p:cNvPr>
          <p:cNvSpPr>
            <a:spLocks noChangeArrowheads="1"/>
          </p:cNvSpPr>
          <p:nvPr/>
        </p:nvSpPr>
        <p:spPr bwMode="auto">
          <a:xfrm>
            <a:off x="8183563" y="6021389"/>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3269" name="Rectangle 83">
            <a:extLst>
              <a:ext uri="{FF2B5EF4-FFF2-40B4-BE49-F238E27FC236}">
                <a16:creationId xmlns:a16="http://schemas.microsoft.com/office/drawing/2014/main" xmlns="" id="{F4B23F1A-CB9B-E60A-B393-924A2FE05861}"/>
              </a:ext>
            </a:extLst>
          </p:cNvPr>
          <p:cNvSpPr>
            <a:spLocks noChangeArrowheads="1"/>
          </p:cNvSpPr>
          <p:nvPr/>
        </p:nvSpPr>
        <p:spPr bwMode="auto">
          <a:xfrm>
            <a:off x="8759826" y="6021389"/>
            <a:ext cx="506413"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3270" name="Line 98">
            <a:extLst>
              <a:ext uri="{FF2B5EF4-FFF2-40B4-BE49-F238E27FC236}">
                <a16:creationId xmlns:a16="http://schemas.microsoft.com/office/drawing/2014/main" xmlns="" id="{A0125C72-D110-D452-1FF8-4144FBA3279D}"/>
              </a:ext>
            </a:extLst>
          </p:cNvPr>
          <p:cNvSpPr>
            <a:spLocks noChangeShapeType="1"/>
          </p:cNvSpPr>
          <p:nvPr/>
        </p:nvSpPr>
        <p:spPr bwMode="auto">
          <a:xfrm>
            <a:off x="1847850" y="4581525"/>
            <a:ext cx="0" cy="172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3271" name="Line 100">
            <a:extLst>
              <a:ext uri="{FF2B5EF4-FFF2-40B4-BE49-F238E27FC236}">
                <a16:creationId xmlns:a16="http://schemas.microsoft.com/office/drawing/2014/main" xmlns="" id="{BB2C62B0-3CF2-A1AB-C303-F479B3F55061}"/>
              </a:ext>
            </a:extLst>
          </p:cNvPr>
          <p:cNvSpPr>
            <a:spLocks noChangeShapeType="1"/>
          </p:cNvSpPr>
          <p:nvPr/>
        </p:nvSpPr>
        <p:spPr bwMode="auto">
          <a:xfrm flipV="1">
            <a:off x="4152900"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3272" name="Line 101">
            <a:extLst>
              <a:ext uri="{FF2B5EF4-FFF2-40B4-BE49-F238E27FC236}">
                <a16:creationId xmlns:a16="http://schemas.microsoft.com/office/drawing/2014/main" xmlns="" id="{A351B44F-3700-60B8-1EE9-5858E2E7615A}"/>
              </a:ext>
            </a:extLst>
          </p:cNvPr>
          <p:cNvSpPr>
            <a:spLocks noChangeShapeType="1"/>
          </p:cNvSpPr>
          <p:nvPr/>
        </p:nvSpPr>
        <p:spPr bwMode="auto">
          <a:xfrm>
            <a:off x="5880101" y="5734050"/>
            <a:ext cx="395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3273" name="Line 102">
            <a:extLst>
              <a:ext uri="{FF2B5EF4-FFF2-40B4-BE49-F238E27FC236}">
                <a16:creationId xmlns:a16="http://schemas.microsoft.com/office/drawing/2014/main" xmlns="" id="{1C07A2A9-B0E8-506A-3D53-5DDA89882F16}"/>
              </a:ext>
            </a:extLst>
          </p:cNvPr>
          <p:cNvSpPr>
            <a:spLocks noChangeShapeType="1"/>
          </p:cNvSpPr>
          <p:nvPr/>
        </p:nvSpPr>
        <p:spPr bwMode="auto">
          <a:xfrm flipV="1">
            <a:off x="8183563"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3274" name="Line 103">
            <a:extLst>
              <a:ext uri="{FF2B5EF4-FFF2-40B4-BE49-F238E27FC236}">
                <a16:creationId xmlns:a16="http://schemas.microsoft.com/office/drawing/2014/main" xmlns="" id="{19E5E1C3-99C7-3AA5-9765-58E061D74714}"/>
              </a:ext>
            </a:extLst>
          </p:cNvPr>
          <p:cNvSpPr>
            <a:spLocks noChangeShapeType="1"/>
          </p:cNvSpPr>
          <p:nvPr/>
        </p:nvSpPr>
        <p:spPr bwMode="auto">
          <a:xfrm flipV="1">
            <a:off x="8759825"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3275" name="Line 104">
            <a:extLst>
              <a:ext uri="{FF2B5EF4-FFF2-40B4-BE49-F238E27FC236}">
                <a16:creationId xmlns:a16="http://schemas.microsoft.com/office/drawing/2014/main" xmlns="" id="{4D14FD6B-BBAE-617F-EDD8-331B882C121B}"/>
              </a:ext>
            </a:extLst>
          </p:cNvPr>
          <p:cNvSpPr>
            <a:spLocks noChangeShapeType="1"/>
          </p:cNvSpPr>
          <p:nvPr/>
        </p:nvSpPr>
        <p:spPr bwMode="auto">
          <a:xfrm flipV="1">
            <a:off x="9263063"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Tree>
    <p:extLst>
      <p:ext uri="{BB962C8B-B14F-4D97-AF65-F5344CB8AC3E}">
        <p14:creationId xmlns:p14="http://schemas.microsoft.com/office/powerpoint/2010/main" val="41346022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1">
            <a:extLst>
              <a:ext uri="{FF2B5EF4-FFF2-40B4-BE49-F238E27FC236}">
                <a16:creationId xmlns:a16="http://schemas.microsoft.com/office/drawing/2014/main" xmlns="" id="{AA67A914-8372-0E49-EBF9-D6636C395259}"/>
              </a:ext>
            </a:extLst>
          </p:cNvPr>
          <p:cNvSpPr txBox="1">
            <a:spLocks noChangeArrowheads="1"/>
          </p:cNvSpPr>
          <p:nvPr/>
        </p:nvSpPr>
        <p:spPr bwMode="auto">
          <a:xfrm>
            <a:off x="1776414" y="404813"/>
            <a:ext cx="525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CHARGES POUR TRAVAUX ET AUTRES OPÉRATIONS EXEPTIONNELLES</a:t>
            </a:r>
          </a:p>
        </p:txBody>
      </p:sp>
      <p:sp>
        <p:nvSpPr>
          <p:cNvPr id="55299" name="Rectangle 52">
            <a:extLst>
              <a:ext uri="{FF2B5EF4-FFF2-40B4-BE49-F238E27FC236}">
                <a16:creationId xmlns:a16="http://schemas.microsoft.com/office/drawing/2014/main" xmlns="" id="{32A3F111-3FFF-8888-296F-69C9A2ECE365}"/>
              </a:ext>
            </a:extLst>
          </p:cNvPr>
          <p:cNvSpPr>
            <a:spLocks noChangeArrowheads="1"/>
          </p:cNvSpPr>
          <p:nvPr/>
        </p:nvSpPr>
        <p:spPr bwMode="auto">
          <a:xfrm>
            <a:off x="1847851" y="981076"/>
            <a:ext cx="3960813" cy="475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5300" name="Line 54">
            <a:extLst>
              <a:ext uri="{FF2B5EF4-FFF2-40B4-BE49-F238E27FC236}">
                <a16:creationId xmlns:a16="http://schemas.microsoft.com/office/drawing/2014/main" xmlns="" id="{D427A974-161A-D8D1-28C7-1FBBF41DE9EC}"/>
              </a:ext>
            </a:extLst>
          </p:cNvPr>
          <p:cNvSpPr>
            <a:spLocks noChangeShapeType="1"/>
          </p:cNvSpPr>
          <p:nvPr/>
        </p:nvSpPr>
        <p:spPr bwMode="auto">
          <a:xfrm>
            <a:off x="4729163"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5301" name="Line 55">
            <a:extLst>
              <a:ext uri="{FF2B5EF4-FFF2-40B4-BE49-F238E27FC236}">
                <a16:creationId xmlns:a16="http://schemas.microsoft.com/office/drawing/2014/main" xmlns="" id="{A1B57253-3D5E-CFC2-A857-30ACC530AE7B}"/>
              </a:ext>
            </a:extLst>
          </p:cNvPr>
          <p:cNvSpPr>
            <a:spLocks noChangeShapeType="1"/>
          </p:cNvSpPr>
          <p:nvPr/>
        </p:nvSpPr>
        <p:spPr bwMode="auto">
          <a:xfrm>
            <a:off x="5232400"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5302" name="Text Box 56">
            <a:extLst>
              <a:ext uri="{FF2B5EF4-FFF2-40B4-BE49-F238E27FC236}">
                <a16:creationId xmlns:a16="http://schemas.microsoft.com/office/drawing/2014/main" xmlns="" id="{A0AE5F5B-4C68-41FF-A72F-BA684C35CC8E}"/>
              </a:ext>
            </a:extLst>
          </p:cNvPr>
          <p:cNvSpPr txBox="1">
            <a:spLocks noChangeArrowheads="1"/>
          </p:cNvSpPr>
          <p:nvPr/>
        </p:nvSpPr>
        <p:spPr bwMode="auto">
          <a:xfrm>
            <a:off x="1776413" y="1125539"/>
            <a:ext cx="252095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661 Remboursement d’annuités d’empreint</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671à 673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677 Pertes sur créances                       irrécouvrables </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678 Charges exceptionnelles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68 Dépréciation sur créances douteuses  </a:t>
            </a:r>
          </a:p>
        </p:txBody>
      </p:sp>
      <p:sp>
        <p:nvSpPr>
          <p:cNvPr id="55303" name="Rectangle 57">
            <a:extLst>
              <a:ext uri="{FF2B5EF4-FFF2-40B4-BE49-F238E27FC236}">
                <a16:creationId xmlns:a16="http://schemas.microsoft.com/office/drawing/2014/main" xmlns="" id="{B1F3C89D-F4AC-D2AF-0568-9F5CB770773F}"/>
              </a:ext>
            </a:extLst>
          </p:cNvPr>
          <p:cNvSpPr>
            <a:spLocks noChangeArrowheads="1"/>
          </p:cNvSpPr>
          <p:nvPr/>
        </p:nvSpPr>
        <p:spPr bwMode="auto">
          <a:xfrm>
            <a:off x="5880101" y="981075"/>
            <a:ext cx="3959225" cy="532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5304" name="Text Box 58">
            <a:extLst>
              <a:ext uri="{FF2B5EF4-FFF2-40B4-BE49-F238E27FC236}">
                <a16:creationId xmlns:a16="http://schemas.microsoft.com/office/drawing/2014/main" xmlns="" id="{609A5A99-4B66-3782-3A0F-AB0FCFAFF79B}"/>
              </a:ext>
            </a:extLst>
          </p:cNvPr>
          <p:cNvSpPr txBox="1">
            <a:spLocks noChangeArrowheads="1"/>
          </p:cNvSpPr>
          <p:nvPr/>
        </p:nvSpPr>
        <p:spPr bwMode="auto">
          <a:xfrm>
            <a:off x="6311901" y="404813"/>
            <a:ext cx="367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PRODUITS POURTRAVAUX ET AUTRES OPÉRATIONS EXCEPTIONNELLES</a:t>
            </a:r>
          </a:p>
        </p:txBody>
      </p:sp>
      <p:sp>
        <p:nvSpPr>
          <p:cNvPr id="55305" name="Text Box 59">
            <a:extLst>
              <a:ext uri="{FF2B5EF4-FFF2-40B4-BE49-F238E27FC236}">
                <a16:creationId xmlns:a16="http://schemas.microsoft.com/office/drawing/2014/main" xmlns="" id="{E6A3A347-47E0-A472-92DD-AD75719B024D}"/>
              </a:ext>
            </a:extLst>
          </p:cNvPr>
          <p:cNvSpPr txBox="1">
            <a:spLocks noChangeArrowheads="1"/>
          </p:cNvSpPr>
          <p:nvPr/>
        </p:nvSpPr>
        <p:spPr bwMode="auto">
          <a:xfrm>
            <a:off x="5880100" y="1125538"/>
            <a:ext cx="2159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702 ProvisionS pour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703 Avances versées par les copropriétaires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704 Remboursement d’annuités d’emprunts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Autres produits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711 Subventions sur travaux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712 Emprunt à utiliser sur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714 Produits divers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716 Produits financiers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718 Produits exceptionnels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78 Reprise de dépréciation sur créances douteuses</a:t>
            </a:r>
          </a:p>
        </p:txBody>
      </p:sp>
      <p:sp>
        <p:nvSpPr>
          <p:cNvPr id="55306" name="Line 65">
            <a:extLst>
              <a:ext uri="{FF2B5EF4-FFF2-40B4-BE49-F238E27FC236}">
                <a16:creationId xmlns:a16="http://schemas.microsoft.com/office/drawing/2014/main" xmlns="" id="{3497FE3D-58C4-7FB0-6293-06969134E568}"/>
              </a:ext>
            </a:extLst>
          </p:cNvPr>
          <p:cNvSpPr>
            <a:spLocks noChangeShapeType="1"/>
          </p:cNvSpPr>
          <p:nvPr/>
        </p:nvSpPr>
        <p:spPr bwMode="auto">
          <a:xfrm>
            <a:off x="5880101" y="6021388"/>
            <a:ext cx="395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5307" name="Text Box 66">
            <a:extLst>
              <a:ext uri="{FF2B5EF4-FFF2-40B4-BE49-F238E27FC236}">
                <a16:creationId xmlns:a16="http://schemas.microsoft.com/office/drawing/2014/main" xmlns="" id="{28BAA1E1-E689-56EF-E222-F050F78FC791}"/>
              </a:ext>
            </a:extLst>
          </p:cNvPr>
          <p:cNvSpPr txBox="1">
            <a:spLocks noChangeArrowheads="1"/>
          </p:cNvSpPr>
          <p:nvPr/>
        </p:nvSpPr>
        <p:spPr bwMode="auto">
          <a:xfrm>
            <a:off x="6383339" y="5734050"/>
            <a:ext cx="172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Solde (insuffisance)</a:t>
            </a:r>
          </a:p>
        </p:txBody>
      </p:sp>
      <p:sp>
        <p:nvSpPr>
          <p:cNvPr id="55308" name="Text Box 67">
            <a:extLst>
              <a:ext uri="{FF2B5EF4-FFF2-40B4-BE49-F238E27FC236}">
                <a16:creationId xmlns:a16="http://schemas.microsoft.com/office/drawing/2014/main" xmlns="" id="{1D40D8A8-8A0C-A849-8721-CF3484F6414E}"/>
              </a:ext>
            </a:extLst>
          </p:cNvPr>
          <p:cNvSpPr txBox="1">
            <a:spLocks noChangeArrowheads="1"/>
          </p:cNvSpPr>
          <p:nvPr/>
        </p:nvSpPr>
        <p:spPr bwMode="auto">
          <a:xfrm>
            <a:off x="7246939" y="6021389"/>
            <a:ext cx="720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II</a:t>
            </a:r>
          </a:p>
        </p:txBody>
      </p:sp>
      <p:sp>
        <p:nvSpPr>
          <p:cNvPr id="55309" name="Line 68">
            <a:extLst>
              <a:ext uri="{FF2B5EF4-FFF2-40B4-BE49-F238E27FC236}">
                <a16:creationId xmlns:a16="http://schemas.microsoft.com/office/drawing/2014/main" xmlns="" id="{DAD7CF2A-6CE1-66D6-AE5E-5CABE60B9EB7}"/>
              </a:ext>
            </a:extLst>
          </p:cNvPr>
          <p:cNvSpPr>
            <a:spLocks noChangeShapeType="1"/>
          </p:cNvSpPr>
          <p:nvPr/>
        </p:nvSpPr>
        <p:spPr bwMode="auto">
          <a:xfrm>
            <a:off x="1847851" y="6021388"/>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5310" name="Line 69">
            <a:extLst>
              <a:ext uri="{FF2B5EF4-FFF2-40B4-BE49-F238E27FC236}">
                <a16:creationId xmlns:a16="http://schemas.microsoft.com/office/drawing/2014/main" xmlns="" id="{71E212A5-A6C5-EFD6-7FB4-FFC9725F572D}"/>
              </a:ext>
            </a:extLst>
          </p:cNvPr>
          <p:cNvSpPr>
            <a:spLocks noChangeShapeType="1"/>
          </p:cNvSpPr>
          <p:nvPr/>
        </p:nvSpPr>
        <p:spPr bwMode="auto">
          <a:xfrm>
            <a:off x="1847851" y="6308725"/>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5311" name="Line 70">
            <a:extLst>
              <a:ext uri="{FF2B5EF4-FFF2-40B4-BE49-F238E27FC236}">
                <a16:creationId xmlns:a16="http://schemas.microsoft.com/office/drawing/2014/main" xmlns="" id="{6EB5BC7A-A7D3-DAE4-408B-E0BA59C16F7F}"/>
              </a:ext>
            </a:extLst>
          </p:cNvPr>
          <p:cNvSpPr>
            <a:spLocks noChangeShapeType="1"/>
          </p:cNvSpPr>
          <p:nvPr/>
        </p:nvSpPr>
        <p:spPr bwMode="auto">
          <a:xfrm flipH="1">
            <a:off x="5808663" y="4581525"/>
            <a:ext cx="0" cy="172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5312" name="Text Box 71">
            <a:extLst>
              <a:ext uri="{FF2B5EF4-FFF2-40B4-BE49-F238E27FC236}">
                <a16:creationId xmlns:a16="http://schemas.microsoft.com/office/drawing/2014/main" xmlns="" id="{B79BA8E7-38B1-2F94-0376-A3501AE298B1}"/>
              </a:ext>
            </a:extLst>
          </p:cNvPr>
          <p:cNvSpPr txBox="1">
            <a:spLocks noChangeArrowheads="1"/>
          </p:cNvSpPr>
          <p:nvPr/>
        </p:nvSpPr>
        <p:spPr bwMode="auto">
          <a:xfrm>
            <a:off x="2640014" y="5734050"/>
            <a:ext cx="1512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Solde (excédent)</a:t>
            </a:r>
          </a:p>
        </p:txBody>
      </p:sp>
      <p:sp>
        <p:nvSpPr>
          <p:cNvPr id="55313" name="Text Box 72">
            <a:extLst>
              <a:ext uri="{FF2B5EF4-FFF2-40B4-BE49-F238E27FC236}">
                <a16:creationId xmlns:a16="http://schemas.microsoft.com/office/drawing/2014/main" xmlns="" id="{3A6FFC7A-690C-3FE3-1918-27914A50EBCF}"/>
              </a:ext>
            </a:extLst>
          </p:cNvPr>
          <p:cNvSpPr txBox="1">
            <a:spLocks noChangeArrowheads="1"/>
          </p:cNvSpPr>
          <p:nvPr/>
        </p:nvSpPr>
        <p:spPr bwMode="auto">
          <a:xfrm>
            <a:off x="3000375" y="6021389"/>
            <a:ext cx="1081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II</a:t>
            </a:r>
          </a:p>
        </p:txBody>
      </p:sp>
      <p:sp>
        <p:nvSpPr>
          <p:cNvPr id="55314" name="Rectangle 80">
            <a:extLst>
              <a:ext uri="{FF2B5EF4-FFF2-40B4-BE49-F238E27FC236}">
                <a16:creationId xmlns:a16="http://schemas.microsoft.com/office/drawing/2014/main" xmlns="" id="{FB51B878-E30D-61AA-1B88-7EB9E51DDEBD}"/>
              </a:ext>
            </a:extLst>
          </p:cNvPr>
          <p:cNvSpPr>
            <a:spLocks noChangeArrowheads="1"/>
          </p:cNvSpPr>
          <p:nvPr/>
        </p:nvSpPr>
        <p:spPr bwMode="auto">
          <a:xfrm>
            <a:off x="4152901" y="6021389"/>
            <a:ext cx="576263" cy="288925"/>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5315" name="Rectangle 81">
            <a:extLst>
              <a:ext uri="{FF2B5EF4-FFF2-40B4-BE49-F238E27FC236}">
                <a16:creationId xmlns:a16="http://schemas.microsoft.com/office/drawing/2014/main" xmlns="" id="{93B228C9-9F82-9FB0-F9FB-E993B1B0E65D}"/>
              </a:ext>
            </a:extLst>
          </p:cNvPr>
          <p:cNvSpPr>
            <a:spLocks noChangeArrowheads="1"/>
          </p:cNvSpPr>
          <p:nvPr/>
        </p:nvSpPr>
        <p:spPr bwMode="auto">
          <a:xfrm>
            <a:off x="4729164" y="6021389"/>
            <a:ext cx="503237" cy="288925"/>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5316" name="Rectangle 82">
            <a:extLst>
              <a:ext uri="{FF2B5EF4-FFF2-40B4-BE49-F238E27FC236}">
                <a16:creationId xmlns:a16="http://schemas.microsoft.com/office/drawing/2014/main" xmlns="" id="{21210877-6AC4-6A22-2849-A161424CFE6E}"/>
              </a:ext>
            </a:extLst>
          </p:cNvPr>
          <p:cNvSpPr>
            <a:spLocks noChangeArrowheads="1"/>
          </p:cNvSpPr>
          <p:nvPr/>
        </p:nvSpPr>
        <p:spPr bwMode="auto">
          <a:xfrm>
            <a:off x="8183563" y="6021389"/>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5317" name="Rectangle 83">
            <a:extLst>
              <a:ext uri="{FF2B5EF4-FFF2-40B4-BE49-F238E27FC236}">
                <a16:creationId xmlns:a16="http://schemas.microsoft.com/office/drawing/2014/main" xmlns="" id="{E56E767B-FB75-0A9D-8766-ECD5F551BA45}"/>
              </a:ext>
            </a:extLst>
          </p:cNvPr>
          <p:cNvSpPr>
            <a:spLocks noChangeArrowheads="1"/>
          </p:cNvSpPr>
          <p:nvPr/>
        </p:nvSpPr>
        <p:spPr bwMode="auto">
          <a:xfrm>
            <a:off x="8759826" y="6021389"/>
            <a:ext cx="506413"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5318" name="Line 98">
            <a:extLst>
              <a:ext uri="{FF2B5EF4-FFF2-40B4-BE49-F238E27FC236}">
                <a16:creationId xmlns:a16="http://schemas.microsoft.com/office/drawing/2014/main" xmlns="" id="{4378F6AC-829F-6A50-8217-2784E74611B7}"/>
              </a:ext>
            </a:extLst>
          </p:cNvPr>
          <p:cNvSpPr>
            <a:spLocks noChangeShapeType="1"/>
          </p:cNvSpPr>
          <p:nvPr/>
        </p:nvSpPr>
        <p:spPr bwMode="auto">
          <a:xfrm>
            <a:off x="1847850" y="4581525"/>
            <a:ext cx="0" cy="172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5319" name="Line 100">
            <a:extLst>
              <a:ext uri="{FF2B5EF4-FFF2-40B4-BE49-F238E27FC236}">
                <a16:creationId xmlns:a16="http://schemas.microsoft.com/office/drawing/2014/main" xmlns="" id="{A69FCABA-04F5-7BB7-7C2B-01324437B7BC}"/>
              </a:ext>
            </a:extLst>
          </p:cNvPr>
          <p:cNvSpPr>
            <a:spLocks noChangeShapeType="1"/>
          </p:cNvSpPr>
          <p:nvPr/>
        </p:nvSpPr>
        <p:spPr bwMode="auto">
          <a:xfrm flipV="1">
            <a:off x="4152900"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5320" name="Line 101">
            <a:extLst>
              <a:ext uri="{FF2B5EF4-FFF2-40B4-BE49-F238E27FC236}">
                <a16:creationId xmlns:a16="http://schemas.microsoft.com/office/drawing/2014/main" xmlns="" id="{6E72204C-2C35-2D1F-2D92-7B0A87604F85}"/>
              </a:ext>
            </a:extLst>
          </p:cNvPr>
          <p:cNvSpPr>
            <a:spLocks noChangeShapeType="1"/>
          </p:cNvSpPr>
          <p:nvPr/>
        </p:nvSpPr>
        <p:spPr bwMode="auto">
          <a:xfrm>
            <a:off x="5880101" y="5734050"/>
            <a:ext cx="395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5321" name="Line 102">
            <a:extLst>
              <a:ext uri="{FF2B5EF4-FFF2-40B4-BE49-F238E27FC236}">
                <a16:creationId xmlns:a16="http://schemas.microsoft.com/office/drawing/2014/main" xmlns="" id="{2A733FE4-B0C7-9B82-2725-F88DECB32867}"/>
              </a:ext>
            </a:extLst>
          </p:cNvPr>
          <p:cNvSpPr>
            <a:spLocks noChangeShapeType="1"/>
          </p:cNvSpPr>
          <p:nvPr/>
        </p:nvSpPr>
        <p:spPr bwMode="auto">
          <a:xfrm flipV="1">
            <a:off x="8183563"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5322" name="Line 103">
            <a:extLst>
              <a:ext uri="{FF2B5EF4-FFF2-40B4-BE49-F238E27FC236}">
                <a16:creationId xmlns:a16="http://schemas.microsoft.com/office/drawing/2014/main" xmlns="" id="{616E183B-A5B3-DC3E-0432-280101785C8A}"/>
              </a:ext>
            </a:extLst>
          </p:cNvPr>
          <p:cNvSpPr>
            <a:spLocks noChangeShapeType="1"/>
          </p:cNvSpPr>
          <p:nvPr/>
        </p:nvSpPr>
        <p:spPr bwMode="auto">
          <a:xfrm flipV="1">
            <a:off x="8759825"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5323" name="Line 104">
            <a:extLst>
              <a:ext uri="{FF2B5EF4-FFF2-40B4-BE49-F238E27FC236}">
                <a16:creationId xmlns:a16="http://schemas.microsoft.com/office/drawing/2014/main" xmlns="" id="{E6C11517-55EB-A518-D848-D78523082CEF}"/>
              </a:ext>
            </a:extLst>
          </p:cNvPr>
          <p:cNvSpPr>
            <a:spLocks noChangeShapeType="1"/>
          </p:cNvSpPr>
          <p:nvPr/>
        </p:nvSpPr>
        <p:spPr bwMode="auto">
          <a:xfrm flipV="1">
            <a:off x="9263063"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29" name="Flèche : haut 28">
            <a:extLst>
              <a:ext uri="{FF2B5EF4-FFF2-40B4-BE49-F238E27FC236}">
                <a16:creationId xmlns:a16="http://schemas.microsoft.com/office/drawing/2014/main" xmlns="" id="{06E9840E-F81B-1FA6-EB2C-1A8339747460}"/>
              </a:ext>
            </a:extLst>
          </p:cNvPr>
          <p:cNvSpPr/>
          <p:nvPr/>
        </p:nvSpPr>
        <p:spPr>
          <a:xfrm>
            <a:off x="4773613" y="1844676"/>
            <a:ext cx="379412" cy="186372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30" name="Flèche : haut 29">
            <a:extLst>
              <a:ext uri="{FF2B5EF4-FFF2-40B4-BE49-F238E27FC236}">
                <a16:creationId xmlns:a16="http://schemas.microsoft.com/office/drawing/2014/main" xmlns="" id="{C2CBFBAD-631B-CFF0-F784-E1A1591DD6B3}"/>
              </a:ext>
            </a:extLst>
          </p:cNvPr>
          <p:cNvSpPr/>
          <p:nvPr/>
        </p:nvSpPr>
        <p:spPr>
          <a:xfrm>
            <a:off x="5354638" y="1878013"/>
            <a:ext cx="381000" cy="1865312"/>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31" name="Rectangle 30">
            <a:extLst>
              <a:ext uri="{FF2B5EF4-FFF2-40B4-BE49-F238E27FC236}">
                <a16:creationId xmlns:a16="http://schemas.microsoft.com/office/drawing/2014/main" xmlns="" id="{8D00841C-E98F-0684-0607-594B891554C7}"/>
              </a:ext>
            </a:extLst>
          </p:cNvPr>
          <p:cNvSpPr/>
          <p:nvPr/>
        </p:nvSpPr>
        <p:spPr>
          <a:xfrm>
            <a:off x="1773238" y="930276"/>
            <a:ext cx="2392362" cy="3222625"/>
          </a:xfrm>
          <a:prstGeom prst="rect">
            <a:avLst/>
          </a:prstGeom>
          <a:noFill/>
          <a:ln w="14922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32" name="Rectangle 31">
            <a:extLst>
              <a:ext uri="{FF2B5EF4-FFF2-40B4-BE49-F238E27FC236}">
                <a16:creationId xmlns:a16="http://schemas.microsoft.com/office/drawing/2014/main" xmlns="" id="{7EC3B238-6D10-D407-F0EE-C289532DE166}"/>
              </a:ext>
            </a:extLst>
          </p:cNvPr>
          <p:cNvSpPr/>
          <p:nvPr/>
        </p:nvSpPr>
        <p:spPr>
          <a:xfrm>
            <a:off x="5807076" y="979488"/>
            <a:ext cx="2392363" cy="4767262"/>
          </a:xfrm>
          <a:prstGeom prst="rect">
            <a:avLst/>
          </a:prstGeom>
          <a:noFill/>
          <a:ln w="14922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33" name="Flèche : haut 32">
            <a:extLst>
              <a:ext uri="{FF2B5EF4-FFF2-40B4-BE49-F238E27FC236}">
                <a16:creationId xmlns:a16="http://schemas.microsoft.com/office/drawing/2014/main" xmlns="" id="{B14175C1-1C4C-9E70-B834-4A0639BBFC7B}"/>
              </a:ext>
            </a:extLst>
          </p:cNvPr>
          <p:cNvSpPr/>
          <p:nvPr/>
        </p:nvSpPr>
        <p:spPr>
          <a:xfrm>
            <a:off x="8802688" y="1268413"/>
            <a:ext cx="381000" cy="186531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34" name="Flèche : haut 33">
            <a:extLst>
              <a:ext uri="{FF2B5EF4-FFF2-40B4-BE49-F238E27FC236}">
                <a16:creationId xmlns:a16="http://schemas.microsoft.com/office/drawing/2014/main" xmlns="" id="{E3216EA3-D44A-6CC6-FB96-B2A95BBDD8BA}"/>
              </a:ext>
            </a:extLst>
          </p:cNvPr>
          <p:cNvSpPr/>
          <p:nvPr/>
        </p:nvSpPr>
        <p:spPr>
          <a:xfrm>
            <a:off x="9320213" y="1270001"/>
            <a:ext cx="381000" cy="1865313"/>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3265967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1" grpId="1" animBg="1"/>
      <p:bldP spid="32" grpId="0" animBg="1"/>
      <p:bldP spid="32" grpId="1" animBg="1"/>
      <p:bldP spid="33" grpId="0" animBg="1"/>
      <p:bldP spid="3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1">
            <a:extLst>
              <a:ext uri="{FF2B5EF4-FFF2-40B4-BE49-F238E27FC236}">
                <a16:creationId xmlns:a16="http://schemas.microsoft.com/office/drawing/2014/main" xmlns="" id="{6D75A531-F6EB-9632-8C7B-89F75E4D1234}"/>
              </a:ext>
            </a:extLst>
          </p:cNvPr>
          <p:cNvSpPr txBox="1">
            <a:spLocks noChangeArrowheads="1"/>
          </p:cNvSpPr>
          <p:nvPr/>
        </p:nvSpPr>
        <p:spPr bwMode="auto">
          <a:xfrm>
            <a:off x="1776414" y="404813"/>
            <a:ext cx="525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CHARGES POUR TRAVAUX ET AUTRES OPÉRATIONS EXEPTIONNELLES</a:t>
            </a:r>
          </a:p>
        </p:txBody>
      </p:sp>
      <p:sp>
        <p:nvSpPr>
          <p:cNvPr id="56323" name="Rectangle 52">
            <a:extLst>
              <a:ext uri="{FF2B5EF4-FFF2-40B4-BE49-F238E27FC236}">
                <a16:creationId xmlns:a16="http://schemas.microsoft.com/office/drawing/2014/main" xmlns="" id="{8254CDFB-75EB-6C33-4EA9-43B2E870B210}"/>
              </a:ext>
            </a:extLst>
          </p:cNvPr>
          <p:cNvSpPr>
            <a:spLocks noChangeArrowheads="1"/>
          </p:cNvSpPr>
          <p:nvPr/>
        </p:nvSpPr>
        <p:spPr bwMode="auto">
          <a:xfrm>
            <a:off x="1847851" y="981076"/>
            <a:ext cx="3960813" cy="475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6324" name="Line 54">
            <a:extLst>
              <a:ext uri="{FF2B5EF4-FFF2-40B4-BE49-F238E27FC236}">
                <a16:creationId xmlns:a16="http://schemas.microsoft.com/office/drawing/2014/main" xmlns="" id="{E6C6BB12-2FAC-ED56-4A82-69E1E282A8A3}"/>
              </a:ext>
            </a:extLst>
          </p:cNvPr>
          <p:cNvSpPr>
            <a:spLocks noChangeShapeType="1"/>
          </p:cNvSpPr>
          <p:nvPr/>
        </p:nvSpPr>
        <p:spPr bwMode="auto">
          <a:xfrm>
            <a:off x="4729163"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6325" name="Line 55">
            <a:extLst>
              <a:ext uri="{FF2B5EF4-FFF2-40B4-BE49-F238E27FC236}">
                <a16:creationId xmlns:a16="http://schemas.microsoft.com/office/drawing/2014/main" xmlns="" id="{9F7A808A-7589-7823-4CF1-C01782549A52}"/>
              </a:ext>
            </a:extLst>
          </p:cNvPr>
          <p:cNvSpPr>
            <a:spLocks noChangeShapeType="1"/>
          </p:cNvSpPr>
          <p:nvPr/>
        </p:nvSpPr>
        <p:spPr bwMode="auto">
          <a:xfrm>
            <a:off x="5232400"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6326" name="Text Box 56">
            <a:extLst>
              <a:ext uri="{FF2B5EF4-FFF2-40B4-BE49-F238E27FC236}">
                <a16:creationId xmlns:a16="http://schemas.microsoft.com/office/drawing/2014/main" xmlns="" id="{10653945-F10D-FAF8-9B61-29F5C08EDB42}"/>
              </a:ext>
            </a:extLst>
          </p:cNvPr>
          <p:cNvSpPr txBox="1">
            <a:spLocks noChangeArrowheads="1"/>
          </p:cNvSpPr>
          <p:nvPr/>
        </p:nvSpPr>
        <p:spPr bwMode="auto">
          <a:xfrm>
            <a:off x="1776413" y="1125539"/>
            <a:ext cx="252095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661 Remboursement d’annuités d’empreint</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671à 673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677 Pertes sur créances                       irrécouvrables </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678 Charges exceptionnelles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68 Dépréciation sur créances douteuses  </a:t>
            </a:r>
          </a:p>
        </p:txBody>
      </p:sp>
      <p:sp>
        <p:nvSpPr>
          <p:cNvPr id="56327" name="Rectangle 57">
            <a:extLst>
              <a:ext uri="{FF2B5EF4-FFF2-40B4-BE49-F238E27FC236}">
                <a16:creationId xmlns:a16="http://schemas.microsoft.com/office/drawing/2014/main" xmlns="" id="{DCE5099E-AF0C-4E41-D12C-F621D81CDF41}"/>
              </a:ext>
            </a:extLst>
          </p:cNvPr>
          <p:cNvSpPr>
            <a:spLocks noChangeArrowheads="1"/>
          </p:cNvSpPr>
          <p:nvPr/>
        </p:nvSpPr>
        <p:spPr bwMode="auto">
          <a:xfrm>
            <a:off x="5880101" y="981075"/>
            <a:ext cx="3959225" cy="532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6328" name="Text Box 58">
            <a:extLst>
              <a:ext uri="{FF2B5EF4-FFF2-40B4-BE49-F238E27FC236}">
                <a16:creationId xmlns:a16="http://schemas.microsoft.com/office/drawing/2014/main" xmlns="" id="{468E0656-D22F-D1D7-9570-2640CF53D880}"/>
              </a:ext>
            </a:extLst>
          </p:cNvPr>
          <p:cNvSpPr txBox="1">
            <a:spLocks noChangeArrowheads="1"/>
          </p:cNvSpPr>
          <p:nvPr/>
        </p:nvSpPr>
        <p:spPr bwMode="auto">
          <a:xfrm>
            <a:off x="6311901" y="404813"/>
            <a:ext cx="367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PRODUITS POURTRAVAUX ET AUTRES OPÉRATIONS EXCEPTIONNELLES</a:t>
            </a:r>
          </a:p>
        </p:txBody>
      </p:sp>
      <p:sp>
        <p:nvSpPr>
          <p:cNvPr id="56329" name="Text Box 59">
            <a:extLst>
              <a:ext uri="{FF2B5EF4-FFF2-40B4-BE49-F238E27FC236}">
                <a16:creationId xmlns:a16="http://schemas.microsoft.com/office/drawing/2014/main" xmlns="" id="{68EC060F-5790-7E08-9AE5-9D9BA45E90F4}"/>
              </a:ext>
            </a:extLst>
          </p:cNvPr>
          <p:cNvSpPr txBox="1">
            <a:spLocks noChangeArrowheads="1"/>
          </p:cNvSpPr>
          <p:nvPr/>
        </p:nvSpPr>
        <p:spPr bwMode="auto">
          <a:xfrm>
            <a:off x="5880100" y="1125538"/>
            <a:ext cx="2159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702 ProvisionS pour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703 Avances versées par les copropriétaires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704 Remboursement d’annuités d’emprunts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Autres produits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711 Subventions sur travaux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712 Emprunt à utiliser sur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714 Produits divers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716 Produits financiers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718 Produits exceptionnels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78 Reprise de dépréciation sur créances douteuses</a:t>
            </a:r>
          </a:p>
        </p:txBody>
      </p:sp>
      <p:sp>
        <p:nvSpPr>
          <p:cNvPr id="56330" name="Line 65">
            <a:extLst>
              <a:ext uri="{FF2B5EF4-FFF2-40B4-BE49-F238E27FC236}">
                <a16:creationId xmlns:a16="http://schemas.microsoft.com/office/drawing/2014/main" xmlns="" id="{FC3590A2-BC61-46F4-6DA1-DF7476478913}"/>
              </a:ext>
            </a:extLst>
          </p:cNvPr>
          <p:cNvSpPr>
            <a:spLocks noChangeShapeType="1"/>
          </p:cNvSpPr>
          <p:nvPr/>
        </p:nvSpPr>
        <p:spPr bwMode="auto">
          <a:xfrm>
            <a:off x="5880101" y="6021388"/>
            <a:ext cx="395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6331" name="Text Box 66">
            <a:extLst>
              <a:ext uri="{FF2B5EF4-FFF2-40B4-BE49-F238E27FC236}">
                <a16:creationId xmlns:a16="http://schemas.microsoft.com/office/drawing/2014/main" xmlns="" id="{78AE9967-97B6-1C79-D65F-53A6F35D2FBA}"/>
              </a:ext>
            </a:extLst>
          </p:cNvPr>
          <p:cNvSpPr txBox="1">
            <a:spLocks noChangeArrowheads="1"/>
          </p:cNvSpPr>
          <p:nvPr/>
        </p:nvSpPr>
        <p:spPr bwMode="auto">
          <a:xfrm>
            <a:off x="6383339" y="5734050"/>
            <a:ext cx="172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Solde (insuffisance)</a:t>
            </a:r>
          </a:p>
        </p:txBody>
      </p:sp>
      <p:sp>
        <p:nvSpPr>
          <p:cNvPr id="56332" name="Text Box 67">
            <a:extLst>
              <a:ext uri="{FF2B5EF4-FFF2-40B4-BE49-F238E27FC236}">
                <a16:creationId xmlns:a16="http://schemas.microsoft.com/office/drawing/2014/main" xmlns="" id="{2B8E0535-A297-DE9A-D1EF-604B3C36934A}"/>
              </a:ext>
            </a:extLst>
          </p:cNvPr>
          <p:cNvSpPr txBox="1">
            <a:spLocks noChangeArrowheads="1"/>
          </p:cNvSpPr>
          <p:nvPr/>
        </p:nvSpPr>
        <p:spPr bwMode="auto">
          <a:xfrm>
            <a:off x="7246939" y="6021389"/>
            <a:ext cx="720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II</a:t>
            </a:r>
          </a:p>
        </p:txBody>
      </p:sp>
      <p:sp>
        <p:nvSpPr>
          <p:cNvPr id="56333" name="Line 68">
            <a:extLst>
              <a:ext uri="{FF2B5EF4-FFF2-40B4-BE49-F238E27FC236}">
                <a16:creationId xmlns:a16="http://schemas.microsoft.com/office/drawing/2014/main" xmlns="" id="{4E92F6CF-EC37-11A9-C640-02F7E6A4B3B9}"/>
              </a:ext>
            </a:extLst>
          </p:cNvPr>
          <p:cNvSpPr>
            <a:spLocks noChangeShapeType="1"/>
          </p:cNvSpPr>
          <p:nvPr/>
        </p:nvSpPr>
        <p:spPr bwMode="auto">
          <a:xfrm>
            <a:off x="1847851" y="6021388"/>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6334" name="Line 69">
            <a:extLst>
              <a:ext uri="{FF2B5EF4-FFF2-40B4-BE49-F238E27FC236}">
                <a16:creationId xmlns:a16="http://schemas.microsoft.com/office/drawing/2014/main" xmlns="" id="{D83C9746-643C-D35B-69A4-B6766C5743C3}"/>
              </a:ext>
            </a:extLst>
          </p:cNvPr>
          <p:cNvSpPr>
            <a:spLocks noChangeShapeType="1"/>
          </p:cNvSpPr>
          <p:nvPr/>
        </p:nvSpPr>
        <p:spPr bwMode="auto">
          <a:xfrm>
            <a:off x="1847851" y="6308725"/>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6335" name="Line 70">
            <a:extLst>
              <a:ext uri="{FF2B5EF4-FFF2-40B4-BE49-F238E27FC236}">
                <a16:creationId xmlns:a16="http://schemas.microsoft.com/office/drawing/2014/main" xmlns="" id="{E74CDC6F-B8EE-7F6E-1CDD-E9CF5AF9BA15}"/>
              </a:ext>
            </a:extLst>
          </p:cNvPr>
          <p:cNvSpPr>
            <a:spLocks noChangeShapeType="1"/>
          </p:cNvSpPr>
          <p:nvPr/>
        </p:nvSpPr>
        <p:spPr bwMode="auto">
          <a:xfrm flipH="1">
            <a:off x="5808663" y="4581525"/>
            <a:ext cx="0" cy="172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6336" name="Text Box 71">
            <a:extLst>
              <a:ext uri="{FF2B5EF4-FFF2-40B4-BE49-F238E27FC236}">
                <a16:creationId xmlns:a16="http://schemas.microsoft.com/office/drawing/2014/main" xmlns="" id="{6EB1DD47-41C9-383C-79AE-804B998855D4}"/>
              </a:ext>
            </a:extLst>
          </p:cNvPr>
          <p:cNvSpPr txBox="1">
            <a:spLocks noChangeArrowheads="1"/>
          </p:cNvSpPr>
          <p:nvPr/>
        </p:nvSpPr>
        <p:spPr bwMode="auto">
          <a:xfrm>
            <a:off x="2640014" y="5734050"/>
            <a:ext cx="1512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Solde (excédent)</a:t>
            </a:r>
          </a:p>
        </p:txBody>
      </p:sp>
      <p:sp>
        <p:nvSpPr>
          <p:cNvPr id="56337" name="Text Box 72">
            <a:extLst>
              <a:ext uri="{FF2B5EF4-FFF2-40B4-BE49-F238E27FC236}">
                <a16:creationId xmlns:a16="http://schemas.microsoft.com/office/drawing/2014/main" xmlns="" id="{C3E4343E-D533-A0B7-2E16-2C221AFE882A}"/>
              </a:ext>
            </a:extLst>
          </p:cNvPr>
          <p:cNvSpPr txBox="1">
            <a:spLocks noChangeArrowheads="1"/>
          </p:cNvSpPr>
          <p:nvPr/>
        </p:nvSpPr>
        <p:spPr bwMode="auto">
          <a:xfrm>
            <a:off x="3000375" y="6021389"/>
            <a:ext cx="1081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II</a:t>
            </a:r>
          </a:p>
        </p:txBody>
      </p:sp>
      <p:sp>
        <p:nvSpPr>
          <p:cNvPr id="56338" name="Rectangle 80">
            <a:extLst>
              <a:ext uri="{FF2B5EF4-FFF2-40B4-BE49-F238E27FC236}">
                <a16:creationId xmlns:a16="http://schemas.microsoft.com/office/drawing/2014/main" xmlns="" id="{B83A0F83-4591-0E3E-61CF-F272A6411CE5}"/>
              </a:ext>
            </a:extLst>
          </p:cNvPr>
          <p:cNvSpPr>
            <a:spLocks noChangeArrowheads="1"/>
          </p:cNvSpPr>
          <p:nvPr/>
        </p:nvSpPr>
        <p:spPr bwMode="auto">
          <a:xfrm>
            <a:off x="4152901" y="6021389"/>
            <a:ext cx="576263" cy="288925"/>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6339" name="Rectangle 81">
            <a:extLst>
              <a:ext uri="{FF2B5EF4-FFF2-40B4-BE49-F238E27FC236}">
                <a16:creationId xmlns:a16="http://schemas.microsoft.com/office/drawing/2014/main" xmlns="" id="{84B70B6B-B04E-A516-DC77-3962C3A49D9E}"/>
              </a:ext>
            </a:extLst>
          </p:cNvPr>
          <p:cNvSpPr>
            <a:spLocks noChangeArrowheads="1"/>
          </p:cNvSpPr>
          <p:nvPr/>
        </p:nvSpPr>
        <p:spPr bwMode="auto">
          <a:xfrm>
            <a:off x="4729164" y="6021389"/>
            <a:ext cx="503237" cy="288925"/>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6340" name="Rectangle 82">
            <a:extLst>
              <a:ext uri="{FF2B5EF4-FFF2-40B4-BE49-F238E27FC236}">
                <a16:creationId xmlns:a16="http://schemas.microsoft.com/office/drawing/2014/main" xmlns="" id="{8763A178-5A8E-CD31-E4C2-66D62427B9C6}"/>
              </a:ext>
            </a:extLst>
          </p:cNvPr>
          <p:cNvSpPr>
            <a:spLocks noChangeArrowheads="1"/>
          </p:cNvSpPr>
          <p:nvPr/>
        </p:nvSpPr>
        <p:spPr bwMode="auto">
          <a:xfrm>
            <a:off x="8183563" y="6021389"/>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6341" name="Rectangle 83">
            <a:extLst>
              <a:ext uri="{FF2B5EF4-FFF2-40B4-BE49-F238E27FC236}">
                <a16:creationId xmlns:a16="http://schemas.microsoft.com/office/drawing/2014/main" xmlns="" id="{DF28E7C2-AB9C-222C-23E4-C69C19D1BB5A}"/>
              </a:ext>
            </a:extLst>
          </p:cNvPr>
          <p:cNvSpPr>
            <a:spLocks noChangeArrowheads="1"/>
          </p:cNvSpPr>
          <p:nvPr/>
        </p:nvSpPr>
        <p:spPr bwMode="auto">
          <a:xfrm>
            <a:off x="8759826" y="6021389"/>
            <a:ext cx="506413"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6342" name="Line 98">
            <a:extLst>
              <a:ext uri="{FF2B5EF4-FFF2-40B4-BE49-F238E27FC236}">
                <a16:creationId xmlns:a16="http://schemas.microsoft.com/office/drawing/2014/main" xmlns="" id="{0B3881DD-1E05-B495-6EAE-7DE77A7EBAAE}"/>
              </a:ext>
            </a:extLst>
          </p:cNvPr>
          <p:cNvSpPr>
            <a:spLocks noChangeShapeType="1"/>
          </p:cNvSpPr>
          <p:nvPr/>
        </p:nvSpPr>
        <p:spPr bwMode="auto">
          <a:xfrm>
            <a:off x="1847850" y="4581525"/>
            <a:ext cx="0" cy="172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6343" name="Line 100">
            <a:extLst>
              <a:ext uri="{FF2B5EF4-FFF2-40B4-BE49-F238E27FC236}">
                <a16:creationId xmlns:a16="http://schemas.microsoft.com/office/drawing/2014/main" xmlns="" id="{29153FD9-32F0-C329-0A25-6D5CB667EAB2}"/>
              </a:ext>
            </a:extLst>
          </p:cNvPr>
          <p:cNvSpPr>
            <a:spLocks noChangeShapeType="1"/>
          </p:cNvSpPr>
          <p:nvPr/>
        </p:nvSpPr>
        <p:spPr bwMode="auto">
          <a:xfrm flipV="1">
            <a:off x="4152900"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6344" name="Line 101">
            <a:extLst>
              <a:ext uri="{FF2B5EF4-FFF2-40B4-BE49-F238E27FC236}">
                <a16:creationId xmlns:a16="http://schemas.microsoft.com/office/drawing/2014/main" xmlns="" id="{74A3BE2D-0D1F-8ECC-692A-B3C38A1FAC0D}"/>
              </a:ext>
            </a:extLst>
          </p:cNvPr>
          <p:cNvSpPr>
            <a:spLocks noChangeShapeType="1"/>
          </p:cNvSpPr>
          <p:nvPr/>
        </p:nvSpPr>
        <p:spPr bwMode="auto">
          <a:xfrm>
            <a:off x="5880101" y="5734050"/>
            <a:ext cx="395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6345" name="Line 102">
            <a:extLst>
              <a:ext uri="{FF2B5EF4-FFF2-40B4-BE49-F238E27FC236}">
                <a16:creationId xmlns:a16="http://schemas.microsoft.com/office/drawing/2014/main" xmlns="" id="{3AC2A56A-31DD-3C14-D2B5-03D9402F5CC6}"/>
              </a:ext>
            </a:extLst>
          </p:cNvPr>
          <p:cNvSpPr>
            <a:spLocks noChangeShapeType="1"/>
          </p:cNvSpPr>
          <p:nvPr/>
        </p:nvSpPr>
        <p:spPr bwMode="auto">
          <a:xfrm flipV="1">
            <a:off x="8183563"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6346" name="Line 103">
            <a:extLst>
              <a:ext uri="{FF2B5EF4-FFF2-40B4-BE49-F238E27FC236}">
                <a16:creationId xmlns:a16="http://schemas.microsoft.com/office/drawing/2014/main" xmlns="" id="{561EA446-C1D3-E812-C7FF-FF9A19C61D14}"/>
              </a:ext>
            </a:extLst>
          </p:cNvPr>
          <p:cNvSpPr>
            <a:spLocks noChangeShapeType="1"/>
          </p:cNvSpPr>
          <p:nvPr/>
        </p:nvSpPr>
        <p:spPr bwMode="auto">
          <a:xfrm flipV="1">
            <a:off x="8759825"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6347" name="Line 104">
            <a:extLst>
              <a:ext uri="{FF2B5EF4-FFF2-40B4-BE49-F238E27FC236}">
                <a16:creationId xmlns:a16="http://schemas.microsoft.com/office/drawing/2014/main" xmlns="" id="{793CBA67-E93D-D2BF-03D8-4CAC5FFB73D0}"/>
              </a:ext>
            </a:extLst>
          </p:cNvPr>
          <p:cNvSpPr>
            <a:spLocks noChangeShapeType="1"/>
          </p:cNvSpPr>
          <p:nvPr/>
        </p:nvSpPr>
        <p:spPr bwMode="auto">
          <a:xfrm flipV="1">
            <a:off x="9263063"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3" name="Flèche : haut 32">
            <a:extLst>
              <a:ext uri="{FF2B5EF4-FFF2-40B4-BE49-F238E27FC236}">
                <a16:creationId xmlns:a16="http://schemas.microsoft.com/office/drawing/2014/main" xmlns="" id="{51B23846-BD5C-8841-55DF-C0F71DA3FB76}"/>
              </a:ext>
            </a:extLst>
          </p:cNvPr>
          <p:cNvSpPr/>
          <p:nvPr/>
        </p:nvSpPr>
        <p:spPr>
          <a:xfrm>
            <a:off x="8802688" y="1268413"/>
            <a:ext cx="381000" cy="186531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34" name="Flèche : haut 33">
            <a:extLst>
              <a:ext uri="{FF2B5EF4-FFF2-40B4-BE49-F238E27FC236}">
                <a16:creationId xmlns:a16="http://schemas.microsoft.com/office/drawing/2014/main" xmlns="" id="{AA4675F3-B800-FF27-52CD-72C49105DEC5}"/>
              </a:ext>
            </a:extLst>
          </p:cNvPr>
          <p:cNvSpPr/>
          <p:nvPr/>
        </p:nvSpPr>
        <p:spPr>
          <a:xfrm>
            <a:off x="9320213" y="1270001"/>
            <a:ext cx="381000" cy="1865313"/>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2" name="Ellipse 1">
            <a:extLst>
              <a:ext uri="{FF2B5EF4-FFF2-40B4-BE49-F238E27FC236}">
                <a16:creationId xmlns:a16="http://schemas.microsoft.com/office/drawing/2014/main" xmlns="" id="{8510B4B4-DE03-5BD7-7E0B-50926FAF2E78}"/>
              </a:ext>
            </a:extLst>
          </p:cNvPr>
          <p:cNvSpPr/>
          <p:nvPr/>
        </p:nvSpPr>
        <p:spPr>
          <a:xfrm>
            <a:off x="5375275" y="3133726"/>
            <a:ext cx="4897438" cy="2239963"/>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4273616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1">
            <a:extLst>
              <a:ext uri="{FF2B5EF4-FFF2-40B4-BE49-F238E27FC236}">
                <a16:creationId xmlns:a16="http://schemas.microsoft.com/office/drawing/2014/main" xmlns="" id="{BB15FA1E-7D60-EA50-2772-45E7FBD9ABED}"/>
              </a:ext>
            </a:extLst>
          </p:cNvPr>
          <p:cNvSpPr txBox="1">
            <a:spLocks noChangeArrowheads="1"/>
          </p:cNvSpPr>
          <p:nvPr/>
        </p:nvSpPr>
        <p:spPr bwMode="auto">
          <a:xfrm>
            <a:off x="1776414" y="404813"/>
            <a:ext cx="525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CHARGES POUR TRAVAUX ET AUTRES OPÉRATIONS EXEPTIONNELLES</a:t>
            </a:r>
          </a:p>
        </p:txBody>
      </p:sp>
      <p:sp>
        <p:nvSpPr>
          <p:cNvPr id="57347" name="Rectangle 52">
            <a:extLst>
              <a:ext uri="{FF2B5EF4-FFF2-40B4-BE49-F238E27FC236}">
                <a16:creationId xmlns:a16="http://schemas.microsoft.com/office/drawing/2014/main" xmlns="" id="{065D1CD9-14D4-6A1C-F7EB-134F117D41D7}"/>
              </a:ext>
            </a:extLst>
          </p:cNvPr>
          <p:cNvSpPr>
            <a:spLocks noChangeArrowheads="1"/>
          </p:cNvSpPr>
          <p:nvPr/>
        </p:nvSpPr>
        <p:spPr bwMode="auto">
          <a:xfrm>
            <a:off x="1847851" y="981076"/>
            <a:ext cx="3960813" cy="475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7348" name="Line 54">
            <a:extLst>
              <a:ext uri="{FF2B5EF4-FFF2-40B4-BE49-F238E27FC236}">
                <a16:creationId xmlns:a16="http://schemas.microsoft.com/office/drawing/2014/main" xmlns="" id="{8B08F251-6819-54FB-99B0-0C5FCF3E9E62}"/>
              </a:ext>
            </a:extLst>
          </p:cNvPr>
          <p:cNvSpPr>
            <a:spLocks noChangeShapeType="1"/>
          </p:cNvSpPr>
          <p:nvPr/>
        </p:nvSpPr>
        <p:spPr bwMode="auto">
          <a:xfrm>
            <a:off x="4729163"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7349" name="Line 55">
            <a:extLst>
              <a:ext uri="{FF2B5EF4-FFF2-40B4-BE49-F238E27FC236}">
                <a16:creationId xmlns:a16="http://schemas.microsoft.com/office/drawing/2014/main" xmlns="" id="{7E895299-9E6C-9481-87F3-EE1D356702E0}"/>
              </a:ext>
            </a:extLst>
          </p:cNvPr>
          <p:cNvSpPr>
            <a:spLocks noChangeShapeType="1"/>
          </p:cNvSpPr>
          <p:nvPr/>
        </p:nvSpPr>
        <p:spPr bwMode="auto">
          <a:xfrm>
            <a:off x="5232400"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7350" name="Text Box 56">
            <a:extLst>
              <a:ext uri="{FF2B5EF4-FFF2-40B4-BE49-F238E27FC236}">
                <a16:creationId xmlns:a16="http://schemas.microsoft.com/office/drawing/2014/main" xmlns="" id="{E5176C0D-DAE7-D7F6-194D-4A2C219C4D64}"/>
              </a:ext>
            </a:extLst>
          </p:cNvPr>
          <p:cNvSpPr txBox="1">
            <a:spLocks noChangeArrowheads="1"/>
          </p:cNvSpPr>
          <p:nvPr/>
        </p:nvSpPr>
        <p:spPr bwMode="auto">
          <a:xfrm>
            <a:off x="1776413" y="1125539"/>
            <a:ext cx="252095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661 Remboursement d’annuités d’empreint</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671à 673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677 Pertes sur créances                       irrécouvrables </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678 Charges exceptionnelles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68 Dépréciation sur créances douteuses  </a:t>
            </a:r>
          </a:p>
        </p:txBody>
      </p:sp>
      <p:sp>
        <p:nvSpPr>
          <p:cNvPr id="57351" name="Rectangle 57">
            <a:extLst>
              <a:ext uri="{FF2B5EF4-FFF2-40B4-BE49-F238E27FC236}">
                <a16:creationId xmlns:a16="http://schemas.microsoft.com/office/drawing/2014/main" xmlns="" id="{88CF16E3-8A19-91E3-AC5A-A73C8332C3F8}"/>
              </a:ext>
            </a:extLst>
          </p:cNvPr>
          <p:cNvSpPr>
            <a:spLocks noChangeArrowheads="1"/>
          </p:cNvSpPr>
          <p:nvPr/>
        </p:nvSpPr>
        <p:spPr bwMode="auto">
          <a:xfrm>
            <a:off x="5880101" y="981075"/>
            <a:ext cx="3959225" cy="532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7352" name="Text Box 58">
            <a:extLst>
              <a:ext uri="{FF2B5EF4-FFF2-40B4-BE49-F238E27FC236}">
                <a16:creationId xmlns:a16="http://schemas.microsoft.com/office/drawing/2014/main" xmlns="" id="{858001A4-9570-4E17-CD3E-7FD76586F638}"/>
              </a:ext>
            </a:extLst>
          </p:cNvPr>
          <p:cNvSpPr txBox="1">
            <a:spLocks noChangeArrowheads="1"/>
          </p:cNvSpPr>
          <p:nvPr/>
        </p:nvSpPr>
        <p:spPr bwMode="auto">
          <a:xfrm>
            <a:off x="6311901" y="404813"/>
            <a:ext cx="367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PRODUITS POURTRAVAUX ET AUTRES OPÉRATIONS EXCEPTIONNELLES</a:t>
            </a:r>
          </a:p>
        </p:txBody>
      </p:sp>
      <p:sp>
        <p:nvSpPr>
          <p:cNvPr id="57353" name="Text Box 59">
            <a:extLst>
              <a:ext uri="{FF2B5EF4-FFF2-40B4-BE49-F238E27FC236}">
                <a16:creationId xmlns:a16="http://schemas.microsoft.com/office/drawing/2014/main" xmlns="" id="{299821EB-AA5E-C088-15B1-70BD899A838A}"/>
              </a:ext>
            </a:extLst>
          </p:cNvPr>
          <p:cNvSpPr txBox="1">
            <a:spLocks noChangeArrowheads="1"/>
          </p:cNvSpPr>
          <p:nvPr/>
        </p:nvSpPr>
        <p:spPr bwMode="auto">
          <a:xfrm>
            <a:off x="5880100" y="1125538"/>
            <a:ext cx="2159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702 ProvisionS pour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703 Avances versées par les copropriétaires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704 Remboursement d’annuités d’emprunts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Autres produits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711 Subventions sur travaux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712 Emprunt à utiliser sur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714 Produits divers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716 Produits financiers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   718 Produits exceptionnels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78 Reprise de dépréciation sur créances douteuses</a:t>
            </a:r>
          </a:p>
        </p:txBody>
      </p:sp>
      <p:sp>
        <p:nvSpPr>
          <p:cNvPr id="57354" name="Line 65">
            <a:extLst>
              <a:ext uri="{FF2B5EF4-FFF2-40B4-BE49-F238E27FC236}">
                <a16:creationId xmlns:a16="http://schemas.microsoft.com/office/drawing/2014/main" xmlns="" id="{40DA210C-3035-6C38-352C-9A9AE4035101}"/>
              </a:ext>
            </a:extLst>
          </p:cNvPr>
          <p:cNvSpPr>
            <a:spLocks noChangeShapeType="1"/>
          </p:cNvSpPr>
          <p:nvPr/>
        </p:nvSpPr>
        <p:spPr bwMode="auto">
          <a:xfrm>
            <a:off x="5880101" y="6021388"/>
            <a:ext cx="395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7355" name="Text Box 66">
            <a:extLst>
              <a:ext uri="{FF2B5EF4-FFF2-40B4-BE49-F238E27FC236}">
                <a16:creationId xmlns:a16="http://schemas.microsoft.com/office/drawing/2014/main" xmlns="" id="{FEA4129D-B339-1BF0-03AC-E3E8A9DF3DEE}"/>
              </a:ext>
            </a:extLst>
          </p:cNvPr>
          <p:cNvSpPr txBox="1">
            <a:spLocks noChangeArrowheads="1"/>
          </p:cNvSpPr>
          <p:nvPr/>
        </p:nvSpPr>
        <p:spPr bwMode="auto">
          <a:xfrm>
            <a:off x="6383339" y="5734050"/>
            <a:ext cx="172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Solde (insuffisance)</a:t>
            </a:r>
          </a:p>
        </p:txBody>
      </p:sp>
      <p:sp>
        <p:nvSpPr>
          <p:cNvPr id="57356" name="Text Box 67">
            <a:extLst>
              <a:ext uri="{FF2B5EF4-FFF2-40B4-BE49-F238E27FC236}">
                <a16:creationId xmlns:a16="http://schemas.microsoft.com/office/drawing/2014/main" xmlns="" id="{0CD8E7F0-3928-878D-BA76-A1226E57B8D4}"/>
              </a:ext>
            </a:extLst>
          </p:cNvPr>
          <p:cNvSpPr txBox="1">
            <a:spLocks noChangeArrowheads="1"/>
          </p:cNvSpPr>
          <p:nvPr/>
        </p:nvSpPr>
        <p:spPr bwMode="auto">
          <a:xfrm>
            <a:off x="7246939" y="6021389"/>
            <a:ext cx="720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II</a:t>
            </a:r>
          </a:p>
        </p:txBody>
      </p:sp>
      <p:sp>
        <p:nvSpPr>
          <p:cNvPr id="57357" name="Line 68">
            <a:extLst>
              <a:ext uri="{FF2B5EF4-FFF2-40B4-BE49-F238E27FC236}">
                <a16:creationId xmlns:a16="http://schemas.microsoft.com/office/drawing/2014/main" xmlns="" id="{BC8F6547-011B-C53E-1EF1-55D432251046}"/>
              </a:ext>
            </a:extLst>
          </p:cNvPr>
          <p:cNvSpPr>
            <a:spLocks noChangeShapeType="1"/>
          </p:cNvSpPr>
          <p:nvPr/>
        </p:nvSpPr>
        <p:spPr bwMode="auto">
          <a:xfrm>
            <a:off x="1847851" y="6021388"/>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7358" name="Line 69">
            <a:extLst>
              <a:ext uri="{FF2B5EF4-FFF2-40B4-BE49-F238E27FC236}">
                <a16:creationId xmlns:a16="http://schemas.microsoft.com/office/drawing/2014/main" xmlns="" id="{5BC93AB3-90CC-1844-6531-18CDF5C03DD5}"/>
              </a:ext>
            </a:extLst>
          </p:cNvPr>
          <p:cNvSpPr>
            <a:spLocks noChangeShapeType="1"/>
          </p:cNvSpPr>
          <p:nvPr/>
        </p:nvSpPr>
        <p:spPr bwMode="auto">
          <a:xfrm>
            <a:off x="1847851" y="6308725"/>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7359" name="Line 70">
            <a:extLst>
              <a:ext uri="{FF2B5EF4-FFF2-40B4-BE49-F238E27FC236}">
                <a16:creationId xmlns:a16="http://schemas.microsoft.com/office/drawing/2014/main" xmlns="" id="{EF26F207-53B6-2373-59A6-9C5CD2F7E49A}"/>
              </a:ext>
            </a:extLst>
          </p:cNvPr>
          <p:cNvSpPr>
            <a:spLocks noChangeShapeType="1"/>
          </p:cNvSpPr>
          <p:nvPr/>
        </p:nvSpPr>
        <p:spPr bwMode="auto">
          <a:xfrm flipH="1">
            <a:off x="5808663" y="4581525"/>
            <a:ext cx="0" cy="172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7360" name="Text Box 71">
            <a:extLst>
              <a:ext uri="{FF2B5EF4-FFF2-40B4-BE49-F238E27FC236}">
                <a16:creationId xmlns:a16="http://schemas.microsoft.com/office/drawing/2014/main" xmlns="" id="{4CD96C9C-9AF4-07AC-0B21-C92C0BE7EDDE}"/>
              </a:ext>
            </a:extLst>
          </p:cNvPr>
          <p:cNvSpPr txBox="1">
            <a:spLocks noChangeArrowheads="1"/>
          </p:cNvSpPr>
          <p:nvPr/>
        </p:nvSpPr>
        <p:spPr bwMode="auto">
          <a:xfrm>
            <a:off x="2640014" y="5734050"/>
            <a:ext cx="1512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Solde (excédent)</a:t>
            </a:r>
          </a:p>
        </p:txBody>
      </p:sp>
      <p:sp>
        <p:nvSpPr>
          <p:cNvPr id="57361" name="Text Box 72">
            <a:extLst>
              <a:ext uri="{FF2B5EF4-FFF2-40B4-BE49-F238E27FC236}">
                <a16:creationId xmlns:a16="http://schemas.microsoft.com/office/drawing/2014/main" xmlns="" id="{76B02F6D-F39D-F081-7847-6EEB960004CD}"/>
              </a:ext>
            </a:extLst>
          </p:cNvPr>
          <p:cNvSpPr txBox="1">
            <a:spLocks noChangeArrowheads="1"/>
          </p:cNvSpPr>
          <p:nvPr/>
        </p:nvSpPr>
        <p:spPr bwMode="auto">
          <a:xfrm>
            <a:off x="3000375" y="6021389"/>
            <a:ext cx="1081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II</a:t>
            </a:r>
          </a:p>
        </p:txBody>
      </p:sp>
      <p:sp>
        <p:nvSpPr>
          <p:cNvPr id="57362" name="Rectangle 80">
            <a:extLst>
              <a:ext uri="{FF2B5EF4-FFF2-40B4-BE49-F238E27FC236}">
                <a16:creationId xmlns:a16="http://schemas.microsoft.com/office/drawing/2014/main" xmlns="" id="{DBF58325-B946-B07E-3215-D9162C67AE1F}"/>
              </a:ext>
            </a:extLst>
          </p:cNvPr>
          <p:cNvSpPr>
            <a:spLocks noChangeArrowheads="1"/>
          </p:cNvSpPr>
          <p:nvPr/>
        </p:nvSpPr>
        <p:spPr bwMode="auto">
          <a:xfrm>
            <a:off x="4152901" y="6021389"/>
            <a:ext cx="576263" cy="288925"/>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7363" name="Rectangle 81">
            <a:extLst>
              <a:ext uri="{FF2B5EF4-FFF2-40B4-BE49-F238E27FC236}">
                <a16:creationId xmlns:a16="http://schemas.microsoft.com/office/drawing/2014/main" xmlns="" id="{7EAB8D36-2F35-1ABF-CC96-1115919DA62C}"/>
              </a:ext>
            </a:extLst>
          </p:cNvPr>
          <p:cNvSpPr>
            <a:spLocks noChangeArrowheads="1"/>
          </p:cNvSpPr>
          <p:nvPr/>
        </p:nvSpPr>
        <p:spPr bwMode="auto">
          <a:xfrm>
            <a:off x="4729164" y="6021389"/>
            <a:ext cx="503237" cy="288925"/>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7364" name="Rectangle 82">
            <a:extLst>
              <a:ext uri="{FF2B5EF4-FFF2-40B4-BE49-F238E27FC236}">
                <a16:creationId xmlns:a16="http://schemas.microsoft.com/office/drawing/2014/main" xmlns="" id="{B86F95CC-B541-5A06-8344-5D679228A958}"/>
              </a:ext>
            </a:extLst>
          </p:cNvPr>
          <p:cNvSpPr>
            <a:spLocks noChangeArrowheads="1"/>
          </p:cNvSpPr>
          <p:nvPr/>
        </p:nvSpPr>
        <p:spPr bwMode="auto">
          <a:xfrm>
            <a:off x="8183563" y="6021389"/>
            <a:ext cx="576262"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7365" name="Rectangle 83">
            <a:extLst>
              <a:ext uri="{FF2B5EF4-FFF2-40B4-BE49-F238E27FC236}">
                <a16:creationId xmlns:a16="http://schemas.microsoft.com/office/drawing/2014/main" xmlns="" id="{32D44D73-4241-00A1-4246-968C68FCE785}"/>
              </a:ext>
            </a:extLst>
          </p:cNvPr>
          <p:cNvSpPr>
            <a:spLocks noChangeArrowheads="1"/>
          </p:cNvSpPr>
          <p:nvPr/>
        </p:nvSpPr>
        <p:spPr bwMode="auto">
          <a:xfrm>
            <a:off x="8759826" y="6021389"/>
            <a:ext cx="506413" cy="287337"/>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57366" name="Line 98">
            <a:extLst>
              <a:ext uri="{FF2B5EF4-FFF2-40B4-BE49-F238E27FC236}">
                <a16:creationId xmlns:a16="http://schemas.microsoft.com/office/drawing/2014/main" xmlns="" id="{99119697-DAFA-C32E-35BA-C59F0C8FBBF4}"/>
              </a:ext>
            </a:extLst>
          </p:cNvPr>
          <p:cNvSpPr>
            <a:spLocks noChangeShapeType="1"/>
          </p:cNvSpPr>
          <p:nvPr/>
        </p:nvSpPr>
        <p:spPr bwMode="auto">
          <a:xfrm>
            <a:off x="1847850" y="4581525"/>
            <a:ext cx="0" cy="172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7367" name="Line 100">
            <a:extLst>
              <a:ext uri="{FF2B5EF4-FFF2-40B4-BE49-F238E27FC236}">
                <a16:creationId xmlns:a16="http://schemas.microsoft.com/office/drawing/2014/main" xmlns="" id="{3D5EED0B-47C0-FA59-1B01-3BE3E42B1C38}"/>
              </a:ext>
            </a:extLst>
          </p:cNvPr>
          <p:cNvSpPr>
            <a:spLocks noChangeShapeType="1"/>
          </p:cNvSpPr>
          <p:nvPr/>
        </p:nvSpPr>
        <p:spPr bwMode="auto">
          <a:xfrm flipV="1">
            <a:off x="4152900" y="9810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7368" name="Line 101">
            <a:extLst>
              <a:ext uri="{FF2B5EF4-FFF2-40B4-BE49-F238E27FC236}">
                <a16:creationId xmlns:a16="http://schemas.microsoft.com/office/drawing/2014/main" xmlns="" id="{5007A33F-E710-7BFF-1298-FBB139F1CC0E}"/>
              </a:ext>
            </a:extLst>
          </p:cNvPr>
          <p:cNvSpPr>
            <a:spLocks noChangeShapeType="1"/>
          </p:cNvSpPr>
          <p:nvPr/>
        </p:nvSpPr>
        <p:spPr bwMode="auto">
          <a:xfrm>
            <a:off x="5880101" y="5734050"/>
            <a:ext cx="395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7369" name="Line 102">
            <a:extLst>
              <a:ext uri="{FF2B5EF4-FFF2-40B4-BE49-F238E27FC236}">
                <a16:creationId xmlns:a16="http://schemas.microsoft.com/office/drawing/2014/main" xmlns="" id="{C529D701-DC0F-FD87-F3D5-54ADBEB53A03}"/>
              </a:ext>
            </a:extLst>
          </p:cNvPr>
          <p:cNvSpPr>
            <a:spLocks noChangeShapeType="1"/>
          </p:cNvSpPr>
          <p:nvPr/>
        </p:nvSpPr>
        <p:spPr bwMode="auto">
          <a:xfrm flipV="1">
            <a:off x="8183563"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7370" name="Line 103">
            <a:extLst>
              <a:ext uri="{FF2B5EF4-FFF2-40B4-BE49-F238E27FC236}">
                <a16:creationId xmlns:a16="http://schemas.microsoft.com/office/drawing/2014/main" xmlns="" id="{D9F57917-5097-6913-E720-C3CDA6228086}"/>
              </a:ext>
            </a:extLst>
          </p:cNvPr>
          <p:cNvSpPr>
            <a:spLocks noChangeShapeType="1"/>
          </p:cNvSpPr>
          <p:nvPr/>
        </p:nvSpPr>
        <p:spPr bwMode="auto">
          <a:xfrm flipV="1">
            <a:off x="8759825"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57371" name="Line 104">
            <a:extLst>
              <a:ext uri="{FF2B5EF4-FFF2-40B4-BE49-F238E27FC236}">
                <a16:creationId xmlns:a16="http://schemas.microsoft.com/office/drawing/2014/main" xmlns="" id="{D556FD36-4927-7825-D7DD-3100B5643A68}"/>
              </a:ext>
            </a:extLst>
          </p:cNvPr>
          <p:cNvSpPr>
            <a:spLocks noChangeShapeType="1"/>
          </p:cNvSpPr>
          <p:nvPr/>
        </p:nvSpPr>
        <p:spPr bwMode="auto">
          <a:xfrm flipV="1">
            <a:off x="9263063" y="981076"/>
            <a:ext cx="0" cy="5040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2" name="Ellipse 1">
            <a:extLst>
              <a:ext uri="{FF2B5EF4-FFF2-40B4-BE49-F238E27FC236}">
                <a16:creationId xmlns:a16="http://schemas.microsoft.com/office/drawing/2014/main" xmlns="" id="{5EC9BA02-94CB-EDE6-B2BF-AD048AF3482E}"/>
              </a:ext>
            </a:extLst>
          </p:cNvPr>
          <p:cNvSpPr/>
          <p:nvPr/>
        </p:nvSpPr>
        <p:spPr>
          <a:xfrm>
            <a:off x="1322388" y="5516563"/>
            <a:ext cx="8877301" cy="792162"/>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30218641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49213"/>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8D00841C-E98F-0684-0607-594B891554C7}"/>
              </a:ext>
            </a:extLst>
          </p:cNvPr>
          <p:cNvSpPr/>
          <p:nvPr/>
        </p:nvSpPr>
        <p:spPr>
          <a:xfrm>
            <a:off x="1571622" y="2124594"/>
            <a:ext cx="3849461" cy="2344768"/>
          </a:xfrm>
          <a:prstGeom prst="rect">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5" name="Rectangle 4">
            <a:extLst>
              <a:ext uri="{FF2B5EF4-FFF2-40B4-BE49-F238E27FC236}">
                <a16:creationId xmlns:a16="http://schemas.microsoft.com/office/drawing/2014/main" xmlns="" id="{8D00841C-E98F-0684-0607-594B891554C7}"/>
              </a:ext>
            </a:extLst>
          </p:cNvPr>
          <p:cNvSpPr/>
          <p:nvPr/>
        </p:nvSpPr>
        <p:spPr>
          <a:xfrm>
            <a:off x="1571622" y="4917233"/>
            <a:ext cx="3849461" cy="771054"/>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6" name="Rectangle 5">
            <a:extLst>
              <a:ext uri="{FF2B5EF4-FFF2-40B4-BE49-F238E27FC236}">
                <a16:creationId xmlns:a16="http://schemas.microsoft.com/office/drawing/2014/main" xmlns="" id="{8D00841C-E98F-0684-0607-594B891554C7}"/>
              </a:ext>
            </a:extLst>
          </p:cNvPr>
          <p:cNvSpPr/>
          <p:nvPr/>
        </p:nvSpPr>
        <p:spPr>
          <a:xfrm>
            <a:off x="5512252" y="936497"/>
            <a:ext cx="5203373" cy="1274858"/>
          </a:xfrm>
          <a:prstGeom prst="rect">
            <a:avLst/>
          </a:prstGeom>
          <a:noFill/>
          <a:ln w="889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7" name="Flèche : haut 28">
            <a:extLst>
              <a:ext uri="{FF2B5EF4-FFF2-40B4-BE49-F238E27FC236}">
                <a16:creationId xmlns:a16="http://schemas.microsoft.com/office/drawing/2014/main" xmlns="" id="{06E9840E-F81B-1FA6-EB2C-1A8339747460}"/>
              </a:ext>
            </a:extLst>
          </p:cNvPr>
          <p:cNvSpPr/>
          <p:nvPr/>
        </p:nvSpPr>
        <p:spPr>
          <a:xfrm>
            <a:off x="6910323" y="2365116"/>
            <a:ext cx="379412" cy="186372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9" name="Flèche : haut 28">
            <a:extLst>
              <a:ext uri="{FF2B5EF4-FFF2-40B4-BE49-F238E27FC236}">
                <a16:creationId xmlns:a16="http://schemas.microsoft.com/office/drawing/2014/main" xmlns="" id="{06E9840E-F81B-1FA6-EB2C-1A8339747460}"/>
              </a:ext>
            </a:extLst>
          </p:cNvPr>
          <p:cNvSpPr/>
          <p:nvPr/>
        </p:nvSpPr>
        <p:spPr>
          <a:xfrm>
            <a:off x="7924232" y="2365116"/>
            <a:ext cx="379412" cy="1863725"/>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10" name="Flèche : haut 28">
            <a:extLst>
              <a:ext uri="{FF2B5EF4-FFF2-40B4-BE49-F238E27FC236}">
                <a16:creationId xmlns:a16="http://schemas.microsoft.com/office/drawing/2014/main" xmlns="" id="{06E9840E-F81B-1FA6-EB2C-1A8339747460}"/>
              </a:ext>
            </a:extLst>
          </p:cNvPr>
          <p:cNvSpPr/>
          <p:nvPr/>
        </p:nvSpPr>
        <p:spPr>
          <a:xfrm>
            <a:off x="5865876" y="2365116"/>
            <a:ext cx="379412" cy="1863725"/>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11" name="Flèche : haut 28">
            <a:extLst>
              <a:ext uri="{FF2B5EF4-FFF2-40B4-BE49-F238E27FC236}">
                <a16:creationId xmlns:a16="http://schemas.microsoft.com/office/drawing/2014/main" xmlns="" id="{06E9840E-F81B-1FA6-EB2C-1A8339747460}"/>
              </a:ext>
            </a:extLst>
          </p:cNvPr>
          <p:cNvSpPr/>
          <p:nvPr/>
        </p:nvSpPr>
        <p:spPr>
          <a:xfrm>
            <a:off x="8964284" y="2365116"/>
            <a:ext cx="379412" cy="18637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12" name="Flèche : haut 28">
            <a:extLst>
              <a:ext uri="{FF2B5EF4-FFF2-40B4-BE49-F238E27FC236}">
                <a16:creationId xmlns:a16="http://schemas.microsoft.com/office/drawing/2014/main" xmlns="" id="{06E9840E-F81B-1FA6-EB2C-1A8339747460}"/>
              </a:ext>
            </a:extLst>
          </p:cNvPr>
          <p:cNvSpPr/>
          <p:nvPr/>
        </p:nvSpPr>
        <p:spPr>
          <a:xfrm>
            <a:off x="10004336" y="2408496"/>
            <a:ext cx="379412" cy="1863725"/>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13" name="Rectangle 12">
            <a:extLst>
              <a:ext uri="{FF2B5EF4-FFF2-40B4-BE49-F238E27FC236}">
                <a16:creationId xmlns:a16="http://schemas.microsoft.com/office/drawing/2014/main" xmlns="" id="{8D00841C-E98F-0684-0607-594B891554C7}"/>
              </a:ext>
            </a:extLst>
          </p:cNvPr>
          <p:cNvSpPr/>
          <p:nvPr/>
        </p:nvSpPr>
        <p:spPr>
          <a:xfrm>
            <a:off x="1571622" y="4474034"/>
            <a:ext cx="3849461" cy="231520"/>
          </a:xfrm>
          <a:prstGeom prst="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14" name="Rectangle 13">
            <a:extLst>
              <a:ext uri="{FF2B5EF4-FFF2-40B4-BE49-F238E27FC236}">
                <a16:creationId xmlns:a16="http://schemas.microsoft.com/office/drawing/2014/main" xmlns="" id="{8D00841C-E98F-0684-0607-594B891554C7}"/>
              </a:ext>
            </a:extLst>
          </p:cNvPr>
          <p:cNvSpPr/>
          <p:nvPr/>
        </p:nvSpPr>
        <p:spPr>
          <a:xfrm>
            <a:off x="1552960" y="5747658"/>
            <a:ext cx="3849461" cy="168766"/>
          </a:xfrm>
          <a:prstGeom prst="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cxnSp>
        <p:nvCxnSpPr>
          <p:cNvPr id="3" name="Connecteur droit 2"/>
          <p:cNvCxnSpPr/>
          <p:nvPr/>
        </p:nvCxnSpPr>
        <p:spPr>
          <a:xfrm>
            <a:off x="5512252" y="4469362"/>
            <a:ext cx="52033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lèche : haut 28">
            <a:extLst>
              <a:ext uri="{FF2B5EF4-FFF2-40B4-BE49-F238E27FC236}">
                <a16:creationId xmlns:a16="http://schemas.microsoft.com/office/drawing/2014/main" xmlns="" id="{06E9840E-F81B-1FA6-EB2C-1A8339747460}"/>
              </a:ext>
            </a:extLst>
          </p:cNvPr>
          <p:cNvSpPr/>
          <p:nvPr/>
        </p:nvSpPr>
        <p:spPr>
          <a:xfrm>
            <a:off x="5865876" y="4946345"/>
            <a:ext cx="379412" cy="970079"/>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17" name="Flèche : haut 28">
            <a:extLst>
              <a:ext uri="{FF2B5EF4-FFF2-40B4-BE49-F238E27FC236}">
                <a16:creationId xmlns:a16="http://schemas.microsoft.com/office/drawing/2014/main" xmlns="" id="{06E9840E-F81B-1FA6-EB2C-1A8339747460}"/>
              </a:ext>
            </a:extLst>
          </p:cNvPr>
          <p:cNvSpPr/>
          <p:nvPr/>
        </p:nvSpPr>
        <p:spPr>
          <a:xfrm>
            <a:off x="6910323" y="4962726"/>
            <a:ext cx="379412" cy="970079"/>
          </a:xfrm>
          <a:prstGeom prst="up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18" name="Flèche : haut 28">
            <a:extLst>
              <a:ext uri="{FF2B5EF4-FFF2-40B4-BE49-F238E27FC236}">
                <a16:creationId xmlns:a16="http://schemas.microsoft.com/office/drawing/2014/main" xmlns="" id="{06E9840E-F81B-1FA6-EB2C-1A8339747460}"/>
              </a:ext>
            </a:extLst>
          </p:cNvPr>
          <p:cNvSpPr/>
          <p:nvPr/>
        </p:nvSpPr>
        <p:spPr>
          <a:xfrm>
            <a:off x="7995201" y="4962725"/>
            <a:ext cx="379412" cy="970079"/>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19" name="Flèche : haut 28">
            <a:extLst>
              <a:ext uri="{FF2B5EF4-FFF2-40B4-BE49-F238E27FC236}">
                <a16:creationId xmlns:a16="http://schemas.microsoft.com/office/drawing/2014/main" xmlns="" id="{06E9840E-F81B-1FA6-EB2C-1A8339747460}"/>
              </a:ext>
            </a:extLst>
          </p:cNvPr>
          <p:cNvSpPr/>
          <p:nvPr/>
        </p:nvSpPr>
        <p:spPr>
          <a:xfrm>
            <a:off x="8964284" y="4962725"/>
            <a:ext cx="379412" cy="97007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20" name="Flèche : haut 28">
            <a:extLst>
              <a:ext uri="{FF2B5EF4-FFF2-40B4-BE49-F238E27FC236}">
                <a16:creationId xmlns:a16="http://schemas.microsoft.com/office/drawing/2014/main" xmlns="" id="{06E9840E-F81B-1FA6-EB2C-1A8339747460}"/>
              </a:ext>
            </a:extLst>
          </p:cNvPr>
          <p:cNvSpPr/>
          <p:nvPr/>
        </p:nvSpPr>
        <p:spPr>
          <a:xfrm>
            <a:off x="9934820" y="4946345"/>
            <a:ext cx="379412" cy="970079"/>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15" name="Rectangle 14"/>
          <p:cNvSpPr/>
          <p:nvPr/>
        </p:nvSpPr>
        <p:spPr>
          <a:xfrm>
            <a:off x="7634401" y="6132285"/>
            <a:ext cx="1007706" cy="15862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Rectangle 22"/>
          <p:cNvSpPr/>
          <p:nvPr/>
        </p:nvSpPr>
        <p:spPr>
          <a:xfrm>
            <a:off x="7625070" y="4304766"/>
            <a:ext cx="1007706" cy="1586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Rectangle 23"/>
          <p:cNvSpPr/>
          <p:nvPr/>
        </p:nvSpPr>
        <p:spPr>
          <a:xfrm>
            <a:off x="7641171" y="4525350"/>
            <a:ext cx="1007706" cy="1586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Rectangle 24"/>
          <p:cNvSpPr/>
          <p:nvPr/>
        </p:nvSpPr>
        <p:spPr>
          <a:xfrm>
            <a:off x="7625070" y="4769950"/>
            <a:ext cx="1007706" cy="1586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 name="Rectangle 25"/>
          <p:cNvSpPr/>
          <p:nvPr/>
        </p:nvSpPr>
        <p:spPr>
          <a:xfrm>
            <a:off x="7625070" y="5962262"/>
            <a:ext cx="1007706" cy="1586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Rectangle 27"/>
          <p:cNvSpPr/>
          <p:nvPr/>
        </p:nvSpPr>
        <p:spPr>
          <a:xfrm>
            <a:off x="7634401" y="6295570"/>
            <a:ext cx="1007706" cy="1619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Rectangle 29"/>
          <p:cNvSpPr/>
          <p:nvPr/>
        </p:nvSpPr>
        <p:spPr>
          <a:xfrm>
            <a:off x="7634401" y="6466890"/>
            <a:ext cx="1007706" cy="400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7634401" y="6276000"/>
            <a:ext cx="1007706" cy="1959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7" name="Rectangle 26"/>
          <p:cNvSpPr/>
          <p:nvPr/>
        </p:nvSpPr>
        <p:spPr>
          <a:xfrm>
            <a:off x="7631236" y="6486848"/>
            <a:ext cx="1017641" cy="399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0219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3" grpId="2" animBg="1"/>
      <p:bldP spid="14" grpId="0" animBg="1"/>
      <p:bldP spid="14" grpId="1" animBg="1"/>
      <p:bldP spid="14" grpId="2"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15" grpId="0" animBg="1"/>
      <p:bldP spid="23" grpId="0" animBg="1"/>
      <p:bldP spid="24" grpId="0" animBg="1"/>
      <p:bldP spid="25" grpId="0" animBg="1"/>
      <p:bldP spid="26" grpId="0" animBg="1"/>
      <p:bldP spid="22" grpId="0" animBg="1"/>
      <p:bldP spid="2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
            <a:ext cx="9144001"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30220" y="3051110"/>
            <a:ext cx="2155371"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ZoneTexte 4"/>
          <p:cNvSpPr txBox="1"/>
          <p:nvPr/>
        </p:nvSpPr>
        <p:spPr>
          <a:xfrm>
            <a:off x="1487488" y="3371057"/>
            <a:ext cx="3336439" cy="261610"/>
          </a:xfrm>
          <a:prstGeom prst="rect">
            <a:avLst/>
          </a:prstGeom>
          <a:solidFill>
            <a:schemeClr val="bg1"/>
          </a:solidFill>
        </p:spPr>
        <p:txBody>
          <a:bodyPr wrap="square" rtlCol="0">
            <a:spAutoFit/>
          </a:bodyPr>
          <a:lstStyle/>
          <a:p>
            <a:r>
              <a:rPr lang="fr-FR" sz="1100" b="1" dirty="0">
                <a:solidFill>
                  <a:prstClr val="black"/>
                </a:solidFill>
              </a:rPr>
              <a:t>CHARGES SPECIALE BATIMENT A</a:t>
            </a:r>
          </a:p>
        </p:txBody>
      </p:sp>
      <p:sp>
        <p:nvSpPr>
          <p:cNvPr id="7" name="ZoneTexte 6"/>
          <p:cNvSpPr txBox="1"/>
          <p:nvPr/>
        </p:nvSpPr>
        <p:spPr>
          <a:xfrm>
            <a:off x="1515481" y="5361587"/>
            <a:ext cx="3196480" cy="261610"/>
          </a:xfrm>
          <a:prstGeom prst="rect">
            <a:avLst/>
          </a:prstGeom>
          <a:solidFill>
            <a:schemeClr val="bg1"/>
          </a:solidFill>
        </p:spPr>
        <p:txBody>
          <a:bodyPr wrap="square" rtlCol="0">
            <a:spAutoFit/>
          </a:bodyPr>
          <a:lstStyle/>
          <a:p>
            <a:endParaRPr lang="fr-FR" sz="1100" b="1" dirty="0">
              <a:solidFill>
                <a:prstClr val="black"/>
              </a:solidFill>
            </a:endParaRPr>
          </a:p>
        </p:txBody>
      </p:sp>
      <p:sp>
        <p:nvSpPr>
          <p:cNvPr id="8" name="ZoneTexte 7"/>
          <p:cNvSpPr txBox="1"/>
          <p:nvPr/>
        </p:nvSpPr>
        <p:spPr>
          <a:xfrm>
            <a:off x="5903978" y="6412028"/>
            <a:ext cx="1691140" cy="307777"/>
          </a:xfrm>
          <a:prstGeom prst="rect">
            <a:avLst/>
          </a:prstGeom>
          <a:solidFill>
            <a:schemeClr val="bg1"/>
          </a:solidFill>
        </p:spPr>
        <p:txBody>
          <a:bodyPr wrap="square" rtlCol="0">
            <a:spAutoFit/>
          </a:bodyPr>
          <a:lstStyle/>
          <a:p>
            <a:endParaRPr lang="fr-FR" sz="1400" b="1" dirty="0">
              <a:solidFill>
                <a:prstClr val="black"/>
              </a:solidFill>
            </a:endParaRPr>
          </a:p>
        </p:txBody>
      </p:sp>
      <p:sp>
        <p:nvSpPr>
          <p:cNvPr id="9" name="ZoneTexte 8"/>
          <p:cNvSpPr txBox="1"/>
          <p:nvPr/>
        </p:nvSpPr>
        <p:spPr>
          <a:xfrm>
            <a:off x="7604449" y="6411758"/>
            <a:ext cx="1446245" cy="307777"/>
          </a:xfrm>
          <a:prstGeom prst="rect">
            <a:avLst/>
          </a:prstGeom>
          <a:solidFill>
            <a:schemeClr val="bg1"/>
          </a:solidFill>
        </p:spPr>
        <p:txBody>
          <a:bodyPr wrap="square" rtlCol="0">
            <a:spAutoFit/>
          </a:bodyPr>
          <a:lstStyle/>
          <a:p>
            <a:endParaRPr lang="fr-FR" sz="1400" b="1" dirty="0">
              <a:solidFill>
                <a:prstClr val="black"/>
              </a:solidFill>
            </a:endParaRPr>
          </a:p>
        </p:txBody>
      </p:sp>
      <p:sp>
        <p:nvSpPr>
          <p:cNvPr id="10" name="ZoneTexte 9"/>
          <p:cNvSpPr txBox="1"/>
          <p:nvPr/>
        </p:nvSpPr>
        <p:spPr>
          <a:xfrm>
            <a:off x="9060025" y="6411757"/>
            <a:ext cx="1543471" cy="307777"/>
          </a:xfrm>
          <a:prstGeom prst="rect">
            <a:avLst/>
          </a:prstGeom>
          <a:solidFill>
            <a:schemeClr val="bg1"/>
          </a:solidFill>
          <a:ln>
            <a:solidFill>
              <a:schemeClr val="tx1"/>
            </a:solidFill>
          </a:ln>
        </p:spPr>
        <p:txBody>
          <a:bodyPr wrap="square" rtlCol="0">
            <a:spAutoFit/>
          </a:bodyPr>
          <a:lstStyle/>
          <a:p>
            <a:endParaRPr lang="fr-FR" sz="1400" b="1" dirty="0">
              <a:solidFill>
                <a:prstClr val="black"/>
              </a:solidFill>
            </a:endParaRPr>
          </a:p>
        </p:txBody>
      </p:sp>
      <p:sp>
        <p:nvSpPr>
          <p:cNvPr id="11" name="ZoneTexte 10"/>
          <p:cNvSpPr txBox="1"/>
          <p:nvPr/>
        </p:nvSpPr>
        <p:spPr>
          <a:xfrm>
            <a:off x="1515480" y="2610688"/>
            <a:ext cx="3294449" cy="338554"/>
          </a:xfrm>
          <a:prstGeom prst="rect">
            <a:avLst/>
          </a:prstGeom>
          <a:solidFill>
            <a:schemeClr val="bg1"/>
          </a:solidFill>
        </p:spPr>
        <p:txBody>
          <a:bodyPr wrap="square" rtlCol="0">
            <a:spAutoFit/>
          </a:bodyPr>
          <a:lstStyle/>
          <a:p>
            <a:endParaRPr lang="fr-FR" sz="1600" b="1" dirty="0">
              <a:solidFill>
                <a:prstClr val="black"/>
              </a:solidFill>
            </a:endParaRPr>
          </a:p>
        </p:txBody>
      </p:sp>
      <p:sp>
        <p:nvSpPr>
          <p:cNvPr id="12" name="Rectangle 11">
            <a:extLst>
              <a:ext uri="{FF2B5EF4-FFF2-40B4-BE49-F238E27FC236}">
                <a16:creationId xmlns:a16="http://schemas.microsoft.com/office/drawing/2014/main" xmlns="" id="{8D00841C-E98F-0684-0607-594B891554C7}"/>
              </a:ext>
            </a:extLst>
          </p:cNvPr>
          <p:cNvSpPr/>
          <p:nvPr/>
        </p:nvSpPr>
        <p:spPr>
          <a:xfrm>
            <a:off x="1515481" y="1187315"/>
            <a:ext cx="3308446" cy="968056"/>
          </a:xfrm>
          <a:prstGeom prst="rect">
            <a:avLst/>
          </a:prstGeom>
          <a:noFill/>
          <a:ln w="666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14" name="Rectangle 13">
            <a:extLst>
              <a:ext uri="{FF2B5EF4-FFF2-40B4-BE49-F238E27FC236}">
                <a16:creationId xmlns:a16="http://schemas.microsoft.com/office/drawing/2014/main" xmlns="" id="{8D00841C-E98F-0684-0607-594B891554C7}"/>
              </a:ext>
            </a:extLst>
          </p:cNvPr>
          <p:cNvSpPr/>
          <p:nvPr/>
        </p:nvSpPr>
        <p:spPr>
          <a:xfrm>
            <a:off x="1515481" y="4073231"/>
            <a:ext cx="3308446" cy="968056"/>
          </a:xfrm>
          <a:prstGeom prst="rect">
            <a:avLst/>
          </a:prstGeom>
          <a:noFill/>
          <a:ln w="666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15" name="Rectangle 14">
            <a:extLst>
              <a:ext uri="{FF2B5EF4-FFF2-40B4-BE49-F238E27FC236}">
                <a16:creationId xmlns:a16="http://schemas.microsoft.com/office/drawing/2014/main" xmlns="" id="{8D00841C-E98F-0684-0607-594B891554C7}"/>
              </a:ext>
            </a:extLst>
          </p:cNvPr>
          <p:cNvSpPr/>
          <p:nvPr/>
        </p:nvSpPr>
        <p:spPr>
          <a:xfrm>
            <a:off x="1515481" y="2201425"/>
            <a:ext cx="3308446" cy="274246"/>
          </a:xfrm>
          <a:prstGeom prst="rect">
            <a:avLst/>
          </a:prstGeom>
          <a:noFill/>
          <a:ln w="666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16" name="Rectangle 15">
            <a:extLst>
              <a:ext uri="{FF2B5EF4-FFF2-40B4-BE49-F238E27FC236}">
                <a16:creationId xmlns:a16="http://schemas.microsoft.com/office/drawing/2014/main" xmlns="" id="{8D00841C-E98F-0684-0607-594B891554C7}"/>
              </a:ext>
            </a:extLst>
          </p:cNvPr>
          <p:cNvSpPr/>
          <p:nvPr/>
        </p:nvSpPr>
        <p:spPr>
          <a:xfrm>
            <a:off x="1501484" y="5076128"/>
            <a:ext cx="3308446" cy="186337"/>
          </a:xfrm>
          <a:prstGeom prst="rect">
            <a:avLst/>
          </a:prstGeom>
          <a:noFill/>
          <a:ln w="508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17" name="Rectangle 16">
            <a:extLst>
              <a:ext uri="{FF2B5EF4-FFF2-40B4-BE49-F238E27FC236}">
                <a16:creationId xmlns:a16="http://schemas.microsoft.com/office/drawing/2014/main" xmlns="" id="{8D00841C-E98F-0684-0607-594B891554C7}"/>
              </a:ext>
            </a:extLst>
          </p:cNvPr>
          <p:cNvSpPr/>
          <p:nvPr/>
        </p:nvSpPr>
        <p:spPr>
          <a:xfrm>
            <a:off x="1487488" y="3396726"/>
            <a:ext cx="3308446" cy="274246"/>
          </a:xfrm>
          <a:prstGeom prst="rect">
            <a:avLst/>
          </a:prstGeom>
          <a:noFill/>
          <a:ln w="666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18" name="Rectangle 17">
            <a:extLst>
              <a:ext uri="{FF2B5EF4-FFF2-40B4-BE49-F238E27FC236}">
                <a16:creationId xmlns:a16="http://schemas.microsoft.com/office/drawing/2014/main" xmlns="" id="{8D00841C-E98F-0684-0607-594B891554C7}"/>
              </a:ext>
            </a:extLst>
          </p:cNvPr>
          <p:cNvSpPr/>
          <p:nvPr/>
        </p:nvSpPr>
        <p:spPr>
          <a:xfrm>
            <a:off x="4851920" y="1209765"/>
            <a:ext cx="5770238" cy="968056"/>
          </a:xfrm>
          <a:prstGeom prst="rect">
            <a:avLst/>
          </a:prstGeom>
          <a:noFill/>
          <a:ln w="66675">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19" name="Flèche : haut 28">
            <a:extLst>
              <a:ext uri="{FF2B5EF4-FFF2-40B4-BE49-F238E27FC236}">
                <a16:creationId xmlns:a16="http://schemas.microsoft.com/office/drawing/2014/main" xmlns="" id="{06E9840E-F81B-1FA6-EB2C-1A8339747460}"/>
              </a:ext>
            </a:extLst>
          </p:cNvPr>
          <p:cNvSpPr/>
          <p:nvPr/>
        </p:nvSpPr>
        <p:spPr>
          <a:xfrm>
            <a:off x="5166080" y="2464202"/>
            <a:ext cx="379412" cy="848165"/>
          </a:xfrm>
          <a:prstGeom prst="up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20" name="Flèche : haut 28">
            <a:extLst>
              <a:ext uri="{FF2B5EF4-FFF2-40B4-BE49-F238E27FC236}">
                <a16:creationId xmlns:a16="http://schemas.microsoft.com/office/drawing/2014/main" xmlns="" id="{06E9840E-F81B-1FA6-EB2C-1A8339747460}"/>
              </a:ext>
            </a:extLst>
          </p:cNvPr>
          <p:cNvSpPr/>
          <p:nvPr/>
        </p:nvSpPr>
        <p:spPr>
          <a:xfrm>
            <a:off x="5166080" y="5262465"/>
            <a:ext cx="379412" cy="727788"/>
          </a:xfrm>
          <a:prstGeom prst="up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21" name="Flèche : haut 28">
            <a:extLst>
              <a:ext uri="{FF2B5EF4-FFF2-40B4-BE49-F238E27FC236}">
                <a16:creationId xmlns:a16="http://schemas.microsoft.com/office/drawing/2014/main" xmlns="" id="{06E9840E-F81B-1FA6-EB2C-1A8339747460}"/>
              </a:ext>
            </a:extLst>
          </p:cNvPr>
          <p:cNvSpPr/>
          <p:nvPr/>
        </p:nvSpPr>
        <p:spPr>
          <a:xfrm>
            <a:off x="6559842" y="2475671"/>
            <a:ext cx="379412" cy="84816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22" name="Flèche : haut 28">
            <a:extLst>
              <a:ext uri="{FF2B5EF4-FFF2-40B4-BE49-F238E27FC236}">
                <a16:creationId xmlns:a16="http://schemas.microsoft.com/office/drawing/2014/main" xmlns="" id="{06E9840E-F81B-1FA6-EB2C-1A8339747460}"/>
              </a:ext>
            </a:extLst>
          </p:cNvPr>
          <p:cNvSpPr/>
          <p:nvPr/>
        </p:nvSpPr>
        <p:spPr>
          <a:xfrm>
            <a:off x="8137865" y="2464201"/>
            <a:ext cx="379412" cy="848165"/>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23" name="Flèche : haut 28">
            <a:extLst>
              <a:ext uri="{FF2B5EF4-FFF2-40B4-BE49-F238E27FC236}">
                <a16:creationId xmlns:a16="http://schemas.microsoft.com/office/drawing/2014/main" xmlns="" id="{06E9840E-F81B-1FA6-EB2C-1A8339747460}"/>
              </a:ext>
            </a:extLst>
          </p:cNvPr>
          <p:cNvSpPr/>
          <p:nvPr/>
        </p:nvSpPr>
        <p:spPr>
          <a:xfrm>
            <a:off x="9665382" y="2494332"/>
            <a:ext cx="379412" cy="848165"/>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24" name="Flèche : haut 28">
            <a:extLst>
              <a:ext uri="{FF2B5EF4-FFF2-40B4-BE49-F238E27FC236}">
                <a16:creationId xmlns:a16="http://schemas.microsoft.com/office/drawing/2014/main" xmlns="" id="{06E9840E-F81B-1FA6-EB2C-1A8339747460}"/>
              </a:ext>
            </a:extLst>
          </p:cNvPr>
          <p:cNvSpPr/>
          <p:nvPr/>
        </p:nvSpPr>
        <p:spPr>
          <a:xfrm>
            <a:off x="6559842" y="5271796"/>
            <a:ext cx="379412" cy="7184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25" name="Flèche : haut 28">
            <a:extLst>
              <a:ext uri="{FF2B5EF4-FFF2-40B4-BE49-F238E27FC236}">
                <a16:creationId xmlns:a16="http://schemas.microsoft.com/office/drawing/2014/main" xmlns="" id="{06E9840E-F81B-1FA6-EB2C-1A8339747460}"/>
              </a:ext>
            </a:extLst>
          </p:cNvPr>
          <p:cNvSpPr/>
          <p:nvPr/>
        </p:nvSpPr>
        <p:spPr>
          <a:xfrm>
            <a:off x="8137865" y="5271796"/>
            <a:ext cx="379412" cy="718457"/>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26" name="Flèche : haut 28">
            <a:extLst>
              <a:ext uri="{FF2B5EF4-FFF2-40B4-BE49-F238E27FC236}">
                <a16:creationId xmlns:a16="http://schemas.microsoft.com/office/drawing/2014/main" xmlns="" id="{06E9840E-F81B-1FA6-EB2C-1A8339747460}"/>
              </a:ext>
            </a:extLst>
          </p:cNvPr>
          <p:cNvSpPr/>
          <p:nvPr/>
        </p:nvSpPr>
        <p:spPr>
          <a:xfrm>
            <a:off x="9715888" y="5271796"/>
            <a:ext cx="379412" cy="718457"/>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6" name="Rectangle 5"/>
          <p:cNvSpPr/>
          <p:nvPr/>
        </p:nvSpPr>
        <p:spPr>
          <a:xfrm>
            <a:off x="5903978" y="3745341"/>
            <a:ext cx="1700471" cy="327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Rectangle 27"/>
          <p:cNvSpPr/>
          <p:nvPr/>
        </p:nvSpPr>
        <p:spPr>
          <a:xfrm>
            <a:off x="7604449" y="3745341"/>
            <a:ext cx="1455577" cy="3278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prstClr val="white"/>
              </a:solidFill>
            </a:endParaRPr>
          </a:p>
        </p:txBody>
      </p:sp>
      <p:sp>
        <p:nvSpPr>
          <p:cNvPr id="29" name="Rectangle 28"/>
          <p:cNvSpPr/>
          <p:nvPr/>
        </p:nvSpPr>
        <p:spPr>
          <a:xfrm>
            <a:off x="9060025" y="3745341"/>
            <a:ext cx="1543471" cy="327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prstClr val="white"/>
              </a:solidFill>
            </a:endParaRPr>
          </a:p>
        </p:txBody>
      </p:sp>
      <p:sp>
        <p:nvSpPr>
          <p:cNvPr id="30" name="Rectangle 29"/>
          <p:cNvSpPr/>
          <p:nvPr/>
        </p:nvSpPr>
        <p:spPr>
          <a:xfrm>
            <a:off x="5899312" y="6070002"/>
            <a:ext cx="1700471" cy="327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1" name="Rectangle 30"/>
          <p:cNvSpPr/>
          <p:nvPr/>
        </p:nvSpPr>
        <p:spPr>
          <a:xfrm>
            <a:off x="7604449" y="6070002"/>
            <a:ext cx="1455577" cy="3278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prstClr val="white"/>
              </a:solidFill>
            </a:endParaRPr>
          </a:p>
        </p:txBody>
      </p:sp>
      <p:sp>
        <p:nvSpPr>
          <p:cNvPr id="32" name="Rectangle 31"/>
          <p:cNvSpPr/>
          <p:nvPr/>
        </p:nvSpPr>
        <p:spPr>
          <a:xfrm>
            <a:off x="9056171" y="6079467"/>
            <a:ext cx="1543471" cy="327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prstClr val="white"/>
              </a:solidFill>
            </a:endParaRPr>
          </a:p>
        </p:txBody>
      </p:sp>
      <p:sp>
        <p:nvSpPr>
          <p:cNvPr id="33" name="Rectangle 32"/>
          <p:cNvSpPr/>
          <p:nvPr/>
        </p:nvSpPr>
        <p:spPr>
          <a:xfrm>
            <a:off x="5903166" y="6407356"/>
            <a:ext cx="1700471" cy="319737"/>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4" name="Rectangle 33"/>
          <p:cNvSpPr/>
          <p:nvPr/>
        </p:nvSpPr>
        <p:spPr>
          <a:xfrm>
            <a:off x="7612969" y="6408535"/>
            <a:ext cx="1451722" cy="3278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5" name="Rectangle 34"/>
          <p:cNvSpPr/>
          <p:nvPr/>
        </p:nvSpPr>
        <p:spPr>
          <a:xfrm>
            <a:off x="9068545" y="6408535"/>
            <a:ext cx="1553613" cy="3278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24828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6"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9">
            <a:extLst>
              <a:ext uri="{FF2B5EF4-FFF2-40B4-BE49-F238E27FC236}">
                <a16:creationId xmlns:a16="http://schemas.microsoft.com/office/drawing/2014/main" xmlns="" id="{94A67943-D896-9AF4-88C0-1E9F9863ABDB}"/>
              </a:ext>
            </a:extLst>
          </p:cNvPr>
          <p:cNvSpPr>
            <a:spLocks noChangeArrowheads="1"/>
          </p:cNvSpPr>
          <p:nvPr/>
        </p:nvSpPr>
        <p:spPr bwMode="auto">
          <a:xfrm>
            <a:off x="1654176" y="2441576"/>
            <a:ext cx="1439863" cy="3167063"/>
          </a:xfrm>
          <a:prstGeom prst="rect">
            <a:avLst/>
          </a:prstGeom>
          <a:solidFill>
            <a:schemeClr val="bg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15" name="Text Box 4">
            <a:extLst>
              <a:ext uri="{FF2B5EF4-FFF2-40B4-BE49-F238E27FC236}">
                <a16:creationId xmlns:a16="http://schemas.microsoft.com/office/drawing/2014/main" xmlns="" id="{F2FF91BA-8425-C7FC-2063-2D66218D7779}"/>
              </a:ext>
            </a:extLst>
          </p:cNvPr>
          <p:cNvSpPr txBox="1">
            <a:spLocks noChangeArrowheads="1"/>
          </p:cNvSpPr>
          <p:nvPr/>
        </p:nvSpPr>
        <p:spPr bwMode="auto">
          <a:xfrm>
            <a:off x="1631950" y="188914"/>
            <a:ext cx="475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16" name="Text Box 5">
            <a:extLst>
              <a:ext uri="{FF2B5EF4-FFF2-40B4-BE49-F238E27FC236}">
                <a16:creationId xmlns:a16="http://schemas.microsoft.com/office/drawing/2014/main" xmlns="" id="{A8EC6F43-F311-22AF-FC5B-305B5C2D5604}"/>
              </a:ext>
            </a:extLst>
          </p:cNvPr>
          <p:cNvSpPr txBox="1">
            <a:spLocks noChangeArrowheads="1"/>
          </p:cNvSpPr>
          <p:nvPr/>
        </p:nvSpPr>
        <p:spPr bwMode="auto">
          <a:xfrm>
            <a:off x="2063750" y="6921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Etat des travaux de l’article 14-2 et opérations exceptionnelles votes non encore clôtures a la fin de l’exercice du … au …</a:t>
            </a:r>
          </a:p>
        </p:txBody>
      </p:sp>
      <p:sp>
        <p:nvSpPr>
          <p:cNvPr id="64517" name="Rectangle 6">
            <a:extLst>
              <a:ext uri="{FF2B5EF4-FFF2-40B4-BE49-F238E27FC236}">
                <a16:creationId xmlns:a16="http://schemas.microsoft.com/office/drawing/2014/main" xmlns="" id="{9ACE4285-4315-5CA4-6BE0-B4383631D95D}"/>
              </a:ext>
            </a:extLst>
          </p:cNvPr>
          <p:cNvSpPr>
            <a:spLocks noChangeArrowheads="1"/>
          </p:cNvSpPr>
          <p:nvPr/>
        </p:nvSpPr>
        <p:spPr bwMode="auto">
          <a:xfrm>
            <a:off x="3089276" y="1500188"/>
            <a:ext cx="7021513" cy="4032250"/>
          </a:xfrm>
          <a:prstGeom prst="rect">
            <a:avLst/>
          </a:prstGeom>
          <a:solidFill>
            <a:schemeClr val="bg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18" name="Line 7">
            <a:extLst>
              <a:ext uri="{FF2B5EF4-FFF2-40B4-BE49-F238E27FC236}">
                <a16:creationId xmlns:a16="http://schemas.microsoft.com/office/drawing/2014/main" xmlns="" id="{65C87A6C-A92D-9C79-427F-AEE130123E31}"/>
              </a:ext>
            </a:extLst>
          </p:cNvPr>
          <p:cNvSpPr>
            <a:spLocks noChangeShapeType="1"/>
          </p:cNvSpPr>
          <p:nvPr/>
        </p:nvSpPr>
        <p:spPr bwMode="auto">
          <a:xfrm flipV="1">
            <a:off x="3071814" y="2419350"/>
            <a:ext cx="7056437"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19" name="Line 8">
            <a:extLst>
              <a:ext uri="{FF2B5EF4-FFF2-40B4-BE49-F238E27FC236}">
                <a16:creationId xmlns:a16="http://schemas.microsoft.com/office/drawing/2014/main" xmlns="" id="{D2FE69EE-EE66-97B5-F468-658A2256BC15}"/>
              </a:ext>
            </a:extLst>
          </p:cNvPr>
          <p:cNvSpPr>
            <a:spLocks noChangeShapeType="1"/>
          </p:cNvSpPr>
          <p:nvPr/>
        </p:nvSpPr>
        <p:spPr bwMode="auto">
          <a:xfrm flipV="1">
            <a:off x="3071814" y="2119314"/>
            <a:ext cx="7056437" cy="14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20" name="Line 9">
            <a:extLst>
              <a:ext uri="{FF2B5EF4-FFF2-40B4-BE49-F238E27FC236}">
                <a16:creationId xmlns:a16="http://schemas.microsoft.com/office/drawing/2014/main" xmlns="" id="{E86AF4D6-E798-4E7F-D4A3-70476B544A3A}"/>
              </a:ext>
            </a:extLst>
          </p:cNvPr>
          <p:cNvSpPr>
            <a:spLocks noChangeShapeType="1"/>
          </p:cNvSpPr>
          <p:nvPr/>
        </p:nvSpPr>
        <p:spPr bwMode="auto">
          <a:xfrm>
            <a:off x="4151313" y="1484313"/>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21" name="Text Box 10">
            <a:extLst>
              <a:ext uri="{FF2B5EF4-FFF2-40B4-BE49-F238E27FC236}">
                <a16:creationId xmlns:a16="http://schemas.microsoft.com/office/drawing/2014/main" xmlns="" id="{D3105528-E242-CC78-9E4A-AEB4BBB6168E}"/>
              </a:ext>
            </a:extLst>
          </p:cNvPr>
          <p:cNvSpPr txBox="1">
            <a:spLocks noChangeArrowheads="1"/>
          </p:cNvSpPr>
          <p:nvPr/>
        </p:nvSpPr>
        <p:spPr bwMode="auto">
          <a:xfrm>
            <a:off x="3106738" y="1641475"/>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TRAVAUX VOTES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(montant et date)</a:t>
            </a:r>
          </a:p>
        </p:txBody>
      </p:sp>
      <p:sp>
        <p:nvSpPr>
          <p:cNvPr id="64522" name="Line 11">
            <a:extLst>
              <a:ext uri="{FF2B5EF4-FFF2-40B4-BE49-F238E27FC236}">
                <a16:creationId xmlns:a16="http://schemas.microsoft.com/office/drawing/2014/main" xmlns="" id="{DD861FD5-B56F-B571-C409-0123813D4C32}"/>
              </a:ext>
            </a:extLst>
          </p:cNvPr>
          <p:cNvSpPr>
            <a:spLocks noChangeShapeType="1"/>
          </p:cNvSpPr>
          <p:nvPr/>
        </p:nvSpPr>
        <p:spPr bwMode="auto">
          <a:xfrm>
            <a:off x="5159375" y="1484313"/>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23" name="Line 12">
            <a:extLst>
              <a:ext uri="{FF2B5EF4-FFF2-40B4-BE49-F238E27FC236}">
                <a16:creationId xmlns:a16="http://schemas.microsoft.com/office/drawing/2014/main" xmlns="" id="{0F41BC8A-218D-5957-4FBD-AE92EE86595E}"/>
              </a:ext>
            </a:extLst>
          </p:cNvPr>
          <p:cNvSpPr>
            <a:spLocks noChangeShapeType="1"/>
          </p:cNvSpPr>
          <p:nvPr/>
        </p:nvSpPr>
        <p:spPr bwMode="auto">
          <a:xfrm>
            <a:off x="6238875" y="1484313"/>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24" name="Text Box 16">
            <a:extLst>
              <a:ext uri="{FF2B5EF4-FFF2-40B4-BE49-F238E27FC236}">
                <a16:creationId xmlns:a16="http://schemas.microsoft.com/office/drawing/2014/main" xmlns="" id="{C4B0E5BA-94B0-A0ED-FE4D-9B69B0F6A3C3}"/>
              </a:ext>
            </a:extLst>
          </p:cNvPr>
          <p:cNvSpPr txBox="1">
            <a:spLocks noChangeArrowheads="1"/>
          </p:cNvSpPr>
          <p:nvPr/>
        </p:nvSpPr>
        <p:spPr bwMode="auto">
          <a:xfrm>
            <a:off x="4105276" y="1652588"/>
            <a:ext cx="12223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TRAVAUX PAYES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(montant et date)</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25" name="Text Box 17">
            <a:extLst>
              <a:ext uri="{FF2B5EF4-FFF2-40B4-BE49-F238E27FC236}">
                <a16:creationId xmlns:a16="http://schemas.microsoft.com/office/drawing/2014/main" xmlns="" id="{132CFBF2-FCB2-3890-5648-1B99AE4B06C2}"/>
              </a:ext>
            </a:extLst>
          </p:cNvPr>
          <p:cNvSpPr txBox="1">
            <a:spLocks noChangeArrowheads="1"/>
          </p:cNvSpPr>
          <p:nvPr/>
        </p:nvSpPr>
        <p:spPr bwMode="auto">
          <a:xfrm>
            <a:off x="5094288" y="1652588"/>
            <a:ext cx="136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TRAVAUX REALISES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(montant et date)</a:t>
            </a:r>
          </a:p>
        </p:txBody>
      </p:sp>
      <p:sp>
        <p:nvSpPr>
          <p:cNvPr id="64526" name="Text Box 18">
            <a:extLst>
              <a:ext uri="{FF2B5EF4-FFF2-40B4-BE49-F238E27FC236}">
                <a16:creationId xmlns:a16="http://schemas.microsoft.com/office/drawing/2014/main" xmlns="" id="{75FE7F4C-4974-BF23-8FF9-9DB23B253C03}"/>
              </a:ext>
            </a:extLst>
          </p:cNvPr>
          <p:cNvSpPr txBox="1">
            <a:spLocks noChangeArrowheads="1"/>
          </p:cNvSpPr>
          <p:nvPr/>
        </p:nvSpPr>
        <p:spPr bwMode="auto">
          <a:xfrm>
            <a:off x="6216651" y="1466851"/>
            <a:ext cx="150336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APPELS TRAVAUX, EMPRUNTS ET SUBVENTIONS RECUS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(montant et date)</a:t>
            </a:r>
          </a:p>
        </p:txBody>
      </p:sp>
      <p:sp>
        <p:nvSpPr>
          <p:cNvPr id="64527" name="Text Box 19">
            <a:extLst>
              <a:ext uri="{FF2B5EF4-FFF2-40B4-BE49-F238E27FC236}">
                <a16:creationId xmlns:a16="http://schemas.microsoft.com/office/drawing/2014/main" xmlns="" id="{01BA015B-5F6D-30BF-B045-419395BFD070}"/>
              </a:ext>
            </a:extLst>
          </p:cNvPr>
          <p:cNvSpPr txBox="1">
            <a:spLocks noChangeArrowheads="1"/>
          </p:cNvSpPr>
          <p:nvPr/>
        </p:nvSpPr>
        <p:spPr bwMode="auto">
          <a:xfrm>
            <a:off x="7727950" y="15875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SOLDE EN ATTENTE SUR TRAVAUX</a:t>
            </a:r>
          </a:p>
        </p:txBody>
      </p:sp>
      <p:sp>
        <p:nvSpPr>
          <p:cNvPr id="64528" name="Text Box 20">
            <a:extLst>
              <a:ext uri="{FF2B5EF4-FFF2-40B4-BE49-F238E27FC236}">
                <a16:creationId xmlns:a16="http://schemas.microsoft.com/office/drawing/2014/main" xmlns="" id="{5025F808-CF77-795D-B6D7-5DF74497199F}"/>
              </a:ext>
            </a:extLst>
          </p:cNvPr>
          <p:cNvSpPr txBox="1">
            <a:spLocks noChangeArrowheads="1"/>
          </p:cNvSpPr>
          <p:nvPr/>
        </p:nvSpPr>
        <p:spPr bwMode="auto">
          <a:xfrm>
            <a:off x="9064626" y="1435101"/>
            <a:ext cx="993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SUBVENTIONS ET EMPRUNTS A RECEVOIR</a:t>
            </a:r>
            <a:br>
              <a:rPr lang="fr-FR" altLang="fr-FR" sz="800">
                <a:solidFill>
                  <a:prstClr val="black"/>
                </a:solidFill>
                <a:latin typeface="Arial" panose="020B0604020202020204" pitchFamily="34" charset="0"/>
              </a:rPr>
            </a:br>
            <a:r>
              <a:rPr lang="fr-FR" altLang="fr-FR" sz="800">
                <a:solidFill>
                  <a:prstClr val="black"/>
                </a:solidFill>
                <a:latin typeface="Arial" panose="020B0604020202020204" pitchFamily="34" charset="0"/>
              </a:rPr>
              <a:t>(montant et date)</a:t>
            </a:r>
          </a:p>
        </p:txBody>
      </p:sp>
      <p:sp>
        <p:nvSpPr>
          <p:cNvPr id="64529" name="Text Box 21">
            <a:extLst>
              <a:ext uri="{FF2B5EF4-FFF2-40B4-BE49-F238E27FC236}">
                <a16:creationId xmlns:a16="http://schemas.microsoft.com/office/drawing/2014/main" xmlns="" id="{CE8CA36A-ACEB-F267-8210-3C9631CE1A65}"/>
              </a:ext>
            </a:extLst>
          </p:cNvPr>
          <p:cNvSpPr txBox="1">
            <a:spLocks noChangeArrowheads="1"/>
          </p:cNvSpPr>
          <p:nvPr/>
        </p:nvSpPr>
        <p:spPr bwMode="auto">
          <a:xfrm>
            <a:off x="3378200" y="2125664"/>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a:t>
            </a:r>
          </a:p>
        </p:txBody>
      </p:sp>
      <p:sp>
        <p:nvSpPr>
          <p:cNvPr id="64530" name="Text Box 23">
            <a:extLst>
              <a:ext uri="{FF2B5EF4-FFF2-40B4-BE49-F238E27FC236}">
                <a16:creationId xmlns:a16="http://schemas.microsoft.com/office/drawing/2014/main" xmlns="" id="{1BD63237-E946-5B1F-8E30-FEDBB3519655}"/>
              </a:ext>
            </a:extLst>
          </p:cNvPr>
          <p:cNvSpPr txBox="1">
            <a:spLocks noChangeArrowheads="1"/>
          </p:cNvSpPr>
          <p:nvPr/>
        </p:nvSpPr>
        <p:spPr bwMode="auto">
          <a:xfrm>
            <a:off x="4530726" y="2139951"/>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B</a:t>
            </a:r>
          </a:p>
        </p:txBody>
      </p:sp>
      <p:sp>
        <p:nvSpPr>
          <p:cNvPr id="64531" name="Text Box 25">
            <a:extLst>
              <a:ext uri="{FF2B5EF4-FFF2-40B4-BE49-F238E27FC236}">
                <a16:creationId xmlns:a16="http://schemas.microsoft.com/office/drawing/2014/main" xmlns="" id="{2DAC8791-6EE1-3D99-EFE4-DB9596F6BA87}"/>
              </a:ext>
            </a:extLst>
          </p:cNvPr>
          <p:cNvSpPr txBox="1">
            <a:spLocks noChangeArrowheads="1"/>
          </p:cNvSpPr>
          <p:nvPr/>
        </p:nvSpPr>
        <p:spPr bwMode="auto">
          <a:xfrm>
            <a:off x="5524500" y="2152651"/>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C</a:t>
            </a:r>
          </a:p>
        </p:txBody>
      </p:sp>
      <p:sp>
        <p:nvSpPr>
          <p:cNvPr id="64532" name="Text Box 26">
            <a:extLst>
              <a:ext uri="{FF2B5EF4-FFF2-40B4-BE49-F238E27FC236}">
                <a16:creationId xmlns:a16="http://schemas.microsoft.com/office/drawing/2014/main" xmlns="" id="{C74466CB-D0EC-C0F7-6E92-0ABDA3B06FDC}"/>
              </a:ext>
            </a:extLst>
          </p:cNvPr>
          <p:cNvSpPr txBox="1">
            <a:spLocks noChangeArrowheads="1"/>
          </p:cNvSpPr>
          <p:nvPr/>
        </p:nvSpPr>
        <p:spPr bwMode="auto">
          <a:xfrm>
            <a:off x="6732589" y="2151064"/>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D</a:t>
            </a:r>
          </a:p>
        </p:txBody>
      </p:sp>
      <p:sp>
        <p:nvSpPr>
          <p:cNvPr id="64533" name="Text Box 27">
            <a:extLst>
              <a:ext uri="{FF2B5EF4-FFF2-40B4-BE49-F238E27FC236}">
                <a16:creationId xmlns:a16="http://schemas.microsoft.com/office/drawing/2014/main" xmlns="" id="{F10865D0-208B-1B43-15DA-852F9C68C1E2}"/>
              </a:ext>
            </a:extLst>
          </p:cNvPr>
          <p:cNvSpPr txBox="1">
            <a:spLocks noChangeArrowheads="1"/>
          </p:cNvSpPr>
          <p:nvPr/>
        </p:nvSpPr>
        <p:spPr bwMode="auto">
          <a:xfrm>
            <a:off x="7867651" y="2151064"/>
            <a:ext cx="936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E = D - C</a:t>
            </a:r>
          </a:p>
        </p:txBody>
      </p:sp>
      <p:sp>
        <p:nvSpPr>
          <p:cNvPr id="64534" name="Text Box 28">
            <a:extLst>
              <a:ext uri="{FF2B5EF4-FFF2-40B4-BE49-F238E27FC236}">
                <a16:creationId xmlns:a16="http://schemas.microsoft.com/office/drawing/2014/main" xmlns="" id="{D54744D1-1B2B-EA3E-8F68-C384C05EFD55}"/>
              </a:ext>
            </a:extLst>
          </p:cNvPr>
          <p:cNvSpPr txBox="1">
            <a:spLocks noChangeArrowheads="1"/>
          </p:cNvSpPr>
          <p:nvPr/>
        </p:nvSpPr>
        <p:spPr bwMode="auto">
          <a:xfrm>
            <a:off x="9471025" y="2133601"/>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F</a:t>
            </a:r>
          </a:p>
        </p:txBody>
      </p:sp>
      <p:sp>
        <p:nvSpPr>
          <p:cNvPr id="64535" name="Text Box 30">
            <a:extLst>
              <a:ext uri="{FF2B5EF4-FFF2-40B4-BE49-F238E27FC236}">
                <a16:creationId xmlns:a16="http://schemas.microsoft.com/office/drawing/2014/main" xmlns="" id="{C60F8BA8-D481-BED0-9B82-1A0F6135A203}"/>
              </a:ext>
            </a:extLst>
          </p:cNvPr>
          <p:cNvSpPr txBox="1">
            <a:spLocks noChangeArrowheads="1"/>
          </p:cNvSpPr>
          <p:nvPr/>
        </p:nvSpPr>
        <p:spPr bwMode="auto">
          <a:xfrm>
            <a:off x="1625601" y="2432051"/>
            <a:ext cx="14398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TRAVAUX RAVALEMENT</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TRAVAUX TOITURE</a:t>
            </a:r>
          </a:p>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36" name="Line 34">
            <a:extLst>
              <a:ext uri="{FF2B5EF4-FFF2-40B4-BE49-F238E27FC236}">
                <a16:creationId xmlns:a16="http://schemas.microsoft.com/office/drawing/2014/main" xmlns="" id="{648BC267-9492-3D3E-8635-7466A1C3727B}"/>
              </a:ext>
            </a:extLst>
          </p:cNvPr>
          <p:cNvSpPr>
            <a:spLocks noChangeShapeType="1"/>
          </p:cNvSpPr>
          <p:nvPr/>
        </p:nvSpPr>
        <p:spPr bwMode="auto">
          <a:xfrm>
            <a:off x="3106738"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37" name="Line 35">
            <a:extLst>
              <a:ext uri="{FF2B5EF4-FFF2-40B4-BE49-F238E27FC236}">
                <a16:creationId xmlns:a16="http://schemas.microsoft.com/office/drawing/2014/main" xmlns="" id="{AC3FE750-1E34-D5D7-FD7E-A23B3849FA95}"/>
              </a:ext>
            </a:extLst>
          </p:cNvPr>
          <p:cNvSpPr>
            <a:spLocks noChangeShapeType="1"/>
          </p:cNvSpPr>
          <p:nvPr/>
        </p:nvSpPr>
        <p:spPr bwMode="auto">
          <a:xfrm>
            <a:off x="4151313"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38" name="Line 36">
            <a:extLst>
              <a:ext uri="{FF2B5EF4-FFF2-40B4-BE49-F238E27FC236}">
                <a16:creationId xmlns:a16="http://schemas.microsoft.com/office/drawing/2014/main" xmlns="" id="{648FCCE6-320D-FDDD-A8B3-5AF97E2D8B85}"/>
              </a:ext>
            </a:extLst>
          </p:cNvPr>
          <p:cNvSpPr>
            <a:spLocks noChangeShapeType="1"/>
          </p:cNvSpPr>
          <p:nvPr/>
        </p:nvSpPr>
        <p:spPr bwMode="auto">
          <a:xfrm>
            <a:off x="5159375"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39" name="Line 37">
            <a:extLst>
              <a:ext uri="{FF2B5EF4-FFF2-40B4-BE49-F238E27FC236}">
                <a16:creationId xmlns:a16="http://schemas.microsoft.com/office/drawing/2014/main" xmlns="" id="{D920AF69-CB8D-8DD0-6941-9D30BD3110F9}"/>
              </a:ext>
            </a:extLst>
          </p:cNvPr>
          <p:cNvSpPr>
            <a:spLocks noChangeShapeType="1"/>
          </p:cNvSpPr>
          <p:nvPr/>
        </p:nvSpPr>
        <p:spPr bwMode="auto">
          <a:xfrm>
            <a:off x="6238875"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40" name="Text Box 40">
            <a:extLst>
              <a:ext uri="{FF2B5EF4-FFF2-40B4-BE49-F238E27FC236}">
                <a16:creationId xmlns:a16="http://schemas.microsoft.com/office/drawing/2014/main" xmlns="" id="{C849A481-5D59-488C-E477-877B7246FC9C}"/>
              </a:ext>
            </a:extLst>
          </p:cNvPr>
          <p:cNvSpPr txBox="1">
            <a:spLocks noChangeArrowheads="1"/>
          </p:cNvSpPr>
          <p:nvPr/>
        </p:nvSpPr>
        <p:spPr bwMode="auto">
          <a:xfrm>
            <a:off x="2373314" y="5518151"/>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a:t>
            </a:r>
          </a:p>
        </p:txBody>
      </p:sp>
      <p:sp>
        <p:nvSpPr>
          <p:cNvPr id="10275" name="Text Box 42">
            <a:extLst>
              <a:ext uri="{FF2B5EF4-FFF2-40B4-BE49-F238E27FC236}">
                <a16:creationId xmlns:a16="http://schemas.microsoft.com/office/drawing/2014/main" xmlns="" id="{EDD21CEE-379D-3FF4-EF08-78C613B3B9B3}"/>
              </a:ext>
            </a:extLst>
          </p:cNvPr>
          <p:cNvSpPr txBox="1">
            <a:spLocks noChangeArrowheads="1"/>
          </p:cNvSpPr>
          <p:nvPr/>
        </p:nvSpPr>
        <p:spPr bwMode="auto">
          <a:xfrm>
            <a:off x="1703389" y="5805489"/>
            <a:ext cx="4535487" cy="657225"/>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50000"/>
              </a:spcBef>
              <a:buFontTx/>
              <a:buAutoNum type="arabicParenBoth"/>
              <a:defRPr/>
            </a:pPr>
            <a:r>
              <a:rPr lang="fr-FR" altLang="fr-FR" sz="1050" dirty="0">
                <a:solidFill>
                  <a:prstClr val="black"/>
                </a:solidFill>
              </a:rPr>
              <a:t>A détailler par marché de travaux ou opérations exceptionnelles et par clé de répartition</a:t>
            </a:r>
          </a:p>
          <a:p>
            <a:pPr defTabSz="457200">
              <a:spcBef>
                <a:spcPct val="50000"/>
              </a:spcBef>
              <a:buFontTx/>
              <a:buAutoNum type="arabicParenBoth"/>
              <a:defRPr/>
            </a:pPr>
            <a:r>
              <a:rPr lang="fr-FR" altLang="fr-FR" sz="1050" dirty="0">
                <a:solidFill>
                  <a:prstClr val="black"/>
                </a:solidFill>
              </a:rPr>
              <a:t>Ce solde correspond au solde du compte 12 dans l’annexe n°1</a:t>
            </a:r>
          </a:p>
        </p:txBody>
      </p:sp>
      <p:sp>
        <p:nvSpPr>
          <p:cNvPr id="64542" name="Text Box 43">
            <a:extLst>
              <a:ext uri="{FF2B5EF4-FFF2-40B4-BE49-F238E27FC236}">
                <a16:creationId xmlns:a16="http://schemas.microsoft.com/office/drawing/2014/main" xmlns="" id="{786021B5-9FF1-F8C6-820C-4D6BB59BDC8E}"/>
              </a:ext>
            </a:extLst>
          </p:cNvPr>
          <p:cNvSpPr txBox="1">
            <a:spLocks noChangeArrowheads="1"/>
          </p:cNvSpPr>
          <p:nvPr/>
        </p:nvSpPr>
        <p:spPr bwMode="auto">
          <a:xfrm>
            <a:off x="7967664" y="6021388"/>
            <a:ext cx="1584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100">
                <a:solidFill>
                  <a:prstClr val="black"/>
                </a:solidFill>
                <a:latin typeface="Arial" panose="020B0604020202020204" pitchFamily="34" charset="0"/>
              </a:rPr>
              <a:t>Date et référence du syndic</a:t>
            </a:r>
          </a:p>
        </p:txBody>
      </p:sp>
      <p:sp>
        <p:nvSpPr>
          <p:cNvPr id="64543" name="Line 45">
            <a:extLst>
              <a:ext uri="{FF2B5EF4-FFF2-40B4-BE49-F238E27FC236}">
                <a16:creationId xmlns:a16="http://schemas.microsoft.com/office/drawing/2014/main" xmlns="" id="{7422BEF2-5FC9-51E3-7ABB-7349B88376BE}"/>
              </a:ext>
            </a:extLst>
          </p:cNvPr>
          <p:cNvSpPr>
            <a:spLocks noChangeShapeType="1"/>
          </p:cNvSpPr>
          <p:nvPr/>
        </p:nvSpPr>
        <p:spPr bwMode="auto">
          <a:xfrm flipV="1">
            <a:off x="1646239" y="188914"/>
            <a:ext cx="7937" cy="2270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44" name="Line 46">
            <a:extLst>
              <a:ext uri="{FF2B5EF4-FFF2-40B4-BE49-F238E27FC236}">
                <a16:creationId xmlns:a16="http://schemas.microsoft.com/office/drawing/2014/main" xmlns="" id="{E5F8845E-0857-8D45-E60A-268185F1C0E2}"/>
              </a:ext>
            </a:extLst>
          </p:cNvPr>
          <p:cNvSpPr>
            <a:spLocks noChangeShapeType="1"/>
          </p:cNvSpPr>
          <p:nvPr/>
        </p:nvSpPr>
        <p:spPr bwMode="auto">
          <a:xfrm>
            <a:off x="1631951" y="188914"/>
            <a:ext cx="8469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45" name="Line 47">
            <a:extLst>
              <a:ext uri="{FF2B5EF4-FFF2-40B4-BE49-F238E27FC236}">
                <a16:creationId xmlns:a16="http://schemas.microsoft.com/office/drawing/2014/main" xmlns="" id="{FFC5A193-D3C4-6147-C858-26B305B86FD5}"/>
              </a:ext>
            </a:extLst>
          </p:cNvPr>
          <p:cNvSpPr>
            <a:spLocks noChangeShapeType="1"/>
          </p:cNvSpPr>
          <p:nvPr/>
        </p:nvSpPr>
        <p:spPr bwMode="auto">
          <a:xfrm>
            <a:off x="10101263" y="204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46" name="Text Box 48">
            <a:extLst>
              <a:ext uri="{FF2B5EF4-FFF2-40B4-BE49-F238E27FC236}">
                <a16:creationId xmlns:a16="http://schemas.microsoft.com/office/drawing/2014/main" xmlns="" id="{A79F2637-28CB-8A21-CE22-0B4D23A3C460}"/>
              </a:ext>
            </a:extLst>
          </p:cNvPr>
          <p:cNvSpPr txBox="1">
            <a:spLocks noChangeArrowheads="1"/>
          </p:cNvSpPr>
          <p:nvPr/>
        </p:nvSpPr>
        <p:spPr bwMode="auto">
          <a:xfrm>
            <a:off x="8181976" y="260350"/>
            <a:ext cx="1801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Annexe 5</a:t>
            </a:r>
          </a:p>
        </p:txBody>
      </p:sp>
      <p:sp>
        <p:nvSpPr>
          <p:cNvPr id="64547" name="Rectangle 32">
            <a:extLst>
              <a:ext uri="{FF2B5EF4-FFF2-40B4-BE49-F238E27FC236}">
                <a16:creationId xmlns:a16="http://schemas.microsoft.com/office/drawing/2014/main" xmlns="" id="{7DF2D245-92CD-E1FB-307C-D1748DB30898}"/>
              </a:ext>
            </a:extLst>
          </p:cNvPr>
          <p:cNvSpPr>
            <a:spLocks noChangeArrowheads="1"/>
          </p:cNvSpPr>
          <p:nvPr/>
        </p:nvSpPr>
        <p:spPr bwMode="auto">
          <a:xfrm>
            <a:off x="1631950" y="5516564"/>
            <a:ext cx="8496300" cy="217487"/>
          </a:xfrm>
          <a:prstGeom prst="rect">
            <a:avLst/>
          </a:prstGeom>
          <a:solidFill>
            <a:schemeClr val="bg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48" name="Line 13">
            <a:extLst>
              <a:ext uri="{FF2B5EF4-FFF2-40B4-BE49-F238E27FC236}">
                <a16:creationId xmlns:a16="http://schemas.microsoft.com/office/drawing/2014/main" xmlns="" id="{F7F669B2-FD40-2971-173B-7E28192F5F22}"/>
              </a:ext>
            </a:extLst>
          </p:cNvPr>
          <p:cNvSpPr>
            <a:spLocks noChangeShapeType="1"/>
          </p:cNvSpPr>
          <p:nvPr/>
        </p:nvSpPr>
        <p:spPr bwMode="auto">
          <a:xfrm>
            <a:off x="7723189" y="1449388"/>
            <a:ext cx="3175" cy="4284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49" name="Line 14">
            <a:extLst>
              <a:ext uri="{FF2B5EF4-FFF2-40B4-BE49-F238E27FC236}">
                <a16:creationId xmlns:a16="http://schemas.microsoft.com/office/drawing/2014/main" xmlns="" id="{C0859FD6-F76C-FB5E-F446-9BB6A68522D7}"/>
              </a:ext>
            </a:extLst>
          </p:cNvPr>
          <p:cNvSpPr>
            <a:spLocks noChangeShapeType="1"/>
          </p:cNvSpPr>
          <p:nvPr/>
        </p:nvSpPr>
        <p:spPr bwMode="auto">
          <a:xfrm flipH="1">
            <a:off x="8926513" y="1484314"/>
            <a:ext cx="12700" cy="4249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50" name="Text Box 41">
            <a:extLst>
              <a:ext uri="{FF2B5EF4-FFF2-40B4-BE49-F238E27FC236}">
                <a16:creationId xmlns:a16="http://schemas.microsoft.com/office/drawing/2014/main" xmlns="" id="{9B4E5F47-8901-BF9D-C943-A620B241977C}"/>
              </a:ext>
            </a:extLst>
          </p:cNvPr>
          <p:cNvSpPr txBox="1">
            <a:spLocks noChangeArrowheads="1"/>
          </p:cNvSpPr>
          <p:nvPr/>
        </p:nvSpPr>
        <p:spPr bwMode="auto">
          <a:xfrm>
            <a:off x="7770813" y="5495926"/>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(2)</a:t>
            </a:r>
          </a:p>
        </p:txBody>
      </p:sp>
      <p:sp>
        <p:nvSpPr>
          <p:cNvPr id="40" name="Flèche : haut 39">
            <a:extLst>
              <a:ext uri="{FF2B5EF4-FFF2-40B4-BE49-F238E27FC236}">
                <a16:creationId xmlns:a16="http://schemas.microsoft.com/office/drawing/2014/main" xmlns="" id="{B5052B34-D2F0-5D10-69D9-2DD1038E9E35}"/>
              </a:ext>
            </a:extLst>
          </p:cNvPr>
          <p:cNvSpPr/>
          <p:nvPr/>
        </p:nvSpPr>
        <p:spPr>
          <a:xfrm>
            <a:off x="3252788" y="2620964"/>
            <a:ext cx="773112" cy="186372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46" name="Rectangle 45">
            <a:extLst>
              <a:ext uri="{FF2B5EF4-FFF2-40B4-BE49-F238E27FC236}">
                <a16:creationId xmlns:a16="http://schemas.microsoft.com/office/drawing/2014/main" xmlns="" id="{3DC589EB-329E-74D1-9C54-1F937617CBC7}"/>
              </a:ext>
            </a:extLst>
          </p:cNvPr>
          <p:cNvSpPr/>
          <p:nvPr/>
        </p:nvSpPr>
        <p:spPr>
          <a:xfrm>
            <a:off x="1616076" y="2316164"/>
            <a:ext cx="1452563" cy="3222625"/>
          </a:xfrm>
          <a:prstGeom prst="rect">
            <a:avLst/>
          </a:prstGeom>
          <a:noFill/>
          <a:ln w="14922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41" name="Flèche : haut 40">
            <a:extLst>
              <a:ext uri="{FF2B5EF4-FFF2-40B4-BE49-F238E27FC236}">
                <a16:creationId xmlns:a16="http://schemas.microsoft.com/office/drawing/2014/main" xmlns="" id="{46A76139-2108-F285-2271-905E184052B8}"/>
              </a:ext>
            </a:extLst>
          </p:cNvPr>
          <p:cNvSpPr/>
          <p:nvPr/>
        </p:nvSpPr>
        <p:spPr>
          <a:xfrm>
            <a:off x="4264026" y="2647951"/>
            <a:ext cx="773113" cy="18637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42" name="Flèche : haut 41">
            <a:extLst>
              <a:ext uri="{FF2B5EF4-FFF2-40B4-BE49-F238E27FC236}">
                <a16:creationId xmlns:a16="http://schemas.microsoft.com/office/drawing/2014/main" xmlns="" id="{7DD7D989-1D97-851C-7F2A-062AAAF3C81D}"/>
              </a:ext>
            </a:extLst>
          </p:cNvPr>
          <p:cNvSpPr/>
          <p:nvPr/>
        </p:nvSpPr>
        <p:spPr>
          <a:xfrm>
            <a:off x="5372101" y="2668588"/>
            <a:ext cx="773113" cy="18653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43" name="Flèche : haut 42">
            <a:extLst>
              <a:ext uri="{FF2B5EF4-FFF2-40B4-BE49-F238E27FC236}">
                <a16:creationId xmlns:a16="http://schemas.microsoft.com/office/drawing/2014/main" xmlns="" id="{D136C38B-AF1E-264D-38B9-3D2A18E9AE2E}"/>
              </a:ext>
            </a:extLst>
          </p:cNvPr>
          <p:cNvSpPr/>
          <p:nvPr/>
        </p:nvSpPr>
        <p:spPr>
          <a:xfrm>
            <a:off x="6537326" y="2676526"/>
            <a:ext cx="773113" cy="186531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44" name="Flèche : haut 43">
            <a:extLst>
              <a:ext uri="{FF2B5EF4-FFF2-40B4-BE49-F238E27FC236}">
                <a16:creationId xmlns:a16="http://schemas.microsoft.com/office/drawing/2014/main" xmlns="" id="{F9040203-D8CD-4BFE-9393-088FD97308E7}"/>
              </a:ext>
            </a:extLst>
          </p:cNvPr>
          <p:cNvSpPr/>
          <p:nvPr/>
        </p:nvSpPr>
        <p:spPr>
          <a:xfrm>
            <a:off x="7910515" y="2710658"/>
            <a:ext cx="773112" cy="1863725"/>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45" name="Flèche : haut 44">
            <a:extLst>
              <a:ext uri="{FF2B5EF4-FFF2-40B4-BE49-F238E27FC236}">
                <a16:creationId xmlns:a16="http://schemas.microsoft.com/office/drawing/2014/main" xmlns="" id="{7D76AD45-29DE-2CAA-50D5-84E22709BDED}"/>
              </a:ext>
            </a:extLst>
          </p:cNvPr>
          <p:cNvSpPr/>
          <p:nvPr/>
        </p:nvSpPr>
        <p:spPr>
          <a:xfrm>
            <a:off x="9164638" y="2659064"/>
            <a:ext cx="774700" cy="1863725"/>
          </a:xfrm>
          <a:prstGeom prst="upArrow">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392446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6" grpId="0" animBg="1"/>
      <p:bldP spid="46" grpId="1" animBg="1"/>
      <p:bldP spid="46" grpId="2"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9">
            <a:extLst>
              <a:ext uri="{FF2B5EF4-FFF2-40B4-BE49-F238E27FC236}">
                <a16:creationId xmlns:a16="http://schemas.microsoft.com/office/drawing/2014/main" xmlns="" id="{4D36A10A-A3F8-3D71-01BC-68FF3A6C28CC}"/>
              </a:ext>
            </a:extLst>
          </p:cNvPr>
          <p:cNvSpPr>
            <a:spLocks noChangeArrowheads="1"/>
          </p:cNvSpPr>
          <p:nvPr/>
        </p:nvSpPr>
        <p:spPr bwMode="auto">
          <a:xfrm>
            <a:off x="1654176" y="2441576"/>
            <a:ext cx="1439863" cy="3167063"/>
          </a:xfrm>
          <a:prstGeom prst="rect">
            <a:avLst/>
          </a:prstGeom>
          <a:solidFill>
            <a:schemeClr val="bg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70659" name="Text Box 4">
            <a:extLst>
              <a:ext uri="{FF2B5EF4-FFF2-40B4-BE49-F238E27FC236}">
                <a16:creationId xmlns:a16="http://schemas.microsoft.com/office/drawing/2014/main" xmlns="" id="{EB661FE8-7EC3-95CF-E7AC-085DE8281A4F}"/>
              </a:ext>
            </a:extLst>
          </p:cNvPr>
          <p:cNvSpPr txBox="1">
            <a:spLocks noChangeArrowheads="1"/>
          </p:cNvSpPr>
          <p:nvPr/>
        </p:nvSpPr>
        <p:spPr bwMode="auto">
          <a:xfrm>
            <a:off x="1631950" y="188914"/>
            <a:ext cx="475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70660" name="Text Box 5">
            <a:extLst>
              <a:ext uri="{FF2B5EF4-FFF2-40B4-BE49-F238E27FC236}">
                <a16:creationId xmlns:a16="http://schemas.microsoft.com/office/drawing/2014/main" xmlns="" id="{953063C6-06DD-0F9E-F485-9FD155D76950}"/>
              </a:ext>
            </a:extLst>
          </p:cNvPr>
          <p:cNvSpPr txBox="1">
            <a:spLocks noChangeArrowheads="1"/>
          </p:cNvSpPr>
          <p:nvPr/>
        </p:nvSpPr>
        <p:spPr bwMode="auto">
          <a:xfrm>
            <a:off x="2063750" y="6921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Etat des travaux de l’article 14-2 et opérations exceptionnelles votes non encore clôtures a la fin de l’exercice du … au …</a:t>
            </a:r>
          </a:p>
        </p:txBody>
      </p:sp>
      <p:sp>
        <p:nvSpPr>
          <p:cNvPr id="70661" name="Rectangle 6">
            <a:extLst>
              <a:ext uri="{FF2B5EF4-FFF2-40B4-BE49-F238E27FC236}">
                <a16:creationId xmlns:a16="http://schemas.microsoft.com/office/drawing/2014/main" xmlns="" id="{8C4D3391-17BF-3C41-6673-A44EA0FC5B43}"/>
              </a:ext>
            </a:extLst>
          </p:cNvPr>
          <p:cNvSpPr>
            <a:spLocks noChangeArrowheads="1"/>
          </p:cNvSpPr>
          <p:nvPr/>
        </p:nvSpPr>
        <p:spPr bwMode="auto">
          <a:xfrm>
            <a:off x="3089276" y="1500188"/>
            <a:ext cx="7021513" cy="4032250"/>
          </a:xfrm>
          <a:prstGeom prst="rect">
            <a:avLst/>
          </a:prstGeom>
          <a:solidFill>
            <a:schemeClr val="bg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70662" name="Line 7">
            <a:extLst>
              <a:ext uri="{FF2B5EF4-FFF2-40B4-BE49-F238E27FC236}">
                <a16:creationId xmlns:a16="http://schemas.microsoft.com/office/drawing/2014/main" xmlns="" id="{3A82AE5E-0F42-45CE-90C2-27CF7D3DBD8E}"/>
              </a:ext>
            </a:extLst>
          </p:cNvPr>
          <p:cNvSpPr>
            <a:spLocks noChangeShapeType="1"/>
          </p:cNvSpPr>
          <p:nvPr/>
        </p:nvSpPr>
        <p:spPr bwMode="auto">
          <a:xfrm flipV="1">
            <a:off x="3071814" y="2419350"/>
            <a:ext cx="7056437"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63" name="Line 8">
            <a:extLst>
              <a:ext uri="{FF2B5EF4-FFF2-40B4-BE49-F238E27FC236}">
                <a16:creationId xmlns:a16="http://schemas.microsoft.com/office/drawing/2014/main" xmlns="" id="{1D83BF5F-1967-A1BD-8AB6-43A100F7B7B4}"/>
              </a:ext>
            </a:extLst>
          </p:cNvPr>
          <p:cNvSpPr>
            <a:spLocks noChangeShapeType="1"/>
          </p:cNvSpPr>
          <p:nvPr/>
        </p:nvSpPr>
        <p:spPr bwMode="auto">
          <a:xfrm flipV="1">
            <a:off x="3071814" y="2119314"/>
            <a:ext cx="7056437" cy="14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64" name="Line 9">
            <a:extLst>
              <a:ext uri="{FF2B5EF4-FFF2-40B4-BE49-F238E27FC236}">
                <a16:creationId xmlns:a16="http://schemas.microsoft.com/office/drawing/2014/main" xmlns="" id="{C93BD8D8-F013-F7F2-699A-59D64F56D238}"/>
              </a:ext>
            </a:extLst>
          </p:cNvPr>
          <p:cNvSpPr>
            <a:spLocks noChangeShapeType="1"/>
          </p:cNvSpPr>
          <p:nvPr/>
        </p:nvSpPr>
        <p:spPr bwMode="auto">
          <a:xfrm>
            <a:off x="4151313" y="1484313"/>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65" name="Text Box 10">
            <a:extLst>
              <a:ext uri="{FF2B5EF4-FFF2-40B4-BE49-F238E27FC236}">
                <a16:creationId xmlns:a16="http://schemas.microsoft.com/office/drawing/2014/main" xmlns="" id="{BF4BC239-4EC6-6CB8-533A-AD617ABB30E4}"/>
              </a:ext>
            </a:extLst>
          </p:cNvPr>
          <p:cNvSpPr txBox="1">
            <a:spLocks noChangeArrowheads="1"/>
          </p:cNvSpPr>
          <p:nvPr/>
        </p:nvSpPr>
        <p:spPr bwMode="auto">
          <a:xfrm>
            <a:off x="3106738" y="1641475"/>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TRAVAUX VOTES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(montant et date)</a:t>
            </a:r>
          </a:p>
        </p:txBody>
      </p:sp>
      <p:sp>
        <p:nvSpPr>
          <p:cNvPr id="70666" name="Line 11">
            <a:extLst>
              <a:ext uri="{FF2B5EF4-FFF2-40B4-BE49-F238E27FC236}">
                <a16:creationId xmlns:a16="http://schemas.microsoft.com/office/drawing/2014/main" xmlns="" id="{26C45B6E-8410-925B-758B-59091B8F4989}"/>
              </a:ext>
            </a:extLst>
          </p:cNvPr>
          <p:cNvSpPr>
            <a:spLocks noChangeShapeType="1"/>
          </p:cNvSpPr>
          <p:nvPr/>
        </p:nvSpPr>
        <p:spPr bwMode="auto">
          <a:xfrm>
            <a:off x="5159375" y="1484313"/>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67" name="Line 12">
            <a:extLst>
              <a:ext uri="{FF2B5EF4-FFF2-40B4-BE49-F238E27FC236}">
                <a16:creationId xmlns:a16="http://schemas.microsoft.com/office/drawing/2014/main" xmlns="" id="{F1398290-148B-7779-B5EE-E98514B2F76B}"/>
              </a:ext>
            </a:extLst>
          </p:cNvPr>
          <p:cNvSpPr>
            <a:spLocks noChangeShapeType="1"/>
          </p:cNvSpPr>
          <p:nvPr/>
        </p:nvSpPr>
        <p:spPr bwMode="auto">
          <a:xfrm>
            <a:off x="6238875" y="1484313"/>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68" name="Text Box 16">
            <a:extLst>
              <a:ext uri="{FF2B5EF4-FFF2-40B4-BE49-F238E27FC236}">
                <a16:creationId xmlns:a16="http://schemas.microsoft.com/office/drawing/2014/main" xmlns="" id="{843C4B16-DFFA-A481-4DC8-9B7DA602DEF6}"/>
              </a:ext>
            </a:extLst>
          </p:cNvPr>
          <p:cNvSpPr txBox="1">
            <a:spLocks noChangeArrowheads="1"/>
          </p:cNvSpPr>
          <p:nvPr/>
        </p:nvSpPr>
        <p:spPr bwMode="auto">
          <a:xfrm>
            <a:off x="4105276" y="1652588"/>
            <a:ext cx="12223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TRAVAUX PAYES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(montant et date)</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70669" name="Text Box 17">
            <a:extLst>
              <a:ext uri="{FF2B5EF4-FFF2-40B4-BE49-F238E27FC236}">
                <a16:creationId xmlns:a16="http://schemas.microsoft.com/office/drawing/2014/main" xmlns="" id="{8F44F9A8-082A-CC3E-C151-E777FDDA2664}"/>
              </a:ext>
            </a:extLst>
          </p:cNvPr>
          <p:cNvSpPr txBox="1">
            <a:spLocks noChangeArrowheads="1"/>
          </p:cNvSpPr>
          <p:nvPr/>
        </p:nvSpPr>
        <p:spPr bwMode="auto">
          <a:xfrm>
            <a:off x="5094288" y="1652588"/>
            <a:ext cx="136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TRAVAUX REALISES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(montant et date)</a:t>
            </a:r>
          </a:p>
        </p:txBody>
      </p:sp>
      <p:sp>
        <p:nvSpPr>
          <p:cNvPr id="70670" name="Text Box 18">
            <a:extLst>
              <a:ext uri="{FF2B5EF4-FFF2-40B4-BE49-F238E27FC236}">
                <a16:creationId xmlns:a16="http://schemas.microsoft.com/office/drawing/2014/main" xmlns="" id="{9A41770B-1409-067A-E89E-950DE0289306}"/>
              </a:ext>
            </a:extLst>
          </p:cNvPr>
          <p:cNvSpPr txBox="1">
            <a:spLocks noChangeArrowheads="1"/>
          </p:cNvSpPr>
          <p:nvPr/>
        </p:nvSpPr>
        <p:spPr bwMode="auto">
          <a:xfrm>
            <a:off x="6216651" y="1466851"/>
            <a:ext cx="150336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APPELS TRAVAUX, EMPRUNTS ET SUBVENTIONS RECUS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(montant et date)</a:t>
            </a:r>
          </a:p>
        </p:txBody>
      </p:sp>
      <p:sp>
        <p:nvSpPr>
          <p:cNvPr id="70671" name="Text Box 19">
            <a:extLst>
              <a:ext uri="{FF2B5EF4-FFF2-40B4-BE49-F238E27FC236}">
                <a16:creationId xmlns:a16="http://schemas.microsoft.com/office/drawing/2014/main" xmlns="" id="{26BDDA69-F07E-1B31-FED7-C0EDAE7DA747}"/>
              </a:ext>
            </a:extLst>
          </p:cNvPr>
          <p:cNvSpPr txBox="1">
            <a:spLocks noChangeArrowheads="1"/>
          </p:cNvSpPr>
          <p:nvPr/>
        </p:nvSpPr>
        <p:spPr bwMode="auto">
          <a:xfrm>
            <a:off x="7727950" y="15875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SOLDE EN ATTENTE SUR TRAVAUX</a:t>
            </a:r>
          </a:p>
        </p:txBody>
      </p:sp>
      <p:sp>
        <p:nvSpPr>
          <p:cNvPr id="70672" name="Text Box 20">
            <a:extLst>
              <a:ext uri="{FF2B5EF4-FFF2-40B4-BE49-F238E27FC236}">
                <a16:creationId xmlns:a16="http://schemas.microsoft.com/office/drawing/2014/main" xmlns="" id="{F68765EB-314B-2135-F2F5-0F4F53969022}"/>
              </a:ext>
            </a:extLst>
          </p:cNvPr>
          <p:cNvSpPr txBox="1">
            <a:spLocks noChangeArrowheads="1"/>
          </p:cNvSpPr>
          <p:nvPr/>
        </p:nvSpPr>
        <p:spPr bwMode="auto">
          <a:xfrm>
            <a:off x="9064626" y="1435101"/>
            <a:ext cx="993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SUBVENTIONS ET EMPRUNTS A RECEVOIR</a:t>
            </a:r>
            <a:br>
              <a:rPr lang="fr-FR" altLang="fr-FR" sz="800">
                <a:solidFill>
                  <a:prstClr val="black"/>
                </a:solidFill>
                <a:latin typeface="Arial" panose="020B0604020202020204" pitchFamily="34" charset="0"/>
              </a:rPr>
            </a:br>
            <a:r>
              <a:rPr lang="fr-FR" altLang="fr-FR" sz="800">
                <a:solidFill>
                  <a:prstClr val="black"/>
                </a:solidFill>
                <a:latin typeface="Arial" panose="020B0604020202020204" pitchFamily="34" charset="0"/>
              </a:rPr>
              <a:t>(montant et date)</a:t>
            </a:r>
          </a:p>
        </p:txBody>
      </p:sp>
      <p:sp>
        <p:nvSpPr>
          <p:cNvPr id="70673" name="Text Box 21">
            <a:extLst>
              <a:ext uri="{FF2B5EF4-FFF2-40B4-BE49-F238E27FC236}">
                <a16:creationId xmlns:a16="http://schemas.microsoft.com/office/drawing/2014/main" xmlns="" id="{72851339-B6FF-0688-156C-C7F567A3EE26}"/>
              </a:ext>
            </a:extLst>
          </p:cNvPr>
          <p:cNvSpPr txBox="1">
            <a:spLocks noChangeArrowheads="1"/>
          </p:cNvSpPr>
          <p:nvPr/>
        </p:nvSpPr>
        <p:spPr bwMode="auto">
          <a:xfrm>
            <a:off x="3378200" y="2125664"/>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a:t>
            </a:r>
          </a:p>
        </p:txBody>
      </p:sp>
      <p:sp>
        <p:nvSpPr>
          <p:cNvPr id="70674" name="Text Box 23">
            <a:extLst>
              <a:ext uri="{FF2B5EF4-FFF2-40B4-BE49-F238E27FC236}">
                <a16:creationId xmlns:a16="http://schemas.microsoft.com/office/drawing/2014/main" xmlns="" id="{42CAA97A-1009-18CC-A3B0-313F24DE04CF}"/>
              </a:ext>
            </a:extLst>
          </p:cNvPr>
          <p:cNvSpPr txBox="1">
            <a:spLocks noChangeArrowheads="1"/>
          </p:cNvSpPr>
          <p:nvPr/>
        </p:nvSpPr>
        <p:spPr bwMode="auto">
          <a:xfrm>
            <a:off x="4530726" y="2139951"/>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B</a:t>
            </a:r>
          </a:p>
        </p:txBody>
      </p:sp>
      <p:sp>
        <p:nvSpPr>
          <p:cNvPr id="70675" name="Text Box 25">
            <a:extLst>
              <a:ext uri="{FF2B5EF4-FFF2-40B4-BE49-F238E27FC236}">
                <a16:creationId xmlns:a16="http://schemas.microsoft.com/office/drawing/2014/main" xmlns="" id="{A1F56FBD-4D13-4BF8-81BC-50582BF13011}"/>
              </a:ext>
            </a:extLst>
          </p:cNvPr>
          <p:cNvSpPr txBox="1">
            <a:spLocks noChangeArrowheads="1"/>
          </p:cNvSpPr>
          <p:nvPr/>
        </p:nvSpPr>
        <p:spPr bwMode="auto">
          <a:xfrm>
            <a:off x="5524500" y="2152651"/>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C</a:t>
            </a:r>
          </a:p>
        </p:txBody>
      </p:sp>
      <p:sp>
        <p:nvSpPr>
          <p:cNvPr id="70676" name="Text Box 26">
            <a:extLst>
              <a:ext uri="{FF2B5EF4-FFF2-40B4-BE49-F238E27FC236}">
                <a16:creationId xmlns:a16="http://schemas.microsoft.com/office/drawing/2014/main" xmlns="" id="{71595082-D023-0E2C-BF9D-79197FC29330}"/>
              </a:ext>
            </a:extLst>
          </p:cNvPr>
          <p:cNvSpPr txBox="1">
            <a:spLocks noChangeArrowheads="1"/>
          </p:cNvSpPr>
          <p:nvPr/>
        </p:nvSpPr>
        <p:spPr bwMode="auto">
          <a:xfrm>
            <a:off x="6732589" y="2151064"/>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D</a:t>
            </a:r>
          </a:p>
        </p:txBody>
      </p:sp>
      <p:sp>
        <p:nvSpPr>
          <p:cNvPr id="70677" name="Text Box 27">
            <a:extLst>
              <a:ext uri="{FF2B5EF4-FFF2-40B4-BE49-F238E27FC236}">
                <a16:creationId xmlns:a16="http://schemas.microsoft.com/office/drawing/2014/main" xmlns="" id="{13652AE6-6F97-4CC0-5A1B-DA4441AB2982}"/>
              </a:ext>
            </a:extLst>
          </p:cNvPr>
          <p:cNvSpPr txBox="1">
            <a:spLocks noChangeArrowheads="1"/>
          </p:cNvSpPr>
          <p:nvPr/>
        </p:nvSpPr>
        <p:spPr bwMode="auto">
          <a:xfrm>
            <a:off x="7867651" y="2151064"/>
            <a:ext cx="936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E = D - C</a:t>
            </a:r>
          </a:p>
        </p:txBody>
      </p:sp>
      <p:sp>
        <p:nvSpPr>
          <p:cNvPr id="70678" name="Text Box 28">
            <a:extLst>
              <a:ext uri="{FF2B5EF4-FFF2-40B4-BE49-F238E27FC236}">
                <a16:creationId xmlns:a16="http://schemas.microsoft.com/office/drawing/2014/main" xmlns="" id="{106D03EA-3509-341D-8025-BFE6E3BC1EF8}"/>
              </a:ext>
            </a:extLst>
          </p:cNvPr>
          <p:cNvSpPr txBox="1">
            <a:spLocks noChangeArrowheads="1"/>
          </p:cNvSpPr>
          <p:nvPr/>
        </p:nvSpPr>
        <p:spPr bwMode="auto">
          <a:xfrm>
            <a:off x="9471025" y="2133601"/>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F</a:t>
            </a:r>
          </a:p>
        </p:txBody>
      </p:sp>
      <p:sp>
        <p:nvSpPr>
          <p:cNvPr id="70679" name="Text Box 30">
            <a:extLst>
              <a:ext uri="{FF2B5EF4-FFF2-40B4-BE49-F238E27FC236}">
                <a16:creationId xmlns:a16="http://schemas.microsoft.com/office/drawing/2014/main" xmlns="" id="{CB05017D-2CBD-C571-F922-0FECBFBB0160}"/>
              </a:ext>
            </a:extLst>
          </p:cNvPr>
          <p:cNvSpPr txBox="1">
            <a:spLocks noChangeArrowheads="1"/>
          </p:cNvSpPr>
          <p:nvPr/>
        </p:nvSpPr>
        <p:spPr bwMode="auto">
          <a:xfrm>
            <a:off x="1625601" y="2432051"/>
            <a:ext cx="14398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TRAVAUX RAVALEMENT</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TRAVAUX TOITURE</a:t>
            </a:r>
          </a:p>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70680" name="Line 34">
            <a:extLst>
              <a:ext uri="{FF2B5EF4-FFF2-40B4-BE49-F238E27FC236}">
                <a16:creationId xmlns:a16="http://schemas.microsoft.com/office/drawing/2014/main" xmlns="" id="{667B156C-E2D3-6E3D-ECAD-82E231CAC3AC}"/>
              </a:ext>
            </a:extLst>
          </p:cNvPr>
          <p:cNvSpPr>
            <a:spLocks noChangeShapeType="1"/>
          </p:cNvSpPr>
          <p:nvPr/>
        </p:nvSpPr>
        <p:spPr bwMode="auto">
          <a:xfrm>
            <a:off x="3106738"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81" name="Line 35">
            <a:extLst>
              <a:ext uri="{FF2B5EF4-FFF2-40B4-BE49-F238E27FC236}">
                <a16:creationId xmlns:a16="http://schemas.microsoft.com/office/drawing/2014/main" xmlns="" id="{B3E2738B-8954-19CB-B424-8064569AD2CB}"/>
              </a:ext>
            </a:extLst>
          </p:cNvPr>
          <p:cNvSpPr>
            <a:spLocks noChangeShapeType="1"/>
          </p:cNvSpPr>
          <p:nvPr/>
        </p:nvSpPr>
        <p:spPr bwMode="auto">
          <a:xfrm>
            <a:off x="4151313"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82" name="Line 36">
            <a:extLst>
              <a:ext uri="{FF2B5EF4-FFF2-40B4-BE49-F238E27FC236}">
                <a16:creationId xmlns:a16="http://schemas.microsoft.com/office/drawing/2014/main" xmlns="" id="{13683C93-AE24-CCAC-EEE1-A158C1791EDE}"/>
              </a:ext>
            </a:extLst>
          </p:cNvPr>
          <p:cNvSpPr>
            <a:spLocks noChangeShapeType="1"/>
          </p:cNvSpPr>
          <p:nvPr/>
        </p:nvSpPr>
        <p:spPr bwMode="auto">
          <a:xfrm>
            <a:off x="5159375"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83" name="Line 37">
            <a:extLst>
              <a:ext uri="{FF2B5EF4-FFF2-40B4-BE49-F238E27FC236}">
                <a16:creationId xmlns:a16="http://schemas.microsoft.com/office/drawing/2014/main" xmlns="" id="{44B60E3A-1E09-A67D-BF0E-1D624DBBA066}"/>
              </a:ext>
            </a:extLst>
          </p:cNvPr>
          <p:cNvSpPr>
            <a:spLocks noChangeShapeType="1"/>
          </p:cNvSpPr>
          <p:nvPr/>
        </p:nvSpPr>
        <p:spPr bwMode="auto">
          <a:xfrm>
            <a:off x="6238875"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84" name="Text Box 40">
            <a:extLst>
              <a:ext uri="{FF2B5EF4-FFF2-40B4-BE49-F238E27FC236}">
                <a16:creationId xmlns:a16="http://schemas.microsoft.com/office/drawing/2014/main" xmlns="" id="{4DF05FE2-431D-9C61-BC7E-DF525D8204AE}"/>
              </a:ext>
            </a:extLst>
          </p:cNvPr>
          <p:cNvSpPr txBox="1">
            <a:spLocks noChangeArrowheads="1"/>
          </p:cNvSpPr>
          <p:nvPr/>
        </p:nvSpPr>
        <p:spPr bwMode="auto">
          <a:xfrm>
            <a:off x="2373314" y="5518151"/>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a:t>
            </a:r>
          </a:p>
        </p:txBody>
      </p:sp>
      <p:sp>
        <p:nvSpPr>
          <p:cNvPr id="10275" name="Text Box 42">
            <a:extLst>
              <a:ext uri="{FF2B5EF4-FFF2-40B4-BE49-F238E27FC236}">
                <a16:creationId xmlns:a16="http://schemas.microsoft.com/office/drawing/2014/main" xmlns="" id="{51901D76-DE9B-CCBC-3D41-673878A71D81}"/>
              </a:ext>
            </a:extLst>
          </p:cNvPr>
          <p:cNvSpPr txBox="1">
            <a:spLocks noChangeArrowheads="1"/>
          </p:cNvSpPr>
          <p:nvPr/>
        </p:nvSpPr>
        <p:spPr bwMode="auto">
          <a:xfrm>
            <a:off x="1703389" y="5805489"/>
            <a:ext cx="4535487" cy="657225"/>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50000"/>
              </a:spcBef>
              <a:buFontTx/>
              <a:buAutoNum type="arabicParenBoth"/>
              <a:defRPr/>
            </a:pPr>
            <a:r>
              <a:rPr lang="fr-FR" altLang="fr-FR" sz="1050" dirty="0">
                <a:solidFill>
                  <a:prstClr val="black"/>
                </a:solidFill>
              </a:rPr>
              <a:t>A détailler par marché de travaux ou opérations exceptionnelles et par clé de répartition</a:t>
            </a:r>
          </a:p>
          <a:p>
            <a:pPr defTabSz="457200">
              <a:spcBef>
                <a:spcPct val="50000"/>
              </a:spcBef>
              <a:buFontTx/>
              <a:buAutoNum type="arabicParenBoth"/>
              <a:defRPr/>
            </a:pPr>
            <a:r>
              <a:rPr lang="fr-FR" altLang="fr-FR" sz="1050" dirty="0">
                <a:solidFill>
                  <a:prstClr val="black"/>
                </a:solidFill>
              </a:rPr>
              <a:t>Ce solde correspond au solde du compte 12 dans l’annexe n°1</a:t>
            </a:r>
          </a:p>
        </p:txBody>
      </p:sp>
      <p:sp>
        <p:nvSpPr>
          <p:cNvPr id="70686" name="Text Box 43">
            <a:extLst>
              <a:ext uri="{FF2B5EF4-FFF2-40B4-BE49-F238E27FC236}">
                <a16:creationId xmlns:a16="http://schemas.microsoft.com/office/drawing/2014/main" xmlns="" id="{8BF0F049-C178-DABC-C542-706FB8BCE5D7}"/>
              </a:ext>
            </a:extLst>
          </p:cNvPr>
          <p:cNvSpPr txBox="1">
            <a:spLocks noChangeArrowheads="1"/>
          </p:cNvSpPr>
          <p:nvPr/>
        </p:nvSpPr>
        <p:spPr bwMode="auto">
          <a:xfrm>
            <a:off x="7967664" y="6021388"/>
            <a:ext cx="21605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100">
                <a:solidFill>
                  <a:prstClr val="black"/>
                </a:solidFill>
                <a:latin typeface="Arial" panose="020B0604020202020204" pitchFamily="34" charset="0"/>
              </a:rPr>
              <a:t>Date et référence du syndic</a:t>
            </a:r>
          </a:p>
        </p:txBody>
      </p:sp>
      <p:sp>
        <p:nvSpPr>
          <p:cNvPr id="70687" name="Line 45">
            <a:extLst>
              <a:ext uri="{FF2B5EF4-FFF2-40B4-BE49-F238E27FC236}">
                <a16:creationId xmlns:a16="http://schemas.microsoft.com/office/drawing/2014/main" xmlns="" id="{C8D09B07-B7DC-4A00-82CC-722004565D94}"/>
              </a:ext>
            </a:extLst>
          </p:cNvPr>
          <p:cNvSpPr>
            <a:spLocks noChangeShapeType="1"/>
          </p:cNvSpPr>
          <p:nvPr/>
        </p:nvSpPr>
        <p:spPr bwMode="auto">
          <a:xfrm flipV="1">
            <a:off x="1646239" y="188914"/>
            <a:ext cx="7937" cy="2270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88" name="Line 46">
            <a:extLst>
              <a:ext uri="{FF2B5EF4-FFF2-40B4-BE49-F238E27FC236}">
                <a16:creationId xmlns:a16="http://schemas.microsoft.com/office/drawing/2014/main" xmlns="" id="{542EF9D3-84A0-0F54-E5CA-A7F4A6B2B9BE}"/>
              </a:ext>
            </a:extLst>
          </p:cNvPr>
          <p:cNvSpPr>
            <a:spLocks noChangeShapeType="1"/>
          </p:cNvSpPr>
          <p:nvPr/>
        </p:nvSpPr>
        <p:spPr bwMode="auto">
          <a:xfrm>
            <a:off x="1631951" y="188914"/>
            <a:ext cx="8469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89" name="Line 47">
            <a:extLst>
              <a:ext uri="{FF2B5EF4-FFF2-40B4-BE49-F238E27FC236}">
                <a16:creationId xmlns:a16="http://schemas.microsoft.com/office/drawing/2014/main" xmlns="" id="{D46993B9-6D8B-0C25-194E-15C7B6727818}"/>
              </a:ext>
            </a:extLst>
          </p:cNvPr>
          <p:cNvSpPr>
            <a:spLocks noChangeShapeType="1"/>
          </p:cNvSpPr>
          <p:nvPr/>
        </p:nvSpPr>
        <p:spPr bwMode="auto">
          <a:xfrm>
            <a:off x="10101263" y="204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90" name="Text Box 48">
            <a:extLst>
              <a:ext uri="{FF2B5EF4-FFF2-40B4-BE49-F238E27FC236}">
                <a16:creationId xmlns:a16="http://schemas.microsoft.com/office/drawing/2014/main" xmlns="" id="{95B6EFC1-DC71-A19B-24F3-2E39B6CB50E9}"/>
              </a:ext>
            </a:extLst>
          </p:cNvPr>
          <p:cNvSpPr txBox="1">
            <a:spLocks noChangeArrowheads="1"/>
          </p:cNvSpPr>
          <p:nvPr/>
        </p:nvSpPr>
        <p:spPr bwMode="auto">
          <a:xfrm>
            <a:off x="8181976" y="260350"/>
            <a:ext cx="1801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Annexe 5</a:t>
            </a:r>
          </a:p>
        </p:txBody>
      </p:sp>
      <p:sp>
        <p:nvSpPr>
          <p:cNvPr id="70691" name="Rectangle 32">
            <a:extLst>
              <a:ext uri="{FF2B5EF4-FFF2-40B4-BE49-F238E27FC236}">
                <a16:creationId xmlns:a16="http://schemas.microsoft.com/office/drawing/2014/main" xmlns="" id="{41F14F4B-41F2-83F6-4996-77FA7E4F278B}"/>
              </a:ext>
            </a:extLst>
          </p:cNvPr>
          <p:cNvSpPr>
            <a:spLocks noChangeArrowheads="1"/>
          </p:cNvSpPr>
          <p:nvPr/>
        </p:nvSpPr>
        <p:spPr bwMode="auto">
          <a:xfrm>
            <a:off x="1631950" y="5516564"/>
            <a:ext cx="8496300" cy="217487"/>
          </a:xfrm>
          <a:prstGeom prst="rect">
            <a:avLst/>
          </a:prstGeom>
          <a:solidFill>
            <a:schemeClr val="bg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70692" name="Line 13">
            <a:extLst>
              <a:ext uri="{FF2B5EF4-FFF2-40B4-BE49-F238E27FC236}">
                <a16:creationId xmlns:a16="http://schemas.microsoft.com/office/drawing/2014/main" xmlns="" id="{B2E15417-DF4D-CFC9-9063-E74043E8D60E}"/>
              </a:ext>
            </a:extLst>
          </p:cNvPr>
          <p:cNvSpPr>
            <a:spLocks noChangeShapeType="1"/>
          </p:cNvSpPr>
          <p:nvPr/>
        </p:nvSpPr>
        <p:spPr bwMode="auto">
          <a:xfrm>
            <a:off x="7723189" y="1449388"/>
            <a:ext cx="3175" cy="4284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93" name="Line 14">
            <a:extLst>
              <a:ext uri="{FF2B5EF4-FFF2-40B4-BE49-F238E27FC236}">
                <a16:creationId xmlns:a16="http://schemas.microsoft.com/office/drawing/2014/main" xmlns="" id="{B0522EC1-BF36-E6E5-EB4E-276B5013CDE2}"/>
              </a:ext>
            </a:extLst>
          </p:cNvPr>
          <p:cNvSpPr>
            <a:spLocks noChangeShapeType="1"/>
          </p:cNvSpPr>
          <p:nvPr/>
        </p:nvSpPr>
        <p:spPr bwMode="auto">
          <a:xfrm flipH="1">
            <a:off x="8926513" y="1484314"/>
            <a:ext cx="12700" cy="4249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70694" name="Text Box 41">
            <a:extLst>
              <a:ext uri="{FF2B5EF4-FFF2-40B4-BE49-F238E27FC236}">
                <a16:creationId xmlns:a16="http://schemas.microsoft.com/office/drawing/2014/main" xmlns="" id="{FBCE506F-8B4B-84A1-E18D-8168F4D2FD7A}"/>
              </a:ext>
            </a:extLst>
          </p:cNvPr>
          <p:cNvSpPr txBox="1">
            <a:spLocks noChangeArrowheads="1"/>
          </p:cNvSpPr>
          <p:nvPr/>
        </p:nvSpPr>
        <p:spPr bwMode="auto">
          <a:xfrm>
            <a:off x="7770813" y="5495926"/>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(2)</a:t>
            </a:r>
          </a:p>
        </p:txBody>
      </p:sp>
      <p:sp>
        <p:nvSpPr>
          <p:cNvPr id="47" name="Rectangle 46">
            <a:extLst>
              <a:ext uri="{FF2B5EF4-FFF2-40B4-BE49-F238E27FC236}">
                <a16:creationId xmlns:a16="http://schemas.microsoft.com/office/drawing/2014/main" xmlns="" id="{3A32A0FE-16DD-F898-A65B-07A376077255}"/>
              </a:ext>
            </a:extLst>
          </p:cNvPr>
          <p:cNvSpPr/>
          <p:nvPr/>
        </p:nvSpPr>
        <p:spPr>
          <a:xfrm>
            <a:off x="6280150" y="2149475"/>
            <a:ext cx="1474788" cy="33528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48" name="Rectangle 47">
            <a:extLst>
              <a:ext uri="{FF2B5EF4-FFF2-40B4-BE49-F238E27FC236}">
                <a16:creationId xmlns:a16="http://schemas.microsoft.com/office/drawing/2014/main" xmlns="" id="{0E7CF2CA-ACC5-C851-5694-690A9FA39630}"/>
              </a:ext>
            </a:extLst>
          </p:cNvPr>
          <p:cNvSpPr/>
          <p:nvPr/>
        </p:nvSpPr>
        <p:spPr>
          <a:xfrm>
            <a:off x="5094289" y="2157413"/>
            <a:ext cx="1146175" cy="3346450"/>
          </a:xfrm>
          <a:prstGeom prst="rect">
            <a:avLst/>
          </a:prstGeom>
          <a:noFill/>
          <a:ln w="50800">
            <a:solidFill>
              <a:srgbClr val="CC66FF"/>
            </a:solidFill>
          </a:ln>
        </p:spPr>
        <p:style>
          <a:lnRef idx="2">
            <a:schemeClr val="accent6"/>
          </a:lnRef>
          <a:fillRef idx="1">
            <a:schemeClr val="lt1"/>
          </a:fillRef>
          <a:effectRef idx="0">
            <a:schemeClr val="accent6"/>
          </a:effectRef>
          <a:fontRef idx="minor">
            <a:schemeClr val="dk1"/>
          </a:fontRef>
        </p:style>
        <p:txBody>
          <a:bodyPr anchor="ctr"/>
          <a:lstStyle/>
          <a:p>
            <a:pPr algn="ctr" defTabSz="457200">
              <a:defRPr/>
            </a:pPr>
            <a:endParaRPr lang="fr-FR">
              <a:solidFill>
                <a:prstClr val="black"/>
              </a:solidFill>
            </a:endParaRPr>
          </a:p>
        </p:txBody>
      </p:sp>
      <p:sp>
        <p:nvSpPr>
          <p:cNvPr id="49" name="Ellipse 48">
            <a:extLst>
              <a:ext uri="{FF2B5EF4-FFF2-40B4-BE49-F238E27FC236}">
                <a16:creationId xmlns:a16="http://schemas.microsoft.com/office/drawing/2014/main" xmlns="" id="{553D8896-B628-9A2E-9C6C-FA5E04955458}"/>
              </a:ext>
            </a:extLst>
          </p:cNvPr>
          <p:cNvSpPr/>
          <p:nvPr/>
        </p:nvSpPr>
        <p:spPr>
          <a:xfrm>
            <a:off x="7391401" y="5357813"/>
            <a:ext cx="1711325" cy="56991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346302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62A5A09-0BF8-43D7-8D3D-38B92422A959}"/>
              </a:ext>
            </a:extLst>
          </p:cNvPr>
          <p:cNvSpPr>
            <a:spLocks noGrp="1"/>
          </p:cNvSpPr>
          <p:nvPr>
            <p:ph type="title"/>
          </p:nvPr>
        </p:nvSpPr>
        <p:spPr>
          <a:xfrm>
            <a:off x="70007" y="298173"/>
            <a:ext cx="11904345" cy="858823"/>
          </a:xfrm>
          <a:solidFill>
            <a:schemeClr val="bg1">
              <a:lumMod val="75000"/>
            </a:schemeClr>
          </a:solidFill>
          <a:ln>
            <a:solidFill>
              <a:schemeClr val="tx1"/>
            </a:solidFill>
          </a:ln>
        </p:spPr>
        <p:txBody>
          <a:bodyPr>
            <a:normAutofit/>
          </a:bodyPr>
          <a:lstStyle/>
          <a:p>
            <a:pPr algn="ctr"/>
            <a:r>
              <a:rPr lang="fr-FR" sz="3900" b="1" dirty="0"/>
              <a:t>Obligation du respect du contrat type de syndic</a:t>
            </a:r>
          </a:p>
        </p:txBody>
      </p:sp>
      <p:sp>
        <p:nvSpPr>
          <p:cNvPr id="3" name="Espace réservé du contenu 2">
            <a:extLst>
              <a:ext uri="{FF2B5EF4-FFF2-40B4-BE49-F238E27FC236}">
                <a16:creationId xmlns:a16="http://schemas.microsoft.com/office/drawing/2014/main" xmlns="" id="{672DB03D-3FC8-4B1D-96E4-673F740B54D8}"/>
              </a:ext>
            </a:extLst>
          </p:cNvPr>
          <p:cNvSpPr>
            <a:spLocks noGrp="1"/>
          </p:cNvSpPr>
          <p:nvPr>
            <p:ph idx="1"/>
          </p:nvPr>
        </p:nvSpPr>
        <p:spPr>
          <a:xfrm>
            <a:off x="0" y="1343818"/>
            <a:ext cx="12191999" cy="5400575"/>
          </a:xfrm>
        </p:spPr>
        <p:txBody>
          <a:bodyPr>
            <a:normAutofit fontScale="85000" lnSpcReduction="20000"/>
          </a:bodyPr>
          <a:lstStyle/>
          <a:p>
            <a:pPr marL="0" indent="0" algn="ctr">
              <a:buNone/>
            </a:pPr>
            <a:r>
              <a:rPr lang="fr-FR" dirty="0"/>
              <a:t/>
            </a:r>
            <a:br>
              <a:rPr lang="fr-FR" dirty="0"/>
            </a:br>
            <a:r>
              <a:rPr lang="fr-FR" sz="3400" b="1" dirty="0"/>
              <a:t>L'article 18-1 A de la loi du 10 juillet 1965</a:t>
            </a:r>
            <a:r>
              <a:rPr lang="fr-FR" dirty="0"/>
              <a:t>: </a:t>
            </a:r>
          </a:p>
          <a:p>
            <a:pPr marL="0" indent="0">
              <a:buNone/>
            </a:pPr>
            <a:r>
              <a:rPr lang="fr-FR" dirty="0"/>
              <a:t/>
            </a:r>
            <a:br>
              <a:rPr lang="fr-FR" dirty="0"/>
            </a:br>
            <a:r>
              <a:rPr lang="fr-FR" dirty="0"/>
              <a:t>« Tout contrat ou projet de contrat relatif à l'exercice de la mission de syndic respecte un contrat type défini par décret en Conseil d'Etat. Le projet de contrat est accompagné </a:t>
            </a:r>
            <a:r>
              <a:rPr lang="fr-FR" dirty="0">
                <a:solidFill>
                  <a:srgbClr val="FF0000"/>
                </a:solidFill>
              </a:rPr>
              <a:t>d'une fiche d'information sur le prix et les prestations proposées par le syndic selon un modèle fixé par arrêté</a:t>
            </a:r>
            <a:r>
              <a:rPr lang="fr-FR" dirty="0"/>
              <a:t>. </a:t>
            </a:r>
          </a:p>
          <a:p>
            <a:pPr marL="0" indent="0">
              <a:buNone/>
            </a:pPr>
            <a:r>
              <a:rPr lang="fr-FR" dirty="0"/>
              <a:t/>
            </a:r>
            <a:br>
              <a:rPr lang="fr-FR" dirty="0"/>
            </a:br>
            <a:r>
              <a:rPr lang="fr-FR" dirty="0"/>
              <a:t>« Tout manquement aux obligations mentionnées aux premier et troisième alinéas du présent article est passible d'une amende administrative dont le montant ne peut excéder 3 000 € pour une personne physique et </a:t>
            </a:r>
            <a:r>
              <a:rPr lang="fr-FR" dirty="0">
                <a:solidFill>
                  <a:srgbClr val="FF0000"/>
                </a:solidFill>
              </a:rPr>
              <a:t>15 000 € pour une personne morale. </a:t>
            </a:r>
            <a:r>
              <a:rPr lang="fr-FR" dirty="0"/>
              <a:t>Cette amende est prononcée dans les conditions prévues au chapitre II du titre II du livre V du code de la consommation. </a:t>
            </a:r>
          </a:p>
          <a:p>
            <a:pPr marL="0" indent="0">
              <a:buNone/>
            </a:pPr>
            <a:r>
              <a:rPr lang="fr-FR" dirty="0"/>
              <a:t/>
            </a:r>
            <a:br>
              <a:rPr lang="fr-FR" dirty="0"/>
            </a:br>
            <a:r>
              <a:rPr lang="fr-FR" dirty="0"/>
              <a:t>« Le syndic peut conclure </a:t>
            </a:r>
            <a:r>
              <a:rPr lang="fr-FR" dirty="0">
                <a:solidFill>
                  <a:srgbClr val="7030A0"/>
                </a:solidFill>
              </a:rPr>
              <a:t>avec le syndicat</a:t>
            </a:r>
            <a:r>
              <a:rPr lang="fr-FR" dirty="0"/>
              <a:t> une convention portant sur des prestations de services </a:t>
            </a:r>
            <a:r>
              <a:rPr lang="fr-FR" dirty="0">
                <a:solidFill>
                  <a:srgbClr val="FF0000"/>
                </a:solidFill>
              </a:rPr>
              <a:t>autres que celles relevant de sa mission de syndic, </a:t>
            </a:r>
            <a:r>
              <a:rPr lang="fr-FR" dirty="0">
                <a:solidFill>
                  <a:srgbClr val="00B050"/>
                </a:solidFill>
              </a:rPr>
              <a:t>après autorisation expresse de l'assemblée générale donnée à la majorité des voix exprimées de tous les copropriétaires présents</a:t>
            </a:r>
            <a:r>
              <a:rPr lang="fr-FR" dirty="0"/>
              <a:t>, représentés ou ayant voté par correspondance. Ces prestations ne peuvent figurer dans le contrat de syndic. </a:t>
            </a:r>
          </a:p>
          <a:p>
            <a:pPr marL="0" indent="0">
              <a:buNone/>
            </a:pPr>
            <a:r>
              <a:rPr lang="fr-FR" dirty="0"/>
              <a:t/>
            </a:r>
            <a:br>
              <a:rPr lang="fr-FR" dirty="0"/>
            </a:br>
            <a:r>
              <a:rPr lang="fr-FR" dirty="0"/>
              <a:t>« Le syndic </a:t>
            </a:r>
            <a:r>
              <a:rPr lang="fr-FR" dirty="0">
                <a:solidFill>
                  <a:srgbClr val="FF0000"/>
                </a:solidFill>
              </a:rPr>
              <a:t>soumet à l'autorisation de l'assemblée générale </a:t>
            </a:r>
            <a:r>
              <a:rPr lang="fr-FR" dirty="0"/>
              <a:t>prise à la même majorité </a:t>
            </a:r>
            <a:r>
              <a:rPr lang="fr-FR" dirty="0">
                <a:solidFill>
                  <a:srgbClr val="FF0000"/>
                </a:solidFill>
              </a:rPr>
              <a:t>toute convention passée entre le syndicat et une personne ou une entreprise avec laquelle le syndic a des liens de nature capitalistique ou juridique, en précisant la nature des liens qui rendent nécessaire l'autorisation de la convention</a:t>
            </a:r>
            <a:r>
              <a:rPr lang="fr-FR" dirty="0"/>
              <a:t>. </a:t>
            </a:r>
            <a:br>
              <a:rPr lang="fr-FR" dirty="0"/>
            </a:br>
            <a:r>
              <a:rPr lang="fr-FR" dirty="0"/>
              <a:t>« Les conventions conclues en méconnaissance de ces dispositions </a:t>
            </a:r>
            <a:r>
              <a:rPr lang="fr-FR" dirty="0">
                <a:solidFill>
                  <a:srgbClr val="FF0000"/>
                </a:solidFill>
              </a:rPr>
              <a:t>ne sont pas opposables au syndicat. » </a:t>
            </a:r>
          </a:p>
        </p:txBody>
      </p:sp>
      <p:sp>
        <p:nvSpPr>
          <p:cNvPr id="4" name="Rectangle 3"/>
          <p:cNvSpPr/>
          <p:nvPr/>
        </p:nvSpPr>
        <p:spPr>
          <a:xfrm>
            <a:off x="643812" y="1222310"/>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519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1ACF7BB3-0744-CC47-A694-A6703F7A2623}"/>
              </a:ext>
            </a:extLst>
          </p:cNvPr>
          <p:cNvSpPr>
            <a:spLocks noGrp="1"/>
          </p:cNvSpPr>
          <p:nvPr>
            <p:ph idx="1"/>
          </p:nvPr>
        </p:nvSpPr>
        <p:spPr>
          <a:xfrm>
            <a:off x="1536700" y="0"/>
            <a:ext cx="9144000" cy="6858000"/>
          </a:xfr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5400000" scaled="1"/>
            <a:tileRect/>
          </a:gradFill>
        </p:spPr>
        <p:txBody>
          <a:bodyPr rtlCol="0">
            <a:normAutofit/>
          </a:bodyPr>
          <a:lstStyle/>
          <a:p>
            <a:pPr fontAlgn="auto">
              <a:spcAft>
                <a:spcPts val="0"/>
              </a:spcAft>
              <a:buNone/>
              <a:defRPr/>
            </a:pPr>
            <a:endParaRPr lang="fr-FR" dirty="0">
              <a:solidFill>
                <a:schemeClr val="tx1">
                  <a:lumMod val="75000"/>
                  <a:lumOff val="25000"/>
                </a:schemeClr>
              </a:solidFill>
            </a:endParaRPr>
          </a:p>
          <a:p>
            <a:pPr fontAlgn="auto">
              <a:spcAft>
                <a:spcPts val="0"/>
              </a:spcAft>
              <a:buNone/>
              <a:defRPr/>
            </a:pPr>
            <a:endParaRPr lang="fr-FR" dirty="0">
              <a:solidFill>
                <a:schemeClr val="tx1">
                  <a:lumMod val="75000"/>
                  <a:lumOff val="25000"/>
                </a:schemeClr>
              </a:solidFill>
            </a:endParaRPr>
          </a:p>
          <a:p>
            <a:pPr fontAlgn="auto">
              <a:spcAft>
                <a:spcPts val="0"/>
              </a:spcAft>
              <a:buNone/>
              <a:defRPr/>
            </a:pPr>
            <a:endParaRPr lang="fr-FR" dirty="0">
              <a:solidFill>
                <a:schemeClr val="tx1">
                  <a:lumMod val="75000"/>
                  <a:lumOff val="25000"/>
                </a:schemeClr>
              </a:solidFill>
            </a:endParaRPr>
          </a:p>
          <a:p>
            <a:pPr fontAlgn="auto">
              <a:spcAft>
                <a:spcPts val="0"/>
              </a:spcAft>
              <a:buNone/>
              <a:defRPr/>
            </a:pPr>
            <a:endParaRPr lang="fr-FR" dirty="0">
              <a:solidFill>
                <a:schemeClr val="tx1">
                  <a:lumMod val="75000"/>
                  <a:lumOff val="25000"/>
                </a:schemeClr>
              </a:solidFill>
            </a:endParaRPr>
          </a:p>
          <a:p>
            <a:pPr algn="ctr" fontAlgn="auto">
              <a:spcAft>
                <a:spcPts val="0"/>
              </a:spcAft>
              <a:buNone/>
              <a:defRPr/>
            </a:pPr>
            <a:endParaRPr lang="fr-FR" sz="4800" b="1" dirty="0">
              <a:solidFill>
                <a:srgbClr val="FF0000"/>
              </a:solidFill>
            </a:endParaRPr>
          </a:p>
          <a:p>
            <a:pPr algn="ctr" fontAlgn="auto">
              <a:spcAft>
                <a:spcPts val="0"/>
              </a:spcAft>
              <a:buNone/>
              <a:defRPr/>
            </a:pPr>
            <a:endParaRPr lang="fr-FR" sz="4800" b="1" dirty="0">
              <a:solidFill>
                <a:srgbClr val="FF0000"/>
              </a:solidFill>
            </a:endParaRPr>
          </a:p>
        </p:txBody>
      </p:sp>
      <p:sp>
        <p:nvSpPr>
          <p:cNvPr id="71684" name="Espace réservé du numéro de diapositive 1">
            <a:extLst>
              <a:ext uri="{FF2B5EF4-FFF2-40B4-BE49-F238E27FC236}">
                <a16:creationId xmlns:a16="http://schemas.microsoft.com/office/drawing/2014/main" xmlns="" id="{79333323-5EA1-4584-AC87-544A2DB76B88}"/>
              </a:ext>
            </a:extLst>
          </p:cNvPr>
          <p:cNvSpPr>
            <a:spLocks noGrp="1"/>
          </p:cNvSpPr>
          <p:nvPr>
            <p:ph type="sldNum" sz="quarter" idx="12"/>
          </p:nvPr>
        </p:nvSpPr>
        <p:spPr bwMode="auto">
          <a:xfrm>
            <a:off x="2003425" y="173039"/>
            <a:ext cx="852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fld id="{CD06FC2A-2610-417C-BECB-E67FA4A9A7D5}" type="slidenum">
              <a:rPr lang="fr-FR" altLang="fr-FR" sz="1200">
                <a:solidFill>
                  <a:srgbClr val="FEFFFF"/>
                </a:solidFill>
                <a:latin typeface="Arial" panose="020B0604020202020204" pitchFamily="34" charset="0"/>
              </a:rPr>
              <a:pPr defTabSz="457200" fontAlgn="base">
                <a:lnSpc>
                  <a:spcPct val="100000"/>
                </a:lnSpc>
                <a:spcBef>
                  <a:spcPct val="0"/>
                </a:spcBef>
                <a:spcAft>
                  <a:spcPct val="0"/>
                </a:spcAft>
                <a:buFont typeface="Arial" panose="020B0604020202020204" pitchFamily="34" charset="0"/>
                <a:buNone/>
              </a:pPr>
              <a:t>120</a:t>
            </a:fld>
            <a:endParaRPr lang="fr-FR" altLang="fr-FR" sz="1200">
              <a:solidFill>
                <a:srgbClr val="FEFFFF"/>
              </a:solidFill>
              <a:latin typeface="Arial" panose="020B0604020202020204" pitchFamily="34" charset="0"/>
            </a:endParaRPr>
          </a:p>
        </p:txBody>
      </p:sp>
      <p:pic>
        <p:nvPicPr>
          <p:cNvPr id="71685" name="Image 3">
            <a:extLst>
              <a:ext uri="{FF2B5EF4-FFF2-40B4-BE49-F238E27FC236}">
                <a16:creationId xmlns:a16="http://schemas.microsoft.com/office/drawing/2014/main" xmlns="" id="{83047A9B-43AA-48B9-E505-84CF16D4AF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73038"/>
            <a:ext cx="94805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3955F23E-19F8-909E-DC8A-A46B8D898ADA}"/>
              </a:ext>
            </a:extLst>
          </p:cNvPr>
          <p:cNvSpPr/>
          <p:nvPr/>
        </p:nvSpPr>
        <p:spPr>
          <a:xfrm>
            <a:off x="2003426" y="322263"/>
            <a:ext cx="2447925" cy="215900"/>
          </a:xfrm>
          <a:prstGeom prst="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7" name="Rectangle 6">
            <a:extLst>
              <a:ext uri="{FF2B5EF4-FFF2-40B4-BE49-F238E27FC236}">
                <a16:creationId xmlns:a16="http://schemas.microsoft.com/office/drawing/2014/main" xmlns="" id="{EF236690-B368-04E4-0C64-E32DF326839A}"/>
              </a:ext>
            </a:extLst>
          </p:cNvPr>
          <p:cNvSpPr/>
          <p:nvPr/>
        </p:nvSpPr>
        <p:spPr>
          <a:xfrm>
            <a:off x="5624514" y="6545655"/>
            <a:ext cx="1790274" cy="237733"/>
          </a:xfrm>
          <a:prstGeom prst="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8" name="Rectangle 7">
            <a:extLst>
              <a:ext uri="{FF2B5EF4-FFF2-40B4-BE49-F238E27FC236}">
                <a16:creationId xmlns:a16="http://schemas.microsoft.com/office/drawing/2014/main" xmlns="" id="{036ECFDA-5BF7-30CF-20FA-4BD2AC93FC38}"/>
              </a:ext>
            </a:extLst>
          </p:cNvPr>
          <p:cNvSpPr/>
          <p:nvPr/>
        </p:nvSpPr>
        <p:spPr>
          <a:xfrm>
            <a:off x="8256589" y="322264"/>
            <a:ext cx="719137" cy="153987"/>
          </a:xfrm>
          <a:prstGeom prst="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9" name="Rectangle 8">
            <a:extLst>
              <a:ext uri="{FF2B5EF4-FFF2-40B4-BE49-F238E27FC236}">
                <a16:creationId xmlns:a16="http://schemas.microsoft.com/office/drawing/2014/main" xmlns="" id="{B2612815-3139-01A8-8536-9A34FC9DFBFA}"/>
              </a:ext>
            </a:extLst>
          </p:cNvPr>
          <p:cNvSpPr/>
          <p:nvPr/>
        </p:nvSpPr>
        <p:spPr>
          <a:xfrm>
            <a:off x="2003426" y="892175"/>
            <a:ext cx="1800225" cy="3257550"/>
          </a:xfrm>
          <a:prstGeom prst="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10" name="Rectangle 9">
            <a:extLst>
              <a:ext uri="{FF2B5EF4-FFF2-40B4-BE49-F238E27FC236}">
                <a16:creationId xmlns:a16="http://schemas.microsoft.com/office/drawing/2014/main" xmlns="" id="{5A477A9A-1ECB-474A-80A7-275598C27D47}"/>
              </a:ext>
            </a:extLst>
          </p:cNvPr>
          <p:cNvSpPr/>
          <p:nvPr/>
        </p:nvSpPr>
        <p:spPr>
          <a:xfrm>
            <a:off x="1568449" y="6578394"/>
            <a:ext cx="2882901" cy="237733"/>
          </a:xfrm>
          <a:prstGeom prst="rect">
            <a:avLst/>
          </a:prstGeom>
          <a:pattFill prst="dash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8947354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7B2CF5BD-4423-417B-8191-852CEFCB28F1}"/>
              </a:ext>
            </a:extLst>
          </p:cNvPr>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121</a:t>
            </a:fld>
            <a:endParaRPr lang="fr-FR" altLang="fr-FR">
              <a:solidFill>
                <a:prstClr val="black">
                  <a:tint val="75000"/>
                </a:prstClr>
              </a:solidFill>
            </a:endParaRPr>
          </a:p>
        </p:txBody>
      </p:sp>
      <p:pic>
        <p:nvPicPr>
          <p:cNvPr id="5" name="Image 4">
            <a:extLst>
              <a:ext uri="{FF2B5EF4-FFF2-40B4-BE49-F238E27FC236}">
                <a16:creationId xmlns:a16="http://schemas.microsoft.com/office/drawing/2014/main" xmlns="" id="{FD16B3AB-B553-484C-8113-1D9E1D8B4761}"/>
              </a:ext>
            </a:extLst>
          </p:cNvPr>
          <p:cNvPicPr>
            <a:picLocks noChangeAspect="1"/>
          </p:cNvPicPr>
          <p:nvPr/>
        </p:nvPicPr>
        <p:blipFill>
          <a:blip r:embed="rId2"/>
          <a:stretch>
            <a:fillRect/>
          </a:stretch>
        </p:blipFill>
        <p:spPr>
          <a:xfrm>
            <a:off x="1638299" y="104775"/>
            <a:ext cx="8963025" cy="5753100"/>
          </a:xfrm>
          <a:prstGeom prst="rect">
            <a:avLst/>
          </a:prstGeom>
        </p:spPr>
      </p:pic>
      <p:pic>
        <p:nvPicPr>
          <p:cNvPr id="6" name="Image 5">
            <a:extLst>
              <a:ext uri="{FF2B5EF4-FFF2-40B4-BE49-F238E27FC236}">
                <a16:creationId xmlns:a16="http://schemas.microsoft.com/office/drawing/2014/main" xmlns="" id="{FD710058-7DFD-47E9-90A8-C3A09A336DB6}"/>
              </a:ext>
            </a:extLst>
          </p:cNvPr>
          <p:cNvPicPr>
            <a:picLocks noChangeAspect="1"/>
          </p:cNvPicPr>
          <p:nvPr/>
        </p:nvPicPr>
        <p:blipFill>
          <a:blip r:embed="rId3"/>
          <a:stretch>
            <a:fillRect/>
          </a:stretch>
        </p:blipFill>
        <p:spPr>
          <a:xfrm>
            <a:off x="1685923" y="5781079"/>
            <a:ext cx="8963026" cy="1000125"/>
          </a:xfrm>
          <a:prstGeom prst="rect">
            <a:avLst/>
          </a:prstGeom>
        </p:spPr>
      </p:pic>
      <p:sp>
        <p:nvSpPr>
          <p:cNvPr id="7" name="Rectangle 6">
            <a:extLst>
              <a:ext uri="{FF2B5EF4-FFF2-40B4-BE49-F238E27FC236}">
                <a16:creationId xmlns:a16="http://schemas.microsoft.com/office/drawing/2014/main" xmlns="" id="{EDBCE338-47FD-454A-AEFF-3A9D3D0103CA}"/>
              </a:ext>
            </a:extLst>
          </p:cNvPr>
          <p:cNvSpPr/>
          <p:nvPr/>
        </p:nvSpPr>
        <p:spPr>
          <a:xfrm>
            <a:off x="875168" y="49511"/>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a:extLst>
              <a:ext uri="{FF2B5EF4-FFF2-40B4-BE49-F238E27FC236}">
                <a16:creationId xmlns:a16="http://schemas.microsoft.com/office/drawing/2014/main" xmlns="" id="{5B9D915F-5DFF-42F2-A4C0-A938AE7E6742}"/>
              </a:ext>
            </a:extLst>
          </p:cNvPr>
          <p:cNvSpPr/>
          <p:nvPr/>
        </p:nvSpPr>
        <p:spPr>
          <a:xfrm>
            <a:off x="8978020" y="45047"/>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Rectangle 1">
            <a:extLst>
              <a:ext uri="{FF2B5EF4-FFF2-40B4-BE49-F238E27FC236}">
                <a16:creationId xmlns:a16="http://schemas.microsoft.com/office/drawing/2014/main" xmlns="" id="{C527A5D0-9715-41FB-A34E-C54407C011C9}"/>
              </a:ext>
            </a:extLst>
          </p:cNvPr>
          <p:cNvSpPr/>
          <p:nvPr/>
        </p:nvSpPr>
        <p:spPr>
          <a:xfrm>
            <a:off x="9687208" y="1852032"/>
            <a:ext cx="866493" cy="10088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41934147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7B2CF5BD-4423-417B-8191-852CEFCB28F1}"/>
              </a:ext>
            </a:extLst>
          </p:cNvPr>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122</a:t>
            </a:fld>
            <a:endParaRPr lang="fr-FR" altLang="fr-FR">
              <a:solidFill>
                <a:prstClr val="black">
                  <a:tint val="75000"/>
                </a:prstClr>
              </a:solidFill>
            </a:endParaRPr>
          </a:p>
        </p:txBody>
      </p:sp>
      <p:sp>
        <p:nvSpPr>
          <p:cNvPr id="7" name="Rectangle 6">
            <a:extLst>
              <a:ext uri="{FF2B5EF4-FFF2-40B4-BE49-F238E27FC236}">
                <a16:creationId xmlns:a16="http://schemas.microsoft.com/office/drawing/2014/main" xmlns="" id="{EDBCE338-47FD-454A-AEFF-3A9D3D0103CA}"/>
              </a:ext>
            </a:extLst>
          </p:cNvPr>
          <p:cNvSpPr/>
          <p:nvPr/>
        </p:nvSpPr>
        <p:spPr>
          <a:xfrm>
            <a:off x="875168" y="49511"/>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a:extLst>
              <a:ext uri="{FF2B5EF4-FFF2-40B4-BE49-F238E27FC236}">
                <a16:creationId xmlns:a16="http://schemas.microsoft.com/office/drawing/2014/main" xmlns="" id="{5B9D915F-5DFF-42F2-A4C0-A938AE7E6742}"/>
              </a:ext>
            </a:extLst>
          </p:cNvPr>
          <p:cNvSpPr/>
          <p:nvPr/>
        </p:nvSpPr>
        <p:spPr>
          <a:xfrm>
            <a:off x="8978020" y="45047"/>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Rectangle 1">
            <a:extLst>
              <a:ext uri="{FF2B5EF4-FFF2-40B4-BE49-F238E27FC236}">
                <a16:creationId xmlns:a16="http://schemas.microsoft.com/office/drawing/2014/main" xmlns="" id="{C527A5D0-9715-41FB-A34E-C54407C011C9}"/>
              </a:ext>
            </a:extLst>
          </p:cNvPr>
          <p:cNvSpPr/>
          <p:nvPr/>
        </p:nvSpPr>
        <p:spPr>
          <a:xfrm>
            <a:off x="5229507" y="3691992"/>
            <a:ext cx="866493" cy="246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a:extLst>
              <a:ext uri="{FF2B5EF4-FFF2-40B4-BE49-F238E27FC236}">
                <a16:creationId xmlns:a16="http://schemas.microsoft.com/office/drawing/2014/main" xmlns="" id="{E70BAEA3-8128-417E-A0E1-833EB0F25CCB}"/>
              </a:ext>
            </a:extLst>
          </p:cNvPr>
          <p:cNvSpPr/>
          <p:nvPr/>
        </p:nvSpPr>
        <p:spPr>
          <a:xfrm>
            <a:off x="5368704" y="2000808"/>
            <a:ext cx="669957" cy="153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3" name="Image 2">
            <a:extLst>
              <a:ext uri="{FF2B5EF4-FFF2-40B4-BE49-F238E27FC236}">
                <a16:creationId xmlns:a16="http://schemas.microsoft.com/office/drawing/2014/main" xmlns="" id="{9A420C59-1477-4E2A-A6F2-E1F5E4EE6602}"/>
              </a:ext>
            </a:extLst>
          </p:cNvPr>
          <p:cNvPicPr>
            <a:picLocks noChangeAspect="1"/>
          </p:cNvPicPr>
          <p:nvPr/>
        </p:nvPicPr>
        <p:blipFill>
          <a:blip r:embed="rId2"/>
          <a:stretch>
            <a:fillRect/>
          </a:stretch>
        </p:blipFill>
        <p:spPr>
          <a:xfrm>
            <a:off x="190500" y="45047"/>
            <a:ext cx="12001500" cy="2495550"/>
          </a:xfrm>
          <a:prstGeom prst="rect">
            <a:avLst/>
          </a:prstGeom>
        </p:spPr>
      </p:pic>
      <p:pic>
        <p:nvPicPr>
          <p:cNvPr id="11" name="Image 10">
            <a:extLst>
              <a:ext uri="{FF2B5EF4-FFF2-40B4-BE49-F238E27FC236}">
                <a16:creationId xmlns:a16="http://schemas.microsoft.com/office/drawing/2014/main" xmlns="" id="{5CC45FC3-DBAA-4F7D-A6DD-702F6B435EA1}"/>
              </a:ext>
            </a:extLst>
          </p:cNvPr>
          <p:cNvPicPr>
            <a:picLocks noChangeAspect="1"/>
          </p:cNvPicPr>
          <p:nvPr/>
        </p:nvPicPr>
        <p:blipFill>
          <a:blip r:embed="rId3"/>
          <a:stretch>
            <a:fillRect/>
          </a:stretch>
        </p:blipFill>
        <p:spPr>
          <a:xfrm>
            <a:off x="288392" y="2540597"/>
            <a:ext cx="12001500" cy="4267892"/>
          </a:xfrm>
          <a:prstGeom prst="rect">
            <a:avLst/>
          </a:prstGeom>
        </p:spPr>
      </p:pic>
      <p:sp>
        <p:nvSpPr>
          <p:cNvPr id="12" name="Rectangle 11">
            <a:extLst>
              <a:ext uri="{FF2B5EF4-FFF2-40B4-BE49-F238E27FC236}">
                <a16:creationId xmlns:a16="http://schemas.microsoft.com/office/drawing/2014/main" xmlns="" id="{E99BE8D9-274F-46CE-AE42-4C393CDAE9C3}"/>
              </a:ext>
            </a:extLst>
          </p:cNvPr>
          <p:cNvSpPr/>
          <p:nvPr/>
        </p:nvSpPr>
        <p:spPr>
          <a:xfrm>
            <a:off x="11163018" y="1826970"/>
            <a:ext cx="838482" cy="173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a:extLst>
              <a:ext uri="{FF2B5EF4-FFF2-40B4-BE49-F238E27FC236}">
                <a16:creationId xmlns:a16="http://schemas.microsoft.com/office/drawing/2014/main" xmlns="" id="{3C12E252-1BD8-4A65-9680-136D2FAE0137}"/>
              </a:ext>
            </a:extLst>
          </p:cNvPr>
          <p:cNvSpPr/>
          <p:nvPr/>
        </p:nvSpPr>
        <p:spPr>
          <a:xfrm>
            <a:off x="9754193" y="6591239"/>
            <a:ext cx="718619" cy="173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7" name="Connecteur droit avec flèche 16">
            <a:extLst>
              <a:ext uri="{FF2B5EF4-FFF2-40B4-BE49-F238E27FC236}">
                <a16:creationId xmlns:a16="http://schemas.microsoft.com/office/drawing/2014/main" xmlns="" id="{848B4E1D-F6FF-4C94-BB32-47585924E0DC}"/>
              </a:ext>
            </a:extLst>
          </p:cNvPr>
          <p:cNvCxnSpPr/>
          <p:nvPr/>
        </p:nvCxnSpPr>
        <p:spPr>
          <a:xfrm flipH="1">
            <a:off x="10221686" y="2000808"/>
            <a:ext cx="1511605" cy="4538105"/>
          </a:xfrm>
          <a:prstGeom prst="straightConnector1">
            <a:avLst/>
          </a:prstGeom>
          <a:ln w="114300">
            <a:solidFill>
              <a:srgbClr val="FF0000"/>
            </a:solidFill>
            <a:headEnd type="triangle" w="med" len="lg"/>
            <a:tailEnd type="triangle"/>
          </a:ln>
        </p:spPr>
        <p:style>
          <a:lnRef idx="1">
            <a:schemeClr val="accent1"/>
          </a:lnRef>
          <a:fillRef idx="0">
            <a:schemeClr val="accent1"/>
          </a:fillRef>
          <a:effectRef idx="0">
            <a:schemeClr val="accent1"/>
          </a:effectRef>
          <a:fontRef idx="minor">
            <a:schemeClr val="tx1"/>
          </a:fontRef>
        </p:style>
      </p:cxnSp>
      <p:sp>
        <p:nvSpPr>
          <p:cNvPr id="18" name="Non égal 17">
            <a:extLst>
              <a:ext uri="{FF2B5EF4-FFF2-40B4-BE49-F238E27FC236}">
                <a16:creationId xmlns:a16="http://schemas.microsoft.com/office/drawing/2014/main" xmlns="" id="{A39CB706-7FAD-420D-A200-FE2022BC3982}"/>
              </a:ext>
            </a:extLst>
          </p:cNvPr>
          <p:cNvSpPr/>
          <p:nvPr/>
        </p:nvSpPr>
        <p:spPr>
          <a:xfrm>
            <a:off x="9111343" y="3309257"/>
            <a:ext cx="1925772" cy="783772"/>
          </a:xfrm>
          <a:prstGeom prst="mathNot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41745942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7B2CF5BD-4423-417B-8191-852CEFCB28F1}"/>
              </a:ext>
            </a:extLst>
          </p:cNvPr>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123</a:t>
            </a:fld>
            <a:endParaRPr lang="fr-FR" altLang="fr-FR">
              <a:solidFill>
                <a:prstClr val="black">
                  <a:tint val="75000"/>
                </a:prstClr>
              </a:solidFill>
            </a:endParaRPr>
          </a:p>
        </p:txBody>
      </p:sp>
      <p:pic>
        <p:nvPicPr>
          <p:cNvPr id="5" name="Image 4">
            <a:extLst>
              <a:ext uri="{FF2B5EF4-FFF2-40B4-BE49-F238E27FC236}">
                <a16:creationId xmlns:a16="http://schemas.microsoft.com/office/drawing/2014/main" xmlns="" id="{FD16B3AB-B553-484C-8113-1D9E1D8B4761}"/>
              </a:ext>
            </a:extLst>
          </p:cNvPr>
          <p:cNvPicPr>
            <a:picLocks noChangeAspect="1"/>
          </p:cNvPicPr>
          <p:nvPr/>
        </p:nvPicPr>
        <p:blipFill>
          <a:blip r:embed="rId2"/>
          <a:stretch>
            <a:fillRect/>
          </a:stretch>
        </p:blipFill>
        <p:spPr>
          <a:xfrm>
            <a:off x="1638299" y="104775"/>
            <a:ext cx="8963025" cy="5753100"/>
          </a:xfrm>
          <a:prstGeom prst="rect">
            <a:avLst/>
          </a:prstGeom>
        </p:spPr>
      </p:pic>
      <p:pic>
        <p:nvPicPr>
          <p:cNvPr id="6" name="Image 5">
            <a:extLst>
              <a:ext uri="{FF2B5EF4-FFF2-40B4-BE49-F238E27FC236}">
                <a16:creationId xmlns:a16="http://schemas.microsoft.com/office/drawing/2014/main" xmlns="" id="{FD710058-7DFD-47E9-90A8-C3A09A336DB6}"/>
              </a:ext>
            </a:extLst>
          </p:cNvPr>
          <p:cNvPicPr>
            <a:picLocks noChangeAspect="1"/>
          </p:cNvPicPr>
          <p:nvPr/>
        </p:nvPicPr>
        <p:blipFill>
          <a:blip r:embed="rId3"/>
          <a:stretch>
            <a:fillRect/>
          </a:stretch>
        </p:blipFill>
        <p:spPr>
          <a:xfrm>
            <a:off x="1685923" y="5781079"/>
            <a:ext cx="8963026" cy="1000125"/>
          </a:xfrm>
          <a:prstGeom prst="rect">
            <a:avLst/>
          </a:prstGeom>
        </p:spPr>
      </p:pic>
      <p:sp>
        <p:nvSpPr>
          <p:cNvPr id="7" name="Rectangle 6">
            <a:extLst>
              <a:ext uri="{FF2B5EF4-FFF2-40B4-BE49-F238E27FC236}">
                <a16:creationId xmlns:a16="http://schemas.microsoft.com/office/drawing/2014/main" xmlns="" id="{EDBCE338-47FD-454A-AEFF-3A9D3D0103CA}"/>
              </a:ext>
            </a:extLst>
          </p:cNvPr>
          <p:cNvSpPr/>
          <p:nvPr/>
        </p:nvSpPr>
        <p:spPr>
          <a:xfrm>
            <a:off x="875168" y="49511"/>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a:extLst>
              <a:ext uri="{FF2B5EF4-FFF2-40B4-BE49-F238E27FC236}">
                <a16:creationId xmlns:a16="http://schemas.microsoft.com/office/drawing/2014/main" xmlns="" id="{5B9D915F-5DFF-42F2-A4C0-A938AE7E6742}"/>
              </a:ext>
            </a:extLst>
          </p:cNvPr>
          <p:cNvSpPr/>
          <p:nvPr/>
        </p:nvSpPr>
        <p:spPr>
          <a:xfrm>
            <a:off x="8978020" y="45047"/>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Rectangle 1">
            <a:extLst>
              <a:ext uri="{FF2B5EF4-FFF2-40B4-BE49-F238E27FC236}">
                <a16:creationId xmlns:a16="http://schemas.microsoft.com/office/drawing/2014/main" xmlns="" id="{C527A5D0-9715-41FB-A34E-C54407C011C9}"/>
              </a:ext>
            </a:extLst>
          </p:cNvPr>
          <p:cNvSpPr/>
          <p:nvPr/>
        </p:nvSpPr>
        <p:spPr>
          <a:xfrm>
            <a:off x="9687208" y="1852032"/>
            <a:ext cx="866493" cy="10088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6983290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7B2CF5BD-4423-417B-8191-852CEFCB28F1}"/>
              </a:ext>
            </a:extLst>
          </p:cNvPr>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124</a:t>
            </a:fld>
            <a:endParaRPr lang="fr-FR" altLang="fr-FR">
              <a:solidFill>
                <a:prstClr val="black">
                  <a:tint val="75000"/>
                </a:prstClr>
              </a:solidFill>
            </a:endParaRPr>
          </a:p>
        </p:txBody>
      </p:sp>
      <p:pic>
        <p:nvPicPr>
          <p:cNvPr id="5" name="Image 4">
            <a:extLst>
              <a:ext uri="{FF2B5EF4-FFF2-40B4-BE49-F238E27FC236}">
                <a16:creationId xmlns:a16="http://schemas.microsoft.com/office/drawing/2014/main" xmlns="" id="{FD16B3AB-B553-484C-8113-1D9E1D8B4761}"/>
              </a:ext>
            </a:extLst>
          </p:cNvPr>
          <p:cNvPicPr>
            <a:picLocks noChangeAspect="1"/>
          </p:cNvPicPr>
          <p:nvPr/>
        </p:nvPicPr>
        <p:blipFill>
          <a:blip r:embed="rId2"/>
          <a:stretch>
            <a:fillRect/>
          </a:stretch>
        </p:blipFill>
        <p:spPr>
          <a:xfrm>
            <a:off x="1638299" y="104775"/>
            <a:ext cx="8963025" cy="5753100"/>
          </a:xfrm>
          <a:prstGeom prst="rect">
            <a:avLst/>
          </a:prstGeom>
        </p:spPr>
      </p:pic>
      <p:pic>
        <p:nvPicPr>
          <p:cNvPr id="6" name="Image 5">
            <a:extLst>
              <a:ext uri="{FF2B5EF4-FFF2-40B4-BE49-F238E27FC236}">
                <a16:creationId xmlns:a16="http://schemas.microsoft.com/office/drawing/2014/main" xmlns="" id="{FD710058-7DFD-47E9-90A8-C3A09A336DB6}"/>
              </a:ext>
            </a:extLst>
          </p:cNvPr>
          <p:cNvPicPr>
            <a:picLocks noChangeAspect="1"/>
          </p:cNvPicPr>
          <p:nvPr/>
        </p:nvPicPr>
        <p:blipFill>
          <a:blip r:embed="rId3"/>
          <a:stretch>
            <a:fillRect/>
          </a:stretch>
        </p:blipFill>
        <p:spPr>
          <a:xfrm>
            <a:off x="1685923" y="5781079"/>
            <a:ext cx="8963026" cy="1000125"/>
          </a:xfrm>
          <a:prstGeom prst="rect">
            <a:avLst/>
          </a:prstGeom>
        </p:spPr>
      </p:pic>
      <p:sp>
        <p:nvSpPr>
          <p:cNvPr id="7" name="Rectangle 6">
            <a:extLst>
              <a:ext uri="{FF2B5EF4-FFF2-40B4-BE49-F238E27FC236}">
                <a16:creationId xmlns:a16="http://schemas.microsoft.com/office/drawing/2014/main" xmlns="" id="{EDBCE338-47FD-454A-AEFF-3A9D3D0103CA}"/>
              </a:ext>
            </a:extLst>
          </p:cNvPr>
          <p:cNvSpPr/>
          <p:nvPr/>
        </p:nvSpPr>
        <p:spPr>
          <a:xfrm>
            <a:off x="875168" y="49511"/>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a:extLst>
              <a:ext uri="{FF2B5EF4-FFF2-40B4-BE49-F238E27FC236}">
                <a16:creationId xmlns:a16="http://schemas.microsoft.com/office/drawing/2014/main" xmlns="" id="{5B9D915F-5DFF-42F2-A4C0-A938AE7E6742}"/>
              </a:ext>
            </a:extLst>
          </p:cNvPr>
          <p:cNvSpPr/>
          <p:nvPr/>
        </p:nvSpPr>
        <p:spPr>
          <a:xfrm>
            <a:off x="8978020" y="45047"/>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Rectangle 1">
            <a:extLst>
              <a:ext uri="{FF2B5EF4-FFF2-40B4-BE49-F238E27FC236}">
                <a16:creationId xmlns:a16="http://schemas.microsoft.com/office/drawing/2014/main" xmlns="" id="{C527A5D0-9715-41FB-A34E-C54407C011C9}"/>
              </a:ext>
            </a:extLst>
          </p:cNvPr>
          <p:cNvSpPr/>
          <p:nvPr/>
        </p:nvSpPr>
        <p:spPr>
          <a:xfrm>
            <a:off x="9687208" y="2598345"/>
            <a:ext cx="866493" cy="1629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9" name="Connecteur droit avec flèche 8">
            <a:extLst>
              <a:ext uri="{FF2B5EF4-FFF2-40B4-BE49-F238E27FC236}">
                <a16:creationId xmlns:a16="http://schemas.microsoft.com/office/drawing/2014/main" xmlns="" id="{DA307D4B-E390-4880-8A84-C2DF1327B9EC}"/>
              </a:ext>
            </a:extLst>
          </p:cNvPr>
          <p:cNvCxnSpPr/>
          <p:nvPr/>
        </p:nvCxnSpPr>
        <p:spPr>
          <a:xfrm flipH="1" flipV="1">
            <a:off x="6029608" y="2027976"/>
            <a:ext cx="3621386" cy="6337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E70BAEA3-8128-417E-A0E1-833EB0F25CCB}"/>
              </a:ext>
            </a:extLst>
          </p:cNvPr>
          <p:cNvSpPr/>
          <p:nvPr/>
        </p:nvSpPr>
        <p:spPr>
          <a:xfrm>
            <a:off x="5359651" y="1874066"/>
            <a:ext cx="669957" cy="153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4589188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7B2CF5BD-4423-417B-8191-852CEFCB28F1}"/>
              </a:ext>
            </a:extLst>
          </p:cNvPr>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125</a:t>
            </a:fld>
            <a:endParaRPr lang="fr-FR" altLang="fr-FR">
              <a:solidFill>
                <a:prstClr val="black">
                  <a:tint val="75000"/>
                </a:prstClr>
              </a:solidFill>
            </a:endParaRPr>
          </a:p>
        </p:txBody>
      </p:sp>
      <p:pic>
        <p:nvPicPr>
          <p:cNvPr id="5" name="Image 4">
            <a:extLst>
              <a:ext uri="{FF2B5EF4-FFF2-40B4-BE49-F238E27FC236}">
                <a16:creationId xmlns:a16="http://schemas.microsoft.com/office/drawing/2014/main" xmlns="" id="{FD16B3AB-B553-484C-8113-1D9E1D8B4761}"/>
              </a:ext>
            </a:extLst>
          </p:cNvPr>
          <p:cNvPicPr>
            <a:picLocks noChangeAspect="1"/>
          </p:cNvPicPr>
          <p:nvPr/>
        </p:nvPicPr>
        <p:blipFill>
          <a:blip r:embed="rId2"/>
          <a:stretch>
            <a:fillRect/>
          </a:stretch>
        </p:blipFill>
        <p:spPr>
          <a:xfrm>
            <a:off x="1638299" y="104775"/>
            <a:ext cx="8963025" cy="5753100"/>
          </a:xfrm>
          <a:prstGeom prst="rect">
            <a:avLst/>
          </a:prstGeom>
        </p:spPr>
      </p:pic>
      <p:pic>
        <p:nvPicPr>
          <p:cNvPr id="6" name="Image 5">
            <a:extLst>
              <a:ext uri="{FF2B5EF4-FFF2-40B4-BE49-F238E27FC236}">
                <a16:creationId xmlns:a16="http://schemas.microsoft.com/office/drawing/2014/main" xmlns="" id="{FD710058-7DFD-47E9-90A8-C3A09A336DB6}"/>
              </a:ext>
            </a:extLst>
          </p:cNvPr>
          <p:cNvPicPr>
            <a:picLocks noChangeAspect="1"/>
          </p:cNvPicPr>
          <p:nvPr/>
        </p:nvPicPr>
        <p:blipFill>
          <a:blip r:embed="rId3"/>
          <a:stretch>
            <a:fillRect/>
          </a:stretch>
        </p:blipFill>
        <p:spPr>
          <a:xfrm>
            <a:off x="1685923" y="5781079"/>
            <a:ext cx="8963026" cy="1000125"/>
          </a:xfrm>
          <a:prstGeom prst="rect">
            <a:avLst/>
          </a:prstGeom>
        </p:spPr>
      </p:pic>
      <p:sp>
        <p:nvSpPr>
          <p:cNvPr id="7" name="Rectangle 6">
            <a:extLst>
              <a:ext uri="{FF2B5EF4-FFF2-40B4-BE49-F238E27FC236}">
                <a16:creationId xmlns:a16="http://schemas.microsoft.com/office/drawing/2014/main" xmlns="" id="{EDBCE338-47FD-454A-AEFF-3A9D3D0103CA}"/>
              </a:ext>
            </a:extLst>
          </p:cNvPr>
          <p:cNvSpPr/>
          <p:nvPr/>
        </p:nvSpPr>
        <p:spPr>
          <a:xfrm>
            <a:off x="875168" y="49511"/>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a:extLst>
              <a:ext uri="{FF2B5EF4-FFF2-40B4-BE49-F238E27FC236}">
                <a16:creationId xmlns:a16="http://schemas.microsoft.com/office/drawing/2014/main" xmlns="" id="{5B9D915F-5DFF-42F2-A4C0-A938AE7E6742}"/>
              </a:ext>
            </a:extLst>
          </p:cNvPr>
          <p:cNvSpPr/>
          <p:nvPr/>
        </p:nvSpPr>
        <p:spPr>
          <a:xfrm>
            <a:off x="8978020" y="45047"/>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Rectangle 1">
            <a:extLst>
              <a:ext uri="{FF2B5EF4-FFF2-40B4-BE49-F238E27FC236}">
                <a16:creationId xmlns:a16="http://schemas.microsoft.com/office/drawing/2014/main" xmlns="" id="{C527A5D0-9715-41FB-A34E-C54407C011C9}"/>
              </a:ext>
            </a:extLst>
          </p:cNvPr>
          <p:cNvSpPr/>
          <p:nvPr/>
        </p:nvSpPr>
        <p:spPr>
          <a:xfrm>
            <a:off x="9734831" y="3691990"/>
            <a:ext cx="866493" cy="11657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9" name="Connecteur droit avec flèche 8">
            <a:extLst>
              <a:ext uri="{FF2B5EF4-FFF2-40B4-BE49-F238E27FC236}">
                <a16:creationId xmlns:a16="http://schemas.microsoft.com/office/drawing/2014/main" xmlns="" id="{DA307D4B-E390-4880-8A84-C2DF1327B9EC}"/>
              </a:ext>
            </a:extLst>
          </p:cNvPr>
          <p:cNvCxnSpPr>
            <a:cxnSpLocks/>
          </p:cNvCxnSpPr>
          <p:nvPr/>
        </p:nvCxnSpPr>
        <p:spPr>
          <a:xfrm flipH="1" flipV="1">
            <a:off x="5902859" y="2205901"/>
            <a:ext cx="3838338" cy="22574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E70BAEA3-8128-417E-A0E1-833EB0F25CCB}"/>
              </a:ext>
            </a:extLst>
          </p:cNvPr>
          <p:cNvSpPr/>
          <p:nvPr/>
        </p:nvSpPr>
        <p:spPr>
          <a:xfrm>
            <a:off x="5368704" y="2000808"/>
            <a:ext cx="669957" cy="153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558227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7B2CF5BD-4423-417B-8191-852CEFCB28F1}"/>
              </a:ext>
            </a:extLst>
          </p:cNvPr>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126</a:t>
            </a:fld>
            <a:endParaRPr lang="fr-FR" altLang="fr-FR">
              <a:solidFill>
                <a:prstClr val="black">
                  <a:tint val="75000"/>
                </a:prstClr>
              </a:solidFill>
            </a:endParaRPr>
          </a:p>
        </p:txBody>
      </p:sp>
      <p:pic>
        <p:nvPicPr>
          <p:cNvPr id="5" name="Image 4">
            <a:extLst>
              <a:ext uri="{FF2B5EF4-FFF2-40B4-BE49-F238E27FC236}">
                <a16:creationId xmlns:a16="http://schemas.microsoft.com/office/drawing/2014/main" xmlns="" id="{FD16B3AB-B553-484C-8113-1D9E1D8B4761}"/>
              </a:ext>
            </a:extLst>
          </p:cNvPr>
          <p:cNvPicPr>
            <a:picLocks noChangeAspect="1"/>
          </p:cNvPicPr>
          <p:nvPr/>
        </p:nvPicPr>
        <p:blipFill>
          <a:blip r:embed="rId2"/>
          <a:stretch>
            <a:fillRect/>
          </a:stretch>
        </p:blipFill>
        <p:spPr>
          <a:xfrm>
            <a:off x="1638299" y="104775"/>
            <a:ext cx="8963025" cy="5753100"/>
          </a:xfrm>
          <a:prstGeom prst="rect">
            <a:avLst/>
          </a:prstGeom>
        </p:spPr>
      </p:pic>
      <p:pic>
        <p:nvPicPr>
          <p:cNvPr id="6" name="Image 5">
            <a:extLst>
              <a:ext uri="{FF2B5EF4-FFF2-40B4-BE49-F238E27FC236}">
                <a16:creationId xmlns:a16="http://schemas.microsoft.com/office/drawing/2014/main" xmlns="" id="{FD710058-7DFD-47E9-90A8-C3A09A336DB6}"/>
              </a:ext>
            </a:extLst>
          </p:cNvPr>
          <p:cNvPicPr>
            <a:picLocks noChangeAspect="1"/>
          </p:cNvPicPr>
          <p:nvPr/>
        </p:nvPicPr>
        <p:blipFill>
          <a:blip r:embed="rId3"/>
          <a:stretch>
            <a:fillRect/>
          </a:stretch>
        </p:blipFill>
        <p:spPr>
          <a:xfrm>
            <a:off x="1685923" y="5781079"/>
            <a:ext cx="8963026" cy="1000125"/>
          </a:xfrm>
          <a:prstGeom prst="rect">
            <a:avLst/>
          </a:prstGeom>
        </p:spPr>
      </p:pic>
      <p:sp>
        <p:nvSpPr>
          <p:cNvPr id="7" name="Rectangle 6">
            <a:extLst>
              <a:ext uri="{FF2B5EF4-FFF2-40B4-BE49-F238E27FC236}">
                <a16:creationId xmlns:a16="http://schemas.microsoft.com/office/drawing/2014/main" xmlns="" id="{EDBCE338-47FD-454A-AEFF-3A9D3D0103CA}"/>
              </a:ext>
            </a:extLst>
          </p:cNvPr>
          <p:cNvSpPr/>
          <p:nvPr/>
        </p:nvSpPr>
        <p:spPr>
          <a:xfrm>
            <a:off x="875168" y="49511"/>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a:extLst>
              <a:ext uri="{FF2B5EF4-FFF2-40B4-BE49-F238E27FC236}">
                <a16:creationId xmlns:a16="http://schemas.microsoft.com/office/drawing/2014/main" xmlns="" id="{5B9D915F-5DFF-42F2-A4C0-A938AE7E6742}"/>
              </a:ext>
            </a:extLst>
          </p:cNvPr>
          <p:cNvSpPr/>
          <p:nvPr/>
        </p:nvSpPr>
        <p:spPr>
          <a:xfrm>
            <a:off x="8978020" y="45047"/>
            <a:ext cx="2755271" cy="130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Rectangle 1">
            <a:extLst>
              <a:ext uri="{FF2B5EF4-FFF2-40B4-BE49-F238E27FC236}">
                <a16:creationId xmlns:a16="http://schemas.microsoft.com/office/drawing/2014/main" xmlns="" id="{C527A5D0-9715-41FB-A34E-C54407C011C9}"/>
              </a:ext>
            </a:extLst>
          </p:cNvPr>
          <p:cNvSpPr/>
          <p:nvPr/>
        </p:nvSpPr>
        <p:spPr>
          <a:xfrm>
            <a:off x="5229507" y="3691992"/>
            <a:ext cx="866493" cy="246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9" name="Connecteur droit avec flèche 8">
            <a:extLst>
              <a:ext uri="{FF2B5EF4-FFF2-40B4-BE49-F238E27FC236}">
                <a16:creationId xmlns:a16="http://schemas.microsoft.com/office/drawing/2014/main" xmlns="" id="{DA307D4B-E390-4880-8A84-C2DF1327B9EC}"/>
              </a:ext>
            </a:extLst>
          </p:cNvPr>
          <p:cNvCxnSpPr>
            <a:cxnSpLocks/>
          </p:cNvCxnSpPr>
          <p:nvPr/>
        </p:nvCxnSpPr>
        <p:spPr>
          <a:xfrm flipV="1">
            <a:off x="5902859" y="2205901"/>
            <a:ext cx="0" cy="14860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E70BAEA3-8128-417E-A0E1-833EB0F25CCB}"/>
              </a:ext>
            </a:extLst>
          </p:cNvPr>
          <p:cNvSpPr/>
          <p:nvPr/>
        </p:nvSpPr>
        <p:spPr>
          <a:xfrm>
            <a:off x="5368704" y="2000808"/>
            <a:ext cx="669957" cy="153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5649726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7B2CF5BD-4423-417B-8191-852CEFCB28F1}"/>
              </a:ext>
            </a:extLst>
          </p:cNvPr>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127</a:t>
            </a:fld>
            <a:endParaRPr lang="fr-FR" altLang="fr-FR">
              <a:solidFill>
                <a:prstClr val="black">
                  <a:tint val="75000"/>
                </a:prstClr>
              </a:solidFill>
            </a:endParaRPr>
          </a:p>
        </p:txBody>
      </p:sp>
      <p:pic>
        <p:nvPicPr>
          <p:cNvPr id="2" name="Image 1">
            <a:extLst>
              <a:ext uri="{FF2B5EF4-FFF2-40B4-BE49-F238E27FC236}">
                <a16:creationId xmlns:a16="http://schemas.microsoft.com/office/drawing/2014/main" xmlns="" id="{99A50592-8EDF-40DC-9229-F0C7DFECB441}"/>
              </a:ext>
            </a:extLst>
          </p:cNvPr>
          <p:cNvPicPr>
            <a:picLocks noChangeAspect="1"/>
          </p:cNvPicPr>
          <p:nvPr/>
        </p:nvPicPr>
        <p:blipFill>
          <a:blip r:embed="rId2"/>
          <a:stretch>
            <a:fillRect/>
          </a:stretch>
        </p:blipFill>
        <p:spPr>
          <a:xfrm>
            <a:off x="276507" y="89063"/>
            <a:ext cx="11077293" cy="6632413"/>
          </a:xfrm>
          <a:prstGeom prst="rect">
            <a:avLst/>
          </a:prstGeom>
        </p:spPr>
      </p:pic>
      <p:sp>
        <p:nvSpPr>
          <p:cNvPr id="5" name="Rectangle 4">
            <a:extLst>
              <a:ext uri="{FF2B5EF4-FFF2-40B4-BE49-F238E27FC236}">
                <a16:creationId xmlns:a16="http://schemas.microsoft.com/office/drawing/2014/main" xmlns="" id="{1B0ED056-0CDC-4632-94FE-A3345EB59A17}"/>
              </a:ext>
            </a:extLst>
          </p:cNvPr>
          <p:cNvSpPr/>
          <p:nvPr/>
        </p:nvSpPr>
        <p:spPr>
          <a:xfrm>
            <a:off x="132784" y="0"/>
            <a:ext cx="2755271" cy="1493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a:extLst>
              <a:ext uri="{FF2B5EF4-FFF2-40B4-BE49-F238E27FC236}">
                <a16:creationId xmlns:a16="http://schemas.microsoft.com/office/drawing/2014/main" xmlns="" id="{BDC9BDF7-6F2A-4C5E-9CB8-DC0D0C87A8D2}"/>
              </a:ext>
            </a:extLst>
          </p:cNvPr>
          <p:cNvSpPr/>
          <p:nvPr/>
        </p:nvSpPr>
        <p:spPr>
          <a:xfrm>
            <a:off x="9057992" y="0"/>
            <a:ext cx="2755271" cy="1493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a:extLst>
              <a:ext uri="{FF2B5EF4-FFF2-40B4-BE49-F238E27FC236}">
                <a16:creationId xmlns:a16="http://schemas.microsoft.com/office/drawing/2014/main" xmlns="" id="{EC370560-EEC0-46B6-BA11-E01557DCA418}"/>
              </a:ext>
            </a:extLst>
          </p:cNvPr>
          <p:cNvSpPr/>
          <p:nvPr/>
        </p:nvSpPr>
        <p:spPr>
          <a:xfrm>
            <a:off x="8959535" y="4742194"/>
            <a:ext cx="718619" cy="173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8" name="Connecteur droit avec flèche 7">
            <a:extLst>
              <a:ext uri="{FF2B5EF4-FFF2-40B4-BE49-F238E27FC236}">
                <a16:creationId xmlns:a16="http://schemas.microsoft.com/office/drawing/2014/main" xmlns="" id="{D42A5B5F-CC94-4A9F-8965-C07A11255BEE}"/>
              </a:ext>
            </a:extLst>
          </p:cNvPr>
          <p:cNvCxnSpPr/>
          <p:nvPr/>
        </p:nvCxnSpPr>
        <p:spPr>
          <a:xfrm flipH="1">
            <a:off x="4180115" y="3428763"/>
            <a:ext cx="5018314" cy="1186543"/>
          </a:xfrm>
          <a:prstGeom prst="straightConnector1">
            <a:avLst/>
          </a:prstGeom>
          <a:ln w="5715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xmlns="" id="{8CD61ECA-D069-4582-8446-B25791C12A7D}"/>
              </a:ext>
            </a:extLst>
          </p:cNvPr>
          <p:cNvCxnSpPr>
            <a:cxnSpLocks/>
          </p:cNvCxnSpPr>
          <p:nvPr/>
        </p:nvCxnSpPr>
        <p:spPr>
          <a:xfrm>
            <a:off x="7032171" y="3929743"/>
            <a:ext cx="1927364" cy="8124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8138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7B2CF5BD-4423-417B-8191-852CEFCB28F1}"/>
              </a:ext>
            </a:extLst>
          </p:cNvPr>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128</a:t>
            </a:fld>
            <a:endParaRPr lang="fr-FR" altLang="fr-FR">
              <a:solidFill>
                <a:prstClr val="black">
                  <a:tint val="75000"/>
                </a:prstClr>
              </a:solidFill>
            </a:endParaRPr>
          </a:p>
        </p:txBody>
      </p:sp>
      <p:sp>
        <p:nvSpPr>
          <p:cNvPr id="5" name="Rectangle 4">
            <a:extLst>
              <a:ext uri="{FF2B5EF4-FFF2-40B4-BE49-F238E27FC236}">
                <a16:creationId xmlns:a16="http://schemas.microsoft.com/office/drawing/2014/main" xmlns="" id="{1B0ED056-0CDC-4632-94FE-A3345EB59A17}"/>
              </a:ext>
            </a:extLst>
          </p:cNvPr>
          <p:cNvSpPr/>
          <p:nvPr/>
        </p:nvSpPr>
        <p:spPr>
          <a:xfrm>
            <a:off x="132784" y="0"/>
            <a:ext cx="2755271" cy="1493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a:extLst>
              <a:ext uri="{FF2B5EF4-FFF2-40B4-BE49-F238E27FC236}">
                <a16:creationId xmlns:a16="http://schemas.microsoft.com/office/drawing/2014/main" xmlns="" id="{BDC9BDF7-6F2A-4C5E-9CB8-DC0D0C87A8D2}"/>
              </a:ext>
            </a:extLst>
          </p:cNvPr>
          <p:cNvSpPr/>
          <p:nvPr/>
        </p:nvSpPr>
        <p:spPr>
          <a:xfrm>
            <a:off x="9057992" y="0"/>
            <a:ext cx="2755271" cy="1493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a:extLst>
              <a:ext uri="{FF2B5EF4-FFF2-40B4-BE49-F238E27FC236}">
                <a16:creationId xmlns:a16="http://schemas.microsoft.com/office/drawing/2014/main" xmlns="" id="{EC370560-EEC0-46B6-BA11-E01557DCA418}"/>
              </a:ext>
            </a:extLst>
          </p:cNvPr>
          <p:cNvSpPr/>
          <p:nvPr/>
        </p:nvSpPr>
        <p:spPr>
          <a:xfrm>
            <a:off x="8959535" y="4742194"/>
            <a:ext cx="718619" cy="173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3" name="Image 2">
            <a:extLst>
              <a:ext uri="{FF2B5EF4-FFF2-40B4-BE49-F238E27FC236}">
                <a16:creationId xmlns:a16="http://schemas.microsoft.com/office/drawing/2014/main" xmlns="" id="{55EB98DB-88AB-4133-82A6-090B48E7D31F}"/>
              </a:ext>
            </a:extLst>
          </p:cNvPr>
          <p:cNvPicPr>
            <a:picLocks noChangeAspect="1"/>
          </p:cNvPicPr>
          <p:nvPr/>
        </p:nvPicPr>
        <p:blipFill>
          <a:blip r:embed="rId2"/>
          <a:stretch>
            <a:fillRect/>
          </a:stretch>
        </p:blipFill>
        <p:spPr>
          <a:xfrm>
            <a:off x="1437844" y="3156857"/>
            <a:ext cx="9915956" cy="3701143"/>
          </a:xfrm>
          <a:prstGeom prst="rect">
            <a:avLst/>
          </a:prstGeom>
        </p:spPr>
      </p:pic>
      <p:pic>
        <p:nvPicPr>
          <p:cNvPr id="8" name="Image 7">
            <a:extLst>
              <a:ext uri="{FF2B5EF4-FFF2-40B4-BE49-F238E27FC236}">
                <a16:creationId xmlns:a16="http://schemas.microsoft.com/office/drawing/2014/main" xmlns="" id="{D6F54A75-5757-4BF4-82FF-A1DBB93CFC48}"/>
              </a:ext>
            </a:extLst>
          </p:cNvPr>
          <p:cNvPicPr>
            <a:picLocks noChangeAspect="1"/>
          </p:cNvPicPr>
          <p:nvPr/>
        </p:nvPicPr>
        <p:blipFill>
          <a:blip r:embed="rId3"/>
          <a:stretch>
            <a:fillRect/>
          </a:stretch>
        </p:blipFill>
        <p:spPr>
          <a:xfrm>
            <a:off x="1453941" y="-22247"/>
            <a:ext cx="9920122" cy="3324122"/>
          </a:xfrm>
          <a:prstGeom prst="rect">
            <a:avLst/>
          </a:prstGeom>
        </p:spPr>
      </p:pic>
      <p:sp>
        <p:nvSpPr>
          <p:cNvPr id="10" name="Rectangle 9">
            <a:extLst>
              <a:ext uri="{FF2B5EF4-FFF2-40B4-BE49-F238E27FC236}">
                <a16:creationId xmlns:a16="http://schemas.microsoft.com/office/drawing/2014/main" xmlns="" id="{D5EE0E51-5552-4EE5-961C-1BD848501292}"/>
              </a:ext>
            </a:extLst>
          </p:cNvPr>
          <p:cNvSpPr/>
          <p:nvPr/>
        </p:nvSpPr>
        <p:spPr>
          <a:xfrm>
            <a:off x="9115707" y="2651661"/>
            <a:ext cx="866493" cy="246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a:extLst>
              <a:ext uri="{FF2B5EF4-FFF2-40B4-BE49-F238E27FC236}">
                <a16:creationId xmlns:a16="http://schemas.microsoft.com/office/drawing/2014/main" xmlns="" id="{5E1AD83A-B4AB-4945-AD24-9D07C22DA38D}"/>
              </a:ext>
            </a:extLst>
          </p:cNvPr>
          <p:cNvSpPr/>
          <p:nvPr/>
        </p:nvSpPr>
        <p:spPr>
          <a:xfrm>
            <a:off x="8005365" y="6580519"/>
            <a:ext cx="866493" cy="246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3" name="Connecteur droit avec flèche 12">
            <a:extLst>
              <a:ext uri="{FF2B5EF4-FFF2-40B4-BE49-F238E27FC236}">
                <a16:creationId xmlns:a16="http://schemas.microsoft.com/office/drawing/2014/main" xmlns="" id="{E1C5D12A-6052-4613-ABDE-312A8B0F84D0}"/>
              </a:ext>
            </a:extLst>
          </p:cNvPr>
          <p:cNvCxnSpPr/>
          <p:nvPr/>
        </p:nvCxnSpPr>
        <p:spPr>
          <a:xfrm flipH="1">
            <a:off x="8610600" y="2897927"/>
            <a:ext cx="938353" cy="35830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3692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97737E3A-BC90-4616-A9B1-76A199537FA1}"/>
              </a:ext>
            </a:extLst>
          </p:cNvPr>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129</a:t>
            </a:fld>
            <a:endParaRPr lang="fr-FR" altLang="fr-FR">
              <a:solidFill>
                <a:prstClr val="black">
                  <a:tint val="75000"/>
                </a:prstClr>
              </a:solidFill>
            </a:endParaRPr>
          </a:p>
        </p:txBody>
      </p:sp>
      <p:pic>
        <p:nvPicPr>
          <p:cNvPr id="5" name="Image 4">
            <a:extLst>
              <a:ext uri="{FF2B5EF4-FFF2-40B4-BE49-F238E27FC236}">
                <a16:creationId xmlns:a16="http://schemas.microsoft.com/office/drawing/2014/main" xmlns="" id="{A80B9AD5-E2EB-438C-8344-ECE1B73BD0FD}"/>
              </a:ext>
            </a:extLst>
          </p:cNvPr>
          <p:cNvPicPr>
            <a:picLocks noChangeAspect="1"/>
          </p:cNvPicPr>
          <p:nvPr/>
        </p:nvPicPr>
        <p:blipFill>
          <a:blip r:embed="rId2"/>
          <a:stretch>
            <a:fillRect/>
          </a:stretch>
        </p:blipFill>
        <p:spPr>
          <a:xfrm>
            <a:off x="277229" y="0"/>
            <a:ext cx="11637541" cy="6858000"/>
          </a:xfrm>
          <a:prstGeom prst="rect">
            <a:avLst/>
          </a:prstGeom>
        </p:spPr>
      </p:pic>
      <p:sp>
        <p:nvSpPr>
          <p:cNvPr id="6" name="Rectangle 5">
            <a:extLst>
              <a:ext uri="{FF2B5EF4-FFF2-40B4-BE49-F238E27FC236}">
                <a16:creationId xmlns:a16="http://schemas.microsoft.com/office/drawing/2014/main" xmlns="" id="{EED64398-B81F-46AF-9357-6421D1F0723F}"/>
              </a:ext>
            </a:extLst>
          </p:cNvPr>
          <p:cNvSpPr/>
          <p:nvPr/>
        </p:nvSpPr>
        <p:spPr>
          <a:xfrm>
            <a:off x="105625" y="181072"/>
            <a:ext cx="2755271" cy="1493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a:extLst>
              <a:ext uri="{FF2B5EF4-FFF2-40B4-BE49-F238E27FC236}">
                <a16:creationId xmlns:a16="http://schemas.microsoft.com/office/drawing/2014/main" xmlns="" id="{3DCB23EE-6E94-4214-B25A-B2A8EE18CDAE}"/>
              </a:ext>
            </a:extLst>
          </p:cNvPr>
          <p:cNvSpPr/>
          <p:nvPr/>
        </p:nvSpPr>
        <p:spPr>
          <a:xfrm>
            <a:off x="10269302" y="72430"/>
            <a:ext cx="1510421" cy="1493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a:extLst>
              <a:ext uri="{FF2B5EF4-FFF2-40B4-BE49-F238E27FC236}">
                <a16:creationId xmlns:a16="http://schemas.microsoft.com/office/drawing/2014/main" xmlns="" id="{E1F7EF2D-A515-4FFE-A3A5-A1B6088CC91B}"/>
              </a:ext>
            </a:extLst>
          </p:cNvPr>
          <p:cNvSpPr/>
          <p:nvPr/>
        </p:nvSpPr>
        <p:spPr>
          <a:xfrm>
            <a:off x="8251290" y="6547638"/>
            <a:ext cx="718619" cy="173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a:extLst>
              <a:ext uri="{FF2B5EF4-FFF2-40B4-BE49-F238E27FC236}">
                <a16:creationId xmlns:a16="http://schemas.microsoft.com/office/drawing/2014/main" xmlns="" id="{1AD53AAD-521F-4EE6-A2DF-6080425D4C76}"/>
              </a:ext>
            </a:extLst>
          </p:cNvPr>
          <p:cNvSpPr/>
          <p:nvPr/>
        </p:nvSpPr>
        <p:spPr>
          <a:xfrm>
            <a:off x="572442" y="3342081"/>
            <a:ext cx="3999558" cy="1525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a:extLst>
              <a:ext uri="{FF2B5EF4-FFF2-40B4-BE49-F238E27FC236}">
                <a16:creationId xmlns:a16="http://schemas.microsoft.com/office/drawing/2014/main" xmlns="" id="{3BFD2404-449B-421F-BF4C-878AD6357091}"/>
              </a:ext>
            </a:extLst>
          </p:cNvPr>
          <p:cNvSpPr/>
          <p:nvPr/>
        </p:nvSpPr>
        <p:spPr>
          <a:xfrm>
            <a:off x="572442" y="4015839"/>
            <a:ext cx="3999558" cy="1525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a:extLst>
              <a:ext uri="{FF2B5EF4-FFF2-40B4-BE49-F238E27FC236}">
                <a16:creationId xmlns:a16="http://schemas.microsoft.com/office/drawing/2014/main" xmlns="" id="{46844C09-BDD7-49C0-AE1F-669A513B834F}"/>
              </a:ext>
            </a:extLst>
          </p:cNvPr>
          <p:cNvSpPr/>
          <p:nvPr/>
        </p:nvSpPr>
        <p:spPr>
          <a:xfrm>
            <a:off x="572442" y="4686882"/>
            <a:ext cx="3999558" cy="1525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02281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62A5A09-0BF8-43D7-8D3D-38B92422A959}"/>
              </a:ext>
            </a:extLst>
          </p:cNvPr>
          <p:cNvSpPr>
            <a:spLocks noGrp="1"/>
          </p:cNvSpPr>
          <p:nvPr>
            <p:ph type="title"/>
          </p:nvPr>
        </p:nvSpPr>
        <p:spPr>
          <a:xfrm>
            <a:off x="70007" y="298173"/>
            <a:ext cx="11904345" cy="858823"/>
          </a:xfrm>
          <a:solidFill>
            <a:schemeClr val="bg1">
              <a:lumMod val="75000"/>
            </a:schemeClr>
          </a:solidFill>
          <a:ln>
            <a:solidFill>
              <a:schemeClr val="tx1"/>
            </a:solidFill>
          </a:ln>
        </p:spPr>
        <p:txBody>
          <a:bodyPr>
            <a:normAutofit/>
          </a:bodyPr>
          <a:lstStyle/>
          <a:p>
            <a:pPr algn="ctr"/>
            <a:r>
              <a:rPr lang="fr-FR" sz="3900" b="1" dirty="0"/>
              <a:t>Obligation du respect du contrat type de syndic</a:t>
            </a:r>
          </a:p>
        </p:txBody>
      </p:sp>
      <p:sp>
        <p:nvSpPr>
          <p:cNvPr id="3" name="Espace réservé du contenu 2">
            <a:extLst>
              <a:ext uri="{FF2B5EF4-FFF2-40B4-BE49-F238E27FC236}">
                <a16:creationId xmlns:a16="http://schemas.microsoft.com/office/drawing/2014/main" xmlns="" id="{672DB03D-3FC8-4B1D-96E4-673F740B54D8}"/>
              </a:ext>
            </a:extLst>
          </p:cNvPr>
          <p:cNvSpPr>
            <a:spLocks noGrp="1"/>
          </p:cNvSpPr>
          <p:nvPr>
            <p:ph idx="1"/>
          </p:nvPr>
        </p:nvSpPr>
        <p:spPr>
          <a:xfrm>
            <a:off x="1" y="1399592"/>
            <a:ext cx="12191999" cy="5008899"/>
          </a:xfrm>
        </p:spPr>
        <p:txBody>
          <a:bodyPr>
            <a:normAutofit/>
          </a:bodyPr>
          <a:lstStyle/>
          <a:p>
            <a:pPr marL="0" indent="0" algn="ctr">
              <a:buNone/>
            </a:pPr>
            <a:r>
              <a:rPr lang="fr-FR" sz="3400" b="1" dirty="0"/>
              <a:t>L'article 18-1 A de la loi du 10 juillet 1965</a:t>
            </a:r>
            <a:r>
              <a:rPr lang="fr-FR" dirty="0"/>
              <a:t>: </a:t>
            </a:r>
          </a:p>
          <a:p>
            <a:pPr marL="0" indent="0" algn="just">
              <a:buNone/>
            </a:pPr>
            <a:r>
              <a:rPr lang="fr-FR" sz="200" dirty="0"/>
              <a:t> </a:t>
            </a:r>
            <a:r>
              <a:rPr lang="fr-FR" dirty="0"/>
              <a:t/>
            </a:r>
            <a:br>
              <a:rPr lang="fr-FR" dirty="0"/>
            </a:br>
            <a:r>
              <a:rPr lang="fr-FR" dirty="0"/>
              <a:t>III.- Les travaux votés par l'assemblée générale des copropriétaires peuvent faire l'objet d'honoraires spécifiques au profit du syndic. </a:t>
            </a:r>
          </a:p>
          <a:p>
            <a:pPr marL="0" indent="0" algn="just">
              <a:buNone/>
            </a:pPr>
            <a:r>
              <a:rPr lang="fr-FR" dirty="0"/>
              <a:t>Ces honoraires sont </a:t>
            </a:r>
            <a:r>
              <a:rPr lang="fr-FR" dirty="0">
                <a:solidFill>
                  <a:srgbClr val="FF0000"/>
                </a:solidFill>
              </a:rPr>
              <a:t>votés lors de la même assemblée générale</a:t>
            </a:r>
            <a:r>
              <a:rPr lang="fr-FR" dirty="0"/>
              <a:t> que les travaux concernés, aux mêmes règles de majorité.</a:t>
            </a:r>
          </a:p>
          <a:p>
            <a:pPr marL="0" indent="0" algn="just">
              <a:buNone/>
            </a:pPr>
            <a:r>
              <a:rPr lang="fr-FR" dirty="0"/>
              <a:t>La rémunération fixée dans le projet de résolution soumis au vote de l'assemblée générale doit être </a:t>
            </a:r>
            <a:r>
              <a:rPr lang="fr-FR" dirty="0">
                <a:solidFill>
                  <a:srgbClr val="FF0000"/>
                </a:solidFill>
              </a:rPr>
              <a:t>exprimée en pourcentage </a:t>
            </a:r>
            <a:r>
              <a:rPr lang="fr-FR" dirty="0"/>
              <a:t>du montant hors taxes des travaux, à un taux dégressif </a:t>
            </a:r>
            <a:r>
              <a:rPr lang="fr-FR" dirty="0">
                <a:solidFill>
                  <a:srgbClr val="FF0000"/>
                </a:solidFill>
              </a:rPr>
              <a:t>selon l'importance </a:t>
            </a:r>
            <a:r>
              <a:rPr lang="fr-FR" dirty="0"/>
              <a:t>des travaux préalablement à leur exécution.</a:t>
            </a:r>
          </a:p>
        </p:txBody>
      </p:sp>
      <p:sp>
        <p:nvSpPr>
          <p:cNvPr id="4" name="Rectangle 3"/>
          <p:cNvSpPr/>
          <p:nvPr/>
        </p:nvSpPr>
        <p:spPr>
          <a:xfrm>
            <a:off x="643812" y="1222310"/>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11095" y="4777275"/>
            <a:ext cx="11769810" cy="1938992"/>
          </a:xfrm>
          <a:prstGeom prst="rect">
            <a:avLst/>
          </a:prstGeom>
          <a:solidFill>
            <a:schemeClr val="accent1">
              <a:lumMod val="40000"/>
              <a:lumOff val="60000"/>
            </a:schemeClr>
          </a:solidFill>
          <a:ln>
            <a:solidFill>
              <a:schemeClr val="tx1"/>
            </a:solidFill>
          </a:ln>
        </p:spPr>
        <p:txBody>
          <a:bodyPr wrap="square" rtlCol="0">
            <a:spAutoFit/>
          </a:bodyPr>
          <a:lstStyle/>
          <a:p>
            <a:pPr algn="just">
              <a:buFont typeface="Wingdings" panose="05000000000000000000" pitchFamily="2" charset="2"/>
              <a:buChar char="Ø"/>
            </a:pPr>
            <a:r>
              <a:rPr lang="fr-FR" sz="2000" b="1" dirty="0"/>
              <a:t>Déterminer une rémunération en fonction des taches supplémentaires que le syndic s’engage a réaliser</a:t>
            </a:r>
          </a:p>
          <a:p>
            <a:pPr algn="just">
              <a:buFont typeface="Wingdings" panose="05000000000000000000" pitchFamily="2" charset="2"/>
              <a:buChar char="Ø"/>
            </a:pPr>
            <a:endParaRPr lang="fr-FR" sz="2000" dirty="0"/>
          </a:p>
          <a:p>
            <a:pPr algn="just">
              <a:buFont typeface="Wingdings" panose="05000000000000000000" pitchFamily="2" charset="2"/>
              <a:buChar char="Ø"/>
            </a:pPr>
            <a:r>
              <a:rPr lang="fr-FR" sz="2000" b="1" dirty="0"/>
              <a:t>Négocier les honoraires en euros et en TTC pour ensuite les convertir en pourcentage (7.2.5 du </a:t>
            </a:r>
            <a:r>
              <a:rPr lang="fr-FR" sz="2000" b="1"/>
              <a:t>contrat type)</a:t>
            </a:r>
            <a:endParaRPr lang="fr-FR" sz="2000" b="1" dirty="0"/>
          </a:p>
          <a:p>
            <a:pPr algn="just"/>
            <a:endParaRPr lang="fr-FR" sz="2000" dirty="0"/>
          </a:p>
          <a:p>
            <a:pPr algn="just">
              <a:buFont typeface="Wingdings" panose="05000000000000000000" pitchFamily="2" charset="2"/>
              <a:buChar char="Ø"/>
            </a:pPr>
            <a:r>
              <a:rPr lang="fr-FR" sz="2000" b="1" dirty="0"/>
              <a:t>Préciser dans la résolution que les honoraires seront prélevés en fonction de l’avancement des travaux</a:t>
            </a:r>
          </a:p>
        </p:txBody>
      </p:sp>
    </p:spTree>
    <p:extLst>
      <p:ext uri="{BB962C8B-B14F-4D97-AF65-F5344CB8AC3E}">
        <p14:creationId xmlns:p14="http://schemas.microsoft.com/office/powerpoint/2010/main" val="36690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34BEAAE4-1313-49F7-BFCB-0C5F7C2048A4}"/>
              </a:ext>
            </a:extLst>
          </p:cNvPr>
          <p:cNvPicPr>
            <a:picLocks noChangeAspect="1"/>
          </p:cNvPicPr>
          <p:nvPr/>
        </p:nvPicPr>
        <p:blipFill>
          <a:blip r:embed="rId2"/>
          <a:stretch>
            <a:fillRect/>
          </a:stretch>
        </p:blipFill>
        <p:spPr>
          <a:xfrm>
            <a:off x="1354996" y="1828800"/>
            <a:ext cx="9827401" cy="5029201"/>
          </a:xfrm>
          <a:prstGeom prst="rect">
            <a:avLst/>
          </a:prstGeom>
        </p:spPr>
      </p:pic>
      <p:pic>
        <p:nvPicPr>
          <p:cNvPr id="2" name="Image 1">
            <a:extLst>
              <a:ext uri="{FF2B5EF4-FFF2-40B4-BE49-F238E27FC236}">
                <a16:creationId xmlns:a16="http://schemas.microsoft.com/office/drawing/2014/main" xmlns="" id="{4099098B-8DD0-4CD5-8587-80A341808EC3}"/>
              </a:ext>
            </a:extLst>
          </p:cNvPr>
          <p:cNvPicPr>
            <a:picLocks noChangeAspect="1"/>
          </p:cNvPicPr>
          <p:nvPr/>
        </p:nvPicPr>
        <p:blipFill>
          <a:blip r:embed="rId3"/>
          <a:stretch>
            <a:fillRect/>
          </a:stretch>
        </p:blipFill>
        <p:spPr>
          <a:xfrm>
            <a:off x="1143704" y="0"/>
            <a:ext cx="10013227" cy="5316722"/>
          </a:xfrm>
          <a:prstGeom prst="rect">
            <a:avLst/>
          </a:prstGeom>
        </p:spPr>
      </p:pic>
      <p:sp>
        <p:nvSpPr>
          <p:cNvPr id="5" name="Rectangle 4">
            <a:extLst>
              <a:ext uri="{FF2B5EF4-FFF2-40B4-BE49-F238E27FC236}">
                <a16:creationId xmlns:a16="http://schemas.microsoft.com/office/drawing/2014/main" xmlns="" id="{D1B99011-E1DC-4049-B47D-23C39C3F36BF}"/>
              </a:ext>
            </a:extLst>
          </p:cNvPr>
          <p:cNvSpPr/>
          <p:nvPr/>
        </p:nvSpPr>
        <p:spPr>
          <a:xfrm>
            <a:off x="686548" y="33207"/>
            <a:ext cx="2755271" cy="108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a:extLst>
              <a:ext uri="{FF2B5EF4-FFF2-40B4-BE49-F238E27FC236}">
                <a16:creationId xmlns:a16="http://schemas.microsoft.com/office/drawing/2014/main" xmlns="" id="{EE370740-DA1E-49DC-A652-CF32907989BE}"/>
              </a:ext>
            </a:extLst>
          </p:cNvPr>
          <p:cNvSpPr/>
          <p:nvPr/>
        </p:nvSpPr>
        <p:spPr>
          <a:xfrm>
            <a:off x="8967458" y="136524"/>
            <a:ext cx="2743201" cy="111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a:extLst>
              <a:ext uri="{FF2B5EF4-FFF2-40B4-BE49-F238E27FC236}">
                <a16:creationId xmlns:a16="http://schemas.microsoft.com/office/drawing/2014/main" xmlns="" id="{A5E53516-94D2-49AA-A9B3-8FB1C60AD90E}"/>
              </a:ext>
            </a:extLst>
          </p:cNvPr>
          <p:cNvSpPr/>
          <p:nvPr/>
        </p:nvSpPr>
        <p:spPr>
          <a:xfrm>
            <a:off x="7644855" y="6420198"/>
            <a:ext cx="781239" cy="1841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a:extLst>
              <a:ext uri="{FF2B5EF4-FFF2-40B4-BE49-F238E27FC236}">
                <a16:creationId xmlns:a16="http://schemas.microsoft.com/office/drawing/2014/main" xmlns="" id="{D955BA62-994C-4384-9899-739C0041A6BB}"/>
              </a:ext>
            </a:extLst>
          </p:cNvPr>
          <p:cNvSpPr/>
          <p:nvPr/>
        </p:nvSpPr>
        <p:spPr>
          <a:xfrm>
            <a:off x="7650022" y="5515823"/>
            <a:ext cx="781239" cy="1841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a:extLst>
              <a:ext uri="{FF2B5EF4-FFF2-40B4-BE49-F238E27FC236}">
                <a16:creationId xmlns:a16="http://schemas.microsoft.com/office/drawing/2014/main" xmlns="" id="{58DC34E1-8867-4AA6-A82A-B4A62DCD7393}"/>
              </a:ext>
            </a:extLst>
          </p:cNvPr>
          <p:cNvSpPr/>
          <p:nvPr/>
        </p:nvSpPr>
        <p:spPr>
          <a:xfrm>
            <a:off x="8917469" y="6464625"/>
            <a:ext cx="781239" cy="184196"/>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a:extLst>
              <a:ext uri="{FF2B5EF4-FFF2-40B4-BE49-F238E27FC236}">
                <a16:creationId xmlns:a16="http://schemas.microsoft.com/office/drawing/2014/main" xmlns="" id="{F5AB1928-F093-43BB-B789-36A14C1D7FF2}"/>
              </a:ext>
            </a:extLst>
          </p:cNvPr>
          <p:cNvSpPr/>
          <p:nvPr/>
        </p:nvSpPr>
        <p:spPr>
          <a:xfrm>
            <a:off x="10001338" y="5517740"/>
            <a:ext cx="781239" cy="1841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a:extLst>
              <a:ext uri="{FF2B5EF4-FFF2-40B4-BE49-F238E27FC236}">
                <a16:creationId xmlns:a16="http://schemas.microsoft.com/office/drawing/2014/main" xmlns="" id="{DE8B9555-934B-48ED-BEC8-AD337F8FE7CF}"/>
              </a:ext>
            </a:extLst>
          </p:cNvPr>
          <p:cNvSpPr/>
          <p:nvPr/>
        </p:nvSpPr>
        <p:spPr>
          <a:xfrm>
            <a:off x="10061483" y="6430534"/>
            <a:ext cx="781239" cy="1841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a:extLst>
              <a:ext uri="{FF2B5EF4-FFF2-40B4-BE49-F238E27FC236}">
                <a16:creationId xmlns:a16="http://schemas.microsoft.com/office/drawing/2014/main" xmlns="" id="{30704058-3E35-448E-AE55-A77B56E56F94}"/>
              </a:ext>
            </a:extLst>
          </p:cNvPr>
          <p:cNvSpPr/>
          <p:nvPr/>
        </p:nvSpPr>
        <p:spPr>
          <a:xfrm>
            <a:off x="8825680" y="5510950"/>
            <a:ext cx="781239" cy="184196"/>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6128693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5E2056E3-7A0E-4B85-BD15-23F2615176F3}"/>
              </a:ext>
            </a:extLst>
          </p:cNvPr>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131</a:t>
            </a:fld>
            <a:endParaRPr lang="fr-FR" altLang="fr-FR">
              <a:solidFill>
                <a:prstClr val="black">
                  <a:tint val="75000"/>
                </a:prstClr>
              </a:solidFill>
            </a:endParaRPr>
          </a:p>
        </p:txBody>
      </p:sp>
      <p:pic>
        <p:nvPicPr>
          <p:cNvPr id="5" name="Image 4">
            <a:extLst>
              <a:ext uri="{FF2B5EF4-FFF2-40B4-BE49-F238E27FC236}">
                <a16:creationId xmlns:a16="http://schemas.microsoft.com/office/drawing/2014/main" xmlns="" id="{A136AF5C-6353-45AF-82FA-55021D07A823}"/>
              </a:ext>
            </a:extLst>
          </p:cNvPr>
          <p:cNvPicPr>
            <a:picLocks noChangeAspect="1"/>
          </p:cNvPicPr>
          <p:nvPr/>
        </p:nvPicPr>
        <p:blipFill>
          <a:blip r:embed="rId2"/>
          <a:stretch>
            <a:fillRect/>
          </a:stretch>
        </p:blipFill>
        <p:spPr>
          <a:xfrm>
            <a:off x="0" y="0"/>
            <a:ext cx="12059216" cy="6371846"/>
          </a:xfrm>
          <a:prstGeom prst="rect">
            <a:avLst/>
          </a:prstGeom>
        </p:spPr>
      </p:pic>
      <p:sp>
        <p:nvSpPr>
          <p:cNvPr id="6" name="Rectangle 5">
            <a:extLst>
              <a:ext uri="{FF2B5EF4-FFF2-40B4-BE49-F238E27FC236}">
                <a16:creationId xmlns:a16="http://schemas.microsoft.com/office/drawing/2014/main" xmlns="" id="{F61952C6-A931-408D-B9C3-EEF2A00377C1}"/>
              </a:ext>
            </a:extLst>
          </p:cNvPr>
          <p:cNvSpPr/>
          <p:nvPr/>
        </p:nvSpPr>
        <p:spPr>
          <a:xfrm>
            <a:off x="132784" y="0"/>
            <a:ext cx="2755271" cy="1493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a:extLst>
              <a:ext uri="{FF2B5EF4-FFF2-40B4-BE49-F238E27FC236}">
                <a16:creationId xmlns:a16="http://schemas.microsoft.com/office/drawing/2014/main" xmlns="" id="{85121620-55BA-41EC-B3DE-BF503FD062F1}"/>
              </a:ext>
            </a:extLst>
          </p:cNvPr>
          <p:cNvSpPr/>
          <p:nvPr/>
        </p:nvSpPr>
        <p:spPr>
          <a:xfrm>
            <a:off x="9151545" y="0"/>
            <a:ext cx="2755271" cy="1493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a:extLst>
              <a:ext uri="{FF2B5EF4-FFF2-40B4-BE49-F238E27FC236}">
                <a16:creationId xmlns:a16="http://schemas.microsoft.com/office/drawing/2014/main" xmlns="" id="{5F183504-A4BD-47DD-B750-C70F7D92C10E}"/>
              </a:ext>
            </a:extLst>
          </p:cNvPr>
          <p:cNvSpPr/>
          <p:nvPr/>
        </p:nvSpPr>
        <p:spPr>
          <a:xfrm>
            <a:off x="9437941" y="5919802"/>
            <a:ext cx="718619" cy="173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a:extLst>
              <a:ext uri="{FF2B5EF4-FFF2-40B4-BE49-F238E27FC236}">
                <a16:creationId xmlns:a16="http://schemas.microsoft.com/office/drawing/2014/main" xmlns="" id="{C4A0E1BE-7FCB-444E-B4F6-A1A82FACE1CB}"/>
              </a:ext>
            </a:extLst>
          </p:cNvPr>
          <p:cNvSpPr/>
          <p:nvPr/>
        </p:nvSpPr>
        <p:spPr>
          <a:xfrm>
            <a:off x="2710568" y="4835903"/>
            <a:ext cx="718619" cy="173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a:extLst>
              <a:ext uri="{FF2B5EF4-FFF2-40B4-BE49-F238E27FC236}">
                <a16:creationId xmlns:a16="http://schemas.microsoft.com/office/drawing/2014/main" xmlns="" id="{1D0EBC82-0B2A-422A-8BDE-7E8927015772}"/>
              </a:ext>
            </a:extLst>
          </p:cNvPr>
          <p:cNvSpPr/>
          <p:nvPr/>
        </p:nvSpPr>
        <p:spPr>
          <a:xfrm>
            <a:off x="6811789" y="3342080"/>
            <a:ext cx="1653201" cy="849673"/>
          </a:xfrm>
          <a:prstGeom prst="rect">
            <a:avLst/>
          </a:prstGeom>
          <a:noFill/>
          <a:ln w="73025">
            <a:solidFill>
              <a:srgbClr val="00B05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a:extLst>
              <a:ext uri="{FF2B5EF4-FFF2-40B4-BE49-F238E27FC236}">
                <a16:creationId xmlns:a16="http://schemas.microsoft.com/office/drawing/2014/main" xmlns="" id="{BDB46643-7673-473D-B4D7-02896DFB58C1}"/>
              </a:ext>
            </a:extLst>
          </p:cNvPr>
          <p:cNvSpPr/>
          <p:nvPr/>
        </p:nvSpPr>
        <p:spPr>
          <a:xfrm>
            <a:off x="3467287" y="3178001"/>
            <a:ext cx="1653201" cy="8496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a:extLst>
              <a:ext uri="{FF2B5EF4-FFF2-40B4-BE49-F238E27FC236}">
                <a16:creationId xmlns:a16="http://schemas.microsoft.com/office/drawing/2014/main" xmlns="" id="{D38FD953-3086-45C8-A589-005ADD7D634A}"/>
              </a:ext>
            </a:extLst>
          </p:cNvPr>
          <p:cNvSpPr/>
          <p:nvPr/>
        </p:nvSpPr>
        <p:spPr>
          <a:xfrm>
            <a:off x="2710567" y="3386878"/>
            <a:ext cx="718619" cy="270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1372996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8908" y="3377683"/>
            <a:ext cx="10862387" cy="550505"/>
          </a:xfrm>
          <a:prstGeom prst="rect">
            <a:avLst/>
          </a:prstGeom>
          <a:solidFill>
            <a:schemeClr val="accent4">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solidFill>
                  <a:prstClr val="black"/>
                </a:solidFill>
              </a:rPr>
              <a:t>MERCI !</a:t>
            </a:r>
          </a:p>
        </p:txBody>
      </p:sp>
      <p:pic>
        <p:nvPicPr>
          <p:cNvPr id="6" name="Picture 3" descr="f8df1bef-6142-4e4a-b0fa-a0c9dc9f2f98@mxp5">
            <a:extLst>
              <a:ext uri="{FF2B5EF4-FFF2-40B4-BE49-F238E27FC236}">
                <a16:creationId xmlns:a16="http://schemas.microsoft.com/office/drawing/2014/main" xmlns="" id="{A016A7C9-6486-4F16-BEA7-CEBE25CDC7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4070" y="587748"/>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4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3812" y="821094"/>
            <a:ext cx="307910" cy="485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43812" y="1231641"/>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337C6A8D-7A9E-4B46-93C6-D3DE7DC84547}"/>
              </a:ext>
            </a:extLst>
          </p:cNvPr>
          <p:cNvSpPr>
            <a:spLocks noGrp="1"/>
          </p:cNvSpPr>
          <p:nvPr>
            <p:ph type="title"/>
          </p:nvPr>
        </p:nvSpPr>
        <p:spPr>
          <a:xfrm>
            <a:off x="232755" y="365125"/>
            <a:ext cx="11698779" cy="642581"/>
          </a:xfrm>
          <a:solidFill>
            <a:schemeClr val="bg1">
              <a:lumMod val="75000"/>
            </a:schemeClr>
          </a:solidFill>
          <a:ln>
            <a:solidFill>
              <a:schemeClr val="tx1"/>
            </a:solidFill>
          </a:ln>
        </p:spPr>
        <p:txBody>
          <a:bodyPr>
            <a:normAutofit fontScale="90000"/>
          </a:bodyPr>
          <a:lstStyle/>
          <a:p>
            <a:pPr algn="ctr"/>
            <a:r>
              <a:rPr lang="fr-FR" dirty="0"/>
              <a:t>REGLES A CONNAITRE EN MATIERE DE CONTRAT DE SYNDIC </a:t>
            </a:r>
          </a:p>
        </p:txBody>
      </p:sp>
      <p:sp>
        <p:nvSpPr>
          <p:cNvPr id="3" name="Espace réservé du contenu 2">
            <a:extLst>
              <a:ext uri="{FF2B5EF4-FFF2-40B4-BE49-F238E27FC236}">
                <a16:creationId xmlns:a16="http://schemas.microsoft.com/office/drawing/2014/main" xmlns="" id="{E0774E15-C489-4F45-AB8E-E5569C40EB3F}"/>
              </a:ext>
            </a:extLst>
          </p:cNvPr>
          <p:cNvSpPr>
            <a:spLocks noGrp="1"/>
          </p:cNvSpPr>
          <p:nvPr>
            <p:ph idx="1"/>
          </p:nvPr>
        </p:nvSpPr>
        <p:spPr>
          <a:xfrm>
            <a:off x="182879" y="1399592"/>
            <a:ext cx="11804073" cy="5353477"/>
          </a:xfrm>
          <a:solidFill>
            <a:schemeClr val="bg1"/>
          </a:solidFill>
        </p:spPr>
        <p:txBody>
          <a:bodyPr>
            <a:noAutofit/>
          </a:bodyPr>
          <a:lstStyle/>
          <a:p>
            <a:pPr>
              <a:buFont typeface="Wingdings" panose="05000000000000000000" pitchFamily="2" charset="2"/>
              <a:buChar char="Ø"/>
            </a:pPr>
            <a:r>
              <a:rPr lang="fr-FR" sz="3200" dirty="0"/>
              <a:t> Le contrat doit impérativement indiquer </a:t>
            </a:r>
            <a:r>
              <a:rPr lang="fr-FR" sz="3200" dirty="0">
                <a:solidFill>
                  <a:srgbClr val="FF0000"/>
                </a:solidFill>
              </a:rPr>
              <a:t>une date de début et de fin d’échéance du mandat</a:t>
            </a:r>
          </a:p>
          <a:p>
            <a:pPr>
              <a:buFont typeface="Wingdings" panose="05000000000000000000" pitchFamily="2" charset="2"/>
              <a:buChar char="Ø"/>
            </a:pPr>
            <a:r>
              <a:rPr lang="fr-FR" sz="3200" dirty="0"/>
              <a:t>Le contrat ne peut pas prévoir une date de prise </a:t>
            </a:r>
            <a:r>
              <a:rPr lang="fr-FR" sz="3200" dirty="0">
                <a:solidFill>
                  <a:srgbClr val="FF0000"/>
                </a:solidFill>
              </a:rPr>
              <a:t>d’effet rétroactif</a:t>
            </a:r>
          </a:p>
          <a:p>
            <a:pPr>
              <a:buFont typeface="Wingdings" panose="05000000000000000000" pitchFamily="2" charset="2"/>
              <a:buChar char="Ø"/>
            </a:pPr>
            <a:r>
              <a:rPr lang="fr-FR" sz="3200" dirty="0"/>
              <a:t>Le contrat </a:t>
            </a:r>
            <a:r>
              <a:rPr lang="fr-FR" sz="3200" dirty="0">
                <a:solidFill>
                  <a:srgbClr val="FF0000"/>
                </a:solidFill>
              </a:rPr>
              <a:t>peut prévoir </a:t>
            </a:r>
            <a:r>
              <a:rPr lang="fr-FR" sz="3200" dirty="0"/>
              <a:t>une date qui entre en vigueur à </a:t>
            </a:r>
            <a:r>
              <a:rPr lang="fr-FR" sz="3200" dirty="0">
                <a:solidFill>
                  <a:srgbClr val="FF0000"/>
                </a:solidFill>
              </a:rPr>
              <a:t>une date postérieure</a:t>
            </a:r>
            <a:r>
              <a:rPr lang="fr-FR" sz="3200" dirty="0"/>
              <a:t> à celle de la tenue de l’assemblée générale</a:t>
            </a:r>
          </a:p>
          <a:p>
            <a:pPr>
              <a:buFont typeface="Wingdings" panose="05000000000000000000" pitchFamily="2" charset="2"/>
              <a:buChar char="Ø"/>
            </a:pPr>
            <a:r>
              <a:rPr lang="fr-FR" sz="3200" dirty="0"/>
              <a:t> le contrat </a:t>
            </a:r>
            <a:r>
              <a:rPr lang="fr-FR" sz="3200" dirty="0">
                <a:solidFill>
                  <a:srgbClr val="FF0000"/>
                </a:solidFill>
              </a:rPr>
              <a:t>n’est pas forcement calé sur l’exercice comptable de la copropriété</a:t>
            </a:r>
          </a:p>
          <a:p>
            <a:pPr>
              <a:buFont typeface="Wingdings" panose="05000000000000000000" pitchFamily="2" charset="2"/>
              <a:buChar char="Ø"/>
            </a:pPr>
            <a:r>
              <a:rPr lang="fr-FR" sz="3200" dirty="0"/>
              <a:t>Les honoraires du forfait de base sont </a:t>
            </a:r>
            <a:r>
              <a:rPr lang="fr-FR" sz="3200" dirty="0">
                <a:solidFill>
                  <a:srgbClr val="FF0000"/>
                </a:solidFill>
              </a:rPr>
              <a:t>exprimés annuellemen</a:t>
            </a:r>
            <a:r>
              <a:rPr lang="fr-FR" sz="3200" dirty="0"/>
              <a:t>t même si le mandat est donné pour une période supérieure à 1 an</a:t>
            </a:r>
          </a:p>
        </p:txBody>
      </p:sp>
    </p:spTree>
    <p:extLst>
      <p:ext uri="{BB962C8B-B14F-4D97-AF65-F5344CB8AC3E}">
        <p14:creationId xmlns:p14="http://schemas.microsoft.com/office/powerpoint/2010/main" val="93418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b="1" dirty="0"/>
              <a:t>Les règles en matière de désignation et révocation du syndic</a:t>
            </a:r>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7479FDF6-DEC1-4A85-93B7-CFE16E1368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823" y="3429000"/>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83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 en angle 14">
            <a:extLst>
              <a:ext uri="{FF2B5EF4-FFF2-40B4-BE49-F238E27FC236}">
                <a16:creationId xmlns:a16="http://schemas.microsoft.com/office/drawing/2014/main" xmlns="" id="{BA0933A6-CE4D-44FE-B72F-3D0DB9956F69}"/>
              </a:ext>
            </a:extLst>
          </p:cNvPr>
          <p:cNvCxnSpPr>
            <a:cxnSpLocks/>
          </p:cNvCxnSpPr>
          <p:nvPr/>
        </p:nvCxnSpPr>
        <p:spPr>
          <a:xfrm rot="16200000" flipH="1">
            <a:off x="7646327" y="1615130"/>
            <a:ext cx="773085" cy="3530142"/>
          </a:xfrm>
          <a:prstGeom prst="bentConnector2">
            <a:avLst/>
          </a:prstGeom>
          <a:ln w="4445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21899" y="1076270"/>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a:extLst>
              <a:ext uri="{FF2B5EF4-FFF2-40B4-BE49-F238E27FC236}">
                <a16:creationId xmlns:a16="http://schemas.microsoft.com/office/drawing/2014/main" xmlns="" id="{700BAE45-4E0C-4C54-9CF4-04212023830B}"/>
              </a:ext>
            </a:extLst>
          </p:cNvPr>
          <p:cNvCxnSpPr>
            <a:cxnSpLocks/>
          </p:cNvCxnSpPr>
          <p:nvPr/>
        </p:nvCxnSpPr>
        <p:spPr>
          <a:xfrm>
            <a:off x="3230876" y="3765782"/>
            <a:ext cx="0" cy="152322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xmlns="" id="{6B5DC89D-1709-45D4-AD05-5EB59EBDFE11}"/>
              </a:ext>
            </a:extLst>
          </p:cNvPr>
          <p:cNvCxnSpPr>
            <a:cxnSpLocks/>
          </p:cNvCxnSpPr>
          <p:nvPr/>
        </p:nvCxnSpPr>
        <p:spPr>
          <a:xfrm>
            <a:off x="9797940" y="3746385"/>
            <a:ext cx="0" cy="154261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D38B5436-540B-4FDD-90C5-C4EECF3F192D}"/>
              </a:ext>
            </a:extLst>
          </p:cNvPr>
          <p:cNvSpPr>
            <a:spLocks noGrp="1"/>
          </p:cNvSpPr>
          <p:nvPr>
            <p:ph idx="1"/>
          </p:nvPr>
        </p:nvSpPr>
        <p:spPr>
          <a:xfrm>
            <a:off x="105294" y="838033"/>
            <a:ext cx="11859489" cy="4943369"/>
          </a:xfrm>
        </p:spPr>
        <p:txBody>
          <a:bodyPr>
            <a:normAutofit/>
          </a:bodyPr>
          <a:lstStyle/>
          <a:p>
            <a:pPr marL="0" indent="0" algn="ctr">
              <a:buNone/>
            </a:pPr>
            <a:r>
              <a:rPr lang="fr-FR" sz="2400" b="1" dirty="0"/>
              <a:t>L'article 18 VII de la loi du 10 juillet 1965</a:t>
            </a:r>
            <a:r>
              <a:rPr lang="fr-FR" sz="2000" dirty="0"/>
              <a:t>:</a:t>
            </a:r>
          </a:p>
          <a:p>
            <a:pPr marL="0" indent="0" algn="ctr">
              <a:buNone/>
            </a:pPr>
            <a:r>
              <a:rPr lang="fr-FR" sz="500" dirty="0"/>
              <a:t> </a:t>
            </a:r>
            <a:r>
              <a:rPr lang="fr-FR" sz="1600" dirty="0"/>
              <a:t/>
            </a:r>
            <a:br>
              <a:rPr lang="fr-FR" sz="1600" dirty="0"/>
            </a:br>
            <a:r>
              <a:rPr lang="fr-FR" sz="1600" dirty="0"/>
              <a:t> Lorsqu'une partie ne souhaite pas conclure un nouveau contrat de syndic avec le même cocontractant, il peut y être mis fin </a:t>
            </a:r>
            <a:r>
              <a:rPr lang="fr-FR" sz="1600" dirty="0">
                <a:solidFill>
                  <a:srgbClr val="FF0000"/>
                </a:solidFill>
              </a:rPr>
              <a:t>sans indemnité,</a:t>
            </a:r>
            <a:r>
              <a:rPr lang="fr-FR" sz="1600" dirty="0"/>
              <a:t> dans les conditions suivantes. « Les questions de la désignation d'un nouveau syndic ainsi que de la fixation d'une date anticipée de fin de contrat sont portées à l'ordre du jour d'une assemblée générale tenue </a:t>
            </a:r>
            <a:r>
              <a:rPr lang="fr-FR" sz="1600" dirty="0">
                <a:solidFill>
                  <a:srgbClr val="FF0000"/>
                </a:solidFill>
              </a:rPr>
              <a:t>dans les trois mois précédant le terme du contrat</a:t>
            </a:r>
            <a:r>
              <a:rPr lang="fr-FR" sz="1600" dirty="0"/>
              <a:t>. Lorsque l'initiative émane du syndic, celui-ci informe le conseil syndical de son intention de ne pas conclure un nouveau contrat au plus tard trois mois avant la tenue de cette assemblée générale. </a:t>
            </a:r>
          </a:p>
          <a:p>
            <a:pPr marL="0" indent="0">
              <a:buNone/>
            </a:pPr>
            <a:endParaRPr lang="fr-FR" dirty="0"/>
          </a:p>
        </p:txBody>
      </p:sp>
      <p:sp>
        <p:nvSpPr>
          <p:cNvPr id="4" name="Titre 1">
            <a:extLst>
              <a:ext uri="{FF2B5EF4-FFF2-40B4-BE49-F238E27FC236}">
                <a16:creationId xmlns:a16="http://schemas.microsoft.com/office/drawing/2014/main" xmlns="" id="{D609EB79-C787-4EE9-90CE-D29BBA78FF26}"/>
              </a:ext>
            </a:extLst>
          </p:cNvPr>
          <p:cNvSpPr>
            <a:spLocks noGrp="1"/>
          </p:cNvSpPr>
          <p:nvPr>
            <p:ph type="title"/>
          </p:nvPr>
        </p:nvSpPr>
        <p:spPr>
          <a:xfrm>
            <a:off x="105294" y="160078"/>
            <a:ext cx="11859489" cy="610236"/>
          </a:xfr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a:noAutofit/>
          </a:bodyPr>
          <a:lstStyle/>
          <a:p>
            <a:pPr algn="ctr"/>
            <a:r>
              <a:rPr lang="fr-FR" sz="2800" dirty="0"/>
              <a:t>MODALITE DE DESIGNATION DU SYNDIC EN COURS DE MANDAT</a:t>
            </a:r>
          </a:p>
        </p:txBody>
      </p:sp>
      <p:sp>
        <p:nvSpPr>
          <p:cNvPr id="5" name="Rectangle 4">
            <a:extLst>
              <a:ext uri="{FF2B5EF4-FFF2-40B4-BE49-F238E27FC236}">
                <a16:creationId xmlns:a16="http://schemas.microsoft.com/office/drawing/2014/main" xmlns="" id="{9D139660-616F-4DE8-A910-1840E6DF220F}"/>
              </a:ext>
            </a:extLst>
          </p:cNvPr>
          <p:cNvSpPr/>
          <p:nvPr/>
        </p:nvSpPr>
        <p:spPr>
          <a:xfrm>
            <a:off x="775854" y="2619587"/>
            <a:ext cx="10983881" cy="775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ELECTION D’UN NOUVEAU MANDAT DU SYNDIC  EN COURS DE CONTRAT </a:t>
            </a:r>
          </a:p>
        </p:txBody>
      </p:sp>
      <p:cxnSp>
        <p:nvCxnSpPr>
          <p:cNvPr id="13" name="Connecteur : en angle 12">
            <a:extLst>
              <a:ext uri="{FF2B5EF4-FFF2-40B4-BE49-F238E27FC236}">
                <a16:creationId xmlns:a16="http://schemas.microsoft.com/office/drawing/2014/main" xmlns="" id="{4E2730BD-5543-4EAD-95E3-13A9DD8B6F57}"/>
              </a:ext>
            </a:extLst>
          </p:cNvPr>
          <p:cNvCxnSpPr>
            <a:cxnSpLocks/>
            <a:stCxn id="5" idx="2"/>
          </p:cNvCxnSpPr>
          <p:nvPr/>
        </p:nvCxnSpPr>
        <p:spPr>
          <a:xfrm rot="5400000">
            <a:off x="4544561" y="2054050"/>
            <a:ext cx="381843" cy="3064627"/>
          </a:xfrm>
          <a:prstGeom prst="bentConnector2">
            <a:avLst/>
          </a:prstGeom>
          <a:ln w="4445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050CC9AE-7BDB-4291-96E3-0F52AAC54F98}"/>
              </a:ext>
            </a:extLst>
          </p:cNvPr>
          <p:cNvSpPr/>
          <p:nvPr/>
        </p:nvSpPr>
        <p:spPr>
          <a:xfrm>
            <a:off x="1232365" y="4030015"/>
            <a:ext cx="4560913" cy="5652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DANS LES TROIS MOIS PRECEDANT LA FIN DU MANDAT DU SYNDIC EN PLACE</a:t>
            </a:r>
          </a:p>
        </p:txBody>
      </p:sp>
      <p:sp>
        <p:nvSpPr>
          <p:cNvPr id="21" name="Rectangle 20">
            <a:extLst>
              <a:ext uri="{FF2B5EF4-FFF2-40B4-BE49-F238E27FC236}">
                <a16:creationId xmlns:a16="http://schemas.microsoft.com/office/drawing/2014/main" xmlns="" id="{7D805162-1742-46F7-8A5C-3851D4444DB2}"/>
              </a:ext>
            </a:extLst>
          </p:cNvPr>
          <p:cNvSpPr/>
          <p:nvPr/>
        </p:nvSpPr>
        <p:spPr>
          <a:xfrm>
            <a:off x="7173193" y="4063833"/>
            <a:ext cx="4420982" cy="5652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AU-DELA  DES TROIS MOIS PRECEDANT LA FIN DU MANDAT DU SYNDIC EN PLACE</a:t>
            </a:r>
          </a:p>
        </p:txBody>
      </p:sp>
      <p:sp>
        <p:nvSpPr>
          <p:cNvPr id="32" name="Rectangle 31">
            <a:extLst>
              <a:ext uri="{FF2B5EF4-FFF2-40B4-BE49-F238E27FC236}">
                <a16:creationId xmlns:a16="http://schemas.microsoft.com/office/drawing/2014/main" xmlns="" id="{59253342-41F8-42A4-A17E-780B0C58F656}"/>
              </a:ext>
            </a:extLst>
          </p:cNvPr>
          <p:cNvSpPr/>
          <p:nvPr/>
        </p:nvSpPr>
        <p:spPr>
          <a:xfrm>
            <a:off x="1134156" y="5297489"/>
            <a:ext cx="4560913" cy="56526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IMPOSSIBILITE POUR LE SORTANT DE RECLAMER UNE INDEMNITE</a:t>
            </a:r>
          </a:p>
        </p:txBody>
      </p:sp>
      <p:sp>
        <p:nvSpPr>
          <p:cNvPr id="33" name="Rectangle 32">
            <a:extLst>
              <a:ext uri="{FF2B5EF4-FFF2-40B4-BE49-F238E27FC236}">
                <a16:creationId xmlns:a16="http://schemas.microsoft.com/office/drawing/2014/main" xmlns="" id="{E7D0EFEC-5C02-4F6A-8919-EFE79397626E}"/>
              </a:ext>
            </a:extLst>
          </p:cNvPr>
          <p:cNvSpPr/>
          <p:nvPr/>
        </p:nvSpPr>
        <p:spPr>
          <a:xfrm>
            <a:off x="7352610" y="5289003"/>
            <a:ext cx="4560913" cy="56526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POSSIBILITE POUR LE SORTANT DE RECLAMER UNE INDEMNITE</a:t>
            </a:r>
          </a:p>
        </p:txBody>
      </p:sp>
      <p:sp>
        <p:nvSpPr>
          <p:cNvPr id="36" name="ZoneTexte 35">
            <a:extLst>
              <a:ext uri="{FF2B5EF4-FFF2-40B4-BE49-F238E27FC236}">
                <a16:creationId xmlns:a16="http://schemas.microsoft.com/office/drawing/2014/main" xmlns="" id="{F2FA31A3-8811-4299-BCD5-1B18E5F321A9}"/>
              </a:ext>
            </a:extLst>
          </p:cNvPr>
          <p:cNvSpPr txBox="1"/>
          <p:nvPr/>
        </p:nvSpPr>
        <p:spPr>
          <a:xfrm>
            <a:off x="186612" y="6045595"/>
            <a:ext cx="11726911" cy="646331"/>
          </a:xfrm>
          <a:prstGeom prst="rect">
            <a:avLst/>
          </a:prstGeom>
          <a:solidFill>
            <a:schemeClr val="lt1"/>
          </a:solidFill>
        </p:spPr>
        <p:txBody>
          <a:bodyPr wrap="square" rtlCol="0">
            <a:spAutoFit/>
          </a:bodyPr>
          <a:lstStyle/>
          <a:p>
            <a:r>
              <a:rPr lang="fr-FR" dirty="0"/>
              <a:t>« L'assemblée générale désigne un nouveau syndic et fixe </a:t>
            </a:r>
            <a:r>
              <a:rPr lang="fr-FR" dirty="0">
                <a:solidFill>
                  <a:srgbClr val="FF0000"/>
                </a:solidFill>
              </a:rPr>
              <a:t>les dates de fin du contrat en cours et </a:t>
            </a:r>
            <a:r>
              <a:rPr lang="fr-FR" dirty="0"/>
              <a:t>de prise d'effet du nouveau contrat, </a:t>
            </a:r>
            <a:r>
              <a:rPr lang="fr-FR" dirty="0">
                <a:solidFill>
                  <a:srgbClr val="FF0000"/>
                </a:solidFill>
              </a:rPr>
              <a:t>qui interviennent au plus tôt un jour franc après la tenue de cette assemblée. </a:t>
            </a:r>
            <a:endParaRPr lang="fr-FR" dirty="0"/>
          </a:p>
        </p:txBody>
      </p:sp>
    </p:spTree>
    <p:extLst>
      <p:ext uri="{BB962C8B-B14F-4D97-AF65-F5344CB8AC3E}">
        <p14:creationId xmlns:p14="http://schemas.microsoft.com/office/powerpoint/2010/main" val="313644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1" grpId="0" animBg="1"/>
      <p:bldP spid="32" grpId="0" animBg="1"/>
      <p:bldP spid="33"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3812" y="695378"/>
            <a:ext cx="307910" cy="1208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lèche : bas 1">
            <a:extLst>
              <a:ext uri="{FF2B5EF4-FFF2-40B4-BE49-F238E27FC236}">
                <a16:creationId xmlns:a16="http://schemas.microsoft.com/office/drawing/2014/main" xmlns="" id="{54BE8A7E-3B9C-472B-9A65-C808EA79EFEA}"/>
              </a:ext>
            </a:extLst>
          </p:cNvPr>
          <p:cNvSpPr/>
          <p:nvPr/>
        </p:nvSpPr>
        <p:spPr>
          <a:xfrm>
            <a:off x="5868150" y="2973140"/>
            <a:ext cx="607101" cy="27385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xmlns="" id="{D38B5436-540B-4FDD-90C5-C4EECF3F192D}"/>
              </a:ext>
            </a:extLst>
          </p:cNvPr>
          <p:cNvSpPr>
            <a:spLocks noGrp="1"/>
          </p:cNvSpPr>
          <p:nvPr>
            <p:ph idx="1"/>
          </p:nvPr>
        </p:nvSpPr>
        <p:spPr>
          <a:xfrm>
            <a:off x="132414" y="978681"/>
            <a:ext cx="11927172" cy="1487428"/>
          </a:xfrm>
        </p:spPr>
        <p:txBody>
          <a:bodyPr>
            <a:normAutofit/>
          </a:bodyPr>
          <a:lstStyle/>
          <a:p>
            <a:pPr marL="0" indent="0">
              <a:buNone/>
            </a:pPr>
            <a:r>
              <a:rPr lang="fr-FR" sz="1600" dirty="0"/>
              <a:t/>
            </a:r>
            <a:br>
              <a:rPr lang="fr-FR" sz="1600" dirty="0"/>
            </a:br>
            <a:r>
              <a:rPr lang="fr-FR" sz="1600" dirty="0"/>
              <a:t>« Lorsque le conseil syndical est à l'initiative de la résiliation du contrat, </a:t>
            </a:r>
            <a:r>
              <a:rPr lang="fr-FR" sz="1600" dirty="0">
                <a:solidFill>
                  <a:srgbClr val="FF0000"/>
                </a:solidFill>
              </a:rPr>
              <a:t>il notifie au syndic </a:t>
            </a:r>
            <a:r>
              <a:rPr lang="fr-FR" sz="1600" dirty="0"/>
              <a:t>une demande motivée d'inscription de cette question à l'ordre du jour de </a:t>
            </a:r>
            <a:r>
              <a:rPr lang="fr-FR" sz="1600" dirty="0">
                <a:solidFill>
                  <a:srgbClr val="FF0000"/>
                </a:solidFill>
              </a:rPr>
              <a:t>la prochaine assemblée générale</a:t>
            </a:r>
            <a:r>
              <a:rPr lang="fr-FR" sz="1600" dirty="0"/>
              <a:t>, en précisant la ou </a:t>
            </a:r>
            <a:r>
              <a:rPr lang="fr-FR" sz="1600" dirty="0">
                <a:solidFill>
                  <a:srgbClr val="FF0000"/>
                </a:solidFill>
              </a:rPr>
              <a:t>les inexécutions qui lui sont reprochées. </a:t>
            </a:r>
            <a:br>
              <a:rPr lang="fr-FR" sz="1600" dirty="0">
                <a:solidFill>
                  <a:srgbClr val="FF0000"/>
                </a:solidFill>
              </a:rPr>
            </a:br>
            <a:r>
              <a:rPr lang="fr-FR" sz="1600" dirty="0"/>
              <a:t>« L'assemblée générale </a:t>
            </a:r>
            <a:r>
              <a:rPr lang="fr-FR" sz="1600" dirty="0">
                <a:solidFill>
                  <a:srgbClr val="FF0000"/>
                </a:solidFill>
              </a:rPr>
              <a:t>se prononce sur la question</a:t>
            </a:r>
            <a:r>
              <a:rPr lang="fr-FR" sz="1600" dirty="0"/>
              <a:t> de la résiliation du contrat et, le cas échéant, </a:t>
            </a:r>
            <a:r>
              <a:rPr lang="fr-FR" sz="1600" dirty="0">
                <a:solidFill>
                  <a:srgbClr val="FF0000"/>
                </a:solidFill>
              </a:rPr>
              <a:t>fixe sa date de prise d'effet au plus tôt un jour franc après la tenue de cette assemblée. </a:t>
            </a:r>
            <a:r>
              <a:rPr lang="fr-FR" sz="1600" dirty="0"/>
              <a:t/>
            </a:r>
            <a:br>
              <a:rPr lang="fr-FR" sz="1600" dirty="0"/>
            </a:br>
            <a:r>
              <a:rPr lang="fr-FR" sz="1600" dirty="0"/>
              <a:t>« Lorsqu'au cours de la même assemblée le syndicat des copropriétaires désigne un nouveau syndic, il fixe la date de prise d'effet du contrat. »</a:t>
            </a:r>
          </a:p>
        </p:txBody>
      </p:sp>
      <p:sp>
        <p:nvSpPr>
          <p:cNvPr id="4" name="Titre 1">
            <a:extLst>
              <a:ext uri="{FF2B5EF4-FFF2-40B4-BE49-F238E27FC236}">
                <a16:creationId xmlns:a16="http://schemas.microsoft.com/office/drawing/2014/main" xmlns="" id="{D609EB79-C787-4EE9-90CE-D29BBA78FF26}"/>
              </a:ext>
            </a:extLst>
          </p:cNvPr>
          <p:cNvSpPr>
            <a:spLocks noGrp="1"/>
          </p:cNvSpPr>
          <p:nvPr>
            <p:ph type="title"/>
          </p:nvPr>
        </p:nvSpPr>
        <p:spPr>
          <a:xfrm>
            <a:off x="41268" y="132715"/>
            <a:ext cx="12059587" cy="828108"/>
          </a:xfrm>
          <a:solidFill>
            <a:schemeClr val="bg1">
              <a:lumMod val="75000"/>
            </a:schemeClr>
          </a:solidFill>
        </p:spPr>
        <p:txBody>
          <a:bodyPr>
            <a:noAutofit/>
          </a:bodyPr>
          <a:lstStyle/>
          <a:p>
            <a:pPr algn="ctr"/>
            <a:r>
              <a:rPr lang="fr-FR" sz="3200" dirty="0"/>
              <a:t>résiliation à l’initiative du conseil syndical en cas d'inexécution suffisamment grave du syndic </a:t>
            </a:r>
          </a:p>
        </p:txBody>
      </p:sp>
      <p:sp>
        <p:nvSpPr>
          <p:cNvPr id="5" name="Rectangle 4">
            <a:extLst>
              <a:ext uri="{FF2B5EF4-FFF2-40B4-BE49-F238E27FC236}">
                <a16:creationId xmlns:a16="http://schemas.microsoft.com/office/drawing/2014/main" xmlns="" id="{30DBB034-9B52-49FB-9809-EDD83AD8ACB2}"/>
              </a:ext>
            </a:extLst>
          </p:cNvPr>
          <p:cNvSpPr/>
          <p:nvPr/>
        </p:nvSpPr>
        <p:spPr>
          <a:xfrm>
            <a:off x="961505" y="3309838"/>
            <a:ext cx="10730823" cy="597212"/>
          </a:xfrm>
          <a:prstGeom prst="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Notification par le conseil syndical d’une demande de résiliation du contrat en précisant les inexécutions reprochées</a:t>
            </a:r>
          </a:p>
        </p:txBody>
      </p:sp>
      <p:sp>
        <p:nvSpPr>
          <p:cNvPr id="6" name="Rectangle 5">
            <a:extLst>
              <a:ext uri="{FF2B5EF4-FFF2-40B4-BE49-F238E27FC236}">
                <a16:creationId xmlns:a16="http://schemas.microsoft.com/office/drawing/2014/main" xmlns="" id="{D23F2C17-88EA-4486-8443-0BA498F12E9C}"/>
              </a:ext>
            </a:extLst>
          </p:cNvPr>
          <p:cNvSpPr/>
          <p:nvPr/>
        </p:nvSpPr>
        <p:spPr>
          <a:xfrm>
            <a:off x="229986" y="2567332"/>
            <a:ext cx="11732028" cy="4592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Inexécution suffisamment grave du syndic</a:t>
            </a:r>
          </a:p>
        </p:txBody>
      </p:sp>
      <p:sp>
        <p:nvSpPr>
          <p:cNvPr id="7" name="Rectangle 6">
            <a:extLst>
              <a:ext uri="{FF2B5EF4-FFF2-40B4-BE49-F238E27FC236}">
                <a16:creationId xmlns:a16="http://schemas.microsoft.com/office/drawing/2014/main" xmlns="" id="{33ECB168-58FF-42A3-9DCF-58A3811E5726}"/>
              </a:ext>
            </a:extLst>
          </p:cNvPr>
          <p:cNvSpPr/>
          <p:nvPr/>
        </p:nvSpPr>
        <p:spPr>
          <a:xfrm>
            <a:off x="1819283" y="4212143"/>
            <a:ext cx="9311936" cy="80874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Tenue de l’assemblée générale dans laquelle est mis à l’ordre du jour la résiliation du contrat en cours et la nomination d’un nouveau syndic avec son contrat</a:t>
            </a:r>
          </a:p>
        </p:txBody>
      </p:sp>
      <p:sp>
        <p:nvSpPr>
          <p:cNvPr id="8" name="Rectangle 7">
            <a:extLst>
              <a:ext uri="{FF2B5EF4-FFF2-40B4-BE49-F238E27FC236}">
                <a16:creationId xmlns:a16="http://schemas.microsoft.com/office/drawing/2014/main" xmlns="" id="{EE6A49DB-2FF8-4437-B882-AE369A695651}"/>
              </a:ext>
            </a:extLst>
          </p:cNvPr>
          <p:cNvSpPr/>
          <p:nvPr/>
        </p:nvSpPr>
        <p:spPr>
          <a:xfrm>
            <a:off x="1896256" y="5718151"/>
            <a:ext cx="8879083" cy="808742"/>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t>Décision de l’assemblée générale en précisant éventuellement  la date de prise d’effet de la résiliation du contrat en cours et celle du nouveau contrat</a:t>
            </a:r>
          </a:p>
        </p:txBody>
      </p:sp>
    </p:spTree>
    <p:extLst>
      <p:ext uri="{BB962C8B-B14F-4D97-AF65-F5344CB8AC3E}">
        <p14:creationId xmlns:p14="http://schemas.microsoft.com/office/powerpoint/2010/main" val="114045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 bas 4">
            <a:extLst>
              <a:ext uri="{FF2B5EF4-FFF2-40B4-BE49-F238E27FC236}">
                <a16:creationId xmlns:a16="http://schemas.microsoft.com/office/drawing/2014/main" xmlns="" id="{F472CEAD-1B49-4021-A759-452B4E699D0C}"/>
              </a:ext>
            </a:extLst>
          </p:cNvPr>
          <p:cNvSpPr/>
          <p:nvPr/>
        </p:nvSpPr>
        <p:spPr>
          <a:xfrm>
            <a:off x="5550669" y="2372461"/>
            <a:ext cx="607101" cy="3831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71804" y="783631"/>
            <a:ext cx="307910" cy="1129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2C67982E-30FF-46ED-B3AC-CC1D6F19D653}"/>
              </a:ext>
            </a:extLst>
          </p:cNvPr>
          <p:cNvSpPr>
            <a:spLocks noGrp="1"/>
          </p:cNvSpPr>
          <p:nvPr>
            <p:ph type="title"/>
          </p:nvPr>
        </p:nvSpPr>
        <p:spPr>
          <a:xfrm>
            <a:off x="229986" y="163523"/>
            <a:ext cx="11677338" cy="556802"/>
          </a:xfrm>
          <a:solidFill>
            <a:schemeClr val="bg1">
              <a:lumMod val="75000"/>
            </a:schemeClr>
          </a:solidFill>
        </p:spPr>
        <p:txBody>
          <a:bodyPr>
            <a:normAutofit/>
          </a:bodyPr>
          <a:lstStyle/>
          <a:p>
            <a:pPr algn="ctr"/>
            <a:r>
              <a:rPr lang="fr-FR" sz="3200" dirty="0"/>
              <a:t>MODALITE DE TRANSMISSION DES DOCUMENTS EN CAS DE CHANGEMENT DE SYNDIC </a:t>
            </a:r>
          </a:p>
        </p:txBody>
      </p:sp>
      <p:sp>
        <p:nvSpPr>
          <p:cNvPr id="3" name="Espace réservé du contenu 2">
            <a:extLst>
              <a:ext uri="{FF2B5EF4-FFF2-40B4-BE49-F238E27FC236}">
                <a16:creationId xmlns:a16="http://schemas.microsoft.com/office/drawing/2014/main" xmlns="" id="{F531290A-ED06-409A-88C7-3154F8FE1C03}"/>
              </a:ext>
            </a:extLst>
          </p:cNvPr>
          <p:cNvSpPr>
            <a:spLocks noGrp="1"/>
          </p:cNvSpPr>
          <p:nvPr>
            <p:ph idx="1"/>
          </p:nvPr>
        </p:nvSpPr>
        <p:spPr>
          <a:xfrm>
            <a:off x="89941" y="783630"/>
            <a:ext cx="12102059" cy="1535493"/>
          </a:xfrm>
        </p:spPr>
        <p:txBody>
          <a:bodyPr>
            <a:normAutofit fontScale="32500" lnSpcReduction="20000"/>
          </a:bodyPr>
          <a:lstStyle/>
          <a:p>
            <a:pPr algn="ctr"/>
            <a:r>
              <a:rPr lang="fr-FR" sz="8600" dirty="0"/>
              <a:t>L'article 18-2 du 10 juillet 1965:</a:t>
            </a:r>
          </a:p>
          <a:p>
            <a:pPr algn="just"/>
            <a:r>
              <a:rPr lang="fr-FR" dirty="0"/>
              <a:t/>
            </a:r>
            <a:br>
              <a:rPr lang="fr-FR" dirty="0"/>
            </a:br>
            <a:r>
              <a:rPr lang="fr-FR" sz="4900" dirty="0"/>
              <a:t>l'ancien syndic est tenu de remettre au nouveau syndic, </a:t>
            </a:r>
            <a:r>
              <a:rPr lang="fr-FR" sz="4900" dirty="0">
                <a:solidFill>
                  <a:srgbClr val="FF0000"/>
                </a:solidFill>
              </a:rPr>
              <a:t>dans le délai de quinze jours </a:t>
            </a:r>
            <a:r>
              <a:rPr lang="fr-FR" sz="4900" dirty="0"/>
              <a:t>à compter de la cessation de ses fonctions, </a:t>
            </a:r>
            <a:r>
              <a:rPr lang="fr-FR" sz="4900" dirty="0">
                <a:solidFill>
                  <a:srgbClr val="00B0F0"/>
                </a:solidFill>
              </a:rPr>
              <a:t>la situation de trésorerie, les références des comptes bancaires du syndicat et les coordonnées de la banque. </a:t>
            </a:r>
          </a:p>
          <a:p>
            <a:pPr marL="0" indent="0" algn="just">
              <a:buNone/>
            </a:pPr>
            <a:r>
              <a:rPr lang="fr-FR" sz="4900" dirty="0"/>
              <a:t>Il remet, dans le </a:t>
            </a:r>
            <a:r>
              <a:rPr lang="fr-FR" sz="4900" dirty="0">
                <a:solidFill>
                  <a:srgbClr val="FF0000"/>
                </a:solidFill>
              </a:rPr>
              <a:t>délai d'un mois </a:t>
            </a:r>
            <a:r>
              <a:rPr lang="fr-FR" sz="4900" dirty="0"/>
              <a:t>à compter de la même date, </a:t>
            </a:r>
            <a:r>
              <a:rPr lang="fr-FR" sz="4900" dirty="0">
                <a:solidFill>
                  <a:srgbClr val="7030A0"/>
                </a:solidFill>
              </a:rPr>
              <a:t>l'ensemble des documents et archives du syndicat ainsi que, le cas échéant, l'ensemble des documents dématérialisés</a:t>
            </a:r>
            <a:endParaRPr lang="fr-FR" dirty="0">
              <a:solidFill>
                <a:srgbClr val="7030A0"/>
              </a:solidFill>
            </a:endParaRPr>
          </a:p>
        </p:txBody>
      </p:sp>
      <p:sp>
        <p:nvSpPr>
          <p:cNvPr id="4" name="Rectangle 3">
            <a:extLst>
              <a:ext uri="{FF2B5EF4-FFF2-40B4-BE49-F238E27FC236}">
                <a16:creationId xmlns:a16="http://schemas.microsoft.com/office/drawing/2014/main" xmlns="" id="{D46B1AD4-3F62-4EEA-A88B-31DD4443EC4C}"/>
              </a:ext>
            </a:extLst>
          </p:cNvPr>
          <p:cNvSpPr/>
          <p:nvPr/>
        </p:nvSpPr>
        <p:spPr>
          <a:xfrm>
            <a:off x="89941" y="2275898"/>
            <a:ext cx="11732028" cy="4115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600" dirty="0"/>
              <a:t>cessation des fonctions du syndic sortant</a:t>
            </a:r>
          </a:p>
        </p:txBody>
      </p:sp>
      <p:sp>
        <p:nvSpPr>
          <p:cNvPr id="6" name="Rectangle 5">
            <a:extLst>
              <a:ext uri="{FF2B5EF4-FFF2-40B4-BE49-F238E27FC236}">
                <a16:creationId xmlns:a16="http://schemas.microsoft.com/office/drawing/2014/main" xmlns="" id="{617DD183-0DEC-477B-B42B-273A27C43E84}"/>
              </a:ext>
            </a:extLst>
          </p:cNvPr>
          <p:cNvSpPr/>
          <p:nvPr/>
        </p:nvSpPr>
        <p:spPr>
          <a:xfrm>
            <a:off x="899249" y="3414129"/>
            <a:ext cx="10730823" cy="597212"/>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la situation de trésorerie, les références des comptes bancaires du syndicat et les coordonnées de la banque.</a:t>
            </a:r>
          </a:p>
        </p:txBody>
      </p:sp>
      <p:sp>
        <p:nvSpPr>
          <p:cNvPr id="7" name="Rectangle 6">
            <a:extLst>
              <a:ext uri="{FF2B5EF4-FFF2-40B4-BE49-F238E27FC236}">
                <a16:creationId xmlns:a16="http://schemas.microsoft.com/office/drawing/2014/main" xmlns="" id="{EF5549C2-7E96-4389-BA68-FC1EC47E30FB}"/>
              </a:ext>
            </a:extLst>
          </p:cNvPr>
          <p:cNvSpPr/>
          <p:nvPr/>
        </p:nvSpPr>
        <p:spPr>
          <a:xfrm>
            <a:off x="503854" y="4889591"/>
            <a:ext cx="11504644" cy="53149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l'ensemble des documents et archives du syndicat ainsi que, le cas échéant, l'ensemble des documents dématérialisés</a:t>
            </a:r>
          </a:p>
        </p:txBody>
      </p:sp>
      <p:sp>
        <p:nvSpPr>
          <p:cNvPr id="8" name="Rectangle 7">
            <a:extLst>
              <a:ext uri="{FF2B5EF4-FFF2-40B4-BE49-F238E27FC236}">
                <a16:creationId xmlns:a16="http://schemas.microsoft.com/office/drawing/2014/main" xmlns="" id="{2289E79A-2A6F-44CA-8491-04B9F0982C94}"/>
              </a:ext>
            </a:extLst>
          </p:cNvPr>
          <p:cNvSpPr/>
          <p:nvPr/>
        </p:nvSpPr>
        <p:spPr>
          <a:xfrm>
            <a:off x="6413241" y="2842824"/>
            <a:ext cx="4607569" cy="45920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dirty="0"/>
              <a:t>Dans un délai de 15 jours</a:t>
            </a:r>
          </a:p>
        </p:txBody>
      </p:sp>
      <p:sp>
        <p:nvSpPr>
          <p:cNvPr id="9" name="Rectangle 8">
            <a:extLst>
              <a:ext uri="{FF2B5EF4-FFF2-40B4-BE49-F238E27FC236}">
                <a16:creationId xmlns:a16="http://schemas.microsoft.com/office/drawing/2014/main" xmlns="" id="{BEC3A96D-ED68-4A96-AD70-53FABAAB5778}"/>
              </a:ext>
            </a:extLst>
          </p:cNvPr>
          <p:cNvSpPr/>
          <p:nvPr/>
        </p:nvSpPr>
        <p:spPr>
          <a:xfrm>
            <a:off x="6413241" y="4181050"/>
            <a:ext cx="4607569" cy="54577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dirty="0"/>
              <a:t>Dans un délai d’un mois</a:t>
            </a:r>
          </a:p>
        </p:txBody>
      </p:sp>
      <p:sp>
        <p:nvSpPr>
          <p:cNvPr id="11" name="Rectangle 10">
            <a:extLst>
              <a:ext uri="{FF2B5EF4-FFF2-40B4-BE49-F238E27FC236}">
                <a16:creationId xmlns:a16="http://schemas.microsoft.com/office/drawing/2014/main" xmlns="" id="{BEC3A96D-ED68-4A96-AD70-53FABAAB5778}"/>
              </a:ext>
            </a:extLst>
          </p:cNvPr>
          <p:cNvSpPr/>
          <p:nvPr/>
        </p:nvSpPr>
        <p:spPr>
          <a:xfrm>
            <a:off x="6413241" y="5536850"/>
            <a:ext cx="4607569" cy="54577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dirty="0"/>
              <a:t>Dans un délai de deux mois</a:t>
            </a:r>
          </a:p>
        </p:txBody>
      </p:sp>
      <p:sp>
        <p:nvSpPr>
          <p:cNvPr id="12" name="Rectangle 11">
            <a:extLst>
              <a:ext uri="{FF2B5EF4-FFF2-40B4-BE49-F238E27FC236}">
                <a16:creationId xmlns:a16="http://schemas.microsoft.com/office/drawing/2014/main" xmlns="" id="{EF5549C2-7E96-4389-BA68-FC1EC47E30FB}"/>
              </a:ext>
            </a:extLst>
          </p:cNvPr>
          <p:cNvSpPr/>
          <p:nvPr/>
        </p:nvSpPr>
        <p:spPr>
          <a:xfrm>
            <a:off x="512338" y="6257264"/>
            <a:ext cx="11504644" cy="53149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l'état des comptes des copropriétaires ainsi que celui des comptes du syndicat, après apurement et clôture.</a:t>
            </a:r>
          </a:p>
        </p:txBody>
      </p:sp>
    </p:spTree>
    <p:extLst>
      <p:ext uri="{BB962C8B-B14F-4D97-AF65-F5344CB8AC3E}">
        <p14:creationId xmlns:p14="http://schemas.microsoft.com/office/powerpoint/2010/main" val="166138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animBg="1"/>
      <p:bldP spid="6" grpId="0" animBg="1"/>
      <p:bldP spid="7" grpId="0" animBg="1"/>
      <p:bldP spid="8" grpId="0" animBg="1"/>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4800" b="1" dirty="0"/>
              <a:t>Le DROIT A OBTENIR du syndic L’ENSEMBLE DES DOCUMENTS DE LA COPROPRIETE</a:t>
            </a:r>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4D89B190-DD4C-44B0-8AEC-80439FCD58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1671" y="3397456"/>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67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8651" y="-369905"/>
            <a:ext cx="8596668" cy="1320800"/>
          </a:xfrm>
        </p:spPr>
        <p:txBody>
          <a:bodyPr/>
          <a:lstStyle/>
          <a:p>
            <a:pPr algn="ctr"/>
            <a:r>
              <a:rPr lang="fr-FR" dirty="0"/>
              <a:t>Les syndics : un double jeu</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12752230"/>
              </p:ext>
            </p:extLst>
          </p:nvPr>
        </p:nvGraphicFramePr>
        <p:xfrm>
          <a:off x="1351544" y="1082900"/>
          <a:ext cx="10310883" cy="5620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à coins arrondis 7"/>
          <p:cNvSpPr/>
          <p:nvPr/>
        </p:nvSpPr>
        <p:spPr>
          <a:xfrm>
            <a:off x="9113416" y="1082900"/>
            <a:ext cx="2381060" cy="11533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800" dirty="0"/>
              <a:t>Syndic apporteur d’affaires </a:t>
            </a:r>
          </a:p>
        </p:txBody>
      </p:sp>
      <p:sp>
        <p:nvSpPr>
          <p:cNvPr id="9" name="Rectangle à coins arrondis 8"/>
          <p:cNvSpPr/>
          <p:nvPr/>
        </p:nvSpPr>
        <p:spPr>
          <a:xfrm rot="317866">
            <a:off x="9467581" y="2824680"/>
            <a:ext cx="1892174" cy="30057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Augmentation des profits du groupe du cabinet de syndic par le biais de son client syndicat des copropriétaires</a:t>
            </a:r>
          </a:p>
        </p:txBody>
      </p:sp>
      <p:sp>
        <p:nvSpPr>
          <p:cNvPr id="6" name="Rectangle 5"/>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4906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5151" y="597159"/>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7086" y="0"/>
            <a:ext cx="12104914" cy="1210927"/>
          </a:xfrm>
          <a:solidFill>
            <a:schemeClr val="bg1">
              <a:lumMod val="75000"/>
            </a:schemeClr>
          </a:solidFill>
          <a:ln>
            <a:solidFill>
              <a:schemeClr val="tx1"/>
            </a:solidFill>
          </a:ln>
        </p:spPr>
        <p:txBody>
          <a:bodyPr>
            <a:normAutofit/>
          </a:bodyPr>
          <a:lstStyle/>
          <a:p>
            <a:pPr algn="ctr"/>
            <a:r>
              <a:rPr lang="fr-FR" sz="4400" dirty="0"/>
              <a:t>Le DROIT A OBTENIR du syndic L’ENSEMBLE DES DOCUMENTS DE LA COPROPRIETE (article 21 de la loi du juillet 1965)</a:t>
            </a:r>
          </a:p>
        </p:txBody>
      </p:sp>
      <p:sp>
        <p:nvSpPr>
          <p:cNvPr id="3" name="Espace réservé du contenu 2"/>
          <p:cNvSpPr>
            <a:spLocks noGrp="1"/>
          </p:cNvSpPr>
          <p:nvPr>
            <p:ph idx="1"/>
          </p:nvPr>
        </p:nvSpPr>
        <p:spPr>
          <a:xfrm>
            <a:off x="359229" y="1341555"/>
            <a:ext cx="11832771" cy="3567902"/>
          </a:xfrm>
          <a:solidFill>
            <a:schemeClr val="bg1"/>
          </a:solidFill>
        </p:spPr>
        <p:txBody>
          <a:bodyPr>
            <a:normAutofit/>
          </a:bodyPr>
          <a:lstStyle/>
          <a:p>
            <a:pPr>
              <a:buFont typeface="Wingdings" panose="05000000000000000000" pitchFamily="2" charset="2"/>
              <a:buChar char="Ø"/>
            </a:pPr>
            <a:r>
              <a:rPr lang="fr-FR" sz="2000" dirty="0"/>
              <a:t>Le conseil peut prendre connaissance, </a:t>
            </a:r>
            <a:r>
              <a:rPr lang="fr-FR" sz="2000" dirty="0">
                <a:solidFill>
                  <a:srgbClr val="FF0000"/>
                </a:solidFill>
              </a:rPr>
              <a:t>et copie</a:t>
            </a:r>
            <a:r>
              <a:rPr lang="fr-FR" sz="2000" dirty="0"/>
              <a:t>, à sa demande de :</a:t>
            </a:r>
          </a:p>
          <a:p>
            <a:pPr>
              <a:buFont typeface="Wingdings" panose="05000000000000000000" pitchFamily="2" charset="2"/>
              <a:buChar char="ü"/>
            </a:pPr>
            <a:r>
              <a:rPr lang="fr-FR" sz="2000" dirty="0"/>
              <a:t>toutes pièces ou documents, </a:t>
            </a:r>
          </a:p>
          <a:p>
            <a:pPr>
              <a:buFont typeface="Wingdings" panose="05000000000000000000" pitchFamily="2" charset="2"/>
              <a:buChar char="ü"/>
            </a:pPr>
            <a:r>
              <a:rPr lang="fr-FR" sz="2000" dirty="0"/>
              <a:t>correspondances </a:t>
            </a:r>
          </a:p>
          <a:p>
            <a:pPr>
              <a:buFont typeface="Wingdings" panose="05000000000000000000" pitchFamily="2" charset="2"/>
              <a:buChar char="ü"/>
            </a:pPr>
            <a:r>
              <a:rPr lang="fr-FR" sz="2000" dirty="0"/>
              <a:t>registres se rapportant à la gestion du syndic </a:t>
            </a:r>
          </a:p>
          <a:p>
            <a:pPr>
              <a:buFont typeface="Wingdings" panose="05000000000000000000" pitchFamily="2" charset="2"/>
              <a:buChar char="ü"/>
            </a:pPr>
            <a:r>
              <a:rPr lang="fr-FR" sz="2000" dirty="0"/>
              <a:t>d'une manière générale, à l'administration de la copropriété. </a:t>
            </a:r>
          </a:p>
          <a:p>
            <a:pPr>
              <a:buFont typeface="Wingdings" panose="05000000000000000000" pitchFamily="2" charset="2"/>
              <a:buChar char="ü"/>
            </a:pPr>
            <a:r>
              <a:rPr lang="fr-FR" sz="2000" dirty="0"/>
              <a:t>Le conseil syndical reçoit sur sa demande, communication de tout document intéressant le syndicat.</a:t>
            </a:r>
          </a:p>
          <a:p>
            <a:pPr marL="0" indent="0">
              <a:buNone/>
            </a:pPr>
            <a:endParaRPr lang="fr-FR" sz="2800" dirty="0"/>
          </a:p>
        </p:txBody>
      </p:sp>
      <p:sp>
        <p:nvSpPr>
          <p:cNvPr id="4" name="Rectangle à coins arrondis 3"/>
          <p:cNvSpPr/>
          <p:nvPr/>
        </p:nvSpPr>
        <p:spPr>
          <a:xfrm>
            <a:off x="0" y="4105469"/>
            <a:ext cx="12104914" cy="266544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dirty="0"/>
              <a:t>-Le syndic </a:t>
            </a:r>
            <a:r>
              <a:rPr lang="fr-FR" sz="2200" dirty="0">
                <a:solidFill>
                  <a:srgbClr val="FFC000"/>
                </a:solidFill>
              </a:rPr>
              <a:t>est tenu </a:t>
            </a:r>
            <a:r>
              <a:rPr lang="fr-FR" sz="2200" dirty="0"/>
              <a:t>de remettre au conseil syndical les documents qui lui sont réclamés et qui concernent la copropriété et sa gestion (pièces administratives, comptables, financières, techniques, archives, correspondances…)</a:t>
            </a:r>
          </a:p>
          <a:p>
            <a:r>
              <a:rPr lang="fr-FR" sz="2200" dirty="0"/>
              <a:t>-Le syndic </a:t>
            </a:r>
            <a:r>
              <a:rPr lang="fr-FR" sz="2200" b="1" dirty="0">
                <a:solidFill>
                  <a:srgbClr val="FFC000"/>
                </a:solidFill>
              </a:rPr>
              <a:t>ne peut pas se contenter </a:t>
            </a:r>
            <a:r>
              <a:rPr lang="fr-FR" sz="2200" dirty="0"/>
              <a:t>des les envoyer par mail à partir du moment ou le conseil syndical demande une copie</a:t>
            </a:r>
          </a:p>
          <a:p>
            <a:r>
              <a:rPr lang="fr-FR" sz="2200" dirty="0"/>
              <a:t>-Le syndic ne peut pas invoquer le RGPD pour remettre </a:t>
            </a:r>
            <a:r>
              <a:rPr lang="fr-FR" sz="2200" b="1" dirty="0">
                <a:solidFill>
                  <a:srgbClr val="FFC000"/>
                </a:solidFill>
              </a:rPr>
              <a:t>des données personnelles </a:t>
            </a:r>
            <a:r>
              <a:rPr lang="fr-FR" sz="2200" dirty="0"/>
              <a:t>qui concernent la gestion de la copropriété du fait qu’il s’agit d’un droit conféré par un texte de loi. </a:t>
            </a:r>
          </a:p>
          <a:p>
            <a:pPr algn="ctr"/>
            <a:endParaRPr lang="fr-FR" dirty="0"/>
          </a:p>
        </p:txBody>
      </p:sp>
    </p:spTree>
    <p:extLst>
      <p:ext uri="{BB962C8B-B14F-4D97-AF65-F5344CB8AC3E}">
        <p14:creationId xmlns:p14="http://schemas.microsoft.com/office/powerpoint/2010/main" val="316473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473" y="570162"/>
            <a:ext cx="307910" cy="1166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16428" y="199551"/>
            <a:ext cx="10482072" cy="1210927"/>
          </a:xfrm>
          <a:solidFill>
            <a:schemeClr val="bg1">
              <a:lumMod val="65000"/>
            </a:schemeClr>
          </a:solidFill>
          <a:ln>
            <a:solidFill>
              <a:schemeClr val="tx1"/>
            </a:solidFill>
          </a:ln>
        </p:spPr>
        <p:txBody>
          <a:bodyPr>
            <a:normAutofit fontScale="90000"/>
          </a:bodyPr>
          <a:lstStyle/>
          <a:p>
            <a:pPr algn="ctr"/>
            <a:r>
              <a:rPr lang="fr-FR" dirty="0"/>
              <a:t>Le POUVOIRS POUR CONTRAINDRE LE SYNDIC A REMETTRE LES DOCUMENTS RECLAMES</a:t>
            </a:r>
          </a:p>
        </p:txBody>
      </p:sp>
      <p:sp>
        <p:nvSpPr>
          <p:cNvPr id="3" name="Espace réservé du contenu 2"/>
          <p:cNvSpPr>
            <a:spLocks noGrp="1"/>
          </p:cNvSpPr>
          <p:nvPr>
            <p:ph idx="1"/>
          </p:nvPr>
        </p:nvSpPr>
        <p:spPr>
          <a:xfrm>
            <a:off x="354563" y="1736489"/>
            <a:ext cx="11772993" cy="4512564"/>
          </a:xfrm>
        </p:spPr>
        <p:txBody>
          <a:bodyPr>
            <a:normAutofit fontScale="92500" lnSpcReduction="10000"/>
          </a:bodyPr>
          <a:lstStyle/>
          <a:p>
            <a:pPr>
              <a:buFont typeface="Wingdings" panose="05000000000000000000" pitchFamily="2" charset="2"/>
              <a:buChar char="q"/>
            </a:pPr>
            <a:r>
              <a:rPr lang="fr-FR" sz="3600" dirty="0"/>
              <a:t> En cas d'absence de transmission des pièces, au-delà </a:t>
            </a:r>
            <a:r>
              <a:rPr lang="fr-FR" sz="3600" dirty="0">
                <a:solidFill>
                  <a:srgbClr val="FF0000"/>
                </a:solidFill>
              </a:rPr>
              <a:t>d'un délai d'un mois </a:t>
            </a:r>
            <a:r>
              <a:rPr lang="fr-FR" sz="3600" dirty="0"/>
              <a:t>à compter de </a:t>
            </a:r>
            <a:r>
              <a:rPr lang="fr-FR" sz="3600" dirty="0">
                <a:solidFill>
                  <a:srgbClr val="FF0000"/>
                </a:solidFill>
              </a:rPr>
              <a:t>la demande </a:t>
            </a:r>
            <a:r>
              <a:rPr lang="fr-FR" sz="3600" dirty="0"/>
              <a:t>du conseil syndical:</a:t>
            </a:r>
          </a:p>
          <a:p>
            <a:pPr marL="0" indent="0">
              <a:buNone/>
            </a:pPr>
            <a:endParaRPr lang="fr-FR" sz="3600" dirty="0"/>
          </a:p>
          <a:p>
            <a:pPr>
              <a:buFont typeface="Wingdings" panose="05000000000000000000" pitchFamily="2" charset="2"/>
              <a:buChar char="v"/>
            </a:pPr>
            <a:r>
              <a:rPr lang="fr-FR" sz="3600" dirty="0"/>
              <a:t> Des pénalités d’un montant de </a:t>
            </a:r>
            <a:r>
              <a:rPr lang="fr-FR" sz="3600" dirty="0">
                <a:solidFill>
                  <a:srgbClr val="FF0000"/>
                </a:solidFill>
              </a:rPr>
              <a:t>15€ par jour de retard </a:t>
            </a:r>
            <a:r>
              <a:rPr lang="fr-FR" sz="3600" dirty="0"/>
              <a:t>sont imputées sur les honoraires de base du syndic. (Décret n° 2020-1229 du 7 octobre 2020)</a:t>
            </a:r>
          </a:p>
          <a:p>
            <a:pPr marL="0" indent="0">
              <a:buNone/>
            </a:pPr>
            <a:endParaRPr lang="fr-FR" sz="3600" dirty="0"/>
          </a:p>
          <a:p>
            <a:pPr>
              <a:buFont typeface="Wingdings" panose="05000000000000000000" pitchFamily="2" charset="2"/>
              <a:buChar char="v"/>
            </a:pPr>
            <a:r>
              <a:rPr lang="fr-FR" sz="3600" dirty="0"/>
              <a:t>Lors de l'établissement des comptes définitifs à clôturer et à soumettre à l'assemblée générale pour approbation</a:t>
            </a:r>
          </a:p>
          <a:p>
            <a:pPr marL="0" indent="0">
              <a:buNone/>
            </a:pPr>
            <a:endParaRPr lang="fr-FR" sz="2800" dirty="0"/>
          </a:p>
        </p:txBody>
      </p:sp>
    </p:spTree>
    <p:extLst>
      <p:ext uri="{BB962C8B-B14F-4D97-AF65-F5344CB8AC3E}">
        <p14:creationId xmlns:p14="http://schemas.microsoft.com/office/powerpoint/2010/main" val="293115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812" y="793102"/>
            <a:ext cx="307910" cy="111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81001" y="138247"/>
            <a:ext cx="11582400" cy="890669"/>
          </a:xfrm>
          <a:solidFill>
            <a:schemeClr val="bg1">
              <a:lumMod val="75000"/>
            </a:schemeClr>
          </a:solidFill>
          <a:ln>
            <a:solidFill>
              <a:schemeClr val="tx1"/>
            </a:solidFill>
          </a:ln>
        </p:spPr>
        <p:txBody>
          <a:bodyPr>
            <a:normAutofit fontScale="90000"/>
          </a:bodyPr>
          <a:lstStyle/>
          <a:p>
            <a:pPr algn="ctr"/>
            <a:r>
              <a:rPr lang="fr-FR" dirty="0"/>
              <a:t>LES MESURES POUR FAIRE EXECUTER LES PENALITES CALCULEES</a:t>
            </a:r>
          </a:p>
        </p:txBody>
      </p:sp>
      <p:sp>
        <p:nvSpPr>
          <p:cNvPr id="3" name="Espace réservé du contenu 2"/>
          <p:cNvSpPr>
            <a:spLocks noGrp="1"/>
          </p:cNvSpPr>
          <p:nvPr>
            <p:ph idx="1"/>
          </p:nvPr>
        </p:nvSpPr>
        <p:spPr>
          <a:xfrm>
            <a:off x="653143" y="1127542"/>
            <a:ext cx="11538857" cy="5425658"/>
          </a:xfrm>
        </p:spPr>
        <p:txBody>
          <a:bodyPr>
            <a:normAutofit fontScale="92500" lnSpcReduction="20000"/>
          </a:bodyPr>
          <a:lstStyle/>
          <a:p>
            <a:pPr algn="ctr"/>
            <a:r>
              <a:rPr lang="fr-FR" sz="2800" b="1" dirty="0">
                <a:solidFill>
                  <a:srgbClr val="FF0000"/>
                </a:solidFill>
              </a:rPr>
              <a:t>Article 57 du décret du 17 Mars 1967</a:t>
            </a:r>
            <a:r>
              <a:rPr lang="fr-FR" sz="2800" b="1" u="sng" dirty="0">
                <a:solidFill>
                  <a:srgbClr val="FF0000"/>
                </a:solidFill>
                <a:hlinkClick r:id="rId2"/>
              </a:rPr>
              <a:t/>
            </a:r>
            <a:br>
              <a:rPr lang="fr-FR" sz="2800" b="1" u="sng" dirty="0">
                <a:solidFill>
                  <a:srgbClr val="FF0000"/>
                </a:solidFill>
                <a:hlinkClick r:id="rId2"/>
              </a:rPr>
            </a:br>
            <a:endParaRPr lang="fr-FR" sz="2800" b="1" dirty="0">
              <a:solidFill>
                <a:srgbClr val="FF0000"/>
              </a:solidFill>
            </a:endParaRPr>
          </a:p>
          <a:p>
            <a:pPr algn="just"/>
            <a:r>
              <a:rPr lang="fr-FR" sz="2800" dirty="0"/>
              <a:t>Le président du conseil syndical exerce </a:t>
            </a:r>
            <a:r>
              <a:rPr lang="fr-FR" sz="2800" b="1" dirty="0">
                <a:solidFill>
                  <a:srgbClr val="FF0000"/>
                </a:solidFill>
              </a:rPr>
              <a:t>aux frais avancés du syndicat des copropriétaires</a:t>
            </a:r>
            <a:r>
              <a:rPr lang="fr-FR" sz="2800" dirty="0"/>
              <a:t> les procédures judiciaires prévues à article 21de la loi du 10 juillet 1965.</a:t>
            </a:r>
          </a:p>
          <a:p>
            <a:pPr algn="just">
              <a:buFont typeface="Wingdings" panose="05000000000000000000" pitchFamily="2" charset="2"/>
              <a:buChar char="v"/>
            </a:pPr>
            <a:r>
              <a:rPr lang="fr-FR" sz="2800" dirty="0"/>
              <a:t>Le président du conseil syndical peut demander au président du tribunal judiciaire, statuant selon la procédure accélérée au fond, la condamnation du syndic au paiement de ces pénalités au profit du syndicat des copropriétaires.</a:t>
            </a:r>
          </a:p>
          <a:p>
            <a:pPr algn="just">
              <a:buFont typeface="Wingdings" panose="05000000000000000000" pitchFamily="2" charset="2"/>
              <a:buChar char="ü"/>
            </a:pPr>
            <a:r>
              <a:rPr lang="fr-FR" sz="2800" dirty="0"/>
              <a:t> Assignation du syndic par </a:t>
            </a:r>
            <a:r>
              <a:rPr lang="fr-FR" sz="2800" dirty="0">
                <a:solidFill>
                  <a:srgbClr val="FF0000"/>
                </a:solidFill>
              </a:rPr>
              <a:t>voie d’huissier</a:t>
            </a:r>
          </a:p>
          <a:p>
            <a:pPr algn="just">
              <a:buFont typeface="Wingdings" panose="05000000000000000000" pitchFamily="2" charset="2"/>
              <a:buChar char="ü"/>
            </a:pPr>
            <a:r>
              <a:rPr lang="fr-FR" sz="2800" dirty="0"/>
              <a:t>Saisie du président du tribunal judicaire </a:t>
            </a:r>
            <a:r>
              <a:rPr lang="fr-FR" sz="2800" dirty="0">
                <a:solidFill>
                  <a:srgbClr val="FF0000"/>
                </a:solidFill>
              </a:rPr>
              <a:t>où se situe la copropriété</a:t>
            </a:r>
          </a:p>
          <a:p>
            <a:pPr algn="just">
              <a:buFont typeface="Wingdings" panose="05000000000000000000" pitchFamily="2" charset="2"/>
              <a:buChar char="ü"/>
            </a:pPr>
            <a:r>
              <a:rPr lang="fr-FR" sz="2800" dirty="0"/>
              <a:t>Un jugement est remis avec possibilité d’appel pour </a:t>
            </a:r>
            <a:r>
              <a:rPr lang="fr-FR" sz="2800" dirty="0">
                <a:solidFill>
                  <a:srgbClr val="FF0000"/>
                </a:solidFill>
              </a:rPr>
              <a:t>uniquement les sommes supérieures à 5000€</a:t>
            </a:r>
          </a:p>
          <a:p>
            <a:pPr algn="just">
              <a:buFont typeface="Wingdings" panose="05000000000000000000" pitchFamily="2" charset="2"/>
              <a:buChar char="ü"/>
            </a:pPr>
            <a:r>
              <a:rPr lang="fr-FR" sz="2800" dirty="0"/>
              <a:t>Possibilité d’appel dans </a:t>
            </a:r>
            <a:r>
              <a:rPr lang="fr-FR" sz="2800" dirty="0">
                <a:solidFill>
                  <a:srgbClr val="FF0000"/>
                </a:solidFill>
              </a:rPr>
              <a:t>un délai de quinze jours </a:t>
            </a:r>
            <a:r>
              <a:rPr lang="fr-FR" sz="2800" dirty="0"/>
              <a:t>qui ne suspend pas le jugement</a:t>
            </a:r>
          </a:p>
          <a:p>
            <a:pPr algn="just">
              <a:buFont typeface="Wingdings" panose="05000000000000000000" pitchFamily="2" charset="2"/>
              <a:buChar char="ü"/>
            </a:pPr>
            <a:r>
              <a:rPr lang="fr-FR" sz="2800" dirty="0">
                <a:solidFill>
                  <a:srgbClr val="FF0000"/>
                </a:solidFill>
              </a:rPr>
              <a:t>Pas besoin d’avocat </a:t>
            </a:r>
            <a:r>
              <a:rPr lang="fr-FR" sz="2800" dirty="0"/>
              <a:t>sauf pour un montant supérieur à 10 000€</a:t>
            </a:r>
          </a:p>
        </p:txBody>
      </p:sp>
    </p:spTree>
    <p:extLst>
      <p:ext uri="{BB962C8B-B14F-4D97-AF65-F5344CB8AC3E}">
        <p14:creationId xmlns:p14="http://schemas.microsoft.com/office/powerpoint/2010/main" val="1288900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812" y="718458"/>
            <a:ext cx="307910" cy="1184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41514" y="138247"/>
            <a:ext cx="11821887" cy="890669"/>
          </a:xfrm>
          <a:solidFill>
            <a:schemeClr val="bg1">
              <a:lumMod val="65000"/>
            </a:schemeClr>
          </a:solidFill>
          <a:ln>
            <a:solidFill>
              <a:schemeClr val="tx1"/>
            </a:solidFill>
          </a:ln>
        </p:spPr>
        <p:txBody>
          <a:bodyPr>
            <a:normAutofit fontScale="90000"/>
          </a:bodyPr>
          <a:lstStyle/>
          <a:p>
            <a:pPr algn="ctr"/>
            <a:r>
              <a:rPr lang="fr-FR" dirty="0"/>
              <a:t>Comment rendre opposable la demande: qui, quand, quoi?</a:t>
            </a:r>
          </a:p>
        </p:txBody>
      </p:sp>
      <p:sp>
        <p:nvSpPr>
          <p:cNvPr id="3" name="Espace réservé du contenu 2"/>
          <p:cNvSpPr>
            <a:spLocks noGrp="1"/>
          </p:cNvSpPr>
          <p:nvPr>
            <p:ph idx="1"/>
          </p:nvPr>
        </p:nvSpPr>
        <p:spPr>
          <a:xfrm>
            <a:off x="424544" y="1164865"/>
            <a:ext cx="11538857" cy="5425658"/>
          </a:xfrm>
        </p:spPr>
        <p:txBody>
          <a:bodyPr>
            <a:normAutofit fontScale="92500" lnSpcReduction="20000"/>
          </a:bodyPr>
          <a:lstStyle/>
          <a:p>
            <a:pPr>
              <a:buFont typeface="Wingdings" panose="05000000000000000000" pitchFamily="2" charset="2"/>
              <a:buChar char="v"/>
            </a:pPr>
            <a:r>
              <a:rPr lang="fr-FR" sz="2800" dirty="0"/>
              <a:t> IL FAUT NE LAISSER AUCUNE AMBIGUÏTE SUR LA PERSONNE QUI FAIT LA DEMANDE</a:t>
            </a:r>
          </a:p>
          <a:p>
            <a:pPr>
              <a:buFont typeface="Wingdings" panose="05000000000000000000" pitchFamily="2" charset="2"/>
              <a:buChar char="ü"/>
            </a:pPr>
            <a:r>
              <a:rPr lang="fr-FR" sz="2800" dirty="0"/>
              <a:t>	Le document devra être signé </a:t>
            </a:r>
            <a:r>
              <a:rPr lang="fr-FR" sz="2800" dirty="0">
                <a:solidFill>
                  <a:srgbClr val="FF0000"/>
                </a:solidFill>
              </a:rPr>
              <a:t>par le du Président du conseil syndical </a:t>
            </a:r>
            <a:r>
              <a:rPr lang="fr-FR" sz="2800" dirty="0"/>
              <a:t>ou d’un membre en précisant </a:t>
            </a:r>
            <a:r>
              <a:rPr lang="fr-FR" sz="2800" dirty="0">
                <a:solidFill>
                  <a:srgbClr val="FF0000"/>
                </a:solidFill>
              </a:rPr>
              <a:t>sa qualité de conseiller syndical </a:t>
            </a:r>
            <a:r>
              <a:rPr lang="fr-FR" sz="2800" dirty="0"/>
              <a:t>ayant le mandat du conseil syndical en vertu de l’article 26 du décret du 17 mars 1967</a:t>
            </a:r>
          </a:p>
          <a:p>
            <a:pPr>
              <a:buFont typeface="Wingdings" panose="05000000000000000000" pitchFamily="2" charset="2"/>
              <a:buChar char="ü"/>
            </a:pPr>
            <a:r>
              <a:rPr lang="fr-FR" sz="2800" dirty="0"/>
              <a:t>      </a:t>
            </a:r>
            <a:r>
              <a:rPr lang="fr-FR" sz="2800" dirty="0">
                <a:solidFill>
                  <a:srgbClr val="FF0000"/>
                </a:solidFill>
              </a:rPr>
              <a:t>La date de la demande ne devra faire l’objet d’aucune contestation possible</a:t>
            </a:r>
            <a:r>
              <a:rPr lang="fr-FR" sz="2800" dirty="0"/>
              <a:t>. Le courrier en recommandé à l’attention du syndic ou contre émargement est donc indispensable</a:t>
            </a:r>
          </a:p>
          <a:p>
            <a:pPr>
              <a:buFont typeface="Wingdings" panose="05000000000000000000" pitchFamily="2" charset="2"/>
              <a:buChar char="ü"/>
            </a:pPr>
            <a:r>
              <a:rPr lang="fr-FR" sz="2800" dirty="0"/>
              <a:t>      La demande des documents à remettre devra être entachée </a:t>
            </a:r>
            <a:r>
              <a:rPr lang="fr-FR" sz="2800" dirty="0">
                <a:solidFill>
                  <a:srgbClr val="FF0000"/>
                </a:solidFill>
              </a:rPr>
              <a:t>d’aucune ambiguïté </a:t>
            </a:r>
            <a:r>
              <a:rPr lang="fr-FR" sz="2800" dirty="0"/>
              <a:t>ex: le grand livre des comptes du 01/01/2022 au 31/12/2022 et non les comptes de la comptabilité </a:t>
            </a:r>
          </a:p>
          <a:p>
            <a:pPr>
              <a:buFont typeface="Wingdings" panose="05000000000000000000" pitchFamily="2" charset="2"/>
              <a:buChar char="Ø"/>
            </a:pPr>
            <a:r>
              <a:rPr lang="fr-FR" sz="2800" dirty="0"/>
              <a:t>le courrier devra préciser: </a:t>
            </a:r>
          </a:p>
          <a:p>
            <a:pPr>
              <a:buFont typeface="Wingdings" panose="05000000000000000000" pitchFamily="2" charset="2"/>
              <a:buChar char="ü"/>
            </a:pPr>
            <a:r>
              <a:rPr lang="fr-FR" sz="2800" dirty="0"/>
              <a:t> le cadre légal de cette demande ainsi que les sanctions encourues en cas de non respect (article 21 de la loi du 10 juillet 1965)</a:t>
            </a:r>
          </a:p>
          <a:p>
            <a:pPr>
              <a:buFont typeface="Wingdings" panose="05000000000000000000" pitchFamily="2" charset="2"/>
              <a:buChar char="ü"/>
            </a:pPr>
            <a:r>
              <a:rPr lang="fr-FR" sz="2800" dirty="0"/>
              <a:t>Les modalités de remise du document en privilégiant le parallélisme des formes. </a:t>
            </a:r>
          </a:p>
          <a:p>
            <a:pPr>
              <a:buFont typeface="Wingdings" panose="05000000000000000000" pitchFamily="2" charset="2"/>
              <a:buChar char="Ø"/>
            </a:pPr>
            <a:endParaRPr lang="fr-FR" sz="2800" dirty="0"/>
          </a:p>
          <a:p>
            <a:pPr>
              <a:buFont typeface="Wingdings" panose="05000000000000000000" pitchFamily="2" charset="2"/>
              <a:buChar char="Ø"/>
            </a:pPr>
            <a:endParaRPr lang="fr-FR" sz="2800" dirty="0"/>
          </a:p>
          <a:p>
            <a:pPr marL="0" indent="0">
              <a:buNone/>
            </a:pPr>
            <a:endParaRPr lang="fr-FR" sz="2800" dirty="0"/>
          </a:p>
        </p:txBody>
      </p:sp>
    </p:spTree>
    <p:extLst>
      <p:ext uri="{BB962C8B-B14F-4D97-AF65-F5344CB8AC3E}">
        <p14:creationId xmlns:p14="http://schemas.microsoft.com/office/powerpoint/2010/main" val="143521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4800" b="1" dirty="0"/>
              <a:t>LA GESTION DE L’EXTRANET DE LA COPROPRIETE</a:t>
            </a:r>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3ACDDA07-71B1-484D-8C4B-5AFDAB2F49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3388" y="3429000"/>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308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812" y="811764"/>
            <a:ext cx="307910" cy="1091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01214" y="181948"/>
            <a:ext cx="11268269" cy="1175657"/>
          </a:xfrm>
          <a:solidFill>
            <a:schemeClr val="bg1">
              <a:lumMod val="75000"/>
            </a:schemeClr>
          </a:solidFill>
        </p:spPr>
        <p:txBody>
          <a:bodyPr>
            <a:normAutofit/>
          </a:bodyPr>
          <a:lstStyle/>
          <a:p>
            <a:pPr algn="ctr"/>
            <a:r>
              <a:rPr lang="fr-FR" sz="4000" dirty="0"/>
              <a:t>Les documents minimums qui doivent figurer dans l’extranEt de la copropriété</a:t>
            </a:r>
          </a:p>
        </p:txBody>
      </p:sp>
      <p:sp>
        <p:nvSpPr>
          <p:cNvPr id="3" name="Espace réservé du texte 2"/>
          <p:cNvSpPr>
            <a:spLocks noGrp="1"/>
          </p:cNvSpPr>
          <p:nvPr>
            <p:ph type="body" idx="1"/>
          </p:nvPr>
        </p:nvSpPr>
        <p:spPr>
          <a:xfrm>
            <a:off x="306356" y="1185454"/>
            <a:ext cx="11885644" cy="5290456"/>
          </a:xfrm>
          <a:solidFill>
            <a:schemeClr val="bg1"/>
          </a:solidFill>
        </p:spPr>
        <p:txBody>
          <a:bodyPr>
            <a:normAutofit/>
          </a:bodyPr>
          <a:lstStyle/>
          <a:p>
            <a:pPr marL="342900" indent="-342900">
              <a:buFont typeface="Wingdings" panose="05000000000000000000" pitchFamily="2" charset="2"/>
              <a:buChar char="v"/>
            </a:pPr>
            <a:r>
              <a:rPr lang="fr-FR" sz="2400" dirty="0">
                <a:solidFill>
                  <a:schemeClr val="tx1"/>
                </a:solidFill>
              </a:rPr>
              <a:t>L’Article 18 de la loi du 10 juillet 1965 </a:t>
            </a:r>
            <a:r>
              <a:rPr lang="fr-FR" sz="2400" dirty="0">
                <a:solidFill>
                  <a:srgbClr val="FF0000"/>
                </a:solidFill>
              </a:rPr>
              <a:t>a imposé au syndic professionnel </a:t>
            </a:r>
            <a:r>
              <a:rPr lang="fr-FR" sz="2400" dirty="0">
                <a:solidFill>
                  <a:schemeClr val="tx1"/>
                </a:solidFill>
              </a:rPr>
              <a:t>la mise en place d’un espace sécurisé et dématérialisé (extranet) dans lequel sont consultables des documents.</a:t>
            </a:r>
          </a:p>
          <a:p>
            <a:endParaRPr lang="fr-FR" sz="2400" dirty="0">
              <a:solidFill>
                <a:schemeClr val="tx1"/>
              </a:solidFill>
            </a:endParaRPr>
          </a:p>
          <a:p>
            <a:pPr marL="342900" indent="-342900">
              <a:buFont typeface="Wingdings" panose="05000000000000000000" pitchFamily="2" charset="2"/>
              <a:buChar char="v"/>
            </a:pPr>
            <a:r>
              <a:rPr lang="fr-FR" sz="2400" dirty="0">
                <a:solidFill>
                  <a:schemeClr val="tx1"/>
                </a:solidFill>
              </a:rPr>
              <a:t>Le décret n°2019-502 du 23 mai 2019 a indiqué </a:t>
            </a:r>
            <a:r>
              <a:rPr lang="fr-FR" sz="2400" dirty="0">
                <a:solidFill>
                  <a:srgbClr val="FF0000"/>
                </a:solidFill>
              </a:rPr>
              <a:t>les documents minimaux </a:t>
            </a:r>
            <a:r>
              <a:rPr lang="fr-FR" sz="2400" dirty="0">
                <a:solidFill>
                  <a:schemeClr val="tx1"/>
                </a:solidFill>
              </a:rPr>
              <a:t>à faire figurer dans l’extranet en distinguant trois espaces différents: (date d’entrée en vigueur 1</a:t>
            </a:r>
            <a:r>
              <a:rPr lang="fr-FR" sz="2400" baseline="30000" dirty="0">
                <a:solidFill>
                  <a:schemeClr val="tx1"/>
                </a:solidFill>
              </a:rPr>
              <a:t>er</a:t>
            </a:r>
            <a:r>
              <a:rPr lang="fr-FR" sz="2400" dirty="0">
                <a:solidFill>
                  <a:schemeClr val="tx1"/>
                </a:solidFill>
              </a:rPr>
              <a:t> juillet 2020).</a:t>
            </a:r>
          </a:p>
          <a:p>
            <a:endParaRPr lang="fr-FR" sz="2400" dirty="0">
              <a:solidFill>
                <a:schemeClr val="tx1"/>
              </a:solidFill>
            </a:endParaRPr>
          </a:p>
          <a:p>
            <a:pPr>
              <a:buFont typeface="Wingdings" panose="05000000000000000000" pitchFamily="2" charset="2"/>
              <a:buChar char="§"/>
            </a:pPr>
            <a:r>
              <a:rPr lang="fr-FR" sz="2400" dirty="0">
                <a:solidFill>
                  <a:schemeClr val="tx1"/>
                </a:solidFill>
              </a:rPr>
              <a:t>le copropriétaire individuel,</a:t>
            </a:r>
          </a:p>
          <a:p>
            <a:pPr>
              <a:buFont typeface="Wingdings" panose="05000000000000000000" pitchFamily="2" charset="2"/>
              <a:buChar char="§"/>
            </a:pPr>
            <a:r>
              <a:rPr lang="fr-FR" sz="2400" dirty="0">
                <a:solidFill>
                  <a:schemeClr val="tx1"/>
                </a:solidFill>
              </a:rPr>
              <a:t>des informations qui concernent l’intégralité des copropriétaires,</a:t>
            </a:r>
          </a:p>
          <a:p>
            <a:pPr>
              <a:buFont typeface="Wingdings" panose="05000000000000000000" pitchFamily="2" charset="2"/>
              <a:buChar char="§"/>
            </a:pPr>
            <a:r>
              <a:rPr lang="fr-FR" sz="2400" dirty="0">
                <a:solidFill>
                  <a:schemeClr val="tx1"/>
                </a:solidFill>
              </a:rPr>
              <a:t>celui du conseil syndical,</a:t>
            </a:r>
          </a:p>
          <a:p>
            <a:endParaRPr lang="fr-FR" sz="2400" dirty="0">
              <a:solidFill>
                <a:schemeClr val="tx1"/>
              </a:solidFill>
            </a:endParaRPr>
          </a:p>
          <a:p>
            <a:pPr marL="342900" indent="-342900">
              <a:buFont typeface="Wingdings" panose="05000000000000000000" pitchFamily="2" charset="2"/>
              <a:buChar char="Ø"/>
            </a:pPr>
            <a:r>
              <a:rPr lang="fr-FR" sz="2400" dirty="0">
                <a:solidFill>
                  <a:schemeClr val="tx1"/>
                </a:solidFill>
              </a:rPr>
              <a:t>L’article 33-1-1 du décret du 17 MARS 1967 précise que ces documents doivent être mis à jour au minimum une fois par an par le syndic dans </a:t>
            </a:r>
            <a:r>
              <a:rPr lang="fr-FR" sz="2400" dirty="0">
                <a:solidFill>
                  <a:srgbClr val="FF0000"/>
                </a:solidFill>
              </a:rPr>
              <a:t>les trois mois SUIVANT l’assemblée générale annuelle ayant été appelée à connaître des comptes.      .</a:t>
            </a:r>
          </a:p>
          <a:p>
            <a:pPr marL="342900" indent="-342900">
              <a:buFontTx/>
              <a:buChar char="-"/>
            </a:pPr>
            <a:endParaRPr lang="fr-FR" sz="2400" dirty="0">
              <a:solidFill>
                <a:srgbClr val="FF0000"/>
              </a:solidFill>
            </a:endParaRPr>
          </a:p>
        </p:txBody>
      </p:sp>
    </p:spTree>
    <p:extLst>
      <p:ext uri="{BB962C8B-B14F-4D97-AF65-F5344CB8AC3E}">
        <p14:creationId xmlns:p14="http://schemas.microsoft.com/office/powerpoint/2010/main" val="231658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3812" y="732316"/>
            <a:ext cx="307910" cy="1171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69167" y="164918"/>
            <a:ext cx="11242515" cy="858360"/>
          </a:xfrm>
          <a:solidFill>
            <a:schemeClr val="bg1">
              <a:lumMod val="75000"/>
            </a:schemeClr>
          </a:solidFill>
        </p:spPr>
        <p:txBody>
          <a:bodyPr>
            <a:noAutofit/>
          </a:bodyPr>
          <a:lstStyle/>
          <a:p>
            <a:pPr algn="ctr"/>
            <a:r>
              <a:rPr lang="fr-FR" sz="3600" dirty="0"/>
              <a:t>Simulations des délais de mise à jour des documents sur l’extranet</a:t>
            </a:r>
          </a:p>
        </p:txBody>
      </p:sp>
      <p:graphicFrame>
        <p:nvGraphicFramePr>
          <p:cNvPr id="3" name="Espace réservé du contenu 2"/>
          <p:cNvGraphicFramePr>
            <a:graphicFrameLocks noGrp="1"/>
          </p:cNvGraphicFramePr>
          <p:nvPr>
            <p:ph sz="half" idx="2"/>
            <p:extLst>
              <p:ext uri="{D42A27DB-BD31-4B8C-83A1-F6EECF244321}">
                <p14:modId xmlns:p14="http://schemas.microsoft.com/office/powerpoint/2010/main" val="3575896752"/>
              </p:ext>
            </p:extLst>
          </p:nvPr>
        </p:nvGraphicFramePr>
        <p:xfrm>
          <a:off x="323463" y="2227112"/>
          <a:ext cx="11681924" cy="845554"/>
        </p:xfrm>
        <a:graphic>
          <a:graphicData uri="http://schemas.openxmlformats.org/drawingml/2006/table">
            <a:tbl>
              <a:tblPr firstRow="1" bandRow="1">
                <a:tableStyleId>{5C22544A-7EE6-4342-B048-85BDC9FD1C3A}</a:tableStyleId>
              </a:tblPr>
              <a:tblGrid>
                <a:gridCol w="687172">
                  <a:extLst>
                    <a:ext uri="{9D8B030D-6E8A-4147-A177-3AD203B41FA5}">
                      <a16:colId xmlns:a16="http://schemas.microsoft.com/office/drawing/2014/main" xmlns="" val="20000"/>
                    </a:ext>
                  </a:extLst>
                </a:gridCol>
                <a:gridCol w="687172">
                  <a:extLst>
                    <a:ext uri="{9D8B030D-6E8A-4147-A177-3AD203B41FA5}">
                      <a16:colId xmlns:a16="http://schemas.microsoft.com/office/drawing/2014/main" xmlns="" val="20001"/>
                    </a:ext>
                  </a:extLst>
                </a:gridCol>
                <a:gridCol w="687172">
                  <a:extLst>
                    <a:ext uri="{9D8B030D-6E8A-4147-A177-3AD203B41FA5}">
                      <a16:colId xmlns:a16="http://schemas.microsoft.com/office/drawing/2014/main" xmlns="" val="20002"/>
                    </a:ext>
                  </a:extLst>
                </a:gridCol>
                <a:gridCol w="687172">
                  <a:extLst>
                    <a:ext uri="{9D8B030D-6E8A-4147-A177-3AD203B41FA5}">
                      <a16:colId xmlns:a16="http://schemas.microsoft.com/office/drawing/2014/main" xmlns="" val="20003"/>
                    </a:ext>
                  </a:extLst>
                </a:gridCol>
                <a:gridCol w="687172">
                  <a:extLst>
                    <a:ext uri="{9D8B030D-6E8A-4147-A177-3AD203B41FA5}">
                      <a16:colId xmlns:a16="http://schemas.microsoft.com/office/drawing/2014/main" xmlns="" val="20004"/>
                    </a:ext>
                  </a:extLst>
                </a:gridCol>
                <a:gridCol w="687172">
                  <a:extLst>
                    <a:ext uri="{9D8B030D-6E8A-4147-A177-3AD203B41FA5}">
                      <a16:colId xmlns:a16="http://schemas.microsoft.com/office/drawing/2014/main" xmlns="" val="20005"/>
                    </a:ext>
                  </a:extLst>
                </a:gridCol>
                <a:gridCol w="687172">
                  <a:extLst>
                    <a:ext uri="{9D8B030D-6E8A-4147-A177-3AD203B41FA5}">
                      <a16:colId xmlns:a16="http://schemas.microsoft.com/office/drawing/2014/main" xmlns="" val="20006"/>
                    </a:ext>
                  </a:extLst>
                </a:gridCol>
                <a:gridCol w="687172">
                  <a:extLst>
                    <a:ext uri="{9D8B030D-6E8A-4147-A177-3AD203B41FA5}">
                      <a16:colId xmlns:a16="http://schemas.microsoft.com/office/drawing/2014/main" xmlns="" val="20007"/>
                    </a:ext>
                  </a:extLst>
                </a:gridCol>
                <a:gridCol w="687172">
                  <a:extLst>
                    <a:ext uri="{9D8B030D-6E8A-4147-A177-3AD203B41FA5}">
                      <a16:colId xmlns:a16="http://schemas.microsoft.com/office/drawing/2014/main" xmlns="" val="20008"/>
                    </a:ext>
                  </a:extLst>
                </a:gridCol>
                <a:gridCol w="687172">
                  <a:extLst>
                    <a:ext uri="{9D8B030D-6E8A-4147-A177-3AD203B41FA5}">
                      <a16:colId xmlns:a16="http://schemas.microsoft.com/office/drawing/2014/main" xmlns="" val="20009"/>
                    </a:ext>
                  </a:extLst>
                </a:gridCol>
                <a:gridCol w="687172">
                  <a:extLst>
                    <a:ext uri="{9D8B030D-6E8A-4147-A177-3AD203B41FA5}">
                      <a16:colId xmlns:a16="http://schemas.microsoft.com/office/drawing/2014/main" xmlns="" val="20010"/>
                    </a:ext>
                  </a:extLst>
                </a:gridCol>
                <a:gridCol w="687172">
                  <a:extLst>
                    <a:ext uri="{9D8B030D-6E8A-4147-A177-3AD203B41FA5}">
                      <a16:colId xmlns:a16="http://schemas.microsoft.com/office/drawing/2014/main" xmlns="" val="20011"/>
                    </a:ext>
                  </a:extLst>
                </a:gridCol>
                <a:gridCol w="687172">
                  <a:extLst>
                    <a:ext uri="{9D8B030D-6E8A-4147-A177-3AD203B41FA5}">
                      <a16:colId xmlns:a16="http://schemas.microsoft.com/office/drawing/2014/main" xmlns="" val="20012"/>
                    </a:ext>
                  </a:extLst>
                </a:gridCol>
                <a:gridCol w="687172">
                  <a:extLst>
                    <a:ext uri="{9D8B030D-6E8A-4147-A177-3AD203B41FA5}">
                      <a16:colId xmlns:a16="http://schemas.microsoft.com/office/drawing/2014/main" xmlns="" val="20013"/>
                    </a:ext>
                  </a:extLst>
                </a:gridCol>
                <a:gridCol w="687172">
                  <a:extLst>
                    <a:ext uri="{9D8B030D-6E8A-4147-A177-3AD203B41FA5}">
                      <a16:colId xmlns:a16="http://schemas.microsoft.com/office/drawing/2014/main" xmlns="" val="20014"/>
                    </a:ext>
                  </a:extLst>
                </a:gridCol>
                <a:gridCol w="687172">
                  <a:extLst>
                    <a:ext uri="{9D8B030D-6E8A-4147-A177-3AD203B41FA5}">
                      <a16:colId xmlns:a16="http://schemas.microsoft.com/office/drawing/2014/main" xmlns="" val="20015"/>
                    </a:ext>
                  </a:extLst>
                </a:gridCol>
                <a:gridCol w="687172">
                  <a:extLst>
                    <a:ext uri="{9D8B030D-6E8A-4147-A177-3AD203B41FA5}">
                      <a16:colId xmlns:a16="http://schemas.microsoft.com/office/drawing/2014/main" xmlns="" val="20016"/>
                    </a:ext>
                  </a:extLst>
                </a:gridCol>
              </a:tblGrid>
              <a:tr h="845554">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xmlns="" val="10000"/>
                  </a:ext>
                </a:extLst>
              </a:tr>
            </a:tbl>
          </a:graphicData>
        </a:graphic>
      </p:graphicFrame>
      <p:cxnSp>
        <p:nvCxnSpPr>
          <p:cNvPr id="9" name="Connecteur droit avec flèche 8"/>
          <p:cNvCxnSpPr/>
          <p:nvPr/>
        </p:nvCxnSpPr>
        <p:spPr>
          <a:xfrm flipH="1">
            <a:off x="8606891" y="2240828"/>
            <a:ext cx="1" cy="2039873"/>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10608378" y="2199739"/>
            <a:ext cx="22638" cy="2564725"/>
          </a:xfrm>
          <a:prstGeom prst="straightConnector1">
            <a:avLst/>
          </a:prstGeom>
          <a:ln w="1079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 name="Accolade ouvrante 3"/>
          <p:cNvSpPr/>
          <p:nvPr/>
        </p:nvSpPr>
        <p:spPr>
          <a:xfrm rot="16200000">
            <a:off x="2417769" y="871779"/>
            <a:ext cx="1300900" cy="548951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6" name="ZoneTexte 5"/>
          <p:cNvSpPr txBox="1"/>
          <p:nvPr/>
        </p:nvSpPr>
        <p:spPr>
          <a:xfrm>
            <a:off x="1379260" y="4370972"/>
            <a:ext cx="3729251" cy="584775"/>
          </a:xfrm>
          <a:prstGeom prst="rect">
            <a:avLst/>
          </a:prstGeom>
          <a:noFill/>
        </p:spPr>
        <p:txBody>
          <a:bodyPr wrap="square" rtlCol="0">
            <a:spAutoFit/>
          </a:bodyPr>
          <a:lstStyle/>
          <a:p>
            <a:r>
              <a:rPr lang="fr-FR" sz="3200" dirty="0"/>
              <a:t>Exercice comptable</a:t>
            </a:r>
          </a:p>
        </p:txBody>
      </p:sp>
      <p:sp>
        <p:nvSpPr>
          <p:cNvPr id="12" name="ZoneTexte 11"/>
          <p:cNvSpPr txBox="1"/>
          <p:nvPr/>
        </p:nvSpPr>
        <p:spPr>
          <a:xfrm>
            <a:off x="9583389" y="4791837"/>
            <a:ext cx="2706432" cy="1200329"/>
          </a:xfrm>
          <a:prstGeom prst="rect">
            <a:avLst/>
          </a:prstGeom>
          <a:noFill/>
        </p:spPr>
        <p:txBody>
          <a:bodyPr wrap="square" rtlCol="0">
            <a:spAutoFit/>
          </a:bodyPr>
          <a:lstStyle/>
          <a:p>
            <a:pPr algn="ctr"/>
            <a:r>
              <a:rPr lang="fr-FR" sz="2400" dirty="0"/>
              <a:t>MISE A JOUR DES DOCUMENTS DE L’ANNEE 2023 </a:t>
            </a:r>
          </a:p>
        </p:txBody>
      </p:sp>
      <p:sp>
        <p:nvSpPr>
          <p:cNvPr id="14" name="ZoneTexte 13"/>
          <p:cNvSpPr txBox="1"/>
          <p:nvPr/>
        </p:nvSpPr>
        <p:spPr>
          <a:xfrm>
            <a:off x="81643" y="1526034"/>
            <a:ext cx="1164771" cy="646331"/>
          </a:xfrm>
          <a:prstGeom prst="rect">
            <a:avLst/>
          </a:prstGeom>
          <a:noFill/>
        </p:spPr>
        <p:txBody>
          <a:bodyPr wrap="square" rtlCol="0">
            <a:spAutoFit/>
          </a:bodyPr>
          <a:lstStyle/>
          <a:p>
            <a:pPr algn="ctr"/>
            <a:r>
              <a:rPr lang="fr-FR" dirty="0"/>
              <a:t>1</a:t>
            </a:r>
            <a:r>
              <a:rPr lang="fr-FR" baseline="30000" dirty="0"/>
              <a:t>er</a:t>
            </a:r>
            <a:r>
              <a:rPr lang="fr-FR" dirty="0"/>
              <a:t> janvier </a:t>
            </a:r>
          </a:p>
          <a:p>
            <a:pPr algn="ctr"/>
            <a:r>
              <a:rPr lang="fr-FR" dirty="0"/>
              <a:t>2023</a:t>
            </a:r>
          </a:p>
        </p:txBody>
      </p:sp>
      <p:sp>
        <p:nvSpPr>
          <p:cNvPr id="15" name="ZoneTexte 14"/>
          <p:cNvSpPr txBox="1"/>
          <p:nvPr/>
        </p:nvSpPr>
        <p:spPr>
          <a:xfrm>
            <a:off x="7966561" y="1193512"/>
            <a:ext cx="1164771" cy="646331"/>
          </a:xfrm>
          <a:prstGeom prst="rect">
            <a:avLst/>
          </a:prstGeom>
          <a:noFill/>
        </p:spPr>
        <p:txBody>
          <a:bodyPr wrap="square" rtlCol="0">
            <a:spAutoFit/>
          </a:bodyPr>
          <a:lstStyle/>
          <a:p>
            <a:pPr algn="ctr"/>
            <a:r>
              <a:rPr lang="fr-FR" dirty="0"/>
              <a:t>30 juin 2024</a:t>
            </a:r>
          </a:p>
        </p:txBody>
      </p:sp>
      <p:sp>
        <p:nvSpPr>
          <p:cNvPr id="16" name="ZoneTexte 15"/>
          <p:cNvSpPr txBox="1"/>
          <p:nvPr/>
        </p:nvSpPr>
        <p:spPr>
          <a:xfrm>
            <a:off x="9785548" y="1154524"/>
            <a:ext cx="1714921" cy="646331"/>
          </a:xfrm>
          <a:prstGeom prst="rect">
            <a:avLst/>
          </a:prstGeom>
          <a:noFill/>
        </p:spPr>
        <p:txBody>
          <a:bodyPr wrap="square" rtlCol="0">
            <a:spAutoFit/>
          </a:bodyPr>
          <a:lstStyle/>
          <a:p>
            <a:pPr algn="ctr"/>
            <a:r>
              <a:rPr lang="fr-FR" dirty="0"/>
              <a:t>1</a:t>
            </a:r>
            <a:r>
              <a:rPr lang="fr-FR" baseline="30000" dirty="0"/>
              <a:t>er</a:t>
            </a:r>
            <a:r>
              <a:rPr lang="fr-FR" dirty="0"/>
              <a:t> octobre 2024</a:t>
            </a:r>
          </a:p>
        </p:txBody>
      </p:sp>
      <p:sp>
        <p:nvSpPr>
          <p:cNvPr id="17" name="ZoneTexte 16"/>
          <p:cNvSpPr txBox="1"/>
          <p:nvPr/>
        </p:nvSpPr>
        <p:spPr>
          <a:xfrm>
            <a:off x="5290113" y="1276409"/>
            <a:ext cx="1164771" cy="923330"/>
          </a:xfrm>
          <a:prstGeom prst="rect">
            <a:avLst/>
          </a:prstGeom>
          <a:noFill/>
        </p:spPr>
        <p:txBody>
          <a:bodyPr wrap="square" rtlCol="0">
            <a:spAutoFit/>
          </a:bodyPr>
          <a:lstStyle/>
          <a:p>
            <a:pPr algn="ctr"/>
            <a:r>
              <a:rPr lang="fr-FR" dirty="0"/>
              <a:t>31 décembre 2023</a:t>
            </a:r>
          </a:p>
        </p:txBody>
      </p:sp>
      <p:sp>
        <p:nvSpPr>
          <p:cNvPr id="20" name="ZoneTexte 19"/>
          <p:cNvSpPr txBox="1"/>
          <p:nvPr/>
        </p:nvSpPr>
        <p:spPr>
          <a:xfrm>
            <a:off x="8070980" y="4478693"/>
            <a:ext cx="1287623" cy="646331"/>
          </a:xfrm>
          <a:prstGeom prst="rect">
            <a:avLst/>
          </a:prstGeom>
          <a:noFill/>
        </p:spPr>
        <p:txBody>
          <a:bodyPr wrap="square" rtlCol="0">
            <a:spAutoFit/>
          </a:bodyPr>
          <a:lstStyle/>
          <a:p>
            <a:pPr algn="ctr"/>
            <a:r>
              <a:rPr lang="fr-FR" dirty="0"/>
              <a:t>TENUE DE AG</a:t>
            </a:r>
          </a:p>
        </p:txBody>
      </p:sp>
    </p:spTree>
    <p:extLst>
      <p:ext uri="{BB962C8B-B14F-4D97-AF65-F5344CB8AC3E}">
        <p14:creationId xmlns:p14="http://schemas.microsoft.com/office/powerpoint/2010/main" val="328956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p:bldP spid="14" grpId="0"/>
      <p:bldP spid="15" grpId="0"/>
      <p:bldP spid="16" grpId="0"/>
      <p:bldP spid="17"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874443724"/>
              </p:ext>
            </p:extLst>
          </p:nvPr>
        </p:nvGraphicFramePr>
        <p:xfrm>
          <a:off x="-1" y="1"/>
          <a:ext cx="12192000" cy="6857998"/>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gridCol w="4064000">
                  <a:extLst>
                    <a:ext uri="{9D8B030D-6E8A-4147-A177-3AD203B41FA5}">
                      <a16:colId xmlns:a16="http://schemas.microsoft.com/office/drawing/2014/main" xmlns="" val="20002"/>
                    </a:ext>
                  </a:extLst>
                </a:gridCol>
              </a:tblGrid>
              <a:tr h="342302">
                <a:tc>
                  <a:txBody>
                    <a:bodyPr/>
                    <a:lstStyle/>
                    <a:p>
                      <a:pPr algn="ctr"/>
                      <a:r>
                        <a:rPr lang="fr-FR" sz="1600" dirty="0"/>
                        <a:t>Tous</a:t>
                      </a:r>
                      <a:r>
                        <a:rPr lang="fr-FR" sz="1600" baseline="0" dirty="0"/>
                        <a:t> les copropriétaires</a:t>
                      </a:r>
                      <a:endParaRPr lang="fr-FR" sz="1600" dirty="0"/>
                    </a:p>
                  </a:txBody>
                  <a:tcPr/>
                </a:tc>
                <a:tc>
                  <a:txBody>
                    <a:bodyPr/>
                    <a:lstStyle/>
                    <a:p>
                      <a:pPr algn="ctr"/>
                      <a:r>
                        <a:rPr lang="fr-FR" sz="1600" dirty="0"/>
                        <a:t>Chaque</a:t>
                      </a:r>
                      <a:r>
                        <a:rPr lang="fr-FR" sz="1600" baseline="0" dirty="0"/>
                        <a:t> copropriétaire</a:t>
                      </a:r>
                      <a:endParaRPr lang="fr-FR" sz="1600" dirty="0"/>
                    </a:p>
                  </a:txBody>
                  <a:tcPr/>
                </a:tc>
                <a:tc>
                  <a:txBody>
                    <a:bodyPr/>
                    <a:lstStyle/>
                    <a:p>
                      <a:pPr algn="ctr"/>
                      <a:r>
                        <a:rPr lang="fr-FR" sz="1600" dirty="0"/>
                        <a:t>Le conseil syndical</a:t>
                      </a:r>
                    </a:p>
                  </a:txBody>
                  <a:tcPr/>
                </a:tc>
                <a:extLst>
                  <a:ext uri="{0D108BD9-81ED-4DB2-BD59-A6C34878D82A}">
                    <a16:rowId xmlns:a16="http://schemas.microsoft.com/office/drawing/2014/main" xmlns="" val="10000"/>
                  </a:ext>
                </a:extLst>
              </a:tr>
              <a:tr h="606807">
                <a:tc>
                  <a:txBody>
                    <a:bodyPr/>
                    <a:lstStyle/>
                    <a:p>
                      <a:pPr algn="ctr"/>
                      <a:r>
                        <a:rPr lang="fr-FR" sz="1100" kern="1200" dirty="0">
                          <a:solidFill>
                            <a:schemeClr val="dk1"/>
                          </a:solidFill>
                          <a:effectLst/>
                          <a:latin typeface="+mn-lt"/>
                          <a:ea typeface="+mn-ea"/>
                          <a:cs typeface="+mn-cs"/>
                        </a:rPr>
                        <a:t>Le règlement de copropriété, l’état descriptif de division ainsi que les actes les modifiant, s’ils ont été publiés </a:t>
                      </a:r>
                      <a:endParaRPr lang="fr-FR" sz="1100" dirty="0"/>
                    </a:p>
                  </a:txBody>
                  <a:tcPr/>
                </a:tc>
                <a:tc>
                  <a:txBody>
                    <a:bodyPr/>
                    <a:lstStyle/>
                    <a:p>
                      <a:pPr algn="ctr"/>
                      <a:r>
                        <a:rPr lang="fr-FR" sz="1100" kern="1200" dirty="0">
                          <a:solidFill>
                            <a:schemeClr val="dk1"/>
                          </a:solidFill>
                          <a:effectLst/>
                          <a:latin typeface="+mn-lt"/>
                          <a:ea typeface="+mn-ea"/>
                          <a:cs typeface="+mn-cs"/>
                        </a:rPr>
                        <a:t>Le compte individuel arrêté après approbation des comptes du syndicat par l’assemblée générale annuelle </a:t>
                      </a:r>
                      <a:endParaRPr lang="fr-FR"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kern="1200" dirty="0">
                          <a:solidFill>
                            <a:schemeClr val="dk1"/>
                          </a:solidFill>
                          <a:effectLst/>
                          <a:latin typeface="+mn-lt"/>
                          <a:ea typeface="+mn-ea"/>
                          <a:cs typeface="+mn-cs"/>
                        </a:rPr>
                        <a:t>Les balances générales des comptes du syndicat des copropriétaires, ainsi que le relevé général des charges et produits de l'exercice échu</a:t>
                      </a:r>
                      <a:endParaRPr lang="fr-FR" sz="1100" dirty="0"/>
                    </a:p>
                    <a:p>
                      <a:pPr algn="ctr"/>
                      <a:endParaRPr lang="fr-FR" sz="1100" dirty="0"/>
                    </a:p>
                  </a:txBody>
                  <a:tcPr/>
                </a:tc>
                <a:extLst>
                  <a:ext uri="{0D108BD9-81ED-4DB2-BD59-A6C34878D82A}">
                    <a16:rowId xmlns:a16="http://schemas.microsoft.com/office/drawing/2014/main" xmlns="" val="10001"/>
                  </a:ext>
                </a:extLst>
              </a:tr>
              <a:tr h="777958">
                <a:tc>
                  <a:txBody>
                    <a:bodyPr/>
                    <a:lstStyle/>
                    <a:p>
                      <a:pPr algn="ctr"/>
                      <a:r>
                        <a:rPr lang="fr-FR" sz="1100" kern="1200" dirty="0">
                          <a:solidFill>
                            <a:schemeClr val="dk1"/>
                          </a:solidFill>
                          <a:effectLst/>
                          <a:latin typeface="+mn-lt"/>
                          <a:ea typeface="+mn-ea"/>
                          <a:cs typeface="+mn-cs"/>
                        </a:rPr>
                        <a:t>La dernière fiche synthétique de la copropriété réalisée par le syndic en application de l’article 8-2 de la loi du 10 juillet 1965 susvisée </a:t>
                      </a:r>
                      <a:endParaRPr lang="fr-FR" sz="1100" dirty="0"/>
                    </a:p>
                  </a:txBody>
                  <a:tcPr/>
                </a:tc>
                <a:tc>
                  <a:txBody>
                    <a:bodyPr/>
                    <a:lstStyle/>
                    <a:p>
                      <a:pPr algn="ctr"/>
                      <a:r>
                        <a:rPr lang="fr-FR" sz="1100" kern="1200" dirty="0">
                          <a:solidFill>
                            <a:schemeClr val="dk1"/>
                          </a:solidFill>
                          <a:effectLst/>
                          <a:latin typeface="+mn-lt"/>
                          <a:ea typeface="+mn-ea"/>
                          <a:cs typeface="+mn-cs"/>
                        </a:rPr>
                        <a:t>Le montant des charges courantes du budget prévisionnel et des charges hors budget prévisionnel, relatif à l’exercice comptable en cours et aux deux derniers exercices comptables, payées par le copropriétaire </a:t>
                      </a:r>
                      <a:endParaRPr lang="fr-FR" sz="1100" dirty="0"/>
                    </a:p>
                  </a:txBody>
                  <a:tcPr/>
                </a:tc>
                <a:tc>
                  <a:txBody>
                    <a:bodyPr/>
                    <a:lstStyle/>
                    <a:p>
                      <a:pPr algn="ctr"/>
                      <a:r>
                        <a:rPr lang="fr-FR" sz="1100" dirty="0"/>
                        <a:t>Le cas échéant, les relevés périodiques des comptes bancaires séparés ouverts au nom du syndicat des copropriétaires </a:t>
                      </a:r>
                    </a:p>
                  </a:txBody>
                  <a:tcPr/>
                </a:tc>
                <a:extLst>
                  <a:ext uri="{0D108BD9-81ED-4DB2-BD59-A6C34878D82A}">
                    <a16:rowId xmlns:a16="http://schemas.microsoft.com/office/drawing/2014/main" xmlns="" val="10002"/>
                  </a:ext>
                </a:extLst>
              </a:tr>
              <a:tr h="777958">
                <a:tc>
                  <a:txBody>
                    <a:bodyPr/>
                    <a:lstStyle/>
                    <a:p>
                      <a:pPr algn="ctr"/>
                      <a:r>
                        <a:rPr lang="fr-FR" sz="1100" kern="1200" dirty="0">
                          <a:solidFill>
                            <a:schemeClr val="dk1"/>
                          </a:solidFill>
                          <a:effectLst/>
                          <a:latin typeface="+mn-lt"/>
                          <a:ea typeface="+mn-ea"/>
                          <a:cs typeface="+mn-cs"/>
                        </a:rPr>
                        <a:t>Le carnet d’entretien de l’immeuble </a:t>
                      </a:r>
                      <a:endParaRPr lang="fr-FR" sz="1100" dirty="0"/>
                    </a:p>
                  </a:txBody>
                  <a:tcPr/>
                </a:tc>
                <a:tc>
                  <a:txBody>
                    <a:bodyPr/>
                    <a:lstStyle/>
                    <a:p>
                      <a:pPr algn="ctr"/>
                      <a:r>
                        <a:rPr lang="fr-FR" sz="1100" kern="1200" dirty="0">
                          <a:solidFill>
                            <a:schemeClr val="dk1"/>
                          </a:solidFill>
                          <a:effectLst/>
                          <a:latin typeface="+mn-lt"/>
                          <a:ea typeface="+mn-ea"/>
                          <a:cs typeface="+mn-cs"/>
                        </a:rPr>
                        <a:t>Lorsque le syndicat des copropriétaires dispose d’un fonds de travaux, le montant de la part du fonds de travaux rattachée au lot du copropriétaire arrêté après approbation des comptes du syndicat par l’assemblée générale annuelle </a:t>
                      </a:r>
                      <a:endParaRPr lang="fr-FR" sz="1100" dirty="0"/>
                    </a:p>
                  </a:txBody>
                  <a:tcPr/>
                </a:tc>
                <a:tc>
                  <a:txBody>
                    <a:bodyPr/>
                    <a:lstStyle/>
                    <a:p>
                      <a:pPr algn="ctr"/>
                      <a:r>
                        <a:rPr lang="fr-FR" sz="1100" dirty="0"/>
                        <a:t>Les diagnostics techniques relatifs aux parties communes de l’immeuble réalisés au cours des dix dernières années </a:t>
                      </a:r>
                    </a:p>
                  </a:txBody>
                  <a:tcPr/>
                </a:tc>
                <a:extLst>
                  <a:ext uri="{0D108BD9-81ED-4DB2-BD59-A6C34878D82A}">
                    <a16:rowId xmlns:a16="http://schemas.microsoft.com/office/drawing/2014/main" xmlns="" val="10003"/>
                  </a:ext>
                </a:extLst>
              </a:tr>
              <a:tr h="606807">
                <a:tc>
                  <a:txBody>
                    <a:bodyPr/>
                    <a:lstStyle/>
                    <a:p>
                      <a:pPr algn="ctr"/>
                      <a:r>
                        <a:rPr lang="fr-FR" sz="1100" kern="1200" dirty="0">
                          <a:solidFill>
                            <a:schemeClr val="dk1"/>
                          </a:solidFill>
                          <a:effectLst/>
                          <a:latin typeface="+mn-lt"/>
                          <a:ea typeface="+mn-ea"/>
                          <a:cs typeface="+mn-cs"/>
                        </a:rPr>
                        <a:t>Le cas échéant, les éléments du dernier diagnostic technique global prévus au dernier alinéa de l’article L. 731-1 du code de la construction et de l’habitation</a:t>
                      </a:r>
                      <a:endParaRPr lang="fr-FR" sz="1100" dirty="0"/>
                    </a:p>
                  </a:txBody>
                  <a:tcPr/>
                </a:tc>
                <a:tc>
                  <a:txBody>
                    <a:bodyPr/>
                    <a:lstStyle/>
                    <a:p>
                      <a:pPr algn="ctr"/>
                      <a:r>
                        <a:rPr lang="fr-FR" sz="1100" kern="1200" dirty="0">
                          <a:solidFill>
                            <a:schemeClr val="dk1"/>
                          </a:solidFill>
                          <a:effectLst/>
                          <a:latin typeface="+mn-lt"/>
                          <a:ea typeface="+mn-ea"/>
                          <a:cs typeface="+mn-cs"/>
                        </a:rPr>
                        <a:t>Les avis d'appel de charges adressés au copropriétaire sur les trois dernières années</a:t>
                      </a:r>
                      <a:endParaRPr lang="fr-FR" sz="1100" dirty="0"/>
                    </a:p>
                  </a:txBody>
                  <a:tcPr/>
                </a:tc>
                <a:tc>
                  <a:txBody>
                    <a:bodyPr/>
                    <a:lstStyle/>
                    <a:p>
                      <a:pPr algn="ctr"/>
                      <a:r>
                        <a:rPr lang="fr-FR" sz="1100" dirty="0"/>
                        <a:t>Les devis de travaux recueillis par le syndic lors des mises en concurrence, réalisés au cours des trois dernières années </a:t>
                      </a:r>
                    </a:p>
                  </a:txBody>
                  <a:tcPr/>
                </a:tc>
                <a:extLst>
                  <a:ext uri="{0D108BD9-81ED-4DB2-BD59-A6C34878D82A}">
                    <a16:rowId xmlns:a16="http://schemas.microsoft.com/office/drawing/2014/main" xmlns="" val="10004"/>
                  </a:ext>
                </a:extLst>
              </a:tr>
              <a:tr h="1462561">
                <a:tc>
                  <a:txBody>
                    <a:bodyPr/>
                    <a:lstStyle/>
                    <a:p>
                      <a:r>
                        <a:rPr lang="fr-FR" sz="1100" kern="1200" dirty="0">
                          <a:solidFill>
                            <a:schemeClr val="dk1"/>
                          </a:solidFill>
                          <a:effectLst/>
                          <a:latin typeface="+mn-lt"/>
                          <a:ea typeface="+mn-ea"/>
                          <a:cs typeface="+mn-cs"/>
                        </a:rPr>
                        <a:t>Sur les trois dernières années :</a:t>
                      </a:r>
                    </a:p>
                    <a:p>
                      <a:r>
                        <a:rPr lang="fr-FR" sz="1100" i="1" kern="1200" dirty="0">
                          <a:solidFill>
                            <a:schemeClr val="dk1"/>
                          </a:solidFill>
                          <a:effectLst/>
                          <a:latin typeface="+mn-lt"/>
                          <a:ea typeface="+mn-ea"/>
                          <a:cs typeface="+mn-cs"/>
                        </a:rPr>
                        <a:t>a</a:t>
                      </a:r>
                      <a:r>
                        <a:rPr lang="fr-FR" sz="1100" kern="1200" dirty="0">
                          <a:solidFill>
                            <a:schemeClr val="dk1"/>
                          </a:solidFill>
                          <a:effectLst/>
                          <a:latin typeface="+mn-lt"/>
                          <a:ea typeface="+mn-ea"/>
                          <a:cs typeface="+mn-cs"/>
                        </a:rPr>
                        <a:t>) l’ensemble des documents préparatoires à l’assemblée générale mentionnés à l’article 11 du décret du 17 mars 1967 susvisé ;   	</a:t>
                      </a:r>
                    </a:p>
                    <a:p>
                      <a:r>
                        <a:rPr lang="fr-FR" sz="1100" kern="1200" dirty="0">
                          <a:solidFill>
                            <a:schemeClr val="dk1"/>
                          </a:solidFill>
                          <a:effectLst/>
                          <a:latin typeface="+mn-lt"/>
                          <a:ea typeface="+mn-ea"/>
                          <a:cs typeface="+mn-cs"/>
                        </a:rPr>
                        <a:t>	</a:t>
                      </a:r>
                      <a:r>
                        <a:rPr lang="fr-FR" sz="1100" i="1" kern="1200" dirty="0">
                          <a:solidFill>
                            <a:schemeClr val="dk1"/>
                          </a:solidFill>
                          <a:effectLst/>
                          <a:latin typeface="+mn-lt"/>
                          <a:ea typeface="+mn-ea"/>
                          <a:cs typeface="+mn-cs"/>
                        </a:rPr>
                        <a:t>b</a:t>
                      </a:r>
                      <a:r>
                        <a:rPr lang="fr-FR" sz="1100" kern="1200" dirty="0">
                          <a:solidFill>
                            <a:schemeClr val="dk1"/>
                          </a:solidFill>
                          <a:effectLst/>
                          <a:latin typeface="+mn-lt"/>
                          <a:ea typeface="+mn-ea"/>
                          <a:cs typeface="+mn-cs"/>
                        </a:rPr>
                        <a:t>) les pièces justificatives de charges mentionnées à l’article 18-1 de la loi du 10 juillet 1965 susvisée ;</a:t>
                      </a:r>
                    </a:p>
                    <a:p>
                      <a:r>
                        <a:rPr lang="fr-FR" sz="1100" kern="1200" dirty="0">
                          <a:solidFill>
                            <a:schemeClr val="dk1"/>
                          </a:solidFill>
                          <a:effectLst/>
                          <a:latin typeface="+mn-lt"/>
                          <a:ea typeface="+mn-ea"/>
                          <a:cs typeface="+mn-cs"/>
                        </a:rPr>
                        <a:t>	</a:t>
                      </a:r>
                      <a:r>
                        <a:rPr lang="fr-FR" sz="1100" i="1" kern="1200" dirty="0">
                          <a:solidFill>
                            <a:schemeClr val="dk1"/>
                          </a:solidFill>
                          <a:effectLst/>
                          <a:latin typeface="+mn-lt"/>
                          <a:ea typeface="+mn-ea"/>
                          <a:cs typeface="+mn-cs"/>
                        </a:rPr>
                        <a:t>c)</a:t>
                      </a:r>
                      <a:r>
                        <a:rPr lang="fr-FR" sz="1100" kern="1200" dirty="0">
                          <a:solidFill>
                            <a:schemeClr val="dk1"/>
                          </a:solidFill>
                          <a:effectLst/>
                          <a:latin typeface="+mn-lt"/>
                          <a:ea typeface="+mn-ea"/>
                          <a:cs typeface="+mn-cs"/>
                        </a:rPr>
                        <a:t> les procès-verbaux des assemblées générales, ainsi que leurs annexes et, le cas échéant, les devis de travaux approuvés lors de ces assemblées </a:t>
                      </a:r>
                      <a:endParaRPr lang="fr-FR" sz="1100" dirty="0"/>
                    </a:p>
                  </a:txBody>
                  <a:tcPr/>
                </a:tc>
                <a:tc>
                  <a:txBody>
                    <a:bodyPr/>
                    <a:lstStyle/>
                    <a:p>
                      <a:pPr algn="ctr"/>
                      <a:endParaRPr lang="fr-FR" sz="1100" dirty="0"/>
                    </a:p>
                  </a:txBody>
                  <a:tcPr/>
                </a:tc>
                <a:tc>
                  <a:txBody>
                    <a:bodyPr/>
                    <a:lstStyle/>
                    <a:p>
                      <a:pPr algn="ctr"/>
                      <a:r>
                        <a:rPr lang="fr-FR" sz="1100" dirty="0"/>
                        <a:t>L’ensemble des contrats, marchés et ordres de service en cours signés par le syndic au nom du syndicat de copropriétaires </a:t>
                      </a:r>
                    </a:p>
                  </a:txBody>
                  <a:tcPr/>
                </a:tc>
                <a:extLst>
                  <a:ext uri="{0D108BD9-81ED-4DB2-BD59-A6C34878D82A}">
                    <a16:rowId xmlns:a16="http://schemas.microsoft.com/office/drawing/2014/main" xmlns="" val="10005"/>
                  </a:ext>
                </a:extLst>
              </a:tr>
              <a:tr h="523004">
                <a:tc>
                  <a:txBody>
                    <a:bodyPr/>
                    <a:lstStyle/>
                    <a:p>
                      <a:pPr algn="ctr"/>
                      <a:r>
                        <a:rPr lang="fr-FR" sz="1100" kern="1200" dirty="0">
                          <a:solidFill>
                            <a:schemeClr val="dk1"/>
                          </a:solidFill>
                          <a:effectLst/>
                          <a:latin typeface="+mn-lt"/>
                          <a:ea typeface="+mn-ea"/>
                          <a:cs typeface="+mn-cs"/>
                        </a:rPr>
                        <a:t>Le formulaire de vote par correspondance mentionné au deuxième alinéa de l’article 9 du décret du 17 mars 1967 susvisé </a:t>
                      </a:r>
                      <a:endParaRPr lang="fr-FR" sz="1100" dirty="0"/>
                    </a:p>
                  </a:txBody>
                  <a:tcPr/>
                </a:tc>
                <a:tc>
                  <a:txBody>
                    <a:bodyPr/>
                    <a:lstStyle/>
                    <a:p>
                      <a:pPr algn="ctr"/>
                      <a:endParaRPr lang="fr-FR" sz="1100"/>
                    </a:p>
                  </a:txBody>
                  <a:tcPr/>
                </a:tc>
                <a:tc>
                  <a:txBody>
                    <a:bodyPr/>
                    <a:lstStyle/>
                    <a:p>
                      <a:pPr algn="ctr"/>
                      <a:r>
                        <a:rPr lang="fr-FR" sz="1100" dirty="0"/>
                        <a:t>Les contrats de travail en cours des préposés du syndicat de copropriétaires </a:t>
                      </a:r>
                    </a:p>
                  </a:txBody>
                  <a:tcPr/>
                </a:tc>
                <a:extLst>
                  <a:ext uri="{0D108BD9-81ED-4DB2-BD59-A6C34878D82A}">
                    <a16:rowId xmlns:a16="http://schemas.microsoft.com/office/drawing/2014/main" xmlns="" val="10006"/>
                  </a:ext>
                </a:extLst>
              </a:tr>
              <a:tr h="278936">
                <a:tc>
                  <a:txBody>
                    <a:bodyPr/>
                    <a:lstStyle/>
                    <a:p>
                      <a:pPr algn="ctr"/>
                      <a:r>
                        <a:rPr lang="fr-FR" sz="1100" kern="1200" dirty="0">
                          <a:solidFill>
                            <a:schemeClr val="dk1"/>
                          </a:solidFill>
                          <a:effectLst/>
                          <a:latin typeface="+mn-lt"/>
                          <a:ea typeface="+mn-ea"/>
                          <a:cs typeface="+mn-cs"/>
                        </a:rPr>
                        <a:t>Le contrat de syndic en cours</a:t>
                      </a:r>
                      <a:endParaRPr lang="fr-FR" sz="1100" dirty="0"/>
                    </a:p>
                  </a:txBody>
                  <a:tcPr/>
                </a:tc>
                <a:tc>
                  <a:txBody>
                    <a:bodyPr/>
                    <a:lstStyle/>
                    <a:p>
                      <a:pPr algn="ctr"/>
                      <a:endParaRPr lang="fr-FR" sz="1100" dirty="0"/>
                    </a:p>
                  </a:txBody>
                  <a:tcPr/>
                </a:tc>
                <a:tc>
                  <a:txBody>
                    <a:bodyPr/>
                    <a:lstStyle/>
                    <a:p>
                      <a:pPr algn="ctr"/>
                      <a:r>
                        <a:rPr lang="fr-FR" sz="1100" dirty="0"/>
                        <a:t>Les contrats d’assurance en cours de l’immeuble </a:t>
                      </a:r>
                    </a:p>
                  </a:txBody>
                  <a:tcPr/>
                </a:tc>
                <a:extLst>
                  <a:ext uri="{0D108BD9-81ED-4DB2-BD59-A6C34878D82A}">
                    <a16:rowId xmlns:a16="http://schemas.microsoft.com/office/drawing/2014/main" xmlns="" val="10007"/>
                  </a:ext>
                </a:extLst>
              </a:tr>
              <a:tr h="435657">
                <a:tc>
                  <a:txBody>
                    <a:bodyPr/>
                    <a:lstStyle/>
                    <a:p>
                      <a:pPr algn="ctr"/>
                      <a:endParaRPr lang="fr-FR" sz="1100" dirty="0"/>
                    </a:p>
                  </a:txBody>
                  <a:tcPr/>
                </a:tc>
                <a:tc>
                  <a:txBody>
                    <a:bodyPr/>
                    <a:lstStyle/>
                    <a:p>
                      <a:pPr algn="ctr"/>
                      <a:endParaRPr lang="fr-FR" sz="1100" dirty="0"/>
                    </a:p>
                  </a:txBody>
                  <a:tcPr/>
                </a:tc>
                <a:tc>
                  <a:txBody>
                    <a:bodyPr/>
                    <a:lstStyle/>
                    <a:p>
                      <a:pPr algn="ctr"/>
                      <a:r>
                        <a:rPr lang="fr-FR" sz="1100" kern="1200" dirty="0">
                          <a:solidFill>
                            <a:schemeClr val="dk1"/>
                          </a:solidFill>
                          <a:effectLst/>
                          <a:latin typeface="+mn-lt"/>
                          <a:ea typeface="+mn-ea"/>
                          <a:cs typeface="+mn-cs"/>
                        </a:rPr>
                        <a:t>Les contrats d’entretien et de maintenance des équipements communs en cours </a:t>
                      </a:r>
                      <a:endParaRPr lang="fr-FR" sz="1100" dirty="0"/>
                    </a:p>
                  </a:txBody>
                  <a:tcPr/>
                </a:tc>
                <a:extLst>
                  <a:ext uri="{0D108BD9-81ED-4DB2-BD59-A6C34878D82A}">
                    <a16:rowId xmlns:a16="http://schemas.microsoft.com/office/drawing/2014/main" xmlns="" val="10008"/>
                  </a:ext>
                </a:extLst>
              </a:tr>
              <a:tr h="523004">
                <a:tc>
                  <a:txBody>
                    <a:bodyPr/>
                    <a:lstStyle/>
                    <a:p>
                      <a:pPr algn="ctr"/>
                      <a:endParaRPr lang="fr-FR" sz="1100" dirty="0"/>
                    </a:p>
                  </a:txBody>
                  <a:tcPr/>
                </a:tc>
                <a:tc>
                  <a:txBody>
                    <a:bodyPr/>
                    <a:lstStyle/>
                    <a:p>
                      <a:pPr algn="ctr"/>
                      <a:endParaRPr lang="fr-FR" sz="1100" dirty="0"/>
                    </a:p>
                  </a:txBody>
                  <a:tcPr/>
                </a:tc>
                <a:tc>
                  <a:txBody>
                    <a:bodyPr/>
                    <a:lstStyle/>
                    <a:p>
                      <a:pPr algn="ctr"/>
                      <a:r>
                        <a:rPr lang="fr-FR" sz="1100" kern="1200" dirty="0">
                          <a:solidFill>
                            <a:schemeClr val="dk1"/>
                          </a:solidFill>
                          <a:effectLst/>
                          <a:latin typeface="+mn-lt"/>
                          <a:ea typeface="+mn-ea"/>
                          <a:cs typeface="+mn-cs"/>
                        </a:rPr>
                        <a:t>Les actes relatifs aux procédures judiciaires en cours et les décisions de justice dont les délais de recours n’ont pas expiré </a:t>
                      </a:r>
                      <a:endParaRPr lang="fr-FR" sz="1100" dirty="0"/>
                    </a:p>
                  </a:txBody>
                  <a:tcPr/>
                </a:tc>
                <a:extLst>
                  <a:ext uri="{0D108BD9-81ED-4DB2-BD59-A6C34878D82A}">
                    <a16:rowId xmlns:a16="http://schemas.microsoft.com/office/drawing/2014/main" xmlns="" val="10009"/>
                  </a:ext>
                </a:extLst>
              </a:tr>
              <a:tr h="523004">
                <a:tc>
                  <a:txBody>
                    <a:bodyPr/>
                    <a:lstStyle/>
                    <a:p>
                      <a:pPr algn="ctr"/>
                      <a:endParaRPr lang="fr-FR" sz="1100" dirty="0"/>
                    </a:p>
                  </a:txBody>
                  <a:tcPr/>
                </a:tc>
                <a:tc>
                  <a:txBody>
                    <a:bodyPr/>
                    <a:lstStyle/>
                    <a:p>
                      <a:pPr algn="ctr"/>
                      <a:endParaRPr lang="fr-FR" sz="1100" dirty="0"/>
                    </a:p>
                  </a:txBody>
                  <a:tcPr/>
                </a:tc>
                <a:tc>
                  <a:txBody>
                    <a:bodyPr/>
                    <a:lstStyle/>
                    <a:p>
                      <a:pPr algn="ctr"/>
                      <a:r>
                        <a:rPr lang="fr-FR" sz="1100" dirty="0"/>
                        <a:t>La liste de tous les copropriétaires établie par le syndic en application de l’article 32 du décret du 17 mars 1967 susvisé</a:t>
                      </a: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168453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3404377590"/>
              </p:ext>
            </p:extLst>
          </p:nvPr>
        </p:nvGraphicFramePr>
        <p:xfrm>
          <a:off x="0" y="0"/>
          <a:ext cx="12192000" cy="7058426"/>
        </p:xfrm>
        <a:graphic>
          <a:graphicData uri="http://schemas.openxmlformats.org/drawingml/2006/table">
            <a:tbl>
              <a:tblPr firstRow="1" bandRow="1">
                <a:tableStyleId>{21E4AEA4-8DFA-4A89-87EB-49C32662AFE0}</a:tableStyleId>
              </a:tblPr>
              <a:tblGrid>
                <a:gridCol w="12192000">
                  <a:extLst>
                    <a:ext uri="{9D8B030D-6E8A-4147-A177-3AD203B41FA5}">
                      <a16:colId xmlns:a16="http://schemas.microsoft.com/office/drawing/2014/main" xmlns="" val="20000"/>
                    </a:ext>
                  </a:extLst>
                </a:gridCol>
              </a:tblGrid>
              <a:tr h="437537">
                <a:tc>
                  <a:txBody>
                    <a:bodyPr/>
                    <a:lstStyle/>
                    <a:p>
                      <a:pPr algn="ctr"/>
                      <a:r>
                        <a:rPr lang="fr-FR" sz="2400" dirty="0"/>
                        <a:t>Le conseil syndical</a:t>
                      </a:r>
                    </a:p>
                  </a:txBody>
                  <a:tcPr/>
                </a:tc>
                <a:extLst>
                  <a:ext uri="{0D108BD9-81ED-4DB2-BD59-A6C34878D82A}">
                    <a16:rowId xmlns:a16="http://schemas.microsoft.com/office/drawing/2014/main" xmlns="" val="10000"/>
                  </a:ext>
                </a:extLst>
              </a:tr>
              <a:tr h="787566">
                <a:tc>
                  <a:txBody>
                    <a:bodyPr/>
                    <a:lstStyle/>
                    <a:p>
                      <a:pPr algn="l"/>
                      <a:r>
                        <a:rPr lang="fr-FR" sz="2000" b="0" i="0" u="none" strike="noStrike" kern="1200" dirty="0">
                          <a:solidFill>
                            <a:schemeClr val="dk1"/>
                          </a:solidFill>
                          <a:effectLst/>
                          <a:latin typeface="+mn-lt"/>
                          <a:ea typeface="+mn-ea"/>
                          <a:cs typeface="+mn-cs"/>
                        </a:rPr>
                        <a:t>Les balances générales des comptes du syndicat des copropriétaires, ainsi que le relevé général des charges et produits de l'exercice échu</a:t>
                      </a:r>
                      <a:endParaRPr lang="fr-FR" sz="2000" dirty="0"/>
                    </a:p>
                  </a:txBody>
                  <a:tcPr/>
                </a:tc>
                <a:extLst>
                  <a:ext uri="{0D108BD9-81ED-4DB2-BD59-A6C34878D82A}">
                    <a16:rowId xmlns:a16="http://schemas.microsoft.com/office/drawing/2014/main" xmlns="" val="10001"/>
                  </a:ext>
                </a:extLst>
              </a:tr>
              <a:tr h="787566">
                <a:tc>
                  <a:txBody>
                    <a:bodyPr/>
                    <a:lstStyle/>
                    <a:p>
                      <a:pPr algn="l"/>
                      <a:r>
                        <a:rPr lang="fr-FR" sz="2000" dirty="0"/>
                        <a:t>Le cas échéant, les relevés périodiques des comptes bancaires séparés ouverts au nom du syndicat des copropriétaires </a:t>
                      </a:r>
                    </a:p>
                  </a:txBody>
                  <a:tcPr/>
                </a:tc>
                <a:extLst>
                  <a:ext uri="{0D108BD9-81ED-4DB2-BD59-A6C34878D82A}">
                    <a16:rowId xmlns:a16="http://schemas.microsoft.com/office/drawing/2014/main" xmlns="" val="10002"/>
                  </a:ext>
                </a:extLst>
              </a:tr>
              <a:tr h="787566">
                <a:tc>
                  <a:txBody>
                    <a:bodyPr/>
                    <a:lstStyle/>
                    <a:p>
                      <a:pPr algn="l"/>
                      <a:r>
                        <a:rPr lang="fr-FR" sz="2000" dirty="0"/>
                        <a:t>Les diagnostics techniques relatifs aux parties communes de l’immeuble réalisés au cours des dix dernières années </a:t>
                      </a:r>
                    </a:p>
                  </a:txBody>
                  <a:tcPr/>
                </a:tc>
                <a:extLst>
                  <a:ext uri="{0D108BD9-81ED-4DB2-BD59-A6C34878D82A}">
                    <a16:rowId xmlns:a16="http://schemas.microsoft.com/office/drawing/2014/main" xmlns="" val="10003"/>
                  </a:ext>
                </a:extLst>
              </a:tr>
              <a:tr h="500245">
                <a:tc>
                  <a:txBody>
                    <a:bodyPr/>
                    <a:lstStyle/>
                    <a:p>
                      <a:pPr algn="l"/>
                      <a:r>
                        <a:rPr lang="fr-FR" sz="2000" dirty="0"/>
                        <a:t>Les devis de travaux recueillis par le syndic lors des mises en concurrence, réalisés au cours des trois dernières années </a:t>
                      </a:r>
                    </a:p>
                  </a:txBody>
                  <a:tcPr/>
                </a:tc>
                <a:extLst>
                  <a:ext uri="{0D108BD9-81ED-4DB2-BD59-A6C34878D82A}">
                    <a16:rowId xmlns:a16="http://schemas.microsoft.com/office/drawing/2014/main" xmlns="" val="10004"/>
                  </a:ext>
                </a:extLst>
              </a:tr>
              <a:tr h="787566">
                <a:tc>
                  <a:txBody>
                    <a:bodyPr/>
                    <a:lstStyle/>
                    <a:p>
                      <a:pPr algn="l"/>
                      <a:r>
                        <a:rPr lang="fr-FR" sz="2000" dirty="0"/>
                        <a:t>L’ensemble des contrats, marchés et ordres de service en cours signés par le syndic au nom du syndicat de copropriétaires </a:t>
                      </a:r>
                    </a:p>
                  </a:txBody>
                  <a:tcPr/>
                </a:tc>
                <a:extLst>
                  <a:ext uri="{0D108BD9-81ED-4DB2-BD59-A6C34878D82A}">
                    <a16:rowId xmlns:a16="http://schemas.microsoft.com/office/drawing/2014/main" xmlns="" val="10005"/>
                  </a:ext>
                </a:extLst>
              </a:tr>
              <a:tr h="500511">
                <a:tc>
                  <a:txBody>
                    <a:bodyPr/>
                    <a:lstStyle/>
                    <a:p>
                      <a:pPr algn="l"/>
                      <a:r>
                        <a:rPr lang="fr-FR" sz="2000" dirty="0"/>
                        <a:t>Les contrats de travail en cours des préposés du syndicat de copropriétaires </a:t>
                      </a:r>
                    </a:p>
                  </a:txBody>
                  <a:tcPr/>
                </a:tc>
                <a:extLst>
                  <a:ext uri="{0D108BD9-81ED-4DB2-BD59-A6C34878D82A}">
                    <a16:rowId xmlns:a16="http://schemas.microsoft.com/office/drawing/2014/main" xmlns="" val="10006"/>
                  </a:ext>
                </a:extLst>
              </a:tr>
              <a:tr h="437537">
                <a:tc>
                  <a:txBody>
                    <a:bodyPr/>
                    <a:lstStyle/>
                    <a:p>
                      <a:pPr algn="l"/>
                      <a:r>
                        <a:rPr lang="fr-FR" sz="2000" dirty="0"/>
                        <a:t>Les contrats d’assurance en cours de l’immeuble </a:t>
                      </a:r>
                    </a:p>
                  </a:txBody>
                  <a:tcPr/>
                </a:tc>
                <a:extLst>
                  <a:ext uri="{0D108BD9-81ED-4DB2-BD59-A6C34878D82A}">
                    <a16:rowId xmlns:a16="http://schemas.microsoft.com/office/drawing/2014/main" xmlns="" val="10007"/>
                  </a:ext>
                </a:extLst>
              </a:tr>
              <a:tr h="437537">
                <a:tc>
                  <a:txBody>
                    <a:bodyPr/>
                    <a:lstStyle/>
                    <a:p>
                      <a:pPr algn="l"/>
                      <a:r>
                        <a:rPr lang="fr-FR" sz="2000" kern="1200" dirty="0">
                          <a:solidFill>
                            <a:schemeClr val="dk1"/>
                          </a:solidFill>
                          <a:effectLst/>
                          <a:latin typeface="+mn-lt"/>
                          <a:ea typeface="+mn-ea"/>
                          <a:cs typeface="+mn-cs"/>
                        </a:rPr>
                        <a:t>Les contrats d’entretien et de maintenance des équipements communs en cours </a:t>
                      </a:r>
                      <a:endParaRPr lang="fr-FR" sz="2000" dirty="0"/>
                    </a:p>
                  </a:txBody>
                  <a:tcPr/>
                </a:tc>
                <a:extLst>
                  <a:ext uri="{0D108BD9-81ED-4DB2-BD59-A6C34878D82A}">
                    <a16:rowId xmlns:a16="http://schemas.microsoft.com/office/drawing/2014/main" xmlns="" val="10008"/>
                  </a:ext>
                </a:extLst>
              </a:tr>
              <a:tr h="787566">
                <a:tc>
                  <a:txBody>
                    <a:bodyPr/>
                    <a:lstStyle/>
                    <a:p>
                      <a:pPr algn="l"/>
                      <a:r>
                        <a:rPr lang="fr-FR" sz="2000" kern="1200" dirty="0">
                          <a:solidFill>
                            <a:schemeClr val="dk1"/>
                          </a:solidFill>
                          <a:effectLst/>
                          <a:latin typeface="+mn-lt"/>
                          <a:ea typeface="+mn-ea"/>
                          <a:cs typeface="+mn-cs"/>
                        </a:rPr>
                        <a:t>Les actes relatifs aux procédures judiciaires en cours et les décisions de justice dont les délais de recours n’ont pas expiré </a:t>
                      </a:r>
                      <a:endParaRPr lang="fr-FR" sz="2000" dirty="0"/>
                    </a:p>
                  </a:txBody>
                  <a:tcPr/>
                </a:tc>
                <a:extLst>
                  <a:ext uri="{0D108BD9-81ED-4DB2-BD59-A6C34878D82A}">
                    <a16:rowId xmlns:a16="http://schemas.microsoft.com/office/drawing/2014/main" xmlns="" val="10009"/>
                  </a:ext>
                </a:extLst>
              </a:tr>
              <a:tr h="787566">
                <a:tc>
                  <a:txBody>
                    <a:bodyPr/>
                    <a:lstStyle/>
                    <a:p>
                      <a:pPr algn="l"/>
                      <a:r>
                        <a:rPr lang="fr-FR" sz="2000" dirty="0">
                          <a:solidFill>
                            <a:srgbClr val="FF0000"/>
                          </a:solidFill>
                        </a:rPr>
                        <a:t>La liste de tous les copropriétaires établie par le syndic en application de l’article 32 du décret du 17 mars 1967 susvisé</a:t>
                      </a: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149924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3812" y="597160"/>
            <a:ext cx="307910" cy="1306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72969" y="301690"/>
            <a:ext cx="11195955" cy="821094"/>
          </a:xfrm>
          <a:solidFill>
            <a:schemeClr val="bg1">
              <a:lumMod val="75000"/>
            </a:schemeClr>
          </a:solidFill>
          <a:ln>
            <a:solidFill>
              <a:schemeClr val="accent1">
                <a:shade val="50000"/>
              </a:schemeClr>
            </a:solidFill>
          </a:ln>
        </p:spPr>
        <p:txBody>
          <a:bodyPr>
            <a:normAutofit/>
          </a:bodyPr>
          <a:lstStyle/>
          <a:p>
            <a:r>
              <a:rPr lang="fr-FR" sz="3600" dirty="0"/>
              <a:t>Comment faire évoluer cette liste et la fréquence des mises a jour</a:t>
            </a:r>
          </a:p>
        </p:txBody>
      </p:sp>
      <p:sp>
        <p:nvSpPr>
          <p:cNvPr id="3" name="Espace réservé du texte 2"/>
          <p:cNvSpPr>
            <a:spLocks noGrp="1"/>
          </p:cNvSpPr>
          <p:nvPr>
            <p:ph type="body" idx="1"/>
          </p:nvPr>
        </p:nvSpPr>
        <p:spPr>
          <a:xfrm>
            <a:off x="636813" y="1175657"/>
            <a:ext cx="11268269" cy="1937657"/>
          </a:xfrm>
        </p:spPr>
        <p:txBody>
          <a:bodyPr>
            <a:normAutofit/>
          </a:bodyPr>
          <a:lstStyle/>
          <a:p>
            <a:pPr marL="342900" indent="-342900">
              <a:buFont typeface="Wingdings" panose="05000000000000000000" pitchFamily="2" charset="2"/>
              <a:buChar char="v"/>
            </a:pPr>
            <a:r>
              <a:rPr lang="fr-FR" sz="2400" dirty="0">
                <a:solidFill>
                  <a:schemeClr val="tx1"/>
                </a:solidFill>
              </a:rPr>
              <a:t>Il s’agit de documents </a:t>
            </a:r>
            <a:r>
              <a:rPr lang="fr-FR" sz="2400" dirty="0">
                <a:solidFill>
                  <a:srgbClr val="FF0000"/>
                </a:solidFill>
              </a:rPr>
              <a:t>minimums</a:t>
            </a:r>
            <a:r>
              <a:rPr lang="fr-FR" sz="2400" dirty="0">
                <a:solidFill>
                  <a:schemeClr val="tx1"/>
                </a:solidFill>
              </a:rPr>
              <a:t> et d’une fréquence de mise à jour </a:t>
            </a:r>
            <a:r>
              <a:rPr lang="fr-FR" sz="2400" dirty="0">
                <a:solidFill>
                  <a:srgbClr val="FF0000"/>
                </a:solidFill>
              </a:rPr>
              <a:t>minimum</a:t>
            </a:r>
            <a:r>
              <a:rPr lang="fr-FR" sz="2400" dirty="0">
                <a:solidFill>
                  <a:schemeClr val="tx1"/>
                </a:solidFill>
              </a:rPr>
              <a:t>: </a:t>
            </a:r>
          </a:p>
          <a:p>
            <a:endParaRPr lang="fr-FR" sz="800" dirty="0">
              <a:solidFill>
                <a:schemeClr val="tx1"/>
              </a:solidFill>
            </a:endParaRPr>
          </a:p>
          <a:p>
            <a:pPr marL="342900" indent="-342900">
              <a:buFont typeface="Wingdings" panose="05000000000000000000" pitchFamily="2" charset="2"/>
              <a:buChar char="ü"/>
            </a:pPr>
            <a:r>
              <a:rPr lang="fr-FR" sz="2400" dirty="0">
                <a:solidFill>
                  <a:schemeClr val="tx1"/>
                </a:solidFill>
              </a:rPr>
              <a:t>L’assemble générale doit </a:t>
            </a:r>
            <a:r>
              <a:rPr lang="fr-FR" sz="2400" dirty="0">
                <a:solidFill>
                  <a:srgbClr val="FF0000"/>
                </a:solidFill>
              </a:rPr>
              <a:t>voter une liste de documents minimums plus étoffée </a:t>
            </a:r>
            <a:r>
              <a:rPr lang="fr-FR" sz="2400" dirty="0">
                <a:solidFill>
                  <a:schemeClr val="tx1"/>
                </a:solidFill>
              </a:rPr>
              <a:t>avec une fréquence plus soutenue:</a:t>
            </a:r>
          </a:p>
          <a:p>
            <a:pPr marL="342900" indent="-342900">
              <a:buFont typeface="Wingdings" panose="05000000000000000000" pitchFamily="2" charset="2"/>
              <a:buChar char="Ø"/>
            </a:pPr>
            <a:endParaRPr lang="fr-FR" sz="2400" dirty="0">
              <a:solidFill>
                <a:schemeClr val="tx1"/>
              </a:solidFill>
            </a:endParaRPr>
          </a:p>
        </p:txBody>
      </p:sp>
      <p:sp>
        <p:nvSpPr>
          <p:cNvPr id="4" name="Rectangle 3"/>
          <p:cNvSpPr/>
          <p:nvPr/>
        </p:nvSpPr>
        <p:spPr>
          <a:xfrm>
            <a:off x="636813" y="2830286"/>
            <a:ext cx="11277599" cy="37882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Liste minimale des documents à télécharger dans l’espace sécurisé et dématérialisé du conseil syndical :</a:t>
            </a:r>
          </a:p>
          <a:p>
            <a:r>
              <a:rPr lang="fr-FR" dirty="0">
                <a:solidFill>
                  <a:schemeClr val="tx1"/>
                </a:solidFill>
              </a:rPr>
              <a:t> </a:t>
            </a:r>
          </a:p>
          <a:p>
            <a:r>
              <a:rPr lang="fr-FR" dirty="0">
                <a:solidFill>
                  <a:schemeClr val="tx1"/>
                </a:solidFill>
              </a:rPr>
              <a:t>Le décret du 23 mai 2019 numéro 2019-502 liste les documents minimaux devant figurer dans l’espace dématérialisé et sécurisé aussi bien des copropriétaires que du conseil syndical.</a:t>
            </a:r>
          </a:p>
          <a:p>
            <a:r>
              <a:rPr lang="fr-FR" dirty="0">
                <a:solidFill>
                  <a:schemeClr val="tx1"/>
                </a:solidFill>
              </a:rPr>
              <a:t>Cette liste est insuffisante pour permettre au conseil syndical d’assurer efficacement sa mission de contrôle et d’assistance.</a:t>
            </a:r>
          </a:p>
          <a:p>
            <a:r>
              <a:rPr lang="fr-FR" dirty="0">
                <a:solidFill>
                  <a:schemeClr val="tx1"/>
                </a:solidFill>
              </a:rPr>
              <a:t>Par conséquent, il est demandé au syndic de télécharger dans l’espace du conseil syndical au-delà des documents figurant dans le décret du 23 mai 2019 les documents suivants : </a:t>
            </a:r>
          </a:p>
          <a:p>
            <a:r>
              <a:rPr lang="fr-FR" dirty="0">
                <a:solidFill>
                  <a:schemeClr val="tx1"/>
                </a:solidFill>
              </a:rPr>
              <a:t>-	Le grand livre des comptes de la copropriété de l’exercice en cours.</a:t>
            </a:r>
          </a:p>
          <a:p>
            <a:r>
              <a:rPr lang="fr-FR" dirty="0">
                <a:solidFill>
                  <a:schemeClr val="tx1"/>
                </a:solidFill>
              </a:rPr>
              <a:t>-	Les factures de l’exercice en cours.</a:t>
            </a:r>
          </a:p>
          <a:p>
            <a:r>
              <a:rPr lang="fr-FR" dirty="0">
                <a:solidFill>
                  <a:schemeClr val="tx1"/>
                </a:solidFill>
              </a:rPr>
              <a:t>-	Les devis de l’exercice en cours.</a:t>
            </a:r>
          </a:p>
          <a:p>
            <a:pPr marL="285750" indent="-285750">
              <a:buFontTx/>
              <a:buChar char="-"/>
            </a:pPr>
            <a:r>
              <a:rPr lang="fr-FR" dirty="0">
                <a:solidFill>
                  <a:schemeClr val="tx1"/>
                </a:solidFill>
              </a:rPr>
              <a:t>          L’état d’avancement du traitement des impayés</a:t>
            </a:r>
          </a:p>
          <a:p>
            <a:endParaRPr lang="fr-FR" dirty="0">
              <a:solidFill>
                <a:schemeClr val="tx1"/>
              </a:solidFill>
            </a:endParaRPr>
          </a:p>
          <a:p>
            <a:r>
              <a:rPr lang="fr-FR" sz="2400" dirty="0">
                <a:solidFill>
                  <a:srgbClr val="FF0000"/>
                </a:solidFill>
              </a:rPr>
              <a:t>Ces documents seront mis à jour en début de chaque trimestre de l’exercice</a:t>
            </a:r>
          </a:p>
        </p:txBody>
      </p:sp>
    </p:spTree>
    <p:extLst>
      <p:ext uri="{BB962C8B-B14F-4D97-AF65-F5344CB8AC3E}">
        <p14:creationId xmlns:p14="http://schemas.microsoft.com/office/powerpoint/2010/main" val="62707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8651" y="-83604"/>
            <a:ext cx="8596668" cy="1320800"/>
          </a:xfrm>
        </p:spPr>
        <p:txBody>
          <a:bodyPr/>
          <a:lstStyle/>
          <a:p>
            <a:pPr algn="ctr"/>
            <a:r>
              <a:rPr lang="fr-FR" dirty="0">
                <a:solidFill>
                  <a:srgbClr val="FF0000"/>
                </a:solidFill>
              </a:rPr>
              <a:t>Les syndics : un double jeu</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25316575"/>
              </p:ext>
            </p:extLst>
          </p:nvPr>
        </p:nvGraphicFramePr>
        <p:xfrm>
          <a:off x="1351544" y="1082900"/>
          <a:ext cx="10310883" cy="5620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à coins arrondis 7"/>
          <p:cNvSpPr/>
          <p:nvPr/>
        </p:nvSpPr>
        <p:spPr>
          <a:xfrm>
            <a:off x="9113416" y="1082900"/>
            <a:ext cx="2381060" cy="11533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800" dirty="0"/>
              <a:t>Syndic apporteur d’affaires </a:t>
            </a:r>
          </a:p>
        </p:txBody>
      </p:sp>
      <p:sp>
        <p:nvSpPr>
          <p:cNvPr id="9" name="Rectangle à coins arrondis 8"/>
          <p:cNvSpPr/>
          <p:nvPr/>
        </p:nvSpPr>
        <p:spPr>
          <a:xfrm>
            <a:off x="9467581" y="2508995"/>
            <a:ext cx="1892174" cy="30057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Augmentation des profits du groupe du cabinet de syndic par le biais de son client syndicat des copropriétaires</a:t>
            </a:r>
          </a:p>
        </p:txBody>
      </p:sp>
      <p:sp>
        <p:nvSpPr>
          <p:cNvPr id="3" name="Flèche vers le bas 2"/>
          <p:cNvSpPr/>
          <p:nvPr/>
        </p:nvSpPr>
        <p:spPr>
          <a:xfrm>
            <a:off x="4299857" y="2508995"/>
            <a:ext cx="1317172" cy="29229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3940629" y="1197429"/>
            <a:ext cx="2264228" cy="1038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 conseil syndical</a:t>
            </a:r>
          </a:p>
        </p:txBody>
      </p:sp>
      <p:sp>
        <p:nvSpPr>
          <p:cNvPr id="10" name="Rectangle 9"/>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379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3812" y="727788"/>
            <a:ext cx="307910" cy="117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93890" y="125731"/>
            <a:ext cx="12004219" cy="898658"/>
          </a:xfrm>
          <a:solidFill>
            <a:schemeClr val="bg1">
              <a:lumMod val="75000"/>
            </a:schemeClr>
          </a:solidFill>
          <a:ln>
            <a:solidFill>
              <a:schemeClr val="tx1"/>
            </a:solidFill>
          </a:ln>
        </p:spPr>
        <p:txBody>
          <a:bodyPr>
            <a:normAutofit/>
          </a:bodyPr>
          <a:lstStyle/>
          <a:p>
            <a:pPr algn="ctr"/>
            <a:r>
              <a:rPr lang="fr-FR" sz="4000" dirty="0"/>
              <a:t>Comment faire évoluer cette liste et la fréquence des mises a jour</a:t>
            </a:r>
          </a:p>
        </p:txBody>
      </p:sp>
      <p:sp>
        <p:nvSpPr>
          <p:cNvPr id="5" name="Rectangle 4"/>
          <p:cNvSpPr/>
          <p:nvPr/>
        </p:nvSpPr>
        <p:spPr>
          <a:xfrm>
            <a:off x="293916" y="1413026"/>
            <a:ext cx="11898084" cy="3016210"/>
          </a:xfrm>
          <a:prstGeom prst="rect">
            <a:avLst/>
          </a:prstGeom>
          <a:solidFill>
            <a:schemeClr val="bg1"/>
          </a:solidFill>
          <a:ln>
            <a:solidFill>
              <a:schemeClr val="tx1"/>
            </a:solidFill>
          </a:ln>
        </p:spPr>
        <p:txBody>
          <a:bodyPr wrap="square">
            <a:spAutoFit/>
          </a:bodyPr>
          <a:lstStyle/>
          <a:p>
            <a:r>
              <a:rPr lang="fr-FR" b="0" i="0" u="none" strike="noStrike" dirty="0">
                <a:solidFill>
                  <a:srgbClr val="000000"/>
                </a:solidFill>
                <a:effectLst/>
                <a:latin typeface="arial" panose="020B0604020202020204" pitchFamily="34" charset="0"/>
              </a:rPr>
              <a:t>7.1.5. Modalités de rémunération du contrat type règlementaire du syndic défini par le décret du 26 mars 2015</a:t>
            </a:r>
          </a:p>
          <a:p>
            <a:r>
              <a:rPr lang="fr-FR" b="0" i="0" u="none" strike="noStrike" dirty="0">
                <a:solidFill>
                  <a:srgbClr val="000000"/>
                </a:solidFill>
                <a:effectLst/>
                <a:latin typeface="arial" panose="020B0604020202020204" pitchFamily="34" charset="0"/>
              </a:rPr>
              <a:t/>
            </a:r>
            <a:br>
              <a:rPr lang="fr-FR" b="0" i="0" u="none" strike="noStrike" dirty="0">
                <a:solidFill>
                  <a:srgbClr val="000000"/>
                </a:solidFill>
                <a:effectLst/>
                <a:latin typeface="arial" panose="020B0604020202020204" pitchFamily="34" charset="0"/>
              </a:rPr>
            </a:br>
            <a:r>
              <a:rPr lang="fr-FR" b="0" i="0" u="none" strike="noStrike" dirty="0">
                <a:solidFill>
                  <a:srgbClr val="000000"/>
                </a:solidFill>
                <a:effectLst/>
                <a:latin typeface="arial" panose="020B0604020202020204" pitchFamily="34" charset="0"/>
              </a:rPr>
              <a:t>Dans l'hypothèse où l'assemblée générale des copropriétaires a, en cours d'exécution du présent contrat et dans les conditions précisées à l'article 18 de la loi du 10 juillet 1965, décidé de dispenser le syndic de son obligation de mise à disposition d'un service d'accès en ligne aux documents dématérialisés, le montant de sa rémunération forfaitaire annuelle est imputé soit (rayer la mention inutile) :</a:t>
            </a:r>
          </a:p>
          <a:p>
            <a:r>
              <a:rPr lang="fr-FR" b="0" i="0" u="none" strike="noStrike" dirty="0">
                <a:solidFill>
                  <a:srgbClr val="000000"/>
                </a:solidFill>
                <a:effectLst/>
                <a:latin typeface="arial" panose="020B0604020202020204" pitchFamily="34" charset="0"/>
              </a:rPr>
              <a:t/>
            </a:r>
            <a:br>
              <a:rPr lang="fr-FR" b="0" i="0" u="none" strike="noStrike" dirty="0">
                <a:solidFill>
                  <a:srgbClr val="000000"/>
                </a:solidFill>
                <a:effectLst/>
                <a:latin typeface="arial" panose="020B0604020202020204" pitchFamily="34" charset="0"/>
              </a:rPr>
            </a:br>
            <a:r>
              <a:rPr lang="fr-FR" b="0" i="0" u="none" strike="noStrike" dirty="0">
                <a:solidFill>
                  <a:srgbClr val="000000"/>
                </a:solidFill>
                <a:effectLst/>
                <a:latin typeface="arial" panose="020B0604020202020204" pitchFamily="34" charset="0"/>
              </a:rPr>
              <a:t>-de la somme de </a:t>
            </a:r>
            <a:r>
              <a:rPr lang="fr-FR" sz="2800" b="0" i="0" u="none" strike="noStrike" dirty="0">
                <a:solidFill>
                  <a:srgbClr val="FF0000"/>
                </a:solidFill>
                <a:effectLst/>
                <a:latin typeface="arial" panose="020B0604020202020204" pitchFamily="34" charset="0"/>
              </a:rPr>
              <a:t>x</a:t>
            </a:r>
            <a:r>
              <a:rPr lang="fr-FR" b="0" i="0" u="none" strike="noStrike" dirty="0">
                <a:solidFill>
                  <a:srgbClr val="000000"/>
                </a:solidFill>
                <a:effectLst/>
                <a:latin typeface="arial" panose="020B0604020202020204" pitchFamily="34" charset="0"/>
              </a:rPr>
              <a:t> € (que les parties conviennent de fixer dès à présent),</a:t>
            </a:r>
            <a:br>
              <a:rPr lang="fr-FR" b="0" i="0" u="none" strike="noStrike" dirty="0">
                <a:solidFill>
                  <a:srgbClr val="000000"/>
                </a:solidFill>
                <a:effectLst/>
                <a:latin typeface="arial" panose="020B0604020202020204" pitchFamily="34" charset="0"/>
              </a:rPr>
            </a:br>
            <a:r>
              <a:rPr lang="fr-FR" b="0" i="0" u="none" strike="noStrike" dirty="0">
                <a:solidFill>
                  <a:srgbClr val="000000"/>
                </a:solidFill>
                <a:effectLst/>
                <a:latin typeface="arial" panose="020B0604020202020204" pitchFamily="34" charset="0"/>
              </a:rPr>
              <a:t>-de la somme toutes taxes comprises éventuellement facturée au syndicat par le tiers auquel cette tâche aura été confiée (sur justificatif).</a:t>
            </a:r>
          </a:p>
        </p:txBody>
      </p:sp>
      <p:sp>
        <p:nvSpPr>
          <p:cNvPr id="7" name="Rectangle 6"/>
          <p:cNvSpPr/>
          <p:nvPr/>
        </p:nvSpPr>
        <p:spPr>
          <a:xfrm>
            <a:off x="217714" y="4943604"/>
            <a:ext cx="11843655"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-Prévoir un tarif élevé de réduction des honoraires </a:t>
            </a:r>
          </a:p>
          <a:p>
            <a:r>
              <a:rPr lang="fr-FR" sz="2400" dirty="0"/>
              <a:t>-Prévoir que la question concernant la dispense soit inscrite dans l’ordre du jour  </a:t>
            </a:r>
            <a:endParaRPr lang="fr-FR" dirty="0">
              <a:solidFill>
                <a:schemeClr val="bg1"/>
              </a:solidFill>
            </a:endParaRPr>
          </a:p>
          <a:p>
            <a:pPr algn="ctr"/>
            <a:endParaRPr lang="fr-FR" dirty="0"/>
          </a:p>
        </p:txBody>
      </p:sp>
    </p:spTree>
    <p:extLst>
      <p:ext uri="{BB962C8B-B14F-4D97-AF65-F5344CB8AC3E}">
        <p14:creationId xmlns:p14="http://schemas.microsoft.com/office/powerpoint/2010/main" val="2834071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4800" b="1" dirty="0"/>
              <a:t>LA DELEGATION ETENDUE DONNEE AU CONSEIL SYNDICAL</a:t>
            </a:r>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A2703511-28FD-4C78-9685-BE88C5887B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4071" y="3429000"/>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197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88CDC6F-5505-420C-883D-DD2DE0047090}"/>
              </a:ext>
            </a:extLst>
          </p:cNvPr>
          <p:cNvSpPr/>
          <p:nvPr/>
        </p:nvSpPr>
        <p:spPr>
          <a:xfrm>
            <a:off x="-74296" y="73949"/>
            <a:ext cx="12266295" cy="6817251"/>
          </a:xfrm>
          <a:prstGeom prst="rect">
            <a:avLst/>
          </a:prstGeom>
        </p:spPr>
        <p:txBody>
          <a:bodyPr wrap="square">
            <a:spAutoFit/>
          </a:bodyPr>
          <a:lstStyle/>
          <a:p>
            <a:pPr algn="ctr"/>
            <a:r>
              <a:rPr lang="fr-FR" sz="2800" b="1" dirty="0">
                <a:solidFill>
                  <a:srgbClr val="000000"/>
                </a:solidFill>
                <a:latin typeface="arial" panose="020B0604020202020204" pitchFamily="34" charset="0"/>
              </a:rPr>
              <a:t>LA DELEGATION ETENUDUE DU CONSEIL SYNDICAL</a:t>
            </a:r>
          </a:p>
          <a:p>
            <a:pPr algn="ctr"/>
            <a:endParaRPr lang="fr-FR" sz="400" b="1" dirty="0">
              <a:solidFill>
                <a:srgbClr val="000000"/>
              </a:solidFill>
              <a:latin typeface="arial" panose="020B0604020202020204" pitchFamily="34" charset="0"/>
            </a:endParaRPr>
          </a:p>
          <a:p>
            <a:pPr marL="285750" indent="-285750" algn="just">
              <a:buFont typeface="Wingdings" panose="05000000000000000000" pitchFamily="2" charset="2"/>
              <a:buChar char="Ø"/>
            </a:pPr>
            <a:r>
              <a:rPr lang="fr-FR" dirty="0">
                <a:solidFill>
                  <a:srgbClr val="FF0000"/>
                </a:solidFill>
                <a:latin typeface="arial" panose="020B0604020202020204" pitchFamily="34" charset="0"/>
              </a:rPr>
              <a:t>Le conseil syndical </a:t>
            </a:r>
            <a:r>
              <a:rPr lang="fr-FR" dirty="0">
                <a:solidFill>
                  <a:srgbClr val="000000"/>
                </a:solidFill>
                <a:latin typeface="arial" panose="020B0604020202020204" pitchFamily="34" charset="0"/>
              </a:rPr>
              <a:t>ou à toute personne de prendre un acte ou une décision mentionné à l'article 24. Lorsque l'assemblée autorise le délégataire à décider de dépenses, </a:t>
            </a:r>
            <a:r>
              <a:rPr lang="fr-FR" dirty="0">
                <a:solidFill>
                  <a:srgbClr val="FF0000"/>
                </a:solidFill>
                <a:latin typeface="arial" panose="020B0604020202020204" pitchFamily="34" charset="0"/>
              </a:rPr>
              <a:t>elle fixe le montant maximum des sommes allouées à ce titre</a:t>
            </a:r>
          </a:p>
          <a:p>
            <a:pPr algn="just"/>
            <a:endParaRPr lang="fr-FR" sz="900" dirty="0"/>
          </a:p>
          <a:p>
            <a:pPr marL="285750" indent="-285750" algn="just">
              <a:buFont typeface="Wingdings" panose="05000000000000000000" pitchFamily="2" charset="2"/>
              <a:buChar char="Ø"/>
            </a:pPr>
            <a:r>
              <a:rPr lang="fr-FR" dirty="0">
                <a:solidFill>
                  <a:srgbClr val="000000"/>
                </a:solidFill>
                <a:latin typeface="arial" panose="020B0604020202020204" pitchFamily="34" charset="0"/>
              </a:rPr>
              <a:t>Lorsque le conseil syndical est composé </a:t>
            </a:r>
            <a:r>
              <a:rPr lang="fr-FR" dirty="0">
                <a:solidFill>
                  <a:srgbClr val="FF0000"/>
                </a:solidFill>
                <a:latin typeface="arial" panose="020B0604020202020204" pitchFamily="34" charset="0"/>
              </a:rPr>
              <a:t>d'au moins trois membres</a:t>
            </a:r>
            <a:r>
              <a:rPr lang="fr-FR" dirty="0">
                <a:solidFill>
                  <a:srgbClr val="000000"/>
                </a:solidFill>
                <a:latin typeface="arial" panose="020B0604020202020204" pitchFamily="34" charset="0"/>
              </a:rPr>
              <a:t>, l'assemblée générale peut, par décision prise à la majorité des voix de tous les copropriétaires, </a:t>
            </a:r>
            <a:r>
              <a:rPr lang="fr-FR" dirty="0">
                <a:solidFill>
                  <a:srgbClr val="FF0000"/>
                </a:solidFill>
                <a:latin typeface="arial" panose="020B0604020202020204" pitchFamily="34" charset="0"/>
              </a:rPr>
              <a:t>lui déléguer le pouvoir de prendre tout ou partie des décisions relevant de la majorité des voix exprimées des copropriétaires présents, représentés, ou votant par correspondance</a:t>
            </a:r>
            <a:r>
              <a:rPr lang="fr-FR" dirty="0">
                <a:solidFill>
                  <a:srgbClr val="000000"/>
                </a:solidFill>
                <a:latin typeface="arial" panose="020B0604020202020204" pitchFamily="34" charset="0"/>
              </a:rPr>
              <a:t>.</a:t>
            </a:r>
          </a:p>
          <a:p>
            <a:pPr algn="just"/>
            <a:endParaRPr lang="fr-FR" sz="900" dirty="0">
              <a:solidFill>
                <a:srgbClr val="000000"/>
              </a:solidFill>
              <a:latin typeface="arial" panose="020B0604020202020204" pitchFamily="34" charset="0"/>
            </a:endParaRPr>
          </a:p>
          <a:p>
            <a:pPr marL="285750" indent="-285750" algn="just">
              <a:buFont typeface="Wingdings" panose="05000000000000000000" pitchFamily="2" charset="2"/>
              <a:buChar char="Ø"/>
            </a:pPr>
            <a:r>
              <a:rPr lang="fr-FR" dirty="0">
                <a:solidFill>
                  <a:srgbClr val="000000"/>
                </a:solidFill>
                <a:latin typeface="arial" panose="020B0604020202020204" pitchFamily="34" charset="0"/>
              </a:rPr>
              <a:t>La délégation de pouvoirs ne peut toutefois porter sur </a:t>
            </a:r>
            <a:r>
              <a:rPr lang="fr-FR" dirty="0">
                <a:solidFill>
                  <a:srgbClr val="FF0000"/>
                </a:solidFill>
                <a:latin typeface="arial" panose="020B0604020202020204" pitchFamily="34" charset="0"/>
              </a:rPr>
              <a:t>l'approbation des comptes, sur la détermination du budget prévisionnel, ou sur les adaptations du règlement de copropriété rendues nécessaires par les modifications législatives et règlementaires intervenues depuis son établissement.</a:t>
            </a:r>
          </a:p>
          <a:p>
            <a:pPr algn="just"/>
            <a:endParaRPr lang="fr-FR" sz="900" dirty="0">
              <a:solidFill>
                <a:srgbClr val="FF0000"/>
              </a:solidFill>
              <a:latin typeface="arial" panose="020B0604020202020204" pitchFamily="34" charset="0"/>
            </a:endParaRPr>
          </a:p>
          <a:p>
            <a:pPr marL="285750" indent="-285750" algn="just">
              <a:buFont typeface="Wingdings" panose="05000000000000000000" pitchFamily="2" charset="2"/>
              <a:buChar char="Ø"/>
            </a:pPr>
            <a:r>
              <a:rPr lang="fr-FR" dirty="0">
                <a:solidFill>
                  <a:srgbClr val="000000"/>
                </a:solidFill>
                <a:latin typeface="arial" panose="020B0604020202020204" pitchFamily="34" charset="0"/>
              </a:rPr>
              <a:t>L'assemblée générale fixe </a:t>
            </a:r>
            <a:r>
              <a:rPr lang="fr-FR" dirty="0">
                <a:solidFill>
                  <a:srgbClr val="FF0000"/>
                </a:solidFill>
                <a:latin typeface="arial" panose="020B0604020202020204" pitchFamily="34" charset="0"/>
              </a:rPr>
              <a:t>le montant maximum des sommes allouées au conseil syndical </a:t>
            </a:r>
            <a:r>
              <a:rPr lang="fr-FR" dirty="0">
                <a:solidFill>
                  <a:srgbClr val="000000"/>
                </a:solidFill>
                <a:latin typeface="arial" panose="020B0604020202020204" pitchFamily="34" charset="0"/>
              </a:rPr>
              <a:t>pour mettre en œuvre sa délégation de pouvoirs.</a:t>
            </a:r>
          </a:p>
          <a:p>
            <a:pPr algn="just"/>
            <a:endParaRPr lang="fr-FR" sz="900" dirty="0">
              <a:solidFill>
                <a:srgbClr val="000000"/>
              </a:solidFill>
              <a:latin typeface="arial" panose="020B0604020202020204" pitchFamily="34" charset="0"/>
            </a:endParaRPr>
          </a:p>
          <a:p>
            <a:pPr marL="285750" indent="-285750" algn="just">
              <a:buFont typeface="Wingdings" panose="05000000000000000000" pitchFamily="2" charset="2"/>
              <a:buChar char="Ø"/>
            </a:pPr>
            <a:r>
              <a:rPr lang="fr-FR" dirty="0">
                <a:solidFill>
                  <a:srgbClr val="000000"/>
                </a:solidFill>
                <a:latin typeface="arial" panose="020B0604020202020204" pitchFamily="34" charset="0"/>
              </a:rPr>
              <a:t>La délégation de pouvoirs mentionnée à l'article 21-1 est accordée au conseil syndical pour </a:t>
            </a:r>
            <a:r>
              <a:rPr lang="fr-FR" dirty="0">
                <a:solidFill>
                  <a:srgbClr val="FF0000"/>
                </a:solidFill>
                <a:latin typeface="arial" panose="020B0604020202020204" pitchFamily="34" charset="0"/>
              </a:rPr>
              <a:t>une durée maximale de deux ans. Elle est renouvelable par une décision expresse de l'assemblée générale</a:t>
            </a:r>
            <a:r>
              <a:rPr lang="fr-FR" dirty="0">
                <a:solidFill>
                  <a:srgbClr val="000000"/>
                </a:solidFill>
                <a:latin typeface="arial" panose="020B0604020202020204" pitchFamily="34" charset="0"/>
              </a:rPr>
              <a:t>.</a:t>
            </a:r>
          </a:p>
          <a:p>
            <a:pPr algn="just"/>
            <a:endParaRPr lang="fr-FR" sz="900" dirty="0">
              <a:solidFill>
                <a:srgbClr val="000000"/>
              </a:solidFill>
              <a:latin typeface="arial" panose="020B0604020202020204" pitchFamily="34" charset="0"/>
            </a:endParaRPr>
          </a:p>
          <a:p>
            <a:pPr marL="285750" indent="-285750" algn="just">
              <a:buFont typeface="Wingdings" panose="05000000000000000000" pitchFamily="2" charset="2"/>
              <a:buChar char="Ø"/>
            </a:pPr>
            <a:r>
              <a:rPr lang="fr-FR" dirty="0">
                <a:solidFill>
                  <a:srgbClr val="000000"/>
                </a:solidFill>
                <a:latin typeface="arial" panose="020B0604020202020204" pitchFamily="34" charset="0"/>
              </a:rPr>
              <a:t>Le syndicat des copropriétaires souscrit, pour </a:t>
            </a:r>
            <a:r>
              <a:rPr lang="fr-FR" dirty="0">
                <a:solidFill>
                  <a:srgbClr val="FF0000"/>
                </a:solidFill>
                <a:latin typeface="arial" panose="020B0604020202020204" pitchFamily="34" charset="0"/>
              </a:rPr>
              <a:t>chacun des membres du conseil syndical, une assurance de responsabilité civile.</a:t>
            </a:r>
          </a:p>
          <a:p>
            <a:pPr algn="just"/>
            <a:endParaRPr lang="fr-FR" sz="900" dirty="0">
              <a:solidFill>
                <a:srgbClr val="FF0000"/>
              </a:solidFill>
              <a:latin typeface="arial" panose="020B0604020202020204" pitchFamily="34" charset="0"/>
            </a:endParaRPr>
          </a:p>
          <a:p>
            <a:pPr marL="285750" indent="-285750" algn="just">
              <a:buFont typeface="Wingdings" panose="05000000000000000000" pitchFamily="2" charset="2"/>
              <a:buChar char="Ø"/>
            </a:pPr>
            <a:r>
              <a:rPr lang="fr-FR" dirty="0">
                <a:solidFill>
                  <a:srgbClr val="000000"/>
                </a:solidFill>
                <a:latin typeface="arial" panose="020B0604020202020204" pitchFamily="34" charset="0"/>
              </a:rPr>
              <a:t>Les décisions du conseil syndical pour l'exercice de la délégation de pouvoirs mentionnée à l'article 21-1 </a:t>
            </a:r>
            <a:r>
              <a:rPr lang="fr-FR" dirty="0">
                <a:solidFill>
                  <a:srgbClr val="FF0000"/>
                </a:solidFill>
                <a:latin typeface="arial" panose="020B0604020202020204" pitchFamily="34" charset="0"/>
              </a:rPr>
              <a:t>sont prises à la majorité de ses membres.</a:t>
            </a:r>
            <a:r>
              <a:rPr lang="fr-FR" dirty="0">
                <a:solidFill>
                  <a:srgbClr val="000000"/>
                </a:solidFill>
                <a:latin typeface="arial" panose="020B0604020202020204" pitchFamily="34" charset="0"/>
              </a:rPr>
              <a:t> </a:t>
            </a:r>
            <a:r>
              <a:rPr lang="fr-FR" dirty="0">
                <a:solidFill>
                  <a:srgbClr val="FF0000"/>
                </a:solidFill>
                <a:latin typeface="arial" panose="020B0604020202020204" pitchFamily="34" charset="0"/>
              </a:rPr>
              <a:t>En cas de partage des voix, le président du conseil syndical a voix prépondérante.</a:t>
            </a:r>
          </a:p>
          <a:p>
            <a:pPr algn="just"/>
            <a:endParaRPr lang="fr-FR" sz="900" dirty="0">
              <a:solidFill>
                <a:srgbClr val="FF0000"/>
              </a:solidFill>
              <a:latin typeface="arial" panose="020B0604020202020204" pitchFamily="34" charset="0"/>
            </a:endParaRPr>
          </a:p>
          <a:p>
            <a:pPr marL="285750" indent="-285750" algn="just">
              <a:buFont typeface="Wingdings" panose="05000000000000000000" pitchFamily="2" charset="2"/>
              <a:buChar char="Ø"/>
            </a:pPr>
            <a:r>
              <a:rPr lang="fr-FR" dirty="0">
                <a:solidFill>
                  <a:srgbClr val="000000"/>
                </a:solidFill>
                <a:latin typeface="arial" panose="020B0604020202020204" pitchFamily="34" charset="0"/>
              </a:rPr>
              <a:t>Le conseil syndical </a:t>
            </a:r>
            <a:r>
              <a:rPr lang="fr-FR" dirty="0">
                <a:solidFill>
                  <a:srgbClr val="FF0000"/>
                </a:solidFill>
                <a:latin typeface="arial" panose="020B0604020202020204" pitchFamily="34" charset="0"/>
              </a:rPr>
              <a:t>rend compte </a:t>
            </a:r>
            <a:r>
              <a:rPr lang="fr-FR" dirty="0">
                <a:solidFill>
                  <a:srgbClr val="000000"/>
                </a:solidFill>
                <a:latin typeface="arial" panose="020B0604020202020204" pitchFamily="34" charset="0"/>
              </a:rPr>
              <a:t>de l'exercice de sa délégation de pouvoirs devant l'assemblée générale votant l'approbation des comptes. Il établit </a:t>
            </a:r>
            <a:r>
              <a:rPr lang="fr-FR" dirty="0">
                <a:solidFill>
                  <a:srgbClr val="FF0000"/>
                </a:solidFill>
                <a:latin typeface="arial" panose="020B0604020202020204" pitchFamily="34" charset="0"/>
              </a:rPr>
              <a:t>un rapport en vue de l'information des copropriétaire</a:t>
            </a:r>
            <a:endParaRPr lang="fr-FR" b="0" i="0" u="none" strike="noStrike" dirty="0">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19587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88CDC6F-5505-420C-883D-DD2DE0047090}"/>
              </a:ext>
            </a:extLst>
          </p:cNvPr>
          <p:cNvSpPr/>
          <p:nvPr/>
        </p:nvSpPr>
        <p:spPr>
          <a:xfrm>
            <a:off x="-74296" y="73949"/>
            <a:ext cx="12266295" cy="7602081"/>
          </a:xfrm>
          <a:prstGeom prst="rect">
            <a:avLst/>
          </a:prstGeom>
        </p:spPr>
        <p:txBody>
          <a:bodyPr wrap="square">
            <a:spAutoFit/>
          </a:bodyPr>
          <a:lstStyle/>
          <a:p>
            <a:pPr algn="ctr"/>
            <a:endParaRPr lang="fr-FR" sz="2800" b="1" dirty="0">
              <a:solidFill>
                <a:srgbClr val="000000"/>
              </a:solidFill>
              <a:latin typeface="arial" panose="020B0604020202020204" pitchFamily="34" charset="0"/>
            </a:endParaRPr>
          </a:p>
          <a:p>
            <a:pPr algn="ctr"/>
            <a:endParaRPr lang="fr-FR" sz="3200" b="1" u="sng" dirty="0">
              <a:solidFill>
                <a:srgbClr val="FF0000"/>
              </a:solidFill>
              <a:hlinkClick r:id="rId2"/>
            </a:endParaRPr>
          </a:p>
          <a:p>
            <a:pPr algn="ctr"/>
            <a:r>
              <a:rPr lang="fr-FR" sz="3200" b="1" u="sng" dirty="0">
                <a:solidFill>
                  <a:srgbClr val="FF0000"/>
                </a:solidFill>
                <a:hlinkClick r:id="rId2"/>
              </a:rPr>
              <a:t>Article 26-1 du décret du 17 Mars 1967</a:t>
            </a:r>
            <a:r>
              <a:rPr lang="fr-FR" b="1" u="sng" dirty="0">
                <a:hlinkClick r:id="rId2"/>
              </a:rPr>
              <a:t/>
            </a:r>
            <a:br>
              <a:rPr lang="fr-FR" b="1" u="sng" dirty="0">
                <a:hlinkClick r:id="rId2"/>
              </a:rPr>
            </a:br>
            <a:endParaRPr lang="fr-FR" b="1" dirty="0"/>
          </a:p>
          <a:p>
            <a:pPr algn="just"/>
            <a:r>
              <a:rPr lang="fr-FR" sz="2000" dirty="0"/>
              <a:t>Pour l'application des </a:t>
            </a:r>
            <a:r>
              <a:rPr lang="fr-FR" sz="2000" u="sng" dirty="0">
                <a:hlinkClick r:id="rId3"/>
              </a:rPr>
              <a:t>dispositions de l'article 21-2 de la loi du 10 juillet 1965</a:t>
            </a:r>
            <a:r>
              <a:rPr lang="fr-FR" sz="2000" dirty="0"/>
              <a:t>, un montant spécifique est alloué au conseil syndical au sein du budget prévisionnel voté chaque année pour l'exercice de sa délégation de pouvoirs.</a:t>
            </a:r>
          </a:p>
          <a:p>
            <a:endParaRPr lang="fr-FR" sz="2000" dirty="0"/>
          </a:p>
          <a:p>
            <a:r>
              <a:rPr lang="fr-FR" sz="2000" dirty="0"/>
              <a:t>- Compte 706: Provisions au titre de la délégation de pouvoirs accordée au conseil syndical en application de l'article 21-1 de la loi susvisée</a:t>
            </a:r>
          </a:p>
          <a:p>
            <a:pPr algn="ctr"/>
            <a:r>
              <a:rPr lang="fr-FR" sz="2400" b="1" u="sng" dirty="0"/>
              <a:t>706-1 Provisions sur opérations courantes</a:t>
            </a:r>
          </a:p>
          <a:p>
            <a:endParaRPr lang="fr-FR" sz="2000" dirty="0"/>
          </a:p>
          <a:p>
            <a:pPr algn="just"/>
            <a:r>
              <a:rPr lang="fr-FR" sz="2000" dirty="0"/>
              <a:t>Par dérogation à l'alinéa précédent, lorsque la délégation de pouvoirs porte sur des dépenses pour travaux non comprises dans le budget prévisionnel, l'assemblée générale précise </a:t>
            </a:r>
            <a:r>
              <a:rPr lang="fr-FR" sz="2000" dirty="0">
                <a:solidFill>
                  <a:srgbClr val="FF0000"/>
                </a:solidFill>
              </a:rPr>
              <a:t>le montant maximum alloué pour chacune d'elles</a:t>
            </a:r>
            <a:r>
              <a:rPr lang="fr-FR" sz="2000" dirty="0"/>
              <a:t>. Les sommes afférentes à ces dépenses sont appelées selon les mêmes modalités que celles prévues au </a:t>
            </a:r>
            <a:r>
              <a:rPr lang="fr-FR" sz="2000" u="sng" dirty="0">
                <a:hlinkClick r:id="rId4"/>
              </a:rPr>
              <a:t>second alinéa du I de l'article 14-2 de la loi du 10 juillet 1965</a:t>
            </a:r>
            <a:r>
              <a:rPr lang="fr-FR" sz="2000" dirty="0"/>
              <a:t>.</a:t>
            </a:r>
          </a:p>
          <a:p>
            <a:pPr algn="just"/>
            <a:endParaRPr lang="fr-FR" sz="2000" dirty="0"/>
          </a:p>
          <a:p>
            <a:pPr algn="just"/>
            <a:r>
              <a:rPr lang="fr-FR" sz="2000" dirty="0"/>
              <a:t>-Compte 106 Provisions pour travaux au titre de la délégation de pouvoirs accordée au conseil syndical en application de l'article 21-1 de la loi susvisée</a:t>
            </a:r>
          </a:p>
          <a:p>
            <a:endParaRPr lang="fr-FR" sz="500" dirty="0"/>
          </a:p>
          <a:p>
            <a:r>
              <a:rPr lang="fr-FR" sz="2000" dirty="0"/>
              <a:t>			</a:t>
            </a:r>
            <a:r>
              <a:rPr lang="fr-FR" sz="2400" b="1" u="sng" dirty="0"/>
              <a:t>706-2 Provisions sur travaux et opérations exceptionnelles</a:t>
            </a:r>
          </a:p>
          <a:p>
            <a:endParaRPr lang="fr-FR" dirty="0"/>
          </a:p>
          <a:p>
            <a:endParaRPr lang="fr-FR" dirty="0"/>
          </a:p>
          <a:p>
            <a:endParaRPr lang="fr-FR" dirty="0"/>
          </a:p>
        </p:txBody>
      </p:sp>
      <p:sp>
        <p:nvSpPr>
          <p:cNvPr id="3" name="Titre 1"/>
          <p:cNvSpPr txBox="1">
            <a:spLocks/>
          </p:cNvSpPr>
          <p:nvPr/>
        </p:nvSpPr>
        <p:spPr>
          <a:xfrm>
            <a:off x="56741" y="195248"/>
            <a:ext cx="12004219" cy="523209"/>
          </a:xfrm>
          <a:prstGeom prst="rect">
            <a:avLst/>
          </a:prstGeom>
          <a:solidFill>
            <a:schemeClr val="bg1">
              <a:lumMod val="75000"/>
            </a:schemeClr>
          </a:solidFill>
          <a:ln>
            <a:solidFill>
              <a:schemeClr val="tx1"/>
            </a:solidFill>
          </a:ln>
        </p:spPr>
        <p:txBody>
          <a:bodyPr>
            <a:normAutofit fontScale="70000" lnSpcReduction="20000"/>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endParaRPr lang="fr-FR" sz="600" b="1" dirty="0">
              <a:solidFill>
                <a:srgbClr val="000000"/>
              </a:solidFill>
              <a:latin typeface="arial" panose="020B0604020202020204" pitchFamily="34" charset="0"/>
            </a:endParaRPr>
          </a:p>
          <a:p>
            <a:pPr algn="ctr"/>
            <a:endParaRPr lang="fr-FR" sz="1800" b="1" dirty="0">
              <a:solidFill>
                <a:srgbClr val="000000"/>
              </a:solidFill>
              <a:latin typeface="arial" panose="020B0604020202020204" pitchFamily="34" charset="0"/>
            </a:endParaRPr>
          </a:p>
          <a:p>
            <a:pPr algn="ctr"/>
            <a:r>
              <a:rPr lang="fr-FR" sz="4000" b="1" dirty="0">
                <a:solidFill>
                  <a:srgbClr val="000000"/>
                </a:solidFill>
                <a:latin typeface="arial" panose="020B0604020202020204" pitchFamily="34" charset="0"/>
              </a:rPr>
              <a:t>LA DELEGATION ETENDUE DU CONSEIL SYNDICAL</a:t>
            </a:r>
          </a:p>
        </p:txBody>
      </p:sp>
    </p:spTree>
    <p:extLst>
      <p:ext uri="{BB962C8B-B14F-4D97-AF65-F5344CB8AC3E}">
        <p14:creationId xmlns:p14="http://schemas.microsoft.com/office/powerpoint/2010/main" val="3369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dirty="0"/>
              <a:t>QUESTIONS/REPONSES</a:t>
            </a:r>
          </a:p>
          <a:p>
            <a:pPr algn="ctr"/>
            <a:endParaRPr lang="fr-FR" sz="6000" dirty="0"/>
          </a:p>
          <a:p>
            <a:pPr algn="ctr"/>
            <a:endParaRPr lang="fr-FR" sz="6000" dirty="0"/>
          </a:p>
          <a:p>
            <a:pPr algn="ctr"/>
            <a:r>
              <a:rPr lang="fr-FR" sz="6000" dirty="0"/>
              <a:t> </a:t>
            </a:r>
          </a:p>
        </p:txBody>
      </p:sp>
      <p:pic>
        <p:nvPicPr>
          <p:cNvPr id="4" name="Picture 3" descr="f8df1bef-6142-4e4a-b0fa-a0c9dc9f2f98@mxp5">
            <a:extLst>
              <a:ext uri="{FF2B5EF4-FFF2-40B4-BE49-F238E27FC236}">
                <a16:creationId xmlns:a16="http://schemas.microsoft.com/office/drawing/2014/main" xmlns="" id="{8EF09856-6909-4661-9EB3-A4579C6DA8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717" y="3429000"/>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13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4800" b="1" dirty="0"/>
              <a:t>L’ELABORATION DE L’ORDRE DU JOUR ET DES BUDGETS PREVISIONNELS </a:t>
            </a:r>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985396D6-C733-4357-9082-75AB37E22F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212" y="3429000"/>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65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xmlns="" id="{CD41A525-E8C8-439C-878A-2BD722677AE1}"/>
              </a:ext>
            </a:extLst>
          </p:cNvPr>
          <p:cNvSpPr txBox="1">
            <a:spLocks/>
          </p:cNvSpPr>
          <p:nvPr/>
        </p:nvSpPr>
        <p:spPr>
          <a:xfrm>
            <a:off x="23574" y="-106031"/>
            <a:ext cx="12188113" cy="675057"/>
          </a:xfrm>
          <a:prstGeom prst="rect">
            <a:avLst/>
          </a:prstGeom>
          <a:solidFill>
            <a:schemeClr val="bg1">
              <a:lumMod val="75000"/>
            </a:schemeClr>
          </a:solidFill>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r>
              <a:rPr lang="fr-FR" sz="4400" dirty="0"/>
              <a:t>L’ELABORATION DE l’ORDRE DU JOUR ET DES BUDGETS PREVISIONNELS</a:t>
            </a:r>
          </a:p>
        </p:txBody>
      </p:sp>
      <p:sp>
        <p:nvSpPr>
          <p:cNvPr id="12" name="ZoneTexte 11"/>
          <p:cNvSpPr txBox="1"/>
          <p:nvPr/>
        </p:nvSpPr>
        <p:spPr>
          <a:xfrm>
            <a:off x="23574" y="569026"/>
            <a:ext cx="12168425" cy="6524863"/>
          </a:xfrm>
          <a:prstGeom prst="rect">
            <a:avLst/>
          </a:prstGeom>
          <a:solidFill>
            <a:schemeClr val="bg1"/>
          </a:solidFill>
        </p:spPr>
        <p:txBody>
          <a:bodyPr wrap="square" rtlCol="0">
            <a:spAutoFit/>
          </a:bodyPr>
          <a:lstStyle/>
          <a:p>
            <a:pPr marL="285750" indent="-285750" algn="just">
              <a:buFont typeface="Wingdings" panose="05000000000000000000" pitchFamily="2" charset="2"/>
              <a:buChar char="ü"/>
            </a:pPr>
            <a:r>
              <a:rPr lang="fr-FR" dirty="0"/>
              <a:t>Conformément a </a:t>
            </a:r>
            <a:r>
              <a:rPr lang="fr-FR" dirty="0">
                <a:solidFill>
                  <a:srgbClr val="00B050"/>
                </a:solidFill>
              </a:rPr>
              <a:t>l’article 18 de la loi du 10 juillet 1965 </a:t>
            </a:r>
            <a:r>
              <a:rPr lang="fr-FR" dirty="0"/>
              <a:t>et de </a:t>
            </a:r>
            <a:r>
              <a:rPr lang="fr-FR" dirty="0">
                <a:solidFill>
                  <a:srgbClr val="FFC000"/>
                </a:solidFill>
              </a:rPr>
              <a:t>l’article 26 du décret du 17 mars 1967 </a:t>
            </a:r>
            <a:r>
              <a:rPr lang="fr-FR" dirty="0"/>
              <a:t>le syndic et le conseil syndical doivent </a:t>
            </a:r>
            <a:r>
              <a:rPr lang="fr-FR" dirty="0">
                <a:solidFill>
                  <a:srgbClr val="FF0000"/>
                </a:solidFill>
              </a:rPr>
              <a:t>ETABLIR EN CONCERTATION </a:t>
            </a:r>
            <a:r>
              <a:rPr lang="fr-FR" dirty="0"/>
              <a:t>l’ordre du jour de l’assemblée générale et les budgets prévisionnels en concertation.</a:t>
            </a:r>
          </a:p>
          <a:p>
            <a:pPr algn="just"/>
            <a:endParaRPr lang="fr-FR" dirty="0"/>
          </a:p>
          <a:p>
            <a:pPr marL="285750" indent="-285750" algn="just">
              <a:buFont typeface="Wingdings" panose="05000000000000000000" pitchFamily="2" charset="2"/>
              <a:buChar char="ü"/>
            </a:pPr>
            <a:r>
              <a:rPr lang="fr-FR" dirty="0">
                <a:solidFill>
                  <a:srgbClr val="FF0000"/>
                </a:solidFill>
              </a:rPr>
              <a:t>Bien en amont</a:t>
            </a:r>
            <a:r>
              <a:rPr lang="fr-FR" dirty="0"/>
              <a:t>, le conseil syndical devra convenir d’une date de réunion de travail avec le syndic réservée à cette tâche.</a:t>
            </a:r>
          </a:p>
          <a:p>
            <a:pPr algn="just"/>
            <a:endParaRPr lang="fr-FR" dirty="0"/>
          </a:p>
          <a:p>
            <a:pPr marL="285750" indent="-285750" algn="just">
              <a:buFont typeface="Wingdings" panose="05000000000000000000" pitchFamily="2" charset="2"/>
              <a:buChar char="ü"/>
            </a:pPr>
            <a:r>
              <a:rPr lang="fr-FR" dirty="0"/>
              <a:t>Le contrat de syndic devra inclure dans le forfait de base </a:t>
            </a:r>
            <a:r>
              <a:rPr lang="fr-FR" dirty="0">
                <a:solidFill>
                  <a:srgbClr val="FF0000"/>
                </a:solidFill>
              </a:rPr>
              <a:t>au moins trois réunions </a:t>
            </a:r>
            <a:r>
              <a:rPr lang="fr-FR" dirty="0"/>
              <a:t>dont une pour l’élaboration de la convocation d’assemblée générale.</a:t>
            </a:r>
          </a:p>
          <a:p>
            <a:pPr algn="just"/>
            <a:endParaRPr lang="fr-FR" dirty="0"/>
          </a:p>
          <a:p>
            <a:pPr marL="285750" indent="-285750">
              <a:buFont typeface="Wingdings" panose="05000000000000000000" pitchFamily="2" charset="2"/>
              <a:buChar char="ü"/>
            </a:pPr>
            <a:r>
              <a:rPr lang="fr-FR" dirty="0"/>
              <a:t>La date de réunion doit être </a:t>
            </a:r>
            <a:r>
              <a:rPr lang="fr-FR" b="1" dirty="0">
                <a:solidFill>
                  <a:srgbClr val="FF0000"/>
                </a:solidFill>
              </a:rPr>
              <a:t>SUFFISAMMENT ÉLOIGNÉE </a:t>
            </a:r>
            <a:r>
              <a:rPr lang="fr-FR" dirty="0"/>
              <a:t>des vingt et un jours de convocation pour permettre des corrections au projet initial.</a:t>
            </a:r>
            <a:br>
              <a:rPr lang="fr-FR" dirty="0"/>
            </a:br>
            <a:endParaRPr lang="fr-FR" dirty="0"/>
          </a:p>
          <a:p>
            <a:r>
              <a:rPr lang="fr-FR" sz="2000" b="1" u="sng" dirty="0"/>
              <a:t>7.1.3. Prestations optionnelles qui peuvent être incluses dans le forfait sur décision des parties </a:t>
            </a:r>
          </a:p>
          <a:p>
            <a:r>
              <a:rPr lang="fr-FR" sz="500" b="1" u="sng" dirty="0"/>
              <a:t> </a:t>
            </a:r>
            <a:r>
              <a:rPr lang="fr-FR" sz="2000" b="1" u="sng" dirty="0"/>
              <a:t/>
            </a:r>
            <a:br>
              <a:rPr lang="fr-FR" sz="2000" b="1" u="sng" dirty="0"/>
            </a:br>
            <a:r>
              <a:rPr lang="fr-FR" dirty="0"/>
              <a:t>Le forfait convenu entre les parties en vertu du présent contrat pourra expressément inclure l'une ou plusieurs des prestations ci-dessous : </a:t>
            </a:r>
            <a:br>
              <a:rPr lang="fr-FR" dirty="0"/>
            </a:br>
            <a:r>
              <a:rPr lang="fr-FR" dirty="0"/>
              <a:t>(Si les parties conviennent de retenir une prestation, elles remplissent les mentions ci-dessous afin de préciser ses modalités d'exécution. Elles rayent les mentions inutiles.)</a:t>
            </a:r>
          </a:p>
          <a:p>
            <a:r>
              <a:rPr lang="fr-FR" dirty="0"/>
              <a:t/>
            </a:r>
            <a:br>
              <a:rPr lang="fr-FR" dirty="0"/>
            </a:br>
            <a:r>
              <a:rPr lang="fr-FR" dirty="0"/>
              <a:t>- la préparation, convocation et tenue de assemblée (s) générale (s), autres que l'assemblée générale annuelle de … heures, à l'intérieur d'une plage horaire allant de … heures à … heures ;</a:t>
            </a:r>
          </a:p>
          <a:p>
            <a:r>
              <a:rPr lang="fr-FR" dirty="0"/>
              <a:t/>
            </a:r>
            <a:br>
              <a:rPr lang="fr-FR" dirty="0"/>
            </a:br>
            <a:r>
              <a:rPr lang="fr-FR" b="1" u="dbl" dirty="0">
                <a:solidFill>
                  <a:srgbClr val="FF0000"/>
                </a:solidFill>
              </a:rPr>
              <a:t>- l'organisation de … réunion (s) avec le conseil syndical d'une durée de heures. </a:t>
            </a:r>
          </a:p>
        </p:txBody>
      </p:sp>
    </p:spTree>
    <p:extLst>
      <p:ext uri="{BB962C8B-B14F-4D97-AF65-F5344CB8AC3E}">
        <p14:creationId xmlns:p14="http://schemas.microsoft.com/office/powerpoint/2010/main" val="361664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xmlns="" id="{CD41A525-E8C8-439C-878A-2BD722677AE1}"/>
              </a:ext>
            </a:extLst>
          </p:cNvPr>
          <p:cNvSpPr txBox="1">
            <a:spLocks/>
          </p:cNvSpPr>
          <p:nvPr/>
        </p:nvSpPr>
        <p:spPr>
          <a:xfrm>
            <a:off x="695131" y="0"/>
            <a:ext cx="11268269" cy="803037"/>
          </a:xfrm>
          <a:prstGeom prst="rect">
            <a:avLst/>
          </a:prstGeom>
          <a:solidFill>
            <a:schemeClr val="bg1">
              <a:lumMod val="65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r>
              <a:rPr lang="fr-FR" sz="4000" dirty="0"/>
              <a:t>La préparation à la réunion de travail avec le syndic</a:t>
            </a:r>
          </a:p>
        </p:txBody>
      </p:sp>
      <p:sp>
        <p:nvSpPr>
          <p:cNvPr id="6" name="ZoneTexte 5"/>
          <p:cNvSpPr txBox="1"/>
          <p:nvPr/>
        </p:nvSpPr>
        <p:spPr>
          <a:xfrm>
            <a:off x="185057" y="803037"/>
            <a:ext cx="11778343" cy="5816977"/>
          </a:xfrm>
          <a:prstGeom prst="rect">
            <a:avLst/>
          </a:prstGeom>
          <a:solidFill>
            <a:schemeClr val="bg1"/>
          </a:solidFill>
        </p:spPr>
        <p:txBody>
          <a:bodyPr wrap="square" rtlCol="0">
            <a:spAutoFit/>
          </a:bodyPr>
          <a:lstStyle/>
          <a:p>
            <a:pPr marL="457200" indent="-457200">
              <a:buFont typeface="Wingdings" panose="05000000000000000000" pitchFamily="2" charset="2"/>
              <a:buChar char="Ø"/>
            </a:pPr>
            <a:r>
              <a:rPr lang="fr-FR" sz="2800" dirty="0"/>
              <a:t>Le conseil syndical devra </a:t>
            </a:r>
            <a:r>
              <a:rPr lang="fr-FR" sz="2800" dirty="0">
                <a:solidFill>
                  <a:srgbClr val="FF0000"/>
                </a:solidFill>
              </a:rPr>
              <a:t>se réunir en privé </a:t>
            </a:r>
            <a:r>
              <a:rPr lang="fr-FR" sz="2800" dirty="0"/>
              <a:t>afin de définir les questions et résolutions qu’ils souhaitent exiger au syndic d’inscrire  l’ordre du jour et celles qu’il faudra impérativement supprimer.</a:t>
            </a:r>
          </a:p>
          <a:p>
            <a:endParaRPr lang="fr-FR" sz="2800" dirty="0"/>
          </a:p>
          <a:p>
            <a:pPr marL="285750" indent="-285750">
              <a:buFont typeface="Wingdings" panose="05000000000000000000" pitchFamily="2" charset="2"/>
              <a:buChar char="ü"/>
            </a:pPr>
            <a:r>
              <a:rPr lang="fr-FR" sz="2800" dirty="0"/>
              <a:t> Le conseil syndical devra rédiger:</a:t>
            </a:r>
          </a:p>
          <a:p>
            <a:endParaRPr lang="fr-FR" sz="800" dirty="0"/>
          </a:p>
          <a:p>
            <a:pPr marL="514350" indent="-514350">
              <a:buFont typeface="+mj-lt"/>
              <a:buAutoNum type="arabicPeriod"/>
            </a:pPr>
            <a:r>
              <a:rPr lang="fr-FR" sz="2800" dirty="0"/>
              <a:t>la question </a:t>
            </a:r>
          </a:p>
          <a:p>
            <a:pPr marL="514350" indent="-514350">
              <a:buFont typeface="+mj-lt"/>
              <a:buAutoNum type="arabicPeriod"/>
            </a:pPr>
            <a:r>
              <a:rPr lang="fr-FR" sz="2800" dirty="0"/>
              <a:t>la résolution </a:t>
            </a:r>
          </a:p>
          <a:p>
            <a:pPr marL="514350" indent="-514350">
              <a:buFont typeface="+mj-lt"/>
              <a:buAutoNum type="arabicPeriod"/>
            </a:pPr>
            <a:r>
              <a:rPr lang="fr-FR" sz="2800" dirty="0"/>
              <a:t>Et quand cela est nécessaire voire impératif fournir la pièce jointe. </a:t>
            </a:r>
          </a:p>
          <a:p>
            <a:r>
              <a:rPr lang="fr-FR" sz="2800" dirty="0"/>
              <a:t>A défaut de la présentation de l’un de ces trois éléments le syndic pourra refuser d’inscrire la question à l’ordre du jour. </a:t>
            </a:r>
          </a:p>
          <a:p>
            <a:endParaRPr lang="fr-FR" sz="2800" dirty="0"/>
          </a:p>
          <a:p>
            <a:pPr marL="285750" indent="-285750">
              <a:buFont typeface="Wingdings" panose="05000000000000000000" pitchFamily="2" charset="2"/>
              <a:buChar char="Ø"/>
            </a:pPr>
            <a:r>
              <a:rPr lang="fr-FR" sz="2800" dirty="0"/>
              <a:t> Cette mesure impose au conseil syndical d’avoir </a:t>
            </a:r>
            <a:r>
              <a:rPr lang="fr-FR" sz="2800" dirty="0">
                <a:solidFill>
                  <a:srgbClr val="FF0000"/>
                </a:solidFill>
              </a:rPr>
              <a:t>étudié les comptes </a:t>
            </a:r>
            <a:r>
              <a:rPr lang="fr-FR" sz="2800" dirty="0"/>
              <a:t>de la copropriété et identifié </a:t>
            </a:r>
            <a:r>
              <a:rPr lang="fr-FR" sz="2800" dirty="0">
                <a:solidFill>
                  <a:srgbClr val="FF0000"/>
                </a:solidFill>
              </a:rPr>
              <a:t>les problèmes à résoudre </a:t>
            </a:r>
            <a:r>
              <a:rPr lang="fr-FR" sz="2800" dirty="0"/>
              <a:t>ou les points à faire évoluer. </a:t>
            </a:r>
          </a:p>
        </p:txBody>
      </p:sp>
    </p:spTree>
    <p:extLst>
      <p:ext uri="{BB962C8B-B14F-4D97-AF65-F5344CB8AC3E}">
        <p14:creationId xmlns:p14="http://schemas.microsoft.com/office/powerpoint/2010/main" val="405344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254" y="820670"/>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xmlns="" id="{CD41A525-E8C8-439C-878A-2BD722677AE1}"/>
              </a:ext>
            </a:extLst>
          </p:cNvPr>
          <p:cNvSpPr txBox="1">
            <a:spLocks/>
          </p:cNvSpPr>
          <p:nvPr/>
        </p:nvSpPr>
        <p:spPr>
          <a:xfrm>
            <a:off x="482083" y="326571"/>
            <a:ext cx="11268269" cy="643813"/>
          </a:xfrm>
          <a:prstGeom prst="rect">
            <a:avLst/>
          </a:prstGeom>
          <a:solidFill>
            <a:schemeClr val="bg1">
              <a:lumMod val="75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r>
              <a:rPr lang="fr-FR" sz="4000" dirty="0"/>
              <a:t>la réunion de travail avec le conseil syndical et le syndic</a:t>
            </a:r>
          </a:p>
        </p:txBody>
      </p:sp>
      <p:sp>
        <p:nvSpPr>
          <p:cNvPr id="6" name="ZoneTexte 5"/>
          <p:cNvSpPr txBox="1"/>
          <p:nvPr/>
        </p:nvSpPr>
        <p:spPr>
          <a:xfrm>
            <a:off x="373225" y="1245425"/>
            <a:ext cx="11691257" cy="4985980"/>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fr-FR" sz="2400" dirty="0"/>
              <a:t>A partir du moment où la question et de la résolution du conseil syndical ne présentent pas d’irrégularité; le conseil syndical </a:t>
            </a:r>
            <a:r>
              <a:rPr lang="fr-FR" sz="2400" dirty="0">
                <a:solidFill>
                  <a:srgbClr val="FF0000"/>
                </a:solidFill>
              </a:rPr>
              <a:t>doit exiger </a:t>
            </a:r>
            <a:r>
              <a:rPr lang="fr-FR" sz="2400" dirty="0"/>
              <a:t>de son syndic qu’elles soient inscrites.</a:t>
            </a:r>
          </a:p>
          <a:p>
            <a:endParaRPr lang="fr-FR" sz="1500" dirty="0"/>
          </a:p>
          <a:p>
            <a:pPr marL="285750" indent="-285750">
              <a:buFont typeface="Wingdings" panose="05000000000000000000" pitchFamily="2" charset="2"/>
              <a:buChar char="ü"/>
            </a:pPr>
            <a:r>
              <a:rPr lang="fr-FR" sz="2400" dirty="0"/>
              <a:t>Le conseil syndical doit avoir </a:t>
            </a:r>
            <a:r>
              <a:rPr lang="fr-FR" sz="2400" dirty="0">
                <a:solidFill>
                  <a:srgbClr val="FF0000"/>
                </a:solidFill>
              </a:rPr>
              <a:t>un avis critique </a:t>
            </a:r>
            <a:r>
              <a:rPr lang="fr-FR" sz="2400" dirty="0"/>
              <a:t>sur les questions et résolutions proposées par le syndic, pouvant même demander des corrections voire sa suppression</a:t>
            </a:r>
          </a:p>
          <a:p>
            <a:endParaRPr lang="fr-FR" sz="1500" dirty="0"/>
          </a:p>
          <a:p>
            <a:pPr marL="285750" indent="-285750">
              <a:buFont typeface="Wingdings" panose="05000000000000000000" pitchFamily="2" charset="2"/>
              <a:buChar char="ü"/>
            </a:pPr>
            <a:r>
              <a:rPr lang="fr-FR" sz="2400" dirty="0"/>
              <a:t>Le conseil syndical </a:t>
            </a:r>
            <a:r>
              <a:rPr lang="fr-FR" sz="2400" dirty="0">
                <a:solidFill>
                  <a:srgbClr val="FF0000"/>
                </a:solidFill>
              </a:rPr>
              <a:t>devra vérifier toutes questions et résolutions </a:t>
            </a:r>
            <a:r>
              <a:rPr lang="fr-FR" sz="2400" dirty="0"/>
              <a:t>dite « obligatoire » qui se référencent à une disposition légale ou règlementaire.</a:t>
            </a:r>
          </a:p>
          <a:p>
            <a:endParaRPr lang="fr-FR" sz="1500" dirty="0"/>
          </a:p>
          <a:p>
            <a:pPr marL="285750" indent="-285750">
              <a:buFont typeface="Wingdings" panose="05000000000000000000" pitchFamily="2" charset="2"/>
              <a:buChar char="ü"/>
            </a:pPr>
            <a:r>
              <a:rPr lang="fr-FR" sz="2400" dirty="0"/>
              <a:t>Il faudra vérifier que les majorités des résolutions requises et précisées par le syndic sont bien celles prévues par la loi.</a:t>
            </a:r>
          </a:p>
          <a:p>
            <a:endParaRPr lang="fr-FR" sz="1500" dirty="0"/>
          </a:p>
          <a:p>
            <a:pPr marL="285750" indent="-285750">
              <a:buFont typeface="Wingdings" panose="05000000000000000000" pitchFamily="2" charset="2"/>
              <a:buChar char="ü"/>
            </a:pPr>
            <a:r>
              <a:rPr lang="fr-FR" sz="2400" dirty="0"/>
              <a:t>Si l’assemblée générale ne va pas designer pour un deuxième mandat le syndic en place,  il faut prévoir que l’assemblée générale </a:t>
            </a:r>
            <a:r>
              <a:rPr lang="fr-FR" sz="2400" dirty="0">
                <a:solidFill>
                  <a:srgbClr val="FF0000"/>
                </a:solidFill>
              </a:rPr>
              <a:t>se tienne en dehors du bureau du syndic</a:t>
            </a:r>
            <a:r>
              <a:rPr lang="fr-FR" sz="2400" dirty="0"/>
              <a:t>. </a:t>
            </a:r>
          </a:p>
          <a:p>
            <a:pPr marL="285750" indent="-285750">
              <a:buFont typeface="Wingdings" panose="05000000000000000000" pitchFamily="2" charset="2"/>
              <a:buChar char="ü"/>
            </a:pPr>
            <a:endParaRPr lang="fr-FR" dirty="0"/>
          </a:p>
        </p:txBody>
      </p:sp>
    </p:spTree>
    <p:extLst>
      <p:ext uri="{BB962C8B-B14F-4D97-AF65-F5344CB8AC3E}">
        <p14:creationId xmlns:p14="http://schemas.microsoft.com/office/powerpoint/2010/main" val="20702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4800" b="1" dirty="0"/>
              <a:t>LA TENUE DE L’ASSEMBLEE GENERALE</a:t>
            </a:r>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94279139-CE85-4172-91A3-96573D51E8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823" y="3564620"/>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72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avec flèche 34"/>
          <p:cNvCxnSpPr/>
          <p:nvPr/>
        </p:nvCxnSpPr>
        <p:spPr>
          <a:xfrm>
            <a:off x="3407582" y="3230259"/>
            <a:ext cx="0" cy="1008412"/>
          </a:xfrm>
          <a:prstGeom prst="straightConnector1">
            <a:avLst/>
          </a:prstGeom>
          <a:ln w="47625">
            <a:tailEnd type="triangle"/>
          </a:ln>
        </p:spPr>
        <p:style>
          <a:lnRef idx="2">
            <a:schemeClr val="accent6"/>
          </a:lnRef>
          <a:fillRef idx="0">
            <a:schemeClr val="accent6"/>
          </a:fillRef>
          <a:effectRef idx="1">
            <a:schemeClr val="accent6"/>
          </a:effectRef>
          <a:fontRef idx="minor">
            <a:schemeClr val="tx1"/>
          </a:fontRef>
        </p:style>
      </p:cxnSp>
      <p:sp>
        <p:nvSpPr>
          <p:cNvPr id="2" name="Titre 1"/>
          <p:cNvSpPr>
            <a:spLocks noGrp="1"/>
          </p:cNvSpPr>
          <p:nvPr>
            <p:ph type="title"/>
          </p:nvPr>
        </p:nvSpPr>
        <p:spPr>
          <a:xfrm>
            <a:off x="739031" y="257245"/>
            <a:ext cx="10482072" cy="701156"/>
          </a:xfrm>
          <a:solidFill>
            <a:schemeClr val="bg1">
              <a:lumMod val="85000"/>
            </a:schemeClr>
          </a:solidFill>
        </p:spPr>
        <p:txBody>
          <a:bodyPr>
            <a:normAutofit fontScale="90000"/>
          </a:bodyPr>
          <a:lstStyle/>
          <a:p>
            <a:pPr algn="ctr"/>
            <a:r>
              <a:rPr lang="fr-FR" dirty="0"/>
              <a:t>Les droits et pouvoirs du conseil syndical</a:t>
            </a:r>
          </a:p>
        </p:txBody>
      </p:sp>
      <p:sp>
        <p:nvSpPr>
          <p:cNvPr id="3" name="Espace réservé du contenu 2"/>
          <p:cNvSpPr>
            <a:spLocks noGrp="1"/>
          </p:cNvSpPr>
          <p:nvPr>
            <p:ph idx="1"/>
          </p:nvPr>
        </p:nvSpPr>
        <p:spPr>
          <a:xfrm>
            <a:off x="355279" y="1102643"/>
            <a:ext cx="11538857" cy="4123983"/>
          </a:xfrm>
        </p:spPr>
        <p:txBody>
          <a:bodyPr>
            <a:normAutofit/>
          </a:bodyPr>
          <a:lstStyle/>
          <a:p>
            <a:pPr algn="ctr"/>
            <a:r>
              <a:rPr lang="fr-FR" sz="2800" u="sng" dirty="0">
                <a:solidFill>
                  <a:srgbClr val="FF0000"/>
                </a:solidFill>
                <a:latin typeface="Aparajita" panose="020B0604020202020204" pitchFamily="34" charset="0"/>
                <a:cs typeface="Aparajita" panose="020B0604020202020204" pitchFamily="34" charset="0"/>
              </a:rPr>
              <a:t>Confirmation des textes légaux et règlementaires de la place prépondérante du conseil syndical </a:t>
            </a:r>
          </a:p>
        </p:txBody>
      </p:sp>
      <p:grpSp>
        <p:nvGrpSpPr>
          <p:cNvPr id="4" name="Groupe 3"/>
          <p:cNvGrpSpPr/>
          <p:nvPr/>
        </p:nvGrpSpPr>
        <p:grpSpPr>
          <a:xfrm>
            <a:off x="1090246" y="2431839"/>
            <a:ext cx="4301970" cy="911790"/>
            <a:chOff x="5623322" y="1419064"/>
            <a:chExt cx="2023513" cy="3012786"/>
          </a:xfrm>
          <a:solidFill>
            <a:srgbClr val="0A5611"/>
          </a:solidFill>
        </p:grpSpPr>
        <p:sp>
          <p:nvSpPr>
            <p:cNvPr id="5" name="Rectangle à coins arrondis 4"/>
            <p:cNvSpPr/>
            <p:nvPr/>
          </p:nvSpPr>
          <p:spPr>
            <a:xfrm>
              <a:off x="5623322" y="1419064"/>
              <a:ext cx="2023513" cy="3012786"/>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a:xfrm>
              <a:off x="5684800" y="2493389"/>
              <a:ext cx="1825953" cy="864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dirty="0"/>
                <a:t>MISSIONS</a:t>
              </a:r>
              <a:endParaRPr lang="fr-FR" sz="1900" kern="1200" dirty="0"/>
            </a:p>
          </p:txBody>
        </p:sp>
      </p:grpSp>
      <p:sp>
        <p:nvSpPr>
          <p:cNvPr id="27" name="Rectangle à coins arrondis 26"/>
          <p:cNvSpPr/>
          <p:nvPr/>
        </p:nvSpPr>
        <p:spPr>
          <a:xfrm>
            <a:off x="297865" y="4196429"/>
            <a:ext cx="6052628" cy="2415446"/>
          </a:xfrm>
          <a:prstGeom prst="roundRect">
            <a:avLst/>
          </a:prstGeom>
          <a:solidFill>
            <a:srgbClr val="00B050"/>
          </a:solidFill>
          <a:ln>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defTabSz="844550">
              <a:lnSpc>
                <a:spcPct val="90000"/>
              </a:lnSpc>
              <a:spcBef>
                <a:spcPct val="0"/>
              </a:spcBef>
              <a:spcAft>
                <a:spcPct val="35000"/>
              </a:spcAft>
            </a:pPr>
            <a:r>
              <a:rPr lang="fr-FR" b="1" u="sng" dirty="0">
                <a:solidFill>
                  <a:schemeClr val="tx1"/>
                </a:solidFill>
              </a:rPr>
              <a:t>Art 21 de la loi du 10 juillet 1965 </a:t>
            </a:r>
          </a:p>
          <a:p>
            <a:pPr marL="285750" lvl="0" indent="-285750" algn="just" defTabSz="844550">
              <a:lnSpc>
                <a:spcPct val="90000"/>
              </a:lnSpc>
              <a:spcBef>
                <a:spcPct val="0"/>
              </a:spcBef>
              <a:spcAft>
                <a:spcPct val="35000"/>
              </a:spcAft>
              <a:buFont typeface="Arial" panose="020B0604020202020204" pitchFamily="34" charset="0"/>
              <a:buChar char="•"/>
            </a:pPr>
            <a:r>
              <a:rPr lang="fr-FR" sz="2000" dirty="0">
                <a:solidFill>
                  <a:schemeClr val="tx1"/>
                </a:solidFill>
              </a:rPr>
              <a:t>Contrôle du syndic dans sa gestion de la copropriété </a:t>
            </a:r>
          </a:p>
          <a:p>
            <a:pPr marL="285750" lvl="0" indent="-285750" algn="just" defTabSz="844550">
              <a:lnSpc>
                <a:spcPct val="90000"/>
              </a:lnSpc>
              <a:spcBef>
                <a:spcPct val="0"/>
              </a:spcBef>
              <a:spcAft>
                <a:spcPct val="35000"/>
              </a:spcAft>
              <a:buFont typeface="Arial" panose="020B0604020202020204" pitchFamily="34" charset="0"/>
              <a:buChar char="•"/>
            </a:pPr>
            <a:r>
              <a:rPr lang="fr-FR" sz="2000" dirty="0">
                <a:solidFill>
                  <a:schemeClr val="tx1"/>
                </a:solidFill>
              </a:rPr>
              <a:t>Assistance du syndic dans sa gestion de la copropriété</a:t>
            </a:r>
          </a:p>
          <a:p>
            <a:pPr marL="285750" lvl="0" indent="-285750" algn="just" defTabSz="844550">
              <a:lnSpc>
                <a:spcPct val="90000"/>
              </a:lnSpc>
              <a:spcBef>
                <a:spcPct val="0"/>
              </a:spcBef>
              <a:spcAft>
                <a:spcPct val="35000"/>
              </a:spcAft>
              <a:buFont typeface="Arial" panose="020B0604020202020204" pitchFamily="34" charset="0"/>
              <a:buChar char="•"/>
            </a:pPr>
            <a:r>
              <a:rPr lang="fr-FR" sz="2000" dirty="0">
                <a:solidFill>
                  <a:schemeClr val="tx1"/>
                </a:solidFill>
              </a:rPr>
              <a:t>Acte de gestion pour la copropriété</a:t>
            </a:r>
          </a:p>
        </p:txBody>
      </p:sp>
      <p:sp>
        <p:nvSpPr>
          <p:cNvPr id="28" name="Rectangle à coins arrondis 27"/>
          <p:cNvSpPr/>
          <p:nvPr/>
        </p:nvSpPr>
        <p:spPr>
          <a:xfrm>
            <a:off x="7419109" y="2406444"/>
            <a:ext cx="4195948" cy="9682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POUVOIRS ET OBLIGATIONS </a:t>
            </a:r>
          </a:p>
        </p:txBody>
      </p:sp>
      <p:sp>
        <p:nvSpPr>
          <p:cNvPr id="29" name="Rectangle à coins arrondis 28"/>
          <p:cNvSpPr/>
          <p:nvPr/>
        </p:nvSpPr>
        <p:spPr>
          <a:xfrm>
            <a:off x="6463299" y="4181103"/>
            <a:ext cx="5543643" cy="24154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fr-FR" sz="2000" dirty="0">
                <a:solidFill>
                  <a:schemeClr val="tx1"/>
                </a:solidFill>
              </a:rPr>
              <a:t>La loi du 10 juillet 1965 ainsi que le décret du  17 mars 1967 prévoient des disposions qui donnent au conseil syndical les pouvoirs d’agir</a:t>
            </a:r>
          </a:p>
          <a:p>
            <a:pPr marL="285750" indent="-285750" algn="just">
              <a:buFont typeface="Arial" panose="020B0604020202020204" pitchFamily="34" charset="0"/>
              <a:buChar char="•"/>
            </a:pPr>
            <a:endParaRPr lang="fr-FR" sz="2000" dirty="0">
              <a:solidFill>
                <a:schemeClr val="tx1"/>
              </a:solidFill>
            </a:endParaRPr>
          </a:p>
          <a:p>
            <a:pPr marL="285750" indent="-285750" algn="just">
              <a:buFont typeface="Arial" panose="020B0604020202020204" pitchFamily="34" charset="0"/>
              <a:buChar char="•"/>
            </a:pPr>
            <a:r>
              <a:rPr lang="fr-FR" sz="2000" dirty="0">
                <a:solidFill>
                  <a:schemeClr val="tx1"/>
                </a:solidFill>
              </a:rPr>
              <a:t>En parallèle, le conseil syndical doit assurer des obligations légales et règlementaires</a:t>
            </a:r>
          </a:p>
        </p:txBody>
      </p:sp>
      <p:cxnSp>
        <p:nvCxnSpPr>
          <p:cNvPr id="33" name="Connecteur droit avec flèche 32"/>
          <p:cNvCxnSpPr>
            <a:cxnSpLocks/>
          </p:cNvCxnSpPr>
          <p:nvPr/>
        </p:nvCxnSpPr>
        <p:spPr>
          <a:xfrm>
            <a:off x="3412652" y="1481794"/>
            <a:ext cx="0" cy="924650"/>
          </a:xfrm>
          <a:prstGeom prst="straightConnector1">
            <a:avLst/>
          </a:prstGeom>
          <a:ln w="50800">
            <a:tailEnd type="triangle"/>
          </a:ln>
        </p:spPr>
        <p:style>
          <a:lnRef idx="2">
            <a:schemeClr val="accent6"/>
          </a:lnRef>
          <a:fillRef idx="0">
            <a:schemeClr val="accent6"/>
          </a:fillRef>
          <a:effectRef idx="1">
            <a:schemeClr val="accent6"/>
          </a:effectRef>
          <a:fontRef idx="minor">
            <a:schemeClr val="tx1"/>
          </a:fontRef>
        </p:style>
      </p:cxnSp>
      <p:cxnSp>
        <p:nvCxnSpPr>
          <p:cNvPr id="37" name="Connecteur droit avec flèche 36"/>
          <p:cNvCxnSpPr/>
          <p:nvPr/>
        </p:nvCxnSpPr>
        <p:spPr>
          <a:xfrm>
            <a:off x="9526272" y="3287828"/>
            <a:ext cx="11536" cy="893275"/>
          </a:xfrm>
          <a:prstGeom prst="straightConnector1">
            <a:avLst/>
          </a:prstGeom>
          <a:ln w="47625">
            <a:tailEnd type="triangle"/>
          </a:ln>
        </p:spPr>
        <p:style>
          <a:lnRef idx="2">
            <a:schemeClr val="accent6"/>
          </a:lnRef>
          <a:fillRef idx="0">
            <a:schemeClr val="accent6"/>
          </a:fillRef>
          <a:effectRef idx="1">
            <a:schemeClr val="accent6"/>
          </a:effectRef>
          <a:fontRef idx="minor">
            <a:schemeClr val="tx1"/>
          </a:fontRef>
        </p:style>
      </p:cxnSp>
      <p:cxnSp>
        <p:nvCxnSpPr>
          <p:cNvPr id="39" name="Connecteur droit avec flèche 38"/>
          <p:cNvCxnSpPr>
            <a:cxnSpLocks/>
          </p:cNvCxnSpPr>
          <p:nvPr/>
        </p:nvCxnSpPr>
        <p:spPr>
          <a:xfrm>
            <a:off x="9510477" y="1505248"/>
            <a:ext cx="0" cy="829075"/>
          </a:xfrm>
          <a:prstGeom prst="straightConnector1">
            <a:avLst/>
          </a:prstGeom>
          <a:ln w="508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0353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892867"/>
          </a:xfrm>
          <a:solidFill>
            <a:schemeClr val="bg1">
              <a:lumMod val="85000"/>
            </a:schemeClr>
          </a:solidFill>
          <a:ln>
            <a:solidFill>
              <a:schemeClr val="bg1">
                <a:lumMod val="95000"/>
              </a:schemeClr>
            </a:solidFill>
          </a:ln>
        </p:spPr>
        <p:txBody>
          <a:bodyPr>
            <a:normAutofit/>
          </a:bodyPr>
          <a:lstStyle/>
          <a:p>
            <a:pPr algn="ctr"/>
            <a:r>
              <a:rPr lang="fr-FR" sz="3600" dirty="0"/>
              <a:t>LES MODALITES DE CONVOCATION PAPIER DE L’ASSEMBLEE GENERALE</a:t>
            </a: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343593" y="1152698"/>
            <a:ext cx="11909367" cy="4343640"/>
          </a:xfrm>
        </p:spPr>
        <p:txBody>
          <a:bodyPr>
            <a:normAutofit/>
          </a:bodyPr>
          <a:lstStyle/>
          <a:p>
            <a:pPr marL="0" indent="0" algn="ctr">
              <a:buNone/>
            </a:pPr>
            <a:r>
              <a:rPr lang="fr-FR" b="1" u="sng" dirty="0"/>
              <a:t>Article 9 du décret du 17 MARS 1967</a:t>
            </a:r>
          </a:p>
          <a:p>
            <a:pPr marL="0" indent="0">
              <a:buNone/>
            </a:pPr>
            <a:endParaRPr lang="fr-FR" sz="300" dirty="0"/>
          </a:p>
          <a:p>
            <a:r>
              <a:rPr lang="fr-FR" sz="2400" dirty="0"/>
              <a:t>Sauf urgence, cette convocation est notifiée </a:t>
            </a:r>
            <a:r>
              <a:rPr lang="fr-FR" sz="2400" dirty="0">
                <a:solidFill>
                  <a:srgbClr val="FF0000"/>
                </a:solidFill>
              </a:rPr>
              <a:t>au moins vingt et un jours avant la date de la réunion</a:t>
            </a:r>
            <a:r>
              <a:rPr lang="fr-FR" sz="2400" dirty="0"/>
              <a:t>, à moins que le règlement de copropriété n'ait prévu un délai plus long</a:t>
            </a:r>
          </a:p>
          <a:p>
            <a:pPr marL="0" indent="0" algn="ctr">
              <a:buNone/>
            </a:pPr>
            <a:r>
              <a:rPr lang="fr-FR" b="1" u="sng" dirty="0"/>
              <a:t>Article 64 du décret du 17 MARS 1967</a:t>
            </a:r>
          </a:p>
          <a:p>
            <a:pPr marL="0" indent="0">
              <a:buNone/>
            </a:pPr>
            <a:endParaRPr lang="fr-FR" sz="300" u="sng" dirty="0"/>
          </a:p>
          <a:p>
            <a:r>
              <a:rPr lang="fr-FR" sz="2400" dirty="0"/>
              <a:t>Toutes les notifications et mises en demeure prévues par la loi du 10 juillet 1965 sont valablement faites par lettre recommandée avec demande d'avis de réception. Le délai qu'elles font, le cas échéant, courir a </a:t>
            </a:r>
            <a:r>
              <a:rPr lang="fr-FR" sz="2400" dirty="0">
                <a:solidFill>
                  <a:srgbClr val="FF0000"/>
                </a:solidFill>
              </a:rPr>
              <a:t>pour point de départ le lendemain du jour de la première présentation</a:t>
            </a:r>
            <a:r>
              <a:rPr lang="fr-FR" sz="2400" dirty="0"/>
              <a:t> de la lettre recommandée au domicile du destinataire. </a:t>
            </a:r>
          </a:p>
          <a:p>
            <a:pPr marL="0" indent="0">
              <a:buNone/>
            </a:pPr>
            <a:endParaRPr lang="fr-FR" dirty="0"/>
          </a:p>
        </p:txBody>
      </p:sp>
      <p:sp>
        <p:nvSpPr>
          <p:cNvPr id="13" name="Rectangle 12">
            <a:extLst>
              <a:ext uri="{FF2B5EF4-FFF2-40B4-BE49-F238E27FC236}">
                <a16:creationId xmlns:a16="http://schemas.microsoft.com/office/drawing/2014/main" xmlns="" id="{EB8AFB30-1FC8-4F64-882C-D0F6049A83EC}"/>
              </a:ext>
            </a:extLst>
          </p:cNvPr>
          <p:cNvSpPr/>
          <p:nvPr/>
        </p:nvSpPr>
        <p:spPr>
          <a:xfrm>
            <a:off x="10019610" y="6423328"/>
            <a:ext cx="2017216" cy="382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30 JUIN</a:t>
            </a:r>
          </a:p>
        </p:txBody>
      </p:sp>
      <p:cxnSp>
        <p:nvCxnSpPr>
          <p:cNvPr id="25" name="Connecteur droit avec flèche 24">
            <a:extLst>
              <a:ext uri="{FF2B5EF4-FFF2-40B4-BE49-F238E27FC236}">
                <a16:creationId xmlns:a16="http://schemas.microsoft.com/office/drawing/2014/main" xmlns="" id="{E325BBE1-D6EF-46E0-880A-0088F9DEA720}"/>
              </a:ext>
            </a:extLst>
          </p:cNvPr>
          <p:cNvCxnSpPr>
            <a:cxnSpLocks/>
          </p:cNvCxnSpPr>
          <p:nvPr/>
        </p:nvCxnSpPr>
        <p:spPr>
          <a:xfrm>
            <a:off x="4671751" y="5184581"/>
            <a:ext cx="0" cy="1238747"/>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xmlns="" id="{BD2E0685-A37B-4DD6-B89F-138DCDA9C852}"/>
              </a:ext>
            </a:extLst>
          </p:cNvPr>
          <p:cNvCxnSpPr>
            <a:cxnSpLocks/>
          </p:cNvCxnSpPr>
          <p:nvPr/>
        </p:nvCxnSpPr>
        <p:spPr>
          <a:xfrm>
            <a:off x="1341130" y="5242954"/>
            <a:ext cx="0" cy="1238747"/>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Flèche : droite 3">
            <a:extLst>
              <a:ext uri="{FF2B5EF4-FFF2-40B4-BE49-F238E27FC236}">
                <a16:creationId xmlns:a16="http://schemas.microsoft.com/office/drawing/2014/main" xmlns="" id="{A736F381-3F1B-406E-9AB1-414439C74E40}"/>
              </a:ext>
            </a:extLst>
          </p:cNvPr>
          <p:cNvSpPr/>
          <p:nvPr/>
        </p:nvSpPr>
        <p:spPr>
          <a:xfrm>
            <a:off x="1341130" y="5466357"/>
            <a:ext cx="9797926" cy="74660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a:extLst>
              <a:ext uri="{FF2B5EF4-FFF2-40B4-BE49-F238E27FC236}">
                <a16:creationId xmlns:a16="http://schemas.microsoft.com/office/drawing/2014/main" xmlns="" id="{F99C201C-E69A-4AA3-815E-8A9E4B266062}"/>
              </a:ext>
            </a:extLst>
          </p:cNvPr>
          <p:cNvCxnSpPr>
            <a:cxnSpLocks/>
          </p:cNvCxnSpPr>
          <p:nvPr/>
        </p:nvCxnSpPr>
        <p:spPr>
          <a:xfrm>
            <a:off x="11139056" y="5242954"/>
            <a:ext cx="0" cy="1205313"/>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FB8ABB8E-A1FC-4D6D-BC9D-80A777F1B9CE}"/>
              </a:ext>
            </a:extLst>
          </p:cNvPr>
          <p:cNvSpPr/>
          <p:nvPr/>
        </p:nvSpPr>
        <p:spPr>
          <a:xfrm>
            <a:off x="3643749" y="6441525"/>
            <a:ext cx="2017216" cy="3823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 JUIN</a:t>
            </a:r>
          </a:p>
        </p:txBody>
      </p:sp>
      <p:sp>
        <p:nvSpPr>
          <p:cNvPr id="18" name="Rectangle 17">
            <a:extLst>
              <a:ext uri="{FF2B5EF4-FFF2-40B4-BE49-F238E27FC236}">
                <a16:creationId xmlns:a16="http://schemas.microsoft.com/office/drawing/2014/main" xmlns="" id="{839013C3-8BCC-471C-A312-3AD751CB06DE}"/>
              </a:ext>
            </a:extLst>
          </p:cNvPr>
          <p:cNvSpPr/>
          <p:nvPr/>
        </p:nvSpPr>
        <p:spPr>
          <a:xfrm>
            <a:off x="27709" y="4813281"/>
            <a:ext cx="2549235" cy="6026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NOTIFICATION DE LA CONVOCATION DE L’AG</a:t>
            </a:r>
          </a:p>
        </p:txBody>
      </p:sp>
      <p:sp>
        <p:nvSpPr>
          <p:cNvPr id="21" name="Rectangle 20">
            <a:extLst>
              <a:ext uri="{FF2B5EF4-FFF2-40B4-BE49-F238E27FC236}">
                <a16:creationId xmlns:a16="http://schemas.microsoft.com/office/drawing/2014/main" xmlns="" id="{F51DC1D6-7424-4215-BAAB-B47FED28756B}"/>
              </a:ext>
            </a:extLst>
          </p:cNvPr>
          <p:cNvSpPr/>
          <p:nvPr/>
        </p:nvSpPr>
        <p:spPr>
          <a:xfrm>
            <a:off x="293718" y="6423328"/>
            <a:ext cx="2017216" cy="3823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r>
              <a:rPr lang="fr-FR" baseline="30000" dirty="0"/>
              <a:t>er</a:t>
            </a:r>
            <a:r>
              <a:rPr lang="fr-FR" dirty="0"/>
              <a:t> JUIN </a:t>
            </a:r>
          </a:p>
        </p:txBody>
      </p:sp>
      <p:sp>
        <p:nvSpPr>
          <p:cNvPr id="22" name="Rectangle 21">
            <a:extLst>
              <a:ext uri="{FF2B5EF4-FFF2-40B4-BE49-F238E27FC236}">
                <a16:creationId xmlns:a16="http://schemas.microsoft.com/office/drawing/2014/main" xmlns="" id="{EA75EFBA-33BC-4448-A788-DB27CF1C4872}"/>
              </a:ext>
            </a:extLst>
          </p:cNvPr>
          <p:cNvSpPr/>
          <p:nvPr/>
        </p:nvSpPr>
        <p:spPr>
          <a:xfrm>
            <a:off x="3322319" y="4786562"/>
            <a:ext cx="2549235" cy="6026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LENDEMAIN DE LA 1ère PRESENTATION</a:t>
            </a:r>
          </a:p>
        </p:txBody>
      </p:sp>
      <p:sp>
        <p:nvSpPr>
          <p:cNvPr id="26" name="Rectangle 25">
            <a:extLst>
              <a:ext uri="{FF2B5EF4-FFF2-40B4-BE49-F238E27FC236}">
                <a16:creationId xmlns:a16="http://schemas.microsoft.com/office/drawing/2014/main" xmlns="" id="{8094702F-2DD4-4839-A5C0-E5264028F968}"/>
              </a:ext>
            </a:extLst>
          </p:cNvPr>
          <p:cNvSpPr/>
          <p:nvPr/>
        </p:nvSpPr>
        <p:spPr>
          <a:xfrm>
            <a:off x="9642765" y="4713529"/>
            <a:ext cx="2549235" cy="602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TENUE DE L’ASSEMBLEE GENERALE</a:t>
            </a:r>
          </a:p>
        </p:txBody>
      </p:sp>
      <p:sp>
        <p:nvSpPr>
          <p:cNvPr id="31" name="Rectangle 30">
            <a:extLst>
              <a:ext uri="{FF2B5EF4-FFF2-40B4-BE49-F238E27FC236}">
                <a16:creationId xmlns:a16="http://schemas.microsoft.com/office/drawing/2014/main" xmlns="" id="{20A04594-7F44-454D-B377-71F7EFBDB5EC}"/>
              </a:ext>
            </a:extLst>
          </p:cNvPr>
          <p:cNvSpPr/>
          <p:nvPr/>
        </p:nvSpPr>
        <p:spPr>
          <a:xfrm>
            <a:off x="6373092" y="6171809"/>
            <a:ext cx="3269661" cy="3823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21 JOURS</a:t>
            </a:r>
          </a:p>
        </p:txBody>
      </p:sp>
      <p:cxnSp>
        <p:nvCxnSpPr>
          <p:cNvPr id="29" name="Connecteur droit avec flèche 28">
            <a:extLst>
              <a:ext uri="{FF2B5EF4-FFF2-40B4-BE49-F238E27FC236}">
                <a16:creationId xmlns:a16="http://schemas.microsoft.com/office/drawing/2014/main" xmlns="" id="{8176EDCC-89E0-488A-A44B-EA2FF7AA3383}"/>
              </a:ext>
            </a:extLst>
          </p:cNvPr>
          <p:cNvCxnSpPr>
            <a:cxnSpLocks/>
          </p:cNvCxnSpPr>
          <p:nvPr/>
        </p:nvCxnSpPr>
        <p:spPr>
          <a:xfrm flipV="1">
            <a:off x="4991329" y="5810962"/>
            <a:ext cx="5634212" cy="57393"/>
          </a:xfrm>
          <a:prstGeom prst="straightConnector1">
            <a:avLst/>
          </a:prstGeom>
          <a:ln w="69850">
            <a:headEnd type="triangle"/>
            <a:tailEnd type="triangl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643812" y="1052945"/>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735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12" grpId="0" animBg="1"/>
      <p:bldP spid="18" grpId="0" animBg="1"/>
      <p:bldP spid="21" grpId="0" animBg="1"/>
      <p:bldP spid="22" grpId="0" animBg="1"/>
      <p:bldP spid="26" grpId="0" animBg="1"/>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089B47C-4244-41FF-8E13-2ABD21F5ACEF}"/>
              </a:ext>
            </a:extLst>
          </p:cNvPr>
          <p:cNvSpPr/>
          <p:nvPr/>
        </p:nvSpPr>
        <p:spPr>
          <a:xfrm>
            <a:off x="317636" y="175179"/>
            <a:ext cx="11732029" cy="7555915"/>
          </a:xfrm>
          <a:prstGeom prst="rect">
            <a:avLst/>
          </a:prstGeom>
          <a:solidFill>
            <a:schemeClr val="bg1"/>
          </a:solidFill>
        </p:spPr>
        <p:txBody>
          <a:bodyPr wrap="square">
            <a:spAutoFit/>
          </a:bodyPr>
          <a:lstStyle/>
          <a:p>
            <a:pPr algn="ctr"/>
            <a:r>
              <a:rPr lang="fr-FR" sz="2400" b="1" dirty="0">
                <a:latin typeface="arial" panose="020B0604020202020204" pitchFamily="34" charset="0"/>
              </a:rPr>
              <a:t>Article 17-1 A de la loi du 10 juillet 1965</a:t>
            </a:r>
            <a:r>
              <a:rPr lang="fr-FR" sz="2400" dirty="0">
                <a:solidFill>
                  <a:srgbClr val="000000"/>
                </a:solidFill>
                <a:latin typeface="arial" panose="020B0604020202020204" pitchFamily="34" charset="0"/>
              </a:rPr>
              <a:t/>
            </a:r>
            <a:br>
              <a:rPr lang="fr-FR" sz="2400" dirty="0">
                <a:solidFill>
                  <a:srgbClr val="000000"/>
                </a:solidFill>
                <a:latin typeface="arial" panose="020B0604020202020204" pitchFamily="34" charset="0"/>
              </a:rPr>
            </a:br>
            <a:endParaRPr lang="fr-FR" sz="2400" dirty="0">
              <a:solidFill>
                <a:srgbClr val="000000"/>
              </a:solidFill>
              <a:latin typeface="arial" panose="020B0604020202020204" pitchFamily="34" charset="0"/>
            </a:endParaRPr>
          </a:p>
          <a:p>
            <a:pPr algn="just"/>
            <a:r>
              <a:rPr lang="fr-FR" sz="2400" dirty="0">
                <a:solidFill>
                  <a:srgbClr val="FF0000"/>
                </a:solidFill>
                <a:latin typeface="arial" panose="020B0604020202020204" pitchFamily="34" charset="0"/>
              </a:rPr>
              <a:t>Les copropriétaires peuvent participer </a:t>
            </a:r>
            <a:r>
              <a:rPr lang="fr-FR" sz="2400" dirty="0">
                <a:solidFill>
                  <a:srgbClr val="000000"/>
                </a:solidFill>
                <a:latin typeface="arial" panose="020B0604020202020204" pitchFamily="34" charset="0"/>
              </a:rPr>
              <a:t>à l'assemblée générale </a:t>
            </a:r>
            <a:r>
              <a:rPr lang="fr-FR" sz="2400" dirty="0">
                <a:solidFill>
                  <a:srgbClr val="00B050"/>
                </a:solidFill>
                <a:latin typeface="arial" panose="020B0604020202020204" pitchFamily="34" charset="0"/>
              </a:rPr>
              <a:t>par présence physique, par visioconférence ou par tout autre moyen de communication </a:t>
            </a:r>
            <a:r>
              <a:rPr lang="fr-FR" sz="2400" dirty="0">
                <a:solidFill>
                  <a:srgbClr val="000000"/>
                </a:solidFill>
                <a:latin typeface="arial" panose="020B0604020202020204" pitchFamily="34" charset="0"/>
              </a:rPr>
              <a:t>électronique permettant leur identification.</a:t>
            </a:r>
          </a:p>
          <a:p>
            <a:pPr algn="just"/>
            <a:r>
              <a:rPr lang="fr-FR" sz="2400" dirty="0">
                <a:solidFill>
                  <a:srgbClr val="000000"/>
                </a:solidFill>
                <a:latin typeface="arial" panose="020B0604020202020204" pitchFamily="34" charset="0"/>
              </a:rPr>
              <a:t/>
            </a:r>
            <a:br>
              <a:rPr lang="fr-FR" sz="2400" dirty="0">
                <a:solidFill>
                  <a:srgbClr val="000000"/>
                </a:solidFill>
                <a:latin typeface="arial" panose="020B0604020202020204" pitchFamily="34" charset="0"/>
              </a:rPr>
            </a:br>
            <a:r>
              <a:rPr lang="fr-FR" sz="2400" dirty="0">
                <a:solidFill>
                  <a:srgbClr val="000000"/>
                </a:solidFill>
                <a:latin typeface="arial" panose="020B0604020202020204" pitchFamily="34" charset="0"/>
              </a:rPr>
              <a:t>Les copropriétaires </a:t>
            </a:r>
            <a:r>
              <a:rPr lang="fr-FR" sz="2400" u="dbl" dirty="0">
                <a:solidFill>
                  <a:srgbClr val="FF0000"/>
                </a:solidFill>
                <a:latin typeface="arial" panose="020B0604020202020204" pitchFamily="34" charset="0"/>
              </a:rPr>
              <a:t>peuvent</a:t>
            </a:r>
            <a:r>
              <a:rPr lang="fr-FR" sz="2400" dirty="0">
                <a:solidFill>
                  <a:srgbClr val="000000"/>
                </a:solidFill>
                <a:latin typeface="arial" panose="020B0604020202020204" pitchFamily="34" charset="0"/>
              </a:rPr>
              <a:t>, par ailleurs, </a:t>
            </a:r>
            <a:r>
              <a:rPr lang="fr-FR" sz="2400" dirty="0">
                <a:solidFill>
                  <a:srgbClr val="FF0000"/>
                </a:solidFill>
                <a:latin typeface="arial" panose="020B0604020202020204" pitchFamily="34" charset="0"/>
              </a:rPr>
              <a:t>voter par correspondance </a:t>
            </a:r>
            <a:r>
              <a:rPr lang="fr-FR" sz="2400" dirty="0">
                <a:solidFill>
                  <a:srgbClr val="000000"/>
                </a:solidFill>
                <a:latin typeface="arial" panose="020B0604020202020204" pitchFamily="34" charset="0"/>
              </a:rPr>
              <a:t>avant la tenue de l'assemblée générale, au moyen d'un formulaire établi conformément à un modèle fixé par arrêté. Si la résolution objet du vote par correspondance </a:t>
            </a:r>
            <a:r>
              <a:rPr lang="fr-FR" sz="2400" dirty="0">
                <a:solidFill>
                  <a:srgbClr val="FF0000"/>
                </a:solidFill>
                <a:latin typeface="arial" panose="020B0604020202020204" pitchFamily="34" charset="0"/>
              </a:rPr>
              <a:t>est amendée</a:t>
            </a:r>
            <a:r>
              <a:rPr lang="fr-FR" sz="2400" dirty="0">
                <a:solidFill>
                  <a:srgbClr val="000000"/>
                </a:solidFill>
                <a:latin typeface="arial" panose="020B0604020202020204" pitchFamily="34" charset="0"/>
              </a:rPr>
              <a:t> en cours d'assemblée générale, le votant par correspondance ayant </a:t>
            </a:r>
            <a:r>
              <a:rPr lang="fr-FR" sz="2400" dirty="0">
                <a:solidFill>
                  <a:srgbClr val="FF0000"/>
                </a:solidFill>
                <a:latin typeface="arial" panose="020B0604020202020204" pitchFamily="34" charset="0"/>
              </a:rPr>
              <a:t>voté favorablement </a:t>
            </a:r>
            <a:r>
              <a:rPr lang="fr-FR" sz="2400" dirty="0">
                <a:solidFill>
                  <a:srgbClr val="000000"/>
                </a:solidFill>
                <a:latin typeface="arial" panose="020B0604020202020204" pitchFamily="34" charset="0"/>
              </a:rPr>
              <a:t>est assimilé à </a:t>
            </a:r>
            <a:r>
              <a:rPr lang="fr-FR" sz="2400" dirty="0">
                <a:solidFill>
                  <a:srgbClr val="FF0000"/>
                </a:solidFill>
                <a:latin typeface="arial" panose="020B0604020202020204" pitchFamily="34" charset="0"/>
              </a:rPr>
              <a:t>un copropriétaire défaillant pour cette résolution</a:t>
            </a:r>
            <a:r>
              <a:rPr lang="fr-FR" sz="2400" dirty="0">
                <a:solidFill>
                  <a:srgbClr val="000000"/>
                </a:solidFill>
                <a:latin typeface="arial" panose="020B0604020202020204" pitchFamily="34" charset="0"/>
              </a:rPr>
              <a:t>.</a:t>
            </a:r>
          </a:p>
          <a:p>
            <a:pPr algn="just"/>
            <a:endParaRPr lang="fr-FR" sz="2400" dirty="0">
              <a:solidFill>
                <a:srgbClr val="000000"/>
              </a:solidFill>
              <a:latin typeface="arial" panose="020B0604020202020204" pitchFamily="34" charset="0"/>
            </a:endParaRPr>
          </a:p>
          <a:p>
            <a:pPr algn="ctr"/>
            <a:r>
              <a:rPr lang="fr-FR" sz="2400" b="1" dirty="0">
                <a:latin typeface="arial" panose="020B0604020202020204" pitchFamily="34" charset="0"/>
              </a:rPr>
              <a:t>Article 9 bis du décret du 17 Mars 1967</a:t>
            </a:r>
            <a:r>
              <a:rPr lang="fr-FR" sz="2400" b="1" dirty="0">
                <a:latin typeface="arial" panose="020B0604020202020204" pitchFamily="34" charset="0"/>
                <a:hlinkClick r:id="rId2"/>
              </a:rPr>
              <a:t/>
            </a:r>
            <a:br>
              <a:rPr lang="fr-FR" sz="2400" b="1" dirty="0">
                <a:latin typeface="arial" panose="020B0604020202020204" pitchFamily="34" charset="0"/>
                <a:hlinkClick r:id="rId2"/>
              </a:rPr>
            </a:br>
            <a:r>
              <a:rPr lang="fr-FR" sz="500" b="1" dirty="0">
                <a:latin typeface="arial" panose="020B0604020202020204" pitchFamily="34" charset="0"/>
              </a:rPr>
              <a:t> </a:t>
            </a:r>
            <a:endParaRPr lang="fr-FR" sz="2400" b="1" dirty="0">
              <a:latin typeface="arial" panose="020B0604020202020204" pitchFamily="34" charset="0"/>
            </a:endParaRPr>
          </a:p>
          <a:p>
            <a:pPr algn="just"/>
            <a:r>
              <a:rPr lang="fr-FR" sz="2400" dirty="0"/>
              <a:t>Pour être pris en compte lors de l'assemblée générale, le formulaire de vote par correspondance est </a:t>
            </a:r>
            <a:r>
              <a:rPr lang="fr-FR" sz="2400" dirty="0">
                <a:solidFill>
                  <a:srgbClr val="FFC000"/>
                </a:solidFill>
              </a:rPr>
              <a:t>réceptionné</a:t>
            </a:r>
            <a:r>
              <a:rPr lang="fr-FR" sz="2400" dirty="0"/>
              <a:t> par le syndic </a:t>
            </a:r>
            <a:r>
              <a:rPr lang="fr-FR" sz="2400" dirty="0">
                <a:solidFill>
                  <a:srgbClr val="FF0000"/>
                </a:solidFill>
              </a:rPr>
              <a:t>au plus tard trois jours francs </a:t>
            </a:r>
            <a:r>
              <a:rPr lang="fr-FR" sz="2400" dirty="0"/>
              <a:t>avant la date de la réunion.</a:t>
            </a:r>
          </a:p>
          <a:p>
            <a:pPr algn="just"/>
            <a:r>
              <a:rPr lang="fr-FR" sz="2400" dirty="0"/>
              <a:t>Lorsque le formulaire de vote est transmis par </a:t>
            </a:r>
            <a:r>
              <a:rPr lang="fr-FR" sz="2400" dirty="0">
                <a:solidFill>
                  <a:srgbClr val="FF0000"/>
                </a:solidFill>
              </a:rPr>
              <a:t>courrier électronique à l'adresse </a:t>
            </a:r>
            <a:r>
              <a:rPr lang="fr-FR" sz="2400" dirty="0"/>
              <a:t>indiquée par le syndic, il est présumé réceptionné à la date de l'envoi.</a:t>
            </a:r>
          </a:p>
          <a:p>
            <a:pPr algn="just"/>
            <a:r>
              <a:rPr lang="fr-FR" sz="2400" dirty="0">
                <a:solidFill>
                  <a:srgbClr val="000000"/>
                </a:solidFill>
                <a:latin typeface="arial" panose="020B0604020202020204" pitchFamily="34" charset="0"/>
              </a:rPr>
              <a:t/>
            </a:r>
            <a:br>
              <a:rPr lang="fr-FR" sz="2400" dirty="0">
                <a:solidFill>
                  <a:srgbClr val="000000"/>
                </a:solidFill>
                <a:latin typeface="arial" panose="020B0604020202020204" pitchFamily="34" charset="0"/>
              </a:rPr>
            </a:br>
            <a:endParaRPr lang="fr-FR" sz="24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45089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4800" b="1" dirty="0">
                <a:latin typeface="Calibri" panose="020F0502020204030204" pitchFamily="34" charset="0"/>
                <a:ea typeface="Calibri" panose="020F0502020204030204" pitchFamily="34" charset="0"/>
                <a:cs typeface="Arial" panose="020B0604020202020204" pitchFamily="34" charset="0"/>
              </a:rPr>
              <a:t>LA GESTION DES POUVOIRS EN ASSEMBLEE GENERALE</a:t>
            </a:r>
            <a:endParaRPr lang="fr-FR" sz="4800" dirty="0"/>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A7E7BFC5-075F-4BEE-9542-47671D1E63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823" y="3492902"/>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90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812" y="1222310"/>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1088860"/>
          </a:xfrm>
          <a:solidFill>
            <a:schemeClr val="bg1">
              <a:lumMod val="85000"/>
            </a:schemeClr>
          </a:solidFill>
          <a:ln>
            <a:solidFill>
              <a:schemeClr val="bg1">
                <a:lumMod val="95000"/>
              </a:schemeClr>
            </a:solidFill>
          </a:ln>
        </p:spPr>
        <p:txBody>
          <a:bodyPr>
            <a:normAutofit fontScale="90000"/>
          </a:bodyPr>
          <a:lstStyle/>
          <a:p>
            <a:pPr algn="ctr">
              <a:lnSpc>
                <a:spcPct val="107000"/>
              </a:lnSpc>
              <a:spcAft>
                <a:spcPts val="800"/>
              </a:spcAft>
            </a:pPr>
            <a:r>
              <a:rPr lang="fr-FR" sz="4000" b="1" dirty="0"/>
              <a:t>LA GESTION DES POUVOIRS SANS INDICATION DU NOM DU MANDATAIRE</a:t>
            </a:r>
            <a:endParaRPr lang="fr-FR" sz="4000" b="1" dirty="0">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238298" y="1248938"/>
            <a:ext cx="11770822" cy="5543748"/>
          </a:xfrm>
        </p:spPr>
        <p:txBody>
          <a:bodyPr>
            <a:normAutofit fontScale="92500" lnSpcReduction="20000"/>
          </a:bodyPr>
          <a:lstStyle/>
          <a:p>
            <a:pPr marL="0" indent="0" algn="ctr">
              <a:buNone/>
            </a:pPr>
            <a:endParaRPr lang="fr-FR" sz="500" b="1" dirty="0"/>
          </a:p>
          <a:p>
            <a:pPr marL="0" indent="0" algn="ctr">
              <a:buNone/>
            </a:pPr>
            <a:r>
              <a:rPr lang="fr-FR" sz="3200" b="1" dirty="0">
                <a:solidFill>
                  <a:srgbClr val="FF0000"/>
                </a:solidFill>
              </a:rPr>
              <a:t>Article 22 de la loi du 10 juillet 1965</a:t>
            </a:r>
            <a:endParaRPr lang="fr-FR" sz="3600" dirty="0">
              <a:solidFill>
                <a:srgbClr val="FF0000"/>
              </a:solidFill>
            </a:endParaRPr>
          </a:p>
          <a:p>
            <a:pPr marL="0" indent="0">
              <a:buNone/>
            </a:pPr>
            <a:r>
              <a:rPr lang="fr-FR" sz="2800" dirty="0"/>
              <a:t>Lorsque le syndic a reçu des mandats sans indication de mandataire, </a:t>
            </a:r>
            <a:r>
              <a:rPr lang="fr-FR" sz="2800" b="1" u="sng" dirty="0">
                <a:solidFill>
                  <a:srgbClr val="FF0000"/>
                </a:solidFill>
              </a:rPr>
              <a:t>il ne peut ni les conserver pour voter en son nom</a:t>
            </a:r>
            <a:r>
              <a:rPr lang="fr-FR" sz="2800" dirty="0"/>
              <a:t>, ni les distribuer lui-même aux mandataires qu'il choisit.</a:t>
            </a:r>
          </a:p>
          <a:p>
            <a:pPr marL="0" indent="0" algn="ctr">
              <a:buNone/>
            </a:pPr>
            <a:r>
              <a:rPr lang="fr-FR" sz="3600" b="1" dirty="0">
                <a:solidFill>
                  <a:srgbClr val="FF0000"/>
                </a:solidFill>
              </a:rPr>
              <a:t>Article 15-1 du décret du 17 Mars 1967</a:t>
            </a:r>
          </a:p>
          <a:p>
            <a:pPr marL="0" indent="0" algn="just">
              <a:buNone/>
            </a:pPr>
            <a:r>
              <a:rPr lang="fr-FR" sz="2800" dirty="0"/>
              <a:t>Le syndic qui reçoit, un mandat avec délégation de vote sans indication du nom du mandataire, remet ce mandat en début de réunion au</a:t>
            </a:r>
          </a:p>
          <a:p>
            <a:pPr marL="0" indent="0" algn="just">
              <a:buNone/>
            </a:pPr>
            <a:r>
              <a:rPr lang="fr-FR" sz="2800" dirty="0">
                <a:solidFill>
                  <a:srgbClr val="FF0000"/>
                </a:solidFill>
              </a:rPr>
              <a:t>1</a:t>
            </a:r>
            <a:r>
              <a:rPr lang="fr-FR" sz="2800" dirty="0"/>
              <a:t>- président du conseil syndical, </a:t>
            </a:r>
          </a:p>
          <a:p>
            <a:pPr marL="0" indent="0" algn="just">
              <a:buNone/>
            </a:pPr>
            <a:r>
              <a:rPr lang="fr-FR" sz="2800" dirty="0">
                <a:solidFill>
                  <a:srgbClr val="FF0000"/>
                </a:solidFill>
              </a:rPr>
              <a:t>2</a:t>
            </a:r>
            <a:r>
              <a:rPr lang="fr-FR" sz="2800" dirty="0"/>
              <a:t>- ou à défaut à un membre du conseil syndical, </a:t>
            </a:r>
          </a:p>
          <a:p>
            <a:pPr marL="0" indent="0" algn="just">
              <a:buNone/>
            </a:pPr>
            <a:r>
              <a:rPr lang="fr-FR" sz="2800" dirty="0">
                <a:solidFill>
                  <a:srgbClr val="FF0000"/>
                </a:solidFill>
              </a:rPr>
              <a:t>3</a:t>
            </a:r>
            <a:r>
              <a:rPr lang="fr-FR" sz="2800" dirty="0"/>
              <a:t>- En leur absence ou à défaut de conseil syndical, le syndic remet aux mêmes fins ce mandat au président de séance désigné par l'assemblée générale</a:t>
            </a:r>
            <a:r>
              <a:rPr lang="fr-FR" sz="4000" dirty="0"/>
              <a:t>.</a:t>
            </a:r>
          </a:p>
          <a:p>
            <a:pPr marL="0" indent="0" algn="just">
              <a:buNone/>
            </a:pPr>
            <a:r>
              <a:rPr lang="fr-FR" sz="3300" dirty="0"/>
              <a:t>afin qu'il désigne un mandataire pour exercer cette délégation de vote. </a:t>
            </a:r>
          </a:p>
          <a:p>
            <a:pPr marL="0" indent="0" algn="just">
              <a:buNone/>
            </a:pPr>
            <a:endParaRPr lang="fr-FR" sz="4000" dirty="0"/>
          </a:p>
          <a:p>
            <a:pPr marL="0" indent="0" algn="just">
              <a:buNone/>
            </a:pPr>
            <a:endParaRPr lang="fr-FR" sz="4000" dirty="0"/>
          </a:p>
          <a:p>
            <a:pPr marL="0" indent="0">
              <a:buNone/>
            </a:pPr>
            <a:endParaRPr lang="fr-FR" sz="3600" dirty="0"/>
          </a:p>
        </p:txBody>
      </p:sp>
    </p:spTree>
    <p:extLst>
      <p:ext uri="{BB962C8B-B14F-4D97-AF65-F5344CB8AC3E}">
        <p14:creationId xmlns:p14="http://schemas.microsoft.com/office/powerpoint/2010/main" val="919925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892867"/>
          </a:xfrm>
          <a:solidFill>
            <a:schemeClr val="bg1">
              <a:lumMod val="85000"/>
            </a:schemeClr>
          </a:solidFill>
          <a:ln>
            <a:solidFill>
              <a:schemeClr val="bg1">
                <a:lumMod val="95000"/>
              </a:schemeClr>
            </a:solidFill>
          </a:ln>
        </p:spPr>
        <p:txBody>
          <a:bodyPr>
            <a:normAutofit/>
          </a:bodyPr>
          <a:lstStyle/>
          <a:p>
            <a:pPr algn="ctr">
              <a:lnSpc>
                <a:spcPct val="107000"/>
              </a:lnSpc>
              <a:spcAft>
                <a:spcPts val="800"/>
              </a:spcAft>
            </a:pPr>
            <a:r>
              <a:rPr lang="fr-FR" sz="4000" b="1" dirty="0"/>
              <a:t>Qui ne peut pas recevoir de pouvoir?</a:t>
            </a:r>
            <a:endParaRPr lang="fr-FR" sz="4000" b="1" dirty="0">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238298" y="1248938"/>
            <a:ext cx="11770822" cy="5262562"/>
          </a:xfrm>
        </p:spPr>
        <p:txBody>
          <a:bodyPr>
            <a:normAutofit fontScale="77500" lnSpcReduction="20000"/>
          </a:bodyPr>
          <a:lstStyle/>
          <a:p>
            <a:pPr marL="0" indent="0" algn="ctr">
              <a:buNone/>
            </a:pPr>
            <a:r>
              <a:rPr lang="fr-FR" sz="3200" b="1" dirty="0"/>
              <a:t>Article 22 de la loi du 10 juillet 1965</a:t>
            </a:r>
            <a:endParaRPr lang="fr-FR" sz="3600" dirty="0"/>
          </a:p>
          <a:p>
            <a:pPr marL="0" indent="0">
              <a:buNone/>
            </a:pPr>
            <a:r>
              <a:rPr lang="fr-FR" sz="3600" dirty="0">
                <a:solidFill>
                  <a:srgbClr val="FF0000"/>
                </a:solidFill>
              </a:rPr>
              <a:t>Ne peuvent ni recevoir de mandat </a:t>
            </a:r>
            <a:r>
              <a:rPr lang="fr-FR" sz="3600" dirty="0"/>
              <a:t>pour représenter un copropriétaire, ni présider l'assemblée générale :</a:t>
            </a:r>
            <a:br>
              <a:rPr lang="fr-FR" sz="3600" dirty="0"/>
            </a:br>
            <a:r>
              <a:rPr lang="fr-FR" sz="3600" dirty="0"/>
              <a:t/>
            </a:r>
            <a:br>
              <a:rPr lang="fr-FR" sz="3600" dirty="0"/>
            </a:br>
            <a:r>
              <a:rPr lang="fr-FR" sz="3600" dirty="0"/>
              <a:t>1° Le syndic, son conjoint, le partenaire lié à lui par un pacte civil de solidarité, son concubin ;</a:t>
            </a:r>
            <a:br>
              <a:rPr lang="fr-FR" sz="3600" dirty="0"/>
            </a:br>
            <a:r>
              <a:rPr lang="fr-FR" sz="3600" dirty="0"/>
              <a:t/>
            </a:r>
            <a:br>
              <a:rPr lang="fr-FR" sz="3600" dirty="0"/>
            </a:br>
            <a:r>
              <a:rPr lang="fr-FR" sz="3600" dirty="0"/>
              <a:t>2° Les ascendants et descendants du syndic ainsi que ceux de son conjoint ou du partenaire lié à lui par un pacte civil de solidarité ou de son concubin ;</a:t>
            </a:r>
            <a:br>
              <a:rPr lang="fr-FR" sz="3600" dirty="0"/>
            </a:br>
            <a:r>
              <a:rPr lang="fr-FR" sz="3600" dirty="0"/>
              <a:t/>
            </a:r>
            <a:br>
              <a:rPr lang="fr-FR" sz="3600" dirty="0"/>
            </a:br>
            <a:r>
              <a:rPr lang="fr-FR" sz="3600" dirty="0"/>
              <a:t>3° Les préposés du syndic, leur conjoint, le partenaire lié à eux par un pacte civil de solidarité, leur concubin ;</a:t>
            </a:r>
            <a:br>
              <a:rPr lang="fr-FR" sz="3600" dirty="0"/>
            </a:br>
            <a:r>
              <a:rPr lang="fr-FR" sz="3600" dirty="0"/>
              <a:t/>
            </a:r>
            <a:br>
              <a:rPr lang="fr-FR" sz="3600" dirty="0"/>
            </a:br>
            <a:r>
              <a:rPr lang="fr-FR" sz="3600" dirty="0"/>
              <a:t>4° Les ascendants et descendants des préposés du syndic ainsi que ceux de leur conjoint ou du partenaire lié à eux par un pacte civil de solidarité ou de leur concubin.</a:t>
            </a:r>
          </a:p>
          <a:p>
            <a:pPr marL="0" lvl="0" indent="0" algn="just">
              <a:buNone/>
            </a:pPr>
            <a:endParaRPr lang="fr-FR" sz="3600" dirty="0"/>
          </a:p>
        </p:txBody>
      </p:sp>
      <p:sp>
        <p:nvSpPr>
          <p:cNvPr id="4" name="Rectangle 3"/>
          <p:cNvSpPr/>
          <p:nvPr/>
        </p:nvSpPr>
        <p:spPr>
          <a:xfrm>
            <a:off x="606490" y="1052945"/>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0164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1052945"/>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892867"/>
          </a:xfrm>
          <a:solidFill>
            <a:schemeClr val="bg1">
              <a:lumMod val="85000"/>
            </a:schemeClr>
          </a:solidFill>
          <a:ln>
            <a:solidFill>
              <a:schemeClr val="bg1">
                <a:lumMod val="95000"/>
              </a:schemeClr>
            </a:solidFill>
          </a:ln>
        </p:spPr>
        <p:txBody>
          <a:bodyPr>
            <a:normAutofit/>
          </a:bodyPr>
          <a:lstStyle/>
          <a:p>
            <a:pPr algn="ctr">
              <a:lnSpc>
                <a:spcPct val="107000"/>
              </a:lnSpc>
              <a:spcAft>
                <a:spcPts val="800"/>
              </a:spcAft>
            </a:pPr>
            <a:r>
              <a:rPr lang="fr-FR" sz="4000" b="1" dirty="0"/>
              <a:t>Les nouvelles règles en matière de pouvoir</a:t>
            </a:r>
            <a:endParaRPr lang="fr-FR" sz="4000" b="1" dirty="0">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238298" y="1487234"/>
            <a:ext cx="11770822" cy="5024265"/>
          </a:xfrm>
        </p:spPr>
        <p:txBody>
          <a:bodyPr>
            <a:normAutofit lnSpcReduction="10000"/>
          </a:bodyPr>
          <a:lstStyle/>
          <a:p>
            <a:pPr lvl="0" algn="just"/>
            <a:r>
              <a:rPr lang="fr-FR" sz="3600" dirty="0"/>
              <a:t>Chaque mandataire ne peut, à quelque titre que ce soit, recevoir plus de trois délégations de vote. Toutefois, un mandataire peut recevoir </a:t>
            </a:r>
            <a:r>
              <a:rPr lang="fr-FR" sz="3600" dirty="0">
                <a:solidFill>
                  <a:srgbClr val="FF0000"/>
                </a:solidFill>
              </a:rPr>
              <a:t>plus de trois délégations </a:t>
            </a:r>
            <a:r>
              <a:rPr lang="fr-FR" sz="3600" dirty="0"/>
              <a:t>de vote si le total des voix dont il dispose </a:t>
            </a:r>
            <a:r>
              <a:rPr lang="fr-FR" sz="3600" dirty="0">
                <a:solidFill>
                  <a:srgbClr val="FF0000"/>
                </a:solidFill>
              </a:rPr>
              <a:t>lui-même et de celles de ses mandants</a:t>
            </a:r>
            <a:r>
              <a:rPr lang="fr-FR" sz="3600" dirty="0"/>
              <a:t> n'excède pas </a:t>
            </a:r>
            <a:r>
              <a:rPr lang="fr-FR" sz="3600" dirty="0">
                <a:solidFill>
                  <a:srgbClr val="FF0000"/>
                </a:solidFill>
              </a:rPr>
              <a:t>10 % des voix du syndicat</a:t>
            </a:r>
            <a:r>
              <a:rPr lang="fr-FR" sz="3600" dirty="0"/>
              <a:t>.. </a:t>
            </a:r>
          </a:p>
          <a:p>
            <a:pPr lvl="0" algn="just"/>
            <a:endParaRPr lang="fr-FR" sz="3600" dirty="0"/>
          </a:p>
          <a:p>
            <a:pPr lvl="0" algn="just"/>
            <a:r>
              <a:rPr lang="fr-FR" sz="3600" dirty="0"/>
              <a:t>Tout mandataire </a:t>
            </a:r>
            <a:r>
              <a:rPr lang="fr-FR" sz="3600" b="1" dirty="0">
                <a:solidFill>
                  <a:srgbClr val="FF0000"/>
                </a:solidFill>
              </a:rPr>
              <a:t>peut subdéléguer </a:t>
            </a:r>
            <a:r>
              <a:rPr lang="fr-FR" sz="3600" dirty="0"/>
              <a:t>son pouvoir à une autre personne </a:t>
            </a:r>
            <a:r>
              <a:rPr lang="fr-FR" sz="3600" dirty="0">
                <a:solidFill>
                  <a:srgbClr val="00B050"/>
                </a:solidFill>
              </a:rPr>
              <a:t>à conditions que cela ne soit pas interdit </a:t>
            </a:r>
            <a:r>
              <a:rPr lang="fr-FR" sz="3600" dirty="0"/>
              <a:t>par le mandat. Cela implique notamment que les locataires pourront disposer d’un pouvoir par le biais d’une subdélégation.</a:t>
            </a:r>
          </a:p>
        </p:txBody>
      </p:sp>
    </p:spTree>
    <p:extLst>
      <p:ext uri="{BB962C8B-B14F-4D97-AF65-F5344CB8AC3E}">
        <p14:creationId xmlns:p14="http://schemas.microsoft.com/office/powerpoint/2010/main" val="393963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necteur droit 36"/>
          <p:cNvCxnSpPr/>
          <p:nvPr/>
        </p:nvCxnSpPr>
        <p:spPr>
          <a:xfrm>
            <a:off x="9793360" y="3390110"/>
            <a:ext cx="1588" cy="1923551"/>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endCxn id="53" idx="0"/>
          </p:cNvCxnSpPr>
          <p:nvPr/>
        </p:nvCxnSpPr>
        <p:spPr>
          <a:xfrm>
            <a:off x="1806504" y="2828721"/>
            <a:ext cx="4834" cy="2497144"/>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6009246" y="2905627"/>
            <a:ext cx="1588" cy="1923551"/>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cteur en angle 50"/>
          <p:cNvCxnSpPr/>
          <p:nvPr/>
        </p:nvCxnSpPr>
        <p:spPr>
          <a:xfrm rot="5400000">
            <a:off x="5213286" y="960771"/>
            <a:ext cx="1179163" cy="73372"/>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38125" y="143670"/>
            <a:ext cx="11548714" cy="851007"/>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ln w="0"/>
                <a:solidFill>
                  <a:prstClr val="black"/>
                </a:solidFill>
                <a:effectLst>
                  <a:outerShdw blurRad="38100" dist="19050" dir="2700000" algn="tl" rotWithShape="0">
                    <a:prstClr val="black">
                      <a:alpha val="40000"/>
                    </a:prstClr>
                  </a:outerShdw>
                </a:effectLst>
              </a:rPr>
              <a:t>Millièmes totaux de la copropriété : 10 000 ° </a:t>
            </a:r>
          </a:p>
          <a:p>
            <a:pPr algn="ctr"/>
            <a:r>
              <a:rPr lang="fr-FR" sz="3200" dirty="0">
                <a:ln w="0"/>
                <a:solidFill>
                  <a:prstClr val="black"/>
                </a:solidFill>
                <a:effectLst>
                  <a:outerShdw blurRad="38100" dist="19050" dir="2700000" algn="tl" rotWithShape="0">
                    <a:prstClr val="black">
                      <a:alpha val="40000"/>
                    </a:prstClr>
                  </a:outerShdw>
                </a:effectLst>
              </a:rPr>
              <a:t>10 % = 1 000 °</a:t>
            </a:r>
          </a:p>
        </p:txBody>
      </p:sp>
      <p:sp>
        <p:nvSpPr>
          <p:cNvPr id="17" name="Rectangle 16"/>
          <p:cNvSpPr/>
          <p:nvPr/>
        </p:nvSpPr>
        <p:spPr>
          <a:xfrm>
            <a:off x="4425950" y="2919019"/>
            <a:ext cx="2971800"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Pouvoirs 1 : 420 °</a:t>
            </a:r>
          </a:p>
        </p:txBody>
      </p:sp>
      <p:sp>
        <p:nvSpPr>
          <p:cNvPr id="18" name="Rectangle 17"/>
          <p:cNvSpPr/>
          <p:nvPr/>
        </p:nvSpPr>
        <p:spPr>
          <a:xfrm>
            <a:off x="4425950" y="3874098"/>
            <a:ext cx="2971800"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Pouvoirs 2 : 370 °</a:t>
            </a:r>
          </a:p>
        </p:txBody>
      </p:sp>
      <p:sp>
        <p:nvSpPr>
          <p:cNvPr id="19" name="Rectangle 18"/>
          <p:cNvSpPr/>
          <p:nvPr/>
        </p:nvSpPr>
        <p:spPr>
          <a:xfrm>
            <a:off x="4425950" y="4829178"/>
            <a:ext cx="2971800"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Pouvoirs 3 : 380 °  </a:t>
            </a:r>
          </a:p>
        </p:txBody>
      </p:sp>
      <p:sp>
        <p:nvSpPr>
          <p:cNvPr id="20" name="Rectangle 19"/>
          <p:cNvSpPr/>
          <p:nvPr/>
        </p:nvSpPr>
        <p:spPr>
          <a:xfrm>
            <a:off x="4406046" y="1585424"/>
            <a:ext cx="2971800"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Millièmes propres : 120 °</a:t>
            </a:r>
          </a:p>
        </p:txBody>
      </p:sp>
      <p:sp>
        <p:nvSpPr>
          <p:cNvPr id="21" name="Rectangle 20"/>
          <p:cNvSpPr/>
          <p:nvPr/>
        </p:nvSpPr>
        <p:spPr>
          <a:xfrm>
            <a:off x="4425949" y="5890421"/>
            <a:ext cx="3301845" cy="880266"/>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Nombre de millièmes représentés : 1 290 °, soit 12,90 % : </a:t>
            </a:r>
            <a:r>
              <a:rPr lang="fr-FR" sz="2000" b="1" dirty="0">
                <a:solidFill>
                  <a:srgbClr val="00B050"/>
                </a:solidFill>
              </a:rPr>
              <a:t>légal</a:t>
            </a:r>
          </a:p>
        </p:txBody>
      </p:sp>
      <p:sp>
        <p:nvSpPr>
          <p:cNvPr id="22" name="Rectangle 21"/>
          <p:cNvSpPr/>
          <p:nvPr/>
        </p:nvSpPr>
        <p:spPr>
          <a:xfrm>
            <a:off x="241300" y="2434234"/>
            <a:ext cx="3136900"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ln w="0"/>
                <a:solidFill>
                  <a:prstClr val="black"/>
                </a:solidFill>
                <a:effectLst>
                  <a:outerShdw blurRad="38100" dist="19050" dir="2700000" algn="tl" rotWithShape="0">
                    <a:prstClr val="black">
                      <a:alpha val="40000"/>
                    </a:prstClr>
                  </a:outerShdw>
                </a:effectLst>
              </a:rPr>
              <a:t>Pouvoirs 1 : 100 ° </a:t>
            </a:r>
          </a:p>
        </p:txBody>
      </p:sp>
      <p:sp>
        <p:nvSpPr>
          <p:cNvPr id="23" name="Rectangle 22"/>
          <p:cNvSpPr/>
          <p:nvPr/>
        </p:nvSpPr>
        <p:spPr>
          <a:xfrm>
            <a:off x="238125" y="3154959"/>
            <a:ext cx="3140075"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Pouvoirs 2 : 220 ° </a:t>
            </a:r>
          </a:p>
        </p:txBody>
      </p:sp>
      <p:sp>
        <p:nvSpPr>
          <p:cNvPr id="24" name="Rectangle 23"/>
          <p:cNvSpPr/>
          <p:nvPr/>
        </p:nvSpPr>
        <p:spPr>
          <a:xfrm>
            <a:off x="238125" y="3875685"/>
            <a:ext cx="3140075"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Pouvoirs 3 : 80 ° </a:t>
            </a:r>
          </a:p>
        </p:txBody>
      </p:sp>
      <p:sp>
        <p:nvSpPr>
          <p:cNvPr id="25" name="Rectangle 24"/>
          <p:cNvSpPr/>
          <p:nvPr/>
        </p:nvSpPr>
        <p:spPr>
          <a:xfrm>
            <a:off x="241300" y="4625778"/>
            <a:ext cx="3140075"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Pouvoirs 4 : 160 ° </a:t>
            </a:r>
          </a:p>
        </p:txBody>
      </p:sp>
      <p:sp>
        <p:nvSpPr>
          <p:cNvPr id="26" name="Rectangle 25"/>
          <p:cNvSpPr/>
          <p:nvPr/>
        </p:nvSpPr>
        <p:spPr>
          <a:xfrm>
            <a:off x="338016" y="1554297"/>
            <a:ext cx="3140075" cy="361399"/>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Millièmes propres : 120 ° </a:t>
            </a:r>
          </a:p>
        </p:txBody>
      </p:sp>
      <p:sp>
        <p:nvSpPr>
          <p:cNvPr id="27" name="Rectangle 26"/>
          <p:cNvSpPr/>
          <p:nvPr/>
        </p:nvSpPr>
        <p:spPr>
          <a:xfrm>
            <a:off x="241300" y="6179940"/>
            <a:ext cx="3140075" cy="590747"/>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Nombre de millièmes représentés : 800 ° </a:t>
            </a:r>
            <a:r>
              <a:rPr lang="fr-FR" sz="2000" b="1" dirty="0">
                <a:solidFill>
                  <a:srgbClr val="FF0000"/>
                </a:solidFill>
              </a:rPr>
              <a:t>: </a:t>
            </a:r>
            <a:r>
              <a:rPr lang="fr-FR" sz="2000" b="1" dirty="0">
                <a:solidFill>
                  <a:srgbClr val="00B050"/>
                </a:solidFill>
              </a:rPr>
              <a:t>légal</a:t>
            </a:r>
          </a:p>
        </p:txBody>
      </p:sp>
      <p:sp>
        <p:nvSpPr>
          <p:cNvPr id="30" name="Plus 29"/>
          <p:cNvSpPr/>
          <p:nvPr/>
        </p:nvSpPr>
        <p:spPr>
          <a:xfrm>
            <a:off x="1549284" y="1940862"/>
            <a:ext cx="495300" cy="520700"/>
          </a:xfrm>
          <a:prstGeom prst="mathPlus">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000">
              <a:solidFill>
                <a:srgbClr val="FF0000"/>
              </a:solidFill>
            </a:endParaRPr>
          </a:p>
        </p:txBody>
      </p:sp>
      <p:sp>
        <p:nvSpPr>
          <p:cNvPr id="31" name="Égal 30"/>
          <p:cNvSpPr/>
          <p:nvPr/>
        </p:nvSpPr>
        <p:spPr>
          <a:xfrm>
            <a:off x="1616074" y="5783065"/>
            <a:ext cx="450850" cy="396875"/>
          </a:xfrm>
          <a:prstGeom prst="mathEqual">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000">
              <a:solidFill>
                <a:prstClr val="black"/>
              </a:solidFill>
            </a:endParaRPr>
          </a:p>
        </p:txBody>
      </p:sp>
      <p:sp>
        <p:nvSpPr>
          <p:cNvPr id="39" name="Égal 38"/>
          <p:cNvSpPr/>
          <p:nvPr/>
        </p:nvSpPr>
        <p:spPr>
          <a:xfrm>
            <a:off x="5724628" y="5375923"/>
            <a:ext cx="494566" cy="396875"/>
          </a:xfrm>
          <a:prstGeom prst="mathEqual">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dirty="0">
                <a:solidFill>
                  <a:prstClr val="black"/>
                </a:solidFill>
              </a:rPr>
              <a:t>  </a:t>
            </a:r>
          </a:p>
        </p:txBody>
      </p:sp>
      <p:sp>
        <p:nvSpPr>
          <p:cNvPr id="40" name="Plus 39"/>
          <p:cNvSpPr/>
          <p:nvPr/>
        </p:nvSpPr>
        <p:spPr>
          <a:xfrm>
            <a:off x="5643851" y="2229052"/>
            <a:ext cx="496191" cy="520700"/>
          </a:xfrm>
          <a:prstGeom prst="mathPlus">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000">
              <a:solidFill>
                <a:prstClr val="white"/>
              </a:solidFill>
            </a:endParaRPr>
          </a:p>
        </p:txBody>
      </p:sp>
      <p:sp>
        <p:nvSpPr>
          <p:cNvPr id="53" name="Rectangle 52"/>
          <p:cNvSpPr/>
          <p:nvPr/>
        </p:nvSpPr>
        <p:spPr>
          <a:xfrm>
            <a:off x="241300" y="5325865"/>
            <a:ext cx="3140075"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Pouvoirs 5 : 120 ° </a:t>
            </a:r>
          </a:p>
        </p:txBody>
      </p:sp>
      <p:sp>
        <p:nvSpPr>
          <p:cNvPr id="49" name="Rectangle 48"/>
          <p:cNvSpPr/>
          <p:nvPr/>
        </p:nvSpPr>
        <p:spPr>
          <a:xfrm>
            <a:off x="8312151" y="2899457"/>
            <a:ext cx="2971800"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Pouvoirs 1 : 320 °</a:t>
            </a:r>
          </a:p>
        </p:txBody>
      </p:sp>
      <p:sp>
        <p:nvSpPr>
          <p:cNvPr id="50" name="Rectangle 49"/>
          <p:cNvSpPr/>
          <p:nvPr/>
        </p:nvSpPr>
        <p:spPr>
          <a:xfrm>
            <a:off x="8329349" y="3549745"/>
            <a:ext cx="2971800"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Pouvoirs 2 : 270 °</a:t>
            </a:r>
          </a:p>
        </p:txBody>
      </p:sp>
      <p:sp>
        <p:nvSpPr>
          <p:cNvPr id="52" name="Rectangle 51"/>
          <p:cNvSpPr/>
          <p:nvPr/>
        </p:nvSpPr>
        <p:spPr>
          <a:xfrm>
            <a:off x="8305801" y="4295072"/>
            <a:ext cx="2971800"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Pouvoirs 3 : 180 °  </a:t>
            </a:r>
          </a:p>
        </p:txBody>
      </p:sp>
      <p:sp>
        <p:nvSpPr>
          <p:cNvPr id="54" name="Rectangle 53"/>
          <p:cNvSpPr/>
          <p:nvPr/>
        </p:nvSpPr>
        <p:spPr>
          <a:xfrm>
            <a:off x="8329349" y="4993026"/>
            <a:ext cx="2971800"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Pouvoirs 4 : 120 °</a:t>
            </a:r>
          </a:p>
        </p:txBody>
      </p:sp>
      <p:sp>
        <p:nvSpPr>
          <p:cNvPr id="55" name="Rectangle 54"/>
          <p:cNvSpPr/>
          <p:nvPr/>
        </p:nvSpPr>
        <p:spPr>
          <a:xfrm>
            <a:off x="8312150" y="6102748"/>
            <a:ext cx="3374327" cy="581224"/>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Nombre de millièmes représentés : 1 010 ° </a:t>
            </a:r>
            <a:r>
              <a:rPr lang="fr-FR" sz="2000" b="1" dirty="0">
                <a:solidFill>
                  <a:srgbClr val="FF0000"/>
                </a:solidFill>
              </a:rPr>
              <a:t>illégal</a:t>
            </a:r>
          </a:p>
        </p:txBody>
      </p:sp>
      <p:sp>
        <p:nvSpPr>
          <p:cNvPr id="61" name="Égal 60"/>
          <p:cNvSpPr/>
          <p:nvPr/>
        </p:nvSpPr>
        <p:spPr>
          <a:xfrm>
            <a:off x="9551580" y="5493546"/>
            <a:ext cx="494566" cy="396875"/>
          </a:xfrm>
          <a:prstGeom prst="mathEqual">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000">
              <a:solidFill>
                <a:prstClr val="black"/>
              </a:solidFill>
            </a:endParaRPr>
          </a:p>
        </p:txBody>
      </p:sp>
      <p:sp>
        <p:nvSpPr>
          <p:cNvPr id="67" name="Rectangle 66"/>
          <p:cNvSpPr/>
          <p:nvPr/>
        </p:nvSpPr>
        <p:spPr>
          <a:xfrm>
            <a:off x="8305801" y="1582434"/>
            <a:ext cx="2971800" cy="457200"/>
          </a:xfrm>
          <a:prstGeom prst="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solidFill>
                  <a:prstClr val="black"/>
                </a:solidFill>
              </a:rPr>
              <a:t>Millièmes propres : 120 °</a:t>
            </a:r>
          </a:p>
        </p:txBody>
      </p:sp>
      <p:sp>
        <p:nvSpPr>
          <p:cNvPr id="68" name="Plus 67"/>
          <p:cNvSpPr/>
          <p:nvPr/>
        </p:nvSpPr>
        <p:spPr>
          <a:xfrm>
            <a:off x="9551580" y="2118638"/>
            <a:ext cx="496191" cy="520700"/>
          </a:xfrm>
          <a:prstGeom prst="mathPlus">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000">
              <a:solidFill>
                <a:prstClr val="white"/>
              </a:solidFill>
            </a:endParaRPr>
          </a:p>
        </p:txBody>
      </p:sp>
      <p:cxnSp>
        <p:nvCxnSpPr>
          <p:cNvPr id="6" name="Connecteur droit 5"/>
          <p:cNvCxnSpPr/>
          <p:nvPr/>
        </p:nvCxnSpPr>
        <p:spPr>
          <a:xfrm>
            <a:off x="1652081" y="1174548"/>
            <a:ext cx="798353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9635620" y="1128294"/>
            <a:ext cx="0" cy="5114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xmlns="" id="{1F022726-9BFC-42A7-B4ED-39BB30786A90}"/>
              </a:ext>
            </a:extLst>
          </p:cNvPr>
          <p:cNvCxnSpPr>
            <a:cxnSpLocks/>
          </p:cNvCxnSpPr>
          <p:nvPr/>
        </p:nvCxnSpPr>
        <p:spPr>
          <a:xfrm>
            <a:off x="1624952" y="1163464"/>
            <a:ext cx="0" cy="4078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3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0" grpId="0" animBg="1"/>
      <p:bldP spid="31" grpId="0" animBg="1"/>
      <p:bldP spid="39" grpId="0" animBg="1"/>
      <p:bldP spid="40" grpId="0" animBg="1"/>
      <p:bldP spid="53" grpId="0" animBg="1"/>
      <p:bldP spid="49" grpId="0" animBg="1"/>
      <p:bldP spid="50" grpId="0" animBg="1"/>
      <p:bldP spid="52" grpId="0" animBg="1"/>
      <p:bldP spid="54" grpId="0" animBg="1"/>
      <p:bldP spid="55" grpId="0" animBg="1"/>
      <p:bldP spid="61" grpId="0" animBg="1"/>
      <p:bldP spid="67" grpId="0" animBg="1"/>
      <p:bldP spid="6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4800" b="1" dirty="0">
                <a:latin typeface="Calibri" panose="020F0502020204030204" pitchFamily="34" charset="0"/>
                <a:ea typeface="Calibri" panose="020F0502020204030204" pitchFamily="34" charset="0"/>
                <a:cs typeface="Arial" panose="020B0604020202020204" pitchFamily="34" charset="0"/>
              </a:rPr>
              <a:t>LES MAJORITES ET LES POSSIBILITES DE PASSERELLE</a:t>
            </a:r>
            <a:endParaRPr lang="fr-FR" sz="4800" dirty="0"/>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B948046A-2698-400E-B58A-B5FD7159F8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282" y="3429000"/>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067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892867"/>
          </a:xfrm>
          <a:solidFill>
            <a:schemeClr val="bg1">
              <a:lumMod val="85000"/>
            </a:schemeClr>
          </a:solidFill>
          <a:ln>
            <a:solidFill>
              <a:schemeClr val="bg1">
                <a:lumMod val="95000"/>
              </a:schemeClr>
            </a:solidFill>
          </a:ln>
        </p:spPr>
        <p:txBody>
          <a:bodyPr>
            <a:normAutofit/>
          </a:bodyPr>
          <a:lstStyle/>
          <a:p>
            <a:pPr algn="ctr">
              <a:lnSpc>
                <a:spcPct val="107000"/>
              </a:lnSpc>
              <a:spcAft>
                <a:spcPts val="800"/>
              </a:spcAft>
            </a:pPr>
            <a:r>
              <a:rPr lang="fr-FR" sz="3200" dirty="0"/>
              <a:t>Les règles DE MAJORITE à connaître en cours d’assemblée générale </a:t>
            </a:r>
            <a:endParaRPr lang="fr-FR" sz="36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789634644"/>
              </p:ext>
            </p:extLst>
          </p:nvPr>
        </p:nvGraphicFramePr>
        <p:xfrm>
          <a:off x="238296" y="1215484"/>
          <a:ext cx="2965195" cy="5235917"/>
        </p:xfrm>
        <a:graphic>
          <a:graphicData uri="http://schemas.openxmlformats.org/drawingml/2006/table">
            <a:tbl>
              <a:tblPr firstRow="1" bandRow="1">
                <a:tableStyleId>{5C22544A-7EE6-4342-B048-85BDC9FD1C3A}</a:tableStyleId>
              </a:tblPr>
              <a:tblGrid>
                <a:gridCol w="2965195">
                  <a:extLst>
                    <a:ext uri="{9D8B030D-6E8A-4147-A177-3AD203B41FA5}">
                      <a16:colId xmlns:a16="http://schemas.microsoft.com/office/drawing/2014/main" xmlns="" val="20000"/>
                    </a:ext>
                  </a:extLst>
                </a:gridCol>
              </a:tblGrid>
              <a:tr h="663917">
                <a:tc>
                  <a:txBody>
                    <a:bodyPr/>
                    <a:lstStyle/>
                    <a:p>
                      <a:pPr algn="ctr"/>
                      <a:r>
                        <a:rPr lang="fr-FR" dirty="0"/>
                        <a:t>Art.</a:t>
                      </a:r>
                      <a:r>
                        <a:rPr lang="fr-FR" baseline="0" dirty="0"/>
                        <a:t> </a:t>
                      </a:r>
                      <a:r>
                        <a:rPr lang="fr-FR" dirty="0"/>
                        <a:t>24 </a:t>
                      </a:r>
                    </a:p>
                  </a:txBody>
                  <a:tcPr/>
                </a:tc>
                <a:extLst>
                  <a:ext uri="{0D108BD9-81ED-4DB2-BD59-A6C34878D82A}">
                    <a16:rowId xmlns:a16="http://schemas.microsoft.com/office/drawing/2014/main" xmlns="" val="10000"/>
                  </a:ext>
                </a:extLst>
              </a:tr>
              <a:tr h="1090414">
                <a:tc>
                  <a:txBody>
                    <a:bodyPr/>
                    <a:lstStyle/>
                    <a:p>
                      <a:pPr algn="ctr"/>
                      <a:r>
                        <a:rPr lang="fr-FR" sz="1800" baseline="0" dirty="0"/>
                        <a:t>La majorité </a:t>
                      </a:r>
                      <a:r>
                        <a:rPr lang="fr-FR" sz="1800" baseline="0" dirty="0">
                          <a:solidFill>
                            <a:srgbClr val="FF0000"/>
                          </a:solidFill>
                        </a:rPr>
                        <a:t>des voix exprimées par les copropriétaires présents, représentés ou ayant votés par correspondance</a:t>
                      </a:r>
                      <a:r>
                        <a:rPr lang="fr-FR" sz="1800" baseline="0" dirty="0"/>
                        <a:t>.</a:t>
                      </a:r>
                      <a:endParaRPr lang="fr-FR" sz="1800" dirty="0"/>
                    </a:p>
                  </a:txBody>
                  <a:tcPr/>
                </a:tc>
                <a:extLst>
                  <a:ext uri="{0D108BD9-81ED-4DB2-BD59-A6C34878D82A}">
                    <a16:rowId xmlns:a16="http://schemas.microsoft.com/office/drawing/2014/main" xmlns="" val="10001"/>
                  </a:ext>
                </a:extLst>
              </a:tr>
              <a:tr h="2527737">
                <a:tc>
                  <a:txBody>
                    <a:bodyPr/>
                    <a:lstStyle/>
                    <a:p>
                      <a:pPr algn="ctr"/>
                      <a:r>
                        <a:rPr lang="fr-FR" sz="1800" b="0" i="0" kern="1200" dirty="0">
                          <a:solidFill>
                            <a:schemeClr val="dk1"/>
                          </a:solidFill>
                          <a:effectLst/>
                          <a:latin typeface="+mn-lt"/>
                          <a:ea typeface="+mn-ea"/>
                          <a:cs typeface="+mn-cs"/>
                        </a:rPr>
                        <a:t>Les travaux d'accessibilité aux personnes handicapées ou à mobilité réduite, sous réserve qu'ils n'affectent pas la structure de l'immeuble ou ses éléments d'équipement essentiels</a:t>
                      </a:r>
                    </a:p>
                    <a:p>
                      <a:pPr algn="ctr"/>
                      <a:endParaRPr lang="fr-FR" sz="1800" b="0" i="0" kern="1200" dirty="0">
                        <a:solidFill>
                          <a:schemeClr val="dk1"/>
                        </a:solidFill>
                        <a:effectLst/>
                        <a:latin typeface="+mn-lt"/>
                        <a:ea typeface="+mn-ea"/>
                        <a:cs typeface="+mn-cs"/>
                      </a:endParaRPr>
                    </a:p>
                    <a:p>
                      <a:pPr algn="ctr"/>
                      <a:r>
                        <a:rPr lang="fr-FR" sz="1800" b="0" i="0" kern="1200" dirty="0">
                          <a:solidFill>
                            <a:schemeClr val="dk1"/>
                          </a:solidFill>
                          <a:effectLst/>
                          <a:latin typeface="+mn-lt"/>
                          <a:ea typeface="+mn-ea"/>
                          <a:cs typeface="+mn-cs"/>
                        </a:rPr>
                        <a:t>La suppression des vide-ordures pour des impératifs d'hygiène</a:t>
                      </a:r>
                      <a:endParaRPr lang="fr-FR" sz="18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68904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892867"/>
          </a:xfrm>
          <a:solidFill>
            <a:schemeClr val="bg1">
              <a:lumMod val="85000"/>
            </a:schemeClr>
          </a:solidFill>
          <a:ln>
            <a:solidFill>
              <a:schemeClr val="bg1">
                <a:lumMod val="95000"/>
              </a:schemeClr>
            </a:solidFill>
          </a:ln>
        </p:spPr>
        <p:txBody>
          <a:bodyPr>
            <a:normAutofit/>
          </a:bodyPr>
          <a:lstStyle/>
          <a:p>
            <a:pPr algn="ctr">
              <a:lnSpc>
                <a:spcPct val="107000"/>
              </a:lnSpc>
              <a:spcAft>
                <a:spcPts val="800"/>
              </a:spcAft>
            </a:pPr>
            <a:r>
              <a:rPr lang="fr-FR" sz="3200" dirty="0"/>
              <a:t>Les règles DE MAJORITE à connaître en cours d’assemblée générale </a:t>
            </a:r>
            <a:endParaRPr lang="fr-FR" sz="36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837370227"/>
              </p:ext>
            </p:extLst>
          </p:nvPr>
        </p:nvGraphicFramePr>
        <p:xfrm>
          <a:off x="238296" y="1215484"/>
          <a:ext cx="5930390" cy="5510237"/>
        </p:xfrm>
        <a:graphic>
          <a:graphicData uri="http://schemas.openxmlformats.org/drawingml/2006/table">
            <a:tbl>
              <a:tblPr firstRow="1" bandRow="1">
                <a:tableStyleId>{5C22544A-7EE6-4342-B048-85BDC9FD1C3A}</a:tableStyleId>
              </a:tblPr>
              <a:tblGrid>
                <a:gridCol w="2965195">
                  <a:extLst>
                    <a:ext uri="{9D8B030D-6E8A-4147-A177-3AD203B41FA5}">
                      <a16:colId xmlns:a16="http://schemas.microsoft.com/office/drawing/2014/main" xmlns="" val="20000"/>
                    </a:ext>
                  </a:extLst>
                </a:gridCol>
                <a:gridCol w="2965195">
                  <a:extLst>
                    <a:ext uri="{9D8B030D-6E8A-4147-A177-3AD203B41FA5}">
                      <a16:colId xmlns:a16="http://schemas.microsoft.com/office/drawing/2014/main" xmlns="" val="20001"/>
                    </a:ext>
                  </a:extLst>
                </a:gridCol>
              </a:tblGrid>
              <a:tr h="663917">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extLst>
                  <a:ext uri="{0D108BD9-81ED-4DB2-BD59-A6C34878D82A}">
                    <a16:rowId xmlns:a16="http://schemas.microsoft.com/office/drawing/2014/main" xmlns="" val="10000"/>
                  </a:ext>
                </a:extLst>
              </a:tr>
              <a:tr h="1090414">
                <a:tc>
                  <a:txBody>
                    <a:bodyPr/>
                    <a:lstStyle/>
                    <a:p>
                      <a:pPr algn="ctr"/>
                      <a:r>
                        <a:rPr lang="fr-FR" sz="1800" baseline="0" dirty="0"/>
                        <a:t>La majorité des voix exprimées par les copropriétaires présents, représentés ou ayant votés par correspondance.</a:t>
                      </a:r>
                      <a:endParaRPr lang="fr-FR" sz="1800" dirty="0"/>
                    </a:p>
                  </a:txBody>
                  <a:tcPr/>
                </a:tc>
                <a:tc>
                  <a:txBody>
                    <a:bodyPr/>
                    <a:lstStyle/>
                    <a:p>
                      <a:pPr algn="ctr"/>
                      <a:r>
                        <a:rPr lang="fr-FR" sz="1800" dirty="0"/>
                        <a:t>La</a:t>
                      </a:r>
                      <a:r>
                        <a:rPr lang="fr-FR" sz="1800" baseline="0" dirty="0"/>
                        <a:t> majorité </a:t>
                      </a:r>
                      <a:r>
                        <a:rPr lang="fr-FR" sz="1800" baseline="0" dirty="0">
                          <a:solidFill>
                            <a:srgbClr val="FF0000"/>
                          </a:solidFill>
                        </a:rPr>
                        <a:t>des voix de l’ensemble des copropriétaires</a:t>
                      </a:r>
                      <a:r>
                        <a:rPr lang="fr-FR" sz="1800" baseline="0" dirty="0"/>
                        <a:t>.</a:t>
                      </a:r>
                      <a:endParaRPr lang="fr-FR" sz="1800" dirty="0"/>
                    </a:p>
                  </a:txBody>
                  <a:tcPr/>
                </a:tc>
                <a:extLst>
                  <a:ext uri="{0D108BD9-81ED-4DB2-BD59-A6C34878D82A}">
                    <a16:rowId xmlns:a16="http://schemas.microsoft.com/office/drawing/2014/main" xmlns="" val="10001"/>
                  </a:ext>
                </a:extLst>
              </a:tr>
              <a:tr h="2527737">
                <a:tc>
                  <a:txBody>
                    <a:bodyPr/>
                    <a:lstStyle/>
                    <a:p>
                      <a:pPr algn="ctr"/>
                      <a:r>
                        <a:rPr lang="fr-FR" sz="1800" b="0" i="0" kern="1200" dirty="0">
                          <a:solidFill>
                            <a:schemeClr val="dk1"/>
                          </a:solidFill>
                          <a:effectLst/>
                          <a:latin typeface="+mn-lt"/>
                          <a:ea typeface="+mn-ea"/>
                          <a:cs typeface="+mn-cs"/>
                        </a:rPr>
                        <a:t>Les travaux d'accessibilité aux personnes handicapées ou à mobilité réduite, sous réserve qu'ils n'affectent pas la structure de l'immeuble ou ses éléments d'équipement essentiels</a:t>
                      </a:r>
                    </a:p>
                    <a:p>
                      <a:pPr algn="ctr"/>
                      <a:endParaRPr lang="fr-FR" sz="1800" b="0" i="0" kern="1200" dirty="0">
                        <a:solidFill>
                          <a:schemeClr val="dk1"/>
                        </a:solidFill>
                        <a:effectLst/>
                        <a:latin typeface="+mn-lt"/>
                        <a:ea typeface="+mn-ea"/>
                        <a:cs typeface="+mn-cs"/>
                      </a:endParaRPr>
                    </a:p>
                    <a:p>
                      <a:pPr algn="ctr"/>
                      <a:r>
                        <a:rPr lang="fr-FR" sz="1800" b="0" i="0" kern="1200" dirty="0">
                          <a:solidFill>
                            <a:schemeClr val="dk1"/>
                          </a:solidFill>
                          <a:effectLst/>
                          <a:latin typeface="+mn-lt"/>
                          <a:ea typeface="+mn-ea"/>
                          <a:cs typeface="+mn-cs"/>
                        </a:rPr>
                        <a:t>La suppression des vide-ordures pour des impératifs d'hygiène</a:t>
                      </a:r>
                      <a:endParaRPr lang="fr-FR" sz="1800" dirty="0"/>
                    </a:p>
                  </a:txBody>
                  <a:tcPr/>
                </a:tc>
                <a:tc>
                  <a:txBody>
                    <a:bodyPr/>
                    <a:lstStyle/>
                    <a:p>
                      <a:pPr algn="ctr"/>
                      <a:r>
                        <a:rPr lang="fr-FR" sz="1800" b="0" i="0" kern="1200" dirty="0">
                          <a:solidFill>
                            <a:schemeClr val="dk1"/>
                          </a:solidFill>
                          <a:effectLst/>
                          <a:latin typeface="+mn-lt"/>
                          <a:ea typeface="+mn-ea"/>
                          <a:cs typeface="+mn-cs"/>
                        </a:rPr>
                        <a:t>La désignation ou la révocation du ou des syndics et des membres du conseil syndical</a:t>
                      </a:r>
                    </a:p>
                    <a:p>
                      <a:pPr algn="ctr"/>
                      <a:endParaRPr lang="fr-FR" sz="1800" b="0" i="0" kern="1200" dirty="0">
                        <a:solidFill>
                          <a:schemeClr val="dk1"/>
                        </a:solidFill>
                        <a:effectLst/>
                        <a:latin typeface="+mn-lt"/>
                        <a:ea typeface="+mn-ea"/>
                        <a:cs typeface="+mn-cs"/>
                      </a:endParaRPr>
                    </a:p>
                    <a:p>
                      <a:pPr algn="ctr"/>
                      <a:r>
                        <a:rPr lang="fr-FR" sz="1800" b="0" i="0" kern="1200" dirty="0">
                          <a:solidFill>
                            <a:schemeClr val="dk1"/>
                          </a:solidFill>
                          <a:effectLst/>
                          <a:latin typeface="+mn-lt"/>
                          <a:ea typeface="+mn-ea"/>
                          <a:cs typeface="+mn-cs"/>
                        </a:rPr>
                        <a:t>La délégation de pouvoir au président du conseil syndical d'introduire une action judiciaire contre le syndic en réparation du préjudice subi par le syndicat des copropriétaires</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079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5400" b="1" dirty="0"/>
              <a:t>Les DROITS d’assistance du conseil syndical</a:t>
            </a:r>
            <a:endParaRPr lang="fr-FR" sz="4000" b="1" dirty="0"/>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A960B6C7-A6D6-4841-ABCE-4BBD4078FD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5106" y="3397456"/>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60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892867"/>
          </a:xfrm>
          <a:solidFill>
            <a:schemeClr val="bg1">
              <a:lumMod val="85000"/>
            </a:schemeClr>
          </a:solidFill>
          <a:ln>
            <a:solidFill>
              <a:schemeClr val="bg1">
                <a:lumMod val="95000"/>
              </a:schemeClr>
            </a:solidFill>
          </a:ln>
        </p:spPr>
        <p:txBody>
          <a:bodyPr>
            <a:normAutofit/>
          </a:bodyPr>
          <a:lstStyle/>
          <a:p>
            <a:pPr algn="ctr">
              <a:lnSpc>
                <a:spcPct val="107000"/>
              </a:lnSpc>
              <a:spcAft>
                <a:spcPts val="800"/>
              </a:spcAft>
            </a:pPr>
            <a:r>
              <a:rPr lang="fr-FR" sz="3200" dirty="0"/>
              <a:t>Les règles DE MAJORITE à connaître en cours d’assemblée générale </a:t>
            </a:r>
            <a:endParaRPr lang="fr-FR" sz="36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830801490"/>
              </p:ext>
            </p:extLst>
          </p:nvPr>
        </p:nvGraphicFramePr>
        <p:xfrm>
          <a:off x="238296" y="1215484"/>
          <a:ext cx="8895585" cy="5510237"/>
        </p:xfrm>
        <a:graphic>
          <a:graphicData uri="http://schemas.openxmlformats.org/drawingml/2006/table">
            <a:tbl>
              <a:tblPr firstRow="1" bandRow="1">
                <a:tableStyleId>{5C22544A-7EE6-4342-B048-85BDC9FD1C3A}</a:tableStyleId>
              </a:tblPr>
              <a:tblGrid>
                <a:gridCol w="2965195">
                  <a:extLst>
                    <a:ext uri="{9D8B030D-6E8A-4147-A177-3AD203B41FA5}">
                      <a16:colId xmlns:a16="http://schemas.microsoft.com/office/drawing/2014/main" xmlns="" val="20000"/>
                    </a:ext>
                  </a:extLst>
                </a:gridCol>
                <a:gridCol w="2965195">
                  <a:extLst>
                    <a:ext uri="{9D8B030D-6E8A-4147-A177-3AD203B41FA5}">
                      <a16:colId xmlns:a16="http://schemas.microsoft.com/office/drawing/2014/main" xmlns="" val="20001"/>
                    </a:ext>
                  </a:extLst>
                </a:gridCol>
                <a:gridCol w="2965195">
                  <a:extLst>
                    <a:ext uri="{9D8B030D-6E8A-4147-A177-3AD203B41FA5}">
                      <a16:colId xmlns:a16="http://schemas.microsoft.com/office/drawing/2014/main" xmlns="" val="20002"/>
                    </a:ext>
                  </a:extLst>
                </a:gridCol>
              </a:tblGrid>
              <a:tr h="663917">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tc>
                  <a:txBody>
                    <a:bodyPr/>
                    <a:lstStyle/>
                    <a:p>
                      <a:pPr algn="ctr"/>
                      <a:r>
                        <a:rPr lang="fr-FR" dirty="0"/>
                        <a:t>Art. 26</a:t>
                      </a:r>
                    </a:p>
                  </a:txBody>
                  <a:tcPr/>
                </a:tc>
                <a:extLst>
                  <a:ext uri="{0D108BD9-81ED-4DB2-BD59-A6C34878D82A}">
                    <a16:rowId xmlns:a16="http://schemas.microsoft.com/office/drawing/2014/main" xmlns="" val="10000"/>
                  </a:ext>
                </a:extLst>
              </a:tr>
              <a:tr h="1090414">
                <a:tc>
                  <a:txBody>
                    <a:bodyPr/>
                    <a:lstStyle/>
                    <a:p>
                      <a:pPr algn="ctr"/>
                      <a:r>
                        <a:rPr lang="fr-FR" sz="1800" baseline="0" dirty="0"/>
                        <a:t>La majorité des voix exprimées par les copropriétaires présents, représentés ou ayant votés par correspondance.</a:t>
                      </a:r>
                      <a:endParaRPr lang="fr-FR" sz="1800" dirty="0"/>
                    </a:p>
                  </a:txBody>
                  <a:tcPr/>
                </a:tc>
                <a:tc>
                  <a:txBody>
                    <a:bodyPr/>
                    <a:lstStyle/>
                    <a:p>
                      <a:pPr algn="ctr"/>
                      <a:r>
                        <a:rPr lang="fr-FR" sz="1800" dirty="0"/>
                        <a:t>La</a:t>
                      </a:r>
                      <a:r>
                        <a:rPr lang="fr-FR" sz="1800" baseline="0" dirty="0"/>
                        <a:t> majorité </a:t>
                      </a:r>
                      <a:r>
                        <a:rPr lang="fr-FR" sz="1800" baseline="0" dirty="0">
                          <a:solidFill>
                            <a:schemeClr val="tx1"/>
                          </a:solidFill>
                        </a:rPr>
                        <a:t>des voix de l’ensemble des copropriétaires.</a:t>
                      </a:r>
                      <a:endParaRPr lang="fr-FR" sz="1800" dirty="0">
                        <a:solidFill>
                          <a:schemeClr val="tx1"/>
                        </a:solidFill>
                      </a:endParaRPr>
                    </a:p>
                  </a:txBody>
                  <a:tcPr/>
                </a:tc>
                <a:tc>
                  <a:txBody>
                    <a:bodyPr/>
                    <a:lstStyle/>
                    <a:p>
                      <a:pPr algn="ctr"/>
                      <a:r>
                        <a:rPr lang="fr-FR" sz="1800" dirty="0"/>
                        <a:t>La</a:t>
                      </a:r>
                      <a:r>
                        <a:rPr lang="fr-FR" sz="1800" baseline="0" dirty="0"/>
                        <a:t> majorité des </a:t>
                      </a:r>
                      <a:r>
                        <a:rPr lang="fr-FR" sz="1800" baseline="0" dirty="0">
                          <a:solidFill>
                            <a:srgbClr val="FF0000"/>
                          </a:solidFill>
                        </a:rPr>
                        <a:t>membres du syndicat représentant </a:t>
                      </a:r>
                      <a:r>
                        <a:rPr lang="fr-FR" sz="2000" b="1" baseline="0" dirty="0">
                          <a:solidFill>
                            <a:srgbClr val="FF0000"/>
                          </a:solidFill>
                        </a:rPr>
                        <a:t>au moins</a:t>
                      </a:r>
                      <a:r>
                        <a:rPr lang="fr-FR" sz="1800" baseline="0" dirty="0">
                          <a:solidFill>
                            <a:srgbClr val="FF0000"/>
                          </a:solidFill>
                        </a:rPr>
                        <a:t> 2/3 des voix </a:t>
                      </a:r>
                      <a:endParaRPr lang="fr-FR" sz="1800" dirty="0">
                        <a:solidFill>
                          <a:srgbClr val="FF0000"/>
                        </a:solidFill>
                      </a:endParaRPr>
                    </a:p>
                  </a:txBody>
                  <a:tcPr/>
                </a:tc>
                <a:extLst>
                  <a:ext uri="{0D108BD9-81ED-4DB2-BD59-A6C34878D82A}">
                    <a16:rowId xmlns:a16="http://schemas.microsoft.com/office/drawing/2014/main" xmlns="" val="10001"/>
                  </a:ext>
                </a:extLst>
              </a:tr>
              <a:tr h="2527737">
                <a:tc>
                  <a:txBody>
                    <a:bodyPr/>
                    <a:lstStyle/>
                    <a:p>
                      <a:pPr algn="ctr"/>
                      <a:r>
                        <a:rPr lang="fr-FR" sz="1800" b="0" i="0" kern="1200" dirty="0">
                          <a:solidFill>
                            <a:schemeClr val="dk1"/>
                          </a:solidFill>
                          <a:effectLst/>
                          <a:latin typeface="+mn-lt"/>
                          <a:ea typeface="+mn-ea"/>
                          <a:cs typeface="+mn-cs"/>
                        </a:rPr>
                        <a:t>Les travaux d'accessibilité aux personnes handicapées ou à mobilité réduite, sous réserve qu'ils n'affectent pas la structure de l'immeuble ou ses éléments d'équipement essentiels</a:t>
                      </a:r>
                    </a:p>
                    <a:p>
                      <a:pPr algn="ctr"/>
                      <a:endParaRPr lang="fr-FR" sz="1800" b="0" i="0" kern="1200" dirty="0">
                        <a:solidFill>
                          <a:schemeClr val="dk1"/>
                        </a:solidFill>
                        <a:effectLst/>
                        <a:latin typeface="+mn-lt"/>
                        <a:ea typeface="+mn-ea"/>
                        <a:cs typeface="+mn-cs"/>
                      </a:endParaRPr>
                    </a:p>
                    <a:p>
                      <a:pPr algn="ctr"/>
                      <a:r>
                        <a:rPr lang="fr-FR" sz="1800" b="0" i="0" kern="1200" dirty="0">
                          <a:solidFill>
                            <a:schemeClr val="dk1"/>
                          </a:solidFill>
                          <a:effectLst/>
                          <a:latin typeface="+mn-lt"/>
                          <a:ea typeface="+mn-ea"/>
                          <a:cs typeface="+mn-cs"/>
                        </a:rPr>
                        <a:t>La suppression des vide-ordures pour des impératifs d'hygiène</a:t>
                      </a:r>
                      <a:endParaRPr lang="fr-FR" sz="1800" dirty="0"/>
                    </a:p>
                  </a:txBody>
                  <a:tcPr/>
                </a:tc>
                <a:tc>
                  <a:txBody>
                    <a:bodyPr/>
                    <a:lstStyle/>
                    <a:p>
                      <a:pPr algn="ctr"/>
                      <a:r>
                        <a:rPr lang="fr-FR" sz="1800" b="0" i="0" kern="1200" dirty="0">
                          <a:solidFill>
                            <a:schemeClr val="dk1"/>
                          </a:solidFill>
                          <a:effectLst/>
                          <a:latin typeface="+mn-lt"/>
                          <a:ea typeface="+mn-ea"/>
                          <a:cs typeface="+mn-cs"/>
                        </a:rPr>
                        <a:t>La désignation ou la révocation du ou des syndics et des membres du conseil syndical</a:t>
                      </a:r>
                    </a:p>
                    <a:p>
                      <a:pPr algn="ctr"/>
                      <a:endParaRPr lang="fr-FR" sz="1800" b="0" i="0" kern="1200" dirty="0">
                        <a:solidFill>
                          <a:schemeClr val="dk1"/>
                        </a:solidFill>
                        <a:effectLst/>
                        <a:latin typeface="+mn-lt"/>
                        <a:ea typeface="+mn-ea"/>
                        <a:cs typeface="+mn-cs"/>
                      </a:endParaRPr>
                    </a:p>
                    <a:p>
                      <a:pPr algn="ctr"/>
                      <a:r>
                        <a:rPr lang="fr-FR" sz="1800" b="0" i="0" kern="1200" dirty="0">
                          <a:solidFill>
                            <a:schemeClr val="dk1"/>
                          </a:solidFill>
                          <a:effectLst/>
                          <a:latin typeface="+mn-lt"/>
                          <a:ea typeface="+mn-ea"/>
                          <a:cs typeface="+mn-cs"/>
                        </a:rPr>
                        <a:t>La délégation de pouvoir au président du conseil syndical d'introduire une action judiciaire contre le syndic en réparation du préjudice subi par le syndicat des copropriétaires</a:t>
                      </a:r>
                    </a:p>
                  </a:txBody>
                  <a:tcPr/>
                </a:tc>
                <a:tc>
                  <a:txBody>
                    <a:bodyPr/>
                    <a:lstStyle/>
                    <a:p>
                      <a:pPr algn="ctr"/>
                      <a:r>
                        <a:rPr lang="fr-FR" sz="1800" b="0" i="0" kern="1200" dirty="0">
                          <a:solidFill>
                            <a:schemeClr val="dk1"/>
                          </a:solidFill>
                          <a:effectLst/>
                          <a:latin typeface="+mn-lt"/>
                          <a:ea typeface="+mn-ea"/>
                          <a:cs typeface="+mn-cs"/>
                        </a:rPr>
                        <a:t>La modification, ou éventuellement l'établissement, du règlement de copropriété dans la mesure où il concerne la jouissance, l'usage et l'administration des parties communes</a:t>
                      </a:r>
                      <a:endParaRPr lang="fr-FR" sz="18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94061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892867"/>
          </a:xfrm>
          <a:solidFill>
            <a:schemeClr val="bg1">
              <a:lumMod val="85000"/>
            </a:schemeClr>
          </a:solidFill>
          <a:ln>
            <a:solidFill>
              <a:schemeClr val="bg1">
                <a:lumMod val="95000"/>
              </a:schemeClr>
            </a:solidFill>
          </a:ln>
        </p:spPr>
        <p:txBody>
          <a:bodyPr>
            <a:normAutofit/>
          </a:bodyPr>
          <a:lstStyle/>
          <a:p>
            <a:pPr algn="ctr">
              <a:lnSpc>
                <a:spcPct val="107000"/>
              </a:lnSpc>
              <a:spcAft>
                <a:spcPts val="800"/>
              </a:spcAft>
            </a:pPr>
            <a:r>
              <a:rPr lang="fr-FR" sz="3200" dirty="0"/>
              <a:t>Les règles DE MAJORITE à connaître en cours d’assemblée générale </a:t>
            </a:r>
            <a:endParaRPr lang="fr-FR" sz="36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012154456"/>
              </p:ext>
            </p:extLst>
          </p:nvPr>
        </p:nvGraphicFramePr>
        <p:xfrm>
          <a:off x="238296" y="1215484"/>
          <a:ext cx="11860780" cy="5510237"/>
        </p:xfrm>
        <a:graphic>
          <a:graphicData uri="http://schemas.openxmlformats.org/drawingml/2006/table">
            <a:tbl>
              <a:tblPr firstRow="1" bandRow="1">
                <a:tableStyleId>{5C22544A-7EE6-4342-B048-85BDC9FD1C3A}</a:tableStyleId>
              </a:tblPr>
              <a:tblGrid>
                <a:gridCol w="2965195">
                  <a:extLst>
                    <a:ext uri="{9D8B030D-6E8A-4147-A177-3AD203B41FA5}">
                      <a16:colId xmlns:a16="http://schemas.microsoft.com/office/drawing/2014/main" xmlns="" val="20000"/>
                    </a:ext>
                  </a:extLst>
                </a:gridCol>
                <a:gridCol w="2965195">
                  <a:extLst>
                    <a:ext uri="{9D8B030D-6E8A-4147-A177-3AD203B41FA5}">
                      <a16:colId xmlns:a16="http://schemas.microsoft.com/office/drawing/2014/main" xmlns="" val="20001"/>
                    </a:ext>
                  </a:extLst>
                </a:gridCol>
                <a:gridCol w="2965195">
                  <a:extLst>
                    <a:ext uri="{9D8B030D-6E8A-4147-A177-3AD203B41FA5}">
                      <a16:colId xmlns:a16="http://schemas.microsoft.com/office/drawing/2014/main" xmlns="" val="20002"/>
                    </a:ext>
                  </a:extLst>
                </a:gridCol>
                <a:gridCol w="2965195">
                  <a:extLst>
                    <a:ext uri="{9D8B030D-6E8A-4147-A177-3AD203B41FA5}">
                      <a16:colId xmlns:a16="http://schemas.microsoft.com/office/drawing/2014/main" xmlns="" val="20003"/>
                    </a:ext>
                  </a:extLst>
                </a:gridCol>
              </a:tblGrid>
              <a:tr h="663917">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tc>
                  <a:txBody>
                    <a:bodyPr/>
                    <a:lstStyle/>
                    <a:p>
                      <a:pPr algn="ctr"/>
                      <a:r>
                        <a:rPr lang="fr-FR" dirty="0"/>
                        <a:t>Art. 26</a:t>
                      </a:r>
                    </a:p>
                  </a:txBody>
                  <a:tcPr/>
                </a:tc>
                <a:tc>
                  <a:txBody>
                    <a:bodyPr/>
                    <a:lstStyle/>
                    <a:p>
                      <a:pPr algn="ctr"/>
                      <a:r>
                        <a:rPr lang="fr-FR" dirty="0"/>
                        <a:t>Art. 26</a:t>
                      </a:r>
                    </a:p>
                  </a:txBody>
                  <a:tcPr/>
                </a:tc>
                <a:extLst>
                  <a:ext uri="{0D108BD9-81ED-4DB2-BD59-A6C34878D82A}">
                    <a16:rowId xmlns:a16="http://schemas.microsoft.com/office/drawing/2014/main" xmlns="" val="10000"/>
                  </a:ext>
                </a:extLst>
              </a:tr>
              <a:tr h="1090414">
                <a:tc>
                  <a:txBody>
                    <a:bodyPr/>
                    <a:lstStyle/>
                    <a:p>
                      <a:pPr algn="ctr"/>
                      <a:r>
                        <a:rPr lang="fr-FR" sz="1800" baseline="0" dirty="0"/>
                        <a:t>La majorité des voix exprimées par les copropriétaires présents, représentés ou ayant votés par correspondance.</a:t>
                      </a:r>
                      <a:endParaRPr lang="fr-FR" sz="1800" dirty="0"/>
                    </a:p>
                  </a:txBody>
                  <a:tcPr/>
                </a:tc>
                <a:tc>
                  <a:txBody>
                    <a:bodyPr/>
                    <a:lstStyle/>
                    <a:p>
                      <a:pPr algn="ctr"/>
                      <a:r>
                        <a:rPr lang="fr-FR" sz="1800" dirty="0"/>
                        <a:t>La</a:t>
                      </a:r>
                      <a:r>
                        <a:rPr lang="fr-FR" sz="1800" baseline="0" dirty="0"/>
                        <a:t> majorité des voix de l’ensemble des copropriétaires.</a:t>
                      </a:r>
                      <a:endParaRPr lang="fr-FR" sz="1800" dirty="0"/>
                    </a:p>
                  </a:txBody>
                  <a:tcPr/>
                </a:tc>
                <a:tc>
                  <a:txBody>
                    <a:bodyPr/>
                    <a:lstStyle/>
                    <a:p>
                      <a:pPr algn="ctr"/>
                      <a:r>
                        <a:rPr lang="fr-FR" sz="1800" dirty="0"/>
                        <a:t>La</a:t>
                      </a:r>
                      <a:r>
                        <a:rPr lang="fr-FR" sz="1800" baseline="0" dirty="0"/>
                        <a:t> majorité des membres du syndicat représentant au moins 2/3 des voix </a:t>
                      </a:r>
                      <a:endParaRPr lang="fr-F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rPr>
                        <a:t>Unanimité</a:t>
                      </a:r>
                    </a:p>
                    <a:p>
                      <a:pPr algn="ctr"/>
                      <a:endParaRPr lang="fr-FR" sz="1800" dirty="0"/>
                    </a:p>
                  </a:txBody>
                  <a:tcPr/>
                </a:tc>
                <a:extLst>
                  <a:ext uri="{0D108BD9-81ED-4DB2-BD59-A6C34878D82A}">
                    <a16:rowId xmlns:a16="http://schemas.microsoft.com/office/drawing/2014/main" xmlns="" val="10001"/>
                  </a:ext>
                </a:extLst>
              </a:tr>
              <a:tr h="2527737">
                <a:tc>
                  <a:txBody>
                    <a:bodyPr/>
                    <a:lstStyle/>
                    <a:p>
                      <a:pPr algn="ctr"/>
                      <a:r>
                        <a:rPr lang="fr-FR" sz="1800" b="0" i="0" kern="1200" dirty="0">
                          <a:solidFill>
                            <a:schemeClr val="dk1"/>
                          </a:solidFill>
                          <a:effectLst/>
                          <a:latin typeface="+mn-lt"/>
                          <a:ea typeface="+mn-ea"/>
                          <a:cs typeface="+mn-cs"/>
                        </a:rPr>
                        <a:t>Les travaux d'accessibilité aux personnes handicapées ou à mobilité réduite, sous réserve qu'ils n'affectent pas la structure de l'immeuble ou ses éléments d'équipement essentiels</a:t>
                      </a:r>
                    </a:p>
                    <a:p>
                      <a:pPr algn="ctr"/>
                      <a:endParaRPr lang="fr-FR" sz="1800" b="0" i="0" kern="1200" dirty="0">
                        <a:solidFill>
                          <a:schemeClr val="dk1"/>
                        </a:solidFill>
                        <a:effectLst/>
                        <a:latin typeface="+mn-lt"/>
                        <a:ea typeface="+mn-ea"/>
                        <a:cs typeface="+mn-cs"/>
                      </a:endParaRPr>
                    </a:p>
                    <a:p>
                      <a:pPr algn="ctr"/>
                      <a:r>
                        <a:rPr lang="fr-FR" sz="1800" b="0" i="0" kern="1200" dirty="0">
                          <a:solidFill>
                            <a:schemeClr val="dk1"/>
                          </a:solidFill>
                          <a:effectLst/>
                          <a:latin typeface="+mn-lt"/>
                          <a:ea typeface="+mn-ea"/>
                          <a:cs typeface="+mn-cs"/>
                        </a:rPr>
                        <a:t>La suppression des vide-ordures pour des impératifs d'hygiène</a:t>
                      </a:r>
                      <a:endParaRPr lang="fr-FR" sz="1800" dirty="0"/>
                    </a:p>
                  </a:txBody>
                  <a:tcPr/>
                </a:tc>
                <a:tc>
                  <a:txBody>
                    <a:bodyPr/>
                    <a:lstStyle/>
                    <a:p>
                      <a:pPr algn="ctr"/>
                      <a:r>
                        <a:rPr lang="fr-FR" sz="1800" b="0" i="0" kern="1200" dirty="0">
                          <a:solidFill>
                            <a:schemeClr val="dk1"/>
                          </a:solidFill>
                          <a:effectLst/>
                          <a:latin typeface="+mn-lt"/>
                          <a:ea typeface="+mn-ea"/>
                          <a:cs typeface="+mn-cs"/>
                        </a:rPr>
                        <a:t>La désignation ou la révocation du ou des syndics et des membres du conseil syndical</a:t>
                      </a:r>
                    </a:p>
                    <a:p>
                      <a:pPr algn="ctr"/>
                      <a:endParaRPr lang="fr-FR" sz="1800" b="0" i="0" kern="1200" dirty="0">
                        <a:solidFill>
                          <a:schemeClr val="dk1"/>
                        </a:solidFill>
                        <a:effectLst/>
                        <a:latin typeface="+mn-lt"/>
                        <a:ea typeface="+mn-ea"/>
                        <a:cs typeface="+mn-cs"/>
                      </a:endParaRPr>
                    </a:p>
                    <a:p>
                      <a:pPr algn="ctr"/>
                      <a:r>
                        <a:rPr lang="fr-FR" sz="1800" b="0" i="0" kern="1200" dirty="0">
                          <a:solidFill>
                            <a:schemeClr val="dk1"/>
                          </a:solidFill>
                          <a:effectLst/>
                          <a:latin typeface="+mn-lt"/>
                          <a:ea typeface="+mn-ea"/>
                          <a:cs typeface="+mn-cs"/>
                        </a:rPr>
                        <a:t>La délégation de pouvoir au président du conseil syndical d'introduire une action judiciaire contre le syndic en réparation du préjudice subi par le syndicat des copropriétaires</a:t>
                      </a:r>
                    </a:p>
                  </a:txBody>
                  <a:tcPr/>
                </a:tc>
                <a:tc>
                  <a:txBody>
                    <a:bodyPr/>
                    <a:lstStyle/>
                    <a:p>
                      <a:pPr algn="ctr"/>
                      <a:r>
                        <a:rPr lang="fr-FR" sz="1800" b="0" i="0" kern="1200" dirty="0">
                          <a:solidFill>
                            <a:schemeClr val="dk1"/>
                          </a:solidFill>
                          <a:effectLst/>
                          <a:latin typeface="+mn-lt"/>
                          <a:ea typeface="+mn-ea"/>
                          <a:cs typeface="+mn-cs"/>
                        </a:rPr>
                        <a:t>La modification, ou éventuellement l'établissement, du règlement de copropriété dans la mesure où il concerne la jouissance, l'usage et l'administration des parties communes</a:t>
                      </a:r>
                      <a:endParaRPr lang="fr-FR" sz="1800" dirty="0"/>
                    </a:p>
                  </a:txBody>
                  <a:tcPr/>
                </a:tc>
                <a:tc>
                  <a:txBody>
                    <a:bodyPr/>
                    <a:lstStyle/>
                    <a:p>
                      <a:pPr algn="ctr"/>
                      <a:r>
                        <a:rPr lang="fr-FR" sz="1800" b="0" i="0" kern="1200" dirty="0">
                          <a:solidFill>
                            <a:schemeClr val="dk1"/>
                          </a:solidFill>
                          <a:effectLst/>
                          <a:latin typeface="+mn-lt"/>
                          <a:ea typeface="+mn-ea"/>
                          <a:cs typeface="+mn-cs"/>
                        </a:rPr>
                        <a:t>Elle ne peut, sauf à l'unanimité des voix de tous les copropriétaires, décider l'aliénation des parties communes dont la conservation est nécessaire au respect de la destination de l'immeuble ou la modification des stipulations du règlement de copropriété relatives à la destination de l'immeuble</a:t>
                      </a:r>
                      <a:endParaRPr lang="fr-FR" sz="18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03082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3812" y="1222310"/>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5"/>
          <p:cNvSpPr txBox="1">
            <a:spLocks/>
          </p:cNvSpPr>
          <p:nvPr/>
        </p:nvSpPr>
        <p:spPr>
          <a:xfrm>
            <a:off x="0" y="130951"/>
            <a:ext cx="12192000" cy="1119352"/>
          </a:xfrm>
          <a:prstGeom prst="rect">
            <a:avLst/>
          </a:prstGeom>
          <a:solidFill>
            <a:schemeClr val="bg1">
              <a:lumMod val="85000"/>
            </a:schemeClr>
          </a:solidFill>
        </p:spPr>
        <p:txBody>
          <a:bodyPr vert="horz" lIns="91440" tIns="45720" rIns="91440" bIns="45720" rtlCol="0" anchor="ctr">
            <a:normAutofit fontScale="90000"/>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r>
              <a:rPr lang="fr-FR" sz="2800" b="1"/>
              <a:t>PRENONS UNE COPROPRIETE DE 100 COPROPRIETAIRES REPRESENTANT 10 000°</a:t>
            </a:r>
            <a:r>
              <a:rPr lang="fr-FR" sz="2800"/>
              <a:t/>
            </a:r>
            <a:br>
              <a:rPr lang="fr-FR" sz="2800"/>
            </a:br>
            <a:r>
              <a:rPr lang="fr-FR" sz="2800"/>
              <a:t>72 COPROPRIETAIRES SONT PRESENTS OU REPRESENTES REPRESENTANT ou ayant voté par correspondance 7500°</a:t>
            </a:r>
            <a:br>
              <a:rPr lang="fr-FR" sz="2800"/>
            </a:br>
            <a:r>
              <a:rPr lang="fr-FR" sz="2800"/>
              <a:t>- 58 COPROPRIETAIRES ONT VOTE REPRESENTANT 4200°</a:t>
            </a:r>
            <a:endParaRPr lang="fr-FR" sz="2800" dirty="0"/>
          </a:p>
        </p:txBody>
      </p:sp>
    </p:spTree>
    <p:extLst>
      <p:ext uri="{BB962C8B-B14F-4D97-AF65-F5344CB8AC3E}">
        <p14:creationId xmlns:p14="http://schemas.microsoft.com/office/powerpoint/2010/main" val="3443052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a:extLst>
              <a:ext uri="{FF2B5EF4-FFF2-40B4-BE49-F238E27FC236}">
                <a16:creationId xmlns:a16="http://schemas.microsoft.com/office/drawing/2014/main" xmlns="" id="{5CD22939-8CCD-430F-A116-484834A7D3FD}"/>
              </a:ext>
            </a:extLst>
          </p:cNvPr>
          <p:cNvGraphicFramePr>
            <a:graphicFrameLocks noGrp="1"/>
          </p:cNvGraphicFramePr>
          <p:nvPr>
            <p:extLst>
              <p:ext uri="{D42A27DB-BD31-4B8C-83A1-F6EECF244321}">
                <p14:modId xmlns:p14="http://schemas.microsoft.com/office/powerpoint/2010/main" val="876683233"/>
              </p:ext>
            </p:extLst>
          </p:nvPr>
        </p:nvGraphicFramePr>
        <p:xfrm>
          <a:off x="433647" y="1930003"/>
          <a:ext cx="2965195" cy="1828800"/>
        </p:xfrm>
        <a:graphic>
          <a:graphicData uri="http://schemas.openxmlformats.org/drawingml/2006/table">
            <a:tbl>
              <a:tblPr firstRow="1" bandRow="1">
                <a:tableStyleId>{5C22544A-7EE6-4342-B048-85BDC9FD1C3A}</a:tableStyleId>
              </a:tblPr>
              <a:tblGrid>
                <a:gridCol w="2965195">
                  <a:extLst>
                    <a:ext uri="{9D8B030D-6E8A-4147-A177-3AD203B41FA5}">
                      <a16:colId xmlns:a16="http://schemas.microsoft.com/office/drawing/2014/main" xmlns="" val="3609772439"/>
                    </a:ext>
                  </a:extLst>
                </a:gridCol>
              </a:tblGrid>
              <a:tr h="269445">
                <a:tc>
                  <a:txBody>
                    <a:bodyPr/>
                    <a:lstStyle/>
                    <a:p>
                      <a:pPr algn="ctr"/>
                      <a:r>
                        <a:rPr lang="fr-FR" dirty="0"/>
                        <a:t>Art.</a:t>
                      </a:r>
                      <a:r>
                        <a:rPr lang="fr-FR" baseline="0" dirty="0"/>
                        <a:t> </a:t>
                      </a:r>
                      <a:r>
                        <a:rPr lang="fr-FR" dirty="0"/>
                        <a:t>24 </a:t>
                      </a:r>
                    </a:p>
                  </a:txBody>
                  <a:tcPr/>
                </a:tc>
                <a:extLst>
                  <a:ext uri="{0D108BD9-81ED-4DB2-BD59-A6C34878D82A}">
                    <a16:rowId xmlns:a16="http://schemas.microsoft.com/office/drawing/2014/main" xmlns="" val="2827522949"/>
                  </a:ext>
                </a:extLst>
              </a:tr>
              <a:tr h="1077782">
                <a:tc>
                  <a:txBody>
                    <a:bodyPr/>
                    <a:lstStyle/>
                    <a:p>
                      <a:pPr algn="ctr"/>
                      <a:r>
                        <a:rPr lang="fr-FR" sz="1800" baseline="0" dirty="0"/>
                        <a:t>La majorité </a:t>
                      </a:r>
                      <a:r>
                        <a:rPr lang="fr-FR" sz="1800" baseline="0" dirty="0">
                          <a:solidFill>
                            <a:srgbClr val="FF0000"/>
                          </a:solidFill>
                        </a:rPr>
                        <a:t>des voix exprimées par les copropriétaires présents, représentés ou ayant voté par correspondance</a:t>
                      </a:r>
                      <a:r>
                        <a:rPr lang="fr-FR" sz="1800" baseline="0" dirty="0"/>
                        <a:t>.</a:t>
                      </a:r>
                      <a:endParaRPr lang="fr-FR" sz="1800" dirty="0"/>
                    </a:p>
                  </a:txBody>
                  <a:tcPr/>
                </a:tc>
                <a:extLst>
                  <a:ext uri="{0D108BD9-81ED-4DB2-BD59-A6C34878D82A}">
                    <a16:rowId xmlns:a16="http://schemas.microsoft.com/office/drawing/2014/main" xmlns="" val="3748332624"/>
                  </a:ext>
                </a:extLst>
              </a:tr>
            </a:tbl>
          </a:graphicData>
        </a:graphic>
      </p:graphicFrame>
      <p:sp>
        <p:nvSpPr>
          <p:cNvPr id="7" name="Titre 5"/>
          <p:cNvSpPr txBox="1">
            <a:spLocks/>
          </p:cNvSpPr>
          <p:nvPr/>
        </p:nvSpPr>
        <p:spPr>
          <a:xfrm>
            <a:off x="0" y="130951"/>
            <a:ext cx="12192000" cy="1119352"/>
          </a:xfrm>
          <a:prstGeom prst="rect">
            <a:avLst/>
          </a:prstGeom>
          <a:solidFill>
            <a:schemeClr val="bg1">
              <a:lumMod val="85000"/>
            </a:schemeClr>
          </a:solidFill>
        </p:spPr>
        <p:txBody>
          <a:bodyPr vert="horz" lIns="91440" tIns="45720" rIns="91440" bIns="45720" rtlCol="0" anchor="ctr">
            <a:normAutofit fontScale="90000"/>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r>
              <a:rPr lang="fr-FR" sz="2800" b="1"/>
              <a:t>PRENONS UNE COPROPRIETE DE 100 COPROPRIETAIRES REPRESENTANT 10 000°</a:t>
            </a:r>
            <a:r>
              <a:rPr lang="fr-FR" sz="2800"/>
              <a:t/>
            </a:r>
            <a:br>
              <a:rPr lang="fr-FR" sz="2800"/>
            </a:br>
            <a:r>
              <a:rPr lang="fr-FR" sz="2800"/>
              <a:t>72 COPROPRIETAIRES SONT PRESENTS OU REPRESENTES REPRESENTANT ou ayant voté par correspondance 7500°</a:t>
            </a:r>
            <a:br>
              <a:rPr lang="fr-FR" sz="2800"/>
            </a:br>
            <a:r>
              <a:rPr lang="fr-FR" sz="2800"/>
              <a:t>- 58 COPROPRIETAIRES ONT VOTE REPRESENTANT 4200°</a:t>
            </a:r>
            <a:endParaRPr lang="fr-FR" sz="2800" dirty="0"/>
          </a:p>
        </p:txBody>
      </p:sp>
    </p:spTree>
    <p:extLst>
      <p:ext uri="{BB962C8B-B14F-4D97-AF65-F5344CB8AC3E}">
        <p14:creationId xmlns:p14="http://schemas.microsoft.com/office/powerpoint/2010/main" val="462901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nvGraphicFramePr>
        <p:xfrm>
          <a:off x="243840" y="1857957"/>
          <a:ext cx="2966682" cy="3985087"/>
        </p:xfrm>
        <a:graphic>
          <a:graphicData uri="http://schemas.openxmlformats.org/drawingml/2006/table">
            <a:tbl>
              <a:tblPr firstRow="1" bandRow="1">
                <a:tableStyleId>{5C22544A-7EE6-4342-B048-85BDC9FD1C3A}</a:tableStyleId>
              </a:tblPr>
              <a:tblGrid>
                <a:gridCol w="2966682">
                  <a:extLst>
                    <a:ext uri="{9D8B030D-6E8A-4147-A177-3AD203B41FA5}">
                      <a16:colId xmlns:a16="http://schemas.microsoft.com/office/drawing/2014/main" xmlns="" val="20000"/>
                    </a:ext>
                  </a:extLst>
                </a:gridCol>
              </a:tblGrid>
              <a:tr h="701615">
                <a:tc>
                  <a:txBody>
                    <a:bodyPr/>
                    <a:lstStyle/>
                    <a:p>
                      <a:pPr algn="ctr"/>
                      <a:r>
                        <a:rPr lang="fr-FR" dirty="0"/>
                        <a:t>Art.</a:t>
                      </a:r>
                      <a:r>
                        <a:rPr lang="fr-FR" baseline="0" dirty="0"/>
                        <a:t> </a:t>
                      </a:r>
                      <a:r>
                        <a:rPr lang="fr-FR" dirty="0"/>
                        <a:t>24 </a:t>
                      </a:r>
                    </a:p>
                  </a:txBody>
                  <a:tcPr/>
                </a:tc>
                <a:extLst>
                  <a:ext uri="{0D108BD9-81ED-4DB2-BD59-A6C34878D82A}">
                    <a16:rowId xmlns:a16="http://schemas.microsoft.com/office/drawing/2014/main" xmlns="" val="10000"/>
                  </a:ext>
                </a:extLst>
              </a:tr>
              <a:tr h="1546112">
                <a:tc>
                  <a:txBody>
                    <a:bodyPr/>
                    <a:lstStyle/>
                    <a:p>
                      <a:pPr algn="ctr"/>
                      <a:r>
                        <a:rPr lang="fr-FR" sz="1800" baseline="0" dirty="0"/>
                        <a:t>La majorité des voix exprimées par les copropriétaires présents, représentés ou ayant voté par correspondance.</a:t>
                      </a:r>
                      <a:endParaRPr lang="fr-FR" sz="1800" dirty="0"/>
                    </a:p>
                  </a:txBody>
                  <a:tcPr/>
                </a:tc>
                <a:extLst>
                  <a:ext uri="{0D108BD9-81ED-4DB2-BD59-A6C34878D82A}">
                    <a16:rowId xmlns:a16="http://schemas.microsoft.com/office/drawing/2014/main" xmlns="" val="10001"/>
                  </a:ext>
                </a:extLst>
              </a:tr>
              <a:tr h="1546112">
                <a:tc>
                  <a:txBody>
                    <a:bodyPr/>
                    <a:lstStyle/>
                    <a:p>
                      <a:pPr algn="ctr"/>
                      <a:endParaRPr lang="fr-FR" sz="1800" dirty="0"/>
                    </a:p>
                    <a:p>
                      <a:pPr algn="ctr"/>
                      <a:r>
                        <a:rPr lang="fr-FR" sz="1800" dirty="0"/>
                        <a:t>Majorité à obtenir : 3751°</a:t>
                      </a:r>
                    </a:p>
                    <a:p>
                      <a:pPr algn="ctr"/>
                      <a:endParaRPr lang="fr-FR" sz="1800" dirty="0"/>
                    </a:p>
                    <a:p>
                      <a:pPr algn="ctr"/>
                      <a:r>
                        <a:rPr lang="fr-FR" sz="1800" dirty="0"/>
                        <a:t>LA RESOLUTION EST</a:t>
                      </a:r>
                    </a:p>
                    <a:p>
                      <a:pPr algn="ctr"/>
                      <a:r>
                        <a:rPr lang="fr-FR" sz="1800" dirty="0">
                          <a:solidFill>
                            <a:srgbClr val="00B050"/>
                          </a:solidFill>
                        </a:rPr>
                        <a:t>ADOPTEE</a:t>
                      </a:r>
                    </a:p>
                    <a:p>
                      <a:pPr algn="ctr"/>
                      <a:endParaRPr lang="fr-FR" sz="1800" dirty="0"/>
                    </a:p>
                  </a:txBody>
                  <a:tcPr/>
                </a:tc>
                <a:extLst>
                  <a:ext uri="{0D108BD9-81ED-4DB2-BD59-A6C34878D82A}">
                    <a16:rowId xmlns:a16="http://schemas.microsoft.com/office/drawing/2014/main" xmlns="" val="10002"/>
                  </a:ext>
                </a:extLst>
              </a:tr>
            </a:tbl>
          </a:graphicData>
        </a:graphic>
      </p:graphicFrame>
      <p:sp>
        <p:nvSpPr>
          <p:cNvPr id="8" name="Titre 5"/>
          <p:cNvSpPr>
            <a:spLocks noGrp="1"/>
          </p:cNvSpPr>
          <p:nvPr>
            <p:ph type="title"/>
          </p:nvPr>
        </p:nvSpPr>
        <p:spPr>
          <a:xfrm>
            <a:off x="0" y="130951"/>
            <a:ext cx="12192000" cy="1119352"/>
          </a:xfrm>
          <a:solidFill>
            <a:schemeClr val="bg1">
              <a:lumMod val="85000"/>
            </a:schemeClr>
          </a:solidFill>
        </p:spPr>
        <p:txBody>
          <a:bodyPr>
            <a:normAutofit fontScale="90000"/>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ou ayant voté par correspondance 7500°</a:t>
            </a:r>
            <a:br>
              <a:rPr lang="fr-FR" sz="2800" dirty="0"/>
            </a:br>
            <a:r>
              <a:rPr lang="fr-FR" sz="2800" dirty="0"/>
              <a:t>- 58 COPROPRIETAIRES ONT VOTE REPRESENTANT 4200°</a:t>
            </a:r>
          </a:p>
        </p:txBody>
      </p:sp>
    </p:spTree>
    <p:extLst>
      <p:ext uri="{BB962C8B-B14F-4D97-AF65-F5344CB8AC3E}">
        <p14:creationId xmlns:p14="http://schemas.microsoft.com/office/powerpoint/2010/main" val="1644139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nvGraphicFramePr>
        <p:xfrm>
          <a:off x="245327" y="1857957"/>
          <a:ext cx="5930390" cy="3985087"/>
        </p:xfrm>
        <a:graphic>
          <a:graphicData uri="http://schemas.openxmlformats.org/drawingml/2006/table">
            <a:tbl>
              <a:tblPr firstRow="1" bandRow="1">
                <a:tableStyleId>{5C22544A-7EE6-4342-B048-85BDC9FD1C3A}</a:tableStyleId>
              </a:tblPr>
              <a:tblGrid>
                <a:gridCol w="2965195">
                  <a:extLst>
                    <a:ext uri="{9D8B030D-6E8A-4147-A177-3AD203B41FA5}">
                      <a16:colId xmlns:a16="http://schemas.microsoft.com/office/drawing/2014/main" xmlns="" val="20000"/>
                    </a:ext>
                  </a:extLst>
                </a:gridCol>
                <a:gridCol w="2965195">
                  <a:extLst>
                    <a:ext uri="{9D8B030D-6E8A-4147-A177-3AD203B41FA5}">
                      <a16:colId xmlns:a16="http://schemas.microsoft.com/office/drawing/2014/main" xmlns="" val="20001"/>
                    </a:ext>
                  </a:extLst>
                </a:gridCol>
              </a:tblGrid>
              <a:tr h="701615">
                <a:tc>
                  <a:txBody>
                    <a:bodyPr/>
                    <a:lstStyle/>
                    <a:p>
                      <a:pPr algn="ctr"/>
                      <a:r>
                        <a:rPr lang="fr-FR" dirty="0"/>
                        <a:t>Art.</a:t>
                      </a:r>
                      <a:r>
                        <a:rPr lang="fr-FR" baseline="0" dirty="0"/>
                        <a:t> </a:t>
                      </a:r>
                      <a:r>
                        <a:rPr lang="fr-FR" dirty="0"/>
                        <a:t>24 </a:t>
                      </a:r>
                    </a:p>
                  </a:txBody>
                  <a:tcPr/>
                </a:tc>
                <a:tc>
                  <a:txBody>
                    <a:bodyPr/>
                    <a:lstStyle/>
                    <a:p>
                      <a:pPr algn="ctr"/>
                      <a:r>
                        <a:rPr lang="fr-FR"/>
                        <a:t>Art.</a:t>
                      </a:r>
                      <a:r>
                        <a:rPr lang="fr-FR" baseline="0"/>
                        <a:t> 25</a:t>
                      </a:r>
                      <a:endParaRPr lang="fr-FR" dirty="0"/>
                    </a:p>
                  </a:txBody>
                  <a:tcPr/>
                </a:tc>
                <a:extLst>
                  <a:ext uri="{0D108BD9-81ED-4DB2-BD59-A6C34878D82A}">
                    <a16:rowId xmlns:a16="http://schemas.microsoft.com/office/drawing/2014/main" xmlns="" val="10000"/>
                  </a:ext>
                </a:extLst>
              </a:tr>
              <a:tr h="1546112">
                <a:tc>
                  <a:txBody>
                    <a:bodyPr/>
                    <a:lstStyle/>
                    <a:p>
                      <a:pPr algn="ctr"/>
                      <a:r>
                        <a:rPr lang="fr-FR" sz="1800" baseline="0" dirty="0"/>
                        <a:t>La majorité des voix exprimées par les copropriétaires présents, représentés ou ayant voté par correspondance.</a:t>
                      </a:r>
                      <a:endParaRPr lang="fr-FR" sz="1800" dirty="0"/>
                    </a:p>
                  </a:txBody>
                  <a:tcPr/>
                </a:tc>
                <a:tc>
                  <a:txBody>
                    <a:bodyPr/>
                    <a:lstStyle/>
                    <a:p>
                      <a:pPr algn="ctr"/>
                      <a:r>
                        <a:rPr lang="fr-FR" sz="1800"/>
                        <a:t>La</a:t>
                      </a:r>
                      <a:r>
                        <a:rPr lang="fr-FR" sz="1800" baseline="0"/>
                        <a:t> majorité des voix de l’ensemble des copropriétaires.</a:t>
                      </a:r>
                      <a:endParaRPr lang="fr-FR" sz="1800" dirty="0"/>
                    </a:p>
                  </a:txBody>
                  <a:tcPr/>
                </a:tc>
                <a:extLst>
                  <a:ext uri="{0D108BD9-81ED-4DB2-BD59-A6C34878D82A}">
                    <a16:rowId xmlns:a16="http://schemas.microsoft.com/office/drawing/2014/main" xmlns="" val="10001"/>
                  </a:ext>
                </a:extLst>
              </a:tr>
              <a:tr h="1546112">
                <a:tc>
                  <a:txBody>
                    <a:bodyPr/>
                    <a:lstStyle/>
                    <a:p>
                      <a:pPr algn="ctr"/>
                      <a:endParaRPr lang="fr-FR" sz="1800" dirty="0"/>
                    </a:p>
                    <a:p>
                      <a:pPr algn="ctr"/>
                      <a:r>
                        <a:rPr lang="fr-FR" sz="1800" dirty="0"/>
                        <a:t>Majorité à obtenir : 3751°</a:t>
                      </a:r>
                    </a:p>
                    <a:p>
                      <a:pPr algn="ctr"/>
                      <a:endParaRPr lang="fr-FR" sz="1800" dirty="0"/>
                    </a:p>
                    <a:p>
                      <a:pPr algn="ctr"/>
                      <a:r>
                        <a:rPr lang="fr-FR" sz="1800" dirty="0"/>
                        <a:t>LA RESOLUTION EST</a:t>
                      </a:r>
                    </a:p>
                    <a:p>
                      <a:pPr algn="ctr"/>
                      <a:r>
                        <a:rPr lang="fr-FR" sz="1800" dirty="0">
                          <a:solidFill>
                            <a:srgbClr val="00B050"/>
                          </a:solidFill>
                        </a:rPr>
                        <a:t>ADOPTEE</a:t>
                      </a:r>
                    </a:p>
                    <a:p>
                      <a:pPr algn="ctr"/>
                      <a:endParaRPr lang="fr-FR" sz="1800" dirty="0"/>
                    </a:p>
                  </a:txBody>
                  <a:tcPr/>
                </a:tc>
                <a:tc>
                  <a:txBody>
                    <a:bodyPr/>
                    <a:lstStyle/>
                    <a:p>
                      <a:pPr algn="ctr"/>
                      <a:endParaRPr lang="fr-FR" sz="1800" dirty="0"/>
                    </a:p>
                    <a:p>
                      <a:pPr algn="ctr"/>
                      <a:endParaRPr lang="fr-FR" sz="1800" b="0" i="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8" name="Titre 5"/>
          <p:cNvSpPr>
            <a:spLocks noGrp="1"/>
          </p:cNvSpPr>
          <p:nvPr>
            <p:ph type="title"/>
          </p:nvPr>
        </p:nvSpPr>
        <p:spPr>
          <a:xfrm>
            <a:off x="0" y="130951"/>
            <a:ext cx="12192000" cy="1119352"/>
          </a:xfrm>
          <a:solidFill>
            <a:schemeClr val="bg1">
              <a:lumMod val="85000"/>
            </a:schemeClr>
          </a:solidFill>
        </p:spPr>
        <p:txBody>
          <a:bodyPr>
            <a:normAutofit fontScale="90000"/>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ou ayant voté par correspondance 7500°</a:t>
            </a:r>
            <a:br>
              <a:rPr lang="fr-FR" sz="2800" dirty="0"/>
            </a:br>
            <a:r>
              <a:rPr lang="fr-FR" sz="2800" dirty="0"/>
              <a:t>- 58 COPROPRIETAIRES ONT VOTE REPRESENTANT 4200°</a:t>
            </a:r>
          </a:p>
        </p:txBody>
      </p:sp>
    </p:spTree>
    <p:extLst>
      <p:ext uri="{BB962C8B-B14F-4D97-AF65-F5344CB8AC3E}">
        <p14:creationId xmlns:p14="http://schemas.microsoft.com/office/powerpoint/2010/main" val="1498150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nvGraphicFramePr>
        <p:xfrm>
          <a:off x="245327" y="1857957"/>
          <a:ext cx="5930390" cy="3985087"/>
        </p:xfrm>
        <a:graphic>
          <a:graphicData uri="http://schemas.openxmlformats.org/drawingml/2006/table">
            <a:tbl>
              <a:tblPr firstRow="1" bandRow="1">
                <a:tableStyleId>{5C22544A-7EE6-4342-B048-85BDC9FD1C3A}</a:tableStyleId>
              </a:tblPr>
              <a:tblGrid>
                <a:gridCol w="2965195">
                  <a:extLst>
                    <a:ext uri="{9D8B030D-6E8A-4147-A177-3AD203B41FA5}">
                      <a16:colId xmlns:a16="http://schemas.microsoft.com/office/drawing/2014/main" xmlns="" val="20000"/>
                    </a:ext>
                  </a:extLst>
                </a:gridCol>
                <a:gridCol w="2965195">
                  <a:extLst>
                    <a:ext uri="{9D8B030D-6E8A-4147-A177-3AD203B41FA5}">
                      <a16:colId xmlns:a16="http://schemas.microsoft.com/office/drawing/2014/main" xmlns="" val="20001"/>
                    </a:ext>
                  </a:extLst>
                </a:gridCol>
              </a:tblGrid>
              <a:tr h="701615">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extLst>
                  <a:ext uri="{0D108BD9-81ED-4DB2-BD59-A6C34878D82A}">
                    <a16:rowId xmlns:a16="http://schemas.microsoft.com/office/drawing/2014/main" xmlns="" val="10000"/>
                  </a:ext>
                </a:extLst>
              </a:tr>
              <a:tr h="1546112">
                <a:tc>
                  <a:txBody>
                    <a:bodyPr/>
                    <a:lstStyle/>
                    <a:p>
                      <a:pPr algn="ctr"/>
                      <a:r>
                        <a:rPr lang="fr-FR" sz="1800" baseline="0" dirty="0"/>
                        <a:t>La majorité des voix exprimées par les copropriétaires présents, représentés ou ayant voté par correspondance.</a:t>
                      </a:r>
                      <a:endParaRPr lang="fr-FR" sz="1800" dirty="0"/>
                    </a:p>
                  </a:txBody>
                  <a:tcPr/>
                </a:tc>
                <a:tc>
                  <a:txBody>
                    <a:bodyPr/>
                    <a:lstStyle/>
                    <a:p>
                      <a:pPr algn="ctr"/>
                      <a:r>
                        <a:rPr lang="fr-FR" sz="1800" dirty="0"/>
                        <a:t>La</a:t>
                      </a:r>
                      <a:r>
                        <a:rPr lang="fr-FR" sz="1800" baseline="0" dirty="0"/>
                        <a:t> majorité des voix de l’ensemble des copropriétaires.</a:t>
                      </a:r>
                      <a:endParaRPr lang="fr-FR" sz="1800" dirty="0"/>
                    </a:p>
                  </a:txBody>
                  <a:tcPr/>
                </a:tc>
                <a:extLst>
                  <a:ext uri="{0D108BD9-81ED-4DB2-BD59-A6C34878D82A}">
                    <a16:rowId xmlns:a16="http://schemas.microsoft.com/office/drawing/2014/main" xmlns="" val="10001"/>
                  </a:ext>
                </a:extLst>
              </a:tr>
              <a:tr h="1546112">
                <a:tc>
                  <a:txBody>
                    <a:bodyPr/>
                    <a:lstStyle/>
                    <a:p>
                      <a:pPr algn="ctr"/>
                      <a:endParaRPr lang="fr-FR" sz="1800" dirty="0"/>
                    </a:p>
                    <a:p>
                      <a:pPr algn="ctr"/>
                      <a:r>
                        <a:rPr lang="fr-FR" sz="1800" dirty="0"/>
                        <a:t>Majorité à obtenir : 3751°</a:t>
                      </a:r>
                    </a:p>
                    <a:p>
                      <a:pPr algn="ctr"/>
                      <a:endParaRPr lang="fr-FR" sz="1800" dirty="0"/>
                    </a:p>
                    <a:p>
                      <a:pPr algn="ctr"/>
                      <a:r>
                        <a:rPr lang="fr-FR" sz="1800" dirty="0"/>
                        <a:t>LA RESOLUTION EST</a:t>
                      </a:r>
                    </a:p>
                    <a:p>
                      <a:pPr algn="ctr"/>
                      <a:r>
                        <a:rPr lang="fr-FR" sz="1800" dirty="0">
                          <a:solidFill>
                            <a:srgbClr val="00B050"/>
                          </a:solidFill>
                        </a:rPr>
                        <a:t>ADOPTEE</a:t>
                      </a:r>
                    </a:p>
                    <a:p>
                      <a:pPr algn="ctr"/>
                      <a:endParaRPr lang="fr-F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5001°</a:t>
                      </a:r>
                    </a:p>
                    <a:p>
                      <a:pPr algn="ctr"/>
                      <a:endParaRPr lang="fr-FR" sz="1800" dirty="0"/>
                    </a:p>
                    <a:p>
                      <a:pPr algn="ctr"/>
                      <a:r>
                        <a:rPr lang="fr-FR" sz="1800" dirty="0"/>
                        <a:t>LA RESOLUTION EST</a:t>
                      </a:r>
                    </a:p>
                    <a:p>
                      <a:pPr algn="ctr"/>
                      <a:r>
                        <a:rPr lang="fr-FR" sz="1800" dirty="0">
                          <a:solidFill>
                            <a:srgbClr val="FF0000"/>
                          </a:solidFill>
                        </a:rPr>
                        <a:t>REFUSEE</a:t>
                      </a:r>
                    </a:p>
                    <a:p>
                      <a:pPr algn="ctr"/>
                      <a:endParaRPr lang="fr-FR" sz="1800" b="0" i="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8" name="Titre 5"/>
          <p:cNvSpPr>
            <a:spLocks noGrp="1"/>
          </p:cNvSpPr>
          <p:nvPr>
            <p:ph type="title"/>
          </p:nvPr>
        </p:nvSpPr>
        <p:spPr>
          <a:xfrm>
            <a:off x="0" y="130951"/>
            <a:ext cx="12192000" cy="1119352"/>
          </a:xfrm>
          <a:solidFill>
            <a:schemeClr val="bg1">
              <a:lumMod val="85000"/>
            </a:schemeClr>
          </a:solidFill>
        </p:spPr>
        <p:txBody>
          <a:bodyPr>
            <a:normAutofit fontScale="90000"/>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ou ayant voté par correspondance 7500°</a:t>
            </a:r>
            <a:br>
              <a:rPr lang="fr-FR" sz="2800" dirty="0"/>
            </a:br>
            <a:r>
              <a:rPr lang="fr-FR" sz="2800" dirty="0"/>
              <a:t>- 58 COPROPRIETAIRES ONT VOTE REPRESENTANT 4200°</a:t>
            </a:r>
          </a:p>
        </p:txBody>
      </p:sp>
    </p:spTree>
    <p:extLst>
      <p:ext uri="{BB962C8B-B14F-4D97-AF65-F5344CB8AC3E}">
        <p14:creationId xmlns:p14="http://schemas.microsoft.com/office/powerpoint/2010/main" val="3709612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243840" y="2106877"/>
          <a:ext cx="8897072" cy="3985087"/>
        </p:xfrm>
        <a:graphic>
          <a:graphicData uri="http://schemas.openxmlformats.org/drawingml/2006/table">
            <a:tbl>
              <a:tblPr firstRow="1" bandRow="1">
                <a:tableStyleId>{5C22544A-7EE6-4342-B048-85BDC9FD1C3A}</a:tableStyleId>
              </a:tblPr>
              <a:tblGrid>
                <a:gridCol w="2966682">
                  <a:extLst>
                    <a:ext uri="{9D8B030D-6E8A-4147-A177-3AD203B41FA5}">
                      <a16:colId xmlns:a16="http://schemas.microsoft.com/office/drawing/2014/main" xmlns="" val="20000"/>
                    </a:ext>
                  </a:extLst>
                </a:gridCol>
                <a:gridCol w="2965195">
                  <a:extLst>
                    <a:ext uri="{9D8B030D-6E8A-4147-A177-3AD203B41FA5}">
                      <a16:colId xmlns:a16="http://schemas.microsoft.com/office/drawing/2014/main" xmlns="" val="20001"/>
                    </a:ext>
                  </a:extLst>
                </a:gridCol>
                <a:gridCol w="2965195">
                  <a:extLst>
                    <a:ext uri="{9D8B030D-6E8A-4147-A177-3AD203B41FA5}">
                      <a16:colId xmlns:a16="http://schemas.microsoft.com/office/drawing/2014/main" xmlns="" val="20002"/>
                    </a:ext>
                  </a:extLst>
                </a:gridCol>
              </a:tblGrid>
              <a:tr h="701615">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tc>
                  <a:txBody>
                    <a:bodyPr/>
                    <a:lstStyle/>
                    <a:p>
                      <a:pPr algn="ctr"/>
                      <a:r>
                        <a:rPr lang="fr-FR" dirty="0"/>
                        <a:t>Art. 26</a:t>
                      </a:r>
                    </a:p>
                  </a:txBody>
                  <a:tcPr/>
                </a:tc>
                <a:extLst>
                  <a:ext uri="{0D108BD9-81ED-4DB2-BD59-A6C34878D82A}">
                    <a16:rowId xmlns:a16="http://schemas.microsoft.com/office/drawing/2014/main" xmlns="" val="10000"/>
                  </a:ext>
                </a:extLst>
              </a:tr>
              <a:tr h="1546112">
                <a:tc>
                  <a:txBody>
                    <a:bodyPr/>
                    <a:lstStyle/>
                    <a:p>
                      <a:pPr algn="ctr"/>
                      <a:r>
                        <a:rPr lang="fr-FR" sz="1800" baseline="0" dirty="0"/>
                        <a:t>La majorité des voix exprimées par les copropriétaires présents, représentés ou ayant voté par correspondance.</a:t>
                      </a:r>
                      <a:endParaRPr lang="fr-FR" sz="1800" dirty="0"/>
                    </a:p>
                  </a:txBody>
                  <a:tcPr/>
                </a:tc>
                <a:tc>
                  <a:txBody>
                    <a:bodyPr/>
                    <a:lstStyle/>
                    <a:p>
                      <a:pPr algn="ctr"/>
                      <a:r>
                        <a:rPr lang="fr-FR" sz="1800" dirty="0"/>
                        <a:t>La</a:t>
                      </a:r>
                      <a:r>
                        <a:rPr lang="fr-FR" sz="1800" baseline="0" dirty="0"/>
                        <a:t> majorité des voix de l’ensemble des copropriétaires.</a:t>
                      </a:r>
                      <a:endParaRPr lang="fr-FR" sz="1800" dirty="0"/>
                    </a:p>
                  </a:txBody>
                  <a:tcPr/>
                </a:tc>
                <a:tc>
                  <a:txBody>
                    <a:bodyPr/>
                    <a:lstStyle/>
                    <a:p>
                      <a:pPr algn="ctr"/>
                      <a:r>
                        <a:rPr lang="fr-FR" sz="1800" dirty="0"/>
                        <a:t>La</a:t>
                      </a:r>
                      <a:r>
                        <a:rPr lang="fr-FR" sz="1800" baseline="0" dirty="0"/>
                        <a:t> majorité des membres du syndicat représentant au moins 2/3 des voix </a:t>
                      </a:r>
                      <a:endParaRPr lang="fr-FR" sz="1800" dirty="0"/>
                    </a:p>
                  </a:txBody>
                  <a:tcPr/>
                </a:tc>
                <a:extLst>
                  <a:ext uri="{0D108BD9-81ED-4DB2-BD59-A6C34878D82A}">
                    <a16:rowId xmlns:a16="http://schemas.microsoft.com/office/drawing/2014/main" xmlns="" val="10001"/>
                  </a:ext>
                </a:extLst>
              </a:tr>
              <a:tr h="1546112">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3751°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00B050"/>
                          </a:solidFill>
                        </a:rPr>
                        <a:t>ADOPTEE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5001°</a:t>
                      </a:r>
                    </a:p>
                    <a:p>
                      <a:pPr algn="ctr"/>
                      <a:endParaRPr lang="fr-FR" sz="1800" dirty="0"/>
                    </a:p>
                    <a:p>
                      <a:pPr algn="ctr"/>
                      <a:r>
                        <a:rPr lang="fr-FR" sz="1800" dirty="0"/>
                        <a:t>LA RESOLUTION EST</a:t>
                      </a:r>
                    </a:p>
                    <a:p>
                      <a:pPr algn="ctr"/>
                      <a:r>
                        <a:rPr lang="fr-FR" sz="1800" dirty="0">
                          <a:solidFill>
                            <a:srgbClr val="FF0000"/>
                          </a:solidFill>
                        </a:rPr>
                        <a:t>REFUSEE</a:t>
                      </a:r>
                    </a:p>
                    <a:p>
                      <a:pPr algn="ctr"/>
                      <a:endParaRPr lang="fr-FR" sz="1800" b="0" i="0" kern="1200" dirty="0">
                        <a:solidFill>
                          <a:schemeClr val="dk1"/>
                        </a:solidFill>
                        <a:effectLst/>
                        <a:latin typeface="+mn-lt"/>
                        <a:ea typeface="+mn-ea"/>
                        <a:cs typeface="+mn-cs"/>
                      </a:endParaRPr>
                    </a:p>
                  </a:txBody>
                  <a:tcPr/>
                </a:tc>
                <a:tc>
                  <a:txBody>
                    <a:bodyPr/>
                    <a:lstStyle/>
                    <a:p>
                      <a:pPr algn="ctr"/>
                      <a:endParaRPr lang="fr-FR" sz="1800" dirty="0"/>
                    </a:p>
                    <a:p>
                      <a:pPr algn="ctr"/>
                      <a:endParaRPr lang="fr-FR" sz="1800" dirty="0"/>
                    </a:p>
                  </a:txBody>
                  <a:tcPr/>
                </a:tc>
                <a:extLst>
                  <a:ext uri="{0D108BD9-81ED-4DB2-BD59-A6C34878D82A}">
                    <a16:rowId xmlns:a16="http://schemas.microsoft.com/office/drawing/2014/main" xmlns="" val="10002"/>
                  </a:ext>
                </a:extLst>
              </a:tr>
            </a:tbl>
          </a:graphicData>
        </a:graphic>
      </p:graphicFrame>
      <p:sp>
        <p:nvSpPr>
          <p:cNvPr id="5" name="Titre 5"/>
          <p:cNvSpPr>
            <a:spLocks noGrp="1"/>
          </p:cNvSpPr>
          <p:nvPr>
            <p:ph type="title"/>
          </p:nvPr>
        </p:nvSpPr>
        <p:spPr>
          <a:xfrm>
            <a:off x="0" y="130951"/>
            <a:ext cx="12192000" cy="1119352"/>
          </a:xfrm>
          <a:solidFill>
            <a:schemeClr val="bg1">
              <a:lumMod val="85000"/>
            </a:schemeClr>
          </a:solidFill>
        </p:spPr>
        <p:txBody>
          <a:bodyPr>
            <a:normAutofit fontScale="90000"/>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ou ayant voté par correspondance 7500°</a:t>
            </a:r>
            <a:br>
              <a:rPr lang="fr-FR" sz="2800" dirty="0"/>
            </a:br>
            <a:r>
              <a:rPr lang="fr-FR" sz="2800" dirty="0"/>
              <a:t>- 58 COPROPRIETAIRES ONT VOTE REPRESENTANT 4200°</a:t>
            </a:r>
          </a:p>
        </p:txBody>
      </p:sp>
    </p:spTree>
    <p:extLst>
      <p:ext uri="{BB962C8B-B14F-4D97-AF65-F5344CB8AC3E}">
        <p14:creationId xmlns:p14="http://schemas.microsoft.com/office/powerpoint/2010/main" val="1331344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nvGraphicFramePr>
        <p:xfrm>
          <a:off x="245327" y="1857957"/>
          <a:ext cx="8895585" cy="3985087"/>
        </p:xfrm>
        <a:graphic>
          <a:graphicData uri="http://schemas.openxmlformats.org/drawingml/2006/table">
            <a:tbl>
              <a:tblPr firstRow="1" bandRow="1">
                <a:tableStyleId>{5C22544A-7EE6-4342-B048-85BDC9FD1C3A}</a:tableStyleId>
              </a:tblPr>
              <a:tblGrid>
                <a:gridCol w="2965195">
                  <a:extLst>
                    <a:ext uri="{9D8B030D-6E8A-4147-A177-3AD203B41FA5}">
                      <a16:colId xmlns:a16="http://schemas.microsoft.com/office/drawing/2014/main" xmlns="" val="20000"/>
                    </a:ext>
                  </a:extLst>
                </a:gridCol>
                <a:gridCol w="2965195">
                  <a:extLst>
                    <a:ext uri="{9D8B030D-6E8A-4147-A177-3AD203B41FA5}">
                      <a16:colId xmlns:a16="http://schemas.microsoft.com/office/drawing/2014/main" xmlns="" val="20001"/>
                    </a:ext>
                  </a:extLst>
                </a:gridCol>
                <a:gridCol w="2965195">
                  <a:extLst>
                    <a:ext uri="{9D8B030D-6E8A-4147-A177-3AD203B41FA5}">
                      <a16:colId xmlns:a16="http://schemas.microsoft.com/office/drawing/2014/main" xmlns="" val="20002"/>
                    </a:ext>
                  </a:extLst>
                </a:gridCol>
              </a:tblGrid>
              <a:tr h="701615">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tc>
                  <a:txBody>
                    <a:bodyPr/>
                    <a:lstStyle/>
                    <a:p>
                      <a:pPr algn="ctr"/>
                      <a:r>
                        <a:rPr lang="fr-FR" dirty="0"/>
                        <a:t>Art. 26</a:t>
                      </a:r>
                    </a:p>
                  </a:txBody>
                  <a:tcPr/>
                </a:tc>
                <a:extLst>
                  <a:ext uri="{0D108BD9-81ED-4DB2-BD59-A6C34878D82A}">
                    <a16:rowId xmlns:a16="http://schemas.microsoft.com/office/drawing/2014/main" xmlns="" val="10000"/>
                  </a:ext>
                </a:extLst>
              </a:tr>
              <a:tr h="1546112">
                <a:tc>
                  <a:txBody>
                    <a:bodyPr/>
                    <a:lstStyle/>
                    <a:p>
                      <a:pPr algn="ctr"/>
                      <a:r>
                        <a:rPr lang="fr-FR" sz="1800" baseline="0" dirty="0"/>
                        <a:t>La majorité des voix exprimées par les copropriétaires présents, représentés ou ayant voté par correspondance.</a:t>
                      </a:r>
                      <a:endParaRPr lang="fr-FR" sz="1800" dirty="0"/>
                    </a:p>
                  </a:txBody>
                  <a:tcPr/>
                </a:tc>
                <a:tc>
                  <a:txBody>
                    <a:bodyPr/>
                    <a:lstStyle/>
                    <a:p>
                      <a:pPr algn="ctr"/>
                      <a:r>
                        <a:rPr lang="fr-FR" sz="1800" dirty="0"/>
                        <a:t>La</a:t>
                      </a:r>
                      <a:r>
                        <a:rPr lang="fr-FR" sz="1800" baseline="0" dirty="0"/>
                        <a:t> majorité des voix de l’ensemble des copropriétaires.</a:t>
                      </a:r>
                      <a:endParaRPr lang="fr-FR" sz="1800" dirty="0"/>
                    </a:p>
                  </a:txBody>
                  <a:tcPr/>
                </a:tc>
                <a:tc>
                  <a:txBody>
                    <a:bodyPr/>
                    <a:lstStyle/>
                    <a:p>
                      <a:pPr algn="ctr"/>
                      <a:r>
                        <a:rPr lang="fr-FR" sz="1800" dirty="0"/>
                        <a:t>La</a:t>
                      </a:r>
                      <a:r>
                        <a:rPr lang="fr-FR" sz="1800" baseline="0" dirty="0"/>
                        <a:t> majorité des membres du syndicat représentant au moins 2/3 des voix </a:t>
                      </a:r>
                      <a:endParaRPr lang="fr-FR" sz="1800" dirty="0"/>
                    </a:p>
                  </a:txBody>
                  <a:tcPr/>
                </a:tc>
                <a:extLst>
                  <a:ext uri="{0D108BD9-81ED-4DB2-BD59-A6C34878D82A}">
                    <a16:rowId xmlns:a16="http://schemas.microsoft.com/office/drawing/2014/main" xmlns="" val="10001"/>
                  </a:ext>
                </a:extLst>
              </a:tr>
              <a:tr h="1546112">
                <a:tc>
                  <a:txBody>
                    <a:bodyPr/>
                    <a:lstStyle/>
                    <a:p>
                      <a:pPr algn="ctr"/>
                      <a:endParaRPr lang="fr-FR" sz="1800" dirty="0"/>
                    </a:p>
                    <a:p>
                      <a:pPr algn="ctr"/>
                      <a:r>
                        <a:rPr lang="fr-FR" sz="1800" dirty="0"/>
                        <a:t>Majorité à obtenir : 3751°</a:t>
                      </a:r>
                    </a:p>
                    <a:p>
                      <a:pPr algn="ctr"/>
                      <a:endParaRPr lang="fr-FR" sz="1800" dirty="0"/>
                    </a:p>
                    <a:p>
                      <a:pPr algn="ctr"/>
                      <a:r>
                        <a:rPr lang="fr-FR" sz="1800" dirty="0"/>
                        <a:t>LA RESOLUTION EST</a:t>
                      </a:r>
                    </a:p>
                    <a:p>
                      <a:pPr algn="ctr"/>
                      <a:r>
                        <a:rPr lang="fr-FR" sz="1800" dirty="0">
                          <a:solidFill>
                            <a:srgbClr val="00B050"/>
                          </a:solidFill>
                        </a:rPr>
                        <a:t>ADOPTEE</a:t>
                      </a:r>
                    </a:p>
                    <a:p>
                      <a:pPr algn="ctr"/>
                      <a:endParaRPr lang="fr-F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5001°</a:t>
                      </a:r>
                    </a:p>
                    <a:p>
                      <a:pPr algn="ctr"/>
                      <a:endParaRPr lang="fr-FR" sz="1800" dirty="0"/>
                    </a:p>
                    <a:p>
                      <a:pPr algn="ctr"/>
                      <a:r>
                        <a:rPr lang="fr-FR" sz="1800" dirty="0"/>
                        <a:t>LA RESOLUTION EST</a:t>
                      </a:r>
                    </a:p>
                    <a:p>
                      <a:pPr algn="ctr"/>
                      <a:r>
                        <a:rPr lang="fr-FR" sz="1800" dirty="0">
                          <a:solidFill>
                            <a:srgbClr val="FF0000"/>
                          </a:solidFill>
                        </a:rPr>
                        <a:t>REFUSEE</a:t>
                      </a:r>
                    </a:p>
                    <a:p>
                      <a:pPr algn="ctr"/>
                      <a:endParaRPr lang="fr-FR" sz="1800" b="0" i="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51 COPROPRIETAIRES + 6667°</a:t>
                      </a:r>
                    </a:p>
                    <a:p>
                      <a:pPr algn="ctr"/>
                      <a:endParaRPr lang="fr-FR" sz="1800" dirty="0"/>
                    </a:p>
                    <a:p>
                      <a:pPr algn="ctr"/>
                      <a:r>
                        <a:rPr lang="fr-FR" sz="1800" dirty="0"/>
                        <a:t>LA RESOLUTION EST</a:t>
                      </a:r>
                    </a:p>
                    <a:p>
                      <a:pPr algn="ctr"/>
                      <a:r>
                        <a:rPr lang="fr-FR" sz="1800" dirty="0">
                          <a:solidFill>
                            <a:srgbClr val="FF0000"/>
                          </a:solidFill>
                        </a:rPr>
                        <a:t>REFUSEE</a:t>
                      </a:r>
                    </a:p>
                  </a:txBody>
                  <a:tcPr/>
                </a:tc>
                <a:extLst>
                  <a:ext uri="{0D108BD9-81ED-4DB2-BD59-A6C34878D82A}">
                    <a16:rowId xmlns:a16="http://schemas.microsoft.com/office/drawing/2014/main" xmlns="" val="10002"/>
                  </a:ext>
                </a:extLst>
              </a:tr>
            </a:tbl>
          </a:graphicData>
        </a:graphic>
      </p:graphicFrame>
      <p:sp>
        <p:nvSpPr>
          <p:cNvPr id="8" name="Titre 5"/>
          <p:cNvSpPr>
            <a:spLocks noGrp="1"/>
          </p:cNvSpPr>
          <p:nvPr>
            <p:ph type="title"/>
          </p:nvPr>
        </p:nvSpPr>
        <p:spPr>
          <a:xfrm>
            <a:off x="0" y="130951"/>
            <a:ext cx="12192000" cy="1119352"/>
          </a:xfrm>
          <a:solidFill>
            <a:schemeClr val="bg1">
              <a:lumMod val="85000"/>
            </a:schemeClr>
          </a:solidFill>
        </p:spPr>
        <p:txBody>
          <a:bodyPr>
            <a:normAutofit fontScale="90000"/>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ou ayant voté par correspondance 7500°</a:t>
            </a:r>
            <a:br>
              <a:rPr lang="fr-FR" sz="2800" dirty="0"/>
            </a:br>
            <a:r>
              <a:rPr lang="fr-FR" sz="2800" dirty="0"/>
              <a:t>- 58 COPROPRIETAIRES ONT VOTE REPRESENTANT 4200°</a:t>
            </a:r>
          </a:p>
        </p:txBody>
      </p:sp>
    </p:spTree>
    <p:extLst>
      <p:ext uri="{BB962C8B-B14F-4D97-AF65-F5344CB8AC3E}">
        <p14:creationId xmlns:p14="http://schemas.microsoft.com/office/powerpoint/2010/main" val="3733632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nvGraphicFramePr>
        <p:xfrm>
          <a:off x="245327" y="1857957"/>
          <a:ext cx="11860780" cy="3985087"/>
        </p:xfrm>
        <a:graphic>
          <a:graphicData uri="http://schemas.openxmlformats.org/drawingml/2006/table">
            <a:tbl>
              <a:tblPr firstRow="1" bandRow="1">
                <a:tableStyleId>{5C22544A-7EE6-4342-B048-85BDC9FD1C3A}</a:tableStyleId>
              </a:tblPr>
              <a:tblGrid>
                <a:gridCol w="2965195">
                  <a:extLst>
                    <a:ext uri="{9D8B030D-6E8A-4147-A177-3AD203B41FA5}">
                      <a16:colId xmlns:a16="http://schemas.microsoft.com/office/drawing/2014/main" xmlns="" val="20000"/>
                    </a:ext>
                  </a:extLst>
                </a:gridCol>
                <a:gridCol w="2965195">
                  <a:extLst>
                    <a:ext uri="{9D8B030D-6E8A-4147-A177-3AD203B41FA5}">
                      <a16:colId xmlns:a16="http://schemas.microsoft.com/office/drawing/2014/main" xmlns="" val="20001"/>
                    </a:ext>
                  </a:extLst>
                </a:gridCol>
                <a:gridCol w="2965195">
                  <a:extLst>
                    <a:ext uri="{9D8B030D-6E8A-4147-A177-3AD203B41FA5}">
                      <a16:colId xmlns:a16="http://schemas.microsoft.com/office/drawing/2014/main" xmlns="" val="20002"/>
                    </a:ext>
                  </a:extLst>
                </a:gridCol>
                <a:gridCol w="2965195">
                  <a:extLst>
                    <a:ext uri="{9D8B030D-6E8A-4147-A177-3AD203B41FA5}">
                      <a16:colId xmlns:a16="http://schemas.microsoft.com/office/drawing/2014/main" xmlns="" val="20003"/>
                    </a:ext>
                  </a:extLst>
                </a:gridCol>
              </a:tblGrid>
              <a:tr h="701615">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tc>
                  <a:txBody>
                    <a:bodyPr/>
                    <a:lstStyle/>
                    <a:p>
                      <a:pPr algn="ctr"/>
                      <a:r>
                        <a:rPr lang="fr-FR" dirty="0"/>
                        <a:t>Art. 26</a:t>
                      </a:r>
                    </a:p>
                  </a:txBody>
                  <a:tcPr/>
                </a:tc>
                <a:tc>
                  <a:txBody>
                    <a:bodyPr/>
                    <a:lstStyle/>
                    <a:p>
                      <a:pPr algn="ctr"/>
                      <a:r>
                        <a:rPr lang="fr-FR" dirty="0"/>
                        <a:t>Art. 26</a:t>
                      </a:r>
                    </a:p>
                  </a:txBody>
                  <a:tcPr/>
                </a:tc>
                <a:extLst>
                  <a:ext uri="{0D108BD9-81ED-4DB2-BD59-A6C34878D82A}">
                    <a16:rowId xmlns:a16="http://schemas.microsoft.com/office/drawing/2014/main" xmlns="" val="10000"/>
                  </a:ext>
                </a:extLst>
              </a:tr>
              <a:tr h="1546112">
                <a:tc>
                  <a:txBody>
                    <a:bodyPr/>
                    <a:lstStyle/>
                    <a:p>
                      <a:pPr algn="ctr"/>
                      <a:r>
                        <a:rPr lang="fr-FR" sz="1800" baseline="0" dirty="0"/>
                        <a:t>La majorité des voix exprimées par les copropriétaires présents, représentés ou ayant voté par correspondance.</a:t>
                      </a:r>
                      <a:endParaRPr lang="fr-FR" sz="1800" dirty="0"/>
                    </a:p>
                  </a:txBody>
                  <a:tcPr/>
                </a:tc>
                <a:tc>
                  <a:txBody>
                    <a:bodyPr/>
                    <a:lstStyle/>
                    <a:p>
                      <a:pPr algn="ctr"/>
                      <a:r>
                        <a:rPr lang="fr-FR" sz="1800" dirty="0"/>
                        <a:t>La</a:t>
                      </a:r>
                      <a:r>
                        <a:rPr lang="fr-FR" sz="1800" baseline="0" dirty="0"/>
                        <a:t> majorité des voix de l’ensemble des copropriétaires.</a:t>
                      </a:r>
                      <a:endParaRPr lang="fr-FR" sz="1800" dirty="0"/>
                    </a:p>
                  </a:txBody>
                  <a:tcPr/>
                </a:tc>
                <a:tc>
                  <a:txBody>
                    <a:bodyPr/>
                    <a:lstStyle/>
                    <a:p>
                      <a:pPr algn="ctr"/>
                      <a:r>
                        <a:rPr lang="fr-FR" sz="1800" dirty="0"/>
                        <a:t>La</a:t>
                      </a:r>
                      <a:r>
                        <a:rPr lang="fr-FR" sz="1800" baseline="0" dirty="0"/>
                        <a:t> majorité des membres du syndicat représentant au moins 2/3 des voix </a:t>
                      </a:r>
                      <a:endParaRPr lang="fr-F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Unanimité</a:t>
                      </a:r>
                    </a:p>
                    <a:p>
                      <a:pPr algn="ctr"/>
                      <a:endParaRPr lang="fr-FR" sz="1800" dirty="0"/>
                    </a:p>
                  </a:txBody>
                  <a:tcPr/>
                </a:tc>
                <a:extLst>
                  <a:ext uri="{0D108BD9-81ED-4DB2-BD59-A6C34878D82A}">
                    <a16:rowId xmlns:a16="http://schemas.microsoft.com/office/drawing/2014/main" xmlns="" val="10001"/>
                  </a:ext>
                </a:extLst>
              </a:tr>
              <a:tr h="1546112">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3751°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00B050"/>
                          </a:solidFill>
                        </a:rPr>
                        <a:t>ADOPTEE</a:t>
                      </a:r>
                    </a:p>
                  </a:txBody>
                  <a:tcPr/>
                </a:tc>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5001°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FF0000"/>
                          </a:solidFill>
                        </a:rPr>
                        <a:t>REFUSEE</a:t>
                      </a:r>
                    </a:p>
                    <a:p>
                      <a:pPr algn="ctr"/>
                      <a:endParaRPr lang="fr-FR" sz="1800" b="0" i="0" kern="1200" dirty="0">
                        <a:solidFill>
                          <a:schemeClr val="dk1"/>
                        </a:solidFill>
                        <a:effectLst/>
                        <a:latin typeface="+mn-lt"/>
                        <a:ea typeface="+mn-ea"/>
                        <a:cs typeface="+mn-cs"/>
                      </a:endParaRPr>
                    </a:p>
                  </a:txBody>
                  <a:tcPr/>
                </a:tc>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51 COPROPRIETAIRES + 6667°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FF0000"/>
                          </a:solidFill>
                        </a:rPr>
                        <a:t>REFUSEE</a:t>
                      </a:r>
                    </a:p>
                  </a:txBody>
                  <a:tcPr/>
                </a:tc>
                <a:tc>
                  <a:txBody>
                    <a:bodyPr/>
                    <a:lstStyle/>
                    <a:p>
                      <a:pPr algn="ctr"/>
                      <a:endParaRPr lang="fr-FR" sz="1800" dirty="0"/>
                    </a:p>
                  </a:txBody>
                  <a:tcPr/>
                </a:tc>
                <a:extLst>
                  <a:ext uri="{0D108BD9-81ED-4DB2-BD59-A6C34878D82A}">
                    <a16:rowId xmlns:a16="http://schemas.microsoft.com/office/drawing/2014/main" xmlns="" val="10002"/>
                  </a:ext>
                </a:extLst>
              </a:tr>
            </a:tbl>
          </a:graphicData>
        </a:graphic>
      </p:graphicFrame>
      <p:sp>
        <p:nvSpPr>
          <p:cNvPr id="8" name="Titre 5"/>
          <p:cNvSpPr>
            <a:spLocks noGrp="1"/>
          </p:cNvSpPr>
          <p:nvPr>
            <p:ph type="title"/>
          </p:nvPr>
        </p:nvSpPr>
        <p:spPr>
          <a:xfrm>
            <a:off x="0" y="130951"/>
            <a:ext cx="12192000" cy="1119352"/>
          </a:xfrm>
          <a:solidFill>
            <a:schemeClr val="bg1">
              <a:lumMod val="85000"/>
            </a:schemeClr>
          </a:solidFill>
        </p:spPr>
        <p:txBody>
          <a:bodyPr>
            <a:normAutofit fontScale="90000"/>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ou ayant voté par correspondance 7500°</a:t>
            </a:r>
            <a:br>
              <a:rPr lang="fr-FR" sz="2800" dirty="0"/>
            </a:br>
            <a:r>
              <a:rPr lang="fr-FR" sz="2800" dirty="0"/>
              <a:t>- 58 COPROPRIETAIRES ONT VOTE REPRESENTANT 4200°</a:t>
            </a:r>
          </a:p>
        </p:txBody>
      </p:sp>
    </p:spTree>
    <p:extLst>
      <p:ext uri="{BB962C8B-B14F-4D97-AF65-F5344CB8AC3E}">
        <p14:creationId xmlns:p14="http://schemas.microsoft.com/office/powerpoint/2010/main" val="371243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97767" y="178557"/>
            <a:ext cx="10482072" cy="864139"/>
          </a:xfrm>
          <a:solidFill>
            <a:schemeClr val="bg1">
              <a:lumMod val="75000"/>
            </a:schemeClr>
          </a:solidFill>
          <a:ln>
            <a:solidFill>
              <a:schemeClr val="tx1"/>
            </a:solidFill>
          </a:ln>
        </p:spPr>
        <p:txBody>
          <a:bodyPr/>
          <a:lstStyle/>
          <a:p>
            <a:pPr algn="ctr"/>
            <a:r>
              <a:rPr lang="fr-FR" dirty="0"/>
              <a:t>Les pouvoirs d’assistance du conseil syndical</a:t>
            </a:r>
          </a:p>
        </p:txBody>
      </p:sp>
      <p:sp>
        <p:nvSpPr>
          <p:cNvPr id="3" name="Espace réservé du contenu 2"/>
          <p:cNvSpPr>
            <a:spLocks noGrp="1"/>
          </p:cNvSpPr>
          <p:nvPr>
            <p:ph idx="1"/>
          </p:nvPr>
        </p:nvSpPr>
        <p:spPr>
          <a:xfrm>
            <a:off x="718456" y="1329612"/>
            <a:ext cx="10896601" cy="5026743"/>
          </a:xfrm>
        </p:spPr>
        <p:txBody>
          <a:bodyPr>
            <a:normAutofit/>
          </a:bodyPr>
          <a:lstStyle/>
          <a:p>
            <a:pPr algn="ctr"/>
            <a:r>
              <a:rPr lang="fr-FR" sz="2800" u="sng" dirty="0">
                <a:solidFill>
                  <a:srgbClr val="FF0000"/>
                </a:solidFill>
              </a:rPr>
              <a:t>Article 27 du décret du 17 mars 1967</a:t>
            </a:r>
          </a:p>
          <a:p>
            <a:pPr algn="just"/>
            <a:r>
              <a:rPr lang="fr-FR" sz="3200" dirty="0"/>
              <a:t>Le conseil syndical peut, pour </a:t>
            </a:r>
            <a:r>
              <a:rPr lang="fr-FR" sz="3200" u="dbl" dirty="0"/>
              <a:t>l'exécution de sa mission </a:t>
            </a:r>
            <a:r>
              <a:rPr lang="fr-FR" sz="3200" dirty="0"/>
              <a:t>:</a:t>
            </a:r>
          </a:p>
          <a:p>
            <a:pPr algn="just">
              <a:buFont typeface="Wingdings" panose="05000000000000000000" pitchFamily="2" charset="2"/>
              <a:buChar char="Ø"/>
            </a:pPr>
            <a:r>
              <a:rPr lang="fr-FR" sz="3200" dirty="0"/>
              <a:t> prendre conseil auprès de </a:t>
            </a:r>
            <a:r>
              <a:rPr lang="fr-FR" sz="3200" dirty="0">
                <a:solidFill>
                  <a:srgbClr val="00B050"/>
                </a:solidFill>
              </a:rPr>
              <a:t>toute personne de son choix</a:t>
            </a:r>
            <a:r>
              <a:rPr lang="fr-FR" sz="3200" dirty="0"/>
              <a:t>. </a:t>
            </a:r>
          </a:p>
          <a:p>
            <a:pPr algn="just">
              <a:buFont typeface="Wingdings" panose="05000000000000000000" pitchFamily="2" charset="2"/>
              <a:buChar char="Ø"/>
            </a:pPr>
            <a:r>
              <a:rPr lang="fr-FR" sz="3200" dirty="0"/>
              <a:t> Il peut aussi, sur une question particulière, demander un avis technique à tout professionnel de la spécialité.</a:t>
            </a:r>
          </a:p>
          <a:p>
            <a:pPr algn="just">
              <a:buFont typeface="Wingdings" panose="05000000000000000000" pitchFamily="2" charset="2"/>
              <a:buChar char="§"/>
            </a:pPr>
            <a:r>
              <a:rPr lang="fr-FR" sz="3200" dirty="0"/>
              <a:t> Les dépenses nécessitées par l'exécution de la mission du conseil syndical constituent </a:t>
            </a:r>
            <a:r>
              <a:rPr lang="fr-FR" sz="3200" dirty="0">
                <a:solidFill>
                  <a:srgbClr val="FF0000"/>
                </a:solidFill>
              </a:rPr>
              <a:t>des dépenses courantes d'administration</a:t>
            </a:r>
            <a:r>
              <a:rPr lang="fr-FR" sz="3200" dirty="0"/>
              <a:t>. </a:t>
            </a:r>
          </a:p>
          <a:p>
            <a:pPr algn="just">
              <a:buFont typeface="Wingdings" panose="05000000000000000000" pitchFamily="2" charset="2"/>
              <a:buChar char="§"/>
            </a:pPr>
            <a:r>
              <a:rPr lang="fr-FR" sz="3200" dirty="0"/>
              <a:t> </a:t>
            </a:r>
            <a:r>
              <a:rPr lang="fr-FR" sz="3200" b="1" u="sng" dirty="0"/>
              <a:t>Elles sont supportées par le syndicat et réglées par le syndic.</a:t>
            </a:r>
          </a:p>
        </p:txBody>
      </p:sp>
      <p:sp>
        <p:nvSpPr>
          <p:cNvPr id="5" name="Rectangle 4"/>
          <p:cNvSpPr/>
          <p:nvPr/>
        </p:nvSpPr>
        <p:spPr>
          <a:xfrm>
            <a:off x="139960" y="5831633"/>
            <a:ext cx="11859208" cy="9330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FF0000"/>
                </a:solidFill>
              </a:rPr>
              <a:t>L’ADHESION AUPRES DE L’ARC NATIONALE DEPEND UNIQUEMENT D’UNE DECISION DU CONSEIL SYNDICAL QUI DOIT ETRE NI VALIDEE PAR L’ASSEMBLEE GENERALE ET ENCORE MOINS PAR LE SYNDIC</a:t>
            </a:r>
          </a:p>
        </p:txBody>
      </p:sp>
    </p:spTree>
    <p:extLst>
      <p:ext uri="{BB962C8B-B14F-4D97-AF65-F5344CB8AC3E}">
        <p14:creationId xmlns:p14="http://schemas.microsoft.com/office/powerpoint/2010/main" val="42281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nvGraphicFramePr>
        <p:xfrm>
          <a:off x="245327" y="1857957"/>
          <a:ext cx="11860780" cy="4259407"/>
        </p:xfrm>
        <a:graphic>
          <a:graphicData uri="http://schemas.openxmlformats.org/drawingml/2006/table">
            <a:tbl>
              <a:tblPr firstRow="1" bandRow="1">
                <a:tableStyleId>{5C22544A-7EE6-4342-B048-85BDC9FD1C3A}</a:tableStyleId>
              </a:tblPr>
              <a:tblGrid>
                <a:gridCol w="2965195">
                  <a:extLst>
                    <a:ext uri="{9D8B030D-6E8A-4147-A177-3AD203B41FA5}">
                      <a16:colId xmlns:a16="http://schemas.microsoft.com/office/drawing/2014/main" xmlns="" val="20000"/>
                    </a:ext>
                  </a:extLst>
                </a:gridCol>
                <a:gridCol w="2965195">
                  <a:extLst>
                    <a:ext uri="{9D8B030D-6E8A-4147-A177-3AD203B41FA5}">
                      <a16:colId xmlns:a16="http://schemas.microsoft.com/office/drawing/2014/main" xmlns="" val="20001"/>
                    </a:ext>
                  </a:extLst>
                </a:gridCol>
                <a:gridCol w="2965195">
                  <a:extLst>
                    <a:ext uri="{9D8B030D-6E8A-4147-A177-3AD203B41FA5}">
                      <a16:colId xmlns:a16="http://schemas.microsoft.com/office/drawing/2014/main" xmlns="" val="20002"/>
                    </a:ext>
                  </a:extLst>
                </a:gridCol>
                <a:gridCol w="2965195">
                  <a:extLst>
                    <a:ext uri="{9D8B030D-6E8A-4147-A177-3AD203B41FA5}">
                      <a16:colId xmlns:a16="http://schemas.microsoft.com/office/drawing/2014/main" xmlns="" val="20003"/>
                    </a:ext>
                  </a:extLst>
                </a:gridCol>
              </a:tblGrid>
              <a:tr h="701615">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tc>
                  <a:txBody>
                    <a:bodyPr/>
                    <a:lstStyle/>
                    <a:p>
                      <a:pPr algn="ctr"/>
                      <a:r>
                        <a:rPr lang="fr-FR" dirty="0"/>
                        <a:t>Art. 26</a:t>
                      </a:r>
                    </a:p>
                  </a:txBody>
                  <a:tcPr/>
                </a:tc>
                <a:tc>
                  <a:txBody>
                    <a:bodyPr/>
                    <a:lstStyle/>
                    <a:p>
                      <a:pPr algn="ctr"/>
                      <a:r>
                        <a:rPr lang="fr-FR" dirty="0"/>
                        <a:t>Art. 26</a:t>
                      </a:r>
                    </a:p>
                  </a:txBody>
                  <a:tcPr/>
                </a:tc>
                <a:extLst>
                  <a:ext uri="{0D108BD9-81ED-4DB2-BD59-A6C34878D82A}">
                    <a16:rowId xmlns:a16="http://schemas.microsoft.com/office/drawing/2014/main" xmlns="" val="10000"/>
                  </a:ext>
                </a:extLst>
              </a:tr>
              <a:tr h="1546112">
                <a:tc>
                  <a:txBody>
                    <a:bodyPr/>
                    <a:lstStyle/>
                    <a:p>
                      <a:pPr algn="ctr"/>
                      <a:r>
                        <a:rPr lang="fr-FR" sz="1800" baseline="0" dirty="0"/>
                        <a:t>La majorité des voix exprimées par les copropriétaires présents, représentés ou ayant voté par correspondance.</a:t>
                      </a:r>
                      <a:endParaRPr lang="fr-FR" sz="1800" dirty="0"/>
                    </a:p>
                  </a:txBody>
                  <a:tcPr/>
                </a:tc>
                <a:tc>
                  <a:txBody>
                    <a:bodyPr/>
                    <a:lstStyle/>
                    <a:p>
                      <a:pPr algn="ctr"/>
                      <a:r>
                        <a:rPr lang="fr-FR" sz="1800" dirty="0"/>
                        <a:t>La</a:t>
                      </a:r>
                      <a:r>
                        <a:rPr lang="fr-FR" sz="1800" baseline="0" dirty="0"/>
                        <a:t> majorité des voix de l’ensemble des copropriétaires.</a:t>
                      </a:r>
                      <a:endParaRPr lang="fr-FR" sz="1800" dirty="0"/>
                    </a:p>
                  </a:txBody>
                  <a:tcPr/>
                </a:tc>
                <a:tc>
                  <a:txBody>
                    <a:bodyPr/>
                    <a:lstStyle/>
                    <a:p>
                      <a:pPr algn="ctr"/>
                      <a:r>
                        <a:rPr lang="fr-FR" sz="1800" dirty="0"/>
                        <a:t>La</a:t>
                      </a:r>
                      <a:r>
                        <a:rPr lang="fr-FR" sz="1800" baseline="0" dirty="0"/>
                        <a:t> majorité des membres du syndicat représentant au moins 2/3 des voix </a:t>
                      </a:r>
                      <a:endParaRPr lang="fr-F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Unanimité</a:t>
                      </a:r>
                    </a:p>
                    <a:p>
                      <a:pPr algn="ctr"/>
                      <a:endParaRPr lang="fr-FR" sz="1800" dirty="0"/>
                    </a:p>
                  </a:txBody>
                  <a:tcPr/>
                </a:tc>
                <a:extLst>
                  <a:ext uri="{0D108BD9-81ED-4DB2-BD59-A6C34878D82A}">
                    <a16:rowId xmlns:a16="http://schemas.microsoft.com/office/drawing/2014/main" xmlns="" val="10001"/>
                  </a:ext>
                </a:extLst>
              </a:tr>
              <a:tr h="1546112">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3751°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00B050"/>
                          </a:solidFill>
                        </a:rPr>
                        <a:t>ADOPTEE</a:t>
                      </a:r>
                    </a:p>
                  </a:txBody>
                  <a:tcPr/>
                </a:tc>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5001°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FF0000"/>
                          </a:solidFill>
                        </a:rPr>
                        <a:t>REFUSEE</a:t>
                      </a:r>
                    </a:p>
                  </a:txBody>
                  <a:tcPr/>
                </a:tc>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51 COPROPRIETAIRES + 6667°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FF0000"/>
                          </a:solidFill>
                        </a:rPr>
                        <a:t>REFUSEE</a:t>
                      </a:r>
                    </a:p>
                  </a:txBody>
                  <a:tcPr/>
                </a:tc>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tous</a:t>
                      </a:r>
                      <a:r>
                        <a:rPr lang="fr-FR" sz="1800" baseline="0" dirty="0"/>
                        <a:t> les copropriétaires représentant tous les tantièmes des voix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FF0000"/>
                          </a:solidFill>
                        </a:rPr>
                        <a:t>REFUSEE</a:t>
                      </a:r>
                    </a:p>
                  </a:txBody>
                  <a:tcPr/>
                </a:tc>
                <a:extLst>
                  <a:ext uri="{0D108BD9-81ED-4DB2-BD59-A6C34878D82A}">
                    <a16:rowId xmlns:a16="http://schemas.microsoft.com/office/drawing/2014/main" xmlns="" val="10002"/>
                  </a:ext>
                </a:extLst>
              </a:tr>
            </a:tbl>
          </a:graphicData>
        </a:graphic>
      </p:graphicFrame>
      <p:sp>
        <p:nvSpPr>
          <p:cNvPr id="8" name="Titre 5"/>
          <p:cNvSpPr>
            <a:spLocks noGrp="1"/>
          </p:cNvSpPr>
          <p:nvPr>
            <p:ph type="title"/>
          </p:nvPr>
        </p:nvSpPr>
        <p:spPr>
          <a:xfrm>
            <a:off x="0" y="130951"/>
            <a:ext cx="12192000" cy="1119352"/>
          </a:xfrm>
          <a:solidFill>
            <a:schemeClr val="bg1">
              <a:lumMod val="85000"/>
            </a:schemeClr>
          </a:solidFill>
        </p:spPr>
        <p:txBody>
          <a:bodyPr>
            <a:normAutofit fontScale="90000"/>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ou ayant voté par correspondance 7500°</a:t>
            </a:r>
            <a:br>
              <a:rPr lang="fr-FR" sz="2800" dirty="0"/>
            </a:br>
            <a:r>
              <a:rPr lang="fr-FR" sz="2800" dirty="0"/>
              <a:t>- 58 COPROPRIETAIRES ONT VOTE REPRESENTANT 4200°</a:t>
            </a:r>
          </a:p>
        </p:txBody>
      </p:sp>
    </p:spTree>
    <p:extLst>
      <p:ext uri="{BB962C8B-B14F-4D97-AF65-F5344CB8AC3E}">
        <p14:creationId xmlns:p14="http://schemas.microsoft.com/office/powerpoint/2010/main" val="274164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135" y="718457"/>
            <a:ext cx="205273" cy="1147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p:nvPr/>
        </p:nvCxnSpPr>
        <p:spPr>
          <a:xfrm flipH="1">
            <a:off x="9030757" y="4572946"/>
            <a:ext cx="12895" cy="4472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2444048" y="4261117"/>
            <a:ext cx="4728" cy="8601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446412" y="3318424"/>
            <a:ext cx="4728" cy="6962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9028644" y="3232002"/>
            <a:ext cx="4728" cy="6962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itre 5"/>
          <p:cNvSpPr>
            <a:spLocks noGrp="1"/>
          </p:cNvSpPr>
          <p:nvPr>
            <p:ph type="title"/>
          </p:nvPr>
        </p:nvSpPr>
        <p:spPr>
          <a:xfrm>
            <a:off x="245327" y="130950"/>
            <a:ext cx="11630722" cy="811385"/>
          </a:xfrm>
          <a:solidFill>
            <a:schemeClr val="bg1">
              <a:lumMod val="85000"/>
            </a:schemeClr>
          </a:solidFill>
        </p:spPr>
        <p:txBody>
          <a:bodyPr>
            <a:normAutofit/>
          </a:bodyPr>
          <a:lstStyle/>
          <a:p>
            <a:pPr algn="ctr"/>
            <a:r>
              <a:rPr lang="fr-FR" sz="2800" dirty="0"/>
              <a:t>Passerelles de vote en deuxième lecture au cours de l’assemblée générale</a:t>
            </a:r>
          </a:p>
        </p:txBody>
      </p:sp>
      <p:sp>
        <p:nvSpPr>
          <p:cNvPr id="5" name="Rectangle 4"/>
          <p:cNvSpPr/>
          <p:nvPr/>
        </p:nvSpPr>
        <p:spPr>
          <a:xfrm>
            <a:off x="255561" y="2653834"/>
            <a:ext cx="3992136" cy="10816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Pour les décisions qui relèvent de la </a:t>
            </a:r>
            <a:r>
              <a:rPr lang="fr-FR" b="1" dirty="0">
                <a:solidFill>
                  <a:prstClr val="black"/>
                </a:solidFill>
              </a:rPr>
              <a:t>majorité</a:t>
            </a:r>
            <a:r>
              <a:rPr lang="fr-FR" dirty="0">
                <a:solidFill>
                  <a:prstClr val="black"/>
                </a:solidFill>
              </a:rPr>
              <a:t> </a:t>
            </a:r>
            <a:r>
              <a:rPr lang="fr-FR" b="1" dirty="0">
                <a:solidFill>
                  <a:prstClr val="black"/>
                </a:solidFill>
              </a:rPr>
              <a:t>des voix </a:t>
            </a:r>
            <a:r>
              <a:rPr lang="fr-FR" dirty="0">
                <a:solidFill>
                  <a:prstClr val="black"/>
                </a:solidFill>
              </a:rPr>
              <a:t>de tous les copropriétaires (article 25)</a:t>
            </a:r>
          </a:p>
        </p:txBody>
      </p:sp>
      <p:sp>
        <p:nvSpPr>
          <p:cNvPr id="8" name="Rectangle 7"/>
          <p:cNvSpPr/>
          <p:nvPr/>
        </p:nvSpPr>
        <p:spPr>
          <a:xfrm>
            <a:off x="477505" y="4020257"/>
            <a:ext cx="3668751" cy="7136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Le projet a recueilli au moins </a:t>
            </a:r>
            <a:r>
              <a:rPr lang="fr-FR" b="1" dirty="0">
                <a:solidFill>
                  <a:prstClr val="black"/>
                </a:solidFill>
              </a:rPr>
              <a:t>1/3</a:t>
            </a:r>
            <a:r>
              <a:rPr lang="fr-FR" dirty="0">
                <a:solidFill>
                  <a:prstClr val="black"/>
                </a:solidFill>
              </a:rPr>
              <a:t> </a:t>
            </a:r>
            <a:r>
              <a:rPr lang="fr-FR" b="1" dirty="0">
                <a:solidFill>
                  <a:prstClr val="black"/>
                </a:solidFill>
              </a:rPr>
              <a:t>des voix </a:t>
            </a:r>
          </a:p>
        </p:txBody>
      </p:sp>
      <p:sp>
        <p:nvSpPr>
          <p:cNvPr id="9" name="Rectangle 8"/>
          <p:cNvSpPr/>
          <p:nvPr/>
        </p:nvSpPr>
        <p:spPr>
          <a:xfrm>
            <a:off x="485725" y="5121311"/>
            <a:ext cx="3668752" cy="7516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Vote en deuxième lecture à la </a:t>
            </a:r>
            <a:r>
              <a:rPr lang="fr-FR" b="1" dirty="0">
                <a:solidFill>
                  <a:prstClr val="black"/>
                </a:solidFill>
              </a:rPr>
              <a:t>majorité des présents et représentés</a:t>
            </a:r>
          </a:p>
        </p:txBody>
      </p:sp>
      <p:sp>
        <p:nvSpPr>
          <p:cNvPr id="12" name="Rectangle 11"/>
          <p:cNvSpPr/>
          <p:nvPr/>
        </p:nvSpPr>
        <p:spPr>
          <a:xfrm>
            <a:off x="6211230" y="3916028"/>
            <a:ext cx="5372602" cy="8018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Le projet a recueilli l’approbation de la </a:t>
            </a:r>
            <a:r>
              <a:rPr lang="fr-FR" b="1" dirty="0">
                <a:solidFill>
                  <a:prstClr val="black"/>
                </a:solidFill>
              </a:rPr>
              <a:t>moitié</a:t>
            </a:r>
            <a:r>
              <a:rPr lang="fr-FR" dirty="0">
                <a:solidFill>
                  <a:prstClr val="black"/>
                </a:solidFill>
              </a:rPr>
              <a:t> des copropriétaires représentant au moins le </a:t>
            </a:r>
            <a:r>
              <a:rPr lang="fr-FR" b="1" dirty="0">
                <a:solidFill>
                  <a:prstClr val="black"/>
                </a:solidFill>
              </a:rPr>
              <a:t>1/3</a:t>
            </a:r>
            <a:r>
              <a:rPr lang="fr-FR" dirty="0">
                <a:solidFill>
                  <a:prstClr val="black"/>
                </a:solidFill>
              </a:rPr>
              <a:t> </a:t>
            </a:r>
            <a:r>
              <a:rPr lang="fr-FR" b="1" dirty="0">
                <a:solidFill>
                  <a:prstClr val="black"/>
                </a:solidFill>
              </a:rPr>
              <a:t>des voix</a:t>
            </a:r>
          </a:p>
        </p:txBody>
      </p:sp>
      <p:sp>
        <p:nvSpPr>
          <p:cNvPr id="13" name="Rectangle 12"/>
          <p:cNvSpPr/>
          <p:nvPr/>
        </p:nvSpPr>
        <p:spPr>
          <a:xfrm>
            <a:off x="6211231" y="2627641"/>
            <a:ext cx="5372602" cy="9669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Pour les décisions qui requièrent la </a:t>
            </a:r>
            <a:r>
              <a:rPr lang="fr-FR" b="1" dirty="0">
                <a:solidFill>
                  <a:prstClr val="black"/>
                </a:solidFill>
              </a:rPr>
              <a:t>majorité </a:t>
            </a:r>
            <a:r>
              <a:rPr lang="fr-FR" dirty="0">
                <a:solidFill>
                  <a:prstClr val="black"/>
                </a:solidFill>
              </a:rPr>
              <a:t>des copropriétaires représentant au moins les </a:t>
            </a:r>
            <a:r>
              <a:rPr lang="fr-FR" b="1" dirty="0">
                <a:solidFill>
                  <a:prstClr val="black"/>
                </a:solidFill>
              </a:rPr>
              <a:t>2/3 des voix </a:t>
            </a:r>
            <a:r>
              <a:rPr lang="fr-FR" dirty="0">
                <a:solidFill>
                  <a:prstClr val="black"/>
                </a:solidFill>
              </a:rPr>
              <a:t>(article 26)</a:t>
            </a:r>
          </a:p>
        </p:txBody>
      </p:sp>
      <p:sp>
        <p:nvSpPr>
          <p:cNvPr id="14" name="Rectangle 13"/>
          <p:cNvSpPr/>
          <p:nvPr/>
        </p:nvSpPr>
        <p:spPr>
          <a:xfrm>
            <a:off x="6227956" y="4998407"/>
            <a:ext cx="5372602" cy="8745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rPr>
              <a:t>Vote en deuxième lecture à la </a:t>
            </a:r>
            <a:r>
              <a:rPr lang="fr-FR" b="1" dirty="0">
                <a:solidFill>
                  <a:prstClr val="black"/>
                </a:solidFill>
              </a:rPr>
              <a:t>majorité des voix </a:t>
            </a:r>
            <a:r>
              <a:rPr lang="fr-FR" dirty="0">
                <a:solidFill>
                  <a:prstClr val="black"/>
                </a:solidFill>
              </a:rPr>
              <a:t>de tous les copropriétaires (article 25)</a:t>
            </a:r>
          </a:p>
        </p:txBody>
      </p:sp>
      <p:sp>
        <p:nvSpPr>
          <p:cNvPr id="17" name="ZoneTexte 16"/>
          <p:cNvSpPr txBox="1"/>
          <p:nvPr/>
        </p:nvSpPr>
        <p:spPr>
          <a:xfrm>
            <a:off x="1193180" y="1163047"/>
            <a:ext cx="10069552" cy="1077218"/>
          </a:xfrm>
          <a:prstGeom prst="rect">
            <a:avLst/>
          </a:prstGeom>
          <a:solidFill>
            <a:schemeClr val="bg1"/>
          </a:solidFill>
          <a:ln w="25400">
            <a:solidFill>
              <a:schemeClr val="tx1"/>
            </a:solidFill>
          </a:ln>
        </p:spPr>
        <p:txBody>
          <a:bodyPr wrap="square" rtlCol="0">
            <a:spAutoFit/>
          </a:bodyPr>
          <a:lstStyle/>
          <a:p>
            <a:pPr algn="ctr"/>
            <a:r>
              <a:rPr lang="fr-FR" sz="1600" b="1" dirty="0">
                <a:solidFill>
                  <a:prstClr val="black"/>
                </a:solidFill>
              </a:rPr>
              <a:t>Article 25-1 de la loi du 10 juillet 1965</a:t>
            </a:r>
          </a:p>
          <a:p>
            <a:r>
              <a:rPr lang="fr-FR" sz="1600" dirty="0"/>
              <a:t>Lorsque l'assemblée générale des copropriétaires n'a pas décidé à la majorité prévue à l'article précédent mais que le projet a recueilli au moins le tiers des voix de tous les copropriétaires composant le syndicat, la même assemblée se prononce à la majorité prévue à l'article 24 en procédant immédiatement à un second vote.</a:t>
            </a:r>
            <a:endParaRPr lang="fr-FR" sz="1600" dirty="0">
              <a:solidFill>
                <a:prstClr val="black"/>
              </a:solidFill>
            </a:endParaRPr>
          </a:p>
        </p:txBody>
      </p:sp>
      <p:sp>
        <p:nvSpPr>
          <p:cNvPr id="19" name="ZoneTexte 18"/>
          <p:cNvSpPr txBox="1"/>
          <p:nvPr/>
        </p:nvSpPr>
        <p:spPr>
          <a:xfrm>
            <a:off x="312234" y="5998509"/>
            <a:ext cx="11641874" cy="83099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28575">
            <a:solidFill>
              <a:srgbClr val="0070C0"/>
            </a:solidFill>
          </a:ln>
        </p:spPr>
        <p:txBody>
          <a:bodyPr wrap="square" rtlCol="0">
            <a:spAutoFit/>
          </a:bodyPr>
          <a:lstStyle/>
          <a:p>
            <a:pPr algn="just"/>
            <a:r>
              <a:rPr lang="fr-FR" sz="1600" dirty="0">
                <a:solidFill>
                  <a:prstClr val="black"/>
                </a:solidFill>
              </a:rPr>
              <a:t>Lorsque l'assemblée est appelée à approuver un contrat, un devis ou un marché mettant en concurrence plusieurs candidats, elle ne peut procéder à un second vote à la majorité de l'article 24 de la loi du 10 juillet 1965 qu'après avoir voté sur chacune des candidatures à la majorité de l'article 25 de la même loi.</a:t>
            </a:r>
          </a:p>
        </p:txBody>
      </p:sp>
    </p:spTree>
    <p:extLst>
      <p:ext uri="{BB962C8B-B14F-4D97-AF65-F5344CB8AC3E}">
        <p14:creationId xmlns:p14="http://schemas.microsoft.com/office/powerpoint/2010/main" val="124441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2" grpId="0" animBg="1"/>
      <p:bldP spid="13" grpId="0" animBg="1"/>
      <p:bldP spid="14" grpId="0" animBg="1"/>
      <p:bldP spid="17" grpId="0" animBg="1"/>
      <p:bldP spid="1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45327" y="0"/>
            <a:ext cx="11630722" cy="1325563"/>
          </a:xfrm>
          <a:solidFill>
            <a:schemeClr val="bg1">
              <a:lumMod val="85000"/>
            </a:schemeClr>
          </a:solidFill>
        </p:spPr>
        <p:txBody>
          <a:bodyPr>
            <a:normAutofit/>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7500°</a:t>
            </a:r>
            <a:br>
              <a:rPr lang="fr-FR" sz="2800" dirty="0"/>
            </a:br>
            <a:r>
              <a:rPr lang="fr-FR" sz="2800" dirty="0"/>
              <a:t>- 58 COPROPRIETAIRES ONT VOTE REPRESENTANT 4200°</a:t>
            </a:r>
          </a:p>
        </p:txBody>
      </p:sp>
      <p:graphicFrame>
        <p:nvGraphicFramePr>
          <p:cNvPr id="7" name="Tableau 6"/>
          <p:cNvGraphicFramePr>
            <a:graphicFrameLocks noGrp="1"/>
          </p:cNvGraphicFramePr>
          <p:nvPr>
            <p:extLst>
              <p:ext uri="{D42A27DB-BD31-4B8C-83A1-F6EECF244321}">
                <p14:modId xmlns:p14="http://schemas.microsoft.com/office/powerpoint/2010/main" val="3400097348"/>
              </p:ext>
            </p:extLst>
          </p:nvPr>
        </p:nvGraphicFramePr>
        <p:xfrm>
          <a:off x="51301" y="1586820"/>
          <a:ext cx="12106108" cy="3696574"/>
        </p:xfrm>
        <a:graphic>
          <a:graphicData uri="http://schemas.openxmlformats.org/drawingml/2006/table">
            <a:tbl>
              <a:tblPr firstRow="1" bandRow="1">
                <a:tableStyleId>{5C22544A-7EE6-4342-B048-85BDC9FD1C3A}</a:tableStyleId>
              </a:tblPr>
              <a:tblGrid>
                <a:gridCol w="3026527">
                  <a:extLst>
                    <a:ext uri="{9D8B030D-6E8A-4147-A177-3AD203B41FA5}">
                      <a16:colId xmlns:a16="http://schemas.microsoft.com/office/drawing/2014/main" xmlns="" val="20000"/>
                    </a:ext>
                  </a:extLst>
                </a:gridCol>
                <a:gridCol w="3026527">
                  <a:extLst>
                    <a:ext uri="{9D8B030D-6E8A-4147-A177-3AD203B41FA5}">
                      <a16:colId xmlns:a16="http://schemas.microsoft.com/office/drawing/2014/main" xmlns="" val="20001"/>
                    </a:ext>
                  </a:extLst>
                </a:gridCol>
                <a:gridCol w="3026527">
                  <a:extLst>
                    <a:ext uri="{9D8B030D-6E8A-4147-A177-3AD203B41FA5}">
                      <a16:colId xmlns:a16="http://schemas.microsoft.com/office/drawing/2014/main" xmlns="" val="20002"/>
                    </a:ext>
                  </a:extLst>
                </a:gridCol>
                <a:gridCol w="3026527">
                  <a:extLst>
                    <a:ext uri="{9D8B030D-6E8A-4147-A177-3AD203B41FA5}">
                      <a16:colId xmlns:a16="http://schemas.microsoft.com/office/drawing/2014/main" xmlns="" val="20003"/>
                    </a:ext>
                  </a:extLst>
                </a:gridCol>
              </a:tblGrid>
              <a:tr h="329783">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tc>
                  <a:txBody>
                    <a:bodyPr/>
                    <a:lstStyle/>
                    <a:p>
                      <a:pPr algn="ctr"/>
                      <a:r>
                        <a:rPr lang="fr-FR" dirty="0"/>
                        <a:t>Art. 26</a:t>
                      </a:r>
                    </a:p>
                  </a:txBody>
                  <a:tcPr/>
                </a:tc>
                <a:tc>
                  <a:txBody>
                    <a:bodyPr/>
                    <a:lstStyle/>
                    <a:p>
                      <a:pPr algn="ctr"/>
                      <a:r>
                        <a:rPr lang="fr-FR" dirty="0"/>
                        <a:t>Art. 26</a:t>
                      </a:r>
                    </a:p>
                  </a:txBody>
                  <a:tcPr/>
                </a:tc>
                <a:extLst>
                  <a:ext uri="{0D108BD9-81ED-4DB2-BD59-A6C34878D82A}">
                    <a16:rowId xmlns:a16="http://schemas.microsoft.com/office/drawing/2014/main" xmlns="" val="10000"/>
                  </a:ext>
                </a:extLst>
              </a:tr>
              <a:tr h="1319134">
                <a:tc>
                  <a:txBody>
                    <a:bodyPr/>
                    <a:lstStyle/>
                    <a:p>
                      <a:pPr algn="ctr"/>
                      <a:r>
                        <a:rPr lang="fr-FR" sz="1800" baseline="0" dirty="0"/>
                        <a:t>La majorité des voix exprimées par les copropriétaires présents, représentés ou ayant voté par correspondance.</a:t>
                      </a:r>
                      <a:endParaRPr lang="fr-FR" sz="1800" dirty="0"/>
                    </a:p>
                  </a:txBody>
                  <a:tcPr/>
                </a:tc>
                <a:tc>
                  <a:txBody>
                    <a:bodyPr/>
                    <a:lstStyle/>
                    <a:p>
                      <a:pPr algn="ctr"/>
                      <a:r>
                        <a:rPr lang="fr-FR" sz="1800" dirty="0"/>
                        <a:t>La</a:t>
                      </a:r>
                      <a:r>
                        <a:rPr lang="fr-FR" sz="1800" baseline="0" dirty="0"/>
                        <a:t> majorité des voix de l’ensemble des copropriétaires.</a:t>
                      </a:r>
                      <a:endParaRPr lang="fr-FR" sz="1800" dirty="0"/>
                    </a:p>
                  </a:txBody>
                  <a:tcPr/>
                </a:tc>
                <a:tc>
                  <a:txBody>
                    <a:bodyPr/>
                    <a:lstStyle/>
                    <a:p>
                      <a:pPr algn="ctr"/>
                      <a:r>
                        <a:rPr lang="fr-FR" sz="1800" dirty="0"/>
                        <a:t>La</a:t>
                      </a:r>
                      <a:r>
                        <a:rPr lang="fr-FR" sz="1800" baseline="0" dirty="0"/>
                        <a:t> majorité des membres du syndicat représentant au moins 2/3 des voix </a:t>
                      </a:r>
                      <a:endParaRPr lang="fr-F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Unanimité</a:t>
                      </a:r>
                    </a:p>
                    <a:p>
                      <a:pPr algn="ctr"/>
                      <a:endParaRPr lang="fr-FR" sz="1800" dirty="0"/>
                    </a:p>
                  </a:txBody>
                  <a:tcPr/>
                </a:tc>
                <a:extLst>
                  <a:ext uri="{0D108BD9-81ED-4DB2-BD59-A6C34878D82A}">
                    <a16:rowId xmlns:a16="http://schemas.microsoft.com/office/drawing/2014/main" xmlns="" val="10001"/>
                  </a:ext>
                </a:extLst>
              </a:tr>
              <a:tr h="1566471">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3751°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00B050"/>
                          </a:solidFill>
                        </a:rPr>
                        <a:t>ADOPTEE</a:t>
                      </a:r>
                    </a:p>
                  </a:txBody>
                  <a:tcPr/>
                </a:tc>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5001°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FF0000"/>
                          </a:solidFill>
                        </a:rPr>
                        <a:t>REFUSEE</a:t>
                      </a:r>
                    </a:p>
                  </a:txBody>
                  <a:tcPr/>
                </a:tc>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51 COPROPRIETAIRES + 6667°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FF0000"/>
                          </a:solidFill>
                        </a:rPr>
                        <a:t>REFUSEE</a:t>
                      </a:r>
                    </a:p>
                  </a:txBody>
                  <a:tcPr/>
                </a:tc>
                <a:tc>
                  <a:txBody>
                    <a:bodyPr/>
                    <a:lstStyle/>
                    <a:p>
                      <a:pPr algn="ctr"/>
                      <a:endParaRPr lang="fr-FR"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tous</a:t>
                      </a:r>
                      <a:r>
                        <a:rPr lang="fr-FR" sz="1800" baseline="0" dirty="0"/>
                        <a:t> les copropriétaires représentant tous les tantièmes des voix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p>
                    <a:p>
                      <a:pPr algn="ctr"/>
                      <a:r>
                        <a:rPr lang="fr-FR" sz="1800" dirty="0"/>
                        <a:t>LA RESOLUTION EST</a:t>
                      </a:r>
                    </a:p>
                    <a:p>
                      <a:pPr algn="ctr"/>
                      <a:r>
                        <a:rPr lang="fr-FR" sz="1800" dirty="0">
                          <a:solidFill>
                            <a:srgbClr val="FF0000"/>
                          </a:solidFill>
                        </a:rPr>
                        <a:t>REFUSEE</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17590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939511245"/>
              </p:ext>
            </p:extLst>
          </p:nvPr>
        </p:nvGraphicFramePr>
        <p:xfrm>
          <a:off x="0" y="1437593"/>
          <a:ext cx="12106108" cy="4160647"/>
        </p:xfrm>
        <a:graphic>
          <a:graphicData uri="http://schemas.openxmlformats.org/drawingml/2006/table">
            <a:tbl>
              <a:tblPr firstRow="1" bandRow="1">
                <a:tableStyleId>{5C22544A-7EE6-4342-B048-85BDC9FD1C3A}</a:tableStyleId>
              </a:tblPr>
              <a:tblGrid>
                <a:gridCol w="3026527">
                  <a:extLst>
                    <a:ext uri="{9D8B030D-6E8A-4147-A177-3AD203B41FA5}">
                      <a16:colId xmlns:a16="http://schemas.microsoft.com/office/drawing/2014/main" xmlns="" val="20000"/>
                    </a:ext>
                  </a:extLst>
                </a:gridCol>
                <a:gridCol w="3026527">
                  <a:extLst>
                    <a:ext uri="{9D8B030D-6E8A-4147-A177-3AD203B41FA5}">
                      <a16:colId xmlns:a16="http://schemas.microsoft.com/office/drawing/2014/main" xmlns="" val="20001"/>
                    </a:ext>
                  </a:extLst>
                </a:gridCol>
                <a:gridCol w="3026527">
                  <a:extLst>
                    <a:ext uri="{9D8B030D-6E8A-4147-A177-3AD203B41FA5}">
                      <a16:colId xmlns:a16="http://schemas.microsoft.com/office/drawing/2014/main" xmlns="" val="20002"/>
                    </a:ext>
                  </a:extLst>
                </a:gridCol>
                <a:gridCol w="3026527">
                  <a:extLst>
                    <a:ext uri="{9D8B030D-6E8A-4147-A177-3AD203B41FA5}">
                      <a16:colId xmlns:a16="http://schemas.microsoft.com/office/drawing/2014/main" xmlns="" val="20003"/>
                    </a:ext>
                  </a:extLst>
                </a:gridCol>
              </a:tblGrid>
              <a:tr h="340480">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tc>
                  <a:txBody>
                    <a:bodyPr/>
                    <a:lstStyle/>
                    <a:p>
                      <a:pPr algn="ctr"/>
                      <a:r>
                        <a:rPr lang="fr-FR" dirty="0"/>
                        <a:t>Art. 26</a:t>
                      </a:r>
                    </a:p>
                  </a:txBody>
                  <a:tcPr/>
                </a:tc>
                <a:tc>
                  <a:txBody>
                    <a:bodyPr/>
                    <a:lstStyle/>
                    <a:p>
                      <a:pPr algn="ctr"/>
                      <a:r>
                        <a:rPr lang="fr-FR" dirty="0"/>
                        <a:t>Art. 26</a:t>
                      </a:r>
                    </a:p>
                  </a:txBody>
                  <a:tcPr/>
                </a:tc>
                <a:extLst>
                  <a:ext uri="{0D108BD9-81ED-4DB2-BD59-A6C34878D82A}">
                    <a16:rowId xmlns:a16="http://schemas.microsoft.com/office/drawing/2014/main" xmlns="" val="10000"/>
                  </a:ext>
                </a:extLst>
              </a:tr>
              <a:tr h="1173607">
                <a:tc>
                  <a:txBody>
                    <a:bodyPr/>
                    <a:lstStyle/>
                    <a:p>
                      <a:pPr algn="ctr"/>
                      <a:r>
                        <a:rPr lang="fr-FR" sz="1600" baseline="0" dirty="0"/>
                        <a:t>La majorité des voix exprimées par les copropriétaires présents, représentés ou ayant votés par correspondance.</a:t>
                      </a:r>
                      <a:endParaRPr lang="fr-FR" sz="1600" dirty="0"/>
                    </a:p>
                  </a:txBody>
                  <a:tcPr/>
                </a:tc>
                <a:tc>
                  <a:txBody>
                    <a:bodyPr/>
                    <a:lstStyle/>
                    <a:p>
                      <a:pPr algn="ctr"/>
                      <a:r>
                        <a:rPr lang="fr-FR" sz="1600" dirty="0"/>
                        <a:t>La</a:t>
                      </a:r>
                      <a:r>
                        <a:rPr lang="fr-FR" sz="1600" baseline="0" dirty="0"/>
                        <a:t> majorité des voix de l’ensemble des copropriétaires.</a:t>
                      </a:r>
                      <a:endParaRPr lang="fr-FR" sz="1600" dirty="0"/>
                    </a:p>
                  </a:txBody>
                  <a:tcPr/>
                </a:tc>
                <a:tc>
                  <a:txBody>
                    <a:bodyPr/>
                    <a:lstStyle/>
                    <a:p>
                      <a:pPr algn="ctr"/>
                      <a:r>
                        <a:rPr lang="fr-FR" sz="1600" dirty="0"/>
                        <a:t>La</a:t>
                      </a:r>
                      <a:r>
                        <a:rPr lang="fr-FR" sz="1600" baseline="0" dirty="0"/>
                        <a:t> majorité des membres du syndicat représentant au moins 2/3 des voix </a:t>
                      </a:r>
                      <a:endParaRPr lang="fr-FR"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Unanimité</a:t>
                      </a:r>
                    </a:p>
                    <a:p>
                      <a:pPr algn="ctr"/>
                      <a:endParaRPr lang="fr-FR" sz="1600" dirty="0"/>
                    </a:p>
                  </a:txBody>
                  <a:tcPr/>
                </a:tc>
                <a:extLst>
                  <a:ext uri="{0D108BD9-81ED-4DB2-BD59-A6C34878D82A}">
                    <a16:rowId xmlns:a16="http://schemas.microsoft.com/office/drawing/2014/main" xmlns="" val="10001"/>
                  </a:ext>
                </a:extLst>
              </a:tr>
              <a:tr h="1447041">
                <a:tc>
                  <a:txBody>
                    <a:bodyPr/>
                    <a:lstStyle/>
                    <a:p>
                      <a:pPr algn="ctr"/>
                      <a:endParaRPr lang="fr-FR" sz="1600" dirty="0"/>
                    </a:p>
                    <a:p>
                      <a:pPr algn="ctr"/>
                      <a:r>
                        <a:rPr lang="fr-FR" sz="1600" dirty="0"/>
                        <a:t>LA RESOLUTION EST</a:t>
                      </a:r>
                    </a:p>
                    <a:p>
                      <a:pPr algn="ctr"/>
                      <a:r>
                        <a:rPr lang="fr-FR" sz="1600" dirty="0">
                          <a:solidFill>
                            <a:srgbClr val="00B050"/>
                          </a:solidFill>
                        </a:rPr>
                        <a:t>ADOPTEE</a:t>
                      </a:r>
                    </a:p>
                    <a:p>
                      <a:pPr algn="ctr"/>
                      <a:r>
                        <a:rPr lang="fr-FR" sz="1600" dirty="0"/>
                        <a:t>Majorité à obtenir : 3751°</a:t>
                      </a:r>
                    </a:p>
                  </a:txBody>
                  <a:tcPr/>
                </a:tc>
                <a:tc>
                  <a:txBody>
                    <a:bodyPr/>
                    <a:lstStyle/>
                    <a:p>
                      <a:pPr algn="ctr"/>
                      <a:endParaRPr lang="fr-FR"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Majorité à obtenir : 5001°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dirty="0"/>
                    </a:p>
                    <a:p>
                      <a:pPr algn="ctr"/>
                      <a:r>
                        <a:rPr lang="fr-FR" sz="1600" dirty="0"/>
                        <a:t>LA RESOLUTION EST</a:t>
                      </a:r>
                    </a:p>
                    <a:p>
                      <a:pPr algn="ctr"/>
                      <a:r>
                        <a:rPr lang="fr-FR" sz="1600" dirty="0">
                          <a:solidFill>
                            <a:srgbClr val="FF0000"/>
                          </a:solidFill>
                        </a:rPr>
                        <a:t>REFUSEE</a:t>
                      </a:r>
                    </a:p>
                    <a:p>
                      <a:pPr algn="ctr"/>
                      <a:endParaRPr lang="fr-FR" sz="1600" b="0" i="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Majorité à obtenir : </a:t>
                      </a:r>
                      <a:r>
                        <a:rPr lang="fr-FR" sz="1600" dirty="0">
                          <a:solidFill>
                            <a:srgbClr val="00B050"/>
                          </a:solidFill>
                        </a:rPr>
                        <a:t>51 COPROPRIETAIRE</a:t>
                      </a:r>
                      <a:r>
                        <a:rPr lang="fr-FR" sz="1600" dirty="0"/>
                        <a:t>S + 6667°</a:t>
                      </a:r>
                    </a:p>
                    <a:p>
                      <a:pPr algn="ctr"/>
                      <a:endParaRPr lang="fr-FR" sz="1600" dirty="0"/>
                    </a:p>
                    <a:p>
                      <a:pPr algn="ctr"/>
                      <a:r>
                        <a:rPr lang="fr-FR" sz="1600" dirty="0"/>
                        <a:t>LA RESOLUTION EST</a:t>
                      </a:r>
                    </a:p>
                    <a:p>
                      <a:pPr algn="ctr"/>
                      <a:r>
                        <a:rPr lang="fr-FR" sz="1600" dirty="0">
                          <a:solidFill>
                            <a:srgbClr val="FF0000"/>
                          </a:solidFill>
                        </a:rPr>
                        <a:t>REFUSEE</a:t>
                      </a:r>
                    </a:p>
                  </a:txBody>
                  <a:tcPr/>
                </a:tc>
                <a:tc>
                  <a:txBody>
                    <a:bodyPr/>
                    <a:lstStyle/>
                    <a:p>
                      <a:pPr algn="ctr"/>
                      <a:endParaRPr lang="fr-FR" sz="1600" dirty="0"/>
                    </a:p>
                    <a:p>
                      <a:pPr algn="ctr"/>
                      <a:r>
                        <a:rPr lang="fr-FR" sz="1600" dirty="0"/>
                        <a:t>LA RESOLUTION EST</a:t>
                      </a:r>
                    </a:p>
                    <a:p>
                      <a:pPr algn="ctr"/>
                      <a:r>
                        <a:rPr lang="fr-FR" sz="1600" dirty="0">
                          <a:solidFill>
                            <a:srgbClr val="FF0000"/>
                          </a:solidFill>
                        </a:rPr>
                        <a:t>REFUSEE</a:t>
                      </a:r>
                    </a:p>
                    <a:p>
                      <a:pPr algn="ctr"/>
                      <a:r>
                        <a:rPr lang="fr-FR" sz="1600" dirty="0"/>
                        <a:t>Majorité à obtenir : tous</a:t>
                      </a:r>
                      <a:r>
                        <a:rPr lang="fr-FR" sz="1600" baseline="0" dirty="0"/>
                        <a:t> les copropriétaires représentant tous les tantièmes des voix</a:t>
                      </a:r>
                      <a:endParaRPr lang="fr-FR" sz="1600" dirty="0"/>
                    </a:p>
                  </a:txBody>
                  <a:tcPr/>
                </a:tc>
                <a:extLst>
                  <a:ext uri="{0D108BD9-81ED-4DB2-BD59-A6C34878D82A}">
                    <a16:rowId xmlns:a16="http://schemas.microsoft.com/office/drawing/2014/main" xmlns="" val="10002"/>
                  </a:ext>
                </a:extLst>
              </a:tr>
              <a:tr h="993067">
                <a:tc>
                  <a:txBody>
                    <a:bodyPr/>
                    <a:lstStyle/>
                    <a:p>
                      <a:pPr algn="ctr"/>
                      <a:endParaRPr lang="fr-FR"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prstClr val="black"/>
                          </a:solidFill>
                        </a:rPr>
                        <a:t>Le projet a recueilli au moins </a:t>
                      </a:r>
                      <a:r>
                        <a:rPr lang="fr-FR" sz="1600" b="1" dirty="0">
                          <a:solidFill>
                            <a:prstClr val="black"/>
                          </a:solidFill>
                        </a:rPr>
                        <a:t>1/3</a:t>
                      </a:r>
                      <a:r>
                        <a:rPr lang="fr-FR" sz="1600" dirty="0">
                          <a:solidFill>
                            <a:prstClr val="black"/>
                          </a:solidFill>
                        </a:rPr>
                        <a:t> </a:t>
                      </a:r>
                      <a:r>
                        <a:rPr lang="fr-FR" sz="1600" b="1" dirty="0">
                          <a:solidFill>
                            <a:prstClr val="black"/>
                          </a:solidFill>
                        </a:rPr>
                        <a:t>des voix 3333°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solidFill>
                          <a:prstClr val="black"/>
                        </a:solidFill>
                      </a:endParaRPr>
                    </a:p>
                    <a:p>
                      <a:pPr algn="ctr"/>
                      <a:endParaRPr lang="fr-FR"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solidFill>
                          <a:prstClr val="black"/>
                        </a:solidFill>
                      </a:endParaRPr>
                    </a:p>
                  </a:txBody>
                  <a:tcPr/>
                </a:tc>
                <a:tc>
                  <a:txBody>
                    <a:bodyPr/>
                    <a:lstStyle/>
                    <a:p>
                      <a:pPr algn="ctr"/>
                      <a:r>
                        <a:rPr lang="fr-FR" sz="1600" b="0" i="0" kern="1200" dirty="0">
                          <a:solidFill>
                            <a:schemeClr val="dk1"/>
                          </a:solidFill>
                          <a:effectLst/>
                          <a:latin typeface="+mn-lt"/>
                          <a:ea typeface="+mn-ea"/>
                          <a:cs typeface="+mn-cs"/>
                        </a:rPr>
                        <a:t>Possibilité de deuxième lecture : </a:t>
                      </a:r>
                      <a:r>
                        <a:rPr lang="fr-FR" sz="1600" b="0" i="0" kern="1200" dirty="0">
                          <a:solidFill>
                            <a:srgbClr val="FF0000"/>
                          </a:solidFill>
                          <a:effectLst/>
                          <a:latin typeface="+mn-lt"/>
                          <a:ea typeface="+mn-ea"/>
                          <a:cs typeface="+mn-cs"/>
                        </a:rPr>
                        <a:t>impossible</a:t>
                      </a:r>
                      <a:endParaRPr lang="fr-FR" sz="1600" dirty="0">
                        <a:solidFill>
                          <a:srgbClr val="FF0000"/>
                        </a:solidFill>
                      </a:endParaRPr>
                    </a:p>
                  </a:txBody>
                  <a:tcPr/>
                </a:tc>
                <a:extLst>
                  <a:ext uri="{0D108BD9-81ED-4DB2-BD59-A6C34878D82A}">
                    <a16:rowId xmlns:a16="http://schemas.microsoft.com/office/drawing/2014/main" xmlns="" val="10003"/>
                  </a:ext>
                </a:extLst>
              </a:tr>
            </a:tbl>
          </a:graphicData>
        </a:graphic>
      </p:graphicFrame>
      <p:sp>
        <p:nvSpPr>
          <p:cNvPr id="8" name="Titre 5"/>
          <p:cNvSpPr>
            <a:spLocks noGrp="1"/>
          </p:cNvSpPr>
          <p:nvPr>
            <p:ph type="title"/>
          </p:nvPr>
        </p:nvSpPr>
        <p:spPr>
          <a:xfrm>
            <a:off x="0" y="130951"/>
            <a:ext cx="12192000" cy="1119352"/>
          </a:xfrm>
          <a:solidFill>
            <a:schemeClr val="bg1">
              <a:lumMod val="85000"/>
            </a:schemeClr>
          </a:solidFill>
        </p:spPr>
        <p:txBody>
          <a:bodyPr>
            <a:normAutofit fontScale="90000"/>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ou ayant voté par correspondance 7500°</a:t>
            </a:r>
            <a:br>
              <a:rPr lang="fr-FR" sz="2800" dirty="0"/>
            </a:br>
            <a:r>
              <a:rPr lang="fr-FR" sz="2800" dirty="0"/>
              <a:t>- 58 COPROPRIETAIRES ONT VOTE REPRESENTANT 4200°</a:t>
            </a:r>
          </a:p>
        </p:txBody>
      </p:sp>
    </p:spTree>
    <p:extLst>
      <p:ext uri="{BB962C8B-B14F-4D97-AF65-F5344CB8AC3E}">
        <p14:creationId xmlns:p14="http://schemas.microsoft.com/office/powerpoint/2010/main" val="265504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18102545"/>
              </p:ext>
            </p:extLst>
          </p:nvPr>
        </p:nvGraphicFramePr>
        <p:xfrm>
          <a:off x="0" y="1484246"/>
          <a:ext cx="12106108" cy="5480573"/>
        </p:xfrm>
        <a:graphic>
          <a:graphicData uri="http://schemas.openxmlformats.org/drawingml/2006/table">
            <a:tbl>
              <a:tblPr firstRow="1" bandRow="1">
                <a:tableStyleId>{5C22544A-7EE6-4342-B048-85BDC9FD1C3A}</a:tableStyleId>
              </a:tblPr>
              <a:tblGrid>
                <a:gridCol w="3026527">
                  <a:extLst>
                    <a:ext uri="{9D8B030D-6E8A-4147-A177-3AD203B41FA5}">
                      <a16:colId xmlns:a16="http://schemas.microsoft.com/office/drawing/2014/main" xmlns="" val="20000"/>
                    </a:ext>
                  </a:extLst>
                </a:gridCol>
                <a:gridCol w="3026527">
                  <a:extLst>
                    <a:ext uri="{9D8B030D-6E8A-4147-A177-3AD203B41FA5}">
                      <a16:colId xmlns:a16="http://schemas.microsoft.com/office/drawing/2014/main" xmlns="" val="20001"/>
                    </a:ext>
                  </a:extLst>
                </a:gridCol>
                <a:gridCol w="3026527">
                  <a:extLst>
                    <a:ext uri="{9D8B030D-6E8A-4147-A177-3AD203B41FA5}">
                      <a16:colId xmlns:a16="http://schemas.microsoft.com/office/drawing/2014/main" xmlns="" val="20002"/>
                    </a:ext>
                  </a:extLst>
                </a:gridCol>
                <a:gridCol w="3026527">
                  <a:extLst>
                    <a:ext uri="{9D8B030D-6E8A-4147-A177-3AD203B41FA5}">
                      <a16:colId xmlns:a16="http://schemas.microsoft.com/office/drawing/2014/main" xmlns="" val="20003"/>
                    </a:ext>
                  </a:extLst>
                </a:gridCol>
              </a:tblGrid>
              <a:tr h="340480">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tc>
                  <a:txBody>
                    <a:bodyPr/>
                    <a:lstStyle/>
                    <a:p>
                      <a:pPr algn="ctr"/>
                      <a:r>
                        <a:rPr lang="fr-FR" dirty="0"/>
                        <a:t>Art. 26</a:t>
                      </a:r>
                    </a:p>
                  </a:txBody>
                  <a:tcPr/>
                </a:tc>
                <a:tc>
                  <a:txBody>
                    <a:bodyPr/>
                    <a:lstStyle/>
                    <a:p>
                      <a:pPr algn="ctr"/>
                      <a:r>
                        <a:rPr lang="fr-FR" dirty="0"/>
                        <a:t>Art. 26</a:t>
                      </a:r>
                    </a:p>
                  </a:txBody>
                  <a:tcPr/>
                </a:tc>
                <a:extLst>
                  <a:ext uri="{0D108BD9-81ED-4DB2-BD59-A6C34878D82A}">
                    <a16:rowId xmlns:a16="http://schemas.microsoft.com/office/drawing/2014/main" xmlns="" val="10000"/>
                  </a:ext>
                </a:extLst>
              </a:tr>
              <a:tr h="1173607">
                <a:tc>
                  <a:txBody>
                    <a:bodyPr/>
                    <a:lstStyle/>
                    <a:p>
                      <a:pPr algn="ctr"/>
                      <a:r>
                        <a:rPr lang="fr-FR" sz="1600" baseline="0" dirty="0"/>
                        <a:t>La majorité des voix exprimées par les copropriétaires présents, représentés ou ayant votés par correspondance.</a:t>
                      </a:r>
                      <a:endParaRPr lang="fr-FR" sz="1600" dirty="0"/>
                    </a:p>
                  </a:txBody>
                  <a:tcPr/>
                </a:tc>
                <a:tc>
                  <a:txBody>
                    <a:bodyPr/>
                    <a:lstStyle/>
                    <a:p>
                      <a:pPr algn="ctr"/>
                      <a:r>
                        <a:rPr lang="fr-FR" sz="1600" dirty="0"/>
                        <a:t>La</a:t>
                      </a:r>
                      <a:r>
                        <a:rPr lang="fr-FR" sz="1600" baseline="0" dirty="0"/>
                        <a:t> majorité des voix de l’ensemble des copropriétaires.</a:t>
                      </a:r>
                      <a:endParaRPr lang="fr-FR" sz="1600" dirty="0"/>
                    </a:p>
                  </a:txBody>
                  <a:tcPr/>
                </a:tc>
                <a:tc>
                  <a:txBody>
                    <a:bodyPr/>
                    <a:lstStyle/>
                    <a:p>
                      <a:pPr algn="ctr"/>
                      <a:r>
                        <a:rPr lang="fr-FR" sz="1600" dirty="0"/>
                        <a:t>La</a:t>
                      </a:r>
                      <a:r>
                        <a:rPr lang="fr-FR" sz="1600" baseline="0" dirty="0"/>
                        <a:t> majorité des membres du syndicat représentant au moins 2/3 des voix </a:t>
                      </a:r>
                      <a:endParaRPr lang="fr-FR"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Unanimité</a:t>
                      </a:r>
                    </a:p>
                    <a:p>
                      <a:pPr algn="ctr"/>
                      <a:endParaRPr lang="fr-FR" sz="1600" dirty="0"/>
                    </a:p>
                  </a:txBody>
                  <a:tcPr/>
                </a:tc>
                <a:extLst>
                  <a:ext uri="{0D108BD9-81ED-4DB2-BD59-A6C34878D82A}">
                    <a16:rowId xmlns:a16="http://schemas.microsoft.com/office/drawing/2014/main" xmlns="" val="10001"/>
                  </a:ext>
                </a:extLst>
              </a:tr>
              <a:tr h="1447041">
                <a:tc>
                  <a:txBody>
                    <a:bodyPr/>
                    <a:lstStyle/>
                    <a:p>
                      <a:pPr algn="ctr"/>
                      <a:endParaRPr lang="fr-FR" sz="1600" dirty="0"/>
                    </a:p>
                    <a:p>
                      <a:pPr algn="ctr"/>
                      <a:r>
                        <a:rPr lang="fr-FR" sz="1600" dirty="0"/>
                        <a:t>LA RESOLUTION EST</a:t>
                      </a:r>
                    </a:p>
                    <a:p>
                      <a:pPr algn="ctr"/>
                      <a:r>
                        <a:rPr lang="fr-FR" sz="1600" dirty="0">
                          <a:solidFill>
                            <a:srgbClr val="00B050"/>
                          </a:solidFill>
                        </a:rPr>
                        <a:t>ADOPTEE</a:t>
                      </a:r>
                    </a:p>
                    <a:p>
                      <a:pPr algn="ctr"/>
                      <a:r>
                        <a:rPr lang="fr-FR" sz="1600" dirty="0"/>
                        <a:t>Majorité à obtenir : 3751°</a:t>
                      </a:r>
                    </a:p>
                  </a:txBody>
                  <a:tcPr/>
                </a:tc>
                <a:tc>
                  <a:txBody>
                    <a:bodyPr/>
                    <a:lstStyle/>
                    <a:p>
                      <a:pPr algn="ctr"/>
                      <a:endParaRPr lang="fr-FR"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Majorité à obtenir : 5001°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dirty="0"/>
                    </a:p>
                    <a:p>
                      <a:pPr algn="ctr"/>
                      <a:r>
                        <a:rPr lang="fr-FR" sz="1600" dirty="0"/>
                        <a:t>LA RESOLUTION EST</a:t>
                      </a:r>
                    </a:p>
                    <a:p>
                      <a:pPr algn="ctr"/>
                      <a:r>
                        <a:rPr lang="fr-FR" sz="1600" dirty="0">
                          <a:solidFill>
                            <a:srgbClr val="FF0000"/>
                          </a:solidFill>
                        </a:rPr>
                        <a:t>REFUSEE</a:t>
                      </a:r>
                    </a:p>
                    <a:p>
                      <a:pPr algn="ctr"/>
                      <a:endParaRPr lang="fr-FR" sz="1600" b="0" i="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Majorité à obtenir : </a:t>
                      </a:r>
                      <a:r>
                        <a:rPr lang="fr-FR" sz="1600" dirty="0">
                          <a:solidFill>
                            <a:srgbClr val="00B050"/>
                          </a:solidFill>
                        </a:rPr>
                        <a:t>51 COPROPRIETAIRE</a:t>
                      </a:r>
                      <a:r>
                        <a:rPr lang="fr-FR" sz="1600" dirty="0"/>
                        <a:t>S + 6667°</a:t>
                      </a:r>
                    </a:p>
                    <a:p>
                      <a:pPr algn="ctr"/>
                      <a:endParaRPr lang="fr-FR" sz="1600" dirty="0"/>
                    </a:p>
                    <a:p>
                      <a:pPr algn="ctr"/>
                      <a:r>
                        <a:rPr lang="fr-FR" sz="1600" dirty="0"/>
                        <a:t>LA RESOLUTION EST</a:t>
                      </a:r>
                    </a:p>
                    <a:p>
                      <a:pPr algn="ctr"/>
                      <a:r>
                        <a:rPr lang="fr-FR" sz="1600" dirty="0">
                          <a:solidFill>
                            <a:srgbClr val="FF0000"/>
                          </a:solidFill>
                        </a:rPr>
                        <a:t>REFUSEE</a:t>
                      </a:r>
                    </a:p>
                  </a:txBody>
                  <a:tcPr/>
                </a:tc>
                <a:tc>
                  <a:txBody>
                    <a:bodyPr/>
                    <a:lstStyle/>
                    <a:p>
                      <a:pPr algn="ctr"/>
                      <a:endParaRPr lang="fr-FR" sz="1600" dirty="0"/>
                    </a:p>
                    <a:p>
                      <a:pPr algn="ctr"/>
                      <a:r>
                        <a:rPr lang="fr-FR" sz="1600" dirty="0"/>
                        <a:t>LA RESOLUTION EST</a:t>
                      </a:r>
                    </a:p>
                    <a:p>
                      <a:pPr algn="ctr"/>
                      <a:r>
                        <a:rPr lang="fr-FR" sz="1600" dirty="0">
                          <a:solidFill>
                            <a:srgbClr val="FF0000"/>
                          </a:solidFill>
                        </a:rPr>
                        <a:t>REFUSEE</a:t>
                      </a:r>
                    </a:p>
                    <a:p>
                      <a:pPr algn="ctr"/>
                      <a:r>
                        <a:rPr lang="fr-FR" sz="1600" dirty="0"/>
                        <a:t>Majorité à obtenir : tous</a:t>
                      </a:r>
                      <a:r>
                        <a:rPr lang="fr-FR" sz="1600" baseline="0" dirty="0"/>
                        <a:t> les copropriétaires représentant tous les tantièmes des voix</a:t>
                      </a:r>
                      <a:endParaRPr lang="fr-FR" sz="1600" dirty="0"/>
                    </a:p>
                  </a:txBody>
                  <a:tcPr/>
                </a:tc>
                <a:extLst>
                  <a:ext uri="{0D108BD9-81ED-4DB2-BD59-A6C34878D82A}">
                    <a16:rowId xmlns:a16="http://schemas.microsoft.com/office/drawing/2014/main" xmlns="" val="10002"/>
                  </a:ext>
                </a:extLst>
              </a:tr>
              <a:tr h="993067">
                <a:tc>
                  <a:txBody>
                    <a:bodyPr/>
                    <a:lstStyle/>
                    <a:p>
                      <a:pPr algn="ctr"/>
                      <a:endParaRPr lang="fr-FR"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prstClr val="black"/>
                          </a:solidFill>
                        </a:rPr>
                        <a:t>Le projet a recueilli au moins </a:t>
                      </a:r>
                      <a:r>
                        <a:rPr lang="fr-FR" sz="1600" b="1" dirty="0">
                          <a:solidFill>
                            <a:prstClr val="black"/>
                          </a:solidFill>
                        </a:rPr>
                        <a:t>1/3</a:t>
                      </a:r>
                      <a:r>
                        <a:rPr lang="fr-FR" sz="1600" dirty="0">
                          <a:solidFill>
                            <a:prstClr val="black"/>
                          </a:solidFill>
                        </a:rPr>
                        <a:t> </a:t>
                      </a:r>
                      <a:r>
                        <a:rPr lang="fr-FR" sz="1600" b="1" dirty="0">
                          <a:solidFill>
                            <a:prstClr val="black"/>
                          </a:solidFill>
                        </a:rPr>
                        <a:t>des voix : 3333°</a:t>
                      </a:r>
                    </a:p>
                    <a:p>
                      <a:pPr algn="ctr"/>
                      <a:endParaRPr lang="fr-FR"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solidFill>
                          <a:prstClr val="black"/>
                        </a:solidFill>
                      </a:endParaRPr>
                    </a:p>
                  </a:txBody>
                  <a:tcPr/>
                </a:tc>
                <a:tc>
                  <a:txBody>
                    <a:bodyPr/>
                    <a:lstStyle/>
                    <a:p>
                      <a:pPr algn="ctr"/>
                      <a:r>
                        <a:rPr lang="fr-FR" sz="1600" b="0" i="0" kern="1200" dirty="0">
                          <a:solidFill>
                            <a:schemeClr val="dk1"/>
                          </a:solidFill>
                          <a:effectLst/>
                          <a:latin typeface="+mn-lt"/>
                          <a:ea typeface="+mn-ea"/>
                          <a:cs typeface="+mn-cs"/>
                        </a:rPr>
                        <a:t>Possibilité de deuxième lecture : </a:t>
                      </a:r>
                      <a:r>
                        <a:rPr lang="fr-FR" sz="1600" b="0" i="0" kern="1200" dirty="0">
                          <a:solidFill>
                            <a:srgbClr val="FF0000"/>
                          </a:solidFill>
                          <a:effectLst/>
                          <a:latin typeface="+mn-lt"/>
                          <a:ea typeface="+mn-ea"/>
                          <a:cs typeface="+mn-cs"/>
                        </a:rPr>
                        <a:t>impossible</a:t>
                      </a:r>
                      <a:endParaRPr lang="fr-FR" sz="1600" dirty="0">
                        <a:solidFill>
                          <a:srgbClr val="FF0000"/>
                        </a:solidFill>
                      </a:endParaRPr>
                    </a:p>
                  </a:txBody>
                  <a:tcPr/>
                </a:tc>
                <a:extLst>
                  <a:ext uri="{0D108BD9-81ED-4DB2-BD59-A6C34878D82A}">
                    <a16:rowId xmlns:a16="http://schemas.microsoft.com/office/drawing/2014/main" xmlns="" val="10003"/>
                  </a:ext>
                </a:extLst>
              </a:tr>
              <a:tr h="1393659">
                <a:tc>
                  <a:txBody>
                    <a:bodyPr/>
                    <a:lstStyle/>
                    <a:p>
                      <a:pPr algn="ctr"/>
                      <a:endParaRPr lang="fr-FR" sz="1600" dirty="0"/>
                    </a:p>
                  </a:txBody>
                  <a:tcPr/>
                </a:tc>
                <a:tc>
                  <a:txBody>
                    <a:bodyPr/>
                    <a:lstStyle/>
                    <a:p>
                      <a:pPr algn="ctr"/>
                      <a:r>
                        <a:rPr lang="fr-FR" sz="1600" b="0" i="0" kern="1200" dirty="0">
                          <a:solidFill>
                            <a:schemeClr val="dk1"/>
                          </a:solidFill>
                          <a:effectLst/>
                          <a:latin typeface="+mn-lt"/>
                          <a:ea typeface="+mn-ea"/>
                          <a:cs typeface="+mn-cs"/>
                        </a:rPr>
                        <a:t>Possibilité de deuxième lecture à la majorité de l’article 24 :</a:t>
                      </a:r>
                      <a:endParaRPr lang="fr-FR" sz="1600" b="0" i="0" kern="1200" dirty="0">
                        <a:solidFill>
                          <a:srgbClr val="00B050"/>
                        </a:solidFill>
                        <a:effectLst/>
                        <a:latin typeface="+mn-lt"/>
                        <a:ea typeface="+mn-ea"/>
                        <a:cs typeface="+mn-cs"/>
                      </a:endParaRPr>
                    </a:p>
                    <a:p>
                      <a:pPr algn="ctr"/>
                      <a:endParaRPr lang="fr-FR" sz="1600" b="0"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Majorité à obtenir : 3334</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i="0" kern="1200" dirty="0">
                          <a:solidFill>
                            <a:srgbClr val="00B050"/>
                          </a:solidFill>
                          <a:effectLst/>
                          <a:latin typeface="+mn-lt"/>
                          <a:ea typeface="+mn-ea"/>
                          <a:cs typeface="+mn-cs"/>
                        </a:rPr>
                        <a:t>oui</a:t>
                      </a:r>
                      <a:endParaRPr lang="fr-FR" sz="1600" dirty="0"/>
                    </a:p>
                  </a:txBody>
                  <a:tcPr/>
                </a:tc>
                <a:tc>
                  <a:txBody>
                    <a:bodyPr/>
                    <a:lstStyle/>
                    <a:p>
                      <a:pPr algn="ctr"/>
                      <a:endParaRPr lang="fr-FR" sz="1600" dirty="0"/>
                    </a:p>
                  </a:txBody>
                  <a:tcPr/>
                </a:tc>
                <a:tc>
                  <a:txBody>
                    <a:bodyPr/>
                    <a:lstStyle/>
                    <a:p>
                      <a:pPr algn="ctr"/>
                      <a:endParaRPr lang="fr-FR" sz="1600" dirty="0">
                        <a:solidFill>
                          <a:srgbClr val="FF0000"/>
                        </a:solidFill>
                      </a:endParaRPr>
                    </a:p>
                  </a:txBody>
                  <a:tcPr/>
                </a:tc>
                <a:extLst>
                  <a:ext uri="{0D108BD9-81ED-4DB2-BD59-A6C34878D82A}">
                    <a16:rowId xmlns:a16="http://schemas.microsoft.com/office/drawing/2014/main" xmlns="" val="2014248196"/>
                  </a:ext>
                </a:extLst>
              </a:tr>
            </a:tbl>
          </a:graphicData>
        </a:graphic>
      </p:graphicFrame>
      <p:sp>
        <p:nvSpPr>
          <p:cNvPr id="8" name="Titre 5"/>
          <p:cNvSpPr>
            <a:spLocks noGrp="1"/>
          </p:cNvSpPr>
          <p:nvPr>
            <p:ph type="title"/>
          </p:nvPr>
        </p:nvSpPr>
        <p:spPr>
          <a:xfrm>
            <a:off x="0" y="130951"/>
            <a:ext cx="12192000" cy="1119352"/>
          </a:xfrm>
          <a:solidFill>
            <a:schemeClr val="bg1">
              <a:lumMod val="85000"/>
            </a:schemeClr>
          </a:solidFill>
        </p:spPr>
        <p:txBody>
          <a:bodyPr>
            <a:normAutofit fontScale="90000"/>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ou ayant voté par correspondance 7500°</a:t>
            </a:r>
            <a:br>
              <a:rPr lang="fr-FR" sz="2800" dirty="0"/>
            </a:br>
            <a:r>
              <a:rPr lang="fr-FR" sz="2800" dirty="0"/>
              <a:t>- 58 COPROPRIETAIRES ONT VOTE REPRESENTANT 4200°</a:t>
            </a:r>
          </a:p>
        </p:txBody>
      </p:sp>
    </p:spTree>
    <p:extLst>
      <p:ext uri="{BB962C8B-B14F-4D97-AF65-F5344CB8AC3E}">
        <p14:creationId xmlns:p14="http://schemas.microsoft.com/office/powerpoint/2010/main" val="176815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2893334512"/>
              </p:ext>
            </p:extLst>
          </p:nvPr>
        </p:nvGraphicFramePr>
        <p:xfrm>
          <a:off x="85892" y="1249680"/>
          <a:ext cx="12106108" cy="5608320"/>
        </p:xfrm>
        <a:graphic>
          <a:graphicData uri="http://schemas.openxmlformats.org/drawingml/2006/table">
            <a:tbl>
              <a:tblPr firstRow="1" bandRow="1">
                <a:tableStyleId>{5C22544A-7EE6-4342-B048-85BDC9FD1C3A}</a:tableStyleId>
              </a:tblPr>
              <a:tblGrid>
                <a:gridCol w="3026527">
                  <a:extLst>
                    <a:ext uri="{9D8B030D-6E8A-4147-A177-3AD203B41FA5}">
                      <a16:colId xmlns:a16="http://schemas.microsoft.com/office/drawing/2014/main" xmlns="" val="20000"/>
                    </a:ext>
                  </a:extLst>
                </a:gridCol>
                <a:gridCol w="3026527">
                  <a:extLst>
                    <a:ext uri="{9D8B030D-6E8A-4147-A177-3AD203B41FA5}">
                      <a16:colId xmlns:a16="http://schemas.microsoft.com/office/drawing/2014/main" xmlns="" val="20001"/>
                    </a:ext>
                  </a:extLst>
                </a:gridCol>
                <a:gridCol w="3026527">
                  <a:extLst>
                    <a:ext uri="{9D8B030D-6E8A-4147-A177-3AD203B41FA5}">
                      <a16:colId xmlns:a16="http://schemas.microsoft.com/office/drawing/2014/main" xmlns="" val="20002"/>
                    </a:ext>
                  </a:extLst>
                </a:gridCol>
                <a:gridCol w="3026527">
                  <a:extLst>
                    <a:ext uri="{9D8B030D-6E8A-4147-A177-3AD203B41FA5}">
                      <a16:colId xmlns:a16="http://schemas.microsoft.com/office/drawing/2014/main" xmlns="" val="20003"/>
                    </a:ext>
                  </a:extLst>
                </a:gridCol>
              </a:tblGrid>
              <a:tr h="355375">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tc>
                  <a:txBody>
                    <a:bodyPr/>
                    <a:lstStyle/>
                    <a:p>
                      <a:pPr algn="ctr"/>
                      <a:r>
                        <a:rPr lang="fr-FR" dirty="0"/>
                        <a:t>Art. 26</a:t>
                      </a:r>
                    </a:p>
                  </a:txBody>
                  <a:tcPr/>
                </a:tc>
                <a:tc>
                  <a:txBody>
                    <a:bodyPr/>
                    <a:lstStyle/>
                    <a:p>
                      <a:pPr algn="ctr"/>
                      <a:r>
                        <a:rPr lang="fr-FR" dirty="0"/>
                        <a:t>Art. 26</a:t>
                      </a:r>
                    </a:p>
                  </a:txBody>
                  <a:tcPr/>
                </a:tc>
                <a:extLst>
                  <a:ext uri="{0D108BD9-81ED-4DB2-BD59-A6C34878D82A}">
                    <a16:rowId xmlns:a16="http://schemas.microsoft.com/office/drawing/2014/main" xmlns="" val="10000"/>
                  </a:ext>
                </a:extLst>
              </a:tr>
              <a:tr h="1036509">
                <a:tc>
                  <a:txBody>
                    <a:bodyPr/>
                    <a:lstStyle/>
                    <a:p>
                      <a:pPr algn="ctr"/>
                      <a:r>
                        <a:rPr lang="fr-FR" sz="1600" baseline="0" dirty="0"/>
                        <a:t>La majorité des voix exprimées par les copropriétaires présents, représentés ou ayant voté par correspondance.</a:t>
                      </a:r>
                      <a:endParaRPr lang="fr-FR" sz="1600" dirty="0"/>
                    </a:p>
                  </a:txBody>
                  <a:tcPr/>
                </a:tc>
                <a:tc>
                  <a:txBody>
                    <a:bodyPr/>
                    <a:lstStyle/>
                    <a:p>
                      <a:pPr algn="ctr"/>
                      <a:r>
                        <a:rPr lang="fr-FR" sz="1600" dirty="0"/>
                        <a:t>La</a:t>
                      </a:r>
                      <a:r>
                        <a:rPr lang="fr-FR" sz="1600" baseline="0" dirty="0"/>
                        <a:t> majorité des voix de l’ensemble des copropriétaires.</a:t>
                      </a:r>
                      <a:endParaRPr lang="fr-FR" sz="1600" dirty="0"/>
                    </a:p>
                  </a:txBody>
                  <a:tcPr/>
                </a:tc>
                <a:tc>
                  <a:txBody>
                    <a:bodyPr/>
                    <a:lstStyle/>
                    <a:p>
                      <a:pPr algn="ctr"/>
                      <a:r>
                        <a:rPr lang="fr-FR" sz="1600" dirty="0"/>
                        <a:t>La</a:t>
                      </a:r>
                      <a:r>
                        <a:rPr lang="fr-FR" sz="1600" baseline="0" dirty="0"/>
                        <a:t> majorité des membres du syndicat représentant au moins 2/3 des voix </a:t>
                      </a:r>
                      <a:endParaRPr lang="fr-FR"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Unanimité</a:t>
                      </a:r>
                    </a:p>
                    <a:p>
                      <a:pPr algn="ctr"/>
                      <a:endParaRPr lang="fr-FR" sz="1600" dirty="0"/>
                    </a:p>
                  </a:txBody>
                  <a:tcPr/>
                </a:tc>
                <a:extLst>
                  <a:ext uri="{0D108BD9-81ED-4DB2-BD59-A6C34878D82A}">
                    <a16:rowId xmlns:a16="http://schemas.microsoft.com/office/drawing/2014/main" xmlns="" val="10001"/>
                  </a:ext>
                </a:extLst>
              </a:tr>
              <a:tr h="1273426">
                <a:tc>
                  <a:txBody>
                    <a:bodyPr/>
                    <a:lstStyle/>
                    <a:p>
                      <a:pPr algn="ctr"/>
                      <a:endParaRPr lang="fr-FR" sz="1600" dirty="0"/>
                    </a:p>
                    <a:p>
                      <a:pPr algn="ctr"/>
                      <a:r>
                        <a:rPr lang="fr-FR" sz="1600" dirty="0"/>
                        <a:t>LA RESOLUTION EST</a:t>
                      </a:r>
                    </a:p>
                    <a:p>
                      <a:pPr algn="ctr"/>
                      <a:r>
                        <a:rPr lang="fr-FR" sz="1600" dirty="0">
                          <a:solidFill>
                            <a:srgbClr val="00B050"/>
                          </a:solidFill>
                        </a:rPr>
                        <a:t>ADOPTEE</a:t>
                      </a:r>
                    </a:p>
                    <a:p>
                      <a:pPr algn="ctr"/>
                      <a:r>
                        <a:rPr lang="fr-FR" sz="1600" dirty="0"/>
                        <a:t>Majorité à obtenir : 3751°</a:t>
                      </a:r>
                    </a:p>
                  </a:txBody>
                  <a:tcPr/>
                </a:tc>
                <a:tc>
                  <a:txBody>
                    <a:bodyPr/>
                    <a:lstStyle/>
                    <a:p>
                      <a:pPr algn="ctr"/>
                      <a:endParaRPr lang="fr-FR"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Majorité à obtenir : 5001°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dirty="0"/>
                    </a:p>
                    <a:p>
                      <a:pPr algn="ctr"/>
                      <a:r>
                        <a:rPr lang="fr-FR" sz="1600" dirty="0"/>
                        <a:t>LA RESOLUTION EST</a:t>
                      </a:r>
                    </a:p>
                    <a:p>
                      <a:pPr algn="ctr"/>
                      <a:r>
                        <a:rPr lang="fr-FR" sz="1600" dirty="0">
                          <a:solidFill>
                            <a:srgbClr val="FF0000"/>
                          </a:solidFill>
                        </a:rPr>
                        <a:t>REFUSEE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Majorité à obtenir : </a:t>
                      </a:r>
                      <a:r>
                        <a:rPr lang="fr-FR" sz="1600" dirty="0">
                          <a:solidFill>
                            <a:srgbClr val="00B050"/>
                          </a:solidFill>
                        </a:rPr>
                        <a:t>51 COPROPRIETAIRES</a:t>
                      </a:r>
                      <a:r>
                        <a:rPr lang="fr-FR" sz="1600" dirty="0"/>
                        <a:t> + 6667°</a:t>
                      </a:r>
                    </a:p>
                    <a:p>
                      <a:pPr algn="ctr"/>
                      <a:endParaRPr lang="fr-FR" sz="1600" dirty="0"/>
                    </a:p>
                    <a:p>
                      <a:pPr algn="ctr"/>
                      <a:r>
                        <a:rPr lang="fr-FR" sz="1600" dirty="0"/>
                        <a:t>LA RESOLUTION EST</a:t>
                      </a:r>
                    </a:p>
                    <a:p>
                      <a:pPr algn="ctr"/>
                      <a:r>
                        <a:rPr lang="fr-FR" sz="1600" dirty="0">
                          <a:solidFill>
                            <a:srgbClr val="FF0000"/>
                          </a:solidFill>
                        </a:rPr>
                        <a:t>REFUSEE</a:t>
                      </a:r>
                    </a:p>
                  </a:txBody>
                  <a:tcPr/>
                </a:tc>
                <a:tc>
                  <a:txBody>
                    <a:bodyPr/>
                    <a:lstStyle/>
                    <a:p>
                      <a:pPr algn="ctr"/>
                      <a:endParaRPr lang="fr-FR" sz="1600" dirty="0"/>
                    </a:p>
                    <a:p>
                      <a:pPr algn="ctr"/>
                      <a:r>
                        <a:rPr lang="fr-FR" sz="1600" dirty="0"/>
                        <a:t>LA RESOLUTION EST</a:t>
                      </a:r>
                    </a:p>
                    <a:p>
                      <a:pPr algn="ctr"/>
                      <a:r>
                        <a:rPr lang="fr-FR" sz="1600" dirty="0">
                          <a:solidFill>
                            <a:srgbClr val="FF0000"/>
                          </a:solidFill>
                        </a:rPr>
                        <a:t>REFUSEE</a:t>
                      </a:r>
                    </a:p>
                  </a:txBody>
                  <a:tcPr/>
                </a:tc>
                <a:extLst>
                  <a:ext uri="{0D108BD9-81ED-4DB2-BD59-A6C34878D82A}">
                    <a16:rowId xmlns:a16="http://schemas.microsoft.com/office/drawing/2014/main" xmlns="" val="10002"/>
                  </a:ext>
                </a:extLst>
              </a:tr>
              <a:tr h="1510342">
                <a:tc>
                  <a:txBody>
                    <a:bodyPr/>
                    <a:lstStyle/>
                    <a:p>
                      <a:pPr algn="ctr"/>
                      <a:endParaRPr lang="fr-FR"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prstClr val="black"/>
                          </a:solidFill>
                        </a:rPr>
                        <a:t>Le projet a recueilli au moins </a:t>
                      </a:r>
                      <a:r>
                        <a:rPr lang="fr-FR" sz="1600" b="1" dirty="0">
                          <a:solidFill>
                            <a:prstClr val="black"/>
                          </a:solidFill>
                        </a:rPr>
                        <a:t>1/3</a:t>
                      </a:r>
                      <a:r>
                        <a:rPr lang="fr-FR" sz="1600" dirty="0">
                          <a:solidFill>
                            <a:prstClr val="black"/>
                          </a:solidFill>
                        </a:rPr>
                        <a:t> </a:t>
                      </a:r>
                      <a:r>
                        <a:rPr lang="fr-FR" sz="1600" b="1" dirty="0">
                          <a:solidFill>
                            <a:prstClr val="black"/>
                          </a:solidFill>
                        </a:rPr>
                        <a:t>des voix : 3333°</a:t>
                      </a:r>
                    </a:p>
                    <a:p>
                      <a:pPr algn="ctr"/>
                      <a:endParaRPr lang="fr-FR"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prstClr val="black"/>
                          </a:solidFill>
                        </a:rPr>
                        <a:t>Le projet a recueilli l’approbation de la </a:t>
                      </a:r>
                      <a:r>
                        <a:rPr lang="fr-FR" sz="1600" b="1" dirty="0">
                          <a:solidFill>
                            <a:prstClr val="black"/>
                          </a:solidFill>
                        </a:rPr>
                        <a:t>moitié</a:t>
                      </a:r>
                      <a:r>
                        <a:rPr lang="fr-FR" sz="1600" dirty="0">
                          <a:solidFill>
                            <a:prstClr val="black"/>
                          </a:solidFill>
                        </a:rPr>
                        <a:t> des copropriétaires représentant au moins le </a:t>
                      </a:r>
                      <a:r>
                        <a:rPr lang="fr-FR" sz="1600" b="1" dirty="0">
                          <a:solidFill>
                            <a:prstClr val="black"/>
                          </a:solidFill>
                        </a:rPr>
                        <a:t>1/3</a:t>
                      </a:r>
                      <a:r>
                        <a:rPr lang="fr-FR" sz="1600" dirty="0">
                          <a:solidFill>
                            <a:prstClr val="black"/>
                          </a:solidFill>
                        </a:rPr>
                        <a:t> </a:t>
                      </a:r>
                      <a:r>
                        <a:rPr lang="fr-FR" sz="1600" b="1" dirty="0">
                          <a:solidFill>
                            <a:prstClr val="black"/>
                          </a:solidFill>
                        </a:rPr>
                        <a:t>des voix</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Majorité à obtenir : 51 copropriétaires + 3334°</a:t>
                      </a:r>
                    </a:p>
                  </a:txBody>
                  <a:tcPr/>
                </a:tc>
                <a:tc>
                  <a:txBody>
                    <a:bodyPr/>
                    <a:lstStyle/>
                    <a:p>
                      <a:pPr algn="ctr"/>
                      <a:r>
                        <a:rPr lang="fr-FR" sz="1600" b="0" i="0" kern="1200" dirty="0">
                          <a:solidFill>
                            <a:schemeClr val="dk1"/>
                          </a:solidFill>
                          <a:effectLst/>
                          <a:latin typeface="+mn-lt"/>
                          <a:ea typeface="+mn-ea"/>
                          <a:cs typeface="+mn-cs"/>
                        </a:rPr>
                        <a:t>Possibilité de deuxième lecture : </a:t>
                      </a:r>
                      <a:r>
                        <a:rPr lang="fr-FR" sz="1600" b="0" i="0" kern="1200" dirty="0">
                          <a:solidFill>
                            <a:srgbClr val="FF0000"/>
                          </a:solidFill>
                          <a:effectLst/>
                          <a:latin typeface="+mn-lt"/>
                          <a:ea typeface="+mn-ea"/>
                          <a:cs typeface="+mn-cs"/>
                        </a:rPr>
                        <a:t>impossible</a:t>
                      </a:r>
                      <a:endParaRPr lang="fr-FR" sz="1600" dirty="0">
                        <a:solidFill>
                          <a:srgbClr val="FF0000"/>
                        </a:solidFill>
                      </a:endParaRPr>
                    </a:p>
                  </a:txBody>
                  <a:tcPr/>
                </a:tc>
                <a:extLst>
                  <a:ext uri="{0D108BD9-81ED-4DB2-BD59-A6C34878D82A}">
                    <a16:rowId xmlns:a16="http://schemas.microsoft.com/office/drawing/2014/main" xmlns="" val="10003"/>
                  </a:ext>
                </a:extLst>
              </a:tr>
              <a:tr h="1273426">
                <a:tc>
                  <a:txBody>
                    <a:bodyPr/>
                    <a:lstStyle/>
                    <a:p>
                      <a:pPr algn="ctr"/>
                      <a:endParaRPr lang="fr-FR" sz="1600" dirty="0"/>
                    </a:p>
                  </a:txBody>
                  <a:tcPr/>
                </a:tc>
                <a:tc>
                  <a:txBody>
                    <a:bodyPr/>
                    <a:lstStyle/>
                    <a:p>
                      <a:pPr algn="ctr"/>
                      <a:r>
                        <a:rPr lang="fr-FR" sz="1600" b="0" i="0" kern="1200" dirty="0">
                          <a:solidFill>
                            <a:schemeClr val="dk1"/>
                          </a:solidFill>
                          <a:effectLst/>
                          <a:latin typeface="+mn-lt"/>
                          <a:ea typeface="+mn-ea"/>
                          <a:cs typeface="+mn-cs"/>
                        </a:rPr>
                        <a:t>Possibilité de deuxième lecture à la majorité de l’article 24 :</a:t>
                      </a:r>
                    </a:p>
                    <a:p>
                      <a:pPr algn="ctr"/>
                      <a:endParaRPr lang="fr-FR" sz="1600" b="0"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Majorité à obtenir : 3334</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i="0" kern="1200" dirty="0">
                          <a:solidFill>
                            <a:srgbClr val="00B050"/>
                          </a:solidFill>
                          <a:effectLst/>
                          <a:latin typeface="+mn-lt"/>
                          <a:ea typeface="+mn-ea"/>
                          <a:cs typeface="+mn-cs"/>
                        </a:rPr>
                        <a:t>oui</a:t>
                      </a:r>
                    </a:p>
                  </a:txBody>
                  <a:tcPr/>
                </a:tc>
                <a:tc>
                  <a:txBody>
                    <a:bodyPr/>
                    <a:lstStyle/>
                    <a:p>
                      <a:pPr algn="ctr"/>
                      <a:endParaRPr lang="fr-FR" sz="1600" b="0" i="0" kern="1200" dirty="0">
                        <a:solidFill>
                          <a:schemeClr val="dk1"/>
                        </a:solidFill>
                        <a:effectLst/>
                        <a:latin typeface="+mn-lt"/>
                        <a:ea typeface="+mn-ea"/>
                        <a:cs typeface="+mn-cs"/>
                      </a:endParaRPr>
                    </a:p>
                  </a:txBody>
                  <a:tcPr/>
                </a:tc>
                <a:tc>
                  <a:txBody>
                    <a:bodyPr/>
                    <a:lstStyle/>
                    <a:p>
                      <a:pPr algn="ctr"/>
                      <a:endParaRPr lang="fr-FR" sz="1600" dirty="0">
                        <a:solidFill>
                          <a:srgbClr val="FF0000"/>
                        </a:solidFill>
                      </a:endParaRPr>
                    </a:p>
                  </a:txBody>
                  <a:tcPr/>
                </a:tc>
                <a:extLst>
                  <a:ext uri="{0D108BD9-81ED-4DB2-BD59-A6C34878D82A}">
                    <a16:rowId xmlns:a16="http://schemas.microsoft.com/office/drawing/2014/main" xmlns="" val="2014248196"/>
                  </a:ext>
                </a:extLst>
              </a:tr>
            </a:tbl>
          </a:graphicData>
        </a:graphic>
      </p:graphicFrame>
      <p:sp>
        <p:nvSpPr>
          <p:cNvPr id="8" name="Titre 5"/>
          <p:cNvSpPr>
            <a:spLocks noGrp="1"/>
          </p:cNvSpPr>
          <p:nvPr>
            <p:ph type="title"/>
          </p:nvPr>
        </p:nvSpPr>
        <p:spPr>
          <a:xfrm>
            <a:off x="0" y="0"/>
            <a:ext cx="12192000" cy="1119352"/>
          </a:xfrm>
          <a:solidFill>
            <a:schemeClr val="bg1">
              <a:lumMod val="85000"/>
            </a:schemeClr>
          </a:solidFill>
        </p:spPr>
        <p:txBody>
          <a:bodyPr>
            <a:normAutofit fontScale="90000"/>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ou ayant voté par correspondance 7500°</a:t>
            </a:r>
            <a:br>
              <a:rPr lang="fr-FR" sz="2800" dirty="0"/>
            </a:br>
            <a:r>
              <a:rPr lang="fr-FR" sz="2800" dirty="0"/>
              <a:t>- 58 COPROPRIETAIRES ONT VOTE REPRESENTANT 4200°</a:t>
            </a:r>
          </a:p>
        </p:txBody>
      </p:sp>
    </p:spTree>
    <p:extLst>
      <p:ext uri="{BB962C8B-B14F-4D97-AF65-F5344CB8AC3E}">
        <p14:creationId xmlns:p14="http://schemas.microsoft.com/office/powerpoint/2010/main" val="27312150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nvGraphicFramePr>
        <p:xfrm>
          <a:off x="85892" y="1374371"/>
          <a:ext cx="12106108" cy="5405537"/>
        </p:xfrm>
        <a:graphic>
          <a:graphicData uri="http://schemas.openxmlformats.org/drawingml/2006/table">
            <a:tbl>
              <a:tblPr firstRow="1" bandRow="1">
                <a:tableStyleId>{5C22544A-7EE6-4342-B048-85BDC9FD1C3A}</a:tableStyleId>
              </a:tblPr>
              <a:tblGrid>
                <a:gridCol w="3026527">
                  <a:extLst>
                    <a:ext uri="{9D8B030D-6E8A-4147-A177-3AD203B41FA5}">
                      <a16:colId xmlns:a16="http://schemas.microsoft.com/office/drawing/2014/main" xmlns="" val="20000"/>
                    </a:ext>
                  </a:extLst>
                </a:gridCol>
                <a:gridCol w="3026527">
                  <a:extLst>
                    <a:ext uri="{9D8B030D-6E8A-4147-A177-3AD203B41FA5}">
                      <a16:colId xmlns:a16="http://schemas.microsoft.com/office/drawing/2014/main" xmlns="" val="20001"/>
                    </a:ext>
                  </a:extLst>
                </a:gridCol>
                <a:gridCol w="3026527">
                  <a:extLst>
                    <a:ext uri="{9D8B030D-6E8A-4147-A177-3AD203B41FA5}">
                      <a16:colId xmlns:a16="http://schemas.microsoft.com/office/drawing/2014/main" xmlns="" val="20002"/>
                    </a:ext>
                  </a:extLst>
                </a:gridCol>
                <a:gridCol w="3026527">
                  <a:extLst>
                    <a:ext uri="{9D8B030D-6E8A-4147-A177-3AD203B41FA5}">
                      <a16:colId xmlns:a16="http://schemas.microsoft.com/office/drawing/2014/main" xmlns="" val="20003"/>
                    </a:ext>
                  </a:extLst>
                </a:gridCol>
              </a:tblGrid>
              <a:tr h="343533">
                <a:tc>
                  <a:txBody>
                    <a:bodyPr/>
                    <a:lstStyle/>
                    <a:p>
                      <a:pPr algn="ctr"/>
                      <a:r>
                        <a:rPr lang="fr-FR" dirty="0"/>
                        <a:t>Art.</a:t>
                      </a:r>
                      <a:r>
                        <a:rPr lang="fr-FR" baseline="0" dirty="0"/>
                        <a:t> </a:t>
                      </a:r>
                      <a:r>
                        <a:rPr lang="fr-FR" dirty="0"/>
                        <a:t>24 </a:t>
                      </a:r>
                    </a:p>
                  </a:txBody>
                  <a:tcPr/>
                </a:tc>
                <a:tc>
                  <a:txBody>
                    <a:bodyPr/>
                    <a:lstStyle/>
                    <a:p>
                      <a:pPr algn="ctr"/>
                      <a:r>
                        <a:rPr lang="fr-FR" dirty="0"/>
                        <a:t>Art.</a:t>
                      </a:r>
                      <a:r>
                        <a:rPr lang="fr-FR" baseline="0" dirty="0"/>
                        <a:t> 25</a:t>
                      </a:r>
                      <a:endParaRPr lang="fr-FR" dirty="0"/>
                    </a:p>
                  </a:txBody>
                  <a:tcPr/>
                </a:tc>
                <a:tc>
                  <a:txBody>
                    <a:bodyPr/>
                    <a:lstStyle/>
                    <a:p>
                      <a:pPr algn="ctr"/>
                      <a:r>
                        <a:rPr lang="fr-FR" dirty="0"/>
                        <a:t>Art. 26</a:t>
                      </a:r>
                    </a:p>
                  </a:txBody>
                  <a:tcPr/>
                </a:tc>
                <a:tc>
                  <a:txBody>
                    <a:bodyPr/>
                    <a:lstStyle/>
                    <a:p>
                      <a:pPr algn="ctr"/>
                      <a:r>
                        <a:rPr lang="fr-FR" dirty="0"/>
                        <a:t>Art. 26</a:t>
                      </a:r>
                    </a:p>
                  </a:txBody>
                  <a:tcPr/>
                </a:tc>
                <a:extLst>
                  <a:ext uri="{0D108BD9-81ED-4DB2-BD59-A6C34878D82A}">
                    <a16:rowId xmlns:a16="http://schemas.microsoft.com/office/drawing/2014/main" xmlns="" val="10000"/>
                  </a:ext>
                </a:extLst>
              </a:tr>
              <a:tr h="748145">
                <a:tc>
                  <a:txBody>
                    <a:bodyPr/>
                    <a:lstStyle/>
                    <a:p>
                      <a:pPr algn="ctr"/>
                      <a:r>
                        <a:rPr lang="fr-FR" sz="1400" baseline="0" dirty="0"/>
                        <a:t>La majorité des voix exprimées par les copropriétaires présents, représentés ou ayant voté par correspondance.</a:t>
                      </a:r>
                      <a:endParaRPr lang="fr-FR" sz="1400" dirty="0"/>
                    </a:p>
                  </a:txBody>
                  <a:tcPr/>
                </a:tc>
                <a:tc>
                  <a:txBody>
                    <a:bodyPr/>
                    <a:lstStyle/>
                    <a:p>
                      <a:pPr algn="ctr"/>
                      <a:r>
                        <a:rPr lang="fr-FR" sz="1400" dirty="0"/>
                        <a:t>La</a:t>
                      </a:r>
                      <a:r>
                        <a:rPr lang="fr-FR" sz="1400" baseline="0" dirty="0"/>
                        <a:t> majorité des voix de l’ensemble des copropriétaires.</a:t>
                      </a:r>
                      <a:endParaRPr lang="fr-FR" sz="1400" dirty="0"/>
                    </a:p>
                  </a:txBody>
                  <a:tcPr/>
                </a:tc>
                <a:tc>
                  <a:txBody>
                    <a:bodyPr/>
                    <a:lstStyle/>
                    <a:p>
                      <a:pPr algn="ctr"/>
                      <a:r>
                        <a:rPr lang="fr-FR" sz="1400" dirty="0"/>
                        <a:t>La</a:t>
                      </a:r>
                      <a:r>
                        <a:rPr lang="fr-FR" sz="1400" baseline="0" dirty="0"/>
                        <a:t> majorité des membres du syndicat représentant au moins 2/3 des voix </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Unanimité</a:t>
                      </a:r>
                    </a:p>
                    <a:p>
                      <a:pPr algn="ctr"/>
                      <a:endParaRPr lang="fr-FR" sz="1400" dirty="0"/>
                    </a:p>
                  </a:txBody>
                  <a:tcPr/>
                </a:tc>
                <a:extLst>
                  <a:ext uri="{0D108BD9-81ED-4DB2-BD59-A6C34878D82A}">
                    <a16:rowId xmlns:a16="http://schemas.microsoft.com/office/drawing/2014/main" xmlns="" val="10001"/>
                  </a:ext>
                </a:extLst>
              </a:tr>
              <a:tr h="1460016">
                <a:tc>
                  <a:txBody>
                    <a:bodyPr/>
                    <a:lstStyle/>
                    <a:p>
                      <a:pPr algn="ctr"/>
                      <a:endParaRPr lang="fr-FR" sz="1400" dirty="0"/>
                    </a:p>
                    <a:p>
                      <a:pPr algn="ctr"/>
                      <a:r>
                        <a:rPr lang="fr-FR" sz="1400" dirty="0"/>
                        <a:t>LA RESOLUTION EST</a:t>
                      </a:r>
                    </a:p>
                    <a:p>
                      <a:pPr algn="ctr"/>
                      <a:r>
                        <a:rPr lang="fr-FR" sz="1400" dirty="0">
                          <a:solidFill>
                            <a:srgbClr val="00B050"/>
                          </a:solidFill>
                        </a:rPr>
                        <a:t>ADOPTEE</a:t>
                      </a:r>
                    </a:p>
                    <a:p>
                      <a:pPr algn="ctr"/>
                      <a:r>
                        <a:rPr lang="fr-FR" sz="1400" dirty="0"/>
                        <a:t>Majorité à obtenir : 3751°</a:t>
                      </a:r>
                    </a:p>
                  </a:txBody>
                  <a:tcPr/>
                </a:tc>
                <a:tc>
                  <a:txBody>
                    <a:bodyPr/>
                    <a:lstStyle/>
                    <a:p>
                      <a:pPr algn="ctr"/>
                      <a:endParaRPr lang="fr-FR"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Majorité à obtenir : 5001°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p>
                      <a:pPr algn="ctr"/>
                      <a:r>
                        <a:rPr lang="fr-FR" sz="1400" dirty="0"/>
                        <a:t>LA RESOLUTION EST</a:t>
                      </a:r>
                    </a:p>
                    <a:p>
                      <a:pPr algn="ctr"/>
                      <a:r>
                        <a:rPr lang="fr-FR" sz="1400" dirty="0">
                          <a:solidFill>
                            <a:srgbClr val="FF0000"/>
                          </a:solidFill>
                        </a:rPr>
                        <a:t>REFUSEE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Majorité à obtenir : </a:t>
                      </a:r>
                      <a:r>
                        <a:rPr lang="fr-FR" sz="1400" dirty="0">
                          <a:solidFill>
                            <a:srgbClr val="00B050"/>
                          </a:solidFill>
                        </a:rPr>
                        <a:t>51 COPROPRIETAIRES</a:t>
                      </a:r>
                      <a:r>
                        <a:rPr lang="fr-FR" sz="1400" dirty="0"/>
                        <a:t> + 6667°</a:t>
                      </a:r>
                    </a:p>
                    <a:p>
                      <a:pPr algn="ctr"/>
                      <a:endParaRPr lang="fr-FR" sz="1400" dirty="0"/>
                    </a:p>
                    <a:p>
                      <a:pPr algn="ctr"/>
                      <a:r>
                        <a:rPr lang="fr-FR" sz="1400" dirty="0"/>
                        <a:t>LA RESOLUTION EST</a:t>
                      </a:r>
                    </a:p>
                    <a:p>
                      <a:pPr algn="ctr"/>
                      <a:r>
                        <a:rPr lang="fr-FR" sz="1400" dirty="0">
                          <a:solidFill>
                            <a:srgbClr val="FF0000"/>
                          </a:solidFill>
                        </a:rPr>
                        <a:t>REFUSEE</a:t>
                      </a:r>
                    </a:p>
                  </a:txBody>
                  <a:tcPr/>
                </a:tc>
                <a:tc>
                  <a:txBody>
                    <a:bodyPr/>
                    <a:lstStyle/>
                    <a:p>
                      <a:pPr algn="ctr"/>
                      <a:endParaRPr lang="fr-FR" sz="1400" dirty="0"/>
                    </a:p>
                    <a:p>
                      <a:pPr algn="ctr"/>
                      <a:r>
                        <a:rPr lang="fr-FR" sz="1400" dirty="0"/>
                        <a:t>LA RESOLUTION EST</a:t>
                      </a:r>
                    </a:p>
                    <a:p>
                      <a:pPr algn="ctr"/>
                      <a:r>
                        <a:rPr lang="fr-FR" sz="1400" dirty="0">
                          <a:solidFill>
                            <a:srgbClr val="FF0000"/>
                          </a:solidFill>
                        </a:rPr>
                        <a:t>REFUSEE</a:t>
                      </a:r>
                    </a:p>
                  </a:txBody>
                  <a:tcPr/>
                </a:tc>
                <a:extLst>
                  <a:ext uri="{0D108BD9-81ED-4DB2-BD59-A6C34878D82A}">
                    <a16:rowId xmlns:a16="http://schemas.microsoft.com/office/drawing/2014/main" xmlns="" val="10002"/>
                  </a:ext>
                </a:extLst>
              </a:tr>
              <a:tr h="1460016">
                <a:tc>
                  <a:txBody>
                    <a:bodyPr/>
                    <a:lstStyle/>
                    <a:p>
                      <a:pPr algn="ct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prstClr val="black"/>
                          </a:solidFill>
                        </a:rPr>
                        <a:t>Le projet a recueilli au moins </a:t>
                      </a:r>
                      <a:r>
                        <a:rPr lang="fr-FR" sz="1400" b="1" dirty="0">
                          <a:solidFill>
                            <a:prstClr val="black"/>
                          </a:solidFill>
                        </a:rPr>
                        <a:t>1/3</a:t>
                      </a:r>
                      <a:r>
                        <a:rPr lang="fr-FR" sz="1400" dirty="0">
                          <a:solidFill>
                            <a:prstClr val="black"/>
                          </a:solidFill>
                        </a:rPr>
                        <a:t> </a:t>
                      </a:r>
                      <a:r>
                        <a:rPr lang="fr-FR" sz="1400" b="1" dirty="0">
                          <a:solidFill>
                            <a:prstClr val="black"/>
                          </a:solidFill>
                        </a:rPr>
                        <a:t>des voix : 3333°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prstClr val="black"/>
                        </a:solidFill>
                      </a:endParaRPr>
                    </a:p>
                    <a:p>
                      <a:pPr algn="ct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prstClr val="black"/>
                          </a:solidFill>
                        </a:rPr>
                        <a:t>Le projet a recueilli l’approbation de la </a:t>
                      </a:r>
                      <a:r>
                        <a:rPr lang="fr-FR" sz="1400" b="1" dirty="0">
                          <a:solidFill>
                            <a:prstClr val="black"/>
                          </a:solidFill>
                        </a:rPr>
                        <a:t>moitié</a:t>
                      </a:r>
                      <a:r>
                        <a:rPr lang="fr-FR" sz="1400" dirty="0">
                          <a:solidFill>
                            <a:prstClr val="black"/>
                          </a:solidFill>
                        </a:rPr>
                        <a:t> des copropriétaires représentant au moins le </a:t>
                      </a:r>
                      <a:r>
                        <a:rPr lang="fr-FR" sz="1400" b="1" dirty="0">
                          <a:solidFill>
                            <a:prstClr val="black"/>
                          </a:solidFill>
                        </a:rPr>
                        <a:t>1/3</a:t>
                      </a:r>
                      <a:r>
                        <a:rPr lang="fr-FR" sz="1400" dirty="0">
                          <a:solidFill>
                            <a:prstClr val="black"/>
                          </a:solidFill>
                        </a:rPr>
                        <a:t> </a:t>
                      </a:r>
                      <a:r>
                        <a:rPr lang="fr-FR" sz="1400" b="1" dirty="0">
                          <a:solidFill>
                            <a:prstClr val="black"/>
                          </a:solidFill>
                        </a:rPr>
                        <a:t>des voix</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Majorité a obtenir : 51 copropriétaires + 3334°</a:t>
                      </a:r>
                    </a:p>
                  </a:txBody>
                  <a:tcPr/>
                </a:tc>
                <a:tc>
                  <a:txBody>
                    <a:bodyPr/>
                    <a:lstStyle/>
                    <a:p>
                      <a:pPr algn="ctr"/>
                      <a:r>
                        <a:rPr lang="fr-FR" sz="1400" b="0" i="0" kern="1200" dirty="0">
                          <a:solidFill>
                            <a:schemeClr val="dk1"/>
                          </a:solidFill>
                          <a:effectLst/>
                          <a:latin typeface="+mn-lt"/>
                          <a:ea typeface="+mn-ea"/>
                          <a:cs typeface="+mn-cs"/>
                        </a:rPr>
                        <a:t>Possibilité de deuxième lecture : </a:t>
                      </a:r>
                      <a:r>
                        <a:rPr lang="fr-FR" sz="1400" b="0" i="0" kern="1200" dirty="0">
                          <a:solidFill>
                            <a:srgbClr val="FF0000"/>
                          </a:solidFill>
                          <a:effectLst/>
                          <a:latin typeface="+mn-lt"/>
                          <a:ea typeface="+mn-ea"/>
                          <a:cs typeface="+mn-cs"/>
                        </a:rPr>
                        <a:t>impossible</a:t>
                      </a:r>
                      <a:endParaRPr lang="fr-FR" sz="1400" dirty="0">
                        <a:solidFill>
                          <a:srgbClr val="FF0000"/>
                        </a:solidFill>
                      </a:endParaRPr>
                    </a:p>
                  </a:txBody>
                  <a:tcPr/>
                </a:tc>
                <a:extLst>
                  <a:ext uri="{0D108BD9-81ED-4DB2-BD59-A6C34878D82A}">
                    <a16:rowId xmlns:a16="http://schemas.microsoft.com/office/drawing/2014/main" xmlns="" val="10003"/>
                  </a:ext>
                </a:extLst>
              </a:tr>
              <a:tr h="1308968">
                <a:tc>
                  <a:txBody>
                    <a:bodyPr/>
                    <a:lstStyle/>
                    <a:p>
                      <a:pPr algn="ctr"/>
                      <a:endParaRPr lang="fr-FR" sz="1400" dirty="0"/>
                    </a:p>
                  </a:txBody>
                  <a:tcPr/>
                </a:tc>
                <a:tc>
                  <a:txBody>
                    <a:bodyPr/>
                    <a:lstStyle/>
                    <a:p>
                      <a:pPr algn="ctr"/>
                      <a:r>
                        <a:rPr lang="fr-FR" sz="1400" b="0" i="0" kern="1200" dirty="0">
                          <a:solidFill>
                            <a:schemeClr val="dk1"/>
                          </a:solidFill>
                          <a:effectLst/>
                          <a:latin typeface="+mn-lt"/>
                          <a:ea typeface="+mn-ea"/>
                          <a:cs typeface="+mn-cs"/>
                        </a:rPr>
                        <a:t>Possibilité de deuxième lecture à la majorité de l’article 24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Majorité à obtenir : 3334</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kern="1200" dirty="0">
                          <a:solidFill>
                            <a:srgbClr val="00B050"/>
                          </a:solidFill>
                          <a:effectLst/>
                          <a:latin typeface="+mn-lt"/>
                          <a:ea typeface="+mn-ea"/>
                          <a:cs typeface="+mn-cs"/>
                        </a:rPr>
                        <a:t>oui</a:t>
                      </a:r>
                    </a:p>
                  </a:txBody>
                  <a:tcPr/>
                </a:tc>
                <a:tc>
                  <a:txBody>
                    <a:bodyPr/>
                    <a:lstStyle/>
                    <a:p>
                      <a:pPr algn="ctr"/>
                      <a:r>
                        <a:rPr lang="fr-FR" sz="1400" b="0" i="0" kern="1200" dirty="0">
                          <a:solidFill>
                            <a:schemeClr val="dk1"/>
                          </a:solidFill>
                          <a:effectLst/>
                          <a:latin typeface="+mn-lt"/>
                          <a:ea typeface="+mn-ea"/>
                          <a:cs typeface="+mn-cs"/>
                        </a:rPr>
                        <a:t>Possibilité de deuxième lecture à la majorité de l’article 25 : </a:t>
                      </a:r>
                      <a:r>
                        <a:rPr lang="fr-FR" sz="1400" b="0" i="0" kern="1200" dirty="0">
                          <a:solidFill>
                            <a:srgbClr val="00B050"/>
                          </a:solidFill>
                          <a:effectLst/>
                          <a:latin typeface="+mn-lt"/>
                          <a:ea typeface="+mn-ea"/>
                          <a:cs typeface="+mn-cs"/>
                        </a:rPr>
                        <a:t>oui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Majorité à obtenir : 5001°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p>
                      <a:pPr algn="ctr"/>
                      <a:r>
                        <a:rPr lang="fr-FR" sz="1400" dirty="0"/>
                        <a:t>LA RESOLUTION EST</a:t>
                      </a:r>
                    </a:p>
                    <a:p>
                      <a:pPr algn="ctr"/>
                      <a:r>
                        <a:rPr lang="fr-FR" sz="1400" dirty="0">
                          <a:solidFill>
                            <a:srgbClr val="FF0000"/>
                          </a:solidFill>
                        </a:rPr>
                        <a:t>REFUSEE</a:t>
                      </a:r>
                    </a:p>
                  </a:txBody>
                  <a:tcPr/>
                </a:tc>
                <a:tc>
                  <a:txBody>
                    <a:bodyPr/>
                    <a:lstStyle/>
                    <a:p>
                      <a:pPr algn="ctr"/>
                      <a:endParaRPr lang="fr-FR" sz="1400" dirty="0">
                        <a:solidFill>
                          <a:srgbClr val="FF0000"/>
                        </a:solidFill>
                      </a:endParaRPr>
                    </a:p>
                  </a:txBody>
                  <a:tcPr/>
                </a:tc>
                <a:extLst>
                  <a:ext uri="{0D108BD9-81ED-4DB2-BD59-A6C34878D82A}">
                    <a16:rowId xmlns:a16="http://schemas.microsoft.com/office/drawing/2014/main" xmlns="" val="2014248196"/>
                  </a:ext>
                </a:extLst>
              </a:tr>
            </a:tbl>
          </a:graphicData>
        </a:graphic>
      </p:graphicFrame>
      <p:sp>
        <p:nvSpPr>
          <p:cNvPr id="8" name="Titre 5"/>
          <p:cNvSpPr>
            <a:spLocks noGrp="1"/>
          </p:cNvSpPr>
          <p:nvPr>
            <p:ph type="title"/>
          </p:nvPr>
        </p:nvSpPr>
        <p:spPr>
          <a:xfrm>
            <a:off x="0" y="130951"/>
            <a:ext cx="12192000" cy="1119352"/>
          </a:xfrm>
          <a:solidFill>
            <a:schemeClr val="bg1">
              <a:lumMod val="85000"/>
            </a:schemeClr>
          </a:solidFill>
        </p:spPr>
        <p:txBody>
          <a:bodyPr>
            <a:normAutofit fontScale="90000"/>
          </a:bodyPr>
          <a:lstStyle/>
          <a:p>
            <a:pPr algn="ctr"/>
            <a:r>
              <a:rPr lang="fr-FR" sz="2800" b="1" dirty="0"/>
              <a:t>PRENONS UNE COPROPRIETE DE 100 COPROPRIETAIRES REPRESENTANT 10 000°</a:t>
            </a:r>
            <a:r>
              <a:rPr lang="fr-FR" sz="2800" dirty="0"/>
              <a:t/>
            </a:r>
            <a:br>
              <a:rPr lang="fr-FR" sz="2800" dirty="0"/>
            </a:br>
            <a:r>
              <a:rPr lang="fr-FR" sz="2800" dirty="0"/>
              <a:t>72 COPROPRIETAIRES SONT PRESENTS OU REPRESENTES REPRESENTANT ou ayant voté par correspondance 7500°</a:t>
            </a:r>
            <a:br>
              <a:rPr lang="fr-FR" sz="2800" dirty="0"/>
            </a:br>
            <a:r>
              <a:rPr lang="fr-FR" sz="2800" dirty="0"/>
              <a:t>- 58 COPROPRIETAIRES ONT VOTE REPRESENTANT 4200°</a:t>
            </a:r>
          </a:p>
        </p:txBody>
      </p:sp>
    </p:spTree>
    <p:extLst>
      <p:ext uri="{BB962C8B-B14F-4D97-AF65-F5344CB8AC3E}">
        <p14:creationId xmlns:p14="http://schemas.microsoft.com/office/powerpoint/2010/main" val="31649385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xmlns="" id="{9A4E0411-85DF-44A9-A334-3C23DAC11F5F}"/>
              </a:ext>
            </a:extLst>
          </p:cNvPr>
          <p:cNvSpPr>
            <a:spLocks noGrp="1"/>
          </p:cNvSpPr>
          <p:nvPr>
            <p:ph idx="1"/>
          </p:nvPr>
        </p:nvSpPr>
        <p:spPr>
          <a:xfrm>
            <a:off x="838200" y="991985"/>
            <a:ext cx="10515600" cy="5184978"/>
          </a:xfrm>
        </p:spPr>
        <p:txBody>
          <a:bodyPr>
            <a:normAutofit/>
          </a:bodyPr>
          <a:lstStyle/>
          <a:p>
            <a:pPr marL="0" indent="0" algn="ctr">
              <a:buNone/>
            </a:pPr>
            <a:r>
              <a:rPr lang="fr-FR" sz="8000" dirty="0"/>
              <a:t>A VOUS LA PAROLE ! </a:t>
            </a:r>
          </a:p>
        </p:txBody>
      </p:sp>
      <p:pic>
        <p:nvPicPr>
          <p:cNvPr id="4" name="Image 3">
            <a:extLst>
              <a:ext uri="{FF2B5EF4-FFF2-40B4-BE49-F238E27FC236}">
                <a16:creationId xmlns:a16="http://schemas.microsoft.com/office/drawing/2014/main" xmlns="" id="{6B8ACC49-DE0B-4A17-AD4B-D9DD94A3AF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647738" y="2549236"/>
            <a:ext cx="2896524" cy="2896524"/>
          </a:xfrm>
          <a:prstGeom prst="rect">
            <a:avLst/>
          </a:prstGeom>
        </p:spPr>
      </p:pic>
      <p:sp>
        <p:nvSpPr>
          <p:cNvPr id="2" name="Rectangle 1"/>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0905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4800" dirty="0">
                <a:latin typeface="Tw Cen MT" panose="020B0602020104020603"/>
              </a:rPr>
              <a:t>LES REGLES A CONNAITRE POUR UN PRESIDENT DE SEANCE EFFICACE</a:t>
            </a:r>
            <a:endParaRPr lang="fr-FR" sz="4800" dirty="0"/>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3553E278-A285-42C5-A930-60972ABBF9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823" y="3397456"/>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949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1099555"/>
          </a:xfrm>
          <a:solidFill>
            <a:schemeClr val="bg1">
              <a:lumMod val="85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Les règles à connaître pour être un président de séance efficace </a:t>
            </a: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238298" y="1427585"/>
            <a:ext cx="11770822" cy="5131835"/>
          </a:xfrm>
        </p:spPr>
        <p:txBody>
          <a:bodyPr>
            <a:noAutofit/>
          </a:bodyPr>
          <a:lstStyle/>
          <a:p>
            <a:pPr marL="0" indent="0" algn="just">
              <a:lnSpc>
                <a:spcPct val="100000"/>
              </a:lnSpc>
              <a:spcBef>
                <a:spcPts val="0"/>
              </a:spcBef>
              <a:buNone/>
            </a:pPr>
            <a:r>
              <a:rPr lang="fr-FR" sz="2800" dirty="0">
                <a:solidFill>
                  <a:prstClr val="black"/>
                </a:solidFill>
                <a:latin typeface="Tw Cen MT" panose="020B0602020104020603"/>
              </a:rPr>
              <a:t>Le syndic </a:t>
            </a:r>
            <a:r>
              <a:rPr lang="fr-FR" sz="2800" dirty="0">
                <a:solidFill>
                  <a:srgbClr val="FF0000"/>
                </a:solidFill>
                <a:latin typeface="Tw Cen MT" panose="020B0602020104020603"/>
              </a:rPr>
              <a:t>NE </a:t>
            </a:r>
            <a:r>
              <a:rPr lang="fr-FR" sz="2800" dirty="0">
                <a:solidFill>
                  <a:prstClr val="black"/>
                </a:solidFill>
                <a:latin typeface="Tw Cen MT" panose="020B0602020104020603"/>
              </a:rPr>
              <a:t>peut pas être </a:t>
            </a:r>
            <a:r>
              <a:rPr lang="fr-FR" sz="2800" dirty="0">
                <a:solidFill>
                  <a:srgbClr val="FF0000"/>
                </a:solidFill>
                <a:latin typeface="Tw Cen MT" panose="020B0602020104020603"/>
              </a:rPr>
              <a:t>président de séance </a:t>
            </a:r>
          </a:p>
          <a:p>
            <a:pPr marL="0" indent="0" algn="just">
              <a:lnSpc>
                <a:spcPct val="100000"/>
              </a:lnSpc>
              <a:spcBef>
                <a:spcPts val="0"/>
              </a:spcBef>
              <a:buNone/>
            </a:pPr>
            <a:endParaRPr lang="fr-FR" sz="700" dirty="0">
              <a:solidFill>
                <a:prstClr val="black"/>
              </a:solidFill>
              <a:latin typeface="Tw Cen MT" panose="020B0602020104020603"/>
            </a:endParaRPr>
          </a:p>
          <a:p>
            <a:pPr marL="0" indent="0" algn="just">
              <a:lnSpc>
                <a:spcPct val="100000"/>
              </a:lnSpc>
              <a:spcBef>
                <a:spcPts val="0"/>
              </a:spcBef>
              <a:buNone/>
            </a:pPr>
            <a:r>
              <a:rPr lang="fr-FR" sz="2800" dirty="0">
                <a:solidFill>
                  <a:prstClr val="black"/>
                </a:solidFill>
                <a:latin typeface="Tw Cen MT" panose="020B0602020104020603"/>
              </a:rPr>
              <a:t>Le syndic </a:t>
            </a:r>
            <a:r>
              <a:rPr lang="fr-FR" sz="2800" dirty="0">
                <a:solidFill>
                  <a:srgbClr val="FF0000"/>
                </a:solidFill>
                <a:latin typeface="Tw Cen MT" panose="020B0602020104020603"/>
              </a:rPr>
              <a:t>peut </a:t>
            </a:r>
            <a:r>
              <a:rPr lang="fr-FR" sz="2800" dirty="0">
                <a:solidFill>
                  <a:prstClr val="black"/>
                </a:solidFill>
                <a:latin typeface="Tw Cen MT" panose="020B0602020104020603"/>
              </a:rPr>
              <a:t>occuper la fonction </a:t>
            </a:r>
            <a:r>
              <a:rPr lang="fr-FR" sz="2800" dirty="0">
                <a:solidFill>
                  <a:srgbClr val="FF0000"/>
                </a:solidFill>
                <a:latin typeface="Tw Cen MT" panose="020B0602020104020603"/>
              </a:rPr>
              <a:t>de secrétaire</a:t>
            </a:r>
            <a:r>
              <a:rPr lang="fr-FR" sz="2800" dirty="0">
                <a:solidFill>
                  <a:prstClr val="black"/>
                </a:solidFill>
                <a:latin typeface="Tw Cen MT" panose="020B0602020104020603"/>
              </a:rPr>
              <a:t>. Dans ce cas, il doit rester à sa place </a:t>
            </a:r>
            <a:r>
              <a:rPr lang="fr-FR" sz="2800" dirty="0">
                <a:solidFill>
                  <a:srgbClr val="FF0000"/>
                </a:solidFill>
                <a:latin typeface="Tw Cen MT" panose="020B0602020104020603"/>
              </a:rPr>
              <a:t>et en aucun cas participer aux débats </a:t>
            </a:r>
            <a:r>
              <a:rPr lang="fr-FR" sz="2800" dirty="0">
                <a:solidFill>
                  <a:prstClr val="black"/>
                </a:solidFill>
                <a:latin typeface="Tw Cen MT" panose="020B0602020104020603"/>
              </a:rPr>
              <a:t>sans y être invité par le président de séance</a:t>
            </a:r>
          </a:p>
          <a:p>
            <a:pPr marL="0" indent="0" algn="just">
              <a:lnSpc>
                <a:spcPct val="100000"/>
              </a:lnSpc>
              <a:spcBef>
                <a:spcPts val="0"/>
              </a:spcBef>
              <a:buNone/>
            </a:pPr>
            <a:endParaRPr lang="fr-FR" sz="700" dirty="0">
              <a:solidFill>
                <a:prstClr val="black"/>
              </a:solidFill>
              <a:latin typeface="Tw Cen MT" panose="020B0602020104020603"/>
            </a:endParaRPr>
          </a:p>
          <a:p>
            <a:pPr marL="0" indent="0" algn="just">
              <a:lnSpc>
                <a:spcPct val="100000"/>
              </a:lnSpc>
              <a:spcBef>
                <a:spcPts val="0"/>
              </a:spcBef>
              <a:buNone/>
            </a:pPr>
            <a:r>
              <a:rPr lang="fr-FR" sz="2800" dirty="0">
                <a:solidFill>
                  <a:prstClr val="black"/>
                </a:solidFill>
                <a:latin typeface="Tw Cen MT" panose="020B0602020104020603"/>
              </a:rPr>
              <a:t>Le président de séance doit s</a:t>
            </a:r>
            <a:r>
              <a:rPr lang="fr-FR" sz="2800" dirty="0">
                <a:solidFill>
                  <a:srgbClr val="FF0000"/>
                </a:solidFill>
                <a:latin typeface="Tw Cen MT" panose="020B0602020104020603"/>
              </a:rPr>
              <a:t>’affirmer</a:t>
            </a:r>
            <a:r>
              <a:rPr lang="fr-FR" sz="2800" dirty="0">
                <a:solidFill>
                  <a:prstClr val="black"/>
                </a:solidFill>
                <a:latin typeface="Tw Cen MT" panose="020B0602020104020603"/>
              </a:rPr>
              <a:t> en définissant </a:t>
            </a:r>
            <a:r>
              <a:rPr lang="fr-FR" sz="2800" dirty="0">
                <a:solidFill>
                  <a:srgbClr val="FF0000"/>
                </a:solidFill>
                <a:latin typeface="Tw Cen MT" panose="020B0602020104020603"/>
              </a:rPr>
              <a:t>un timing </a:t>
            </a:r>
            <a:r>
              <a:rPr lang="fr-FR" sz="2800" dirty="0">
                <a:solidFill>
                  <a:prstClr val="black"/>
                </a:solidFill>
                <a:latin typeface="Tw Cen MT" panose="020B0602020104020603"/>
              </a:rPr>
              <a:t>pour traiter les questions afin de pouvoir épuiser l’ordre du jour dans des délais convenables. </a:t>
            </a:r>
          </a:p>
          <a:p>
            <a:pPr marL="0" indent="0" algn="just">
              <a:lnSpc>
                <a:spcPct val="100000"/>
              </a:lnSpc>
              <a:spcBef>
                <a:spcPts val="0"/>
              </a:spcBef>
              <a:buNone/>
            </a:pPr>
            <a:endParaRPr lang="fr-FR" sz="700" dirty="0">
              <a:solidFill>
                <a:prstClr val="black"/>
              </a:solidFill>
              <a:latin typeface="Tw Cen MT" panose="020B0602020104020603"/>
            </a:endParaRPr>
          </a:p>
          <a:p>
            <a:pPr marL="0" indent="0" algn="just">
              <a:lnSpc>
                <a:spcPct val="100000"/>
              </a:lnSpc>
              <a:spcBef>
                <a:spcPts val="0"/>
              </a:spcBef>
              <a:buNone/>
            </a:pPr>
            <a:r>
              <a:rPr lang="fr-FR" sz="2800" dirty="0">
                <a:solidFill>
                  <a:prstClr val="black"/>
                </a:solidFill>
                <a:latin typeface="Tw Cen MT" panose="020B0602020104020603"/>
              </a:rPr>
              <a:t>Le président de séance </a:t>
            </a:r>
            <a:r>
              <a:rPr lang="fr-FR" sz="2800" dirty="0">
                <a:solidFill>
                  <a:srgbClr val="FF0000"/>
                </a:solidFill>
                <a:latin typeface="Tw Cen MT" panose="020B0602020104020603"/>
              </a:rPr>
              <a:t>peut modifier le traitement des questions portées a l’ordre du jour</a:t>
            </a:r>
            <a:r>
              <a:rPr lang="fr-FR" sz="2800" dirty="0">
                <a:solidFill>
                  <a:prstClr val="black"/>
                </a:solidFill>
                <a:latin typeface="Tw Cen MT" panose="020B0602020104020603"/>
              </a:rPr>
              <a:t> tout en garantissant une cohérence dans leur traitement. </a:t>
            </a:r>
          </a:p>
          <a:p>
            <a:pPr marL="0" indent="0" algn="just">
              <a:lnSpc>
                <a:spcPct val="100000"/>
              </a:lnSpc>
              <a:spcBef>
                <a:spcPts val="0"/>
              </a:spcBef>
              <a:buNone/>
            </a:pPr>
            <a:endParaRPr lang="fr-FR" sz="700" dirty="0">
              <a:solidFill>
                <a:prstClr val="black"/>
              </a:solidFill>
              <a:latin typeface="Tw Cen MT" panose="020B0602020104020603"/>
            </a:endParaRPr>
          </a:p>
          <a:p>
            <a:pPr marL="0" indent="0" algn="just">
              <a:lnSpc>
                <a:spcPct val="100000"/>
              </a:lnSpc>
              <a:spcBef>
                <a:spcPts val="0"/>
              </a:spcBef>
              <a:buNone/>
            </a:pPr>
            <a:r>
              <a:rPr lang="fr-FR" sz="2800" dirty="0">
                <a:solidFill>
                  <a:prstClr val="black"/>
                </a:solidFill>
                <a:latin typeface="Tw Cen MT" panose="020B0602020104020603"/>
              </a:rPr>
              <a:t>Si le libellé de </a:t>
            </a:r>
            <a:r>
              <a:rPr lang="fr-FR" sz="2800" dirty="0">
                <a:solidFill>
                  <a:srgbClr val="FF0000"/>
                </a:solidFill>
                <a:latin typeface="Tw Cen MT" panose="020B0602020104020603"/>
              </a:rPr>
              <a:t>la question ne peut pas être modifié, </a:t>
            </a:r>
            <a:r>
              <a:rPr lang="fr-FR" sz="2800" dirty="0">
                <a:solidFill>
                  <a:srgbClr val="00B050"/>
                </a:solidFill>
                <a:latin typeface="Tw Cen MT" panose="020B0602020104020603"/>
              </a:rPr>
              <a:t>la résolution peut quant à elle être totalement amandée </a:t>
            </a:r>
            <a:r>
              <a:rPr lang="fr-FR" sz="2800" dirty="0">
                <a:solidFill>
                  <a:prstClr val="black"/>
                </a:solidFill>
                <a:latin typeface="Tw Cen MT" panose="020B0602020104020603"/>
              </a:rPr>
              <a:t>tout en restant dans le cadre de la question.</a:t>
            </a:r>
          </a:p>
        </p:txBody>
      </p:sp>
    </p:spTree>
    <p:extLst>
      <p:ext uri="{BB962C8B-B14F-4D97-AF65-F5344CB8AC3E}">
        <p14:creationId xmlns:p14="http://schemas.microsoft.com/office/powerpoint/2010/main" val="17369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5400" b="1" dirty="0"/>
              <a:t>LA MISE EN CONCURRENCE DES CONTRATS DE SYNDIC</a:t>
            </a:r>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F6E4E75C-7E83-43EE-B472-E07F40244B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7859" y="3600479"/>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1337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578497"/>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238298" y="160078"/>
            <a:ext cx="11953702" cy="1071563"/>
          </a:xfrm>
          <a:solidFill>
            <a:schemeClr val="bg1">
              <a:lumMod val="85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Les règles à connaître pour être un président de séance efficace </a:t>
            </a: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238298" y="1306286"/>
            <a:ext cx="11770822" cy="5205213"/>
          </a:xfrm>
        </p:spPr>
        <p:txBody>
          <a:bodyPr>
            <a:noAutofit/>
          </a:bodyPr>
          <a:lstStyle/>
          <a:p>
            <a:pPr marL="0" lvl="0" indent="0" algn="just">
              <a:lnSpc>
                <a:spcPct val="100000"/>
              </a:lnSpc>
              <a:spcBef>
                <a:spcPts val="0"/>
              </a:spcBef>
              <a:buNone/>
            </a:pPr>
            <a:endParaRPr lang="fr-FR" sz="500" dirty="0">
              <a:solidFill>
                <a:prstClr val="black"/>
              </a:solidFill>
              <a:latin typeface="Tw Cen MT" panose="020B0602020104020603"/>
            </a:endParaRPr>
          </a:p>
          <a:p>
            <a:pPr marL="0" lvl="0" indent="0" algn="just">
              <a:lnSpc>
                <a:spcPct val="100000"/>
              </a:lnSpc>
              <a:spcBef>
                <a:spcPts val="0"/>
              </a:spcBef>
              <a:buNone/>
            </a:pPr>
            <a:r>
              <a:rPr lang="fr-FR" sz="3200" dirty="0">
                <a:solidFill>
                  <a:prstClr val="black"/>
                </a:solidFill>
                <a:latin typeface="Tw Cen MT" panose="020B0602020104020603"/>
              </a:rPr>
              <a:t>Le président de séance, assisté éventuellement du conseil syndical, devra </a:t>
            </a:r>
            <a:r>
              <a:rPr lang="fr-FR" sz="3200" dirty="0">
                <a:solidFill>
                  <a:srgbClr val="FF0000"/>
                </a:solidFill>
                <a:latin typeface="Tw Cen MT" panose="020B0602020104020603"/>
              </a:rPr>
              <a:t>contrôler que les entrées et sorties des copropriétaires </a:t>
            </a:r>
            <a:r>
              <a:rPr lang="fr-FR" sz="3200" dirty="0">
                <a:solidFill>
                  <a:prstClr val="black"/>
                </a:solidFill>
                <a:latin typeface="Tw Cen MT" panose="020B0602020104020603"/>
              </a:rPr>
              <a:t>ou représentants sont bien comptabilisées, sachant que ces données ont une incidence sur les prises de décisions</a:t>
            </a:r>
          </a:p>
          <a:p>
            <a:pPr marL="0" lvl="0" indent="0" algn="just">
              <a:lnSpc>
                <a:spcPct val="100000"/>
              </a:lnSpc>
              <a:spcBef>
                <a:spcPts val="0"/>
              </a:spcBef>
              <a:buNone/>
            </a:pPr>
            <a:endParaRPr lang="fr-FR" sz="500" dirty="0">
              <a:solidFill>
                <a:prstClr val="black"/>
              </a:solidFill>
              <a:latin typeface="Tw Cen MT" panose="020B0602020104020603"/>
            </a:endParaRPr>
          </a:p>
          <a:p>
            <a:pPr marL="0" lvl="0" indent="0" algn="just">
              <a:lnSpc>
                <a:spcPct val="100000"/>
              </a:lnSpc>
              <a:spcBef>
                <a:spcPts val="0"/>
              </a:spcBef>
              <a:buNone/>
            </a:pPr>
            <a:r>
              <a:rPr lang="fr-FR" sz="3200" dirty="0">
                <a:solidFill>
                  <a:prstClr val="black"/>
                </a:solidFill>
                <a:latin typeface="Tw Cen MT" panose="020B0602020104020603"/>
              </a:rPr>
              <a:t>En cas de mise en concurrence des contrats de syndic, le président </a:t>
            </a:r>
            <a:r>
              <a:rPr lang="fr-FR" sz="3200" dirty="0">
                <a:solidFill>
                  <a:srgbClr val="FF0000"/>
                </a:solidFill>
                <a:latin typeface="Tw Cen MT" panose="020B0602020104020603"/>
              </a:rPr>
              <a:t>devra inviter le syndicat en place à sortir pour permettre aux concurrents de se présenter</a:t>
            </a:r>
            <a:r>
              <a:rPr lang="fr-FR" sz="3200" dirty="0">
                <a:solidFill>
                  <a:prstClr val="black"/>
                </a:solidFill>
                <a:latin typeface="Tw Cen MT" panose="020B0602020104020603"/>
              </a:rPr>
              <a:t>. </a:t>
            </a:r>
          </a:p>
          <a:p>
            <a:pPr marL="0" lvl="0" indent="0" algn="just">
              <a:lnSpc>
                <a:spcPct val="100000"/>
              </a:lnSpc>
              <a:spcBef>
                <a:spcPts val="0"/>
              </a:spcBef>
              <a:buNone/>
            </a:pPr>
            <a:endParaRPr lang="fr-FR" sz="500" dirty="0">
              <a:solidFill>
                <a:prstClr val="black"/>
              </a:solidFill>
              <a:latin typeface="Tw Cen MT" panose="020B0602020104020603"/>
            </a:endParaRPr>
          </a:p>
          <a:p>
            <a:pPr marL="0" lvl="0" indent="0" algn="just">
              <a:lnSpc>
                <a:spcPct val="100000"/>
              </a:lnSpc>
              <a:spcBef>
                <a:spcPts val="0"/>
              </a:spcBef>
              <a:buNone/>
            </a:pPr>
            <a:r>
              <a:rPr lang="fr-FR" sz="3200" dirty="0">
                <a:solidFill>
                  <a:prstClr val="black"/>
                </a:solidFill>
                <a:latin typeface="Tw Cen MT" panose="020B0602020104020603"/>
              </a:rPr>
              <a:t>La passerelle de la deuxième lecture est utilisée </a:t>
            </a:r>
            <a:r>
              <a:rPr lang="fr-FR" sz="3200" dirty="0">
                <a:solidFill>
                  <a:srgbClr val="FF0000"/>
                </a:solidFill>
                <a:latin typeface="Tw Cen MT" panose="020B0602020104020603"/>
              </a:rPr>
              <a:t>uniquement après avoir soumis au vote des copropriétaires</a:t>
            </a:r>
            <a:r>
              <a:rPr lang="fr-FR" sz="3200" dirty="0">
                <a:solidFill>
                  <a:prstClr val="black"/>
                </a:solidFill>
                <a:latin typeface="Tw Cen MT" panose="020B0602020104020603"/>
              </a:rPr>
              <a:t> l’ensemble des candidatures. </a:t>
            </a:r>
          </a:p>
        </p:txBody>
      </p:sp>
    </p:spTree>
    <p:extLst>
      <p:ext uri="{BB962C8B-B14F-4D97-AF65-F5344CB8AC3E}">
        <p14:creationId xmlns:p14="http://schemas.microsoft.com/office/powerpoint/2010/main" val="232104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4800" b="1" dirty="0">
                <a:latin typeface="Tw Cen MT" panose="020B0602020104020603"/>
              </a:rPr>
              <a:t>LE PROCES-VERBAL D’ASSEMBLEE GENERALE</a:t>
            </a:r>
            <a:endParaRPr lang="fr-FR" sz="4800" b="1" dirty="0"/>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E985A8A9-F2F4-48A3-8497-26A8E06287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717" y="3600478"/>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443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151" y="606490"/>
            <a:ext cx="213049" cy="13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E4E31881-095A-4E58-A242-FAC8576E0EB0}"/>
              </a:ext>
            </a:extLst>
          </p:cNvPr>
          <p:cNvSpPr>
            <a:spLocks noGrp="1"/>
          </p:cNvSpPr>
          <p:nvPr>
            <p:ph type="title"/>
          </p:nvPr>
        </p:nvSpPr>
        <p:spPr>
          <a:xfrm>
            <a:off x="205047" y="365126"/>
            <a:ext cx="11659986" cy="770948"/>
          </a:xfrm>
          <a:solidFill>
            <a:schemeClr val="bg1">
              <a:lumMod val="85000"/>
            </a:schemeClr>
          </a:solidFill>
        </p:spPr>
        <p:txBody>
          <a:bodyPr>
            <a:normAutofit/>
          </a:bodyPr>
          <a:lstStyle/>
          <a:p>
            <a:pPr algn="ctr"/>
            <a:r>
              <a:rPr lang="fr-FR" sz="3600" dirty="0"/>
              <a:t>Les règles en matière de procès-verbal d’assemblée générale </a:t>
            </a:r>
          </a:p>
        </p:txBody>
      </p:sp>
      <p:sp>
        <p:nvSpPr>
          <p:cNvPr id="3" name="Espace réservé du contenu 2">
            <a:extLst>
              <a:ext uri="{FF2B5EF4-FFF2-40B4-BE49-F238E27FC236}">
                <a16:creationId xmlns:a16="http://schemas.microsoft.com/office/drawing/2014/main" xmlns="" id="{870FC6D0-E17E-46AD-93C8-771190C6A04A}"/>
              </a:ext>
            </a:extLst>
          </p:cNvPr>
          <p:cNvSpPr>
            <a:spLocks noGrp="1"/>
          </p:cNvSpPr>
          <p:nvPr>
            <p:ph idx="1"/>
          </p:nvPr>
        </p:nvSpPr>
        <p:spPr>
          <a:xfrm>
            <a:off x="116377" y="1280160"/>
            <a:ext cx="11748655" cy="5464233"/>
          </a:xfrm>
        </p:spPr>
        <p:txBody>
          <a:bodyPr>
            <a:normAutofit lnSpcReduction="10000"/>
          </a:bodyPr>
          <a:lstStyle/>
          <a:p>
            <a:pPr marL="0" indent="0" algn="ctr">
              <a:buNone/>
            </a:pPr>
            <a:r>
              <a:rPr lang="fr-FR" b="1" dirty="0"/>
              <a:t>Article 17 du décret du17 mars 1967</a:t>
            </a:r>
            <a:r>
              <a:rPr lang="fr-FR" dirty="0"/>
              <a:t/>
            </a:r>
            <a:br>
              <a:rPr lang="fr-FR" dirty="0"/>
            </a:br>
            <a:endParaRPr lang="fr-FR" dirty="0"/>
          </a:p>
          <a:p>
            <a:pPr marL="0" indent="0" algn="just">
              <a:buNone/>
            </a:pPr>
            <a:r>
              <a:rPr lang="fr-FR" dirty="0"/>
              <a:t>Il est établi un procès-verbal des décisions de chaque assemblée </a:t>
            </a:r>
            <a:r>
              <a:rPr lang="fr-FR" dirty="0">
                <a:solidFill>
                  <a:srgbClr val="FF0000"/>
                </a:solidFill>
              </a:rPr>
              <a:t>qui est signé, à la fin de la séance, par le président, par le secrétaire et par le ou les scrutateurs. </a:t>
            </a:r>
          </a:p>
          <a:p>
            <a:pPr algn="just"/>
            <a:r>
              <a:rPr lang="fr-FR" dirty="0"/>
              <a:t>Le procès-verbal précise, le cas échéant, si les mandats de vote ont été distribués par le président du conseil syndical ou par le président de séance dans les conditions prévues à l'article 15-1.</a:t>
            </a:r>
          </a:p>
          <a:p>
            <a:pPr algn="just"/>
            <a:r>
              <a:rPr lang="fr-FR" dirty="0"/>
              <a:t>Le procès-verbal comporte, sous l'intitulé de chaque question inscrite à l'ordre du jour, le résultat du vote. Il précise les noms des copropriétaires ou associés qui </a:t>
            </a:r>
            <a:r>
              <a:rPr lang="fr-FR" dirty="0">
                <a:solidFill>
                  <a:srgbClr val="FF0000"/>
                </a:solidFill>
              </a:rPr>
              <a:t>se sont opposés </a:t>
            </a:r>
            <a:r>
              <a:rPr lang="fr-FR" dirty="0"/>
              <a:t>à la décision et leur nombre de voix, ainsi que les noms des copropriétaires ou associés qui se sont a</a:t>
            </a:r>
            <a:r>
              <a:rPr lang="fr-FR" dirty="0">
                <a:solidFill>
                  <a:srgbClr val="FF0000"/>
                </a:solidFill>
              </a:rPr>
              <a:t>bstenus et leur nombre de voix.</a:t>
            </a:r>
          </a:p>
          <a:p>
            <a:pPr marL="0" indent="0" algn="just">
              <a:buNone/>
            </a:pPr>
            <a:endParaRPr lang="fr-FR" sz="1200" dirty="0">
              <a:solidFill>
                <a:srgbClr val="FF0000"/>
              </a:solidFill>
            </a:endParaRPr>
          </a:p>
          <a:p>
            <a:pPr algn="just"/>
            <a:r>
              <a:rPr lang="fr-FR" dirty="0">
                <a:solidFill>
                  <a:srgbClr val="FF0000"/>
                </a:solidFill>
              </a:rPr>
              <a:t>Les incidents techniques ayant empêché le copropriétaire ou l'associé qui a eu recours à la visioconférence</a:t>
            </a:r>
            <a:r>
              <a:rPr lang="fr-FR" dirty="0"/>
              <a:t>, à l'audioconférence ou à tout autre moyen de communication électronique de faire connaître son vote sont mentionnés dans le procès-verbal. </a:t>
            </a:r>
          </a:p>
          <a:p>
            <a:pPr marL="0" indent="0">
              <a:buNone/>
            </a:pPr>
            <a:r>
              <a:rPr lang="fr-FR" dirty="0"/>
              <a:t/>
            </a:r>
            <a:br>
              <a:rPr lang="fr-FR" dirty="0"/>
            </a:br>
            <a:r>
              <a:rPr lang="fr-FR" dirty="0"/>
              <a:t/>
            </a:r>
            <a:br>
              <a:rPr lang="fr-FR" dirty="0"/>
            </a:br>
            <a:r>
              <a:rPr lang="fr-FR" dirty="0"/>
              <a:t>La feuille de présence est annexée au procès-verbal.</a:t>
            </a:r>
          </a:p>
          <a:p>
            <a:endParaRPr lang="fr-FR" dirty="0"/>
          </a:p>
        </p:txBody>
      </p:sp>
    </p:spTree>
    <p:extLst>
      <p:ext uri="{BB962C8B-B14F-4D97-AF65-F5344CB8AC3E}">
        <p14:creationId xmlns:p14="http://schemas.microsoft.com/office/powerpoint/2010/main" val="23119958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812" y="975360"/>
            <a:ext cx="307910" cy="928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64EB5F76-5556-472E-9770-9CDEE84363F6}"/>
              </a:ext>
            </a:extLst>
          </p:cNvPr>
          <p:cNvSpPr>
            <a:spLocks noGrp="1"/>
          </p:cNvSpPr>
          <p:nvPr>
            <p:ph type="title"/>
          </p:nvPr>
        </p:nvSpPr>
        <p:spPr>
          <a:xfrm>
            <a:off x="146858" y="82493"/>
            <a:ext cx="11953702" cy="1121839"/>
          </a:xfrm>
          <a:solidFill>
            <a:schemeClr val="bg1">
              <a:lumMod val="85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Les délais de contestation de décision d’assemblée générale</a:t>
            </a:r>
          </a:p>
        </p:txBody>
      </p:sp>
      <p:sp>
        <p:nvSpPr>
          <p:cNvPr id="3" name="Espace réservé du contenu 2">
            <a:extLst>
              <a:ext uri="{FF2B5EF4-FFF2-40B4-BE49-F238E27FC236}">
                <a16:creationId xmlns:a16="http://schemas.microsoft.com/office/drawing/2014/main" xmlns="" id="{AEFCD62C-37AD-4F9E-8E65-6A849E47FBD0}"/>
              </a:ext>
            </a:extLst>
          </p:cNvPr>
          <p:cNvSpPr>
            <a:spLocks noGrp="1"/>
          </p:cNvSpPr>
          <p:nvPr>
            <p:ph idx="1"/>
          </p:nvPr>
        </p:nvSpPr>
        <p:spPr>
          <a:xfrm>
            <a:off x="238298" y="1204332"/>
            <a:ext cx="11770822" cy="5307167"/>
          </a:xfrm>
        </p:spPr>
        <p:txBody>
          <a:bodyPr>
            <a:noAutofit/>
          </a:bodyPr>
          <a:lstStyle/>
          <a:p>
            <a:pPr marL="0" indent="0" algn="ctr">
              <a:buNone/>
            </a:pPr>
            <a:r>
              <a:rPr lang="fr-FR" b="1" dirty="0"/>
              <a:t>Article 42 de la loi du 10 juillet 1965</a:t>
            </a:r>
            <a:endParaRPr lang="fr-FR" sz="2400" dirty="0"/>
          </a:p>
          <a:p>
            <a:pPr marL="0" indent="0">
              <a:buNone/>
            </a:pPr>
            <a:r>
              <a:rPr lang="fr-FR" sz="2400" dirty="0"/>
              <a:t>Les dispositions de l'article 2224 du code civil </a:t>
            </a:r>
            <a:r>
              <a:rPr lang="fr-FR" sz="2400" dirty="0">
                <a:solidFill>
                  <a:srgbClr val="FF0000"/>
                </a:solidFill>
              </a:rPr>
              <a:t>(5ANS) </a:t>
            </a:r>
            <a:r>
              <a:rPr lang="fr-FR" sz="2400" dirty="0"/>
              <a:t>relatives au délai de prescription et à son point de départ sont applicables </a:t>
            </a:r>
            <a:r>
              <a:rPr lang="fr-FR" sz="2400" dirty="0">
                <a:solidFill>
                  <a:srgbClr val="FF0000"/>
                </a:solidFill>
              </a:rPr>
              <a:t>aux actions personnelles </a:t>
            </a:r>
            <a:r>
              <a:rPr lang="fr-FR" sz="2400" dirty="0"/>
              <a:t>relatives à la copropriété entre copropriétaires ou entre un copropriétaire et le syndicat. </a:t>
            </a:r>
          </a:p>
          <a:p>
            <a:pPr marL="0" indent="0">
              <a:buNone/>
            </a:pPr>
            <a:r>
              <a:rPr lang="fr-FR" sz="2400" dirty="0"/>
              <a:t/>
            </a:r>
            <a:br>
              <a:rPr lang="fr-FR" sz="2400" dirty="0"/>
            </a:br>
            <a:r>
              <a:rPr lang="fr-FR" sz="2400" dirty="0"/>
              <a:t>Les actions en contestation des décisions des assemblées générales doivent, à peine de déchéance, être introduites par </a:t>
            </a:r>
            <a:r>
              <a:rPr lang="fr-FR" sz="2400" dirty="0">
                <a:solidFill>
                  <a:srgbClr val="FF0000"/>
                </a:solidFill>
              </a:rPr>
              <a:t>les copropriétaires opposants ou défaillants </a:t>
            </a:r>
            <a:r>
              <a:rPr lang="fr-FR" sz="2400" dirty="0"/>
              <a:t>dans un délai de </a:t>
            </a:r>
            <a:r>
              <a:rPr lang="fr-FR" sz="2400" dirty="0">
                <a:solidFill>
                  <a:srgbClr val="FF0000"/>
                </a:solidFill>
              </a:rPr>
              <a:t>deux mois à compter de la notification </a:t>
            </a:r>
            <a:r>
              <a:rPr lang="fr-FR" sz="2400" dirty="0"/>
              <a:t>du procès-verbal d'assemblée.</a:t>
            </a:r>
          </a:p>
          <a:p>
            <a:pPr marL="0" indent="0">
              <a:buNone/>
            </a:pPr>
            <a:r>
              <a:rPr lang="fr-FR" sz="2400" dirty="0"/>
              <a:t> Cette notification est réalisée par le syndic </a:t>
            </a:r>
            <a:r>
              <a:rPr lang="fr-FR" sz="2400" dirty="0">
                <a:solidFill>
                  <a:srgbClr val="FF0000"/>
                </a:solidFill>
              </a:rPr>
              <a:t>dans le délai d'un mois </a:t>
            </a:r>
            <a:r>
              <a:rPr lang="fr-FR" sz="2400" dirty="0"/>
              <a:t>à compter de la tenue de l'assemblée générale. </a:t>
            </a:r>
          </a:p>
          <a:p>
            <a:pPr marL="0" indent="0">
              <a:buNone/>
            </a:pPr>
            <a:r>
              <a:rPr lang="fr-FR" sz="2400" dirty="0"/>
              <a:t/>
            </a:r>
            <a:br>
              <a:rPr lang="fr-FR" sz="2400" dirty="0"/>
            </a:br>
            <a:r>
              <a:rPr lang="fr-FR" sz="2400" dirty="0"/>
              <a:t>Sauf urgence, l'exécution par le syndic des travaux décidés par l'assemblée générale en application des articles 25 et 26 de la présente loi est suspendue jusqu'à l'expiration du délai de deux mois mentionné au deuxième alinéa du présent article.</a:t>
            </a:r>
          </a:p>
        </p:txBody>
      </p:sp>
    </p:spTree>
    <p:extLst>
      <p:ext uri="{BB962C8B-B14F-4D97-AF65-F5344CB8AC3E}">
        <p14:creationId xmlns:p14="http://schemas.microsoft.com/office/powerpoint/2010/main" val="189278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4800" b="1" dirty="0"/>
              <a:t>LES POUVOIRS DU PRESIDENT DU CONSEIL SYNDICAL </a:t>
            </a:r>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descr="f8df1bef-6142-4e4a-b0fa-a0c9dc9f2f98@mxp5">
            <a:extLst>
              <a:ext uri="{FF2B5EF4-FFF2-40B4-BE49-F238E27FC236}">
                <a16:creationId xmlns:a16="http://schemas.microsoft.com/office/drawing/2014/main" xmlns="" id="{26DC01C1-06C3-4942-8CA9-7E0925019F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823" y="3573585"/>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75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6490" y="912506"/>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01892" y="1"/>
            <a:ext cx="11759477" cy="1030778"/>
          </a:xfrm>
          <a:solidFill>
            <a:schemeClr val="bg1">
              <a:lumMod val="85000"/>
            </a:schemeClr>
          </a:solidFill>
          <a:ln>
            <a:solidFill>
              <a:schemeClr val="tx1"/>
            </a:solidFill>
          </a:ln>
        </p:spPr>
        <p:txBody>
          <a:bodyPr>
            <a:normAutofit fontScale="90000"/>
          </a:bodyPr>
          <a:lstStyle/>
          <a:p>
            <a:pPr algn="ctr"/>
            <a:r>
              <a:rPr lang="fr-FR" sz="4000" b="1" dirty="0"/>
              <a:t>Les pouvoirs spécifiqueS du président du conseil syndical</a:t>
            </a:r>
          </a:p>
        </p:txBody>
      </p:sp>
      <p:sp>
        <p:nvSpPr>
          <p:cNvPr id="3" name="Espace réservé du texte 2"/>
          <p:cNvSpPr>
            <a:spLocks noGrp="1"/>
          </p:cNvSpPr>
          <p:nvPr>
            <p:ph type="body" idx="1"/>
          </p:nvPr>
        </p:nvSpPr>
        <p:spPr>
          <a:xfrm>
            <a:off x="301892" y="2491421"/>
            <a:ext cx="11885644" cy="4269597"/>
          </a:xfrm>
        </p:spPr>
        <p:txBody>
          <a:bodyPr>
            <a:normAutofit/>
          </a:bodyPr>
          <a:lstStyle/>
          <a:p>
            <a:pPr lvl="0"/>
            <a:r>
              <a:rPr lang="fr-FR" sz="2800" b="1" dirty="0">
                <a:solidFill>
                  <a:schemeClr val="tx1"/>
                </a:solidFill>
              </a:rPr>
              <a:t>Convocation d’une assemblée générale en cas d’empêchement du syndic</a:t>
            </a:r>
          </a:p>
          <a:p>
            <a:pPr lvl="0"/>
            <a:endParaRPr lang="fr-FR" sz="2400" dirty="0">
              <a:solidFill>
                <a:schemeClr val="tx1"/>
              </a:solidFill>
            </a:endParaRPr>
          </a:p>
          <a:p>
            <a:r>
              <a:rPr lang="fr-FR" sz="2400" dirty="0">
                <a:solidFill>
                  <a:schemeClr val="tx1"/>
                </a:solidFill>
              </a:rPr>
              <a:t>L’article 18, chapitre V, prévoit qu’en </a:t>
            </a:r>
            <a:r>
              <a:rPr lang="fr-FR" sz="2400" dirty="0">
                <a:solidFill>
                  <a:srgbClr val="FF0000"/>
                </a:solidFill>
              </a:rPr>
              <a:t>cas d’empêchement du syndic</a:t>
            </a:r>
            <a:r>
              <a:rPr lang="fr-FR" sz="2400" dirty="0">
                <a:solidFill>
                  <a:schemeClr val="tx1"/>
                </a:solidFill>
              </a:rPr>
              <a:t>, le président du conseil syndical est habilité à convoquer une assemblée générale afin de désigner un nouveau syndic.</a:t>
            </a:r>
          </a:p>
          <a:p>
            <a:endParaRPr lang="fr-FR" sz="2400" dirty="0">
              <a:solidFill>
                <a:schemeClr val="tx1"/>
              </a:solidFill>
            </a:endParaRPr>
          </a:p>
          <a:p>
            <a:pPr marL="342900" indent="-342900">
              <a:buFont typeface="Wingdings" panose="05000000000000000000" pitchFamily="2" charset="2"/>
              <a:buChar char="q"/>
            </a:pPr>
            <a:r>
              <a:rPr lang="fr-FR" sz="2400" dirty="0">
                <a:solidFill>
                  <a:schemeClr val="tx1"/>
                </a:solidFill>
              </a:rPr>
              <a:t>Les causes d’empêchement peuvent être la perte de la carte de gestion, de l’assurance de la garantie financière ou de l’assurance de la responsabilité civile, ou bien encore en cas de décès ou de liquidation du cabinet.</a:t>
            </a:r>
          </a:p>
          <a:p>
            <a:endParaRPr lang="fr-FR" sz="2400" dirty="0">
              <a:solidFill>
                <a:schemeClr val="tx1"/>
              </a:solidFill>
            </a:endParaRPr>
          </a:p>
          <a:p>
            <a:pPr marL="342900" indent="-342900">
              <a:buFont typeface="Wingdings" panose="05000000000000000000" pitchFamily="2" charset="2"/>
              <a:buChar char="Ø"/>
            </a:pPr>
            <a:r>
              <a:rPr lang="fr-FR" sz="2400" dirty="0">
                <a:solidFill>
                  <a:schemeClr val="tx1"/>
                </a:solidFill>
              </a:rPr>
              <a:t>Cette prérogative impose un préalable incontournable qui est que le président du conseil syndical dispose des coordonnées civiles et postales des copropriétaires.</a:t>
            </a:r>
          </a:p>
        </p:txBody>
      </p:sp>
      <p:sp>
        <p:nvSpPr>
          <p:cNvPr id="4" name="Espace réservé du texte 2">
            <a:extLst>
              <a:ext uri="{FF2B5EF4-FFF2-40B4-BE49-F238E27FC236}">
                <a16:creationId xmlns:a16="http://schemas.microsoft.com/office/drawing/2014/main" xmlns="" id="{9DCC0DA9-D26E-4426-BB6B-C8D306161998}"/>
              </a:ext>
            </a:extLst>
          </p:cNvPr>
          <p:cNvSpPr txBox="1">
            <a:spLocks/>
          </p:cNvSpPr>
          <p:nvPr/>
        </p:nvSpPr>
        <p:spPr>
          <a:xfrm>
            <a:off x="256798" y="1376995"/>
            <a:ext cx="11633310" cy="1114426"/>
          </a:xfrm>
          <a:prstGeom prst="rect">
            <a:avLst/>
          </a:prstGeom>
          <a:solidFill>
            <a:schemeClr val="bg1"/>
          </a:solidFill>
          <a:ln>
            <a:solidFill>
              <a:schemeClr val="tx1"/>
            </a:solidFill>
          </a:ln>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300" b="0" kern="1200" cap="none" baseline="0">
                <a:solidFill>
                  <a:schemeClr val="accent2">
                    <a:lumMod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pPr marL="342900" indent="-342900">
              <a:buFont typeface="Wingdings" panose="05000000000000000000" pitchFamily="2" charset="2"/>
              <a:buChar char="v"/>
            </a:pPr>
            <a:r>
              <a:rPr lang="fr-FR" sz="2400" dirty="0">
                <a:solidFill>
                  <a:schemeClr val="tx1"/>
                </a:solidFill>
              </a:rPr>
              <a:t>Il revient au conseil syndical au cours d’une réunion privée de nommer son Président parmi ses membres (article 21 de la loi du 10 juillet 1965)</a:t>
            </a:r>
          </a:p>
          <a:p>
            <a:pPr marL="342900" indent="-342900">
              <a:buFontTx/>
              <a:buChar char="-"/>
            </a:pPr>
            <a:endParaRPr lang="fr-FR" sz="2400" dirty="0">
              <a:solidFill>
                <a:schemeClr val="tx1"/>
              </a:solidFill>
            </a:endParaRPr>
          </a:p>
        </p:txBody>
      </p:sp>
    </p:spTree>
    <p:extLst>
      <p:ext uri="{BB962C8B-B14F-4D97-AF65-F5344CB8AC3E}">
        <p14:creationId xmlns:p14="http://schemas.microsoft.com/office/powerpoint/2010/main" val="388198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43812" y="737118"/>
            <a:ext cx="307910" cy="1166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80526" y="293913"/>
            <a:ext cx="11268269" cy="867747"/>
          </a:xfrm>
          <a:solidFill>
            <a:schemeClr val="bg1">
              <a:lumMod val="75000"/>
            </a:schemeClr>
          </a:solidFill>
          <a:ln>
            <a:solidFill>
              <a:schemeClr val="tx1"/>
            </a:solidFill>
          </a:ln>
        </p:spPr>
        <p:txBody>
          <a:bodyPr>
            <a:normAutofit/>
          </a:bodyPr>
          <a:lstStyle/>
          <a:p>
            <a:pPr algn="ctr"/>
            <a:r>
              <a:rPr lang="fr-FR" sz="4000" dirty="0"/>
              <a:t>Les pouvoirs spécifiqueS du président du conseil syndical</a:t>
            </a:r>
          </a:p>
        </p:txBody>
      </p:sp>
      <p:sp>
        <p:nvSpPr>
          <p:cNvPr id="3" name="Espace réservé du texte 2"/>
          <p:cNvSpPr>
            <a:spLocks noGrp="1"/>
          </p:cNvSpPr>
          <p:nvPr>
            <p:ph type="body" idx="1"/>
          </p:nvPr>
        </p:nvSpPr>
        <p:spPr>
          <a:xfrm>
            <a:off x="171838" y="1324945"/>
            <a:ext cx="11885644" cy="5290456"/>
          </a:xfrm>
        </p:spPr>
        <p:txBody>
          <a:bodyPr>
            <a:normAutofit/>
          </a:bodyPr>
          <a:lstStyle/>
          <a:p>
            <a:pPr lvl="0"/>
            <a:r>
              <a:rPr lang="fr-FR" sz="2800" b="1" dirty="0">
                <a:solidFill>
                  <a:schemeClr val="tx1"/>
                </a:solidFill>
              </a:rPr>
              <a:t>Récupération des fonds et archives du syndicat des copropriétaires:</a:t>
            </a:r>
          </a:p>
          <a:p>
            <a:pPr lvl="0"/>
            <a:endParaRPr lang="fr-FR" sz="2400" dirty="0">
              <a:solidFill>
                <a:schemeClr val="tx1"/>
              </a:solidFill>
            </a:endParaRPr>
          </a:p>
          <a:p>
            <a:r>
              <a:rPr lang="fr-FR" sz="2400" dirty="0">
                <a:solidFill>
                  <a:schemeClr val="tx1"/>
                </a:solidFill>
              </a:rPr>
              <a:t>Si l’ancien syndic ne s’exécute pas dans les délais, le président du conseil syndical peut saisir le président du Tribunal judiciaire pour faire condamner le </a:t>
            </a:r>
            <a:r>
              <a:rPr lang="fr-FR" sz="2400" dirty="0">
                <a:solidFill>
                  <a:srgbClr val="FF0000"/>
                </a:solidFill>
              </a:rPr>
              <a:t>sortant sous astreinte à la restitution des fonds et des divers documents du syndicat.</a:t>
            </a:r>
          </a:p>
          <a:p>
            <a:endParaRPr lang="fr-FR" sz="2400" dirty="0">
              <a:solidFill>
                <a:schemeClr val="tx1"/>
              </a:solidFill>
            </a:endParaRPr>
          </a:p>
          <a:p>
            <a:pPr marL="342900" indent="-342900">
              <a:buFont typeface="Wingdings" panose="05000000000000000000" pitchFamily="2" charset="2"/>
              <a:buChar char="Ø"/>
            </a:pPr>
            <a:r>
              <a:rPr lang="fr-FR" sz="2400" dirty="0">
                <a:solidFill>
                  <a:schemeClr val="tx1"/>
                </a:solidFill>
              </a:rPr>
              <a:t>Cette disposition résulte de l’article 18-2 de la loi du 10 juillet 1965 qui précise « </a:t>
            </a:r>
            <a:r>
              <a:rPr lang="fr-FR" sz="2400" i="1" dirty="0">
                <a:solidFill>
                  <a:schemeClr val="tx1"/>
                </a:solidFill>
              </a:rPr>
              <a:t>Après mise en demeure restée infructueuse, le syndic nouvellement désigné ou le président du conseil syndical pourra demander au président du tribunal judiciaire statuant en référé, d'ordonner sous astreinte la remise des pièces, informations et documents dématérialisés mentionnés aux deux premiers alinéas ainsi que le versement des intérêts provisionnels dus à compter de la mise en demeure, sans préjudice de toute provision à valoir sur dommages et intérêts</a:t>
            </a:r>
            <a:r>
              <a:rPr lang="fr-FR" sz="2400" dirty="0">
                <a:solidFill>
                  <a:schemeClr val="tx1"/>
                </a:solidFill>
              </a:rPr>
              <a:t>. » </a:t>
            </a:r>
          </a:p>
          <a:p>
            <a:pPr marL="342900" indent="-342900">
              <a:buFontTx/>
              <a:buChar char="-"/>
            </a:pPr>
            <a:endParaRPr lang="fr-FR" sz="2400" dirty="0">
              <a:solidFill>
                <a:schemeClr val="tx1"/>
              </a:solidFill>
            </a:endParaRPr>
          </a:p>
        </p:txBody>
      </p:sp>
    </p:spTree>
    <p:extLst>
      <p:ext uri="{BB962C8B-B14F-4D97-AF65-F5344CB8AC3E}">
        <p14:creationId xmlns:p14="http://schemas.microsoft.com/office/powerpoint/2010/main" val="251994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043" y="0"/>
            <a:ext cx="11268269" cy="762000"/>
          </a:xfrm>
          <a:solidFill>
            <a:schemeClr val="bg1">
              <a:lumMod val="75000"/>
            </a:schemeClr>
          </a:solidFill>
          <a:ln>
            <a:solidFill>
              <a:schemeClr val="tx1"/>
            </a:solidFill>
          </a:ln>
        </p:spPr>
        <p:txBody>
          <a:bodyPr>
            <a:normAutofit/>
          </a:bodyPr>
          <a:lstStyle/>
          <a:p>
            <a:pPr algn="ctr"/>
            <a:r>
              <a:rPr lang="fr-FR" sz="4000" dirty="0"/>
              <a:t>Les pouvoirs spécifiqueS du président du conseil syndical</a:t>
            </a:r>
          </a:p>
        </p:txBody>
      </p:sp>
      <p:sp>
        <p:nvSpPr>
          <p:cNvPr id="3" name="Espace réservé du texte 2"/>
          <p:cNvSpPr>
            <a:spLocks noGrp="1"/>
          </p:cNvSpPr>
          <p:nvPr>
            <p:ph type="body" idx="1"/>
          </p:nvPr>
        </p:nvSpPr>
        <p:spPr>
          <a:xfrm>
            <a:off x="306356" y="1023257"/>
            <a:ext cx="11885644" cy="5620139"/>
          </a:xfrm>
          <a:solidFill>
            <a:schemeClr val="bg1"/>
          </a:solidFill>
        </p:spPr>
        <p:txBody>
          <a:bodyPr>
            <a:normAutofit fontScale="92500" lnSpcReduction="20000"/>
          </a:bodyPr>
          <a:lstStyle/>
          <a:p>
            <a:pPr lvl="0" algn="just"/>
            <a:r>
              <a:rPr lang="fr-FR" sz="2400" b="1" dirty="0">
                <a:solidFill>
                  <a:schemeClr val="tx1"/>
                </a:solidFill>
              </a:rPr>
              <a:t>Possibilités d’engager une action à l’encontre du syndic</a:t>
            </a:r>
          </a:p>
          <a:p>
            <a:pPr lvl="0" algn="just"/>
            <a:endParaRPr lang="fr-FR" sz="2400" dirty="0">
              <a:solidFill>
                <a:schemeClr val="tx1"/>
              </a:solidFill>
            </a:endParaRPr>
          </a:p>
          <a:p>
            <a:pPr algn="just"/>
            <a:r>
              <a:rPr lang="fr-FR" sz="2400" dirty="0">
                <a:solidFill>
                  <a:schemeClr val="tx1"/>
                </a:solidFill>
              </a:rPr>
              <a:t>L’article 12 de l’ordonnance qui a modifié l’article 15 de la loi du 10 juillet 1965 donne un pouvoir au président du conseil syndical </a:t>
            </a:r>
            <a:r>
              <a:rPr lang="fr-FR" sz="2400" dirty="0">
                <a:solidFill>
                  <a:srgbClr val="FF0000"/>
                </a:solidFill>
              </a:rPr>
              <a:t>d’engager une action judiciaire à l’encontre du syndic </a:t>
            </a:r>
            <a:r>
              <a:rPr lang="fr-FR" sz="2400" dirty="0">
                <a:solidFill>
                  <a:schemeClr val="tx1"/>
                </a:solidFill>
              </a:rPr>
              <a:t>en place à partir du moment où il a obtenu au préalable un mandat de l’assemblée générale.</a:t>
            </a:r>
          </a:p>
          <a:p>
            <a:pPr algn="just"/>
            <a:endParaRPr lang="fr-FR" sz="2400" dirty="0">
              <a:solidFill>
                <a:schemeClr val="tx1"/>
              </a:solidFill>
            </a:endParaRPr>
          </a:p>
          <a:p>
            <a:pPr algn="just"/>
            <a:r>
              <a:rPr lang="fr-FR" sz="2400" dirty="0">
                <a:solidFill>
                  <a:schemeClr val="tx1"/>
                </a:solidFill>
              </a:rPr>
              <a:t>Il est impératif que l’assemblée générale donne un mandat au président du conseil syndical sur des faits clairs qui justifient une action judiciaire en réparation.</a:t>
            </a:r>
          </a:p>
          <a:p>
            <a:pPr algn="just"/>
            <a:endParaRPr lang="fr-FR" sz="2400" dirty="0">
              <a:solidFill>
                <a:schemeClr val="tx1"/>
              </a:solidFill>
            </a:endParaRPr>
          </a:p>
          <a:p>
            <a:pPr algn="just"/>
            <a:r>
              <a:rPr lang="fr-FR" sz="2400" dirty="0">
                <a:solidFill>
                  <a:schemeClr val="tx1"/>
                </a:solidFill>
              </a:rPr>
              <a:t>L’assemblée générale peut valider l’action judiciaire tout en accordant au conseil syndical </a:t>
            </a:r>
            <a:r>
              <a:rPr lang="fr-FR" sz="2400" dirty="0">
                <a:solidFill>
                  <a:srgbClr val="FF0000"/>
                </a:solidFill>
              </a:rPr>
              <a:t>un délai </a:t>
            </a:r>
            <a:r>
              <a:rPr lang="fr-FR" sz="2400" dirty="0">
                <a:solidFill>
                  <a:schemeClr val="tx1"/>
                </a:solidFill>
              </a:rPr>
              <a:t>lui permettant de régler le litige à l’amiable avec le syndic.</a:t>
            </a:r>
          </a:p>
          <a:p>
            <a:pPr algn="just"/>
            <a:endParaRPr lang="fr-FR" sz="2400" dirty="0">
              <a:solidFill>
                <a:schemeClr val="tx1"/>
              </a:solidFill>
            </a:endParaRPr>
          </a:p>
          <a:p>
            <a:pPr algn="just"/>
            <a:r>
              <a:rPr lang="fr-FR" sz="2400" dirty="0">
                <a:solidFill>
                  <a:schemeClr val="tx1"/>
                </a:solidFill>
              </a:rPr>
              <a:t>Le président du conseil syndical devra démontrer que le « </a:t>
            </a:r>
            <a:r>
              <a:rPr lang="fr-FR" sz="2400" dirty="0">
                <a:solidFill>
                  <a:srgbClr val="FF0000"/>
                </a:solidFill>
              </a:rPr>
              <a:t>bénéfice-gain »</a:t>
            </a:r>
            <a:r>
              <a:rPr lang="fr-FR" sz="2400" dirty="0">
                <a:solidFill>
                  <a:schemeClr val="tx1"/>
                </a:solidFill>
              </a:rPr>
              <a:t> est possible, sachant que des dommages et intérêts peuvent être prononcés au profit de la copropriété.</a:t>
            </a:r>
          </a:p>
          <a:p>
            <a:pPr algn="just"/>
            <a:endParaRPr lang="fr-FR" sz="2400" dirty="0">
              <a:solidFill>
                <a:schemeClr val="tx1"/>
              </a:solidFill>
            </a:endParaRPr>
          </a:p>
          <a:p>
            <a:pPr algn="just"/>
            <a:r>
              <a:rPr lang="fr-FR" sz="2400" dirty="0">
                <a:solidFill>
                  <a:schemeClr val="tx1"/>
                </a:solidFill>
              </a:rPr>
              <a:t>Même si à «</a:t>
            </a:r>
            <a:r>
              <a:rPr lang="fr-FR" sz="2400" i="1" dirty="0">
                <a:solidFill>
                  <a:schemeClr val="tx1"/>
                </a:solidFill>
              </a:rPr>
              <a:t>l’issue de l’instance judiciaire, l'action exercée dans l'intérêt du syndicat est déclarée bien fondée par le juge, la charge des frais de procédure non supportés par le syndic </a:t>
            </a:r>
            <a:r>
              <a:rPr lang="fr-FR" sz="2400" i="1" dirty="0">
                <a:solidFill>
                  <a:srgbClr val="FF0000"/>
                </a:solidFill>
              </a:rPr>
              <a:t>est répartie entre tous les copropriétaires proportionnellement aux quotes-parts de parties communes afférentes à leur lot.</a:t>
            </a:r>
            <a:r>
              <a:rPr lang="fr-FR" sz="2400" dirty="0">
                <a:solidFill>
                  <a:srgbClr val="FF0000"/>
                </a:solidFill>
              </a:rPr>
              <a:t> »</a:t>
            </a:r>
          </a:p>
          <a:p>
            <a:pPr algn="just"/>
            <a:endParaRPr lang="fr-FR" sz="2400" dirty="0">
              <a:solidFill>
                <a:srgbClr val="FF0000"/>
              </a:solidFill>
            </a:endParaRPr>
          </a:p>
          <a:p>
            <a:pPr algn="just"/>
            <a:r>
              <a:rPr lang="fr-FR" sz="2400" dirty="0">
                <a:solidFill>
                  <a:schemeClr val="tx1"/>
                </a:solidFill>
              </a:rPr>
              <a:t>L’objet de cette mesure est avant tout de mettre dans les mains du conseil syndical et de son président « une arme de dissuasion » afin de rappeler au syndic qu’en cas de carence ou d’inaction de sa part, une action judiciaire pourra être engagée à son encontre avec une demande de réparation du préjudice subi.</a:t>
            </a:r>
          </a:p>
        </p:txBody>
      </p:sp>
    </p:spTree>
    <p:extLst>
      <p:ext uri="{BB962C8B-B14F-4D97-AF65-F5344CB8AC3E}">
        <p14:creationId xmlns:p14="http://schemas.microsoft.com/office/powerpoint/2010/main" val="100506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9145" y="835089"/>
            <a:ext cx="307910" cy="68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198" y="317591"/>
            <a:ext cx="11268269" cy="783771"/>
          </a:xfrm>
          <a:solidFill>
            <a:schemeClr val="bg1">
              <a:lumMod val="75000"/>
            </a:schemeClr>
          </a:solidFill>
          <a:ln>
            <a:solidFill>
              <a:schemeClr val="tx1"/>
            </a:solidFill>
          </a:ln>
        </p:spPr>
        <p:txBody>
          <a:bodyPr>
            <a:normAutofit/>
          </a:bodyPr>
          <a:lstStyle/>
          <a:p>
            <a:pPr algn="ctr"/>
            <a:r>
              <a:rPr lang="fr-FR" sz="4000" dirty="0"/>
              <a:t>Les pouvoirs spécifiques du président du conseil syndical</a:t>
            </a:r>
          </a:p>
        </p:txBody>
      </p:sp>
      <p:sp>
        <p:nvSpPr>
          <p:cNvPr id="3" name="Espace réservé du texte 2"/>
          <p:cNvSpPr>
            <a:spLocks noGrp="1"/>
          </p:cNvSpPr>
          <p:nvPr>
            <p:ph type="body" idx="1"/>
          </p:nvPr>
        </p:nvSpPr>
        <p:spPr>
          <a:xfrm>
            <a:off x="306356" y="1101362"/>
            <a:ext cx="11885644" cy="5290456"/>
          </a:xfrm>
          <a:solidFill>
            <a:schemeClr val="bg1"/>
          </a:solidFill>
        </p:spPr>
        <p:txBody>
          <a:bodyPr>
            <a:normAutofit/>
          </a:bodyPr>
          <a:lstStyle/>
          <a:p>
            <a:pPr lvl="0"/>
            <a:r>
              <a:rPr lang="fr-FR" sz="2800" b="1" dirty="0">
                <a:solidFill>
                  <a:schemeClr val="tx1"/>
                </a:solidFill>
              </a:rPr>
              <a:t>Possibilité d’action judiciaire en cas de refus par le syndic d’imputer les pénalités de retard</a:t>
            </a:r>
          </a:p>
          <a:p>
            <a:pPr lvl="0"/>
            <a:endParaRPr lang="fr-FR" sz="2800" dirty="0">
              <a:solidFill>
                <a:schemeClr val="tx1"/>
              </a:solidFill>
            </a:endParaRPr>
          </a:p>
          <a:p>
            <a:r>
              <a:rPr lang="fr-FR" sz="2800" dirty="0">
                <a:solidFill>
                  <a:schemeClr val="tx1"/>
                </a:solidFill>
              </a:rPr>
              <a:t>L’article 20 de l’ordonnance qui a modifié l’article 21 de la loi du 10 juillet 1965 donne un pouvoir au président du conseil syndical de saisir le président du tribunal judiciaire statuant selon la procédure accélérée au fond </a:t>
            </a:r>
            <a:r>
              <a:rPr lang="fr-FR" sz="2800" dirty="0">
                <a:solidFill>
                  <a:srgbClr val="FF0000"/>
                </a:solidFill>
              </a:rPr>
              <a:t>pour condamner le syndic au paiement de ces pénalités au profit du syndicat des copropriétaires</a:t>
            </a:r>
            <a:r>
              <a:rPr lang="fr-FR" sz="2800" dirty="0">
                <a:solidFill>
                  <a:schemeClr val="tx1"/>
                </a:solidFill>
              </a:rPr>
              <a:t>.</a:t>
            </a:r>
          </a:p>
          <a:p>
            <a:endParaRPr lang="fr-FR" sz="2800" dirty="0">
              <a:solidFill>
                <a:schemeClr val="tx1"/>
              </a:solidFill>
            </a:endParaRPr>
          </a:p>
          <a:p>
            <a:r>
              <a:rPr lang="fr-FR" sz="2800" dirty="0">
                <a:solidFill>
                  <a:schemeClr val="tx1"/>
                </a:solidFill>
              </a:rPr>
              <a:t>Au-delà de ce dispositif innovant, qui donne au président du conseil syndical un pouvoir de coercition à l’égard du syndic, ce nouvel article de loi confirme que le président du conseil syndical peut agir même si le conseil syndical ne dispose pas de la personnalité morale. </a:t>
            </a:r>
          </a:p>
          <a:p>
            <a:pPr marL="342900" indent="-342900">
              <a:buFontTx/>
              <a:buChar char="-"/>
            </a:pPr>
            <a:endParaRPr lang="fr-FR" sz="2400" dirty="0">
              <a:solidFill>
                <a:schemeClr val="tx1"/>
              </a:solidFill>
            </a:endParaRPr>
          </a:p>
        </p:txBody>
      </p:sp>
    </p:spTree>
    <p:extLst>
      <p:ext uri="{BB962C8B-B14F-4D97-AF65-F5344CB8AC3E}">
        <p14:creationId xmlns:p14="http://schemas.microsoft.com/office/powerpoint/2010/main" val="420449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dirty="0"/>
              <a:t>QUESTIONS/REPONSES</a:t>
            </a:r>
          </a:p>
          <a:p>
            <a:pPr algn="ctr"/>
            <a:endParaRPr lang="fr-FR" sz="6000" dirty="0"/>
          </a:p>
          <a:p>
            <a:pPr algn="ctr"/>
            <a:endParaRPr lang="fr-FR" sz="6000" dirty="0"/>
          </a:p>
          <a:p>
            <a:pPr algn="ctr"/>
            <a:r>
              <a:rPr lang="fr-FR" sz="6000" dirty="0"/>
              <a:t> </a:t>
            </a:r>
          </a:p>
        </p:txBody>
      </p:sp>
      <p:pic>
        <p:nvPicPr>
          <p:cNvPr id="4" name="Picture 3" descr="f8df1bef-6142-4e4a-b0fa-a0c9dc9f2f98@mxp5">
            <a:extLst>
              <a:ext uri="{FF2B5EF4-FFF2-40B4-BE49-F238E27FC236}">
                <a16:creationId xmlns:a16="http://schemas.microsoft.com/office/drawing/2014/main" xmlns="" id="{ECF5CC73-CFA8-4248-96FC-6E5A6FF62E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0612" y="3510831"/>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4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21340" y="268255"/>
            <a:ext cx="11397909" cy="776774"/>
          </a:xfrm>
          <a:solidFill>
            <a:schemeClr val="bg1">
              <a:lumMod val="65000"/>
            </a:schemeClr>
          </a:solidFill>
          <a:ln>
            <a:solidFill>
              <a:schemeClr val="tx1"/>
            </a:solidFill>
          </a:ln>
        </p:spPr>
        <p:txBody>
          <a:bodyPr>
            <a:normAutofit/>
          </a:bodyPr>
          <a:lstStyle/>
          <a:p>
            <a:r>
              <a:rPr lang="fr-FR" sz="4000" dirty="0"/>
              <a:t>Une obligation de mise en concurrence des contrats de syndic</a:t>
            </a:r>
          </a:p>
        </p:txBody>
      </p:sp>
      <p:sp>
        <p:nvSpPr>
          <p:cNvPr id="3" name="Espace réservé du contenu 2"/>
          <p:cNvSpPr>
            <a:spLocks noGrp="1"/>
          </p:cNvSpPr>
          <p:nvPr>
            <p:ph idx="1"/>
          </p:nvPr>
        </p:nvSpPr>
        <p:spPr>
          <a:xfrm>
            <a:off x="153743" y="1329612"/>
            <a:ext cx="11907982" cy="4979324"/>
          </a:xfrm>
          <a:solidFill>
            <a:schemeClr val="bg1"/>
          </a:solidFill>
        </p:spPr>
        <p:txBody>
          <a:bodyPr>
            <a:normAutofit/>
          </a:bodyPr>
          <a:lstStyle/>
          <a:p>
            <a:pPr algn="ctr"/>
            <a:r>
              <a:rPr lang="fr-FR" sz="3200" u="sng" dirty="0">
                <a:solidFill>
                  <a:srgbClr val="00B050"/>
                </a:solidFill>
              </a:rPr>
              <a:t>Article 21 de la loi du 10 juillet 1965</a:t>
            </a:r>
          </a:p>
          <a:p>
            <a:pPr algn="just">
              <a:buFont typeface="Wingdings" panose="05000000000000000000" pitchFamily="2" charset="2"/>
              <a:buChar char="§"/>
            </a:pPr>
            <a:r>
              <a:rPr lang="fr-FR" dirty="0"/>
              <a:t> </a:t>
            </a:r>
            <a:r>
              <a:rPr lang="fr-FR" dirty="0">
                <a:solidFill>
                  <a:srgbClr val="FF0000"/>
                </a:solidFill>
              </a:rPr>
              <a:t>En vu de l’information de l’Assemblée générale </a:t>
            </a:r>
            <a:r>
              <a:rPr lang="fr-FR" dirty="0"/>
              <a:t>appelée a se prononcer sur la désignation d’un syndic, le conseil syndical met en concurrence plusieurs projets de contrats de syndic.</a:t>
            </a:r>
          </a:p>
          <a:p>
            <a:pPr algn="just">
              <a:buFont typeface="Wingdings" panose="05000000000000000000" pitchFamily="2" charset="2"/>
              <a:buChar char="§"/>
            </a:pPr>
            <a:r>
              <a:rPr lang="fr-FR" dirty="0"/>
              <a:t> Le défaut de mise en concurrence </a:t>
            </a:r>
            <a:r>
              <a:rPr lang="fr-FR" dirty="0">
                <a:solidFill>
                  <a:srgbClr val="FF0000"/>
                </a:solidFill>
              </a:rPr>
              <a:t>ne rend pas la désignation du syndic irrégulière</a:t>
            </a:r>
            <a:r>
              <a:rPr lang="fr-FR" dirty="0"/>
              <a:t>. </a:t>
            </a:r>
          </a:p>
          <a:p>
            <a:pPr algn="just">
              <a:buFont typeface="Wingdings" panose="05000000000000000000" pitchFamily="2" charset="2"/>
              <a:buChar char="§"/>
            </a:pPr>
            <a:r>
              <a:rPr lang="fr-FR" dirty="0"/>
              <a:t> La question de la dispense </a:t>
            </a:r>
            <a:r>
              <a:rPr lang="fr-FR" dirty="0">
                <a:solidFill>
                  <a:srgbClr val="FF0000"/>
                </a:solidFill>
              </a:rPr>
              <a:t>doit être a l’initiative du conseil syndical. </a:t>
            </a:r>
          </a:p>
          <a:p>
            <a:pPr marL="0" indent="0" algn="just">
              <a:buNone/>
            </a:pPr>
            <a:endParaRPr lang="fr-FR" sz="1000" dirty="0">
              <a:solidFill>
                <a:srgbClr val="FF0000"/>
              </a:solidFill>
            </a:endParaRPr>
          </a:p>
          <a:p>
            <a:pPr marL="0" indent="0" algn="ctr">
              <a:buNone/>
            </a:pPr>
            <a:r>
              <a:rPr lang="fr-FR" sz="3200" u="sng" dirty="0">
                <a:solidFill>
                  <a:srgbClr val="00B050"/>
                </a:solidFill>
              </a:rPr>
              <a:t>Article 21 de la décret du 17 Mars 1967</a:t>
            </a:r>
          </a:p>
          <a:p>
            <a:pPr marL="0" indent="0" algn="just">
              <a:buNone/>
            </a:pPr>
            <a:r>
              <a:rPr lang="fr-FR" dirty="0"/>
              <a:t>Lorsque l'assemblée générale est appelée à se prononcer sur la désignation d'un syndic professionnel, et sauf dispense de mise en concurrence dans les conditions prévues à l'article 21 de la loi du 10 juillet 1965 susvisée, </a:t>
            </a:r>
            <a:r>
              <a:rPr lang="fr-FR" dirty="0">
                <a:solidFill>
                  <a:srgbClr val="FF0000"/>
                </a:solidFill>
              </a:rPr>
              <a:t>le conseil syndical communique au syndic un ou plusieurs projets de </a:t>
            </a:r>
            <a:r>
              <a:rPr lang="fr-FR" dirty="0"/>
              <a:t>contrats issus de la mise en concurrence prévue au même article.</a:t>
            </a:r>
          </a:p>
        </p:txBody>
      </p:sp>
    </p:spTree>
    <p:extLst>
      <p:ext uri="{BB962C8B-B14F-4D97-AF65-F5344CB8AC3E}">
        <p14:creationId xmlns:p14="http://schemas.microsoft.com/office/powerpoint/2010/main" val="30068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a:t>   </a:t>
            </a:r>
          </a:p>
        </p:txBody>
      </p:sp>
      <p:pic>
        <p:nvPicPr>
          <p:cNvPr id="5" name="Image 4"/>
          <p:cNvPicPr>
            <a:picLocks noChangeAspect="1"/>
          </p:cNvPicPr>
          <p:nvPr/>
        </p:nvPicPr>
        <p:blipFill>
          <a:blip r:embed="rId2"/>
          <a:stretch>
            <a:fillRect/>
          </a:stretch>
        </p:blipFill>
        <p:spPr>
          <a:xfrm>
            <a:off x="3202326" y="0"/>
            <a:ext cx="5787346" cy="6888109"/>
          </a:xfrm>
          <a:prstGeom prst="rect">
            <a:avLst/>
          </a:prstGeom>
        </p:spPr>
      </p:pic>
      <p:pic>
        <p:nvPicPr>
          <p:cNvPr id="2" name="Image 1">
            <a:extLst>
              <a:ext uri="{FF2B5EF4-FFF2-40B4-BE49-F238E27FC236}">
                <a16:creationId xmlns:a16="http://schemas.microsoft.com/office/drawing/2014/main" xmlns="" id="{0F14BCA8-5FD0-475C-A5FB-A45B1B4C8FAD}"/>
              </a:ext>
            </a:extLst>
          </p:cNvPr>
          <p:cNvPicPr>
            <a:picLocks noChangeAspect="1"/>
          </p:cNvPicPr>
          <p:nvPr/>
        </p:nvPicPr>
        <p:blipFill>
          <a:blip r:embed="rId3"/>
          <a:stretch>
            <a:fillRect/>
          </a:stretch>
        </p:blipFill>
        <p:spPr>
          <a:xfrm>
            <a:off x="2670685" y="0"/>
            <a:ext cx="6471556" cy="6888109"/>
          </a:xfrm>
          <a:prstGeom prst="rect">
            <a:avLst/>
          </a:prstGeom>
        </p:spPr>
      </p:pic>
      <p:pic>
        <p:nvPicPr>
          <p:cNvPr id="12" name="Picture 3" descr="f8df1bef-6142-4e4a-b0fa-a0c9dc9f2f98@mxp5">
            <a:extLst>
              <a:ext uri="{FF2B5EF4-FFF2-40B4-BE49-F238E27FC236}">
                <a16:creationId xmlns:a16="http://schemas.microsoft.com/office/drawing/2014/main" xmlns="" id="{1DAA638F-7D6A-48C9-9288-C870B698F6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7349"/>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3" descr="f8df1bef-6142-4e4a-b0fa-a0c9dc9f2f98@mxp5">
            <a:extLst>
              <a:ext uri="{FF2B5EF4-FFF2-40B4-BE49-F238E27FC236}">
                <a16:creationId xmlns:a16="http://schemas.microsoft.com/office/drawing/2014/main" xmlns="" id="{47689EB3-6135-4512-BF44-A977C69CAD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05325"/>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3" descr="f8df1bef-6142-4e4a-b0fa-a0c9dc9f2f98@mxp5">
            <a:extLst>
              <a:ext uri="{FF2B5EF4-FFF2-40B4-BE49-F238E27FC236}">
                <a16:creationId xmlns:a16="http://schemas.microsoft.com/office/drawing/2014/main" xmlns="" id="{C3463193-C2BA-44F3-AA8E-FF9216CEE7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4563" y="4465208"/>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3" descr="f8df1bef-6142-4e4a-b0fa-a0c9dc9f2f98@mxp5">
            <a:extLst>
              <a:ext uri="{FF2B5EF4-FFF2-40B4-BE49-F238E27FC236}">
                <a16:creationId xmlns:a16="http://schemas.microsoft.com/office/drawing/2014/main" xmlns="" id="{76E41748-4679-47F7-9418-A68C2A413C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3770" y="40117"/>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1741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49BCD1-9AAD-49C4-B873-C45C04D7EF53}"/>
              </a:ext>
            </a:extLst>
          </p:cNvPr>
          <p:cNvSpPr>
            <a:spLocks noGrp="1"/>
          </p:cNvSpPr>
          <p:nvPr>
            <p:ph type="ctrTitle"/>
          </p:nvPr>
        </p:nvSpPr>
        <p:spPr>
          <a:xfrm>
            <a:off x="288174" y="621277"/>
            <a:ext cx="11277599" cy="1852959"/>
          </a:xfrm>
          <a:solidFill>
            <a:schemeClr val="bg1"/>
          </a:solidFill>
        </p:spPr>
        <p:txBody>
          <a:bodyPr>
            <a:noAutofit/>
          </a:bodyPr>
          <a:lstStyle/>
          <a:p>
            <a:pPr algn="ctr"/>
            <a:r>
              <a:rPr lang="fr-FR" sz="6000" b="1" dirty="0"/>
              <a:t>LA LECTURE DES 5 ANNEXES COMPTABLES</a:t>
            </a:r>
            <a:endParaRPr lang="fr-FR" sz="6000" dirty="0"/>
          </a:p>
        </p:txBody>
      </p:sp>
      <p:sp>
        <p:nvSpPr>
          <p:cNvPr id="5" name="Rectangle 4"/>
          <p:cNvSpPr/>
          <p:nvPr/>
        </p:nvSpPr>
        <p:spPr>
          <a:xfrm>
            <a:off x="8369559" y="5141167"/>
            <a:ext cx="307910" cy="1217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6" name="Picture 3" descr="f8df1bef-6142-4e4a-b0fa-a0c9dc9f2f98@mxp5">
            <a:extLst>
              <a:ext uri="{FF2B5EF4-FFF2-40B4-BE49-F238E27FC236}">
                <a16:creationId xmlns:a16="http://schemas.microsoft.com/office/drawing/2014/main" xmlns="" id="{F5844270-4759-4899-B695-45377B0E4F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8895" y="3662643"/>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702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8FC26C23-0E70-D48D-3DBA-55ABE5957E7C}"/>
              </a:ext>
            </a:extLst>
          </p:cNvPr>
          <p:cNvSpPr>
            <a:spLocks noGrp="1" noChangeArrowheads="1"/>
          </p:cNvSpPr>
          <p:nvPr>
            <p:ph type="ctrTitle"/>
          </p:nvPr>
        </p:nvSpPr>
        <p:spPr>
          <a:xfrm>
            <a:off x="3001964" y="620714"/>
            <a:ext cx="4891087" cy="1296987"/>
          </a:xfrm>
        </p:spPr>
        <p:txBody>
          <a:bodyPr/>
          <a:lstStyle/>
          <a:p>
            <a:r>
              <a:rPr lang="fr-FR" altLang="fr-FR" sz="4000"/>
              <a:t/>
            </a:r>
            <a:br>
              <a:rPr lang="fr-FR" altLang="fr-FR" sz="4000"/>
            </a:br>
            <a:endParaRPr lang="fr-FR" altLang="fr-FR" sz="4000"/>
          </a:p>
        </p:txBody>
      </p:sp>
      <p:sp>
        <p:nvSpPr>
          <p:cNvPr id="37891" name="Rectangle 3">
            <a:extLst>
              <a:ext uri="{FF2B5EF4-FFF2-40B4-BE49-F238E27FC236}">
                <a16:creationId xmlns:a16="http://schemas.microsoft.com/office/drawing/2014/main" xmlns="" id="{ED3443D0-50E7-45BD-2E0B-F0AF772951CC}"/>
              </a:ext>
            </a:extLst>
          </p:cNvPr>
          <p:cNvSpPr>
            <a:spLocks noGrp="1" noChangeArrowheads="1"/>
          </p:cNvSpPr>
          <p:nvPr>
            <p:ph type="subTitle" idx="1"/>
          </p:nvPr>
        </p:nvSpPr>
        <p:spPr>
          <a:xfrm>
            <a:off x="2952750" y="3929063"/>
            <a:ext cx="6400800" cy="1752600"/>
          </a:xfrm>
        </p:spPr>
        <p:txBody>
          <a:bodyPr/>
          <a:lstStyle/>
          <a:p>
            <a:endParaRPr lang="fr-FR" altLang="fr-FR"/>
          </a:p>
          <a:p>
            <a:endParaRPr lang="fr-FR" altLang="fr-FR"/>
          </a:p>
        </p:txBody>
      </p:sp>
      <p:sp>
        <p:nvSpPr>
          <p:cNvPr id="37893" name="Text Box 6">
            <a:extLst>
              <a:ext uri="{FF2B5EF4-FFF2-40B4-BE49-F238E27FC236}">
                <a16:creationId xmlns:a16="http://schemas.microsoft.com/office/drawing/2014/main" xmlns="" id="{A9E5C47F-3035-A5A9-C354-48654D739E9F}"/>
              </a:ext>
            </a:extLst>
          </p:cNvPr>
          <p:cNvSpPr txBox="1">
            <a:spLocks noChangeArrowheads="1"/>
          </p:cNvSpPr>
          <p:nvPr/>
        </p:nvSpPr>
        <p:spPr bwMode="auto">
          <a:xfrm>
            <a:off x="4513264" y="333376"/>
            <a:ext cx="2447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000">
                <a:solidFill>
                  <a:prstClr val="black"/>
                </a:solidFill>
                <a:latin typeface="Arial" panose="020B0604020202020204" pitchFamily="34" charset="0"/>
              </a:rPr>
              <a:t>État financier après répartition au …</a:t>
            </a:r>
          </a:p>
        </p:txBody>
      </p:sp>
      <p:sp>
        <p:nvSpPr>
          <p:cNvPr id="37894" name="Text Box 7">
            <a:extLst>
              <a:ext uri="{FF2B5EF4-FFF2-40B4-BE49-F238E27FC236}">
                <a16:creationId xmlns:a16="http://schemas.microsoft.com/office/drawing/2014/main" xmlns="" id="{99C82E37-A26C-A12E-E851-0DBAC098F9EF}"/>
              </a:ext>
            </a:extLst>
          </p:cNvPr>
          <p:cNvSpPr txBox="1">
            <a:spLocks noChangeArrowheads="1"/>
          </p:cNvSpPr>
          <p:nvPr/>
        </p:nvSpPr>
        <p:spPr bwMode="auto">
          <a:xfrm>
            <a:off x="8616950" y="188913"/>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1</a:t>
            </a:r>
          </a:p>
        </p:txBody>
      </p:sp>
      <p:sp>
        <p:nvSpPr>
          <p:cNvPr id="37895" name="Line 13">
            <a:extLst>
              <a:ext uri="{FF2B5EF4-FFF2-40B4-BE49-F238E27FC236}">
                <a16:creationId xmlns:a16="http://schemas.microsoft.com/office/drawing/2014/main" xmlns="" id="{6D943D09-38A0-6F6D-554F-DD7E91E0C136}"/>
              </a:ext>
            </a:extLst>
          </p:cNvPr>
          <p:cNvSpPr>
            <a:spLocks noChangeShapeType="1"/>
          </p:cNvSpPr>
          <p:nvPr/>
        </p:nvSpPr>
        <p:spPr bwMode="auto">
          <a:xfrm>
            <a:off x="1992314" y="54927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896" name="Text Box 14">
            <a:extLst>
              <a:ext uri="{FF2B5EF4-FFF2-40B4-BE49-F238E27FC236}">
                <a16:creationId xmlns:a16="http://schemas.microsoft.com/office/drawing/2014/main" xmlns="" id="{A6357133-4263-DD1E-D799-DBDAB365539E}"/>
              </a:ext>
            </a:extLst>
          </p:cNvPr>
          <p:cNvSpPr txBox="1">
            <a:spLocks noChangeArrowheads="1"/>
          </p:cNvSpPr>
          <p:nvPr/>
        </p:nvSpPr>
        <p:spPr bwMode="auto">
          <a:xfrm>
            <a:off x="2100263" y="541339"/>
            <a:ext cx="2520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000">
                <a:solidFill>
                  <a:prstClr val="black"/>
                </a:solidFill>
                <a:latin typeface="Arial" panose="020B0604020202020204" pitchFamily="34" charset="0"/>
              </a:rPr>
              <a:t>I- situation financière et trésorerie</a:t>
            </a:r>
          </a:p>
        </p:txBody>
      </p:sp>
      <p:sp>
        <p:nvSpPr>
          <p:cNvPr id="37897" name="Line 15">
            <a:extLst>
              <a:ext uri="{FF2B5EF4-FFF2-40B4-BE49-F238E27FC236}">
                <a16:creationId xmlns:a16="http://schemas.microsoft.com/office/drawing/2014/main" xmlns="" id="{C44AABDB-1A8F-1A69-1B99-1747D5E4D0CF}"/>
              </a:ext>
            </a:extLst>
          </p:cNvPr>
          <p:cNvSpPr>
            <a:spLocks noChangeShapeType="1"/>
          </p:cNvSpPr>
          <p:nvPr/>
        </p:nvSpPr>
        <p:spPr bwMode="auto">
          <a:xfrm>
            <a:off x="1992314" y="76517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898" name="Text Box 17">
            <a:extLst>
              <a:ext uri="{FF2B5EF4-FFF2-40B4-BE49-F238E27FC236}">
                <a16:creationId xmlns:a16="http://schemas.microsoft.com/office/drawing/2014/main" xmlns="" id="{F72BF019-3440-0A8C-EA6D-308267D2CA04}"/>
              </a:ext>
            </a:extLst>
          </p:cNvPr>
          <p:cNvSpPr txBox="1">
            <a:spLocks noChangeArrowheads="1"/>
          </p:cNvSpPr>
          <p:nvPr/>
        </p:nvSpPr>
        <p:spPr bwMode="auto">
          <a:xfrm>
            <a:off x="1919288" y="1125539"/>
            <a:ext cx="244951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Trésorerie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50 Fonds Placés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51 Banque ou fonds disponible en banque (1)</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53 Caisse</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cs typeface="Arial" panose="020B0604020202020204" pitchFamily="34" charset="0"/>
            </a:endParaRPr>
          </a:p>
        </p:txBody>
      </p:sp>
      <p:sp>
        <p:nvSpPr>
          <p:cNvPr id="37899" name="Line 25">
            <a:extLst>
              <a:ext uri="{FF2B5EF4-FFF2-40B4-BE49-F238E27FC236}">
                <a16:creationId xmlns:a16="http://schemas.microsoft.com/office/drawing/2014/main" xmlns="" id="{5AC85508-3877-F95F-A18C-5D05FF605EF7}"/>
              </a:ext>
            </a:extLst>
          </p:cNvPr>
          <p:cNvSpPr>
            <a:spLocks noChangeShapeType="1"/>
          </p:cNvSpPr>
          <p:nvPr/>
        </p:nvSpPr>
        <p:spPr bwMode="auto">
          <a:xfrm>
            <a:off x="4151313" y="1273175"/>
            <a:ext cx="1801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00" name="Text Box 27">
            <a:extLst>
              <a:ext uri="{FF2B5EF4-FFF2-40B4-BE49-F238E27FC236}">
                <a16:creationId xmlns:a16="http://schemas.microsoft.com/office/drawing/2014/main" xmlns="" id="{F2BA2F36-FBAA-A880-0AA5-0408729416CC}"/>
              </a:ext>
            </a:extLst>
          </p:cNvPr>
          <p:cNvSpPr txBox="1">
            <a:spLocks noChangeArrowheads="1"/>
          </p:cNvSpPr>
          <p:nvPr/>
        </p:nvSpPr>
        <p:spPr bwMode="auto">
          <a:xfrm>
            <a:off x="4086226" y="765175"/>
            <a:ext cx="1071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7901" name="Text Box 28">
            <a:extLst>
              <a:ext uri="{FF2B5EF4-FFF2-40B4-BE49-F238E27FC236}">
                <a16:creationId xmlns:a16="http://schemas.microsoft.com/office/drawing/2014/main" xmlns="" id="{DBBC4DB0-3B52-13D9-5431-EC9A3DB73A0C}"/>
              </a:ext>
            </a:extLst>
          </p:cNvPr>
          <p:cNvSpPr txBox="1">
            <a:spLocks noChangeArrowheads="1"/>
          </p:cNvSpPr>
          <p:nvPr/>
        </p:nvSpPr>
        <p:spPr bwMode="auto">
          <a:xfrm>
            <a:off x="5159376" y="1412876"/>
            <a:ext cx="57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02" name="Text Box 29">
            <a:extLst>
              <a:ext uri="{FF2B5EF4-FFF2-40B4-BE49-F238E27FC236}">
                <a16:creationId xmlns:a16="http://schemas.microsoft.com/office/drawing/2014/main" xmlns="" id="{1005453C-7AF3-4DE5-76CE-01E0875E6840}"/>
              </a:ext>
            </a:extLst>
          </p:cNvPr>
          <p:cNvSpPr txBox="1">
            <a:spLocks noChangeArrowheads="1"/>
          </p:cNvSpPr>
          <p:nvPr/>
        </p:nvSpPr>
        <p:spPr bwMode="auto">
          <a:xfrm>
            <a:off x="5159375" y="765175"/>
            <a:ext cx="79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 Exercice clos</a:t>
            </a:r>
          </a:p>
        </p:txBody>
      </p:sp>
      <p:sp>
        <p:nvSpPr>
          <p:cNvPr id="37903" name="Line 30">
            <a:extLst>
              <a:ext uri="{FF2B5EF4-FFF2-40B4-BE49-F238E27FC236}">
                <a16:creationId xmlns:a16="http://schemas.microsoft.com/office/drawing/2014/main" xmlns="" id="{A87245DE-53D5-3C8F-BF1B-9265FF5605DA}"/>
              </a:ext>
            </a:extLst>
          </p:cNvPr>
          <p:cNvSpPr>
            <a:spLocks noChangeShapeType="1"/>
          </p:cNvSpPr>
          <p:nvPr/>
        </p:nvSpPr>
        <p:spPr bwMode="auto">
          <a:xfrm>
            <a:off x="1992314" y="3429000"/>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04" name="Text Box 34">
            <a:extLst>
              <a:ext uri="{FF2B5EF4-FFF2-40B4-BE49-F238E27FC236}">
                <a16:creationId xmlns:a16="http://schemas.microsoft.com/office/drawing/2014/main" xmlns="" id="{45542EF6-84C8-185B-FD56-836B91BFBA29}"/>
              </a:ext>
            </a:extLst>
          </p:cNvPr>
          <p:cNvSpPr txBox="1">
            <a:spLocks noChangeArrowheads="1"/>
          </p:cNvSpPr>
          <p:nvPr/>
        </p:nvSpPr>
        <p:spPr bwMode="auto">
          <a:xfrm>
            <a:off x="4151313" y="3429000"/>
            <a:ext cx="1079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7905" name="Text Box 36">
            <a:extLst>
              <a:ext uri="{FF2B5EF4-FFF2-40B4-BE49-F238E27FC236}">
                <a16:creationId xmlns:a16="http://schemas.microsoft.com/office/drawing/2014/main" xmlns="" id="{14E6FDAE-4D0E-B437-A1D0-B2F943DEDD47}"/>
              </a:ext>
            </a:extLst>
          </p:cNvPr>
          <p:cNvSpPr txBox="1">
            <a:spLocks noChangeArrowheads="1"/>
          </p:cNvSpPr>
          <p:nvPr/>
        </p:nvSpPr>
        <p:spPr bwMode="auto">
          <a:xfrm>
            <a:off x="5232401" y="3429000"/>
            <a:ext cx="722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9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06" name="Text Box 38">
            <a:extLst>
              <a:ext uri="{FF2B5EF4-FFF2-40B4-BE49-F238E27FC236}">
                <a16:creationId xmlns:a16="http://schemas.microsoft.com/office/drawing/2014/main" xmlns="" id="{74B801B1-A152-E42A-E1CE-5E82BD166AC4}"/>
              </a:ext>
            </a:extLst>
          </p:cNvPr>
          <p:cNvSpPr txBox="1">
            <a:spLocks noChangeArrowheads="1"/>
          </p:cNvSpPr>
          <p:nvPr/>
        </p:nvSpPr>
        <p:spPr bwMode="auto">
          <a:xfrm>
            <a:off x="1992314" y="3213101"/>
            <a:ext cx="2376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II- Créances</a:t>
            </a:r>
          </a:p>
        </p:txBody>
      </p:sp>
      <p:sp>
        <p:nvSpPr>
          <p:cNvPr id="37907" name="Line 40">
            <a:extLst>
              <a:ext uri="{FF2B5EF4-FFF2-40B4-BE49-F238E27FC236}">
                <a16:creationId xmlns:a16="http://schemas.microsoft.com/office/drawing/2014/main" xmlns="" id="{968C207E-5518-9799-48B2-09B9E5C895C2}"/>
              </a:ext>
            </a:extLst>
          </p:cNvPr>
          <p:cNvSpPr>
            <a:spLocks noChangeShapeType="1"/>
          </p:cNvSpPr>
          <p:nvPr/>
        </p:nvSpPr>
        <p:spPr bwMode="auto">
          <a:xfrm>
            <a:off x="1992314" y="58769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08" name="Text Box 41">
            <a:extLst>
              <a:ext uri="{FF2B5EF4-FFF2-40B4-BE49-F238E27FC236}">
                <a16:creationId xmlns:a16="http://schemas.microsoft.com/office/drawing/2014/main" xmlns="" id="{68ADC3CB-BFC5-9F91-A5EA-F3B181D6DF2A}"/>
              </a:ext>
            </a:extLst>
          </p:cNvPr>
          <p:cNvSpPr txBox="1">
            <a:spLocks noChangeArrowheads="1"/>
          </p:cNvSpPr>
          <p:nvPr/>
        </p:nvSpPr>
        <p:spPr bwMode="auto">
          <a:xfrm>
            <a:off x="2135189" y="3860801"/>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09" name="Text Box 44">
            <a:extLst>
              <a:ext uri="{FF2B5EF4-FFF2-40B4-BE49-F238E27FC236}">
                <a16:creationId xmlns:a16="http://schemas.microsoft.com/office/drawing/2014/main" xmlns="" id="{0C45F4B2-E4E0-9E22-1838-37B754C318E0}"/>
              </a:ext>
            </a:extLst>
          </p:cNvPr>
          <p:cNvSpPr txBox="1">
            <a:spLocks noChangeArrowheads="1"/>
          </p:cNvSpPr>
          <p:nvPr/>
        </p:nvSpPr>
        <p:spPr bwMode="auto">
          <a:xfrm>
            <a:off x="1952625" y="3429000"/>
            <a:ext cx="18732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45 Copropriétaires-sommes       exigibles restant à recevoir(2)</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459 Copropriétaires-créances(2) douteuses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Comptes de tiers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42 à 44 Autres créances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46 Débiteurs divers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47 Comptes d’attente</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48 Comptes de régularisation</a:t>
            </a:r>
            <a:endParaRPr lang="fr-FR" altLang="fr-FR" sz="1400">
              <a:solidFill>
                <a:prstClr val="black"/>
              </a:solidFill>
              <a:latin typeface="Arial" panose="020B0604020202020204" pitchFamily="34" charset="0"/>
            </a:endParaRPr>
          </a:p>
        </p:txBody>
      </p:sp>
      <p:sp>
        <p:nvSpPr>
          <p:cNvPr id="37910" name="Rectangle 45">
            <a:extLst>
              <a:ext uri="{FF2B5EF4-FFF2-40B4-BE49-F238E27FC236}">
                <a16:creationId xmlns:a16="http://schemas.microsoft.com/office/drawing/2014/main" xmlns="" id="{FB2BC9B5-E4C8-4538-9CE4-18D6EFBE7670}"/>
              </a:ext>
            </a:extLst>
          </p:cNvPr>
          <p:cNvSpPr>
            <a:spLocks noChangeArrowheads="1"/>
          </p:cNvSpPr>
          <p:nvPr/>
        </p:nvSpPr>
        <p:spPr bwMode="auto">
          <a:xfrm>
            <a:off x="7823200" y="765176"/>
            <a:ext cx="1873250" cy="4608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11" name="Line 48">
            <a:extLst>
              <a:ext uri="{FF2B5EF4-FFF2-40B4-BE49-F238E27FC236}">
                <a16:creationId xmlns:a16="http://schemas.microsoft.com/office/drawing/2014/main" xmlns="" id="{4D0D87B0-D222-077A-4C4E-6C04CD96B65F}"/>
              </a:ext>
            </a:extLst>
          </p:cNvPr>
          <p:cNvSpPr>
            <a:spLocks noChangeShapeType="1"/>
          </p:cNvSpPr>
          <p:nvPr/>
        </p:nvSpPr>
        <p:spPr bwMode="auto">
          <a:xfrm>
            <a:off x="8831263" y="1557338"/>
            <a:ext cx="0" cy="489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12" name="Line 49">
            <a:extLst>
              <a:ext uri="{FF2B5EF4-FFF2-40B4-BE49-F238E27FC236}">
                <a16:creationId xmlns:a16="http://schemas.microsoft.com/office/drawing/2014/main" xmlns="" id="{B217B087-1486-AA29-D0FC-79C463BA89DC}"/>
              </a:ext>
            </a:extLst>
          </p:cNvPr>
          <p:cNvSpPr>
            <a:spLocks noChangeShapeType="1"/>
          </p:cNvSpPr>
          <p:nvPr/>
        </p:nvSpPr>
        <p:spPr bwMode="auto">
          <a:xfrm>
            <a:off x="7788276" y="1265238"/>
            <a:ext cx="1871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13" name="Rectangle 52">
            <a:extLst>
              <a:ext uri="{FF2B5EF4-FFF2-40B4-BE49-F238E27FC236}">
                <a16:creationId xmlns:a16="http://schemas.microsoft.com/office/drawing/2014/main" xmlns="" id="{1E681CF7-76BD-E240-0A49-F68282776045}"/>
              </a:ext>
            </a:extLst>
          </p:cNvPr>
          <p:cNvSpPr>
            <a:spLocks noChangeArrowheads="1"/>
          </p:cNvSpPr>
          <p:nvPr/>
        </p:nvSpPr>
        <p:spPr bwMode="auto">
          <a:xfrm>
            <a:off x="7858125" y="757238"/>
            <a:ext cx="933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7914" name="Text Box 53">
            <a:extLst>
              <a:ext uri="{FF2B5EF4-FFF2-40B4-BE49-F238E27FC236}">
                <a16:creationId xmlns:a16="http://schemas.microsoft.com/office/drawing/2014/main" xmlns="" id="{398CABAC-E822-E5FE-D889-F86F797C6FCD}"/>
              </a:ext>
            </a:extLst>
          </p:cNvPr>
          <p:cNvSpPr txBox="1">
            <a:spLocks noChangeArrowheads="1"/>
          </p:cNvSpPr>
          <p:nvPr/>
        </p:nvSpPr>
        <p:spPr bwMode="auto">
          <a:xfrm>
            <a:off x="7881938" y="3429000"/>
            <a:ext cx="1166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7915" name="Text Box 54">
            <a:extLst>
              <a:ext uri="{FF2B5EF4-FFF2-40B4-BE49-F238E27FC236}">
                <a16:creationId xmlns:a16="http://schemas.microsoft.com/office/drawing/2014/main" xmlns="" id="{C72C5155-BB33-2C3C-8995-00B16B33756A}"/>
              </a:ext>
            </a:extLst>
          </p:cNvPr>
          <p:cNvSpPr txBox="1">
            <a:spLocks noChangeArrowheads="1"/>
          </p:cNvSpPr>
          <p:nvPr/>
        </p:nvSpPr>
        <p:spPr bwMode="auto">
          <a:xfrm>
            <a:off x="8893176" y="763588"/>
            <a:ext cx="720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16" name="Text Box 55">
            <a:extLst>
              <a:ext uri="{FF2B5EF4-FFF2-40B4-BE49-F238E27FC236}">
                <a16:creationId xmlns:a16="http://schemas.microsoft.com/office/drawing/2014/main" xmlns="" id="{F335A548-2190-1E41-13E1-6248AC8286A3}"/>
              </a:ext>
            </a:extLst>
          </p:cNvPr>
          <p:cNvSpPr txBox="1">
            <a:spLocks noChangeArrowheads="1"/>
          </p:cNvSpPr>
          <p:nvPr/>
        </p:nvSpPr>
        <p:spPr bwMode="auto">
          <a:xfrm>
            <a:off x="8904289" y="3429000"/>
            <a:ext cx="720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17" name="Text Box 56">
            <a:extLst>
              <a:ext uri="{FF2B5EF4-FFF2-40B4-BE49-F238E27FC236}">
                <a16:creationId xmlns:a16="http://schemas.microsoft.com/office/drawing/2014/main" xmlns="" id="{ED1F61D9-CF3D-D078-C42D-DECB8A0A466E}"/>
              </a:ext>
            </a:extLst>
          </p:cNvPr>
          <p:cNvSpPr txBox="1">
            <a:spLocks noChangeArrowheads="1"/>
          </p:cNvSpPr>
          <p:nvPr/>
        </p:nvSpPr>
        <p:spPr bwMode="auto">
          <a:xfrm>
            <a:off x="5956301" y="1136651"/>
            <a:ext cx="173037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Provision et avances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102 Provisions pour travaux </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 Avances </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1031 Avances de trésorerie</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1032 Avance travaux</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1033 Autres avances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105 fonds travaux</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131Subventions et instance d’affectation </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12 Solde en attente sur travaux ou opérations exceptionnelles</a:t>
            </a:r>
          </a:p>
        </p:txBody>
      </p:sp>
      <p:sp>
        <p:nvSpPr>
          <p:cNvPr id="37918" name="Line 58">
            <a:extLst>
              <a:ext uri="{FF2B5EF4-FFF2-40B4-BE49-F238E27FC236}">
                <a16:creationId xmlns:a16="http://schemas.microsoft.com/office/drawing/2014/main" xmlns="" id="{9CA55098-CAC8-883C-9473-7EEBD47CC2D6}"/>
              </a:ext>
            </a:extLst>
          </p:cNvPr>
          <p:cNvSpPr>
            <a:spLocks noChangeShapeType="1"/>
          </p:cNvSpPr>
          <p:nvPr/>
        </p:nvSpPr>
        <p:spPr bwMode="auto">
          <a:xfrm>
            <a:off x="1992314" y="32480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19" name="Line 59">
            <a:extLst>
              <a:ext uri="{FF2B5EF4-FFF2-40B4-BE49-F238E27FC236}">
                <a16:creationId xmlns:a16="http://schemas.microsoft.com/office/drawing/2014/main" xmlns="" id="{F0EA2F69-3457-1DFF-970D-4D08DEB99E14}"/>
              </a:ext>
            </a:extLst>
          </p:cNvPr>
          <p:cNvSpPr>
            <a:spLocks noChangeShapeType="1"/>
          </p:cNvSpPr>
          <p:nvPr/>
        </p:nvSpPr>
        <p:spPr bwMode="auto">
          <a:xfrm>
            <a:off x="5953125" y="7651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0" name="Line 60">
            <a:extLst>
              <a:ext uri="{FF2B5EF4-FFF2-40B4-BE49-F238E27FC236}">
                <a16:creationId xmlns:a16="http://schemas.microsoft.com/office/drawing/2014/main" xmlns="" id="{9A5025A9-DABA-3AB4-2FC7-590DAED78A63}"/>
              </a:ext>
            </a:extLst>
          </p:cNvPr>
          <p:cNvSpPr>
            <a:spLocks noChangeShapeType="1"/>
          </p:cNvSpPr>
          <p:nvPr/>
        </p:nvSpPr>
        <p:spPr bwMode="auto">
          <a:xfrm>
            <a:off x="5159375" y="765175"/>
            <a:ext cx="0" cy="511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1" name="Line 64">
            <a:extLst>
              <a:ext uri="{FF2B5EF4-FFF2-40B4-BE49-F238E27FC236}">
                <a16:creationId xmlns:a16="http://schemas.microsoft.com/office/drawing/2014/main" xmlns="" id="{C36488CC-A37F-BA1F-FA31-74AC77DBBFE4}"/>
              </a:ext>
            </a:extLst>
          </p:cNvPr>
          <p:cNvSpPr>
            <a:spLocks noChangeShapeType="1"/>
          </p:cNvSpPr>
          <p:nvPr/>
        </p:nvSpPr>
        <p:spPr bwMode="auto">
          <a:xfrm>
            <a:off x="1992314" y="56610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2" name="Line 68">
            <a:extLst>
              <a:ext uri="{FF2B5EF4-FFF2-40B4-BE49-F238E27FC236}">
                <a16:creationId xmlns:a16="http://schemas.microsoft.com/office/drawing/2014/main" xmlns="" id="{78F5ED65-7604-FE66-4494-EAFD10EA85FB}"/>
              </a:ext>
            </a:extLst>
          </p:cNvPr>
          <p:cNvSpPr>
            <a:spLocks noChangeShapeType="1"/>
          </p:cNvSpPr>
          <p:nvPr/>
        </p:nvSpPr>
        <p:spPr bwMode="auto">
          <a:xfrm flipV="1">
            <a:off x="8831263" y="765175"/>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3" name="Text Box 69">
            <a:extLst>
              <a:ext uri="{FF2B5EF4-FFF2-40B4-BE49-F238E27FC236}">
                <a16:creationId xmlns:a16="http://schemas.microsoft.com/office/drawing/2014/main" xmlns="" id="{7F758050-DE1E-1404-197A-A55383314FC6}"/>
              </a:ext>
            </a:extLst>
          </p:cNvPr>
          <p:cNvSpPr txBox="1">
            <a:spLocks noChangeArrowheads="1"/>
          </p:cNvSpPr>
          <p:nvPr/>
        </p:nvSpPr>
        <p:spPr bwMode="auto">
          <a:xfrm>
            <a:off x="1952626" y="2928939"/>
            <a:ext cx="16557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Trésorerie disponible Total </a:t>
            </a:r>
          </a:p>
        </p:txBody>
      </p:sp>
      <p:sp>
        <p:nvSpPr>
          <p:cNvPr id="37924" name="Text Box 70">
            <a:extLst>
              <a:ext uri="{FF2B5EF4-FFF2-40B4-BE49-F238E27FC236}">
                <a16:creationId xmlns:a16="http://schemas.microsoft.com/office/drawing/2014/main" xmlns="" id="{42F4D5CF-0C41-1D53-DCEE-D4F3937B62AA}"/>
              </a:ext>
            </a:extLst>
          </p:cNvPr>
          <p:cNvSpPr txBox="1">
            <a:spLocks noChangeArrowheads="1"/>
          </p:cNvSpPr>
          <p:nvPr/>
        </p:nvSpPr>
        <p:spPr bwMode="auto">
          <a:xfrm>
            <a:off x="7248525" y="2997201"/>
            <a:ext cx="64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a:t>
            </a:r>
            <a:r>
              <a:rPr lang="fr-FR" altLang="fr-FR" sz="1400">
                <a:solidFill>
                  <a:prstClr val="black"/>
                </a:solidFill>
                <a:latin typeface="Arial" panose="020B0604020202020204" pitchFamily="34" charset="0"/>
              </a:rPr>
              <a:t> </a:t>
            </a:r>
            <a:r>
              <a:rPr lang="fr-FR" altLang="fr-FR" sz="900">
                <a:solidFill>
                  <a:prstClr val="black"/>
                </a:solidFill>
                <a:latin typeface="Arial" panose="020B0604020202020204" pitchFamily="34" charset="0"/>
              </a:rPr>
              <a:t>I</a:t>
            </a:r>
            <a:endParaRPr lang="fr-FR" altLang="fr-FR" sz="1100">
              <a:solidFill>
                <a:prstClr val="black"/>
              </a:solidFill>
              <a:latin typeface="Arial" panose="020B0604020202020204" pitchFamily="34" charset="0"/>
            </a:endParaRPr>
          </a:p>
        </p:txBody>
      </p:sp>
      <p:sp>
        <p:nvSpPr>
          <p:cNvPr id="37925" name="Text Box 71">
            <a:extLst>
              <a:ext uri="{FF2B5EF4-FFF2-40B4-BE49-F238E27FC236}">
                <a16:creationId xmlns:a16="http://schemas.microsoft.com/office/drawing/2014/main" xmlns="" id="{07C37F6C-BE4B-863C-2CE2-9B3C29EA44E1}"/>
              </a:ext>
            </a:extLst>
          </p:cNvPr>
          <p:cNvSpPr txBox="1">
            <a:spLocks noChangeArrowheads="1"/>
          </p:cNvSpPr>
          <p:nvPr/>
        </p:nvSpPr>
        <p:spPr bwMode="auto">
          <a:xfrm>
            <a:off x="7319963" y="5373689"/>
            <a:ext cx="8620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II</a:t>
            </a:r>
          </a:p>
        </p:txBody>
      </p:sp>
      <p:sp>
        <p:nvSpPr>
          <p:cNvPr id="37926" name="Text Box 72">
            <a:extLst>
              <a:ext uri="{FF2B5EF4-FFF2-40B4-BE49-F238E27FC236}">
                <a16:creationId xmlns:a16="http://schemas.microsoft.com/office/drawing/2014/main" xmlns="" id="{0612B9FC-CA77-508A-8C22-7A42C4018C1F}"/>
              </a:ext>
            </a:extLst>
          </p:cNvPr>
          <p:cNvSpPr txBox="1">
            <a:spLocks noChangeArrowheads="1"/>
          </p:cNvSpPr>
          <p:nvPr/>
        </p:nvSpPr>
        <p:spPr bwMode="auto">
          <a:xfrm>
            <a:off x="3595689" y="5429250"/>
            <a:ext cx="719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II</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27" name="Line 74">
            <a:extLst>
              <a:ext uri="{FF2B5EF4-FFF2-40B4-BE49-F238E27FC236}">
                <a16:creationId xmlns:a16="http://schemas.microsoft.com/office/drawing/2014/main" xmlns="" id="{4D41222D-71C3-B7E1-AFB9-02834B94912F}"/>
              </a:ext>
            </a:extLst>
          </p:cNvPr>
          <p:cNvSpPr>
            <a:spLocks noChangeShapeType="1"/>
          </p:cNvSpPr>
          <p:nvPr/>
        </p:nvSpPr>
        <p:spPr bwMode="auto">
          <a:xfrm>
            <a:off x="7788276" y="3898900"/>
            <a:ext cx="1871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8" name="Line 75">
            <a:extLst>
              <a:ext uri="{FF2B5EF4-FFF2-40B4-BE49-F238E27FC236}">
                <a16:creationId xmlns:a16="http://schemas.microsoft.com/office/drawing/2014/main" xmlns="" id="{29A1C10B-CE41-8793-E95F-64530DAF452A}"/>
              </a:ext>
            </a:extLst>
          </p:cNvPr>
          <p:cNvSpPr>
            <a:spLocks noChangeShapeType="1"/>
          </p:cNvSpPr>
          <p:nvPr/>
        </p:nvSpPr>
        <p:spPr bwMode="auto">
          <a:xfrm>
            <a:off x="4151313" y="3929063"/>
            <a:ext cx="1801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9" name="Text Box 76">
            <a:extLst>
              <a:ext uri="{FF2B5EF4-FFF2-40B4-BE49-F238E27FC236}">
                <a16:creationId xmlns:a16="http://schemas.microsoft.com/office/drawing/2014/main" xmlns="" id="{9A21C777-863C-33F3-CE97-63044704D8A8}"/>
              </a:ext>
            </a:extLst>
          </p:cNvPr>
          <p:cNvSpPr txBox="1">
            <a:spLocks noChangeArrowheads="1"/>
          </p:cNvSpPr>
          <p:nvPr/>
        </p:nvSpPr>
        <p:spPr bwMode="auto">
          <a:xfrm>
            <a:off x="5880101" y="3213100"/>
            <a:ext cx="574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Dettes</a:t>
            </a:r>
          </a:p>
        </p:txBody>
      </p:sp>
      <p:sp>
        <p:nvSpPr>
          <p:cNvPr id="37930" name="Text Box 78">
            <a:extLst>
              <a:ext uri="{FF2B5EF4-FFF2-40B4-BE49-F238E27FC236}">
                <a16:creationId xmlns:a16="http://schemas.microsoft.com/office/drawing/2014/main" xmlns="" id="{DFF13667-8C00-466E-0BA1-B1367F7B7088}"/>
              </a:ext>
            </a:extLst>
          </p:cNvPr>
          <p:cNvSpPr txBox="1">
            <a:spLocks noChangeArrowheads="1"/>
          </p:cNvSpPr>
          <p:nvPr/>
        </p:nvSpPr>
        <p:spPr bwMode="auto">
          <a:xfrm>
            <a:off x="5953126" y="3500438"/>
            <a:ext cx="2017713"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45 Copropriété-excédents versés(2)</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Compte de tiers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40 Fournisseurs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42 à 44 Autres dettes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46 Créditeurs divers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47 Compte d’attente</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48 Compte de régularisation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49 Dépréciation des comptes de tiers(2)</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31" name="Line 79">
            <a:extLst>
              <a:ext uri="{FF2B5EF4-FFF2-40B4-BE49-F238E27FC236}">
                <a16:creationId xmlns:a16="http://schemas.microsoft.com/office/drawing/2014/main" xmlns="" id="{5E4F6ED3-3983-C118-F32F-FA0534FA18DB}"/>
              </a:ext>
            </a:extLst>
          </p:cNvPr>
          <p:cNvSpPr>
            <a:spLocks noChangeShapeType="1"/>
          </p:cNvSpPr>
          <p:nvPr/>
        </p:nvSpPr>
        <p:spPr bwMode="auto">
          <a:xfrm>
            <a:off x="5953125" y="60213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32" name="Line 80">
            <a:extLst>
              <a:ext uri="{FF2B5EF4-FFF2-40B4-BE49-F238E27FC236}">
                <a16:creationId xmlns:a16="http://schemas.microsoft.com/office/drawing/2014/main" xmlns="" id="{6E991E8D-F0C1-DD87-5A27-8D4B4AC83F96}"/>
              </a:ext>
            </a:extLst>
          </p:cNvPr>
          <p:cNvSpPr>
            <a:spLocks noChangeShapeType="1"/>
          </p:cNvSpPr>
          <p:nvPr/>
        </p:nvSpPr>
        <p:spPr bwMode="auto">
          <a:xfrm>
            <a:off x="7823200" y="5373688"/>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33" name="Line 81">
            <a:extLst>
              <a:ext uri="{FF2B5EF4-FFF2-40B4-BE49-F238E27FC236}">
                <a16:creationId xmlns:a16="http://schemas.microsoft.com/office/drawing/2014/main" xmlns="" id="{986E0F49-01AE-6A44-4B72-43503349E516}"/>
              </a:ext>
            </a:extLst>
          </p:cNvPr>
          <p:cNvSpPr>
            <a:spLocks noChangeShapeType="1"/>
          </p:cNvSpPr>
          <p:nvPr/>
        </p:nvSpPr>
        <p:spPr bwMode="auto">
          <a:xfrm>
            <a:off x="1992314" y="6453188"/>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163885" name="Text Box 83">
            <a:extLst>
              <a:ext uri="{FF2B5EF4-FFF2-40B4-BE49-F238E27FC236}">
                <a16:creationId xmlns:a16="http://schemas.microsoft.com/office/drawing/2014/main" xmlns="" id="{B10A832B-8E36-A178-78E8-921CE48E6F74}"/>
              </a:ext>
            </a:extLst>
          </p:cNvPr>
          <p:cNvSpPr txBox="1">
            <a:spLocks noChangeArrowheads="1"/>
          </p:cNvSpPr>
          <p:nvPr/>
        </p:nvSpPr>
        <p:spPr bwMode="auto">
          <a:xfrm>
            <a:off x="2773364" y="5600700"/>
            <a:ext cx="1800225" cy="2619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50000"/>
              </a:spcBef>
              <a:buFontTx/>
              <a:buNone/>
              <a:defRPr/>
            </a:pPr>
            <a:r>
              <a:rPr lang="fr-FR" altLang="fr-FR" sz="900" dirty="0">
                <a:solidFill>
                  <a:prstClr val="black"/>
                </a:solidFill>
              </a:rPr>
              <a:t>Total général (1)+(2</a:t>
            </a:r>
            <a:r>
              <a:rPr lang="fr-FR" altLang="fr-FR" sz="1050" dirty="0">
                <a:solidFill>
                  <a:prstClr val="black"/>
                </a:solidFill>
              </a:rPr>
              <a:t>)</a:t>
            </a:r>
          </a:p>
        </p:txBody>
      </p:sp>
      <p:sp>
        <p:nvSpPr>
          <p:cNvPr id="37935" name="Text Box 84">
            <a:extLst>
              <a:ext uri="{FF2B5EF4-FFF2-40B4-BE49-F238E27FC236}">
                <a16:creationId xmlns:a16="http://schemas.microsoft.com/office/drawing/2014/main" xmlns="" id="{564C87B2-B832-0246-CC58-6A2583CABA87}"/>
              </a:ext>
            </a:extLst>
          </p:cNvPr>
          <p:cNvSpPr txBox="1">
            <a:spLocks noChangeArrowheads="1"/>
          </p:cNvSpPr>
          <p:nvPr/>
        </p:nvSpPr>
        <p:spPr bwMode="auto">
          <a:xfrm>
            <a:off x="6554788" y="5657850"/>
            <a:ext cx="1441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général (1)+(2)</a:t>
            </a:r>
          </a:p>
        </p:txBody>
      </p:sp>
      <p:sp>
        <p:nvSpPr>
          <p:cNvPr id="37936" name="Text Box 85">
            <a:extLst>
              <a:ext uri="{FF2B5EF4-FFF2-40B4-BE49-F238E27FC236}">
                <a16:creationId xmlns:a16="http://schemas.microsoft.com/office/drawing/2014/main" xmlns="" id="{CC9CC1D4-9966-4976-F83A-F71C09ED72F7}"/>
              </a:ext>
            </a:extLst>
          </p:cNvPr>
          <p:cNvSpPr txBox="1">
            <a:spLocks noChangeArrowheads="1"/>
          </p:cNvSpPr>
          <p:nvPr/>
        </p:nvSpPr>
        <p:spPr bwMode="auto">
          <a:xfrm>
            <a:off x="1992314" y="5876925"/>
            <a:ext cx="40401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Tx/>
              <a:buAutoNum type="arabicParenBoth"/>
            </a:pPr>
            <a:r>
              <a:rPr lang="fr-FR" altLang="fr-FR" sz="900">
                <a:solidFill>
                  <a:prstClr val="black"/>
                </a:solidFill>
                <a:latin typeface="Arial" panose="020B0604020202020204" pitchFamily="34" charset="0"/>
              </a:rPr>
              <a:t>Une somme affectée du signe &lt;-&gt; indique un découvert correspondant à une dette du syndicat.</a:t>
            </a:r>
          </a:p>
          <a:p>
            <a:pPr defTabSz="457200" fontAlgn="base">
              <a:lnSpc>
                <a:spcPct val="100000"/>
              </a:lnSpc>
              <a:spcBef>
                <a:spcPct val="50000"/>
              </a:spcBef>
              <a:spcAft>
                <a:spcPct val="0"/>
              </a:spcAft>
              <a:buFontTx/>
              <a:buAutoNum type="arabicParenBoth"/>
            </a:pPr>
            <a:r>
              <a:rPr lang="fr-FR" altLang="fr-FR" sz="900">
                <a:solidFill>
                  <a:prstClr val="black"/>
                </a:solidFill>
                <a:latin typeface="Arial" panose="020B0604020202020204" pitchFamily="34" charset="0"/>
              </a:rPr>
              <a:t>Liste individualisée (nom et montant) ci – jointe. </a:t>
            </a:r>
          </a:p>
        </p:txBody>
      </p:sp>
      <p:sp>
        <p:nvSpPr>
          <p:cNvPr id="37937" name="Line 86">
            <a:extLst>
              <a:ext uri="{FF2B5EF4-FFF2-40B4-BE49-F238E27FC236}">
                <a16:creationId xmlns:a16="http://schemas.microsoft.com/office/drawing/2014/main" xmlns="" id="{20752A1D-0493-E097-40AF-8EEBB16ABF19}"/>
              </a:ext>
            </a:extLst>
          </p:cNvPr>
          <p:cNvSpPr>
            <a:spLocks noChangeShapeType="1"/>
          </p:cNvSpPr>
          <p:nvPr/>
        </p:nvSpPr>
        <p:spPr bwMode="auto">
          <a:xfrm>
            <a:off x="4151314" y="3067050"/>
            <a:ext cx="5545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38" name="Line 87">
            <a:extLst>
              <a:ext uri="{FF2B5EF4-FFF2-40B4-BE49-F238E27FC236}">
                <a16:creationId xmlns:a16="http://schemas.microsoft.com/office/drawing/2014/main" xmlns="" id="{DA8F6B49-6E87-B03C-D3A7-EF30023361F4}"/>
              </a:ext>
            </a:extLst>
          </p:cNvPr>
          <p:cNvSpPr>
            <a:spLocks noChangeShapeType="1"/>
          </p:cNvSpPr>
          <p:nvPr/>
        </p:nvSpPr>
        <p:spPr bwMode="auto">
          <a:xfrm flipV="1">
            <a:off x="9696450" y="5661026"/>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39" name="Line 88">
            <a:extLst>
              <a:ext uri="{FF2B5EF4-FFF2-40B4-BE49-F238E27FC236}">
                <a16:creationId xmlns:a16="http://schemas.microsoft.com/office/drawing/2014/main" xmlns="" id="{4CAE53F9-15C3-1B52-533C-CA32FDD81749}"/>
              </a:ext>
            </a:extLst>
          </p:cNvPr>
          <p:cNvSpPr>
            <a:spLocks noChangeShapeType="1"/>
          </p:cNvSpPr>
          <p:nvPr/>
        </p:nvSpPr>
        <p:spPr bwMode="auto">
          <a:xfrm>
            <a:off x="1992313" y="5661026"/>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0" name="Line 89">
            <a:extLst>
              <a:ext uri="{FF2B5EF4-FFF2-40B4-BE49-F238E27FC236}">
                <a16:creationId xmlns:a16="http://schemas.microsoft.com/office/drawing/2014/main" xmlns="" id="{9BBD712A-CA5C-B00B-599D-D6EED0295EBC}"/>
              </a:ext>
            </a:extLst>
          </p:cNvPr>
          <p:cNvSpPr>
            <a:spLocks noChangeShapeType="1"/>
          </p:cNvSpPr>
          <p:nvPr/>
        </p:nvSpPr>
        <p:spPr bwMode="auto">
          <a:xfrm flipH="1">
            <a:off x="1992314" y="5373688"/>
            <a:ext cx="5830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1" name="Line 90">
            <a:extLst>
              <a:ext uri="{FF2B5EF4-FFF2-40B4-BE49-F238E27FC236}">
                <a16:creationId xmlns:a16="http://schemas.microsoft.com/office/drawing/2014/main" xmlns="" id="{6E590E3E-8FAF-D239-B363-067490A21044}"/>
              </a:ext>
            </a:extLst>
          </p:cNvPr>
          <p:cNvSpPr>
            <a:spLocks noChangeShapeType="1"/>
          </p:cNvSpPr>
          <p:nvPr/>
        </p:nvSpPr>
        <p:spPr bwMode="auto">
          <a:xfrm flipV="1">
            <a:off x="1992313" y="144463"/>
            <a:ext cx="0" cy="5472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2" name="Line 91">
            <a:extLst>
              <a:ext uri="{FF2B5EF4-FFF2-40B4-BE49-F238E27FC236}">
                <a16:creationId xmlns:a16="http://schemas.microsoft.com/office/drawing/2014/main" xmlns="" id="{85B603F8-3F76-DF9C-0261-4C9693A456B0}"/>
              </a:ext>
            </a:extLst>
          </p:cNvPr>
          <p:cNvSpPr>
            <a:spLocks noChangeShapeType="1"/>
          </p:cNvSpPr>
          <p:nvPr/>
        </p:nvSpPr>
        <p:spPr bwMode="auto">
          <a:xfrm>
            <a:off x="1971675" y="165100"/>
            <a:ext cx="7704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3" name="Line 93">
            <a:extLst>
              <a:ext uri="{FF2B5EF4-FFF2-40B4-BE49-F238E27FC236}">
                <a16:creationId xmlns:a16="http://schemas.microsoft.com/office/drawing/2014/main" xmlns="" id="{7145318B-042C-6181-1F4C-562E01B7F811}"/>
              </a:ext>
            </a:extLst>
          </p:cNvPr>
          <p:cNvSpPr>
            <a:spLocks noChangeShapeType="1"/>
          </p:cNvSpPr>
          <p:nvPr/>
        </p:nvSpPr>
        <p:spPr bwMode="auto">
          <a:xfrm>
            <a:off x="4151313" y="765175"/>
            <a:ext cx="0" cy="511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4" name="Line 94">
            <a:extLst>
              <a:ext uri="{FF2B5EF4-FFF2-40B4-BE49-F238E27FC236}">
                <a16:creationId xmlns:a16="http://schemas.microsoft.com/office/drawing/2014/main" xmlns="" id="{AE63145B-6CEE-5E70-BD96-196B2C206255}"/>
              </a:ext>
            </a:extLst>
          </p:cNvPr>
          <p:cNvSpPr>
            <a:spLocks noChangeShapeType="1"/>
          </p:cNvSpPr>
          <p:nvPr/>
        </p:nvSpPr>
        <p:spPr bwMode="auto">
          <a:xfrm flipV="1">
            <a:off x="9696450" y="1889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5" name="Line 95">
            <a:extLst>
              <a:ext uri="{FF2B5EF4-FFF2-40B4-BE49-F238E27FC236}">
                <a16:creationId xmlns:a16="http://schemas.microsoft.com/office/drawing/2014/main" xmlns="" id="{A30248B5-E4C2-C1C7-ABFE-7A13C19B7298}"/>
              </a:ext>
            </a:extLst>
          </p:cNvPr>
          <p:cNvSpPr>
            <a:spLocks noChangeShapeType="1"/>
          </p:cNvSpPr>
          <p:nvPr/>
        </p:nvSpPr>
        <p:spPr bwMode="auto">
          <a:xfrm>
            <a:off x="9696450" y="5373689"/>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6" name="Text Box 96">
            <a:extLst>
              <a:ext uri="{FF2B5EF4-FFF2-40B4-BE49-F238E27FC236}">
                <a16:creationId xmlns:a16="http://schemas.microsoft.com/office/drawing/2014/main" xmlns="" id="{3E2F6336-5A7B-109A-B9D9-CDA25B495D6F}"/>
              </a:ext>
            </a:extLst>
          </p:cNvPr>
          <p:cNvSpPr txBox="1">
            <a:spLocks noChangeArrowheads="1"/>
          </p:cNvSpPr>
          <p:nvPr/>
        </p:nvSpPr>
        <p:spPr bwMode="auto">
          <a:xfrm>
            <a:off x="1952625" y="169863"/>
            <a:ext cx="1944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Syndicat des copropriétaires:</a:t>
            </a:r>
          </a:p>
        </p:txBody>
      </p:sp>
    </p:spTree>
    <p:extLst>
      <p:ext uri="{BB962C8B-B14F-4D97-AF65-F5344CB8AC3E}">
        <p14:creationId xmlns:p14="http://schemas.microsoft.com/office/powerpoint/2010/main" val="3001736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xmlns="" id="{158D9520-E799-C0EC-1BA1-5A67CCB36157}"/>
              </a:ext>
            </a:extLst>
          </p:cNvPr>
          <p:cNvSpPr>
            <a:spLocks noChangeArrowheads="1"/>
          </p:cNvSpPr>
          <p:nvPr/>
        </p:nvSpPr>
        <p:spPr bwMode="auto">
          <a:xfrm>
            <a:off x="1774826" y="188913"/>
            <a:ext cx="8893175" cy="655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083" name="Line 24">
            <a:extLst>
              <a:ext uri="{FF2B5EF4-FFF2-40B4-BE49-F238E27FC236}">
                <a16:creationId xmlns:a16="http://schemas.microsoft.com/office/drawing/2014/main" xmlns="" id="{3D9B9F14-B8D2-E440-33E0-BE0F4D6C6A83}"/>
              </a:ext>
            </a:extLst>
          </p:cNvPr>
          <p:cNvSpPr>
            <a:spLocks noChangeShapeType="1"/>
          </p:cNvSpPr>
          <p:nvPr/>
        </p:nvSpPr>
        <p:spPr bwMode="auto">
          <a:xfrm>
            <a:off x="1774826" y="620713"/>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84" name="Line 25">
            <a:extLst>
              <a:ext uri="{FF2B5EF4-FFF2-40B4-BE49-F238E27FC236}">
                <a16:creationId xmlns:a16="http://schemas.microsoft.com/office/drawing/2014/main" xmlns="" id="{6155574A-1DBC-5137-116F-3A0C6614AF90}"/>
              </a:ext>
            </a:extLst>
          </p:cNvPr>
          <p:cNvSpPr>
            <a:spLocks noChangeShapeType="1"/>
          </p:cNvSpPr>
          <p:nvPr/>
        </p:nvSpPr>
        <p:spPr bwMode="auto">
          <a:xfrm>
            <a:off x="1774826" y="765175"/>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85" name="Line 26">
            <a:extLst>
              <a:ext uri="{FF2B5EF4-FFF2-40B4-BE49-F238E27FC236}">
                <a16:creationId xmlns:a16="http://schemas.microsoft.com/office/drawing/2014/main" xmlns="" id="{93C85279-0A2E-B4A2-BD26-AF0FFBF0EFF0}"/>
              </a:ext>
            </a:extLst>
          </p:cNvPr>
          <p:cNvSpPr>
            <a:spLocks noChangeShapeType="1"/>
          </p:cNvSpPr>
          <p:nvPr/>
        </p:nvSpPr>
        <p:spPr bwMode="auto">
          <a:xfrm>
            <a:off x="1774826" y="908050"/>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86" name="Line 27">
            <a:extLst>
              <a:ext uri="{FF2B5EF4-FFF2-40B4-BE49-F238E27FC236}">
                <a16:creationId xmlns:a16="http://schemas.microsoft.com/office/drawing/2014/main" xmlns="" id="{F6777829-67DB-A34C-CD9C-9FD210F10FAD}"/>
              </a:ext>
            </a:extLst>
          </p:cNvPr>
          <p:cNvSpPr>
            <a:spLocks noChangeShapeType="1"/>
          </p:cNvSpPr>
          <p:nvPr/>
        </p:nvSpPr>
        <p:spPr bwMode="auto">
          <a:xfrm>
            <a:off x="1774826" y="1268413"/>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87" name="Line 28">
            <a:extLst>
              <a:ext uri="{FF2B5EF4-FFF2-40B4-BE49-F238E27FC236}">
                <a16:creationId xmlns:a16="http://schemas.microsoft.com/office/drawing/2014/main" xmlns="" id="{AA918AD8-FC9B-D7B8-030D-7CC581A69E55}"/>
              </a:ext>
            </a:extLst>
          </p:cNvPr>
          <p:cNvSpPr>
            <a:spLocks noChangeShapeType="1"/>
          </p:cNvSpPr>
          <p:nvPr/>
        </p:nvSpPr>
        <p:spPr bwMode="auto">
          <a:xfrm>
            <a:off x="1774826" y="1412875"/>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88" name="Text Box 29">
            <a:extLst>
              <a:ext uri="{FF2B5EF4-FFF2-40B4-BE49-F238E27FC236}">
                <a16:creationId xmlns:a16="http://schemas.microsoft.com/office/drawing/2014/main" xmlns="" id="{A33C27F1-9748-CDD7-7873-90FD66A8704F}"/>
              </a:ext>
            </a:extLst>
          </p:cNvPr>
          <p:cNvSpPr txBox="1">
            <a:spLocks noChangeArrowheads="1"/>
          </p:cNvSpPr>
          <p:nvPr/>
        </p:nvSpPr>
        <p:spPr bwMode="auto">
          <a:xfrm>
            <a:off x="4800601" y="188914"/>
            <a:ext cx="4462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Compte de gestion générale de l’exercice clos réalisé (N1) du … au …</a:t>
            </a:r>
          </a:p>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Et budget prévisionnel de l’exercice </a:t>
            </a:r>
          </a:p>
        </p:txBody>
      </p:sp>
      <p:sp>
        <p:nvSpPr>
          <p:cNvPr id="46089" name="Text Box 30">
            <a:extLst>
              <a:ext uri="{FF2B5EF4-FFF2-40B4-BE49-F238E27FC236}">
                <a16:creationId xmlns:a16="http://schemas.microsoft.com/office/drawing/2014/main" xmlns="" id="{A93E9C31-0B20-C94B-0CCE-7DDB59A9EC4E}"/>
              </a:ext>
            </a:extLst>
          </p:cNvPr>
          <p:cNvSpPr txBox="1">
            <a:spLocks noChangeArrowheads="1"/>
          </p:cNvSpPr>
          <p:nvPr/>
        </p:nvSpPr>
        <p:spPr bwMode="auto">
          <a:xfrm>
            <a:off x="1703388" y="609600"/>
            <a:ext cx="396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CHARGES POUR OPÉRATION COURANTES (ventilation en annexe 3)</a:t>
            </a:r>
          </a:p>
        </p:txBody>
      </p:sp>
      <p:sp>
        <p:nvSpPr>
          <p:cNvPr id="46090" name="Text Box 31">
            <a:extLst>
              <a:ext uri="{FF2B5EF4-FFF2-40B4-BE49-F238E27FC236}">
                <a16:creationId xmlns:a16="http://schemas.microsoft.com/office/drawing/2014/main" xmlns="" id="{098D1738-2513-A8A1-61B5-F1B848658EAD}"/>
              </a:ext>
            </a:extLst>
          </p:cNvPr>
          <p:cNvSpPr txBox="1">
            <a:spLocks noChangeArrowheads="1"/>
          </p:cNvSpPr>
          <p:nvPr/>
        </p:nvSpPr>
        <p:spPr bwMode="auto">
          <a:xfrm>
            <a:off x="6524625" y="571500"/>
            <a:ext cx="3386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PRODUIT POUR OPÉRATIONS COURANTES</a:t>
            </a:r>
          </a:p>
        </p:txBody>
      </p:sp>
      <p:sp>
        <p:nvSpPr>
          <p:cNvPr id="46091" name="Text Box 32">
            <a:extLst>
              <a:ext uri="{FF2B5EF4-FFF2-40B4-BE49-F238E27FC236}">
                <a16:creationId xmlns:a16="http://schemas.microsoft.com/office/drawing/2014/main" xmlns="" id="{788C9C59-DCA1-AFA5-8235-656A7CC9B88B}"/>
              </a:ext>
            </a:extLst>
          </p:cNvPr>
          <p:cNvSpPr txBox="1">
            <a:spLocks noChangeArrowheads="1"/>
          </p:cNvSpPr>
          <p:nvPr/>
        </p:nvSpPr>
        <p:spPr bwMode="auto">
          <a:xfrm>
            <a:off x="1703389" y="1484314"/>
            <a:ext cx="28082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60 Achats de matière et fournitures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601 Eau (compteur général)</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602 Électricité</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603 Chauffage, énergie et combustible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60X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61 Services extérieurs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611 Nettoyage des locaux</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612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613 Locations mobilières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614 Locations de maintenance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615 Entretien et petite réparations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61X Autres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62 Frais d’administration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621 Rémunérations du syndic sur gestion copropriété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622 Autres honoraire du syndic</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63 Impôt et taxe</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64 Frais de personnel</a:t>
            </a:r>
          </a:p>
        </p:txBody>
      </p:sp>
      <p:sp>
        <p:nvSpPr>
          <p:cNvPr id="46092" name="Rectangle 33">
            <a:extLst>
              <a:ext uri="{FF2B5EF4-FFF2-40B4-BE49-F238E27FC236}">
                <a16:creationId xmlns:a16="http://schemas.microsoft.com/office/drawing/2014/main" xmlns="" id="{A6FECEA2-85B2-451D-76F7-8BE4388592B9}"/>
              </a:ext>
            </a:extLst>
          </p:cNvPr>
          <p:cNvSpPr>
            <a:spLocks noChangeArrowheads="1"/>
          </p:cNvSpPr>
          <p:nvPr/>
        </p:nvSpPr>
        <p:spPr bwMode="auto">
          <a:xfrm>
            <a:off x="4010025" y="908051"/>
            <a:ext cx="2444750" cy="388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093" name="Line 35">
            <a:extLst>
              <a:ext uri="{FF2B5EF4-FFF2-40B4-BE49-F238E27FC236}">
                <a16:creationId xmlns:a16="http://schemas.microsoft.com/office/drawing/2014/main" xmlns="" id="{02CF55A0-1842-82C1-CAD1-97EE440F8B5C}"/>
              </a:ext>
            </a:extLst>
          </p:cNvPr>
          <p:cNvSpPr>
            <a:spLocks noChangeShapeType="1"/>
          </p:cNvSpPr>
          <p:nvPr/>
        </p:nvSpPr>
        <p:spPr bwMode="auto">
          <a:xfrm>
            <a:off x="4872038"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94" name="Line 36">
            <a:extLst>
              <a:ext uri="{FF2B5EF4-FFF2-40B4-BE49-F238E27FC236}">
                <a16:creationId xmlns:a16="http://schemas.microsoft.com/office/drawing/2014/main" xmlns="" id="{312F1002-C130-FEC8-7057-C45C5E119EE3}"/>
              </a:ext>
            </a:extLst>
          </p:cNvPr>
          <p:cNvSpPr>
            <a:spLocks noChangeShapeType="1"/>
          </p:cNvSpPr>
          <p:nvPr/>
        </p:nvSpPr>
        <p:spPr bwMode="auto">
          <a:xfrm>
            <a:off x="5376863"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95" name="Line 37">
            <a:extLst>
              <a:ext uri="{FF2B5EF4-FFF2-40B4-BE49-F238E27FC236}">
                <a16:creationId xmlns:a16="http://schemas.microsoft.com/office/drawing/2014/main" xmlns="" id="{58FFC287-BF8B-60CD-60C7-C9059538A5AE}"/>
              </a:ext>
            </a:extLst>
          </p:cNvPr>
          <p:cNvSpPr>
            <a:spLocks noChangeShapeType="1"/>
          </p:cNvSpPr>
          <p:nvPr/>
        </p:nvSpPr>
        <p:spPr bwMode="auto">
          <a:xfrm>
            <a:off x="5953125"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96" name="Text Box 43">
            <a:extLst>
              <a:ext uri="{FF2B5EF4-FFF2-40B4-BE49-F238E27FC236}">
                <a16:creationId xmlns:a16="http://schemas.microsoft.com/office/drawing/2014/main" xmlns="" id="{8C17E4D8-AE66-8F64-8D79-A9A349F66F57}"/>
              </a:ext>
            </a:extLst>
          </p:cNvPr>
          <p:cNvSpPr txBox="1">
            <a:spLocks noChangeArrowheads="1"/>
          </p:cNvSpPr>
          <p:nvPr/>
        </p:nvSpPr>
        <p:spPr bwMode="auto">
          <a:xfrm>
            <a:off x="6454776" y="1412876"/>
            <a:ext cx="15859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701 Provisions copropriétaire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711 Subventions sur frais </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       de fonctionnement</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714 Produit divers</a:t>
            </a:r>
          </a:p>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716 Produit financiers</a:t>
            </a:r>
          </a:p>
        </p:txBody>
      </p:sp>
      <p:sp>
        <p:nvSpPr>
          <p:cNvPr id="46097" name="Rectangle 44">
            <a:extLst>
              <a:ext uri="{FF2B5EF4-FFF2-40B4-BE49-F238E27FC236}">
                <a16:creationId xmlns:a16="http://schemas.microsoft.com/office/drawing/2014/main" xmlns="" id="{07925656-D159-A741-01FC-8BBB1BE1196F}"/>
              </a:ext>
            </a:extLst>
          </p:cNvPr>
          <p:cNvSpPr>
            <a:spLocks noChangeArrowheads="1"/>
          </p:cNvSpPr>
          <p:nvPr/>
        </p:nvSpPr>
        <p:spPr bwMode="auto">
          <a:xfrm>
            <a:off x="8040688" y="765175"/>
            <a:ext cx="2627312" cy="403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098" name="Line 45">
            <a:extLst>
              <a:ext uri="{FF2B5EF4-FFF2-40B4-BE49-F238E27FC236}">
                <a16:creationId xmlns:a16="http://schemas.microsoft.com/office/drawing/2014/main" xmlns="" id="{64CD9DAF-241B-EB78-6694-73D88557AF58}"/>
              </a:ext>
            </a:extLst>
          </p:cNvPr>
          <p:cNvSpPr>
            <a:spLocks noChangeShapeType="1"/>
          </p:cNvSpPr>
          <p:nvPr/>
        </p:nvSpPr>
        <p:spPr bwMode="auto">
          <a:xfrm>
            <a:off x="8470900"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099" name="Line 46">
            <a:extLst>
              <a:ext uri="{FF2B5EF4-FFF2-40B4-BE49-F238E27FC236}">
                <a16:creationId xmlns:a16="http://schemas.microsoft.com/office/drawing/2014/main" xmlns="" id="{36B4FE97-9055-B3FD-6517-CD989132BCC6}"/>
              </a:ext>
            </a:extLst>
          </p:cNvPr>
          <p:cNvSpPr>
            <a:spLocks noChangeShapeType="1"/>
          </p:cNvSpPr>
          <p:nvPr/>
        </p:nvSpPr>
        <p:spPr bwMode="auto">
          <a:xfrm>
            <a:off x="8904288"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00" name="Line 47">
            <a:extLst>
              <a:ext uri="{FF2B5EF4-FFF2-40B4-BE49-F238E27FC236}">
                <a16:creationId xmlns:a16="http://schemas.microsoft.com/office/drawing/2014/main" xmlns="" id="{DA3C16B0-BE50-3112-1392-155BB0959DC4}"/>
              </a:ext>
            </a:extLst>
          </p:cNvPr>
          <p:cNvSpPr>
            <a:spLocks noChangeShapeType="1"/>
          </p:cNvSpPr>
          <p:nvPr/>
        </p:nvSpPr>
        <p:spPr bwMode="auto">
          <a:xfrm>
            <a:off x="9480550" y="765175"/>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01" name="Line 48">
            <a:extLst>
              <a:ext uri="{FF2B5EF4-FFF2-40B4-BE49-F238E27FC236}">
                <a16:creationId xmlns:a16="http://schemas.microsoft.com/office/drawing/2014/main" xmlns="" id="{29E37487-266E-7030-134A-2A43EFBA1EB2}"/>
              </a:ext>
            </a:extLst>
          </p:cNvPr>
          <p:cNvSpPr>
            <a:spLocks noChangeShapeType="1"/>
          </p:cNvSpPr>
          <p:nvPr/>
        </p:nvSpPr>
        <p:spPr bwMode="auto">
          <a:xfrm>
            <a:off x="10056813"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02" name="Text Box 51">
            <a:extLst>
              <a:ext uri="{FF2B5EF4-FFF2-40B4-BE49-F238E27FC236}">
                <a16:creationId xmlns:a16="http://schemas.microsoft.com/office/drawing/2014/main" xmlns="" id="{F5C36214-32F3-2AF1-F6D8-2D9A682FB03D}"/>
              </a:ext>
            </a:extLst>
          </p:cNvPr>
          <p:cNvSpPr txBox="1">
            <a:spLocks noChangeArrowheads="1"/>
          </p:cNvSpPr>
          <p:nvPr/>
        </p:nvSpPr>
        <p:spPr bwMode="auto">
          <a:xfrm>
            <a:off x="4010026" y="1268414"/>
            <a:ext cx="4302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6103" name="Text Box 54">
            <a:extLst>
              <a:ext uri="{FF2B5EF4-FFF2-40B4-BE49-F238E27FC236}">
                <a16:creationId xmlns:a16="http://schemas.microsoft.com/office/drawing/2014/main" xmlns="" id="{035D6C76-CF69-CD6E-F544-97BCE612E9E4}"/>
              </a:ext>
            </a:extLst>
          </p:cNvPr>
          <p:cNvSpPr txBox="1">
            <a:spLocks noChangeArrowheads="1"/>
          </p:cNvSpPr>
          <p:nvPr/>
        </p:nvSpPr>
        <p:spPr bwMode="auto">
          <a:xfrm>
            <a:off x="5232400" y="119697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04" name="Text Box 55">
            <a:extLst>
              <a:ext uri="{FF2B5EF4-FFF2-40B4-BE49-F238E27FC236}">
                <a16:creationId xmlns:a16="http://schemas.microsoft.com/office/drawing/2014/main" xmlns="" id="{D71CD850-38EA-54BC-FE05-A9F46C844CA7}"/>
              </a:ext>
            </a:extLst>
          </p:cNvPr>
          <p:cNvSpPr txBox="1">
            <a:spLocks noChangeArrowheads="1"/>
          </p:cNvSpPr>
          <p:nvPr/>
        </p:nvSpPr>
        <p:spPr bwMode="auto">
          <a:xfrm>
            <a:off x="4421189" y="1262064"/>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6105" name="Text Box 56">
            <a:extLst>
              <a:ext uri="{FF2B5EF4-FFF2-40B4-BE49-F238E27FC236}">
                <a16:creationId xmlns:a16="http://schemas.microsoft.com/office/drawing/2014/main" xmlns="" id="{421F4CAE-EC61-A18F-93B1-8A708203CD21}"/>
              </a:ext>
            </a:extLst>
          </p:cNvPr>
          <p:cNvSpPr txBox="1">
            <a:spLocks noChangeArrowheads="1"/>
          </p:cNvSpPr>
          <p:nvPr/>
        </p:nvSpPr>
        <p:spPr bwMode="auto">
          <a:xfrm>
            <a:off x="4979989" y="1268414"/>
            <a:ext cx="287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6106" name="Text Box 57">
            <a:extLst>
              <a:ext uri="{FF2B5EF4-FFF2-40B4-BE49-F238E27FC236}">
                <a16:creationId xmlns:a16="http://schemas.microsoft.com/office/drawing/2014/main" xmlns="" id="{1654B4E5-7A41-7E54-FD37-B3C6071A861F}"/>
              </a:ext>
            </a:extLst>
          </p:cNvPr>
          <p:cNvSpPr txBox="1">
            <a:spLocks noChangeArrowheads="1"/>
          </p:cNvSpPr>
          <p:nvPr/>
        </p:nvSpPr>
        <p:spPr bwMode="auto">
          <a:xfrm>
            <a:off x="5448300" y="12684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6107" name="Text Box 58">
            <a:extLst>
              <a:ext uri="{FF2B5EF4-FFF2-40B4-BE49-F238E27FC236}">
                <a16:creationId xmlns:a16="http://schemas.microsoft.com/office/drawing/2014/main" xmlns="" id="{CB7E2260-5B9A-3A2D-80D2-A40E30046775}"/>
              </a:ext>
            </a:extLst>
          </p:cNvPr>
          <p:cNvSpPr txBox="1">
            <a:spLocks noChangeArrowheads="1"/>
          </p:cNvSpPr>
          <p:nvPr/>
        </p:nvSpPr>
        <p:spPr bwMode="auto">
          <a:xfrm>
            <a:off x="5953125" y="1268414"/>
            <a:ext cx="501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N+2</a:t>
            </a:r>
          </a:p>
        </p:txBody>
      </p:sp>
      <p:sp>
        <p:nvSpPr>
          <p:cNvPr id="46108" name="Text Box 63">
            <a:extLst>
              <a:ext uri="{FF2B5EF4-FFF2-40B4-BE49-F238E27FC236}">
                <a16:creationId xmlns:a16="http://schemas.microsoft.com/office/drawing/2014/main" xmlns="" id="{01A47C27-C3E1-F677-A438-6117A261C7C8}"/>
              </a:ext>
            </a:extLst>
          </p:cNvPr>
          <p:cNvSpPr txBox="1">
            <a:spLocks noChangeArrowheads="1"/>
          </p:cNvSpPr>
          <p:nvPr/>
        </p:nvSpPr>
        <p:spPr bwMode="auto">
          <a:xfrm>
            <a:off x="8688388" y="1268414"/>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09" name="Text Box 64">
            <a:extLst>
              <a:ext uri="{FF2B5EF4-FFF2-40B4-BE49-F238E27FC236}">
                <a16:creationId xmlns:a16="http://schemas.microsoft.com/office/drawing/2014/main" xmlns="" id="{9D512EEC-4315-AB0E-68BC-1F56AC8F8A38}"/>
              </a:ext>
            </a:extLst>
          </p:cNvPr>
          <p:cNvSpPr txBox="1">
            <a:spLocks noChangeArrowheads="1"/>
          </p:cNvSpPr>
          <p:nvPr/>
        </p:nvSpPr>
        <p:spPr bwMode="auto">
          <a:xfrm>
            <a:off x="9558338" y="1268414"/>
            <a:ext cx="431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6110" name="Text Box 65">
            <a:extLst>
              <a:ext uri="{FF2B5EF4-FFF2-40B4-BE49-F238E27FC236}">
                <a16:creationId xmlns:a16="http://schemas.microsoft.com/office/drawing/2014/main" xmlns="" id="{E58546E2-5735-0B54-5DCA-3394E4B172F5}"/>
              </a:ext>
            </a:extLst>
          </p:cNvPr>
          <p:cNvSpPr txBox="1">
            <a:spLocks noChangeArrowheads="1"/>
          </p:cNvSpPr>
          <p:nvPr/>
        </p:nvSpPr>
        <p:spPr bwMode="auto">
          <a:xfrm>
            <a:off x="8040688" y="1268414"/>
            <a:ext cx="501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11" name="Text Box 66">
            <a:extLst>
              <a:ext uri="{FF2B5EF4-FFF2-40B4-BE49-F238E27FC236}">
                <a16:creationId xmlns:a16="http://schemas.microsoft.com/office/drawing/2014/main" xmlns="" id="{2C69DC80-EE87-5326-706A-BD5277C3175F}"/>
              </a:ext>
            </a:extLst>
          </p:cNvPr>
          <p:cNvSpPr txBox="1">
            <a:spLocks noChangeArrowheads="1"/>
          </p:cNvSpPr>
          <p:nvPr/>
        </p:nvSpPr>
        <p:spPr bwMode="auto">
          <a:xfrm>
            <a:off x="8524875" y="1268414"/>
            <a:ext cx="503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12" name="Rectangle 68">
            <a:extLst>
              <a:ext uri="{FF2B5EF4-FFF2-40B4-BE49-F238E27FC236}">
                <a16:creationId xmlns:a16="http://schemas.microsoft.com/office/drawing/2014/main" xmlns="" id="{BE0CF631-24C6-239D-5BF5-F49363FA43C4}"/>
              </a:ext>
            </a:extLst>
          </p:cNvPr>
          <p:cNvSpPr>
            <a:spLocks noChangeArrowheads="1"/>
          </p:cNvSpPr>
          <p:nvPr/>
        </p:nvSpPr>
        <p:spPr bwMode="auto">
          <a:xfrm>
            <a:off x="10128250" y="1268414"/>
            <a:ext cx="400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N+1</a:t>
            </a:r>
          </a:p>
        </p:txBody>
      </p:sp>
      <p:sp>
        <p:nvSpPr>
          <p:cNvPr id="46113" name="Text Box 70">
            <a:extLst>
              <a:ext uri="{FF2B5EF4-FFF2-40B4-BE49-F238E27FC236}">
                <a16:creationId xmlns:a16="http://schemas.microsoft.com/office/drawing/2014/main" xmlns="" id="{EB41207A-FAA0-CFDB-A9E6-F5809BAE2B09}"/>
              </a:ext>
            </a:extLst>
          </p:cNvPr>
          <p:cNvSpPr txBox="1">
            <a:spLocks noChangeArrowheads="1"/>
          </p:cNvSpPr>
          <p:nvPr/>
        </p:nvSpPr>
        <p:spPr bwMode="auto">
          <a:xfrm>
            <a:off x="8742364" y="1277939"/>
            <a:ext cx="503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14" name="Rectangle 72">
            <a:extLst>
              <a:ext uri="{FF2B5EF4-FFF2-40B4-BE49-F238E27FC236}">
                <a16:creationId xmlns:a16="http://schemas.microsoft.com/office/drawing/2014/main" xmlns="" id="{F4C18BAE-B9AA-2D72-0A6D-6E48234131EB}"/>
              </a:ext>
            </a:extLst>
          </p:cNvPr>
          <p:cNvSpPr>
            <a:spLocks noChangeArrowheads="1"/>
          </p:cNvSpPr>
          <p:nvPr/>
        </p:nvSpPr>
        <p:spPr bwMode="auto">
          <a:xfrm>
            <a:off x="9048750" y="1258889"/>
            <a:ext cx="2682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900">
                <a:solidFill>
                  <a:prstClr val="black"/>
                </a:solidFill>
                <a:latin typeface="Arial" panose="020B0604020202020204" pitchFamily="34" charset="0"/>
              </a:rPr>
              <a:t>N</a:t>
            </a:r>
          </a:p>
        </p:txBody>
      </p:sp>
      <p:sp>
        <p:nvSpPr>
          <p:cNvPr id="46115" name="Line 73">
            <a:extLst>
              <a:ext uri="{FF2B5EF4-FFF2-40B4-BE49-F238E27FC236}">
                <a16:creationId xmlns:a16="http://schemas.microsoft.com/office/drawing/2014/main" xmlns="" id="{A7BE3859-6B32-BCE5-32B2-A3CD40795996}"/>
              </a:ext>
            </a:extLst>
          </p:cNvPr>
          <p:cNvSpPr>
            <a:spLocks noChangeShapeType="1"/>
          </p:cNvSpPr>
          <p:nvPr/>
        </p:nvSpPr>
        <p:spPr bwMode="auto">
          <a:xfrm>
            <a:off x="1774826" y="4221163"/>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16" name="Line 74">
            <a:extLst>
              <a:ext uri="{FF2B5EF4-FFF2-40B4-BE49-F238E27FC236}">
                <a16:creationId xmlns:a16="http://schemas.microsoft.com/office/drawing/2014/main" xmlns="" id="{986CAE83-DDD9-0256-420D-AC91BCB39472}"/>
              </a:ext>
            </a:extLst>
          </p:cNvPr>
          <p:cNvSpPr>
            <a:spLocks noChangeShapeType="1"/>
          </p:cNvSpPr>
          <p:nvPr/>
        </p:nvSpPr>
        <p:spPr bwMode="auto">
          <a:xfrm>
            <a:off x="1774826" y="4365625"/>
            <a:ext cx="8208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166950" name="Text Box 75">
            <a:extLst>
              <a:ext uri="{FF2B5EF4-FFF2-40B4-BE49-F238E27FC236}">
                <a16:creationId xmlns:a16="http://schemas.microsoft.com/office/drawing/2014/main" xmlns="" id="{25568110-302C-9A56-CF77-94444CA06195}"/>
              </a:ext>
            </a:extLst>
          </p:cNvPr>
          <p:cNvSpPr txBox="1">
            <a:spLocks noChangeArrowheads="1"/>
          </p:cNvSpPr>
          <p:nvPr/>
        </p:nvSpPr>
        <p:spPr bwMode="auto">
          <a:xfrm>
            <a:off x="1874839" y="3933826"/>
            <a:ext cx="1658937" cy="5000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50000"/>
              </a:spcBef>
              <a:buFontTx/>
              <a:buNone/>
              <a:defRPr/>
            </a:pPr>
            <a:r>
              <a:rPr lang="fr-FR" altLang="fr-FR" sz="1600" dirty="0">
                <a:solidFill>
                  <a:prstClr val="black"/>
                </a:solidFill>
              </a:rPr>
              <a:t>                              </a:t>
            </a:r>
            <a:r>
              <a:rPr lang="fr-FR" altLang="fr-FR" sz="1050" dirty="0">
                <a:solidFill>
                  <a:prstClr val="black"/>
                </a:solidFill>
              </a:rPr>
              <a:t>Sous-total</a:t>
            </a:r>
          </a:p>
        </p:txBody>
      </p:sp>
      <p:sp>
        <p:nvSpPr>
          <p:cNvPr id="46118" name="Line 76">
            <a:extLst>
              <a:ext uri="{FF2B5EF4-FFF2-40B4-BE49-F238E27FC236}">
                <a16:creationId xmlns:a16="http://schemas.microsoft.com/office/drawing/2014/main" xmlns="" id="{F12C0FB9-083A-A2C6-445C-E6888BED84CF}"/>
              </a:ext>
            </a:extLst>
          </p:cNvPr>
          <p:cNvSpPr>
            <a:spLocks noChangeShapeType="1"/>
          </p:cNvSpPr>
          <p:nvPr/>
        </p:nvSpPr>
        <p:spPr bwMode="auto">
          <a:xfrm>
            <a:off x="4440238" y="908051"/>
            <a:ext cx="0" cy="388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19" name="Line 77">
            <a:extLst>
              <a:ext uri="{FF2B5EF4-FFF2-40B4-BE49-F238E27FC236}">
                <a16:creationId xmlns:a16="http://schemas.microsoft.com/office/drawing/2014/main" xmlns="" id="{897CC67D-268F-53C5-4BA6-096B7D6F990F}"/>
              </a:ext>
            </a:extLst>
          </p:cNvPr>
          <p:cNvSpPr>
            <a:spLocks noChangeShapeType="1"/>
          </p:cNvSpPr>
          <p:nvPr/>
        </p:nvSpPr>
        <p:spPr bwMode="auto">
          <a:xfrm flipV="1">
            <a:off x="6454775" y="620714"/>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0" name="Line 78">
            <a:extLst>
              <a:ext uri="{FF2B5EF4-FFF2-40B4-BE49-F238E27FC236}">
                <a16:creationId xmlns:a16="http://schemas.microsoft.com/office/drawing/2014/main" xmlns="" id="{C89AD9E6-BA39-1D0C-E7BE-21F5A824635F}"/>
              </a:ext>
            </a:extLst>
          </p:cNvPr>
          <p:cNvSpPr>
            <a:spLocks noChangeShapeType="1"/>
          </p:cNvSpPr>
          <p:nvPr/>
        </p:nvSpPr>
        <p:spPr bwMode="auto">
          <a:xfrm flipV="1">
            <a:off x="4010025" y="765176"/>
            <a:ext cx="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1" name="Line 79">
            <a:extLst>
              <a:ext uri="{FF2B5EF4-FFF2-40B4-BE49-F238E27FC236}">
                <a16:creationId xmlns:a16="http://schemas.microsoft.com/office/drawing/2014/main" xmlns="" id="{096756BE-9C19-AEC8-B257-5FD2F92DE49E}"/>
              </a:ext>
            </a:extLst>
          </p:cNvPr>
          <p:cNvSpPr>
            <a:spLocks noChangeShapeType="1"/>
          </p:cNvSpPr>
          <p:nvPr/>
        </p:nvSpPr>
        <p:spPr bwMode="auto">
          <a:xfrm flipV="1">
            <a:off x="5376863" y="765176"/>
            <a:ext cx="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2" name="Line 81">
            <a:extLst>
              <a:ext uri="{FF2B5EF4-FFF2-40B4-BE49-F238E27FC236}">
                <a16:creationId xmlns:a16="http://schemas.microsoft.com/office/drawing/2014/main" xmlns="" id="{1EF4CDD2-9DCA-1D84-EA23-F9711D5F6517}"/>
              </a:ext>
            </a:extLst>
          </p:cNvPr>
          <p:cNvSpPr>
            <a:spLocks noChangeShapeType="1"/>
          </p:cNvSpPr>
          <p:nvPr/>
        </p:nvSpPr>
        <p:spPr bwMode="auto">
          <a:xfrm>
            <a:off x="6097588" y="4652963"/>
            <a:ext cx="388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3" name="Line 82">
            <a:extLst>
              <a:ext uri="{FF2B5EF4-FFF2-40B4-BE49-F238E27FC236}">
                <a16:creationId xmlns:a16="http://schemas.microsoft.com/office/drawing/2014/main" xmlns="" id="{F9D95600-5997-BF99-4B27-062524CD07D8}"/>
              </a:ext>
            </a:extLst>
          </p:cNvPr>
          <p:cNvSpPr>
            <a:spLocks noChangeShapeType="1"/>
          </p:cNvSpPr>
          <p:nvPr/>
        </p:nvSpPr>
        <p:spPr bwMode="auto">
          <a:xfrm flipH="1">
            <a:off x="1774825" y="4652963"/>
            <a:ext cx="2520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4" name="Text Box 83">
            <a:extLst>
              <a:ext uri="{FF2B5EF4-FFF2-40B4-BE49-F238E27FC236}">
                <a16:creationId xmlns:a16="http://schemas.microsoft.com/office/drawing/2014/main" xmlns="" id="{2333A0E6-6611-39A6-6B49-3429BD3FBCED}"/>
              </a:ext>
            </a:extLst>
          </p:cNvPr>
          <p:cNvSpPr txBox="1">
            <a:spLocks noChangeArrowheads="1"/>
          </p:cNvSpPr>
          <p:nvPr/>
        </p:nvSpPr>
        <p:spPr bwMode="auto">
          <a:xfrm>
            <a:off x="1809750" y="4386263"/>
            <a:ext cx="252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Solde (excèdent/opération courantes affecté aux copropriétaires)</a:t>
            </a:r>
          </a:p>
        </p:txBody>
      </p:sp>
      <p:sp>
        <p:nvSpPr>
          <p:cNvPr id="46125" name="Line 84">
            <a:extLst>
              <a:ext uri="{FF2B5EF4-FFF2-40B4-BE49-F238E27FC236}">
                <a16:creationId xmlns:a16="http://schemas.microsoft.com/office/drawing/2014/main" xmlns="" id="{AB670518-B230-AC65-3C8F-0C1DD0EBA3EC}"/>
              </a:ext>
            </a:extLst>
          </p:cNvPr>
          <p:cNvSpPr>
            <a:spLocks noChangeShapeType="1"/>
          </p:cNvSpPr>
          <p:nvPr/>
        </p:nvSpPr>
        <p:spPr bwMode="auto">
          <a:xfrm>
            <a:off x="1774826" y="4797425"/>
            <a:ext cx="8208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6" name="Line 85">
            <a:extLst>
              <a:ext uri="{FF2B5EF4-FFF2-40B4-BE49-F238E27FC236}">
                <a16:creationId xmlns:a16="http://schemas.microsoft.com/office/drawing/2014/main" xmlns="" id="{E8B440E7-30F6-9CA0-F811-BEA963588815}"/>
              </a:ext>
            </a:extLst>
          </p:cNvPr>
          <p:cNvSpPr>
            <a:spLocks noChangeShapeType="1"/>
          </p:cNvSpPr>
          <p:nvPr/>
        </p:nvSpPr>
        <p:spPr bwMode="auto">
          <a:xfrm>
            <a:off x="4295776" y="4652963"/>
            <a:ext cx="18700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27" name="Rectangle 88">
            <a:extLst>
              <a:ext uri="{FF2B5EF4-FFF2-40B4-BE49-F238E27FC236}">
                <a16:creationId xmlns:a16="http://schemas.microsoft.com/office/drawing/2014/main" xmlns="" id="{C412C8A8-157E-BB57-0504-BD16BA0A43B9}"/>
              </a:ext>
            </a:extLst>
          </p:cNvPr>
          <p:cNvSpPr>
            <a:spLocks noChangeArrowheads="1"/>
          </p:cNvSpPr>
          <p:nvPr/>
        </p:nvSpPr>
        <p:spPr bwMode="auto">
          <a:xfrm>
            <a:off x="6383338" y="4365626"/>
            <a:ext cx="1693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Solde (excèdent /opération courantes  affecté aux copropriétaires)</a:t>
            </a:r>
          </a:p>
        </p:txBody>
      </p:sp>
      <p:sp>
        <p:nvSpPr>
          <p:cNvPr id="46128" name="Text Box 90">
            <a:extLst>
              <a:ext uri="{FF2B5EF4-FFF2-40B4-BE49-F238E27FC236}">
                <a16:creationId xmlns:a16="http://schemas.microsoft.com/office/drawing/2014/main" xmlns="" id="{1C02C31B-D3C5-D75C-30B4-682A8ECE0F90}"/>
              </a:ext>
            </a:extLst>
          </p:cNvPr>
          <p:cNvSpPr txBox="1">
            <a:spLocks noChangeArrowheads="1"/>
          </p:cNvSpPr>
          <p:nvPr/>
        </p:nvSpPr>
        <p:spPr bwMode="auto">
          <a:xfrm>
            <a:off x="1738313" y="4786314"/>
            <a:ext cx="3960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CHARGES POUR TRAVAUX ET AUTRES OPÉRATIONS EXEPTIONNELLES</a:t>
            </a:r>
          </a:p>
        </p:txBody>
      </p:sp>
      <p:sp>
        <p:nvSpPr>
          <p:cNvPr id="46129" name="Rectangle 91">
            <a:extLst>
              <a:ext uri="{FF2B5EF4-FFF2-40B4-BE49-F238E27FC236}">
                <a16:creationId xmlns:a16="http://schemas.microsoft.com/office/drawing/2014/main" xmlns="" id="{BD2A0715-8245-562A-AE8E-FFFC7DFB3380}"/>
              </a:ext>
            </a:extLst>
          </p:cNvPr>
          <p:cNvSpPr>
            <a:spLocks noChangeArrowheads="1"/>
          </p:cNvSpPr>
          <p:nvPr/>
        </p:nvSpPr>
        <p:spPr bwMode="auto">
          <a:xfrm>
            <a:off x="1774825" y="4941888"/>
            <a:ext cx="3602038" cy="1511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30" name="Line 92">
            <a:extLst>
              <a:ext uri="{FF2B5EF4-FFF2-40B4-BE49-F238E27FC236}">
                <a16:creationId xmlns:a16="http://schemas.microsoft.com/office/drawing/2014/main" xmlns="" id="{0BEDFEB0-20E2-956B-3990-422088A12CA2}"/>
              </a:ext>
            </a:extLst>
          </p:cNvPr>
          <p:cNvSpPr>
            <a:spLocks noChangeShapeType="1"/>
          </p:cNvSpPr>
          <p:nvPr/>
        </p:nvSpPr>
        <p:spPr bwMode="auto">
          <a:xfrm>
            <a:off x="4010025"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31" name="Line 93">
            <a:extLst>
              <a:ext uri="{FF2B5EF4-FFF2-40B4-BE49-F238E27FC236}">
                <a16:creationId xmlns:a16="http://schemas.microsoft.com/office/drawing/2014/main" xmlns="" id="{1DC7288F-9EC2-0B53-500F-3E977DDDE38A}"/>
              </a:ext>
            </a:extLst>
          </p:cNvPr>
          <p:cNvSpPr>
            <a:spLocks noChangeShapeType="1"/>
          </p:cNvSpPr>
          <p:nvPr/>
        </p:nvSpPr>
        <p:spPr bwMode="auto">
          <a:xfrm>
            <a:off x="4440238"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32" name="Line 94">
            <a:extLst>
              <a:ext uri="{FF2B5EF4-FFF2-40B4-BE49-F238E27FC236}">
                <a16:creationId xmlns:a16="http://schemas.microsoft.com/office/drawing/2014/main" xmlns="" id="{F1E03B79-A834-4998-FA06-135F09CA0C05}"/>
              </a:ext>
            </a:extLst>
          </p:cNvPr>
          <p:cNvSpPr>
            <a:spLocks noChangeShapeType="1"/>
          </p:cNvSpPr>
          <p:nvPr/>
        </p:nvSpPr>
        <p:spPr bwMode="auto">
          <a:xfrm>
            <a:off x="4872038"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33" name="Text Box 95">
            <a:extLst>
              <a:ext uri="{FF2B5EF4-FFF2-40B4-BE49-F238E27FC236}">
                <a16:creationId xmlns:a16="http://schemas.microsoft.com/office/drawing/2014/main" xmlns="" id="{D98F602F-52F2-A838-E5C4-9BD697338BED}"/>
              </a:ext>
            </a:extLst>
          </p:cNvPr>
          <p:cNvSpPr txBox="1">
            <a:spLocks noChangeArrowheads="1"/>
          </p:cNvSpPr>
          <p:nvPr/>
        </p:nvSpPr>
        <p:spPr bwMode="auto">
          <a:xfrm>
            <a:off x="1738313" y="4929189"/>
            <a:ext cx="25209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661 Remboursement d’annuités d’empreint</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671à 673 Travaux</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677 Pertes sur créances irrécouvrables </a:t>
            </a:r>
          </a:p>
          <a:p>
            <a:pPr defTabSz="457200" fontAlgn="base">
              <a:lnSpc>
                <a:spcPct val="100000"/>
              </a:lnSpc>
              <a:spcBef>
                <a:spcPct val="50000"/>
              </a:spcBef>
              <a:spcAft>
                <a:spcPct val="0"/>
              </a:spcAft>
              <a:buFont typeface="Arial" panose="020B0604020202020204" pitchFamily="34" charset="0"/>
              <a:buNone/>
            </a:pPr>
            <a:endParaRPr lang="fr-FR" altLang="fr-FR" sz="9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9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34" name="Rectangle 96">
            <a:extLst>
              <a:ext uri="{FF2B5EF4-FFF2-40B4-BE49-F238E27FC236}">
                <a16:creationId xmlns:a16="http://schemas.microsoft.com/office/drawing/2014/main" xmlns="" id="{3463D5A1-E2DA-AE80-7FFB-CA4DDB44562A}"/>
              </a:ext>
            </a:extLst>
          </p:cNvPr>
          <p:cNvSpPr>
            <a:spLocks noChangeArrowheads="1"/>
          </p:cNvSpPr>
          <p:nvPr/>
        </p:nvSpPr>
        <p:spPr bwMode="auto">
          <a:xfrm>
            <a:off x="6097588" y="4941889"/>
            <a:ext cx="3382962"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35" name="Text Box 98">
            <a:extLst>
              <a:ext uri="{FF2B5EF4-FFF2-40B4-BE49-F238E27FC236}">
                <a16:creationId xmlns:a16="http://schemas.microsoft.com/office/drawing/2014/main" xmlns="" id="{4D03D81B-1C6F-A9A5-E806-CB13DF91BB85}"/>
              </a:ext>
            </a:extLst>
          </p:cNvPr>
          <p:cNvSpPr txBox="1">
            <a:spLocks noChangeArrowheads="1"/>
          </p:cNvSpPr>
          <p:nvPr/>
        </p:nvSpPr>
        <p:spPr bwMode="auto">
          <a:xfrm>
            <a:off x="6165851" y="4781550"/>
            <a:ext cx="36750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700">
                <a:solidFill>
                  <a:prstClr val="black"/>
                </a:solidFill>
                <a:latin typeface="Arial" panose="020B0604020202020204" pitchFamily="34" charset="0"/>
              </a:rPr>
              <a:t>POUR TRAVAUX ET AUTRES OPÉRATIONS EXCEPTIONNELLES</a:t>
            </a:r>
          </a:p>
        </p:txBody>
      </p:sp>
      <p:sp>
        <p:nvSpPr>
          <p:cNvPr id="46136" name="Text Box 99">
            <a:extLst>
              <a:ext uri="{FF2B5EF4-FFF2-40B4-BE49-F238E27FC236}">
                <a16:creationId xmlns:a16="http://schemas.microsoft.com/office/drawing/2014/main" xmlns="" id="{DA49F5BC-C390-2990-2614-0FC1FE1D2678}"/>
              </a:ext>
            </a:extLst>
          </p:cNvPr>
          <p:cNvSpPr txBox="1">
            <a:spLocks noChangeArrowheads="1"/>
          </p:cNvSpPr>
          <p:nvPr/>
        </p:nvSpPr>
        <p:spPr bwMode="auto">
          <a:xfrm>
            <a:off x="6097588" y="4941889"/>
            <a:ext cx="21590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702 Provision pour travaux</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703 Avances versées par les copropriétaires </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704 Remboursement d’annuités d’emprunts </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Autres produits </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711 Subventions sur travaux </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712 Emprunt à utiliser sur travaux</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713 Indemnités d’assurances</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714 Produits divers</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716 Produits financiers</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718 Produits exceptionnels</a:t>
            </a:r>
          </a:p>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78 Reprise de dépréciation sur créances douteuses</a:t>
            </a:r>
          </a:p>
        </p:txBody>
      </p:sp>
      <p:sp>
        <p:nvSpPr>
          <p:cNvPr id="46137" name="Text Box 100">
            <a:extLst>
              <a:ext uri="{FF2B5EF4-FFF2-40B4-BE49-F238E27FC236}">
                <a16:creationId xmlns:a16="http://schemas.microsoft.com/office/drawing/2014/main" xmlns="" id="{2E022959-6101-E869-3978-F37E61033634}"/>
              </a:ext>
            </a:extLst>
          </p:cNvPr>
          <p:cNvSpPr txBox="1">
            <a:spLocks noChangeArrowheads="1"/>
          </p:cNvSpPr>
          <p:nvPr/>
        </p:nvSpPr>
        <p:spPr bwMode="auto">
          <a:xfrm>
            <a:off x="9623426" y="188913"/>
            <a:ext cx="104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2</a:t>
            </a:r>
          </a:p>
        </p:txBody>
      </p:sp>
      <p:sp>
        <p:nvSpPr>
          <p:cNvPr id="46138" name="Line 101">
            <a:extLst>
              <a:ext uri="{FF2B5EF4-FFF2-40B4-BE49-F238E27FC236}">
                <a16:creationId xmlns:a16="http://schemas.microsoft.com/office/drawing/2014/main" xmlns="" id="{194E8994-27D9-3E69-AD55-BBC270CE7A6C}"/>
              </a:ext>
            </a:extLst>
          </p:cNvPr>
          <p:cNvSpPr>
            <a:spLocks noChangeShapeType="1"/>
          </p:cNvSpPr>
          <p:nvPr/>
        </p:nvSpPr>
        <p:spPr bwMode="auto">
          <a:xfrm>
            <a:off x="6097588" y="6453188"/>
            <a:ext cx="3382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39" name="Line 102">
            <a:extLst>
              <a:ext uri="{FF2B5EF4-FFF2-40B4-BE49-F238E27FC236}">
                <a16:creationId xmlns:a16="http://schemas.microsoft.com/office/drawing/2014/main" xmlns="" id="{FDAB77A0-9E8E-B301-4DF0-82374E78BE0D}"/>
              </a:ext>
            </a:extLst>
          </p:cNvPr>
          <p:cNvSpPr>
            <a:spLocks noChangeShapeType="1"/>
          </p:cNvSpPr>
          <p:nvPr/>
        </p:nvSpPr>
        <p:spPr bwMode="auto">
          <a:xfrm>
            <a:off x="7967663"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0" name="Line 103">
            <a:extLst>
              <a:ext uri="{FF2B5EF4-FFF2-40B4-BE49-F238E27FC236}">
                <a16:creationId xmlns:a16="http://schemas.microsoft.com/office/drawing/2014/main" xmlns="" id="{065031F8-06F1-AC53-E0CF-5745729ECF41}"/>
              </a:ext>
            </a:extLst>
          </p:cNvPr>
          <p:cNvSpPr>
            <a:spLocks noChangeShapeType="1"/>
          </p:cNvSpPr>
          <p:nvPr/>
        </p:nvSpPr>
        <p:spPr bwMode="auto">
          <a:xfrm>
            <a:off x="8470900"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1" name="Line 104">
            <a:extLst>
              <a:ext uri="{FF2B5EF4-FFF2-40B4-BE49-F238E27FC236}">
                <a16:creationId xmlns:a16="http://schemas.microsoft.com/office/drawing/2014/main" xmlns="" id="{B8D2BC13-D8BD-56B6-17DA-A0960319DBFE}"/>
              </a:ext>
            </a:extLst>
          </p:cNvPr>
          <p:cNvSpPr>
            <a:spLocks noChangeShapeType="1"/>
          </p:cNvSpPr>
          <p:nvPr/>
        </p:nvSpPr>
        <p:spPr bwMode="auto">
          <a:xfrm>
            <a:off x="8904288" y="4941889"/>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2" name="Line 106">
            <a:extLst>
              <a:ext uri="{FF2B5EF4-FFF2-40B4-BE49-F238E27FC236}">
                <a16:creationId xmlns:a16="http://schemas.microsoft.com/office/drawing/2014/main" xmlns="" id="{E8F47975-B101-C75C-5486-F6EF995EE638}"/>
              </a:ext>
            </a:extLst>
          </p:cNvPr>
          <p:cNvSpPr>
            <a:spLocks noChangeShapeType="1"/>
          </p:cNvSpPr>
          <p:nvPr/>
        </p:nvSpPr>
        <p:spPr bwMode="auto">
          <a:xfrm>
            <a:off x="6097588" y="6597650"/>
            <a:ext cx="3382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3" name="Text Box 107">
            <a:extLst>
              <a:ext uri="{FF2B5EF4-FFF2-40B4-BE49-F238E27FC236}">
                <a16:creationId xmlns:a16="http://schemas.microsoft.com/office/drawing/2014/main" xmlns="" id="{DDD6591D-06F9-51BF-6BDE-EA79F7188E82}"/>
              </a:ext>
            </a:extLst>
          </p:cNvPr>
          <p:cNvSpPr txBox="1">
            <a:spLocks noChangeArrowheads="1"/>
          </p:cNvSpPr>
          <p:nvPr/>
        </p:nvSpPr>
        <p:spPr bwMode="auto">
          <a:xfrm>
            <a:off x="6381750" y="6434139"/>
            <a:ext cx="1658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Solde (insuffisance)</a:t>
            </a:r>
          </a:p>
        </p:txBody>
      </p:sp>
      <p:sp>
        <p:nvSpPr>
          <p:cNvPr id="46144" name="Text Box 109">
            <a:extLst>
              <a:ext uri="{FF2B5EF4-FFF2-40B4-BE49-F238E27FC236}">
                <a16:creationId xmlns:a16="http://schemas.microsoft.com/office/drawing/2014/main" xmlns="" id="{5C444105-5142-EE23-B38F-994B1C745A8A}"/>
              </a:ext>
            </a:extLst>
          </p:cNvPr>
          <p:cNvSpPr txBox="1">
            <a:spLocks noChangeArrowheads="1"/>
          </p:cNvSpPr>
          <p:nvPr/>
        </p:nvSpPr>
        <p:spPr bwMode="auto">
          <a:xfrm>
            <a:off x="7319964" y="6581775"/>
            <a:ext cx="720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II</a:t>
            </a:r>
          </a:p>
        </p:txBody>
      </p:sp>
      <p:sp>
        <p:nvSpPr>
          <p:cNvPr id="46145" name="Line 111">
            <a:extLst>
              <a:ext uri="{FF2B5EF4-FFF2-40B4-BE49-F238E27FC236}">
                <a16:creationId xmlns:a16="http://schemas.microsoft.com/office/drawing/2014/main" xmlns="" id="{2AD3C1CC-2EA5-C8AD-1EF0-4EFE87176545}"/>
              </a:ext>
            </a:extLst>
          </p:cNvPr>
          <p:cNvSpPr>
            <a:spLocks noChangeShapeType="1"/>
          </p:cNvSpPr>
          <p:nvPr/>
        </p:nvSpPr>
        <p:spPr bwMode="auto">
          <a:xfrm>
            <a:off x="1774825" y="6597650"/>
            <a:ext cx="3602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6" name="Line 114">
            <a:extLst>
              <a:ext uri="{FF2B5EF4-FFF2-40B4-BE49-F238E27FC236}">
                <a16:creationId xmlns:a16="http://schemas.microsoft.com/office/drawing/2014/main" xmlns="" id="{E4444385-22B1-F5BB-B181-FE64EB8B4BA3}"/>
              </a:ext>
            </a:extLst>
          </p:cNvPr>
          <p:cNvSpPr>
            <a:spLocks noChangeShapeType="1"/>
          </p:cNvSpPr>
          <p:nvPr/>
        </p:nvSpPr>
        <p:spPr bwMode="auto">
          <a:xfrm>
            <a:off x="1774825" y="6742113"/>
            <a:ext cx="3602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7" name="Line 115">
            <a:extLst>
              <a:ext uri="{FF2B5EF4-FFF2-40B4-BE49-F238E27FC236}">
                <a16:creationId xmlns:a16="http://schemas.microsoft.com/office/drawing/2014/main" xmlns="" id="{BF1FDC11-7372-2922-2C36-39CD3C3F1E78}"/>
              </a:ext>
            </a:extLst>
          </p:cNvPr>
          <p:cNvSpPr>
            <a:spLocks noChangeShapeType="1"/>
          </p:cNvSpPr>
          <p:nvPr/>
        </p:nvSpPr>
        <p:spPr bwMode="auto">
          <a:xfrm>
            <a:off x="5376863" y="6453189"/>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6148" name="Text Box 116">
            <a:extLst>
              <a:ext uri="{FF2B5EF4-FFF2-40B4-BE49-F238E27FC236}">
                <a16:creationId xmlns:a16="http://schemas.microsoft.com/office/drawing/2014/main" xmlns="" id="{3F33479F-FC70-A27D-4E3C-42EE2FF7D5DE}"/>
              </a:ext>
            </a:extLst>
          </p:cNvPr>
          <p:cNvSpPr txBox="1">
            <a:spLocks noChangeArrowheads="1"/>
          </p:cNvSpPr>
          <p:nvPr/>
        </p:nvSpPr>
        <p:spPr bwMode="auto">
          <a:xfrm>
            <a:off x="2166939" y="6429375"/>
            <a:ext cx="15128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Solde (excédent)</a:t>
            </a:r>
          </a:p>
        </p:txBody>
      </p:sp>
      <p:sp>
        <p:nvSpPr>
          <p:cNvPr id="46149" name="Text Box 117">
            <a:extLst>
              <a:ext uri="{FF2B5EF4-FFF2-40B4-BE49-F238E27FC236}">
                <a16:creationId xmlns:a16="http://schemas.microsoft.com/office/drawing/2014/main" xmlns="" id="{ACE62A7C-4067-774F-523A-89A670F72246}"/>
              </a:ext>
            </a:extLst>
          </p:cNvPr>
          <p:cNvSpPr txBox="1">
            <a:spLocks noChangeArrowheads="1"/>
          </p:cNvSpPr>
          <p:nvPr/>
        </p:nvSpPr>
        <p:spPr bwMode="auto">
          <a:xfrm>
            <a:off x="3143250" y="6581775"/>
            <a:ext cx="1081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II</a:t>
            </a:r>
          </a:p>
        </p:txBody>
      </p:sp>
      <p:sp>
        <p:nvSpPr>
          <p:cNvPr id="46150" name="Text Box 118">
            <a:extLst>
              <a:ext uri="{FF2B5EF4-FFF2-40B4-BE49-F238E27FC236}">
                <a16:creationId xmlns:a16="http://schemas.microsoft.com/office/drawing/2014/main" xmlns="" id="{6DD29C21-DDE1-00EF-EE0E-D5011E73B1AC}"/>
              </a:ext>
            </a:extLst>
          </p:cNvPr>
          <p:cNvSpPr txBox="1">
            <a:spLocks noChangeArrowheads="1"/>
          </p:cNvSpPr>
          <p:nvPr/>
        </p:nvSpPr>
        <p:spPr bwMode="auto">
          <a:xfrm>
            <a:off x="6851650" y="4156075"/>
            <a:ext cx="1295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100">
                <a:solidFill>
                  <a:prstClr val="black"/>
                </a:solidFill>
                <a:latin typeface="Arial" panose="020B0604020202020204" pitchFamily="34" charset="0"/>
              </a:rPr>
              <a:t>Sous-total</a:t>
            </a:r>
          </a:p>
        </p:txBody>
      </p:sp>
      <p:sp>
        <p:nvSpPr>
          <p:cNvPr id="46151" name="Rectangle 119">
            <a:extLst>
              <a:ext uri="{FF2B5EF4-FFF2-40B4-BE49-F238E27FC236}">
                <a16:creationId xmlns:a16="http://schemas.microsoft.com/office/drawing/2014/main" xmlns="" id="{FB824CE5-E18F-A121-2219-5E0BF3031485}"/>
              </a:ext>
            </a:extLst>
          </p:cNvPr>
          <p:cNvSpPr>
            <a:spLocks noChangeArrowheads="1"/>
          </p:cNvSpPr>
          <p:nvPr/>
        </p:nvSpPr>
        <p:spPr bwMode="auto">
          <a:xfrm>
            <a:off x="4440238" y="4365625"/>
            <a:ext cx="431800"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2" name="Rectangle 120">
            <a:extLst>
              <a:ext uri="{FF2B5EF4-FFF2-40B4-BE49-F238E27FC236}">
                <a16:creationId xmlns:a16="http://schemas.microsoft.com/office/drawing/2014/main" xmlns="" id="{260D0362-9E00-1886-8CEE-841E1073FE7B}"/>
              </a:ext>
            </a:extLst>
          </p:cNvPr>
          <p:cNvSpPr>
            <a:spLocks noChangeArrowheads="1"/>
          </p:cNvSpPr>
          <p:nvPr/>
        </p:nvSpPr>
        <p:spPr bwMode="auto">
          <a:xfrm>
            <a:off x="5376863" y="4365625"/>
            <a:ext cx="576262"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3" name="Rectangle 121">
            <a:extLst>
              <a:ext uri="{FF2B5EF4-FFF2-40B4-BE49-F238E27FC236}">
                <a16:creationId xmlns:a16="http://schemas.microsoft.com/office/drawing/2014/main" xmlns="" id="{F9F1753C-1A40-E7D2-62C8-F1E2A402B1A3}"/>
              </a:ext>
            </a:extLst>
          </p:cNvPr>
          <p:cNvSpPr>
            <a:spLocks noChangeArrowheads="1"/>
          </p:cNvSpPr>
          <p:nvPr/>
        </p:nvSpPr>
        <p:spPr bwMode="auto">
          <a:xfrm>
            <a:off x="5953125" y="4365625"/>
            <a:ext cx="501650"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4" name="Rectangle 123">
            <a:extLst>
              <a:ext uri="{FF2B5EF4-FFF2-40B4-BE49-F238E27FC236}">
                <a16:creationId xmlns:a16="http://schemas.microsoft.com/office/drawing/2014/main" xmlns="" id="{F352A8C0-E6F1-B870-CBDD-F02494CFCDEF}"/>
              </a:ext>
            </a:extLst>
          </p:cNvPr>
          <p:cNvSpPr>
            <a:spLocks noChangeArrowheads="1"/>
          </p:cNvSpPr>
          <p:nvPr/>
        </p:nvSpPr>
        <p:spPr bwMode="auto">
          <a:xfrm>
            <a:off x="8470900" y="4365625"/>
            <a:ext cx="433388"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5" name="Rectangle 124">
            <a:extLst>
              <a:ext uri="{FF2B5EF4-FFF2-40B4-BE49-F238E27FC236}">
                <a16:creationId xmlns:a16="http://schemas.microsoft.com/office/drawing/2014/main" xmlns="" id="{6D958DBF-3924-9A43-9601-AE93F63C4161}"/>
              </a:ext>
            </a:extLst>
          </p:cNvPr>
          <p:cNvSpPr>
            <a:spLocks noChangeArrowheads="1"/>
          </p:cNvSpPr>
          <p:nvPr/>
        </p:nvSpPr>
        <p:spPr bwMode="auto">
          <a:xfrm>
            <a:off x="9480551" y="4365625"/>
            <a:ext cx="576263"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6" name="Rectangle 125">
            <a:extLst>
              <a:ext uri="{FF2B5EF4-FFF2-40B4-BE49-F238E27FC236}">
                <a16:creationId xmlns:a16="http://schemas.microsoft.com/office/drawing/2014/main" xmlns="" id="{92558E56-AB60-B247-6907-D583B8696360}"/>
              </a:ext>
            </a:extLst>
          </p:cNvPr>
          <p:cNvSpPr>
            <a:spLocks noChangeArrowheads="1"/>
          </p:cNvSpPr>
          <p:nvPr/>
        </p:nvSpPr>
        <p:spPr bwMode="auto">
          <a:xfrm>
            <a:off x="10056814" y="4365625"/>
            <a:ext cx="611187" cy="287338"/>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7" name="Rectangle 126">
            <a:extLst>
              <a:ext uri="{FF2B5EF4-FFF2-40B4-BE49-F238E27FC236}">
                <a16:creationId xmlns:a16="http://schemas.microsoft.com/office/drawing/2014/main" xmlns="" id="{CB9F6D65-6E14-3E52-4D2B-5A0DF7CAE612}"/>
              </a:ext>
            </a:extLst>
          </p:cNvPr>
          <p:cNvSpPr>
            <a:spLocks noChangeArrowheads="1"/>
          </p:cNvSpPr>
          <p:nvPr/>
        </p:nvSpPr>
        <p:spPr bwMode="auto">
          <a:xfrm>
            <a:off x="4010026" y="6453188"/>
            <a:ext cx="430213" cy="144462"/>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8" name="Rectangle 127">
            <a:extLst>
              <a:ext uri="{FF2B5EF4-FFF2-40B4-BE49-F238E27FC236}">
                <a16:creationId xmlns:a16="http://schemas.microsoft.com/office/drawing/2014/main" xmlns="" id="{0B3DF869-807F-00A7-44C8-4E8DF0C3B0AE}"/>
              </a:ext>
            </a:extLst>
          </p:cNvPr>
          <p:cNvSpPr>
            <a:spLocks noChangeArrowheads="1"/>
          </p:cNvSpPr>
          <p:nvPr/>
        </p:nvSpPr>
        <p:spPr bwMode="auto">
          <a:xfrm>
            <a:off x="4440238" y="6453188"/>
            <a:ext cx="431800" cy="144462"/>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59" name="Rectangle 128">
            <a:extLst>
              <a:ext uri="{FF2B5EF4-FFF2-40B4-BE49-F238E27FC236}">
                <a16:creationId xmlns:a16="http://schemas.microsoft.com/office/drawing/2014/main" xmlns="" id="{FBEBE633-2967-54B6-A8AC-444D3E2F174E}"/>
              </a:ext>
            </a:extLst>
          </p:cNvPr>
          <p:cNvSpPr>
            <a:spLocks noChangeArrowheads="1"/>
          </p:cNvSpPr>
          <p:nvPr/>
        </p:nvSpPr>
        <p:spPr bwMode="auto">
          <a:xfrm>
            <a:off x="7967664" y="6453188"/>
            <a:ext cx="503237" cy="144462"/>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60" name="Rectangle 129">
            <a:extLst>
              <a:ext uri="{FF2B5EF4-FFF2-40B4-BE49-F238E27FC236}">
                <a16:creationId xmlns:a16="http://schemas.microsoft.com/office/drawing/2014/main" xmlns="" id="{C6062D0D-13C4-571F-83E9-0DAF3CE2D6E4}"/>
              </a:ext>
            </a:extLst>
          </p:cNvPr>
          <p:cNvSpPr>
            <a:spLocks noChangeArrowheads="1"/>
          </p:cNvSpPr>
          <p:nvPr/>
        </p:nvSpPr>
        <p:spPr bwMode="auto">
          <a:xfrm>
            <a:off x="8470900" y="6453188"/>
            <a:ext cx="433388" cy="144462"/>
          </a:xfrm>
          <a:prstGeom prst="rect">
            <a:avLst/>
          </a:prstGeom>
          <a:solidFill>
            <a:schemeClr val="bg2"/>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6161" name="Text Box 130">
            <a:extLst>
              <a:ext uri="{FF2B5EF4-FFF2-40B4-BE49-F238E27FC236}">
                <a16:creationId xmlns:a16="http://schemas.microsoft.com/office/drawing/2014/main" xmlns="" id="{29A79B99-0026-3143-57EC-992CD345B5F6}"/>
              </a:ext>
            </a:extLst>
          </p:cNvPr>
          <p:cNvSpPr txBox="1">
            <a:spLocks noChangeArrowheads="1"/>
          </p:cNvSpPr>
          <p:nvPr/>
        </p:nvSpPr>
        <p:spPr bwMode="auto">
          <a:xfrm>
            <a:off x="3935413" y="908050"/>
            <a:ext cx="57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6162" name="Text Box 131">
            <a:extLst>
              <a:ext uri="{FF2B5EF4-FFF2-40B4-BE49-F238E27FC236}">
                <a16:creationId xmlns:a16="http://schemas.microsoft.com/office/drawing/2014/main" xmlns="" id="{0E39E8CE-1CE1-2ED3-5912-456811649F4A}"/>
              </a:ext>
            </a:extLst>
          </p:cNvPr>
          <p:cNvSpPr txBox="1">
            <a:spLocks noChangeArrowheads="1"/>
          </p:cNvSpPr>
          <p:nvPr/>
        </p:nvSpPr>
        <p:spPr bwMode="auto">
          <a:xfrm>
            <a:off x="4376738" y="865188"/>
            <a:ext cx="57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p:txBody>
      </p:sp>
      <p:sp>
        <p:nvSpPr>
          <p:cNvPr id="46163" name="Text Box 132">
            <a:extLst>
              <a:ext uri="{FF2B5EF4-FFF2-40B4-BE49-F238E27FC236}">
                <a16:creationId xmlns:a16="http://schemas.microsoft.com/office/drawing/2014/main" xmlns="" id="{0E6D2BEA-C3F5-CA35-4C50-52BF4F4B4953}"/>
              </a:ext>
            </a:extLst>
          </p:cNvPr>
          <p:cNvSpPr txBox="1">
            <a:spLocks noChangeArrowheads="1"/>
          </p:cNvSpPr>
          <p:nvPr/>
        </p:nvSpPr>
        <p:spPr bwMode="auto">
          <a:xfrm>
            <a:off x="4800601" y="942975"/>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6164" name="Text Box 133">
            <a:extLst>
              <a:ext uri="{FF2B5EF4-FFF2-40B4-BE49-F238E27FC236}">
                <a16:creationId xmlns:a16="http://schemas.microsoft.com/office/drawing/2014/main" xmlns="" id="{48D775D8-9D0F-CEE9-CEDE-4B29EBDB02EA}"/>
              </a:ext>
            </a:extLst>
          </p:cNvPr>
          <p:cNvSpPr txBox="1">
            <a:spLocks noChangeArrowheads="1"/>
          </p:cNvSpPr>
          <p:nvPr/>
        </p:nvSpPr>
        <p:spPr bwMode="auto">
          <a:xfrm>
            <a:off x="4010025" y="765175"/>
            <a:ext cx="13668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p:txBody>
      </p:sp>
      <p:sp>
        <p:nvSpPr>
          <p:cNvPr id="46165" name="Text Box 134">
            <a:extLst>
              <a:ext uri="{FF2B5EF4-FFF2-40B4-BE49-F238E27FC236}">
                <a16:creationId xmlns:a16="http://schemas.microsoft.com/office/drawing/2014/main" xmlns="" id="{5B25CD92-212D-7743-E158-809D390AA268}"/>
              </a:ext>
            </a:extLst>
          </p:cNvPr>
          <p:cNvSpPr txBox="1">
            <a:spLocks noChangeArrowheads="1"/>
          </p:cNvSpPr>
          <p:nvPr/>
        </p:nvSpPr>
        <p:spPr bwMode="auto">
          <a:xfrm>
            <a:off x="5313364" y="915988"/>
            <a:ext cx="865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cours voté</a:t>
            </a:r>
          </a:p>
        </p:txBody>
      </p:sp>
      <p:sp>
        <p:nvSpPr>
          <p:cNvPr id="46166" name="Text Box 135">
            <a:extLst>
              <a:ext uri="{FF2B5EF4-FFF2-40B4-BE49-F238E27FC236}">
                <a16:creationId xmlns:a16="http://schemas.microsoft.com/office/drawing/2014/main" xmlns="" id="{3FDE0847-A9EC-4884-61C2-F54AFD66B6D8}"/>
              </a:ext>
            </a:extLst>
          </p:cNvPr>
          <p:cNvSpPr txBox="1">
            <a:spLocks noChangeArrowheads="1"/>
          </p:cNvSpPr>
          <p:nvPr/>
        </p:nvSpPr>
        <p:spPr bwMode="auto">
          <a:xfrm>
            <a:off x="5880101" y="908050"/>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6167" name="Text Box 137">
            <a:extLst>
              <a:ext uri="{FF2B5EF4-FFF2-40B4-BE49-F238E27FC236}">
                <a16:creationId xmlns:a16="http://schemas.microsoft.com/office/drawing/2014/main" xmlns="" id="{39D2ABE3-B0BE-128A-9269-292B6AB68436}"/>
              </a:ext>
            </a:extLst>
          </p:cNvPr>
          <p:cNvSpPr txBox="1">
            <a:spLocks noChangeArrowheads="1"/>
          </p:cNvSpPr>
          <p:nvPr/>
        </p:nvSpPr>
        <p:spPr bwMode="auto">
          <a:xfrm>
            <a:off x="7967664" y="908050"/>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précédent approuvé</a:t>
            </a:r>
          </a:p>
        </p:txBody>
      </p:sp>
      <p:sp>
        <p:nvSpPr>
          <p:cNvPr id="46168" name="Text Box 138">
            <a:extLst>
              <a:ext uri="{FF2B5EF4-FFF2-40B4-BE49-F238E27FC236}">
                <a16:creationId xmlns:a16="http://schemas.microsoft.com/office/drawing/2014/main" xmlns="" id="{C17EFA59-C1E7-B42E-0580-604CF5625579}"/>
              </a:ext>
            </a:extLst>
          </p:cNvPr>
          <p:cNvSpPr txBox="1">
            <a:spLocks noChangeArrowheads="1"/>
          </p:cNvSpPr>
          <p:nvPr/>
        </p:nvSpPr>
        <p:spPr bwMode="auto">
          <a:xfrm>
            <a:off x="8401051" y="881064"/>
            <a:ext cx="576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budget vote</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6169" name="Rectangle 141">
            <a:extLst>
              <a:ext uri="{FF2B5EF4-FFF2-40B4-BE49-F238E27FC236}">
                <a16:creationId xmlns:a16="http://schemas.microsoft.com/office/drawing/2014/main" xmlns="" id="{FA9FF4C4-CFDA-0F4E-3747-491B419D5C71}"/>
              </a:ext>
            </a:extLst>
          </p:cNvPr>
          <p:cNvSpPr>
            <a:spLocks noChangeArrowheads="1"/>
          </p:cNvSpPr>
          <p:nvPr/>
        </p:nvSpPr>
        <p:spPr bwMode="auto">
          <a:xfrm>
            <a:off x="9409114" y="908050"/>
            <a:ext cx="719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en cour s voté</a:t>
            </a:r>
          </a:p>
        </p:txBody>
      </p:sp>
      <p:sp>
        <p:nvSpPr>
          <p:cNvPr id="46170" name="Text Box 144">
            <a:extLst>
              <a:ext uri="{FF2B5EF4-FFF2-40B4-BE49-F238E27FC236}">
                <a16:creationId xmlns:a16="http://schemas.microsoft.com/office/drawing/2014/main" xmlns="" id="{FBD3832B-ABF7-7EDA-F200-8504AA70990B}"/>
              </a:ext>
            </a:extLst>
          </p:cNvPr>
          <p:cNvSpPr txBox="1">
            <a:spLocks noChangeArrowheads="1"/>
          </p:cNvSpPr>
          <p:nvPr/>
        </p:nvSpPr>
        <p:spPr bwMode="auto">
          <a:xfrm>
            <a:off x="10056814" y="908050"/>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Budget prévisionnel à voter</a:t>
            </a:r>
          </a:p>
        </p:txBody>
      </p:sp>
      <p:sp>
        <p:nvSpPr>
          <p:cNvPr id="46171" name="Text Box 146">
            <a:extLst>
              <a:ext uri="{FF2B5EF4-FFF2-40B4-BE49-F238E27FC236}">
                <a16:creationId xmlns:a16="http://schemas.microsoft.com/office/drawing/2014/main" xmlns="" id="{B5282367-1EA2-C39F-F973-10D92D27D428}"/>
              </a:ext>
            </a:extLst>
          </p:cNvPr>
          <p:cNvSpPr txBox="1">
            <a:spLocks noChangeArrowheads="1"/>
          </p:cNvSpPr>
          <p:nvPr/>
        </p:nvSpPr>
        <p:spPr bwMode="auto">
          <a:xfrm>
            <a:off x="8831263" y="908050"/>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Exercice clos réalisé à approuver</a:t>
            </a:r>
          </a:p>
        </p:txBody>
      </p:sp>
      <p:sp>
        <p:nvSpPr>
          <p:cNvPr id="46172" name="Text Box 147">
            <a:extLst>
              <a:ext uri="{FF2B5EF4-FFF2-40B4-BE49-F238E27FC236}">
                <a16:creationId xmlns:a16="http://schemas.microsoft.com/office/drawing/2014/main" xmlns="" id="{B27D3E38-8EC9-EF77-E778-FDB5D06199EA}"/>
              </a:ext>
            </a:extLst>
          </p:cNvPr>
          <p:cNvSpPr txBox="1">
            <a:spLocks noChangeArrowheads="1"/>
          </p:cNvSpPr>
          <p:nvPr/>
        </p:nvSpPr>
        <p:spPr bwMode="auto">
          <a:xfrm>
            <a:off x="5232401" y="765175"/>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 Le vote du budget prévisionnel</a:t>
            </a:r>
          </a:p>
        </p:txBody>
      </p:sp>
      <p:sp>
        <p:nvSpPr>
          <p:cNvPr id="46173" name="Text Box 148">
            <a:extLst>
              <a:ext uri="{FF2B5EF4-FFF2-40B4-BE49-F238E27FC236}">
                <a16:creationId xmlns:a16="http://schemas.microsoft.com/office/drawing/2014/main" xmlns="" id="{92910995-F967-7334-F29C-B344B79B692A}"/>
              </a:ext>
            </a:extLst>
          </p:cNvPr>
          <p:cNvSpPr txBox="1">
            <a:spLocks noChangeArrowheads="1"/>
          </p:cNvSpPr>
          <p:nvPr/>
        </p:nvSpPr>
        <p:spPr bwMode="auto">
          <a:xfrm>
            <a:off x="8040688" y="765176"/>
            <a:ext cx="14398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600">
                <a:solidFill>
                  <a:prstClr val="black"/>
                </a:solidFill>
                <a:latin typeface="Arial" panose="020B0604020202020204" pitchFamily="34" charset="0"/>
              </a:rPr>
              <a:t>Pour approbation des comptes</a:t>
            </a:r>
          </a:p>
          <a:p>
            <a:pPr defTabSz="457200" fontAlgn="base">
              <a:lnSpc>
                <a:spcPct val="100000"/>
              </a:lnSpc>
              <a:spcBef>
                <a:spcPct val="50000"/>
              </a:spcBef>
              <a:spcAft>
                <a:spcPct val="0"/>
              </a:spcAft>
              <a:buFont typeface="Arial" panose="020B0604020202020204" pitchFamily="34" charset="0"/>
              <a:buNone/>
            </a:pPr>
            <a:endParaRPr lang="fr-FR" altLang="fr-FR" sz="600">
              <a:solidFill>
                <a:prstClr val="black"/>
              </a:solidFill>
              <a:latin typeface="Arial" panose="020B0604020202020204" pitchFamily="34" charset="0"/>
            </a:endParaRPr>
          </a:p>
        </p:txBody>
      </p:sp>
      <p:sp>
        <p:nvSpPr>
          <p:cNvPr id="46174" name="Rectangle 150">
            <a:extLst>
              <a:ext uri="{FF2B5EF4-FFF2-40B4-BE49-F238E27FC236}">
                <a16:creationId xmlns:a16="http://schemas.microsoft.com/office/drawing/2014/main" xmlns="" id="{D5B1B74E-0566-3BE3-44B5-6F125B159858}"/>
              </a:ext>
            </a:extLst>
          </p:cNvPr>
          <p:cNvSpPr>
            <a:spLocks noChangeArrowheads="1"/>
          </p:cNvSpPr>
          <p:nvPr/>
        </p:nvSpPr>
        <p:spPr bwMode="auto">
          <a:xfrm>
            <a:off x="9439275" y="765175"/>
            <a:ext cx="1239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600">
                <a:solidFill>
                  <a:prstClr val="black"/>
                </a:solidFill>
                <a:latin typeface="Arial" panose="020B0604020202020204" pitchFamily="34" charset="0"/>
              </a:rPr>
              <a:t>Le vote du budget prévisionnel</a:t>
            </a:r>
          </a:p>
        </p:txBody>
      </p:sp>
      <p:sp>
        <p:nvSpPr>
          <p:cNvPr id="46175" name="Text Box 151">
            <a:extLst>
              <a:ext uri="{FF2B5EF4-FFF2-40B4-BE49-F238E27FC236}">
                <a16:creationId xmlns:a16="http://schemas.microsoft.com/office/drawing/2014/main" xmlns="" id="{09A07F04-A24B-E713-CAA1-AD09BB989A5F}"/>
              </a:ext>
            </a:extLst>
          </p:cNvPr>
          <p:cNvSpPr txBox="1">
            <a:spLocks noChangeArrowheads="1"/>
          </p:cNvSpPr>
          <p:nvPr/>
        </p:nvSpPr>
        <p:spPr bwMode="auto">
          <a:xfrm>
            <a:off x="1776414" y="188914"/>
            <a:ext cx="194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Syndicat des</a:t>
            </a:r>
            <a:r>
              <a:rPr lang="fr-FR" altLang="fr-FR" sz="1400">
                <a:solidFill>
                  <a:prstClr val="black"/>
                </a:solidFill>
                <a:latin typeface="Arial" panose="020B0604020202020204" pitchFamily="34" charset="0"/>
              </a:rPr>
              <a:t> </a:t>
            </a:r>
            <a:r>
              <a:rPr lang="fr-FR" altLang="fr-FR" sz="900">
                <a:solidFill>
                  <a:prstClr val="black"/>
                </a:solidFill>
                <a:latin typeface="Arial" panose="020B0604020202020204" pitchFamily="34" charset="0"/>
              </a:rPr>
              <a:t>copropriétaires:</a:t>
            </a:r>
          </a:p>
        </p:txBody>
      </p:sp>
    </p:spTree>
    <p:extLst>
      <p:ext uri="{BB962C8B-B14F-4D97-AF65-F5344CB8AC3E}">
        <p14:creationId xmlns:p14="http://schemas.microsoft.com/office/powerpoint/2010/main" val="764031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49213"/>
            <a:ext cx="9144000"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p:cNvCxnSpPr/>
          <p:nvPr/>
        </p:nvCxnSpPr>
        <p:spPr>
          <a:xfrm>
            <a:off x="5512252" y="4469362"/>
            <a:ext cx="52033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634401" y="6295570"/>
            <a:ext cx="1007706" cy="1619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Rectangle 29"/>
          <p:cNvSpPr/>
          <p:nvPr/>
        </p:nvSpPr>
        <p:spPr>
          <a:xfrm>
            <a:off x="7634401" y="6466890"/>
            <a:ext cx="1007706" cy="400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838029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
            <a:ext cx="9144001" cy="67421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530220" y="3051110"/>
            <a:ext cx="2155371"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ZoneTexte 4"/>
          <p:cNvSpPr txBox="1"/>
          <p:nvPr/>
        </p:nvSpPr>
        <p:spPr>
          <a:xfrm>
            <a:off x="1515481" y="5623197"/>
            <a:ext cx="3196481" cy="261610"/>
          </a:xfrm>
          <a:prstGeom prst="rect">
            <a:avLst/>
          </a:prstGeom>
          <a:solidFill>
            <a:schemeClr val="bg1"/>
          </a:solidFill>
          <a:ln>
            <a:noFill/>
          </a:ln>
        </p:spPr>
        <p:txBody>
          <a:bodyPr wrap="square" rtlCol="0">
            <a:spAutoFit/>
          </a:bodyPr>
          <a:lstStyle/>
          <a:p>
            <a:r>
              <a:rPr lang="fr-FR" sz="1100" b="1" dirty="0">
                <a:solidFill>
                  <a:prstClr val="black"/>
                </a:solidFill>
              </a:rPr>
              <a:t>CHARGES SPECIALE BATIMENT A</a:t>
            </a:r>
          </a:p>
        </p:txBody>
      </p:sp>
      <p:sp>
        <p:nvSpPr>
          <p:cNvPr id="7" name="ZoneTexte 6"/>
          <p:cNvSpPr txBox="1"/>
          <p:nvPr/>
        </p:nvSpPr>
        <p:spPr>
          <a:xfrm>
            <a:off x="1515481" y="5361587"/>
            <a:ext cx="3196480" cy="261610"/>
          </a:xfrm>
          <a:prstGeom prst="rect">
            <a:avLst/>
          </a:prstGeom>
          <a:solidFill>
            <a:schemeClr val="bg1"/>
          </a:solidFill>
        </p:spPr>
        <p:txBody>
          <a:bodyPr wrap="square" rtlCol="0">
            <a:spAutoFit/>
          </a:bodyPr>
          <a:lstStyle/>
          <a:p>
            <a:endParaRPr lang="fr-FR" sz="1100" b="1" dirty="0">
              <a:solidFill>
                <a:prstClr val="black"/>
              </a:solidFill>
            </a:endParaRPr>
          </a:p>
        </p:txBody>
      </p:sp>
      <p:sp>
        <p:nvSpPr>
          <p:cNvPr id="8" name="ZoneTexte 7"/>
          <p:cNvSpPr txBox="1"/>
          <p:nvPr/>
        </p:nvSpPr>
        <p:spPr>
          <a:xfrm>
            <a:off x="5903978" y="6412028"/>
            <a:ext cx="1691140" cy="307777"/>
          </a:xfrm>
          <a:prstGeom prst="rect">
            <a:avLst/>
          </a:prstGeom>
          <a:solidFill>
            <a:schemeClr val="bg1"/>
          </a:solidFill>
        </p:spPr>
        <p:txBody>
          <a:bodyPr wrap="square" rtlCol="0">
            <a:spAutoFit/>
          </a:bodyPr>
          <a:lstStyle/>
          <a:p>
            <a:endParaRPr lang="fr-FR" sz="1400" b="1" dirty="0">
              <a:solidFill>
                <a:prstClr val="black"/>
              </a:solidFill>
            </a:endParaRPr>
          </a:p>
        </p:txBody>
      </p:sp>
      <p:sp>
        <p:nvSpPr>
          <p:cNvPr id="9" name="ZoneTexte 8"/>
          <p:cNvSpPr txBox="1"/>
          <p:nvPr/>
        </p:nvSpPr>
        <p:spPr>
          <a:xfrm>
            <a:off x="7604449" y="6411758"/>
            <a:ext cx="1446245" cy="307777"/>
          </a:xfrm>
          <a:prstGeom prst="rect">
            <a:avLst/>
          </a:prstGeom>
          <a:solidFill>
            <a:schemeClr val="bg1"/>
          </a:solidFill>
        </p:spPr>
        <p:txBody>
          <a:bodyPr wrap="square" rtlCol="0">
            <a:spAutoFit/>
          </a:bodyPr>
          <a:lstStyle/>
          <a:p>
            <a:endParaRPr lang="fr-FR" sz="1400" b="1" dirty="0">
              <a:solidFill>
                <a:prstClr val="black"/>
              </a:solidFill>
            </a:endParaRPr>
          </a:p>
        </p:txBody>
      </p:sp>
      <p:sp>
        <p:nvSpPr>
          <p:cNvPr id="10" name="ZoneTexte 9"/>
          <p:cNvSpPr txBox="1"/>
          <p:nvPr/>
        </p:nvSpPr>
        <p:spPr>
          <a:xfrm>
            <a:off x="9060025" y="6411757"/>
            <a:ext cx="1543471" cy="307777"/>
          </a:xfrm>
          <a:prstGeom prst="rect">
            <a:avLst/>
          </a:prstGeom>
          <a:solidFill>
            <a:schemeClr val="bg1"/>
          </a:solidFill>
          <a:ln>
            <a:solidFill>
              <a:schemeClr val="tx1"/>
            </a:solidFill>
          </a:ln>
        </p:spPr>
        <p:txBody>
          <a:bodyPr wrap="square" rtlCol="0">
            <a:spAutoFit/>
          </a:bodyPr>
          <a:lstStyle/>
          <a:p>
            <a:endParaRPr lang="fr-FR" sz="1400" b="1" dirty="0">
              <a:solidFill>
                <a:prstClr val="black"/>
              </a:solidFill>
            </a:endParaRPr>
          </a:p>
        </p:txBody>
      </p:sp>
      <p:sp>
        <p:nvSpPr>
          <p:cNvPr id="11" name="ZoneTexte 10"/>
          <p:cNvSpPr txBox="1"/>
          <p:nvPr/>
        </p:nvSpPr>
        <p:spPr>
          <a:xfrm>
            <a:off x="1515480" y="2610688"/>
            <a:ext cx="3294449" cy="338554"/>
          </a:xfrm>
          <a:prstGeom prst="rect">
            <a:avLst/>
          </a:prstGeom>
          <a:solidFill>
            <a:schemeClr val="bg1"/>
          </a:solidFill>
        </p:spPr>
        <p:txBody>
          <a:bodyPr wrap="square" rtlCol="0">
            <a:spAutoFit/>
          </a:bodyPr>
          <a:lstStyle/>
          <a:p>
            <a:endParaRPr lang="fr-FR" sz="1600" b="1" dirty="0">
              <a:solidFill>
                <a:prstClr val="black"/>
              </a:solidFill>
            </a:endParaRPr>
          </a:p>
        </p:txBody>
      </p:sp>
    </p:spTree>
    <p:extLst>
      <p:ext uri="{BB962C8B-B14F-4D97-AF65-F5344CB8AC3E}">
        <p14:creationId xmlns:p14="http://schemas.microsoft.com/office/powerpoint/2010/main" val="41153842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9">
            <a:extLst>
              <a:ext uri="{FF2B5EF4-FFF2-40B4-BE49-F238E27FC236}">
                <a16:creationId xmlns:a16="http://schemas.microsoft.com/office/drawing/2014/main" xmlns="" id="{94A67943-D896-9AF4-88C0-1E9F9863ABDB}"/>
              </a:ext>
            </a:extLst>
          </p:cNvPr>
          <p:cNvSpPr>
            <a:spLocks noChangeArrowheads="1"/>
          </p:cNvSpPr>
          <p:nvPr/>
        </p:nvSpPr>
        <p:spPr bwMode="auto">
          <a:xfrm>
            <a:off x="1654176" y="2441576"/>
            <a:ext cx="1439863" cy="3167063"/>
          </a:xfrm>
          <a:prstGeom prst="rect">
            <a:avLst/>
          </a:prstGeom>
          <a:solidFill>
            <a:schemeClr val="bg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15" name="Text Box 4">
            <a:extLst>
              <a:ext uri="{FF2B5EF4-FFF2-40B4-BE49-F238E27FC236}">
                <a16:creationId xmlns:a16="http://schemas.microsoft.com/office/drawing/2014/main" xmlns="" id="{F2FF91BA-8425-C7FC-2063-2D66218D7779}"/>
              </a:ext>
            </a:extLst>
          </p:cNvPr>
          <p:cNvSpPr txBox="1">
            <a:spLocks noChangeArrowheads="1"/>
          </p:cNvSpPr>
          <p:nvPr/>
        </p:nvSpPr>
        <p:spPr bwMode="auto">
          <a:xfrm>
            <a:off x="1631950" y="188914"/>
            <a:ext cx="475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16" name="Text Box 5">
            <a:extLst>
              <a:ext uri="{FF2B5EF4-FFF2-40B4-BE49-F238E27FC236}">
                <a16:creationId xmlns:a16="http://schemas.microsoft.com/office/drawing/2014/main" xmlns="" id="{A8EC6F43-F311-22AF-FC5B-305B5C2D5604}"/>
              </a:ext>
            </a:extLst>
          </p:cNvPr>
          <p:cNvSpPr txBox="1">
            <a:spLocks noChangeArrowheads="1"/>
          </p:cNvSpPr>
          <p:nvPr/>
        </p:nvSpPr>
        <p:spPr bwMode="auto">
          <a:xfrm>
            <a:off x="2063750" y="6921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Etat des travaux de l’article 14-2 et opérations exceptionnelles votes non encore clôtures a la fin de l’exercice du … au …</a:t>
            </a:r>
          </a:p>
        </p:txBody>
      </p:sp>
      <p:sp>
        <p:nvSpPr>
          <p:cNvPr id="64517" name="Rectangle 6">
            <a:extLst>
              <a:ext uri="{FF2B5EF4-FFF2-40B4-BE49-F238E27FC236}">
                <a16:creationId xmlns:a16="http://schemas.microsoft.com/office/drawing/2014/main" xmlns="" id="{9ACE4285-4315-5CA4-6BE0-B4383631D95D}"/>
              </a:ext>
            </a:extLst>
          </p:cNvPr>
          <p:cNvSpPr>
            <a:spLocks noChangeArrowheads="1"/>
          </p:cNvSpPr>
          <p:nvPr/>
        </p:nvSpPr>
        <p:spPr bwMode="auto">
          <a:xfrm>
            <a:off x="3089276" y="1500188"/>
            <a:ext cx="7021513" cy="4032250"/>
          </a:xfrm>
          <a:prstGeom prst="rect">
            <a:avLst/>
          </a:prstGeom>
          <a:solidFill>
            <a:schemeClr val="bg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18" name="Line 7">
            <a:extLst>
              <a:ext uri="{FF2B5EF4-FFF2-40B4-BE49-F238E27FC236}">
                <a16:creationId xmlns:a16="http://schemas.microsoft.com/office/drawing/2014/main" xmlns="" id="{65C87A6C-A92D-9C79-427F-AEE130123E31}"/>
              </a:ext>
            </a:extLst>
          </p:cNvPr>
          <p:cNvSpPr>
            <a:spLocks noChangeShapeType="1"/>
          </p:cNvSpPr>
          <p:nvPr/>
        </p:nvSpPr>
        <p:spPr bwMode="auto">
          <a:xfrm flipV="1">
            <a:off x="3071814" y="2419350"/>
            <a:ext cx="7056437"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19" name="Line 8">
            <a:extLst>
              <a:ext uri="{FF2B5EF4-FFF2-40B4-BE49-F238E27FC236}">
                <a16:creationId xmlns:a16="http://schemas.microsoft.com/office/drawing/2014/main" xmlns="" id="{D2FE69EE-EE66-97B5-F468-658A2256BC15}"/>
              </a:ext>
            </a:extLst>
          </p:cNvPr>
          <p:cNvSpPr>
            <a:spLocks noChangeShapeType="1"/>
          </p:cNvSpPr>
          <p:nvPr/>
        </p:nvSpPr>
        <p:spPr bwMode="auto">
          <a:xfrm flipV="1">
            <a:off x="3071814" y="2119314"/>
            <a:ext cx="7056437" cy="14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20" name="Line 9">
            <a:extLst>
              <a:ext uri="{FF2B5EF4-FFF2-40B4-BE49-F238E27FC236}">
                <a16:creationId xmlns:a16="http://schemas.microsoft.com/office/drawing/2014/main" xmlns="" id="{E86AF4D6-E798-4E7F-D4A3-70476B544A3A}"/>
              </a:ext>
            </a:extLst>
          </p:cNvPr>
          <p:cNvSpPr>
            <a:spLocks noChangeShapeType="1"/>
          </p:cNvSpPr>
          <p:nvPr/>
        </p:nvSpPr>
        <p:spPr bwMode="auto">
          <a:xfrm>
            <a:off x="4151313" y="1484313"/>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21" name="Text Box 10">
            <a:extLst>
              <a:ext uri="{FF2B5EF4-FFF2-40B4-BE49-F238E27FC236}">
                <a16:creationId xmlns:a16="http://schemas.microsoft.com/office/drawing/2014/main" xmlns="" id="{D3105528-E242-CC78-9E4A-AEB4BBB6168E}"/>
              </a:ext>
            </a:extLst>
          </p:cNvPr>
          <p:cNvSpPr txBox="1">
            <a:spLocks noChangeArrowheads="1"/>
          </p:cNvSpPr>
          <p:nvPr/>
        </p:nvSpPr>
        <p:spPr bwMode="auto">
          <a:xfrm>
            <a:off x="3106738" y="1641475"/>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TRAVAUX VOTES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(montant et date)</a:t>
            </a:r>
          </a:p>
        </p:txBody>
      </p:sp>
      <p:sp>
        <p:nvSpPr>
          <p:cNvPr id="64522" name="Line 11">
            <a:extLst>
              <a:ext uri="{FF2B5EF4-FFF2-40B4-BE49-F238E27FC236}">
                <a16:creationId xmlns:a16="http://schemas.microsoft.com/office/drawing/2014/main" xmlns="" id="{DD861FD5-B56F-B571-C409-0123813D4C32}"/>
              </a:ext>
            </a:extLst>
          </p:cNvPr>
          <p:cNvSpPr>
            <a:spLocks noChangeShapeType="1"/>
          </p:cNvSpPr>
          <p:nvPr/>
        </p:nvSpPr>
        <p:spPr bwMode="auto">
          <a:xfrm>
            <a:off x="5159375" y="1484313"/>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23" name="Line 12">
            <a:extLst>
              <a:ext uri="{FF2B5EF4-FFF2-40B4-BE49-F238E27FC236}">
                <a16:creationId xmlns:a16="http://schemas.microsoft.com/office/drawing/2014/main" xmlns="" id="{0F41BC8A-218D-5957-4FBD-AE92EE86595E}"/>
              </a:ext>
            </a:extLst>
          </p:cNvPr>
          <p:cNvSpPr>
            <a:spLocks noChangeShapeType="1"/>
          </p:cNvSpPr>
          <p:nvPr/>
        </p:nvSpPr>
        <p:spPr bwMode="auto">
          <a:xfrm>
            <a:off x="6238875" y="1484313"/>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24" name="Text Box 16">
            <a:extLst>
              <a:ext uri="{FF2B5EF4-FFF2-40B4-BE49-F238E27FC236}">
                <a16:creationId xmlns:a16="http://schemas.microsoft.com/office/drawing/2014/main" xmlns="" id="{C4B0E5BA-94B0-A0ED-FE4D-9B69B0F6A3C3}"/>
              </a:ext>
            </a:extLst>
          </p:cNvPr>
          <p:cNvSpPr txBox="1">
            <a:spLocks noChangeArrowheads="1"/>
          </p:cNvSpPr>
          <p:nvPr/>
        </p:nvSpPr>
        <p:spPr bwMode="auto">
          <a:xfrm>
            <a:off x="4105276" y="1652588"/>
            <a:ext cx="12223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TRAVAUX PAYES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(montant et date)</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25" name="Text Box 17">
            <a:extLst>
              <a:ext uri="{FF2B5EF4-FFF2-40B4-BE49-F238E27FC236}">
                <a16:creationId xmlns:a16="http://schemas.microsoft.com/office/drawing/2014/main" xmlns="" id="{132CFBF2-FCB2-3890-5648-1B99AE4B06C2}"/>
              </a:ext>
            </a:extLst>
          </p:cNvPr>
          <p:cNvSpPr txBox="1">
            <a:spLocks noChangeArrowheads="1"/>
          </p:cNvSpPr>
          <p:nvPr/>
        </p:nvSpPr>
        <p:spPr bwMode="auto">
          <a:xfrm>
            <a:off x="5094288" y="1652588"/>
            <a:ext cx="136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TRAVAUX REALISES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(montant et date)</a:t>
            </a:r>
          </a:p>
        </p:txBody>
      </p:sp>
      <p:sp>
        <p:nvSpPr>
          <p:cNvPr id="64526" name="Text Box 18">
            <a:extLst>
              <a:ext uri="{FF2B5EF4-FFF2-40B4-BE49-F238E27FC236}">
                <a16:creationId xmlns:a16="http://schemas.microsoft.com/office/drawing/2014/main" xmlns="" id="{75FE7F4C-4974-BF23-8FF9-9DB23B253C03}"/>
              </a:ext>
            </a:extLst>
          </p:cNvPr>
          <p:cNvSpPr txBox="1">
            <a:spLocks noChangeArrowheads="1"/>
          </p:cNvSpPr>
          <p:nvPr/>
        </p:nvSpPr>
        <p:spPr bwMode="auto">
          <a:xfrm>
            <a:off x="6216651" y="1466851"/>
            <a:ext cx="150336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APPELS TRAVAUX, EMPRUNTS ET SUBVENTIONS RECUS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(montant et date)</a:t>
            </a:r>
          </a:p>
        </p:txBody>
      </p:sp>
      <p:sp>
        <p:nvSpPr>
          <p:cNvPr id="64527" name="Text Box 19">
            <a:extLst>
              <a:ext uri="{FF2B5EF4-FFF2-40B4-BE49-F238E27FC236}">
                <a16:creationId xmlns:a16="http://schemas.microsoft.com/office/drawing/2014/main" xmlns="" id="{01BA015B-5F6D-30BF-B045-419395BFD070}"/>
              </a:ext>
            </a:extLst>
          </p:cNvPr>
          <p:cNvSpPr txBox="1">
            <a:spLocks noChangeArrowheads="1"/>
          </p:cNvSpPr>
          <p:nvPr/>
        </p:nvSpPr>
        <p:spPr bwMode="auto">
          <a:xfrm>
            <a:off x="7727950" y="15875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SOLDE EN ATTENTE SUR TRAVAUX</a:t>
            </a:r>
          </a:p>
        </p:txBody>
      </p:sp>
      <p:sp>
        <p:nvSpPr>
          <p:cNvPr id="64528" name="Text Box 20">
            <a:extLst>
              <a:ext uri="{FF2B5EF4-FFF2-40B4-BE49-F238E27FC236}">
                <a16:creationId xmlns:a16="http://schemas.microsoft.com/office/drawing/2014/main" xmlns="" id="{5025F808-CF77-795D-B6D7-5DF74497199F}"/>
              </a:ext>
            </a:extLst>
          </p:cNvPr>
          <p:cNvSpPr txBox="1">
            <a:spLocks noChangeArrowheads="1"/>
          </p:cNvSpPr>
          <p:nvPr/>
        </p:nvSpPr>
        <p:spPr bwMode="auto">
          <a:xfrm>
            <a:off x="9064626" y="1435101"/>
            <a:ext cx="993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SUBVENTIONS ET EMPRUNTS A RECEVOIR</a:t>
            </a:r>
            <a:br>
              <a:rPr lang="fr-FR" altLang="fr-FR" sz="800">
                <a:solidFill>
                  <a:prstClr val="black"/>
                </a:solidFill>
                <a:latin typeface="Arial" panose="020B0604020202020204" pitchFamily="34" charset="0"/>
              </a:rPr>
            </a:br>
            <a:r>
              <a:rPr lang="fr-FR" altLang="fr-FR" sz="800">
                <a:solidFill>
                  <a:prstClr val="black"/>
                </a:solidFill>
                <a:latin typeface="Arial" panose="020B0604020202020204" pitchFamily="34" charset="0"/>
              </a:rPr>
              <a:t>(montant et date)</a:t>
            </a:r>
          </a:p>
        </p:txBody>
      </p:sp>
      <p:sp>
        <p:nvSpPr>
          <p:cNvPr id="64529" name="Text Box 21">
            <a:extLst>
              <a:ext uri="{FF2B5EF4-FFF2-40B4-BE49-F238E27FC236}">
                <a16:creationId xmlns:a16="http://schemas.microsoft.com/office/drawing/2014/main" xmlns="" id="{CE8CA36A-ACEB-F267-8210-3C9631CE1A65}"/>
              </a:ext>
            </a:extLst>
          </p:cNvPr>
          <p:cNvSpPr txBox="1">
            <a:spLocks noChangeArrowheads="1"/>
          </p:cNvSpPr>
          <p:nvPr/>
        </p:nvSpPr>
        <p:spPr bwMode="auto">
          <a:xfrm>
            <a:off x="3378200" y="2125664"/>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a:t>
            </a:r>
          </a:p>
        </p:txBody>
      </p:sp>
      <p:sp>
        <p:nvSpPr>
          <p:cNvPr id="64530" name="Text Box 23">
            <a:extLst>
              <a:ext uri="{FF2B5EF4-FFF2-40B4-BE49-F238E27FC236}">
                <a16:creationId xmlns:a16="http://schemas.microsoft.com/office/drawing/2014/main" xmlns="" id="{1BD63237-E946-5B1F-8E30-FEDBB3519655}"/>
              </a:ext>
            </a:extLst>
          </p:cNvPr>
          <p:cNvSpPr txBox="1">
            <a:spLocks noChangeArrowheads="1"/>
          </p:cNvSpPr>
          <p:nvPr/>
        </p:nvSpPr>
        <p:spPr bwMode="auto">
          <a:xfrm>
            <a:off x="4530726" y="2139951"/>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B</a:t>
            </a:r>
          </a:p>
        </p:txBody>
      </p:sp>
      <p:sp>
        <p:nvSpPr>
          <p:cNvPr id="64531" name="Text Box 25">
            <a:extLst>
              <a:ext uri="{FF2B5EF4-FFF2-40B4-BE49-F238E27FC236}">
                <a16:creationId xmlns:a16="http://schemas.microsoft.com/office/drawing/2014/main" xmlns="" id="{2DAC8791-6EE1-3D99-EFE4-DB9596F6BA87}"/>
              </a:ext>
            </a:extLst>
          </p:cNvPr>
          <p:cNvSpPr txBox="1">
            <a:spLocks noChangeArrowheads="1"/>
          </p:cNvSpPr>
          <p:nvPr/>
        </p:nvSpPr>
        <p:spPr bwMode="auto">
          <a:xfrm>
            <a:off x="5524500" y="2152651"/>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C</a:t>
            </a:r>
          </a:p>
        </p:txBody>
      </p:sp>
      <p:sp>
        <p:nvSpPr>
          <p:cNvPr id="64532" name="Text Box 26">
            <a:extLst>
              <a:ext uri="{FF2B5EF4-FFF2-40B4-BE49-F238E27FC236}">
                <a16:creationId xmlns:a16="http://schemas.microsoft.com/office/drawing/2014/main" xmlns="" id="{C74466CB-D0EC-C0F7-6E92-0ABDA3B06FDC}"/>
              </a:ext>
            </a:extLst>
          </p:cNvPr>
          <p:cNvSpPr txBox="1">
            <a:spLocks noChangeArrowheads="1"/>
          </p:cNvSpPr>
          <p:nvPr/>
        </p:nvSpPr>
        <p:spPr bwMode="auto">
          <a:xfrm>
            <a:off x="6732589" y="2151064"/>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D</a:t>
            </a:r>
          </a:p>
        </p:txBody>
      </p:sp>
      <p:sp>
        <p:nvSpPr>
          <p:cNvPr id="64533" name="Text Box 27">
            <a:extLst>
              <a:ext uri="{FF2B5EF4-FFF2-40B4-BE49-F238E27FC236}">
                <a16:creationId xmlns:a16="http://schemas.microsoft.com/office/drawing/2014/main" xmlns="" id="{F10865D0-208B-1B43-15DA-852F9C68C1E2}"/>
              </a:ext>
            </a:extLst>
          </p:cNvPr>
          <p:cNvSpPr txBox="1">
            <a:spLocks noChangeArrowheads="1"/>
          </p:cNvSpPr>
          <p:nvPr/>
        </p:nvSpPr>
        <p:spPr bwMode="auto">
          <a:xfrm>
            <a:off x="7867651" y="2151064"/>
            <a:ext cx="936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E = D - C</a:t>
            </a:r>
          </a:p>
        </p:txBody>
      </p:sp>
      <p:sp>
        <p:nvSpPr>
          <p:cNvPr id="64534" name="Text Box 28">
            <a:extLst>
              <a:ext uri="{FF2B5EF4-FFF2-40B4-BE49-F238E27FC236}">
                <a16:creationId xmlns:a16="http://schemas.microsoft.com/office/drawing/2014/main" xmlns="" id="{D54744D1-1B2B-EA3E-8F68-C384C05EFD55}"/>
              </a:ext>
            </a:extLst>
          </p:cNvPr>
          <p:cNvSpPr txBox="1">
            <a:spLocks noChangeArrowheads="1"/>
          </p:cNvSpPr>
          <p:nvPr/>
        </p:nvSpPr>
        <p:spPr bwMode="auto">
          <a:xfrm>
            <a:off x="9471025" y="2133601"/>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F</a:t>
            </a:r>
          </a:p>
        </p:txBody>
      </p:sp>
      <p:sp>
        <p:nvSpPr>
          <p:cNvPr id="64535" name="Text Box 30">
            <a:extLst>
              <a:ext uri="{FF2B5EF4-FFF2-40B4-BE49-F238E27FC236}">
                <a16:creationId xmlns:a16="http://schemas.microsoft.com/office/drawing/2014/main" xmlns="" id="{C60F8BA8-D481-BED0-9B82-1A0F6135A203}"/>
              </a:ext>
            </a:extLst>
          </p:cNvPr>
          <p:cNvSpPr txBox="1">
            <a:spLocks noChangeArrowheads="1"/>
          </p:cNvSpPr>
          <p:nvPr/>
        </p:nvSpPr>
        <p:spPr bwMode="auto">
          <a:xfrm>
            <a:off x="1625601" y="2432051"/>
            <a:ext cx="14398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TRAVAUX RAVALEMENT</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TRAVAUX TOITURE</a:t>
            </a:r>
          </a:p>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(1)</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36" name="Line 34">
            <a:extLst>
              <a:ext uri="{FF2B5EF4-FFF2-40B4-BE49-F238E27FC236}">
                <a16:creationId xmlns:a16="http://schemas.microsoft.com/office/drawing/2014/main" xmlns="" id="{648BC267-9492-3D3E-8635-7466A1C3727B}"/>
              </a:ext>
            </a:extLst>
          </p:cNvPr>
          <p:cNvSpPr>
            <a:spLocks noChangeShapeType="1"/>
          </p:cNvSpPr>
          <p:nvPr/>
        </p:nvSpPr>
        <p:spPr bwMode="auto">
          <a:xfrm>
            <a:off x="3106738"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37" name="Line 35">
            <a:extLst>
              <a:ext uri="{FF2B5EF4-FFF2-40B4-BE49-F238E27FC236}">
                <a16:creationId xmlns:a16="http://schemas.microsoft.com/office/drawing/2014/main" xmlns="" id="{AC3FE750-1E34-D5D7-FD7E-A23B3849FA95}"/>
              </a:ext>
            </a:extLst>
          </p:cNvPr>
          <p:cNvSpPr>
            <a:spLocks noChangeShapeType="1"/>
          </p:cNvSpPr>
          <p:nvPr/>
        </p:nvSpPr>
        <p:spPr bwMode="auto">
          <a:xfrm>
            <a:off x="4151313"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38" name="Line 36">
            <a:extLst>
              <a:ext uri="{FF2B5EF4-FFF2-40B4-BE49-F238E27FC236}">
                <a16:creationId xmlns:a16="http://schemas.microsoft.com/office/drawing/2014/main" xmlns="" id="{648FCCE6-320D-FDDD-A8B3-5AF97E2D8B85}"/>
              </a:ext>
            </a:extLst>
          </p:cNvPr>
          <p:cNvSpPr>
            <a:spLocks noChangeShapeType="1"/>
          </p:cNvSpPr>
          <p:nvPr/>
        </p:nvSpPr>
        <p:spPr bwMode="auto">
          <a:xfrm>
            <a:off x="5159375"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39" name="Line 37">
            <a:extLst>
              <a:ext uri="{FF2B5EF4-FFF2-40B4-BE49-F238E27FC236}">
                <a16:creationId xmlns:a16="http://schemas.microsoft.com/office/drawing/2014/main" xmlns="" id="{D920AF69-CB8D-8DD0-6941-9D30BD3110F9}"/>
              </a:ext>
            </a:extLst>
          </p:cNvPr>
          <p:cNvSpPr>
            <a:spLocks noChangeShapeType="1"/>
          </p:cNvSpPr>
          <p:nvPr/>
        </p:nvSpPr>
        <p:spPr bwMode="auto">
          <a:xfrm>
            <a:off x="6238875" y="5516564"/>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40" name="Text Box 40">
            <a:extLst>
              <a:ext uri="{FF2B5EF4-FFF2-40B4-BE49-F238E27FC236}">
                <a16:creationId xmlns:a16="http://schemas.microsoft.com/office/drawing/2014/main" xmlns="" id="{C849A481-5D59-488C-E477-877B7246FC9C}"/>
              </a:ext>
            </a:extLst>
          </p:cNvPr>
          <p:cNvSpPr txBox="1">
            <a:spLocks noChangeArrowheads="1"/>
          </p:cNvSpPr>
          <p:nvPr/>
        </p:nvSpPr>
        <p:spPr bwMode="auto">
          <a:xfrm>
            <a:off x="2373314" y="5518151"/>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a:t>
            </a:r>
          </a:p>
        </p:txBody>
      </p:sp>
      <p:sp>
        <p:nvSpPr>
          <p:cNvPr id="10275" name="Text Box 42">
            <a:extLst>
              <a:ext uri="{FF2B5EF4-FFF2-40B4-BE49-F238E27FC236}">
                <a16:creationId xmlns:a16="http://schemas.microsoft.com/office/drawing/2014/main" xmlns="" id="{EDD21CEE-379D-3FF4-EF08-78C613B3B9B3}"/>
              </a:ext>
            </a:extLst>
          </p:cNvPr>
          <p:cNvSpPr txBox="1">
            <a:spLocks noChangeArrowheads="1"/>
          </p:cNvSpPr>
          <p:nvPr/>
        </p:nvSpPr>
        <p:spPr bwMode="auto">
          <a:xfrm>
            <a:off x="1703389" y="5805489"/>
            <a:ext cx="4535487" cy="657225"/>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50000"/>
              </a:spcBef>
              <a:buFontTx/>
              <a:buAutoNum type="arabicParenBoth"/>
              <a:defRPr/>
            </a:pPr>
            <a:r>
              <a:rPr lang="fr-FR" altLang="fr-FR" sz="1050" dirty="0">
                <a:solidFill>
                  <a:prstClr val="black"/>
                </a:solidFill>
              </a:rPr>
              <a:t>A détailler par marché de travaux ou opérations exceptionnelles et par clé de répartition</a:t>
            </a:r>
          </a:p>
          <a:p>
            <a:pPr defTabSz="457200">
              <a:spcBef>
                <a:spcPct val="50000"/>
              </a:spcBef>
              <a:buFontTx/>
              <a:buAutoNum type="arabicParenBoth"/>
              <a:defRPr/>
            </a:pPr>
            <a:r>
              <a:rPr lang="fr-FR" altLang="fr-FR" sz="1050" dirty="0">
                <a:solidFill>
                  <a:prstClr val="black"/>
                </a:solidFill>
              </a:rPr>
              <a:t>Ce solde correspond au solde du compte 12 dans l’annexe n°1</a:t>
            </a:r>
          </a:p>
        </p:txBody>
      </p:sp>
      <p:sp>
        <p:nvSpPr>
          <p:cNvPr id="64542" name="Text Box 43">
            <a:extLst>
              <a:ext uri="{FF2B5EF4-FFF2-40B4-BE49-F238E27FC236}">
                <a16:creationId xmlns:a16="http://schemas.microsoft.com/office/drawing/2014/main" xmlns="" id="{786021B5-9FF1-F8C6-820C-4D6BB59BDC8E}"/>
              </a:ext>
            </a:extLst>
          </p:cNvPr>
          <p:cNvSpPr txBox="1">
            <a:spLocks noChangeArrowheads="1"/>
          </p:cNvSpPr>
          <p:nvPr/>
        </p:nvSpPr>
        <p:spPr bwMode="auto">
          <a:xfrm>
            <a:off x="7967664" y="6021388"/>
            <a:ext cx="1584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100">
                <a:solidFill>
                  <a:prstClr val="black"/>
                </a:solidFill>
                <a:latin typeface="Arial" panose="020B0604020202020204" pitchFamily="34" charset="0"/>
              </a:rPr>
              <a:t>Date et référence du syndic</a:t>
            </a:r>
          </a:p>
        </p:txBody>
      </p:sp>
      <p:sp>
        <p:nvSpPr>
          <p:cNvPr id="64543" name="Line 45">
            <a:extLst>
              <a:ext uri="{FF2B5EF4-FFF2-40B4-BE49-F238E27FC236}">
                <a16:creationId xmlns:a16="http://schemas.microsoft.com/office/drawing/2014/main" xmlns="" id="{7422BEF2-5FC9-51E3-7ABB-7349B88376BE}"/>
              </a:ext>
            </a:extLst>
          </p:cNvPr>
          <p:cNvSpPr>
            <a:spLocks noChangeShapeType="1"/>
          </p:cNvSpPr>
          <p:nvPr/>
        </p:nvSpPr>
        <p:spPr bwMode="auto">
          <a:xfrm flipV="1">
            <a:off x="1646239" y="188914"/>
            <a:ext cx="7937" cy="2270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44" name="Line 46">
            <a:extLst>
              <a:ext uri="{FF2B5EF4-FFF2-40B4-BE49-F238E27FC236}">
                <a16:creationId xmlns:a16="http://schemas.microsoft.com/office/drawing/2014/main" xmlns="" id="{E5F8845E-0857-8D45-E60A-268185F1C0E2}"/>
              </a:ext>
            </a:extLst>
          </p:cNvPr>
          <p:cNvSpPr>
            <a:spLocks noChangeShapeType="1"/>
          </p:cNvSpPr>
          <p:nvPr/>
        </p:nvSpPr>
        <p:spPr bwMode="auto">
          <a:xfrm>
            <a:off x="1631951" y="188914"/>
            <a:ext cx="8469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45" name="Line 47">
            <a:extLst>
              <a:ext uri="{FF2B5EF4-FFF2-40B4-BE49-F238E27FC236}">
                <a16:creationId xmlns:a16="http://schemas.microsoft.com/office/drawing/2014/main" xmlns="" id="{FFC5A193-D3C4-6147-C858-26B305B86FD5}"/>
              </a:ext>
            </a:extLst>
          </p:cNvPr>
          <p:cNvSpPr>
            <a:spLocks noChangeShapeType="1"/>
          </p:cNvSpPr>
          <p:nvPr/>
        </p:nvSpPr>
        <p:spPr bwMode="auto">
          <a:xfrm>
            <a:off x="10101263" y="204788"/>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46" name="Text Box 48">
            <a:extLst>
              <a:ext uri="{FF2B5EF4-FFF2-40B4-BE49-F238E27FC236}">
                <a16:creationId xmlns:a16="http://schemas.microsoft.com/office/drawing/2014/main" xmlns="" id="{A79F2637-28CB-8A21-CE22-0B4D23A3C460}"/>
              </a:ext>
            </a:extLst>
          </p:cNvPr>
          <p:cNvSpPr txBox="1">
            <a:spLocks noChangeArrowheads="1"/>
          </p:cNvSpPr>
          <p:nvPr/>
        </p:nvSpPr>
        <p:spPr bwMode="auto">
          <a:xfrm>
            <a:off x="8181976" y="260350"/>
            <a:ext cx="1801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Annexe 5</a:t>
            </a:r>
          </a:p>
        </p:txBody>
      </p:sp>
      <p:sp>
        <p:nvSpPr>
          <p:cNvPr id="64547" name="Rectangle 32">
            <a:extLst>
              <a:ext uri="{FF2B5EF4-FFF2-40B4-BE49-F238E27FC236}">
                <a16:creationId xmlns:a16="http://schemas.microsoft.com/office/drawing/2014/main" xmlns="" id="{7DF2D245-92CD-E1FB-307C-D1748DB30898}"/>
              </a:ext>
            </a:extLst>
          </p:cNvPr>
          <p:cNvSpPr>
            <a:spLocks noChangeArrowheads="1"/>
          </p:cNvSpPr>
          <p:nvPr/>
        </p:nvSpPr>
        <p:spPr bwMode="auto">
          <a:xfrm>
            <a:off x="1631950" y="5516564"/>
            <a:ext cx="8496300" cy="217487"/>
          </a:xfrm>
          <a:prstGeom prst="rect">
            <a:avLst/>
          </a:prstGeom>
          <a:solidFill>
            <a:schemeClr val="bg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64548" name="Line 13">
            <a:extLst>
              <a:ext uri="{FF2B5EF4-FFF2-40B4-BE49-F238E27FC236}">
                <a16:creationId xmlns:a16="http://schemas.microsoft.com/office/drawing/2014/main" xmlns="" id="{F7F669B2-FD40-2971-173B-7E28192F5F22}"/>
              </a:ext>
            </a:extLst>
          </p:cNvPr>
          <p:cNvSpPr>
            <a:spLocks noChangeShapeType="1"/>
          </p:cNvSpPr>
          <p:nvPr/>
        </p:nvSpPr>
        <p:spPr bwMode="auto">
          <a:xfrm>
            <a:off x="7723189" y="1449388"/>
            <a:ext cx="3175" cy="4284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49" name="Line 14">
            <a:extLst>
              <a:ext uri="{FF2B5EF4-FFF2-40B4-BE49-F238E27FC236}">
                <a16:creationId xmlns:a16="http://schemas.microsoft.com/office/drawing/2014/main" xmlns="" id="{C0859FD6-F76C-FB5E-F446-9BB6A68522D7}"/>
              </a:ext>
            </a:extLst>
          </p:cNvPr>
          <p:cNvSpPr>
            <a:spLocks noChangeShapeType="1"/>
          </p:cNvSpPr>
          <p:nvPr/>
        </p:nvSpPr>
        <p:spPr bwMode="auto">
          <a:xfrm flipH="1">
            <a:off x="8926513" y="1484314"/>
            <a:ext cx="12700" cy="4249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64550" name="Text Box 41">
            <a:extLst>
              <a:ext uri="{FF2B5EF4-FFF2-40B4-BE49-F238E27FC236}">
                <a16:creationId xmlns:a16="http://schemas.microsoft.com/office/drawing/2014/main" xmlns="" id="{9B4E5F47-8901-BF9D-C943-A620B241977C}"/>
              </a:ext>
            </a:extLst>
          </p:cNvPr>
          <p:cNvSpPr txBox="1">
            <a:spLocks noChangeArrowheads="1"/>
          </p:cNvSpPr>
          <p:nvPr/>
        </p:nvSpPr>
        <p:spPr bwMode="auto">
          <a:xfrm>
            <a:off x="7770813" y="5495926"/>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(2)</a:t>
            </a:r>
          </a:p>
        </p:txBody>
      </p:sp>
    </p:spTree>
    <p:extLst>
      <p:ext uri="{BB962C8B-B14F-4D97-AF65-F5344CB8AC3E}">
        <p14:creationId xmlns:p14="http://schemas.microsoft.com/office/powerpoint/2010/main" val="25712987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C6A6CED-2FD9-727A-3F47-86CA10CAE790}"/>
              </a:ext>
            </a:extLst>
          </p:cNvPr>
          <p:cNvSpPr/>
          <p:nvPr/>
        </p:nvSpPr>
        <p:spPr>
          <a:xfrm>
            <a:off x="197709" y="354226"/>
            <a:ext cx="11483546" cy="624428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fr-FR" sz="4800" b="1" dirty="0">
                <a:solidFill>
                  <a:prstClr val="black"/>
                </a:solidFill>
              </a:rPr>
              <a:t>LA COHERENCE TECHNIQUE DES CINQ ANNEXES</a:t>
            </a:r>
          </a:p>
          <a:p>
            <a:pPr algn="ctr" defTabSz="457200">
              <a:defRPr/>
            </a:pPr>
            <a:endParaRPr lang="fr-FR" sz="4800" b="1" dirty="0">
              <a:solidFill>
                <a:prstClr val="black"/>
              </a:solidFill>
            </a:endParaRPr>
          </a:p>
          <a:p>
            <a:pPr algn="ctr" defTabSz="457200">
              <a:defRPr/>
            </a:pPr>
            <a:endParaRPr lang="fr-FR" sz="4800" b="1" dirty="0">
              <a:solidFill>
                <a:prstClr val="black"/>
              </a:solidFill>
            </a:endParaRPr>
          </a:p>
          <a:p>
            <a:pPr algn="ctr" defTabSz="457200">
              <a:defRPr/>
            </a:pPr>
            <a:endParaRPr lang="fr-FR" sz="4500" dirty="0">
              <a:solidFill>
                <a:prstClr val="white"/>
              </a:solidFill>
            </a:endParaRPr>
          </a:p>
        </p:txBody>
      </p:sp>
      <p:pic>
        <p:nvPicPr>
          <p:cNvPr id="4" name="Picture 3" descr="f8df1bef-6142-4e4a-b0fa-a0c9dc9f2f98@mxp5">
            <a:extLst>
              <a:ext uri="{FF2B5EF4-FFF2-40B4-BE49-F238E27FC236}">
                <a16:creationId xmlns:a16="http://schemas.microsoft.com/office/drawing/2014/main" xmlns="" id="{726BBEB0-C460-4CF2-9AB8-55346B3171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9332" y="3429000"/>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12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775" y="3175"/>
            <a:ext cx="9144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3867151"/>
            <a:ext cx="91440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32175" y="1930400"/>
            <a:ext cx="5456238" cy="3571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dirty="0">
                <a:solidFill>
                  <a:prstClr val="black"/>
                </a:solidFill>
              </a:rPr>
              <a:t>PARTIE HAUTE</a:t>
            </a:r>
          </a:p>
        </p:txBody>
      </p:sp>
      <p:sp>
        <p:nvSpPr>
          <p:cNvPr id="5" name="Rectangle 4"/>
          <p:cNvSpPr/>
          <p:nvPr/>
        </p:nvSpPr>
        <p:spPr>
          <a:xfrm>
            <a:off x="3287714" y="5589588"/>
            <a:ext cx="5456237" cy="4572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dirty="0">
                <a:solidFill>
                  <a:prstClr val="black"/>
                </a:solidFill>
              </a:rPr>
              <a:t>ANNEXE 5</a:t>
            </a:r>
          </a:p>
        </p:txBody>
      </p:sp>
      <p:sp>
        <p:nvSpPr>
          <p:cNvPr id="6" name="Ellipse 5"/>
          <p:cNvSpPr/>
          <p:nvPr/>
        </p:nvSpPr>
        <p:spPr>
          <a:xfrm>
            <a:off x="1200150" y="6359526"/>
            <a:ext cx="9359900" cy="63341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solidFill>
                <a:prstClr val="white"/>
              </a:solidFill>
            </a:endParaRPr>
          </a:p>
        </p:txBody>
      </p:sp>
      <p:sp>
        <p:nvSpPr>
          <p:cNvPr id="7" name="Rectangle 6"/>
          <p:cNvSpPr/>
          <p:nvPr/>
        </p:nvSpPr>
        <p:spPr>
          <a:xfrm>
            <a:off x="9653588" y="2924176"/>
            <a:ext cx="971550" cy="360363"/>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solidFill>
                <a:prstClr val="black"/>
              </a:solidFill>
            </a:endParaRPr>
          </a:p>
        </p:txBody>
      </p:sp>
    </p:spTree>
    <p:extLst>
      <p:ext uri="{BB962C8B-B14F-4D97-AF65-F5344CB8AC3E}">
        <p14:creationId xmlns:p14="http://schemas.microsoft.com/office/powerpoint/2010/main" val="28952222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89</a:t>
            </a:fld>
            <a:endParaRPr lang="fr-FR" altLang="fr-FR">
              <a:solidFill>
                <a:prstClr val="black">
                  <a:tint val="75000"/>
                </a:prstClr>
              </a:solidFill>
            </a:endParaRPr>
          </a:p>
        </p:txBody>
      </p:sp>
      <p:pic>
        <p:nvPicPr>
          <p:cNvPr id="2" name="Image 1"/>
          <p:cNvPicPr>
            <a:picLocks noChangeAspect="1"/>
          </p:cNvPicPr>
          <p:nvPr/>
        </p:nvPicPr>
        <p:blipFill>
          <a:blip r:embed="rId2"/>
          <a:stretch>
            <a:fillRect/>
          </a:stretch>
        </p:blipFill>
        <p:spPr>
          <a:xfrm>
            <a:off x="0" y="104013"/>
            <a:ext cx="6288833" cy="6753987"/>
          </a:xfrm>
          <a:prstGeom prst="rect">
            <a:avLst/>
          </a:prstGeom>
        </p:spPr>
      </p:pic>
      <p:pic>
        <p:nvPicPr>
          <p:cNvPr id="3" name="Image 2"/>
          <p:cNvPicPr>
            <a:picLocks noChangeAspect="1"/>
          </p:cNvPicPr>
          <p:nvPr/>
        </p:nvPicPr>
        <p:blipFill>
          <a:blip r:embed="rId3"/>
          <a:stretch>
            <a:fillRect/>
          </a:stretch>
        </p:blipFill>
        <p:spPr>
          <a:xfrm>
            <a:off x="6197311" y="104013"/>
            <a:ext cx="6408346" cy="6753987"/>
          </a:xfrm>
          <a:prstGeom prst="rect">
            <a:avLst/>
          </a:prstGeom>
        </p:spPr>
      </p:pic>
      <p:sp>
        <p:nvSpPr>
          <p:cNvPr id="8" name="ZoneTexte 7"/>
          <p:cNvSpPr txBox="1"/>
          <p:nvPr/>
        </p:nvSpPr>
        <p:spPr>
          <a:xfrm>
            <a:off x="1651519" y="3481006"/>
            <a:ext cx="3387012" cy="1077218"/>
          </a:xfrm>
          <a:prstGeom prst="rect">
            <a:avLst/>
          </a:prstGeom>
          <a:noFill/>
          <a:ln>
            <a:solidFill>
              <a:schemeClr val="tx1"/>
            </a:solidFill>
          </a:ln>
        </p:spPr>
        <p:txBody>
          <a:bodyPr wrap="square" rtlCol="0">
            <a:spAutoFit/>
          </a:bodyPr>
          <a:lstStyle/>
          <a:p>
            <a:pPr algn="ctr"/>
            <a:r>
              <a:rPr lang="fr-FR" sz="3200" b="1" dirty="0">
                <a:solidFill>
                  <a:srgbClr val="FF0000"/>
                </a:solidFill>
              </a:rPr>
              <a:t>ANNEXE 2 PARTIE HAUTE</a:t>
            </a:r>
          </a:p>
        </p:txBody>
      </p:sp>
      <p:sp>
        <p:nvSpPr>
          <p:cNvPr id="9" name="ZoneTexte 8"/>
          <p:cNvSpPr txBox="1"/>
          <p:nvPr/>
        </p:nvSpPr>
        <p:spPr>
          <a:xfrm>
            <a:off x="8182947" y="3405674"/>
            <a:ext cx="3387012" cy="584775"/>
          </a:xfrm>
          <a:prstGeom prst="rect">
            <a:avLst/>
          </a:prstGeom>
          <a:noFill/>
          <a:ln>
            <a:solidFill>
              <a:schemeClr val="tx1"/>
            </a:solidFill>
          </a:ln>
        </p:spPr>
        <p:txBody>
          <a:bodyPr wrap="square" rtlCol="0">
            <a:spAutoFit/>
          </a:bodyPr>
          <a:lstStyle/>
          <a:p>
            <a:pPr algn="ctr"/>
            <a:r>
              <a:rPr lang="fr-FR" sz="3200" b="1" dirty="0">
                <a:solidFill>
                  <a:srgbClr val="FF0000"/>
                </a:solidFill>
              </a:rPr>
              <a:t>ANNEXE 3</a:t>
            </a:r>
          </a:p>
        </p:txBody>
      </p:sp>
      <p:sp>
        <p:nvSpPr>
          <p:cNvPr id="11" name="Rectangle 10"/>
          <p:cNvSpPr/>
          <p:nvPr/>
        </p:nvSpPr>
        <p:spPr>
          <a:xfrm>
            <a:off x="1990532" y="6130212"/>
            <a:ext cx="500742" cy="4367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038531" y="6165790"/>
            <a:ext cx="382555" cy="4367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9554547" y="6130212"/>
            <a:ext cx="578499" cy="2261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9994870" y="6130211"/>
            <a:ext cx="569946" cy="22613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96185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F62A5A09-0BF8-43D7-8D3D-38B92422A959}"/>
              </a:ext>
            </a:extLst>
          </p:cNvPr>
          <p:cNvSpPr>
            <a:spLocks noGrp="1"/>
          </p:cNvSpPr>
          <p:nvPr>
            <p:ph type="title"/>
          </p:nvPr>
        </p:nvSpPr>
        <p:spPr>
          <a:xfrm>
            <a:off x="738409" y="157002"/>
            <a:ext cx="10730204" cy="1048266"/>
          </a:xfrm>
          <a:solidFill>
            <a:schemeClr val="bg1">
              <a:lumMod val="75000"/>
            </a:schemeClr>
          </a:solidFill>
          <a:ln>
            <a:solidFill>
              <a:schemeClr val="tx1"/>
            </a:solidFill>
          </a:ln>
        </p:spPr>
        <p:txBody>
          <a:bodyPr>
            <a:normAutofit fontScale="90000"/>
          </a:bodyPr>
          <a:lstStyle/>
          <a:p>
            <a:pPr algn="ctr"/>
            <a:r>
              <a:rPr lang="fr-FR" sz="3900" b="1" dirty="0"/>
              <a:t>LE CONTRÔLE DU CABINET DE SYNDIC PROSPECTE:</a:t>
            </a:r>
            <a:br>
              <a:rPr lang="fr-FR" sz="3900" b="1" dirty="0"/>
            </a:br>
            <a:r>
              <a:rPr lang="fr-FR" sz="3900" b="1" dirty="0"/>
              <a:t>« le moins cher n’est pas forcement le mieux disant »</a:t>
            </a:r>
          </a:p>
        </p:txBody>
      </p:sp>
      <p:sp>
        <p:nvSpPr>
          <p:cNvPr id="3" name="Espace réservé du contenu 2">
            <a:extLst>
              <a:ext uri="{FF2B5EF4-FFF2-40B4-BE49-F238E27FC236}">
                <a16:creationId xmlns:a16="http://schemas.microsoft.com/office/drawing/2014/main" xmlns="" id="{672DB03D-3FC8-4B1D-96E4-673F740B54D8}"/>
              </a:ext>
            </a:extLst>
          </p:cNvPr>
          <p:cNvSpPr>
            <a:spLocks noGrp="1"/>
          </p:cNvSpPr>
          <p:nvPr>
            <p:ph idx="1"/>
          </p:nvPr>
        </p:nvSpPr>
        <p:spPr>
          <a:xfrm>
            <a:off x="237930" y="1511559"/>
            <a:ext cx="11731163" cy="4908000"/>
          </a:xfrm>
        </p:spPr>
        <p:txBody>
          <a:bodyPr>
            <a:normAutofit/>
          </a:bodyPr>
          <a:lstStyle/>
          <a:p>
            <a:pPr algn="just"/>
            <a:r>
              <a:rPr lang="fr-FR" sz="3200" dirty="0"/>
              <a:t>1- Réaliser un </a:t>
            </a:r>
            <a:r>
              <a:rPr lang="fr-FR" sz="3200" dirty="0">
                <a:solidFill>
                  <a:srgbClr val="FF0000"/>
                </a:solidFill>
              </a:rPr>
              <a:t>audit du cabinet </a:t>
            </a:r>
            <a:r>
              <a:rPr lang="fr-FR" sz="3200" dirty="0"/>
              <a:t>: (services et infrastructures internes, accueil, nombre de copropriétés gérées par gestionnaire …)</a:t>
            </a:r>
          </a:p>
          <a:p>
            <a:pPr algn="just"/>
            <a:r>
              <a:rPr lang="fr-FR" sz="3200" dirty="0"/>
              <a:t>2- Vérifier </a:t>
            </a:r>
            <a:r>
              <a:rPr lang="fr-FR" sz="3200" dirty="0">
                <a:solidFill>
                  <a:srgbClr val="FF0000"/>
                </a:solidFill>
              </a:rPr>
              <a:t>l’expérience du syndic </a:t>
            </a:r>
            <a:r>
              <a:rPr lang="fr-FR" sz="3200" dirty="0"/>
              <a:t>pour répondre aux enjeux et difficultés de la copropriété</a:t>
            </a:r>
          </a:p>
          <a:p>
            <a:pPr algn="just"/>
            <a:r>
              <a:rPr lang="fr-FR" sz="3200" dirty="0"/>
              <a:t>3- Procéder à une </a:t>
            </a:r>
            <a:r>
              <a:rPr lang="fr-FR" sz="3200" dirty="0">
                <a:solidFill>
                  <a:srgbClr val="FF0000"/>
                </a:solidFill>
              </a:rPr>
              <a:t>étude des documents </a:t>
            </a:r>
            <a:r>
              <a:rPr lang="fr-FR" sz="3200" dirty="0"/>
              <a:t>d’une copropriété similaire (grand livre, carnet d’entretien, appels de fonds…….)</a:t>
            </a:r>
          </a:p>
          <a:p>
            <a:pPr algn="just"/>
            <a:r>
              <a:rPr lang="fr-FR" sz="3200" dirty="0"/>
              <a:t>4- </a:t>
            </a:r>
            <a:r>
              <a:rPr lang="fr-FR" sz="3200" dirty="0">
                <a:solidFill>
                  <a:srgbClr val="FF0000"/>
                </a:solidFill>
              </a:rPr>
              <a:t>Analyser l’extranet </a:t>
            </a:r>
            <a:r>
              <a:rPr lang="fr-FR" sz="3200" dirty="0"/>
              <a:t>proposé par le syndic aux copropriétés qu’il gère</a:t>
            </a:r>
          </a:p>
          <a:p>
            <a:pPr algn="just"/>
            <a:r>
              <a:rPr lang="fr-FR" sz="3200" dirty="0"/>
              <a:t>5- Puis ensuite analyser </a:t>
            </a:r>
            <a:r>
              <a:rPr lang="fr-FR" sz="3200" dirty="0">
                <a:solidFill>
                  <a:srgbClr val="FF0000"/>
                </a:solidFill>
              </a:rPr>
              <a:t>les différents honoraires du syndic</a:t>
            </a:r>
          </a:p>
        </p:txBody>
      </p:sp>
    </p:spTree>
    <p:extLst>
      <p:ext uri="{BB962C8B-B14F-4D97-AF65-F5344CB8AC3E}">
        <p14:creationId xmlns:p14="http://schemas.microsoft.com/office/powerpoint/2010/main" val="416517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8571A03-897C-4B2F-8B82-AE3893F289E1}" type="slidenum">
              <a:rPr lang="fr-FR" altLang="fr-FR" smtClean="0">
                <a:solidFill>
                  <a:prstClr val="black">
                    <a:tint val="75000"/>
                  </a:prstClr>
                </a:solidFill>
              </a:rPr>
              <a:pPr>
                <a:defRPr/>
              </a:pPr>
              <a:t>90</a:t>
            </a:fld>
            <a:endParaRPr lang="fr-FR" altLang="fr-FR">
              <a:solidFill>
                <a:prstClr val="black">
                  <a:tint val="75000"/>
                </a:prstClr>
              </a:solidFill>
            </a:endParaRPr>
          </a:p>
        </p:txBody>
      </p:sp>
      <p:pic>
        <p:nvPicPr>
          <p:cNvPr id="2" name="Image 1"/>
          <p:cNvPicPr>
            <a:picLocks noChangeAspect="1"/>
          </p:cNvPicPr>
          <p:nvPr/>
        </p:nvPicPr>
        <p:blipFill>
          <a:blip r:embed="rId2"/>
          <a:stretch>
            <a:fillRect/>
          </a:stretch>
        </p:blipFill>
        <p:spPr>
          <a:xfrm>
            <a:off x="0" y="1614195"/>
            <a:ext cx="6683051" cy="3489649"/>
          </a:xfrm>
          <a:prstGeom prst="rect">
            <a:avLst/>
          </a:prstGeom>
        </p:spPr>
      </p:pic>
      <p:pic>
        <p:nvPicPr>
          <p:cNvPr id="3" name="Image 2"/>
          <p:cNvPicPr>
            <a:picLocks noChangeAspect="1"/>
          </p:cNvPicPr>
          <p:nvPr/>
        </p:nvPicPr>
        <p:blipFill>
          <a:blip r:embed="rId3"/>
          <a:stretch>
            <a:fillRect/>
          </a:stretch>
        </p:blipFill>
        <p:spPr>
          <a:xfrm>
            <a:off x="6503437" y="86308"/>
            <a:ext cx="5688563" cy="6686550"/>
          </a:xfrm>
          <a:prstGeom prst="rect">
            <a:avLst/>
          </a:prstGeom>
        </p:spPr>
      </p:pic>
      <p:sp>
        <p:nvSpPr>
          <p:cNvPr id="8" name="ZoneTexte 7"/>
          <p:cNvSpPr txBox="1"/>
          <p:nvPr/>
        </p:nvSpPr>
        <p:spPr>
          <a:xfrm>
            <a:off x="1558213" y="2855168"/>
            <a:ext cx="3387012" cy="1077218"/>
          </a:xfrm>
          <a:prstGeom prst="rect">
            <a:avLst/>
          </a:prstGeom>
          <a:noFill/>
          <a:ln>
            <a:solidFill>
              <a:schemeClr val="tx1"/>
            </a:solidFill>
          </a:ln>
        </p:spPr>
        <p:txBody>
          <a:bodyPr wrap="square" rtlCol="0">
            <a:spAutoFit/>
          </a:bodyPr>
          <a:lstStyle/>
          <a:p>
            <a:pPr algn="ctr"/>
            <a:r>
              <a:rPr lang="fr-FR" sz="3200" b="1" dirty="0">
                <a:solidFill>
                  <a:srgbClr val="FF0000"/>
                </a:solidFill>
              </a:rPr>
              <a:t>ANNEXE 2 PARTIE BASSE</a:t>
            </a:r>
          </a:p>
        </p:txBody>
      </p:sp>
      <p:sp>
        <p:nvSpPr>
          <p:cNvPr id="9" name="ZoneTexte 8"/>
          <p:cNvSpPr txBox="1"/>
          <p:nvPr/>
        </p:nvSpPr>
        <p:spPr>
          <a:xfrm>
            <a:off x="8061650" y="3206678"/>
            <a:ext cx="3387012" cy="584775"/>
          </a:xfrm>
          <a:prstGeom prst="rect">
            <a:avLst/>
          </a:prstGeom>
          <a:noFill/>
          <a:ln>
            <a:solidFill>
              <a:schemeClr val="tx1"/>
            </a:solidFill>
          </a:ln>
        </p:spPr>
        <p:txBody>
          <a:bodyPr wrap="square" rtlCol="0">
            <a:spAutoFit/>
          </a:bodyPr>
          <a:lstStyle/>
          <a:p>
            <a:pPr algn="ctr"/>
            <a:r>
              <a:rPr lang="fr-FR" sz="3200" b="1" dirty="0">
                <a:solidFill>
                  <a:srgbClr val="FF0000"/>
                </a:solidFill>
              </a:rPr>
              <a:t>ANNEXE 4</a:t>
            </a:r>
          </a:p>
        </p:txBody>
      </p:sp>
      <p:sp>
        <p:nvSpPr>
          <p:cNvPr id="10" name="Rectangle 9"/>
          <p:cNvSpPr/>
          <p:nvPr/>
        </p:nvSpPr>
        <p:spPr>
          <a:xfrm>
            <a:off x="2121161" y="4548495"/>
            <a:ext cx="500742" cy="2661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11198290" y="6427390"/>
            <a:ext cx="432317" cy="2661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306010" y="4548494"/>
            <a:ext cx="500742" cy="266101"/>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11630608" y="6420295"/>
            <a:ext cx="500742" cy="266101"/>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460297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C6A6CED-2FD9-727A-3F47-86CA10CAE790}"/>
              </a:ext>
            </a:extLst>
          </p:cNvPr>
          <p:cNvSpPr/>
          <p:nvPr/>
        </p:nvSpPr>
        <p:spPr>
          <a:xfrm>
            <a:off x="469556" y="469555"/>
            <a:ext cx="10997513" cy="596835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fr-FR" sz="4800" b="1" dirty="0">
                <a:solidFill>
                  <a:prstClr val="black"/>
                </a:solidFill>
              </a:rPr>
              <a:t>LA LECTURE DES CINQ COMPTES</a:t>
            </a:r>
          </a:p>
          <a:p>
            <a:pPr algn="ctr" defTabSz="457200">
              <a:defRPr/>
            </a:pPr>
            <a:endParaRPr lang="fr-FR" sz="4500" dirty="0">
              <a:solidFill>
                <a:prstClr val="white"/>
              </a:solidFill>
            </a:endParaRPr>
          </a:p>
          <a:p>
            <a:pPr algn="ctr" defTabSz="457200">
              <a:defRPr/>
            </a:pPr>
            <a:r>
              <a:rPr lang="fr-FR" sz="4500" dirty="0">
                <a:solidFill>
                  <a:prstClr val="white"/>
                </a:solidFill>
              </a:rPr>
              <a:t> </a:t>
            </a:r>
          </a:p>
        </p:txBody>
      </p:sp>
      <p:pic>
        <p:nvPicPr>
          <p:cNvPr id="4" name="Picture 3" descr="f8df1bef-6142-4e4a-b0fa-a0c9dc9f2f98@mxp5">
            <a:extLst>
              <a:ext uri="{FF2B5EF4-FFF2-40B4-BE49-F238E27FC236}">
                <a16:creationId xmlns:a16="http://schemas.microsoft.com/office/drawing/2014/main" xmlns="" id="{6FA26812-2D26-45C9-BB89-3E22B6FBB2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2306" y="3453734"/>
            <a:ext cx="24003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4787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8FC26C23-0E70-D48D-3DBA-55ABE5957E7C}"/>
              </a:ext>
            </a:extLst>
          </p:cNvPr>
          <p:cNvSpPr>
            <a:spLocks noGrp="1" noChangeArrowheads="1"/>
          </p:cNvSpPr>
          <p:nvPr>
            <p:ph type="ctrTitle"/>
          </p:nvPr>
        </p:nvSpPr>
        <p:spPr>
          <a:xfrm>
            <a:off x="3001964" y="620714"/>
            <a:ext cx="4891087" cy="1296987"/>
          </a:xfrm>
        </p:spPr>
        <p:txBody>
          <a:bodyPr/>
          <a:lstStyle/>
          <a:p>
            <a:r>
              <a:rPr lang="fr-FR" altLang="fr-FR" sz="4000"/>
              <a:t/>
            </a:r>
            <a:br>
              <a:rPr lang="fr-FR" altLang="fr-FR" sz="4000"/>
            </a:br>
            <a:endParaRPr lang="fr-FR" altLang="fr-FR" sz="4000"/>
          </a:p>
        </p:txBody>
      </p:sp>
      <p:sp>
        <p:nvSpPr>
          <p:cNvPr id="37891" name="Rectangle 3">
            <a:extLst>
              <a:ext uri="{FF2B5EF4-FFF2-40B4-BE49-F238E27FC236}">
                <a16:creationId xmlns:a16="http://schemas.microsoft.com/office/drawing/2014/main" xmlns="" id="{ED3443D0-50E7-45BD-2E0B-F0AF772951CC}"/>
              </a:ext>
            </a:extLst>
          </p:cNvPr>
          <p:cNvSpPr>
            <a:spLocks noGrp="1" noChangeArrowheads="1"/>
          </p:cNvSpPr>
          <p:nvPr>
            <p:ph type="subTitle" idx="1"/>
          </p:nvPr>
        </p:nvSpPr>
        <p:spPr>
          <a:xfrm>
            <a:off x="2952750" y="3929063"/>
            <a:ext cx="6400800" cy="1752600"/>
          </a:xfrm>
        </p:spPr>
        <p:txBody>
          <a:bodyPr/>
          <a:lstStyle/>
          <a:p>
            <a:endParaRPr lang="fr-FR" altLang="fr-FR"/>
          </a:p>
          <a:p>
            <a:endParaRPr lang="fr-FR" altLang="fr-FR"/>
          </a:p>
        </p:txBody>
      </p:sp>
      <p:sp>
        <p:nvSpPr>
          <p:cNvPr id="37893" name="Text Box 6">
            <a:extLst>
              <a:ext uri="{FF2B5EF4-FFF2-40B4-BE49-F238E27FC236}">
                <a16:creationId xmlns:a16="http://schemas.microsoft.com/office/drawing/2014/main" xmlns="" id="{A9E5C47F-3035-A5A9-C354-48654D739E9F}"/>
              </a:ext>
            </a:extLst>
          </p:cNvPr>
          <p:cNvSpPr txBox="1">
            <a:spLocks noChangeArrowheads="1"/>
          </p:cNvSpPr>
          <p:nvPr/>
        </p:nvSpPr>
        <p:spPr bwMode="auto">
          <a:xfrm>
            <a:off x="4513264" y="333376"/>
            <a:ext cx="2447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000">
                <a:solidFill>
                  <a:prstClr val="black"/>
                </a:solidFill>
                <a:latin typeface="Arial" panose="020B0604020202020204" pitchFamily="34" charset="0"/>
              </a:rPr>
              <a:t>État financier après répartition au …</a:t>
            </a:r>
          </a:p>
        </p:txBody>
      </p:sp>
      <p:sp>
        <p:nvSpPr>
          <p:cNvPr id="37894" name="Text Box 7">
            <a:extLst>
              <a:ext uri="{FF2B5EF4-FFF2-40B4-BE49-F238E27FC236}">
                <a16:creationId xmlns:a16="http://schemas.microsoft.com/office/drawing/2014/main" xmlns="" id="{99C82E37-A26C-A12E-E851-0DBAC098F9EF}"/>
              </a:ext>
            </a:extLst>
          </p:cNvPr>
          <p:cNvSpPr txBox="1">
            <a:spLocks noChangeArrowheads="1"/>
          </p:cNvSpPr>
          <p:nvPr/>
        </p:nvSpPr>
        <p:spPr bwMode="auto">
          <a:xfrm>
            <a:off x="8616950" y="188913"/>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1</a:t>
            </a:r>
          </a:p>
        </p:txBody>
      </p:sp>
      <p:sp>
        <p:nvSpPr>
          <p:cNvPr id="37895" name="Line 13">
            <a:extLst>
              <a:ext uri="{FF2B5EF4-FFF2-40B4-BE49-F238E27FC236}">
                <a16:creationId xmlns:a16="http://schemas.microsoft.com/office/drawing/2014/main" xmlns="" id="{6D943D09-38A0-6F6D-554F-DD7E91E0C136}"/>
              </a:ext>
            </a:extLst>
          </p:cNvPr>
          <p:cNvSpPr>
            <a:spLocks noChangeShapeType="1"/>
          </p:cNvSpPr>
          <p:nvPr/>
        </p:nvSpPr>
        <p:spPr bwMode="auto">
          <a:xfrm>
            <a:off x="1992314" y="54927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896" name="Text Box 14">
            <a:extLst>
              <a:ext uri="{FF2B5EF4-FFF2-40B4-BE49-F238E27FC236}">
                <a16:creationId xmlns:a16="http://schemas.microsoft.com/office/drawing/2014/main" xmlns="" id="{A6357133-4263-DD1E-D799-DBDAB365539E}"/>
              </a:ext>
            </a:extLst>
          </p:cNvPr>
          <p:cNvSpPr txBox="1">
            <a:spLocks noChangeArrowheads="1"/>
          </p:cNvSpPr>
          <p:nvPr/>
        </p:nvSpPr>
        <p:spPr bwMode="auto">
          <a:xfrm>
            <a:off x="2100263" y="541339"/>
            <a:ext cx="2520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000">
                <a:solidFill>
                  <a:prstClr val="black"/>
                </a:solidFill>
                <a:latin typeface="Arial" panose="020B0604020202020204" pitchFamily="34" charset="0"/>
              </a:rPr>
              <a:t>I- situation financière et trésorerie</a:t>
            </a:r>
          </a:p>
        </p:txBody>
      </p:sp>
      <p:sp>
        <p:nvSpPr>
          <p:cNvPr id="37897" name="Line 15">
            <a:extLst>
              <a:ext uri="{FF2B5EF4-FFF2-40B4-BE49-F238E27FC236}">
                <a16:creationId xmlns:a16="http://schemas.microsoft.com/office/drawing/2014/main" xmlns="" id="{C44AABDB-1A8F-1A69-1B99-1747D5E4D0CF}"/>
              </a:ext>
            </a:extLst>
          </p:cNvPr>
          <p:cNvSpPr>
            <a:spLocks noChangeShapeType="1"/>
          </p:cNvSpPr>
          <p:nvPr/>
        </p:nvSpPr>
        <p:spPr bwMode="auto">
          <a:xfrm>
            <a:off x="1992314" y="76517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898" name="Text Box 17">
            <a:extLst>
              <a:ext uri="{FF2B5EF4-FFF2-40B4-BE49-F238E27FC236}">
                <a16:creationId xmlns:a16="http://schemas.microsoft.com/office/drawing/2014/main" xmlns="" id="{F72BF019-3440-0A8C-EA6D-308267D2CA04}"/>
              </a:ext>
            </a:extLst>
          </p:cNvPr>
          <p:cNvSpPr txBox="1">
            <a:spLocks noChangeArrowheads="1"/>
          </p:cNvSpPr>
          <p:nvPr/>
        </p:nvSpPr>
        <p:spPr bwMode="auto">
          <a:xfrm>
            <a:off x="1919288" y="1125539"/>
            <a:ext cx="244951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Trésorerie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50 Fonds Placés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51 Banque ou fonds disponible en banque (1)</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53 Caisse</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cs typeface="Arial" panose="020B0604020202020204" pitchFamily="34" charset="0"/>
            </a:endParaRPr>
          </a:p>
        </p:txBody>
      </p:sp>
      <p:sp>
        <p:nvSpPr>
          <p:cNvPr id="37899" name="Line 25">
            <a:extLst>
              <a:ext uri="{FF2B5EF4-FFF2-40B4-BE49-F238E27FC236}">
                <a16:creationId xmlns:a16="http://schemas.microsoft.com/office/drawing/2014/main" xmlns="" id="{5AC85508-3877-F95F-A18C-5D05FF605EF7}"/>
              </a:ext>
            </a:extLst>
          </p:cNvPr>
          <p:cNvSpPr>
            <a:spLocks noChangeShapeType="1"/>
          </p:cNvSpPr>
          <p:nvPr/>
        </p:nvSpPr>
        <p:spPr bwMode="auto">
          <a:xfrm>
            <a:off x="4151313" y="1273175"/>
            <a:ext cx="1801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00" name="Text Box 27">
            <a:extLst>
              <a:ext uri="{FF2B5EF4-FFF2-40B4-BE49-F238E27FC236}">
                <a16:creationId xmlns:a16="http://schemas.microsoft.com/office/drawing/2014/main" xmlns="" id="{F2BA2F36-FBAA-A880-0AA5-0408729416CC}"/>
              </a:ext>
            </a:extLst>
          </p:cNvPr>
          <p:cNvSpPr txBox="1">
            <a:spLocks noChangeArrowheads="1"/>
          </p:cNvSpPr>
          <p:nvPr/>
        </p:nvSpPr>
        <p:spPr bwMode="auto">
          <a:xfrm>
            <a:off x="4086226" y="765175"/>
            <a:ext cx="1071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7901" name="Text Box 28">
            <a:extLst>
              <a:ext uri="{FF2B5EF4-FFF2-40B4-BE49-F238E27FC236}">
                <a16:creationId xmlns:a16="http://schemas.microsoft.com/office/drawing/2014/main" xmlns="" id="{DBBC4DB0-3B52-13D9-5431-EC9A3DB73A0C}"/>
              </a:ext>
            </a:extLst>
          </p:cNvPr>
          <p:cNvSpPr txBox="1">
            <a:spLocks noChangeArrowheads="1"/>
          </p:cNvSpPr>
          <p:nvPr/>
        </p:nvSpPr>
        <p:spPr bwMode="auto">
          <a:xfrm>
            <a:off x="5159376" y="1412876"/>
            <a:ext cx="57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02" name="Text Box 29">
            <a:extLst>
              <a:ext uri="{FF2B5EF4-FFF2-40B4-BE49-F238E27FC236}">
                <a16:creationId xmlns:a16="http://schemas.microsoft.com/office/drawing/2014/main" xmlns="" id="{1005453C-7AF3-4DE5-76CE-01E0875E6840}"/>
              </a:ext>
            </a:extLst>
          </p:cNvPr>
          <p:cNvSpPr txBox="1">
            <a:spLocks noChangeArrowheads="1"/>
          </p:cNvSpPr>
          <p:nvPr/>
        </p:nvSpPr>
        <p:spPr bwMode="auto">
          <a:xfrm>
            <a:off x="5159375" y="765175"/>
            <a:ext cx="79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 Exercice clos</a:t>
            </a:r>
          </a:p>
        </p:txBody>
      </p:sp>
      <p:sp>
        <p:nvSpPr>
          <p:cNvPr id="37903" name="Line 30">
            <a:extLst>
              <a:ext uri="{FF2B5EF4-FFF2-40B4-BE49-F238E27FC236}">
                <a16:creationId xmlns:a16="http://schemas.microsoft.com/office/drawing/2014/main" xmlns="" id="{A87245DE-53D5-3C8F-BF1B-9265FF5605DA}"/>
              </a:ext>
            </a:extLst>
          </p:cNvPr>
          <p:cNvSpPr>
            <a:spLocks noChangeShapeType="1"/>
          </p:cNvSpPr>
          <p:nvPr/>
        </p:nvSpPr>
        <p:spPr bwMode="auto">
          <a:xfrm>
            <a:off x="1992314" y="3429000"/>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04" name="Text Box 34">
            <a:extLst>
              <a:ext uri="{FF2B5EF4-FFF2-40B4-BE49-F238E27FC236}">
                <a16:creationId xmlns:a16="http://schemas.microsoft.com/office/drawing/2014/main" xmlns="" id="{45542EF6-84C8-185B-FD56-836B91BFBA29}"/>
              </a:ext>
            </a:extLst>
          </p:cNvPr>
          <p:cNvSpPr txBox="1">
            <a:spLocks noChangeArrowheads="1"/>
          </p:cNvSpPr>
          <p:nvPr/>
        </p:nvSpPr>
        <p:spPr bwMode="auto">
          <a:xfrm>
            <a:off x="4151313" y="3429000"/>
            <a:ext cx="1079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7905" name="Text Box 36">
            <a:extLst>
              <a:ext uri="{FF2B5EF4-FFF2-40B4-BE49-F238E27FC236}">
                <a16:creationId xmlns:a16="http://schemas.microsoft.com/office/drawing/2014/main" xmlns="" id="{14E6FDAE-4D0E-B437-A1D0-B2F943DEDD47}"/>
              </a:ext>
            </a:extLst>
          </p:cNvPr>
          <p:cNvSpPr txBox="1">
            <a:spLocks noChangeArrowheads="1"/>
          </p:cNvSpPr>
          <p:nvPr/>
        </p:nvSpPr>
        <p:spPr bwMode="auto">
          <a:xfrm>
            <a:off x="5232401" y="3429000"/>
            <a:ext cx="722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9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06" name="Text Box 38">
            <a:extLst>
              <a:ext uri="{FF2B5EF4-FFF2-40B4-BE49-F238E27FC236}">
                <a16:creationId xmlns:a16="http://schemas.microsoft.com/office/drawing/2014/main" xmlns="" id="{74B801B1-A152-E42A-E1CE-5E82BD166AC4}"/>
              </a:ext>
            </a:extLst>
          </p:cNvPr>
          <p:cNvSpPr txBox="1">
            <a:spLocks noChangeArrowheads="1"/>
          </p:cNvSpPr>
          <p:nvPr/>
        </p:nvSpPr>
        <p:spPr bwMode="auto">
          <a:xfrm>
            <a:off x="1992314" y="3213101"/>
            <a:ext cx="2376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II- Créances</a:t>
            </a:r>
          </a:p>
        </p:txBody>
      </p:sp>
      <p:sp>
        <p:nvSpPr>
          <p:cNvPr id="37907" name="Line 40">
            <a:extLst>
              <a:ext uri="{FF2B5EF4-FFF2-40B4-BE49-F238E27FC236}">
                <a16:creationId xmlns:a16="http://schemas.microsoft.com/office/drawing/2014/main" xmlns="" id="{968C207E-5518-9799-48B2-09B9E5C895C2}"/>
              </a:ext>
            </a:extLst>
          </p:cNvPr>
          <p:cNvSpPr>
            <a:spLocks noChangeShapeType="1"/>
          </p:cNvSpPr>
          <p:nvPr/>
        </p:nvSpPr>
        <p:spPr bwMode="auto">
          <a:xfrm>
            <a:off x="1992314" y="58769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08" name="Text Box 41">
            <a:extLst>
              <a:ext uri="{FF2B5EF4-FFF2-40B4-BE49-F238E27FC236}">
                <a16:creationId xmlns:a16="http://schemas.microsoft.com/office/drawing/2014/main" xmlns="" id="{68ADC3CB-BFC5-9F91-A5EA-F3B181D6DF2A}"/>
              </a:ext>
            </a:extLst>
          </p:cNvPr>
          <p:cNvSpPr txBox="1">
            <a:spLocks noChangeArrowheads="1"/>
          </p:cNvSpPr>
          <p:nvPr/>
        </p:nvSpPr>
        <p:spPr bwMode="auto">
          <a:xfrm>
            <a:off x="2135189" y="3860801"/>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09" name="Text Box 44">
            <a:extLst>
              <a:ext uri="{FF2B5EF4-FFF2-40B4-BE49-F238E27FC236}">
                <a16:creationId xmlns:a16="http://schemas.microsoft.com/office/drawing/2014/main" xmlns="" id="{0C45F4B2-E4E0-9E22-1838-37B754C318E0}"/>
              </a:ext>
            </a:extLst>
          </p:cNvPr>
          <p:cNvSpPr txBox="1">
            <a:spLocks noChangeArrowheads="1"/>
          </p:cNvSpPr>
          <p:nvPr/>
        </p:nvSpPr>
        <p:spPr bwMode="auto">
          <a:xfrm>
            <a:off x="1952625" y="3429000"/>
            <a:ext cx="18732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45 Copropriétaires-sommes       exigibles restant à recevoir(2)</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459 Copropriétaires-créances(2) douteuses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Comptes de tiers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42 à 44 Autres créances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46 Débiteurs divers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47 Comptes d’attente</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48 Comptes de régularisation</a:t>
            </a:r>
            <a:endParaRPr lang="fr-FR" altLang="fr-FR" sz="1400">
              <a:solidFill>
                <a:prstClr val="black"/>
              </a:solidFill>
              <a:latin typeface="Arial" panose="020B0604020202020204" pitchFamily="34" charset="0"/>
            </a:endParaRPr>
          </a:p>
        </p:txBody>
      </p:sp>
      <p:sp>
        <p:nvSpPr>
          <p:cNvPr id="37910" name="Rectangle 45">
            <a:extLst>
              <a:ext uri="{FF2B5EF4-FFF2-40B4-BE49-F238E27FC236}">
                <a16:creationId xmlns:a16="http://schemas.microsoft.com/office/drawing/2014/main" xmlns="" id="{FB2BC9B5-E4C8-4538-9CE4-18D6EFBE7670}"/>
              </a:ext>
            </a:extLst>
          </p:cNvPr>
          <p:cNvSpPr>
            <a:spLocks noChangeArrowheads="1"/>
          </p:cNvSpPr>
          <p:nvPr/>
        </p:nvSpPr>
        <p:spPr bwMode="auto">
          <a:xfrm>
            <a:off x="7823200" y="765176"/>
            <a:ext cx="1873250" cy="4608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11" name="Line 48">
            <a:extLst>
              <a:ext uri="{FF2B5EF4-FFF2-40B4-BE49-F238E27FC236}">
                <a16:creationId xmlns:a16="http://schemas.microsoft.com/office/drawing/2014/main" xmlns="" id="{4D0D87B0-D222-077A-4C4E-6C04CD96B65F}"/>
              </a:ext>
            </a:extLst>
          </p:cNvPr>
          <p:cNvSpPr>
            <a:spLocks noChangeShapeType="1"/>
          </p:cNvSpPr>
          <p:nvPr/>
        </p:nvSpPr>
        <p:spPr bwMode="auto">
          <a:xfrm>
            <a:off x="8831263" y="1557338"/>
            <a:ext cx="0" cy="489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12" name="Line 49">
            <a:extLst>
              <a:ext uri="{FF2B5EF4-FFF2-40B4-BE49-F238E27FC236}">
                <a16:creationId xmlns:a16="http://schemas.microsoft.com/office/drawing/2014/main" xmlns="" id="{B217B087-1486-AA29-D0FC-79C463BA89DC}"/>
              </a:ext>
            </a:extLst>
          </p:cNvPr>
          <p:cNvSpPr>
            <a:spLocks noChangeShapeType="1"/>
          </p:cNvSpPr>
          <p:nvPr/>
        </p:nvSpPr>
        <p:spPr bwMode="auto">
          <a:xfrm>
            <a:off x="7788276" y="1265238"/>
            <a:ext cx="1871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13" name="Rectangle 52">
            <a:extLst>
              <a:ext uri="{FF2B5EF4-FFF2-40B4-BE49-F238E27FC236}">
                <a16:creationId xmlns:a16="http://schemas.microsoft.com/office/drawing/2014/main" xmlns="" id="{1E681CF7-76BD-E240-0A49-F68282776045}"/>
              </a:ext>
            </a:extLst>
          </p:cNvPr>
          <p:cNvSpPr>
            <a:spLocks noChangeArrowheads="1"/>
          </p:cNvSpPr>
          <p:nvPr/>
        </p:nvSpPr>
        <p:spPr bwMode="auto">
          <a:xfrm>
            <a:off x="7858125" y="757238"/>
            <a:ext cx="933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7914" name="Text Box 53">
            <a:extLst>
              <a:ext uri="{FF2B5EF4-FFF2-40B4-BE49-F238E27FC236}">
                <a16:creationId xmlns:a16="http://schemas.microsoft.com/office/drawing/2014/main" xmlns="" id="{398CABAC-E822-E5FE-D889-F86F797C6FCD}"/>
              </a:ext>
            </a:extLst>
          </p:cNvPr>
          <p:cNvSpPr txBox="1">
            <a:spLocks noChangeArrowheads="1"/>
          </p:cNvSpPr>
          <p:nvPr/>
        </p:nvSpPr>
        <p:spPr bwMode="auto">
          <a:xfrm>
            <a:off x="7881938" y="3429000"/>
            <a:ext cx="1166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7915" name="Text Box 54">
            <a:extLst>
              <a:ext uri="{FF2B5EF4-FFF2-40B4-BE49-F238E27FC236}">
                <a16:creationId xmlns:a16="http://schemas.microsoft.com/office/drawing/2014/main" xmlns="" id="{C72C5155-BB33-2C3C-8995-00B16B33756A}"/>
              </a:ext>
            </a:extLst>
          </p:cNvPr>
          <p:cNvSpPr txBox="1">
            <a:spLocks noChangeArrowheads="1"/>
          </p:cNvSpPr>
          <p:nvPr/>
        </p:nvSpPr>
        <p:spPr bwMode="auto">
          <a:xfrm>
            <a:off x="8893176" y="763588"/>
            <a:ext cx="720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16" name="Text Box 55">
            <a:extLst>
              <a:ext uri="{FF2B5EF4-FFF2-40B4-BE49-F238E27FC236}">
                <a16:creationId xmlns:a16="http://schemas.microsoft.com/office/drawing/2014/main" xmlns="" id="{F335A548-2190-1E41-13E1-6248AC8286A3}"/>
              </a:ext>
            </a:extLst>
          </p:cNvPr>
          <p:cNvSpPr txBox="1">
            <a:spLocks noChangeArrowheads="1"/>
          </p:cNvSpPr>
          <p:nvPr/>
        </p:nvSpPr>
        <p:spPr bwMode="auto">
          <a:xfrm>
            <a:off x="8904289" y="3429000"/>
            <a:ext cx="720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17" name="Text Box 56">
            <a:extLst>
              <a:ext uri="{FF2B5EF4-FFF2-40B4-BE49-F238E27FC236}">
                <a16:creationId xmlns:a16="http://schemas.microsoft.com/office/drawing/2014/main" xmlns="" id="{ED1F61D9-CF3D-D078-C42D-DECB8A0A466E}"/>
              </a:ext>
            </a:extLst>
          </p:cNvPr>
          <p:cNvSpPr txBox="1">
            <a:spLocks noChangeArrowheads="1"/>
          </p:cNvSpPr>
          <p:nvPr/>
        </p:nvSpPr>
        <p:spPr bwMode="auto">
          <a:xfrm>
            <a:off x="5956301" y="1136651"/>
            <a:ext cx="173037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Provision et avances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102 Provisions pour travaux </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 Avances </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1031 Avances de trésorerie</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1032 Avance travaux</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1033 Autres avances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105 fonds travaux</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131Subventions et instance d’affectation </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12 Solde en attente sur travaux ou opérations exceptionnelles</a:t>
            </a:r>
          </a:p>
        </p:txBody>
      </p:sp>
      <p:sp>
        <p:nvSpPr>
          <p:cNvPr id="37918" name="Line 58">
            <a:extLst>
              <a:ext uri="{FF2B5EF4-FFF2-40B4-BE49-F238E27FC236}">
                <a16:creationId xmlns:a16="http://schemas.microsoft.com/office/drawing/2014/main" xmlns="" id="{9CA55098-CAC8-883C-9473-7EEBD47CC2D6}"/>
              </a:ext>
            </a:extLst>
          </p:cNvPr>
          <p:cNvSpPr>
            <a:spLocks noChangeShapeType="1"/>
          </p:cNvSpPr>
          <p:nvPr/>
        </p:nvSpPr>
        <p:spPr bwMode="auto">
          <a:xfrm>
            <a:off x="1992314" y="32480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19" name="Line 59">
            <a:extLst>
              <a:ext uri="{FF2B5EF4-FFF2-40B4-BE49-F238E27FC236}">
                <a16:creationId xmlns:a16="http://schemas.microsoft.com/office/drawing/2014/main" xmlns="" id="{F0EA2F69-3457-1DFF-970D-4D08DEB99E14}"/>
              </a:ext>
            </a:extLst>
          </p:cNvPr>
          <p:cNvSpPr>
            <a:spLocks noChangeShapeType="1"/>
          </p:cNvSpPr>
          <p:nvPr/>
        </p:nvSpPr>
        <p:spPr bwMode="auto">
          <a:xfrm>
            <a:off x="5953125" y="7651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0" name="Line 60">
            <a:extLst>
              <a:ext uri="{FF2B5EF4-FFF2-40B4-BE49-F238E27FC236}">
                <a16:creationId xmlns:a16="http://schemas.microsoft.com/office/drawing/2014/main" xmlns="" id="{9A5025A9-DABA-3AB4-2FC7-590DAED78A63}"/>
              </a:ext>
            </a:extLst>
          </p:cNvPr>
          <p:cNvSpPr>
            <a:spLocks noChangeShapeType="1"/>
          </p:cNvSpPr>
          <p:nvPr/>
        </p:nvSpPr>
        <p:spPr bwMode="auto">
          <a:xfrm>
            <a:off x="5159375" y="765175"/>
            <a:ext cx="0" cy="511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1" name="Line 64">
            <a:extLst>
              <a:ext uri="{FF2B5EF4-FFF2-40B4-BE49-F238E27FC236}">
                <a16:creationId xmlns:a16="http://schemas.microsoft.com/office/drawing/2014/main" xmlns="" id="{C36488CC-A37F-BA1F-FA31-74AC77DBBFE4}"/>
              </a:ext>
            </a:extLst>
          </p:cNvPr>
          <p:cNvSpPr>
            <a:spLocks noChangeShapeType="1"/>
          </p:cNvSpPr>
          <p:nvPr/>
        </p:nvSpPr>
        <p:spPr bwMode="auto">
          <a:xfrm>
            <a:off x="1992314" y="56610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2" name="Line 68">
            <a:extLst>
              <a:ext uri="{FF2B5EF4-FFF2-40B4-BE49-F238E27FC236}">
                <a16:creationId xmlns:a16="http://schemas.microsoft.com/office/drawing/2014/main" xmlns="" id="{78F5ED65-7604-FE66-4494-EAFD10EA85FB}"/>
              </a:ext>
            </a:extLst>
          </p:cNvPr>
          <p:cNvSpPr>
            <a:spLocks noChangeShapeType="1"/>
          </p:cNvSpPr>
          <p:nvPr/>
        </p:nvSpPr>
        <p:spPr bwMode="auto">
          <a:xfrm flipV="1">
            <a:off x="8831263" y="765175"/>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3" name="Text Box 69">
            <a:extLst>
              <a:ext uri="{FF2B5EF4-FFF2-40B4-BE49-F238E27FC236}">
                <a16:creationId xmlns:a16="http://schemas.microsoft.com/office/drawing/2014/main" xmlns="" id="{7F758050-DE1E-1404-197A-A55383314FC6}"/>
              </a:ext>
            </a:extLst>
          </p:cNvPr>
          <p:cNvSpPr txBox="1">
            <a:spLocks noChangeArrowheads="1"/>
          </p:cNvSpPr>
          <p:nvPr/>
        </p:nvSpPr>
        <p:spPr bwMode="auto">
          <a:xfrm>
            <a:off x="1952626" y="2928939"/>
            <a:ext cx="16557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Trésorerie disponible Total </a:t>
            </a:r>
          </a:p>
        </p:txBody>
      </p:sp>
      <p:sp>
        <p:nvSpPr>
          <p:cNvPr id="37924" name="Text Box 70">
            <a:extLst>
              <a:ext uri="{FF2B5EF4-FFF2-40B4-BE49-F238E27FC236}">
                <a16:creationId xmlns:a16="http://schemas.microsoft.com/office/drawing/2014/main" xmlns="" id="{42F4D5CF-0C41-1D53-DCEE-D4F3937B62AA}"/>
              </a:ext>
            </a:extLst>
          </p:cNvPr>
          <p:cNvSpPr txBox="1">
            <a:spLocks noChangeArrowheads="1"/>
          </p:cNvSpPr>
          <p:nvPr/>
        </p:nvSpPr>
        <p:spPr bwMode="auto">
          <a:xfrm>
            <a:off x="7248525" y="2997201"/>
            <a:ext cx="64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a:t>
            </a:r>
            <a:r>
              <a:rPr lang="fr-FR" altLang="fr-FR" sz="1400">
                <a:solidFill>
                  <a:prstClr val="black"/>
                </a:solidFill>
                <a:latin typeface="Arial" panose="020B0604020202020204" pitchFamily="34" charset="0"/>
              </a:rPr>
              <a:t> </a:t>
            </a:r>
            <a:r>
              <a:rPr lang="fr-FR" altLang="fr-FR" sz="900">
                <a:solidFill>
                  <a:prstClr val="black"/>
                </a:solidFill>
                <a:latin typeface="Arial" panose="020B0604020202020204" pitchFamily="34" charset="0"/>
              </a:rPr>
              <a:t>I</a:t>
            </a:r>
            <a:endParaRPr lang="fr-FR" altLang="fr-FR" sz="1100">
              <a:solidFill>
                <a:prstClr val="black"/>
              </a:solidFill>
              <a:latin typeface="Arial" panose="020B0604020202020204" pitchFamily="34" charset="0"/>
            </a:endParaRPr>
          </a:p>
        </p:txBody>
      </p:sp>
      <p:sp>
        <p:nvSpPr>
          <p:cNvPr id="37925" name="Text Box 71">
            <a:extLst>
              <a:ext uri="{FF2B5EF4-FFF2-40B4-BE49-F238E27FC236}">
                <a16:creationId xmlns:a16="http://schemas.microsoft.com/office/drawing/2014/main" xmlns="" id="{07C37F6C-BE4B-863C-2CE2-9B3C29EA44E1}"/>
              </a:ext>
            </a:extLst>
          </p:cNvPr>
          <p:cNvSpPr txBox="1">
            <a:spLocks noChangeArrowheads="1"/>
          </p:cNvSpPr>
          <p:nvPr/>
        </p:nvSpPr>
        <p:spPr bwMode="auto">
          <a:xfrm>
            <a:off x="7319963" y="5373689"/>
            <a:ext cx="8620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II</a:t>
            </a:r>
          </a:p>
        </p:txBody>
      </p:sp>
      <p:sp>
        <p:nvSpPr>
          <p:cNvPr id="37926" name="Text Box 72">
            <a:extLst>
              <a:ext uri="{FF2B5EF4-FFF2-40B4-BE49-F238E27FC236}">
                <a16:creationId xmlns:a16="http://schemas.microsoft.com/office/drawing/2014/main" xmlns="" id="{0612B9FC-CA77-508A-8C22-7A42C4018C1F}"/>
              </a:ext>
            </a:extLst>
          </p:cNvPr>
          <p:cNvSpPr txBox="1">
            <a:spLocks noChangeArrowheads="1"/>
          </p:cNvSpPr>
          <p:nvPr/>
        </p:nvSpPr>
        <p:spPr bwMode="auto">
          <a:xfrm>
            <a:off x="3595689" y="5429250"/>
            <a:ext cx="719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II</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27" name="Line 74">
            <a:extLst>
              <a:ext uri="{FF2B5EF4-FFF2-40B4-BE49-F238E27FC236}">
                <a16:creationId xmlns:a16="http://schemas.microsoft.com/office/drawing/2014/main" xmlns="" id="{4D41222D-71C3-B7E1-AFB9-02834B94912F}"/>
              </a:ext>
            </a:extLst>
          </p:cNvPr>
          <p:cNvSpPr>
            <a:spLocks noChangeShapeType="1"/>
          </p:cNvSpPr>
          <p:nvPr/>
        </p:nvSpPr>
        <p:spPr bwMode="auto">
          <a:xfrm>
            <a:off x="7788276" y="3898900"/>
            <a:ext cx="1871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8" name="Line 75">
            <a:extLst>
              <a:ext uri="{FF2B5EF4-FFF2-40B4-BE49-F238E27FC236}">
                <a16:creationId xmlns:a16="http://schemas.microsoft.com/office/drawing/2014/main" xmlns="" id="{29A1C10B-CE41-8793-E95F-64530DAF452A}"/>
              </a:ext>
            </a:extLst>
          </p:cNvPr>
          <p:cNvSpPr>
            <a:spLocks noChangeShapeType="1"/>
          </p:cNvSpPr>
          <p:nvPr/>
        </p:nvSpPr>
        <p:spPr bwMode="auto">
          <a:xfrm>
            <a:off x="4151313" y="3929063"/>
            <a:ext cx="1801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29" name="Text Box 76">
            <a:extLst>
              <a:ext uri="{FF2B5EF4-FFF2-40B4-BE49-F238E27FC236}">
                <a16:creationId xmlns:a16="http://schemas.microsoft.com/office/drawing/2014/main" xmlns="" id="{9A21C777-863C-33F3-CE97-63044704D8A8}"/>
              </a:ext>
            </a:extLst>
          </p:cNvPr>
          <p:cNvSpPr txBox="1">
            <a:spLocks noChangeArrowheads="1"/>
          </p:cNvSpPr>
          <p:nvPr/>
        </p:nvSpPr>
        <p:spPr bwMode="auto">
          <a:xfrm>
            <a:off x="5880101" y="3213100"/>
            <a:ext cx="574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Dettes</a:t>
            </a:r>
          </a:p>
        </p:txBody>
      </p:sp>
      <p:sp>
        <p:nvSpPr>
          <p:cNvPr id="37930" name="Text Box 78">
            <a:extLst>
              <a:ext uri="{FF2B5EF4-FFF2-40B4-BE49-F238E27FC236}">
                <a16:creationId xmlns:a16="http://schemas.microsoft.com/office/drawing/2014/main" xmlns="" id="{DFF13667-8C00-466E-0BA1-B1367F7B7088}"/>
              </a:ext>
            </a:extLst>
          </p:cNvPr>
          <p:cNvSpPr txBox="1">
            <a:spLocks noChangeArrowheads="1"/>
          </p:cNvSpPr>
          <p:nvPr/>
        </p:nvSpPr>
        <p:spPr bwMode="auto">
          <a:xfrm>
            <a:off x="5953126" y="3500438"/>
            <a:ext cx="2017713"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45 Copropriété-excédents versés(2)</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Compte de tiers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40 Fournisseurs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42 à 44 Autres dettes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46 Créditeurs divers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47 Compte d’attente</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48 Compte de régularisation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49 Dépréciation des comptes de tiers(2)</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7931" name="Line 79">
            <a:extLst>
              <a:ext uri="{FF2B5EF4-FFF2-40B4-BE49-F238E27FC236}">
                <a16:creationId xmlns:a16="http://schemas.microsoft.com/office/drawing/2014/main" xmlns="" id="{5E4F6ED3-3983-C118-F32F-FA0534FA18DB}"/>
              </a:ext>
            </a:extLst>
          </p:cNvPr>
          <p:cNvSpPr>
            <a:spLocks noChangeShapeType="1"/>
          </p:cNvSpPr>
          <p:nvPr/>
        </p:nvSpPr>
        <p:spPr bwMode="auto">
          <a:xfrm>
            <a:off x="5953125" y="60213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32" name="Line 80">
            <a:extLst>
              <a:ext uri="{FF2B5EF4-FFF2-40B4-BE49-F238E27FC236}">
                <a16:creationId xmlns:a16="http://schemas.microsoft.com/office/drawing/2014/main" xmlns="" id="{6E991E8D-F0C1-DD87-5A27-8D4B4AC83F96}"/>
              </a:ext>
            </a:extLst>
          </p:cNvPr>
          <p:cNvSpPr>
            <a:spLocks noChangeShapeType="1"/>
          </p:cNvSpPr>
          <p:nvPr/>
        </p:nvSpPr>
        <p:spPr bwMode="auto">
          <a:xfrm>
            <a:off x="7823200" y="5373688"/>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33" name="Line 81">
            <a:extLst>
              <a:ext uri="{FF2B5EF4-FFF2-40B4-BE49-F238E27FC236}">
                <a16:creationId xmlns:a16="http://schemas.microsoft.com/office/drawing/2014/main" xmlns="" id="{986E0F49-01AE-6A44-4B72-43503349E516}"/>
              </a:ext>
            </a:extLst>
          </p:cNvPr>
          <p:cNvSpPr>
            <a:spLocks noChangeShapeType="1"/>
          </p:cNvSpPr>
          <p:nvPr/>
        </p:nvSpPr>
        <p:spPr bwMode="auto">
          <a:xfrm>
            <a:off x="1992314" y="6453188"/>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163885" name="Text Box 83">
            <a:extLst>
              <a:ext uri="{FF2B5EF4-FFF2-40B4-BE49-F238E27FC236}">
                <a16:creationId xmlns:a16="http://schemas.microsoft.com/office/drawing/2014/main" xmlns="" id="{B10A832B-8E36-A178-78E8-921CE48E6F74}"/>
              </a:ext>
            </a:extLst>
          </p:cNvPr>
          <p:cNvSpPr txBox="1">
            <a:spLocks noChangeArrowheads="1"/>
          </p:cNvSpPr>
          <p:nvPr/>
        </p:nvSpPr>
        <p:spPr bwMode="auto">
          <a:xfrm>
            <a:off x="2773364" y="5600700"/>
            <a:ext cx="1800225" cy="2619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50000"/>
              </a:spcBef>
              <a:buFontTx/>
              <a:buNone/>
              <a:defRPr/>
            </a:pPr>
            <a:r>
              <a:rPr lang="fr-FR" altLang="fr-FR" sz="900" dirty="0">
                <a:solidFill>
                  <a:prstClr val="black"/>
                </a:solidFill>
              </a:rPr>
              <a:t>Total général (1)+(2</a:t>
            </a:r>
            <a:r>
              <a:rPr lang="fr-FR" altLang="fr-FR" sz="1050" dirty="0">
                <a:solidFill>
                  <a:prstClr val="black"/>
                </a:solidFill>
              </a:rPr>
              <a:t>)</a:t>
            </a:r>
          </a:p>
        </p:txBody>
      </p:sp>
      <p:sp>
        <p:nvSpPr>
          <p:cNvPr id="37935" name="Text Box 84">
            <a:extLst>
              <a:ext uri="{FF2B5EF4-FFF2-40B4-BE49-F238E27FC236}">
                <a16:creationId xmlns:a16="http://schemas.microsoft.com/office/drawing/2014/main" xmlns="" id="{564C87B2-B832-0246-CC58-6A2583CABA87}"/>
              </a:ext>
            </a:extLst>
          </p:cNvPr>
          <p:cNvSpPr txBox="1">
            <a:spLocks noChangeArrowheads="1"/>
          </p:cNvSpPr>
          <p:nvPr/>
        </p:nvSpPr>
        <p:spPr bwMode="auto">
          <a:xfrm>
            <a:off x="6554788" y="5657850"/>
            <a:ext cx="1441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général (1)+(2)</a:t>
            </a:r>
          </a:p>
        </p:txBody>
      </p:sp>
      <p:sp>
        <p:nvSpPr>
          <p:cNvPr id="37936" name="Text Box 85">
            <a:extLst>
              <a:ext uri="{FF2B5EF4-FFF2-40B4-BE49-F238E27FC236}">
                <a16:creationId xmlns:a16="http://schemas.microsoft.com/office/drawing/2014/main" xmlns="" id="{CC9CC1D4-9966-4976-F83A-F71C09ED72F7}"/>
              </a:ext>
            </a:extLst>
          </p:cNvPr>
          <p:cNvSpPr txBox="1">
            <a:spLocks noChangeArrowheads="1"/>
          </p:cNvSpPr>
          <p:nvPr/>
        </p:nvSpPr>
        <p:spPr bwMode="auto">
          <a:xfrm>
            <a:off x="1992314" y="5876925"/>
            <a:ext cx="40401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Tx/>
              <a:buAutoNum type="arabicParenBoth"/>
            </a:pPr>
            <a:r>
              <a:rPr lang="fr-FR" altLang="fr-FR" sz="900">
                <a:solidFill>
                  <a:prstClr val="black"/>
                </a:solidFill>
                <a:latin typeface="Arial" panose="020B0604020202020204" pitchFamily="34" charset="0"/>
              </a:rPr>
              <a:t>Une somme affectée du signe &lt;-&gt; indique un découvert correspondant à une dette du syndicat.</a:t>
            </a:r>
          </a:p>
          <a:p>
            <a:pPr defTabSz="457200" fontAlgn="base">
              <a:lnSpc>
                <a:spcPct val="100000"/>
              </a:lnSpc>
              <a:spcBef>
                <a:spcPct val="50000"/>
              </a:spcBef>
              <a:spcAft>
                <a:spcPct val="0"/>
              </a:spcAft>
              <a:buFontTx/>
              <a:buAutoNum type="arabicParenBoth"/>
            </a:pPr>
            <a:r>
              <a:rPr lang="fr-FR" altLang="fr-FR" sz="900">
                <a:solidFill>
                  <a:prstClr val="black"/>
                </a:solidFill>
                <a:latin typeface="Arial" panose="020B0604020202020204" pitchFamily="34" charset="0"/>
              </a:rPr>
              <a:t>Liste individualisée (nom et montant) ci – jointe. </a:t>
            </a:r>
          </a:p>
        </p:txBody>
      </p:sp>
      <p:sp>
        <p:nvSpPr>
          <p:cNvPr id="37937" name="Line 86">
            <a:extLst>
              <a:ext uri="{FF2B5EF4-FFF2-40B4-BE49-F238E27FC236}">
                <a16:creationId xmlns:a16="http://schemas.microsoft.com/office/drawing/2014/main" xmlns="" id="{20752A1D-0493-E097-40AF-8EEBB16ABF19}"/>
              </a:ext>
            </a:extLst>
          </p:cNvPr>
          <p:cNvSpPr>
            <a:spLocks noChangeShapeType="1"/>
          </p:cNvSpPr>
          <p:nvPr/>
        </p:nvSpPr>
        <p:spPr bwMode="auto">
          <a:xfrm>
            <a:off x="4151314" y="3067050"/>
            <a:ext cx="5545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38" name="Line 87">
            <a:extLst>
              <a:ext uri="{FF2B5EF4-FFF2-40B4-BE49-F238E27FC236}">
                <a16:creationId xmlns:a16="http://schemas.microsoft.com/office/drawing/2014/main" xmlns="" id="{DA8F6B49-6E87-B03C-D3A7-EF30023361F4}"/>
              </a:ext>
            </a:extLst>
          </p:cNvPr>
          <p:cNvSpPr>
            <a:spLocks noChangeShapeType="1"/>
          </p:cNvSpPr>
          <p:nvPr/>
        </p:nvSpPr>
        <p:spPr bwMode="auto">
          <a:xfrm flipV="1">
            <a:off x="9696450" y="5661026"/>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39" name="Line 88">
            <a:extLst>
              <a:ext uri="{FF2B5EF4-FFF2-40B4-BE49-F238E27FC236}">
                <a16:creationId xmlns:a16="http://schemas.microsoft.com/office/drawing/2014/main" xmlns="" id="{4CAE53F9-15C3-1B52-533C-CA32FDD81749}"/>
              </a:ext>
            </a:extLst>
          </p:cNvPr>
          <p:cNvSpPr>
            <a:spLocks noChangeShapeType="1"/>
          </p:cNvSpPr>
          <p:nvPr/>
        </p:nvSpPr>
        <p:spPr bwMode="auto">
          <a:xfrm>
            <a:off x="1992313" y="5661026"/>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0" name="Line 89">
            <a:extLst>
              <a:ext uri="{FF2B5EF4-FFF2-40B4-BE49-F238E27FC236}">
                <a16:creationId xmlns:a16="http://schemas.microsoft.com/office/drawing/2014/main" xmlns="" id="{9BBD712A-CA5C-B00B-599D-D6EED0295EBC}"/>
              </a:ext>
            </a:extLst>
          </p:cNvPr>
          <p:cNvSpPr>
            <a:spLocks noChangeShapeType="1"/>
          </p:cNvSpPr>
          <p:nvPr/>
        </p:nvSpPr>
        <p:spPr bwMode="auto">
          <a:xfrm flipH="1">
            <a:off x="1992314" y="5373688"/>
            <a:ext cx="5830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1" name="Line 90">
            <a:extLst>
              <a:ext uri="{FF2B5EF4-FFF2-40B4-BE49-F238E27FC236}">
                <a16:creationId xmlns:a16="http://schemas.microsoft.com/office/drawing/2014/main" xmlns="" id="{6E590E3E-8FAF-D239-B363-067490A21044}"/>
              </a:ext>
            </a:extLst>
          </p:cNvPr>
          <p:cNvSpPr>
            <a:spLocks noChangeShapeType="1"/>
          </p:cNvSpPr>
          <p:nvPr/>
        </p:nvSpPr>
        <p:spPr bwMode="auto">
          <a:xfrm flipV="1">
            <a:off x="1992313" y="144463"/>
            <a:ext cx="0" cy="5472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2" name="Line 91">
            <a:extLst>
              <a:ext uri="{FF2B5EF4-FFF2-40B4-BE49-F238E27FC236}">
                <a16:creationId xmlns:a16="http://schemas.microsoft.com/office/drawing/2014/main" xmlns="" id="{85B603F8-3F76-DF9C-0261-4C9693A456B0}"/>
              </a:ext>
            </a:extLst>
          </p:cNvPr>
          <p:cNvSpPr>
            <a:spLocks noChangeShapeType="1"/>
          </p:cNvSpPr>
          <p:nvPr/>
        </p:nvSpPr>
        <p:spPr bwMode="auto">
          <a:xfrm>
            <a:off x="1971675" y="165100"/>
            <a:ext cx="7704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3" name="Line 93">
            <a:extLst>
              <a:ext uri="{FF2B5EF4-FFF2-40B4-BE49-F238E27FC236}">
                <a16:creationId xmlns:a16="http://schemas.microsoft.com/office/drawing/2014/main" xmlns="" id="{7145318B-042C-6181-1F4C-562E01B7F811}"/>
              </a:ext>
            </a:extLst>
          </p:cNvPr>
          <p:cNvSpPr>
            <a:spLocks noChangeShapeType="1"/>
          </p:cNvSpPr>
          <p:nvPr/>
        </p:nvSpPr>
        <p:spPr bwMode="auto">
          <a:xfrm>
            <a:off x="4151313" y="765175"/>
            <a:ext cx="0" cy="511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4" name="Line 94">
            <a:extLst>
              <a:ext uri="{FF2B5EF4-FFF2-40B4-BE49-F238E27FC236}">
                <a16:creationId xmlns:a16="http://schemas.microsoft.com/office/drawing/2014/main" xmlns="" id="{AE63145B-6CEE-5E70-BD96-196B2C206255}"/>
              </a:ext>
            </a:extLst>
          </p:cNvPr>
          <p:cNvSpPr>
            <a:spLocks noChangeShapeType="1"/>
          </p:cNvSpPr>
          <p:nvPr/>
        </p:nvSpPr>
        <p:spPr bwMode="auto">
          <a:xfrm flipV="1">
            <a:off x="9696450" y="1889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5" name="Line 95">
            <a:extLst>
              <a:ext uri="{FF2B5EF4-FFF2-40B4-BE49-F238E27FC236}">
                <a16:creationId xmlns:a16="http://schemas.microsoft.com/office/drawing/2014/main" xmlns="" id="{A30248B5-E4C2-C1C7-ABFE-7A13C19B7298}"/>
              </a:ext>
            </a:extLst>
          </p:cNvPr>
          <p:cNvSpPr>
            <a:spLocks noChangeShapeType="1"/>
          </p:cNvSpPr>
          <p:nvPr/>
        </p:nvSpPr>
        <p:spPr bwMode="auto">
          <a:xfrm>
            <a:off x="9696450" y="5373689"/>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7946" name="Text Box 96">
            <a:extLst>
              <a:ext uri="{FF2B5EF4-FFF2-40B4-BE49-F238E27FC236}">
                <a16:creationId xmlns:a16="http://schemas.microsoft.com/office/drawing/2014/main" xmlns="" id="{3E2F6336-5A7B-109A-B9D9-CDA25B495D6F}"/>
              </a:ext>
            </a:extLst>
          </p:cNvPr>
          <p:cNvSpPr txBox="1">
            <a:spLocks noChangeArrowheads="1"/>
          </p:cNvSpPr>
          <p:nvPr/>
        </p:nvSpPr>
        <p:spPr bwMode="auto">
          <a:xfrm>
            <a:off x="1952625" y="169863"/>
            <a:ext cx="1944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Syndicat des copropriétaires:</a:t>
            </a:r>
          </a:p>
        </p:txBody>
      </p:sp>
    </p:spTree>
    <p:extLst>
      <p:ext uri="{BB962C8B-B14F-4D97-AF65-F5344CB8AC3E}">
        <p14:creationId xmlns:p14="http://schemas.microsoft.com/office/powerpoint/2010/main" val="9728881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5AB090CA-8463-2BF7-5066-85DD5C753C8D}"/>
              </a:ext>
            </a:extLst>
          </p:cNvPr>
          <p:cNvSpPr>
            <a:spLocks noGrp="1" noChangeArrowheads="1"/>
          </p:cNvSpPr>
          <p:nvPr>
            <p:ph type="ctrTitle"/>
          </p:nvPr>
        </p:nvSpPr>
        <p:spPr>
          <a:xfrm>
            <a:off x="3001964" y="620714"/>
            <a:ext cx="4891087" cy="1296987"/>
          </a:xfrm>
        </p:spPr>
        <p:txBody>
          <a:bodyPr/>
          <a:lstStyle/>
          <a:p>
            <a:r>
              <a:rPr lang="fr-FR" altLang="fr-FR" sz="4000"/>
              <a:t/>
            </a:r>
            <a:br>
              <a:rPr lang="fr-FR" altLang="fr-FR" sz="4000"/>
            </a:br>
            <a:endParaRPr lang="fr-FR" altLang="fr-FR" sz="4000"/>
          </a:p>
        </p:txBody>
      </p:sp>
      <p:sp>
        <p:nvSpPr>
          <p:cNvPr id="38915" name="Rectangle 3">
            <a:extLst>
              <a:ext uri="{FF2B5EF4-FFF2-40B4-BE49-F238E27FC236}">
                <a16:creationId xmlns:a16="http://schemas.microsoft.com/office/drawing/2014/main" xmlns="" id="{35062547-9B4E-8D33-0ACD-86049DC9FE09}"/>
              </a:ext>
            </a:extLst>
          </p:cNvPr>
          <p:cNvSpPr>
            <a:spLocks noGrp="1" noChangeArrowheads="1"/>
          </p:cNvSpPr>
          <p:nvPr>
            <p:ph type="subTitle" idx="1"/>
          </p:nvPr>
        </p:nvSpPr>
        <p:spPr>
          <a:xfrm>
            <a:off x="2952750" y="3929063"/>
            <a:ext cx="6400800" cy="1752600"/>
          </a:xfrm>
        </p:spPr>
        <p:txBody>
          <a:bodyPr/>
          <a:lstStyle/>
          <a:p>
            <a:endParaRPr lang="fr-FR" altLang="fr-FR" dirty="0"/>
          </a:p>
          <a:p>
            <a:endParaRPr lang="fr-FR" altLang="fr-FR" dirty="0"/>
          </a:p>
        </p:txBody>
      </p:sp>
      <p:sp>
        <p:nvSpPr>
          <p:cNvPr id="38917" name="Text Box 6">
            <a:extLst>
              <a:ext uri="{FF2B5EF4-FFF2-40B4-BE49-F238E27FC236}">
                <a16:creationId xmlns:a16="http://schemas.microsoft.com/office/drawing/2014/main" xmlns="" id="{40072453-F12D-2532-2C67-908A7151FFC3}"/>
              </a:ext>
            </a:extLst>
          </p:cNvPr>
          <p:cNvSpPr txBox="1">
            <a:spLocks noChangeArrowheads="1"/>
          </p:cNvSpPr>
          <p:nvPr/>
        </p:nvSpPr>
        <p:spPr bwMode="auto">
          <a:xfrm>
            <a:off x="4513264" y="333376"/>
            <a:ext cx="2447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000">
                <a:solidFill>
                  <a:prstClr val="black"/>
                </a:solidFill>
                <a:latin typeface="Arial" panose="020B0604020202020204" pitchFamily="34" charset="0"/>
              </a:rPr>
              <a:t>État financier après répartition au …</a:t>
            </a:r>
          </a:p>
        </p:txBody>
      </p:sp>
      <p:sp>
        <p:nvSpPr>
          <p:cNvPr id="38918" name="Text Box 7">
            <a:extLst>
              <a:ext uri="{FF2B5EF4-FFF2-40B4-BE49-F238E27FC236}">
                <a16:creationId xmlns:a16="http://schemas.microsoft.com/office/drawing/2014/main" xmlns="" id="{508993FA-5768-4D14-E84A-A16DC890CD2F}"/>
              </a:ext>
            </a:extLst>
          </p:cNvPr>
          <p:cNvSpPr txBox="1">
            <a:spLocks noChangeArrowheads="1"/>
          </p:cNvSpPr>
          <p:nvPr/>
        </p:nvSpPr>
        <p:spPr bwMode="auto">
          <a:xfrm>
            <a:off x="8616950" y="188913"/>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Annexe 1</a:t>
            </a:r>
          </a:p>
        </p:txBody>
      </p:sp>
      <p:sp>
        <p:nvSpPr>
          <p:cNvPr id="38919" name="Line 13">
            <a:extLst>
              <a:ext uri="{FF2B5EF4-FFF2-40B4-BE49-F238E27FC236}">
                <a16:creationId xmlns:a16="http://schemas.microsoft.com/office/drawing/2014/main" xmlns="" id="{B4FFE38B-F04D-270C-D55B-CDC31EE722A6}"/>
              </a:ext>
            </a:extLst>
          </p:cNvPr>
          <p:cNvSpPr>
            <a:spLocks noChangeShapeType="1"/>
          </p:cNvSpPr>
          <p:nvPr/>
        </p:nvSpPr>
        <p:spPr bwMode="auto">
          <a:xfrm>
            <a:off x="1992314" y="54927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20" name="Text Box 14">
            <a:extLst>
              <a:ext uri="{FF2B5EF4-FFF2-40B4-BE49-F238E27FC236}">
                <a16:creationId xmlns:a16="http://schemas.microsoft.com/office/drawing/2014/main" xmlns="" id="{868C52BD-BDEC-F540-BBAA-5ACA9E971521}"/>
              </a:ext>
            </a:extLst>
          </p:cNvPr>
          <p:cNvSpPr txBox="1">
            <a:spLocks noChangeArrowheads="1"/>
          </p:cNvSpPr>
          <p:nvPr/>
        </p:nvSpPr>
        <p:spPr bwMode="auto">
          <a:xfrm>
            <a:off x="2100263" y="541339"/>
            <a:ext cx="2520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000">
                <a:solidFill>
                  <a:prstClr val="black"/>
                </a:solidFill>
                <a:latin typeface="Arial" panose="020B0604020202020204" pitchFamily="34" charset="0"/>
              </a:rPr>
              <a:t>I- situation financière et trésorerie</a:t>
            </a:r>
          </a:p>
        </p:txBody>
      </p:sp>
      <p:sp>
        <p:nvSpPr>
          <p:cNvPr id="38921" name="Line 15">
            <a:extLst>
              <a:ext uri="{FF2B5EF4-FFF2-40B4-BE49-F238E27FC236}">
                <a16:creationId xmlns:a16="http://schemas.microsoft.com/office/drawing/2014/main" xmlns="" id="{677A9D30-1DBA-999B-9679-180D3C2A90AA}"/>
              </a:ext>
            </a:extLst>
          </p:cNvPr>
          <p:cNvSpPr>
            <a:spLocks noChangeShapeType="1"/>
          </p:cNvSpPr>
          <p:nvPr/>
        </p:nvSpPr>
        <p:spPr bwMode="auto">
          <a:xfrm>
            <a:off x="1992314" y="76517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22" name="Text Box 17">
            <a:extLst>
              <a:ext uri="{FF2B5EF4-FFF2-40B4-BE49-F238E27FC236}">
                <a16:creationId xmlns:a16="http://schemas.microsoft.com/office/drawing/2014/main" xmlns="" id="{C77CA858-574D-25FA-083B-DDC9360C36EB}"/>
              </a:ext>
            </a:extLst>
          </p:cNvPr>
          <p:cNvSpPr txBox="1">
            <a:spLocks noChangeArrowheads="1"/>
          </p:cNvSpPr>
          <p:nvPr/>
        </p:nvSpPr>
        <p:spPr bwMode="auto">
          <a:xfrm>
            <a:off x="1919288" y="1125539"/>
            <a:ext cx="244951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Trésorerie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50 Fonds Placés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51 Banque ou fonds disponible en banque (1)</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cs typeface="Arial" panose="020B0604020202020204" pitchFamily="34" charset="0"/>
              </a:rPr>
              <a:t>53 Caisse</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cs typeface="Arial" panose="020B0604020202020204" pitchFamily="34" charset="0"/>
            </a:endParaRPr>
          </a:p>
        </p:txBody>
      </p:sp>
      <p:sp>
        <p:nvSpPr>
          <p:cNvPr id="38923" name="Line 25">
            <a:extLst>
              <a:ext uri="{FF2B5EF4-FFF2-40B4-BE49-F238E27FC236}">
                <a16:creationId xmlns:a16="http://schemas.microsoft.com/office/drawing/2014/main" xmlns="" id="{19440C3F-EE3F-90DB-5894-5D481ACC4565}"/>
              </a:ext>
            </a:extLst>
          </p:cNvPr>
          <p:cNvSpPr>
            <a:spLocks noChangeShapeType="1"/>
          </p:cNvSpPr>
          <p:nvPr/>
        </p:nvSpPr>
        <p:spPr bwMode="auto">
          <a:xfrm>
            <a:off x="4151313" y="1273175"/>
            <a:ext cx="1801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24" name="Text Box 27">
            <a:extLst>
              <a:ext uri="{FF2B5EF4-FFF2-40B4-BE49-F238E27FC236}">
                <a16:creationId xmlns:a16="http://schemas.microsoft.com/office/drawing/2014/main" xmlns="" id="{EF025654-7783-4E6D-B754-8EE8E678B559}"/>
              </a:ext>
            </a:extLst>
          </p:cNvPr>
          <p:cNvSpPr txBox="1">
            <a:spLocks noChangeArrowheads="1"/>
          </p:cNvSpPr>
          <p:nvPr/>
        </p:nvSpPr>
        <p:spPr bwMode="auto">
          <a:xfrm>
            <a:off x="4086226" y="765175"/>
            <a:ext cx="1071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8925" name="Text Box 28">
            <a:extLst>
              <a:ext uri="{FF2B5EF4-FFF2-40B4-BE49-F238E27FC236}">
                <a16:creationId xmlns:a16="http://schemas.microsoft.com/office/drawing/2014/main" xmlns="" id="{BBABBE31-4FFE-7694-7E56-78B764F95F1C}"/>
              </a:ext>
            </a:extLst>
          </p:cNvPr>
          <p:cNvSpPr txBox="1">
            <a:spLocks noChangeArrowheads="1"/>
          </p:cNvSpPr>
          <p:nvPr/>
        </p:nvSpPr>
        <p:spPr bwMode="auto">
          <a:xfrm>
            <a:off x="5159376" y="1412876"/>
            <a:ext cx="57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8926" name="Text Box 29">
            <a:extLst>
              <a:ext uri="{FF2B5EF4-FFF2-40B4-BE49-F238E27FC236}">
                <a16:creationId xmlns:a16="http://schemas.microsoft.com/office/drawing/2014/main" xmlns="" id="{9B86037A-A3A4-EB78-DD4C-BA59192AED91}"/>
              </a:ext>
            </a:extLst>
          </p:cNvPr>
          <p:cNvSpPr txBox="1">
            <a:spLocks noChangeArrowheads="1"/>
          </p:cNvSpPr>
          <p:nvPr/>
        </p:nvSpPr>
        <p:spPr bwMode="auto">
          <a:xfrm>
            <a:off x="5159375" y="765175"/>
            <a:ext cx="79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 Exercice clos</a:t>
            </a:r>
          </a:p>
        </p:txBody>
      </p:sp>
      <p:sp>
        <p:nvSpPr>
          <p:cNvPr id="38927" name="Line 30">
            <a:extLst>
              <a:ext uri="{FF2B5EF4-FFF2-40B4-BE49-F238E27FC236}">
                <a16:creationId xmlns:a16="http://schemas.microsoft.com/office/drawing/2014/main" xmlns="" id="{8E26016D-6566-5C2C-A83D-A21677BCB513}"/>
              </a:ext>
            </a:extLst>
          </p:cNvPr>
          <p:cNvSpPr>
            <a:spLocks noChangeShapeType="1"/>
          </p:cNvSpPr>
          <p:nvPr/>
        </p:nvSpPr>
        <p:spPr bwMode="auto">
          <a:xfrm>
            <a:off x="1992314" y="3429000"/>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28" name="Text Box 34">
            <a:extLst>
              <a:ext uri="{FF2B5EF4-FFF2-40B4-BE49-F238E27FC236}">
                <a16:creationId xmlns:a16="http://schemas.microsoft.com/office/drawing/2014/main" xmlns="" id="{91F4C8DD-F56D-EA88-9088-2B3DAB6E6478}"/>
              </a:ext>
            </a:extLst>
          </p:cNvPr>
          <p:cNvSpPr txBox="1">
            <a:spLocks noChangeArrowheads="1"/>
          </p:cNvSpPr>
          <p:nvPr/>
        </p:nvSpPr>
        <p:spPr bwMode="auto">
          <a:xfrm>
            <a:off x="4151313" y="3429000"/>
            <a:ext cx="1079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8929" name="Text Box 36">
            <a:extLst>
              <a:ext uri="{FF2B5EF4-FFF2-40B4-BE49-F238E27FC236}">
                <a16:creationId xmlns:a16="http://schemas.microsoft.com/office/drawing/2014/main" xmlns="" id="{DBD0254F-34B7-6591-D13F-03D0F0FA8A92}"/>
              </a:ext>
            </a:extLst>
          </p:cNvPr>
          <p:cNvSpPr txBox="1">
            <a:spLocks noChangeArrowheads="1"/>
          </p:cNvSpPr>
          <p:nvPr/>
        </p:nvSpPr>
        <p:spPr bwMode="auto">
          <a:xfrm>
            <a:off x="5232401" y="3429000"/>
            <a:ext cx="722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9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8930" name="Text Box 38">
            <a:extLst>
              <a:ext uri="{FF2B5EF4-FFF2-40B4-BE49-F238E27FC236}">
                <a16:creationId xmlns:a16="http://schemas.microsoft.com/office/drawing/2014/main" xmlns="" id="{7C749F99-4B2E-ED91-0869-CFDAFDD45390}"/>
              </a:ext>
            </a:extLst>
          </p:cNvPr>
          <p:cNvSpPr txBox="1">
            <a:spLocks noChangeArrowheads="1"/>
          </p:cNvSpPr>
          <p:nvPr/>
        </p:nvSpPr>
        <p:spPr bwMode="auto">
          <a:xfrm>
            <a:off x="1992314" y="3213101"/>
            <a:ext cx="2376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000">
                <a:solidFill>
                  <a:prstClr val="black"/>
                </a:solidFill>
                <a:latin typeface="Arial" panose="020B0604020202020204" pitchFamily="34" charset="0"/>
              </a:rPr>
              <a:t>II- Créances</a:t>
            </a:r>
          </a:p>
        </p:txBody>
      </p:sp>
      <p:sp>
        <p:nvSpPr>
          <p:cNvPr id="38931" name="Line 40">
            <a:extLst>
              <a:ext uri="{FF2B5EF4-FFF2-40B4-BE49-F238E27FC236}">
                <a16:creationId xmlns:a16="http://schemas.microsoft.com/office/drawing/2014/main" xmlns="" id="{4A4C0688-205A-F4E2-29BE-10FB38D2EDAE}"/>
              </a:ext>
            </a:extLst>
          </p:cNvPr>
          <p:cNvSpPr>
            <a:spLocks noChangeShapeType="1"/>
          </p:cNvSpPr>
          <p:nvPr/>
        </p:nvSpPr>
        <p:spPr bwMode="auto">
          <a:xfrm>
            <a:off x="1992314" y="58769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32" name="Text Box 41">
            <a:extLst>
              <a:ext uri="{FF2B5EF4-FFF2-40B4-BE49-F238E27FC236}">
                <a16:creationId xmlns:a16="http://schemas.microsoft.com/office/drawing/2014/main" xmlns="" id="{A3A88AF2-8E2E-689E-7CBE-6796413C1510}"/>
              </a:ext>
            </a:extLst>
          </p:cNvPr>
          <p:cNvSpPr txBox="1">
            <a:spLocks noChangeArrowheads="1"/>
          </p:cNvSpPr>
          <p:nvPr/>
        </p:nvSpPr>
        <p:spPr bwMode="auto">
          <a:xfrm>
            <a:off x="2135189" y="3860801"/>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8933" name="Text Box 44">
            <a:extLst>
              <a:ext uri="{FF2B5EF4-FFF2-40B4-BE49-F238E27FC236}">
                <a16:creationId xmlns:a16="http://schemas.microsoft.com/office/drawing/2014/main" xmlns="" id="{B53FAB8F-4874-10E4-D6FC-2B61C104C906}"/>
              </a:ext>
            </a:extLst>
          </p:cNvPr>
          <p:cNvSpPr txBox="1">
            <a:spLocks noChangeArrowheads="1"/>
          </p:cNvSpPr>
          <p:nvPr/>
        </p:nvSpPr>
        <p:spPr bwMode="auto">
          <a:xfrm>
            <a:off x="1952625" y="3429000"/>
            <a:ext cx="18732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45 Copropriétaires-sommes       exigibles restant à recevoir(2)</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459 Copropriétaires-créances(2) douteuses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Comptes de tiers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42 à 44 Autres créances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46 Débiteurs divers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47 Comptes d’attente</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48 Comptes de régularisation</a:t>
            </a:r>
            <a:endParaRPr lang="fr-FR" altLang="fr-FR" sz="1400">
              <a:solidFill>
                <a:prstClr val="black"/>
              </a:solidFill>
              <a:latin typeface="Arial" panose="020B0604020202020204" pitchFamily="34" charset="0"/>
            </a:endParaRPr>
          </a:p>
        </p:txBody>
      </p:sp>
      <p:sp>
        <p:nvSpPr>
          <p:cNvPr id="38934" name="Rectangle 45">
            <a:extLst>
              <a:ext uri="{FF2B5EF4-FFF2-40B4-BE49-F238E27FC236}">
                <a16:creationId xmlns:a16="http://schemas.microsoft.com/office/drawing/2014/main" xmlns="" id="{9103CEF1-9CFF-2828-D3D0-A961AD282DF6}"/>
              </a:ext>
            </a:extLst>
          </p:cNvPr>
          <p:cNvSpPr>
            <a:spLocks noChangeArrowheads="1"/>
          </p:cNvSpPr>
          <p:nvPr/>
        </p:nvSpPr>
        <p:spPr bwMode="auto">
          <a:xfrm>
            <a:off x="7823200" y="765176"/>
            <a:ext cx="1873250" cy="4608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8935" name="Line 48">
            <a:extLst>
              <a:ext uri="{FF2B5EF4-FFF2-40B4-BE49-F238E27FC236}">
                <a16:creationId xmlns:a16="http://schemas.microsoft.com/office/drawing/2014/main" xmlns="" id="{C1E900E5-B8AC-1335-EB36-D803F5B1608D}"/>
              </a:ext>
            </a:extLst>
          </p:cNvPr>
          <p:cNvSpPr>
            <a:spLocks noChangeShapeType="1"/>
          </p:cNvSpPr>
          <p:nvPr/>
        </p:nvSpPr>
        <p:spPr bwMode="auto">
          <a:xfrm>
            <a:off x="8831263" y="1557338"/>
            <a:ext cx="0" cy="489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36" name="Line 49">
            <a:extLst>
              <a:ext uri="{FF2B5EF4-FFF2-40B4-BE49-F238E27FC236}">
                <a16:creationId xmlns:a16="http://schemas.microsoft.com/office/drawing/2014/main" xmlns="" id="{78F47943-084D-3B6E-8319-018E6A3BA9CD}"/>
              </a:ext>
            </a:extLst>
          </p:cNvPr>
          <p:cNvSpPr>
            <a:spLocks noChangeShapeType="1"/>
          </p:cNvSpPr>
          <p:nvPr/>
        </p:nvSpPr>
        <p:spPr bwMode="auto">
          <a:xfrm>
            <a:off x="7788276" y="1265238"/>
            <a:ext cx="1871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37" name="Rectangle 52">
            <a:extLst>
              <a:ext uri="{FF2B5EF4-FFF2-40B4-BE49-F238E27FC236}">
                <a16:creationId xmlns:a16="http://schemas.microsoft.com/office/drawing/2014/main" xmlns="" id="{2B923117-AF46-C049-17EB-1A9F5879603A}"/>
              </a:ext>
            </a:extLst>
          </p:cNvPr>
          <p:cNvSpPr>
            <a:spLocks noChangeArrowheads="1"/>
          </p:cNvSpPr>
          <p:nvPr/>
        </p:nvSpPr>
        <p:spPr bwMode="auto">
          <a:xfrm>
            <a:off x="7858125" y="757238"/>
            <a:ext cx="933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8938" name="Text Box 53">
            <a:extLst>
              <a:ext uri="{FF2B5EF4-FFF2-40B4-BE49-F238E27FC236}">
                <a16:creationId xmlns:a16="http://schemas.microsoft.com/office/drawing/2014/main" xmlns="" id="{C856CAD9-1804-0372-3364-5BB1F62100CD}"/>
              </a:ext>
            </a:extLst>
          </p:cNvPr>
          <p:cNvSpPr txBox="1">
            <a:spLocks noChangeArrowheads="1"/>
          </p:cNvSpPr>
          <p:nvPr/>
        </p:nvSpPr>
        <p:spPr bwMode="auto">
          <a:xfrm>
            <a:off x="7881938" y="3429000"/>
            <a:ext cx="1166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précédent approuvé</a:t>
            </a:r>
          </a:p>
        </p:txBody>
      </p:sp>
      <p:sp>
        <p:nvSpPr>
          <p:cNvPr id="38939" name="Text Box 54">
            <a:extLst>
              <a:ext uri="{FF2B5EF4-FFF2-40B4-BE49-F238E27FC236}">
                <a16:creationId xmlns:a16="http://schemas.microsoft.com/office/drawing/2014/main" xmlns="" id="{01F04C6E-7F3D-B003-F398-16E744F8CC3B}"/>
              </a:ext>
            </a:extLst>
          </p:cNvPr>
          <p:cNvSpPr txBox="1">
            <a:spLocks noChangeArrowheads="1"/>
          </p:cNvSpPr>
          <p:nvPr/>
        </p:nvSpPr>
        <p:spPr bwMode="auto">
          <a:xfrm>
            <a:off x="8893176" y="763588"/>
            <a:ext cx="720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8940" name="Text Box 55">
            <a:extLst>
              <a:ext uri="{FF2B5EF4-FFF2-40B4-BE49-F238E27FC236}">
                <a16:creationId xmlns:a16="http://schemas.microsoft.com/office/drawing/2014/main" xmlns="" id="{54F63D14-6426-36B8-D3FA-27539F5AD058}"/>
              </a:ext>
            </a:extLst>
          </p:cNvPr>
          <p:cNvSpPr txBox="1">
            <a:spLocks noChangeArrowheads="1"/>
          </p:cNvSpPr>
          <p:nvPr/>
        </p:nvSpPr>
        <p:spPr bwMode="auto">
          <a:xfrm>
            <a:off x="8904289" y="3429000"/>
            <a:ext cx="720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dirty="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400" dirty="0">
              <a:solidFill>
                <a:prstClr val="black"/>
              </a:solidFill>
              <a:latin typeface="Arial" panose="020B0604020202020204" pitchFamily="34" charset="0"/>
            </a:endParaRPr>
          </a:p>
        </p:txBody>
      </p:sp>
      <p:sp>
        <p:nvSpPr>
          <p:cNvPr id="38941" name="Text Box 56">
            <a:extLst>
              <a:ext uri="{FF2B5EF4-FFF2-40B4-BE49-F238E27FC236}">
                <a16:creationId xmlns:a16="http://schemas.microsoft.com/office/drawing/2014/main" xmlns="" id="{5F71BFB2-F43A-538F-D160-D4709388952F}"/>
              </a:ext>
            </a:extLst>
          </p:cNvPr>
          <p:cNvSpPr txBox="1">
            <a:spLocks noChangeArrowheads="1"/>
          </p:cNvSpPr>
          <p:nvPr/>
        </p:nvSpPr>
        <p:spPr bwMode="auto">
          <a:xfrm>
            <a:off x="5956301" y="1136651"/>
            <a:ext cx="173037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Provision et avances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102 Provisions pour travaux </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 Avances </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1031 Avances de trésorerie</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1032 Avance travaux</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1033 Autres avances</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105 fonds travaux</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131Subventions et instance d’affectation </a:t>
            </a:r>
          </a:p>
          <a:p>
            <a:pPr defTabSz="457200" fontAlgn="base">
              <a:lnSpc>
                <a:spcPct val="100000"/>
              </a:lnSpc>
              <a:spcBef>
                <a:spcPct val="50000"/>
              </a:spcBef>
              <a:spcAft>
                <a:spcPct val="0"/>
              </a:spcAft>
              <a:buFont typeface="Arial" panose="020B0604020202020204" pitchFamily="34" charset="0"/>
              <a:buNone/>
            </a:pPr>
            <a:r>
              <a:rPr lang="fr-FR" altLang="fr-FR" sz="800">
                <a:solidFill>
                  <a:prstClr val="black"/>
                </a:solidFill>
                <a:latin typeface="Arial" panose="020B0604020202020204" pitchFamily="34" charset="0"/>
              </a:rPr>
              <a:t>12 Solde en attente sur travaux ou opérations exceptionnelles</a:t>
            </a:r>
          </a:p>
        </p:txBody>
      </p:sp>
      <p:sp>
        <p:nvSpPr>
          <p:cNvPr id="38942" name="Line 58">
            <a:extLst>
              <a:ext uri="{FF2B5EF4-FFF2-40B4-BE49-F238E27FC236}">
                <a16:creationId xmlns:a16="http://schemas.microsoft.com/office/drawing/2014/main" xmlns="" id="{86F128A5-C7FC-85D2-9300-CE52664040BB}"/>
              </a:ext>
            </a:extLst>
          </p:cNvPr>
          <p:cNvSpPr>
            <a:spLocks noChangeShapeType="1"/>
          </p:cNvSpPr>
          <p:nvPr/>
        </p:nvSpPr>
        <p:spPr bwMode="auto">
          <a:xfrm>
            <a:off x="1992314" y="3213100"/>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43" name="Line 59">
            <a:extLst>
              <a:ext uri="{FF2B5EF4-FFF2-40B4-BE49-F238E27FC236}">
                <a16:creationId xmlns:a16="http://schemas.microsoft.com/office/drawing/2014/main" xmlns="" id="{E89AD5DE-8764-4C62-1F22-C4EA7F2CD5A4}"/>
              </a:ext>
            </a:extLst>
          </p:cNvPr>
          <p:cNvSpPr>
            <a:spLocks noChangeShapeType="1"/>
          </p:cNvSpPr>
          <p:nvPr/>
        </p:nvSpPr>
        <p:spPr bwMode="auto">
          <a:xfrm>
            <a:off x="5953125" y="7651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44" name="Line 60">
            <a:extLst>
              <a:ext uri="{FF2B5EF4-FFF2-40B4-BE49-F238E27FC236}">
                <a16:creationId xmlns:a16="http://schemas.microsoft.com/office/drawing/2014/main" xmlns="" id="{4A56ED84-31D1-7746-1E21-0C94065D56C7}"/>
              </a:ext>
            </a:extLst>
          </p:cNvPr>
          <p:cNvSpPr>
            <a:spLocks noChangeShapeType="1"/>
          </p:cNvSpPr>
          <p:nvPr/>
        </p:nvSpPr>
        <p:spPr bwMode="auto">
          <a:xfrm>
            <a:off x="5159375" y="765175"/>
            <a:ext cx="0" cy="511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45" name="Line 64">
            <a:extLst>
              <a:ext uri="{FF2B5EF4-FFF2-40B4-BE49-F238E27FC236}">
                <a16:creationId xmlns:a16="http://schemas.microsoft.com/office/drawing/2014/main" xmlns="" id="{9A13CC94-0711-CF14-612A-7DABEAE9922D}"/>
              </a:ext>
            </a:extLst>
          </p:cNvPr>
          <p:cNvSpPr>
            <a:spLocks noChangeShapeType="1"/>
          </p:cNvSpPr>
          <p:nvPr/>
        </p:nvSpPr>
        <p:spPr bwMode="auto">
          <a:xfrm>
            <a:off x="1992314" y="56610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46" name="Line 68">
            <a:extLst>
              <a:ext uri="{FF2B5EF4-FFF2-40B4-BE49-F238E27FC236}">
                <a16:creationId xmlns:a16="http://schemas.microsoft.com/office/drawing/2014/main" xmlns="" id="{85C219F6-1C50-4B62-AF47-61E23EFE3A31}"/>
              </a:ext>
            </a:extLst>
          </p:cNvPr>
          <p:cNvSpPr>
            <a:spLocks noChangeShapeType="1"/>
          </p:cNvSpPr>
          <p:nvPr/>
        </p:nvSpPr>
        <p:spPr bwMode="auto">
          <a:xfrm flipV="1">
            <a:off x="8831263" y="765175"/>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47" name="Text Box 69">
            <a:extLst>
              <a:ext uri="{FF2B5EF4-FFF2-40B4-BE49-F238E27FC236}">
                <a16:creationId xmlns:a16="http://schemas.microsoft.com/office/drawing/2014/main" xmlns="" id="{F2581C29-AD88-BA31-3D5A-73E49FE51747}"/>
              </a:ext>
            </a:extLst>
          </p:cNvPr>
          <p:cNvSpPr txBox="1">
            <a:spLocks noChangeArrowheads="1"/>
          </p:cNvSpPr>
          <p:nvPr/>
        </p:nvSpPr>
        <p:spPr bwMode="auto">
          <a:xfrm>
            <a:off x="1952626" y="2928939"/>
            <a:ext cx="16557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Trésorerie disponible Total </a:t>
            </a:r>
          </a:p>
        </p:txBody>
      </p:sp>
      <p:sp>
        <p:nvSpPr>
          <p:cNvPr id="38948" name="Text Box 70">
            <a:extLst>
              <a:ext uri="{FF2B5EF4-FFF2-40B4-BE49-F238E27FC236}">
                <a16:creationId xmlns:a16="http://schemas.microsoft.com/office/drawing/2014/main" xmlns="" id="{148699D5-0882-B693-9DA7-92215C3D0BB1}"/>
              </a:ext>
            </a:extLst>
          </p:cNvPr>
          <p:cNvSpPr txBox="1">
            <a:spLocks noChangeArrowheads="1"/>
          </p:cNvSpPr>
          <p:nvPr/>
        </p:nvSpPr>
        <p:spPr bwMode="auto">
          <a:xfrm>
            <a:off x="7248525" y="2997201"/>
            <a:ext cx="64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a:t>
            </a:r>
            <a:r>
              <a:rPr lang="fr-FR" altLang="fr-FR" sz="1400">
                <a:solidFill>
                  <a:prstClr val="black"/>
                </a:solidFill>
                <a:latin typeface="Arial" panose="020B0604020202020204" pitchFamily="34" charset="0"/>
              </a:rPr>
              <a:t> </a:t>
            </a:r>
            <a:r>
              <a:rPr lang="fr-FR" altLang="fr-FR" sz="900">
                <a:solidFill>
                  <a:prstClr val="black"/>
                </a:solidFill>
                <a:latin typeface="Arial" panose="020B0604020202020204" pitchFamily="34" charset="0"/>
              </a:rPr>
              <a:t>I</a:t>
            </a:r>
            <a:endParaRPr lang="fr-FR" altLang="fr-FR" sz="1100">
              <a:solidFill>
                <a:prstClr val="black"/>
              </a:solidFill>
              <a:latin typeface="Arial" panose="020B0604020202020204" pitchFamily="34" charset="0"/>
            </a:endParaRPr>
          </a:p>
        </p:txBody>
      </p:sp>
      <p:sp>
        <p:nvSpPr>
          <p:cNvPr id="38949" name="Text Box 71">
            <a:extLst>
              <a:ext uri="{FF2B5EF4-FFF2-40B4-BE49-F238E27FC236}">
                <a16:creationId xmlns:a16="http://schemas.microsoft.com/office/drawing/2014/main" xmlns="" id="{60F76680-E98E-FF8B-A555-5BB1CEBACB1E}"/>
              </a:ext>
            </a:extLst>
          </p:cNvPr>
          <p:cNvSpPr txBox="1">
            <a:spLocks noChangeArrowheads="1"/>
          </p:cNvSpPr>
          <p:nvPr/>
        </p:nvSpPr>
        <p:spPr bwMode="auto">
          <a:xfrm>
            <a:off x="7319963" y="5373689"/>
            <a:ext cx="8620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II</a:t>
            </a:r>
          </a:p>
        </p:txBody>
      </p:sp>
      <p:sp>
        <p:nvSpPr>
          <p:cNvPr id="38950" name="Text Box 72">
            <a:extLst>
              <a:ext uri="{FF2B5EF4-FFF2-40B4-BE49-F238E27FC236}">
                <a16:creationId xmlns:a16="http://schemas.microsoft.com/office/drawing/2014/main" xmlns="" id="{23386CF4-84FF-8887-6C93-7801041FAD65}"/>
              </a:ext>
            </a:extLst>
          </p:cNvPr>
          <p:cNvSpPr txBox="1">
            <a:spLocks noChangeArrowheads="1"/>
          </p:cNvSpPr>
          <p:nvPr/>
        </p:nvSpPr>
        <p:spPr bwMode="auto">
          <a:xfrm>
            <a:off x="3595689" y="5429250"/>
            <a:ext cx="719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II</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8951" name="Line 74">
            <a:extLst>
              <a:ext uri="{FF2B5EF4-FFF2-40B4-BE49-F238E27FC236}">
                <a16:creationId xmlns:a16="http://schemas.microsoft.com/office/drawing/2014/main" xmlns="" id="{F4AEF0E0-1F13-7325-0FE8-F17ACB7A9FAF}"/>
              </a:ext>
            </a:extLst>
          </p:cNvPr>
          <p:cNvSpPr>
            <a:spLocks noChangeShapeType="1"/>
          </p:cNvSpPr>
          <p:nvPr/>
        </p:nvSpPr>
        <p:spPr bwMode="auto">
          <a:xfrm>
            <a:off x="7788276" y="3898900"/>
            <a:ext cx="1871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52" name="Line 75">
            <a:extLst>
              <a:ext uri="{FF2B5EF4-FFF2-40B4-BE49-F238E27FC236}">
                <a16:creationId xmlns:a16="http://schemas.microsoft.com/office/drawing/2014/main" xmlns="" id="{4C1F3D98-D1A2-2AB6-EBE4-DB62CCE42BE5}"/>
              </a:ext>
            </a:extLst>
          </p:cNvPr>
          <p:cNvSpPr>
            <a:spLocks noChangeShapeType="1"/>
          </p:cNvSpPr>
          <p:nvPr/>
        </p:nvSpPr>
        <p:spPr bwMode="auto">
          <a:xfrm>
            <a:off x="4151313" y="3929063"/>
            <a:ext cx="1801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53" name="Text Box 76">
            <a:extLst>
              <a:ext uri="{FF2B5EF4-FFF2-40B4-BE49-F238E27FC236}">
                <a16:creationId xmlns:a16="http://schemas.microsoft.com/office/drawing/2014/main" xmlns="" id="{BC8BFA9B-5620-248E-9F37-65CA93DEDF1A}"/>
              </a:ext>
            </a:extLst>
          </p:cNvPr>
          <p:cNvSpPr txBox="1">
            <a:spLocks noChangeArrowheads="1"/>
          </p:cNvSpPr>
          <p:nvPr/>
        </p:nvSpPr>
        <p:spPr bwMode="auto">
          <a:xfrm>
            <a:off x="5880101" y="3213100"/>
            <a:ext cx="574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Dettes</a:t>
            </a:r>
          </a:p>
        </p:txBody>
      </p:sp>
      <p:sp>
        <p:nvSpPr>
          <p:cNvPr id="38954" name="Text Box 78">
            <a:extLst>
              <a:ext uri="{FF2B5EF4-FFF2-40B4-BE49-F238E27FC236}">
                <a16:creationId xmlns:a16="http://schemas.microsoft.com/office/drawing/2014/main" xmlns="" id="{DADCD57E-F8E5-3893-D63D-51BDF22C36AE}"/>
              </a:ext>
            </a:extLst>
          </p:cNvPr>
          <p:cNvSpPr txBox="1">
            <a:spLocks noChangeArrowheads="1"/>
          </p:cNvSpPr>
          <p:nvPr/>
        </p:nvSpPr>
        <p:spPr bwMode="auto">
          <a:xfrm>
            <a:off x="5953126" y="3500438"/>
            <a:ext cx="2017713"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45 Copropriété-excédents versés(2)</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Compte de tiers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40 Fournisseurs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42 à 44 Autres dettes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46 Créditeurs divers</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47 Compte d’attente</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48 Compte de régularisation </a:t>
            </a:r>
          </a:p>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49 Dépréciation des comptes de tiers(2)</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8955" name="Line 79">
            <a:extLst>
              <a:ext uri="{FF2B5EF4-FFF2-40B4-BE49-F238E27FC236}">
                <a16:creationId xmlns:a16="http://schemas.microsoft.com/office/drawing/2014/main" xmlns="" id="{CEC7742F-C0DE-6FB4-2943-E692F380F490}"/>
              </a:ext>
            </a:extLst>
          </p:cNvPr>
          <p:cNvSpPr>
            <a:spLocks noChangeShapeType="1"/>
          </p:cNvSpPr>
          <p:nvPr/>
        </p:nvSpPr>
        <p:spPr bwMode="auto">
          <a:xfrm>
            <a:off x="5953125" y="60213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56" name="Line 80">
            <a:extLst>
              <a:ext uri="{FF2B5EF4-FFF2-40B4-BE49-F238E27FC236}">
                <a16:creationId xmlns:a16="http://schemas.microsoft.com/office/drawing/2014/main" xmlns="" id="{545CAB55-9685-7D2B-B01F-4877149D7939}"/>
              </a:ext>
            </a:extLst>
          </p:cNvPr>
          <p:cNvSpPr>
            <a:spLocks noChangeShapeType="1"/>
          </p:cNvSpPr>
          <p:nvPr/>
        </p:nvSpPr>
        <p:spPr bwMode="auto">
          <a:xfrm>
            <a:off x="7823200" y="5373688"/>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57" name="Line 81">
            <a:extLst>
              <a:ext uri="{FF2B5EF4-FFF2-40B4-BE49-F238E27FC236}">
                <a16:creationId xmlns:a16="http://schemas.microsoft.com/office/drawing/2014/main" xmlns="" id="{98F7A82B-41BC-0B55-ED02-76F034811B5D}"/>
              </a:ext>
            </a:extLst>
          </p:cNvPr>
          <p:cNvSpPr>
            <a:spLocks noChangeShapeType="1"/>
          </p:cNvSpPr>
          <p:nvPr/>
        </p:nvSpPr>
        <p:spPr bwMode="auto">
          <a:xfrm>
            <a:off x="1992314" y="6453188"/>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163885" name="Text Box 83">
            <a:extLst>
              <a:ext uri="{FF2B5EF4-FFF2-40B4-BE49-F238E27FC236}">
                <a16:creationId xmlns:a16="http://schemas.microsoft.com/office/drawing/2014/main" xmlns="" id="{46BF7771-C475-F881-482E-F81E5A7ABB6A}"/>
              </a:ext>
            </a:extLst>
          </p:cNvPr>
          <p:cNvSpPr txBox="1">
            <a:spLocks noChangeArrowheads="1"/>
          </p:cNvSpPr>
          <p:nvPr/>
        </p:nvSpPr>
        <p:spPr bwMode="auto">
          <a:xfrm>
            <a:off x="2773364" y="5600700"/>
            <a:ext cx="1800225" cy="2619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50000"/>
              </a:spcBef>
              <a:buFontTx/>
              <a:buNone/>
              <a:defRPr/>
            </a:pPr>
            <a:r>
              <a:rPr lang="fr-FR" altLang="fr-FR" sz="900" dirty="0">
                <a:solidFill>
                  <a:prstClr val="black"/>
                </a:solidFill>
              </a:rPr>
              <a:t>Total général (1)+(2</a:t>
            </a:r>
            <a:r>
              <a:rPr lang="fr-FR" altLang="fr-FR" sz="1050" dirty="0">
                <a:solidFill>
                  <a:prstClr val="black"/>
                </a:solidFill>
              </a:rPr>
              <a:t>)</a:t>
            </a:r>
          </a:p>
        </p:txBody>
      </p:sp>
      <p:sp>
        <p:nvSpPr>
          <p:cNvPr id="38959" name="Text Box 84">
            <a:extLst>
              <a:ext uri="{FF2B5EF4-FFF2-40B4-BE49-F238E27FC236}">
                <a16:creationId xmlns:a16="http://schemas.microsoft.com/office/drawing/2014/main" xmlns="" id="{7F8D7449-109D-92BC-DB63-FD6973BF9999}"/>
              </a:ext>
            </a:extLst>
          </p:cNvPr>
          <p:cNvSpPr txBox="1">
            <a:spLocks noChangeArrowheads="1"/>
          </p:cNvSpPr>
          <p:nvPr/>
        </p:nvSpPr>
        <p:spPr bwMode="auto">
          <a:xfrm>
            <a:off x="6554788" y="5657850"/>
            <a:ext cx="1441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Total général (1)+(2)</a:t>
            </a:r>
          </a:p>
        </p:txBody>
      </p:sp>
      <p:sp>
        <p:nvSpPr>
          <p:cNvPr id="38960" name="Text Box 85">
            <a:extLst>
              <a:ext uri="{FF2B5EF4-FFF2-40B4-BE49-F238E27FC236}">
                <a16:creationId xmlns:a16="http://schemas.microsoft.com/office/drawing/2014/main" xmlns="" id="{BAB7E0EA-351D-5E50-EA1A-B4A6C3F4AACB}"/>
              </a:ext>
            </a:extLst>
          </p:cNvPr>
          <p:cNvSpPr txBox="1">
            <a:spLocks noChangeArrowheads="1"/>
          </p:cNvSpPr>
          <p:nvPr/>
        </p:nvSpPr>
        <p:spPr bwMode="auto">
          <a:xfrm>
            <a:off x="1992314" y="5876925"/>
            <a:ext cx="40401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Tx/>
              <a:buAutoNum type="arabicParenBoth"/>
            </a:pPr>
            <a:r>
              <a:rPr lang="fr-FR" altLang="fr-FR" sz="900">
                <a:solidFill>
                  <a:prstClr val="black"/>
                </a:solidFill>
                <a:latin typeface="Arial" panose="020B0604020202020204" pitchFamily="34" charset="0"/>
              </a:rPr>
              <a:t>Une somme affectée du signe &lt;-&gt; indique un découvert correspondant à une dette du syndicat.</a:t>
            </a:r>
          </a:p>
          <a:p>
            <a:pPr defTabSz="457200" fontAlgn="base">
              <a:lnSpc>
                <a:spcPct val="100000"/>
              </a:lnSpc>
              <a:spcBef>
                <a:spcPct val="50000"/>
              </a:spcBef>
              <a:spcAft>
                <a:spcPct val="0"/>
              </a:spcAft>
              <a:buFontTx/>
              <a:buAutoNum type="arabicParenBoth"/>
            </a:pPr>
            <a:r>
              <a:rPr lang="fr-FR" altLang="fr-FR" sz="900">
                <a:solidFill>
                  <a:prstClr val="black"/>
                </a:solidFill>
                <a:latin typeface="Arial" panose="020B0604020202020204" pitchFamily="34" charset="0"/>
              </a:rPr>
              <a:t>Liste individualisée (nom et montant) ci – jointe. </a:t>
            </a:r>
          </a:p>
        </p:txBody>
      </p:sp>
      <p:sp>
        <p:nvSpPr>
          <p:cNvPr id="38961" name="Line 86">
            <a:extLst>
              <a:ext uri="{FF2B5EF4-FFF2-40B4-BE49-F238E27FC236}">
                <a16:creationId xmlns:a16="http://schemas.microsoft.com/office/drawing/2014/main" xmlns="" id="{E07C55E7-D344-FBB2-7823-BD2A24D36E17}"/>
              </a:ext>
            </a:extLst>
          </p:cNvPr>
          <p:cNvSpPr>
            <a:spLocks noChangeShapeType="1"/>
          </p:cNvSpPr>
          <p:nvPr/>
        </p:nvSpPr>
        <p:spPr bwMode="auto">
          <a:xfrm>
            <a:off x="4151314" y="3067050"/>
            <a:ext cx="5545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62" name="Line 87">
            <a:extLst>
              <a:ext uri="{FF2B5EF4-FFF2-40B4-BE49-F238E27FC236}">
                <a16:creationId xmlns:a16="http://schemas.microsoft.com/office/drawing/2014/main" xmlns="" id="{09E8CFE7-45D9-2E52-041E-17946B1D66AC}"/>
              </a:ext>
            </a:extLst>
          </p:cNvPr>
          <p:cNvSpPr>
            <a:spLocks noChangeShapeType="1"/>
          </p:cNvSpPr>
          <p:nvPr/>
        </p:nvSpPr>
        <p:spPr bwMode="auto">
          <a:xfrm flipV="1">
            <a:off x="9696450" y="5661026"/>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63" name="Line 88">
            <a:extLst>
              <a:ext uri="{FF2B5EF4-FFF2-40B4-BE49-F238E27FC236}">
                <a16:creationId xmlns:a16="http://schemas.microsoft.com/office/drawing/2014/main" xmlns="" id="{553E4132-5AC2-5A3D-316C-8BF2EE35E473}"/>
              </a:ext>
            </a:extLst>
          </p:cNvPr>
          <p:cNvSpPr>
            <a:spLocks noChangeShapeType="1"/>
          </p:cNvSpPr>
          <p:nvPr/>
        </p:nvSpPr>
        <p:spPr bwMode="auto">
          <a:xfrm>
            <a:off x="1992313" y="5661026"/>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64" name="Line 89">
            <a:extLst>
              <a:ext uri="{FF2B5EF4-FFF2-40B4-BE49-F238E27FC236}">
                <a16:creationId xmlns:a16="http://schemas.microsoft.com/office/drawing/2014/main" xmlns="" id="{F225F6B3-8F9B-C8C7-9A45-1952837797D6}"/>
              </a:ext>
            </a:extLst>
          </p:cNvPr>
          <p:cNvSpPr>
            <a:spLocks noChangeShapeType="1"/>
          </p:cNvSpPr>
          <p:nvPr/>
        </p:nvSpPr>
        <p:spPr bwMode="auto">
          <a:xfrm flipH="1">
            <a:off x="1992314" y="5373688"/>
            <a:ext cx="5830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65" name="Line 90">
            <a:extLst>
              <a:ext uri="{FF2B5EF4-FFF2-40B4-BE49-F238E27FC236}">
                <a16:creationId xmlns:a16="http://schemas.microsoft.com/office/drawing/2014/main" xmlns="" id="{76C54FAA-0BBD-CC16-FE52-E462836A5998}"/>
              </a:ext>
            </a:extLst>
          </p:cNvPr>
          <p:cNvSpPr>
            <a:spLocks noChangeShapeType="1"/>
          </p:cNvSpPr>
          <p:nvPr/>
        </p:nvSpPr>
        <p:spPr bwMode="auto">
          <a:xfrm flipV="1">
            <a:off x="1992313" y="144463"/>
            <a:ext cx="0" cy="5472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66" name="Line 91">
            <a:extLst>
              <a:ext uri="{FF2B5EF4-FFF2-40B4-BE49-F238E27FC236}">
                <a16:creationId xmlns:a16="http://schemas.microsoft.com/office/drawing/2014/main" xmlns="" id="{EC128112-1EF4-9BC3-7C48-70D2A3CBC994}"/>
              </a:ext>
            </a:extLst>
          </p:cNvPr>
          <p:cNvSpPr>
            <a:spLocks noChangeShapeType="1"/>
          </p:cNvSpPr>
          <p:nvPr/>
        </p:nvSpPr>
        <p:spPr bwMode="auto">
          <a:xfrm>
            <a:off x="1971675" y="165100"/>
            <a:ext cx="7704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67" name="Line 93">
            <a:extLst>
              <a:ext uri="{FF2B5EF4-FFF2-40B4-BE49-F238E27FC236}">
                <a16:creationId xmlns:a16="http://schemas.microsoft.com/office/drawing/2014/main" xmlns="" id="{86AA76E2-9E3B-C97D-8305-3570D9DF1D93}"/>
              </a:ext>
            </a:extLst>
          </p:cNvPr>
          <p:cNvSpPr>
            <a:spLocks noChangeShapeType="1"/>
          </p:cNvSpPr>
          <p:nvPr/>
        </p:nvSpPr>
        <p:spPr bwMode="auto">
          <a:xfrm>
            <a:off x="4151313" y="765175"/>
            <a:ext cx="0" cy="511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68" name="Line 94">
            <a:extLst>
              <a:ext uri="{FF2B5EF4-FFF2-40B4-BE49-F238E27FC236}">
                <a16:creationId xmlns:a16="http://schemas.microsoft.com/office/drawing/2014/main" xmlns="" id="{F8849FA6-5713-D641-3020-CEDA9FD1E4A7}"/>
              </a:ext>
            </a:extLst>
          </p:cNvPr>
          <p:cNvSpPr>
            <a:spLocks noChangeShapeType="1"/>
          </p:cNvSpPr>
          <p:nvPr/>
        </p:nvSpPr>
        <p:spPr bwMode="auto">
          <a:xfrm flipV="1">
            <a:off x="9696450" y="1889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69" name="Line 95">
            <a:extLst>
              <a:ext uri="{FF2B5EF4-FFF2-40B4-BE49-F238E27FC236}">
                <a16:creationId xmlns:a16="http://schemas.microsoft.com/office/drawing/2014/main" xmlns="" id="{1D371472-1829-4DA1-496C-5DD3AB49ECF8}"/>
              </a:ext>
            </a:extLst>
          </p:cNvPr>
          <p:cNvSpPr>
            <a:spLocks noChangeShapeType="1"/>
          </p:cNvSpPr>
          <p:nvPr/>
        </p:nvSpPr>
        <p:spPr bwMode="auto">
          <a:xfrm>
            <a:off x="9696450" y="5373689"/>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8970" name="Text Box 96">
            <a:extLst>
              <a:ext uri="{FF2B5EF4-FFF2-40B4-BE49-F238E27FC236}">
                <a16:creationId xmlns:a16="http://schemas.microsoft.com/office/drawing/2014/main" xmlns="" id="{EF1BABA6-A050-5A58-0CB2-E1EB1C9BAB75}"/>
              </a:ext>
            </a:extLst>
          </p:cNvPr>
          <p:cNvSpPr txBox="1">
            <a:spLocks noChangeArrowheads="1"/>
          </p:cNvSpPr>
          <p:nvPr/>
        </p:nvSpPr>
        <p:spPr bwMode="auto">
          <a:xfrm>
            <a:off x="1952625" y="169863"/>
            <a:ext cx="1944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900">
                <a:solidFill>
                  <a:prstClr val="black"/>
                </a:solidFill>
                <a:latin typeface="Arial" panose="020B0604020202020204" pitchFamily="34" charset="0"/>
              </a:rPr>
              <a:t>Syndicat des copropriétaires:</a:t>
            </a:r>
          </a:p>
        </p:txBody>
      </p:sp>
      <p:cxnSp>
        <p:nvCxnSpPr>
          <p:cNvPr id="61" name="Connecteur droit avec flèche 60">
            <a:extLst>
              <a:ext uri="{FF2B5EF4-FFF2-40B4-BE49-F238E27FC236}">
                <a16:creationId xmlns:a16="http://schemas.microsoft.com/office/drawing/2014/main" xmlns="" id="{C8FE9815-3812-701D-6011-778B02E5433D}"/>
              </a:ext>
            </a:extLst>
          </p:cNvPr>
          <p:cNvCxnSpPr>
            <a:cxnSpLocks/>
          </p:cNvCxnSpPr>
          <p:nvPr/>
        </p:nvCxnSpPr>
        <p:spPr>
          <a:xfrm>
            <a:off x="5953125" y="1384301"/>
            <a:ext cx="0" cy="1774825"/>
          </a:xfrm>
          <a:prstGeom prst="straightConnector1">
            <a:avLst/>
          </a:prstGeom>
          <a:ln w="104775">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xmlns="" id="{3706000E-EBE8-79F8-2058-3E02659DF051}"/>
              </a:ext>
            </a:extLst>
          </p:cNvPr>
          <p:cNvSpPr/>
          <p:nvPr/>
        </p:nvSpPr>
        <p:spPr>
          <a:xfrm>
            <a:off x="3144838" y="2006600"/>
            <a:ext cx="5454650" cy="3571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57200">
              <a:defRPr/>
            </a:pPr>
            <a:r>
              <a:rPr lang="fr-FR" dirty="0">
                <a:solidFill>
                  <a:prstClr val="black"/>
                </a:solidFill>
              </a:rPr>
              <a:t>PARTIE HAUTE</a:t>
            </a:r>
          </a:p>
        </p:txBody>
      </p:sp>
      <p:cxnSp>
        <p:nvCxnSpPr>
          <p:cNvPr id="63" name="Connecteur droit avec flèche 62">
            <a:extLst>
              <a:ext uri="{FF2B5EF4-FFF2-40B4-BE49-F238E27FC236}">
                <a16:creationId xmlns:a16="http://schemas.microsoft.com/office/drawing/2014/main" xmlns="" id="{EB18B16D-26A9-824B-C471-F8DB4D4830C7}"/>
              </a:ext>
            </a:extLst>
          </p:cNvPr>
          <p:cNvCxnSpPr>
            <a:cxnSpLocks/>
          </p:cNvCxnSpPr>
          <p:nvPr/>
        </p:nvCxnSpPr>
        <p:spPr>
          <a:xfrm flipH="1">
            <a:off x="5894389" y="3443288"/>
            <a:ext cx="28575" cy="1924050"/>
          </a:xfrm>
          <a:prstGeom prst="straightConnector1">
            <a:avLst/>
          </a:prstGeom>
          <a:ln w="1047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8593168F-DA0C-B615-2A3A-2F600B6E4279}"/>
              </a:ext>
            </a:extLst>
          </p:cNvPr>
          <p:cNvSpPr/>
          <p:nvPr/>
        </p:nvSpPr>
        <p:spPr>
          <a:xfrm>
            <a:off x="3259139" y="4108450"/>
            <a:ext cx="5456237" cy="4572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fr-FR" dirty="0">
                <a:solidFill>
                  <a:prstClr val="black"/>
                </a:solidFill>
              </a:rPr>
              <a:t>PARTIE BASSE</a:t>
            </a:r>
          </a:p>
        </p:txBody>
      </p:sp>
    </p:spTree>
    <p:extLst>
      <p:ext uri="{BB962C8B-B14F-4D97-AF65-F5344CB8AC3E}">
        <p14:creationId xmlns:p14="http://schemas.microsoft.com/office/powerpoint/2010/main" val="1912722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6">
            <a:extLst>
              <a:ext uri="{FF2B5EF4-FFF2-40B4-BE49-F238E27FC236}">
                <a16:creationId xmlns:a16="http://schemas.microsoft.com/office/drawing/2014/main" xmlns="" id="{D59765D7-7DCF-8406-8C27-37E6A587CD26}"/>
              </a:ext>
            </a:extLst>
          </p:cNvPr>
          <p:cNvSpPr>
            <a:spLocks noChangeShapeType="1"/>
          </p:cNvSpPr>
          <p:nvPr/>
        </p:nvSpPr>
        <p:spPr bwMode="auto">
          <a:xfrm>
            <a:off x="1919289" y="476250"/>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39" name="Text Box 7">
            <a:extLst>
              <a:ext uri="{FF2B5EF4-FFF2-40B4-BE49-F238E27FC236}">
                <a16:creationId xmlns:a16="http://schemas.microsoft.com/office/drawing/2014/main" xmlns="" id="{E3CAD0FF-BAED-25B8-B39F-53705634E387}"/>
              </a:ext>
            </a:extLst>
          </p:cNvPr>
          <p:cNvSpPr txBox="1">
            <a:spLocks noChangeArrowheads="1"/>
          </p:cNvSpPr>
          <p:nvPr/>
        </p:nvSpPr>
        <p:spPr bwMode="auto">
          <a:xfrm>
            <a:off x="2046288" y="501651"/>
            <a:ext cx="252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200">
                <a:solidFill>
                  <a:prstClr val="black"/>
                </a:solidFill>
                <a:latin typeface="Arial" panose="020B0604020202020204" pitchFamily="34" charset="0"/>
              </a:rPr>
              <a:t>I- situation financière et trésorerie</a:t>
            </a:r>
          </a:p>
        </p:txBody>
      </p:sp>
      <p:sp>
        <p:nvSpPr>
          <p:cNvPr id="39940" name="Line 8">
            <a:extLst>
              <a:ext uri="{FF2B5EF4-FFF2-40B4-BE49-F238E27FC236}">
                <a16:creationId xmlns:a16="http://schemas.microsoft.com/office/drawing/2014/main" xmlns="" id="{5739E022-ABCF-FB05-4A5F-0EC097DD24D5}"/>
              </a:ext>
            </a:extLst>
          </p:cNvPr>
          <p:cNvSpPr>
            <a:spLocks noChangeShapeType="1"/>
          </p:cNvSpPr>
          <p:nvPr/>
        </p:nvSpPr>
        <p:spPr bwMode="auto">
          <a:xfrm>
            <a:off x="1919288" y="908050"/>
            <a:ext cx="7918450"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41" name="Text Box 9">
            <a:extLst>
              <a:ext uri="{FF2B5EF4-FFF2-40B4-BE49-F238E27FC236}">
                <a16:creationId xmlns:a16="http://schemas.microsoft.com/office/drawing/2014/main" xmlns="" id="{794B663D-A0AB-3845-904A-0600E1EB7172}"/>
              </a:ext>
            </a:extLst>
          </p:cNvPr>
          <p:cNvSpPr txBox="1">
            <a:spLocks noChangeArrowheads="1"/>
          </p:cNvSpPr>
          <p:nvPr/>
        </p:nvSpPr>
        <p:spPr bwMode="auto">
          <a:xfrm>
            <a:off x="1992314" y="1628775"/>
            <a:ext cx="24479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Trésorerie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50 Fonds Placés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51 Banque ou fonds disponible en banque (1)</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53 Caisse</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cs typeface="Arial" panose="020B0604020202020204" pitchFamily="34" charset="0"/>
            </a:endParaRPr>
          </a:p>
        </p:txBody>
      </p:sp>
      <p:sp>
        <p:nvSpPr>
          <p:cNvPr id="39942" name="Line 10">
            <a:extLst>
              <a:ext uri="{FF2B5EF4-FFF2-40B4-BE49-F238E27FC236}">
                <a16:creationId xmlns:a16="http://schemas.microsoft.com/office/drawing/2014/main" xmlns="" id="{963B82BF-A190-D294-D3C6-A2A2A06A67AF}"/>
              </a:ext>
            </a:extLst>
          </p:cNvPr>
          <p:cNvSpPr>
            <a:spLocks noChangeShapeType="1"/>
          </p:cNvSpPr>
          <p:nvPr/>
        </p:nvSpPr>
        <p:spPr bwMode="auto">
          <a:xfrm>
            <a:off x="4511675" y="1557339"/>
            <a:ext cx="1727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43" name="Text Box 11">
            <a:extLst>
              <a:ext uri="{FF2B5EF4-FFF2-40B4-BE49-F238E27FC236}">
                <a16:creationId xmlns:a16="http://schemas.microsoft.com/office/drawing/2014/main" xmlns="" id="{1672796B-4183-B350-87ED-1D23A7D69B22}"/>
              </a:ext>
            </a:extLst>
          </p:cNvPr>
          <p:cNvSpPr txBox="1">
            <a:spLocks noChangeArrowheads="1"/>
          </p:cNvSpPr>
          <p:nvPr/>
        </p:nvSpPr>
        <p:spPr bwMode="auto">
          <a:xfrm>
            <a:off x="4487863" y="927101"/>
            <a:ext cx="1370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Exercice précédent approuvé</a:t>
            </a:r>
          </a:p>
        </p:txBody>
      </p:sp>
      <p:sp>
        <p:nvSpPr>
          <p:cNvPr id="39944" name="Text Box 12">
            <a:extLst>
              <a:ext uri="{FF2B5EF4-FFF2-40B4-BE49-F238E27FC236}">
                <a16:creationId xmlns:a16="http://schemas.microsoft.com/office/drawing/2014/main" xmlns="" id="{B1892F9C-7843-6AB6-79D0-82A7B25C9127}"/>
              </a:ext>
            </a:extLst>
          </p:cNvPr>
          <p:cNvSpPr txBox="1">
            <a:spLocks noChangeArrowheads="1"/>
          </p:cNvSpPr>
          <p:nvPr/>
        </p:nvSpPr>
        <p:spPr bwMode="auto">
          <a:xfrm>
            <a:off x="5087938" y="2708276"/>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39945" name="Text Box 13">
            <a:extLst>
              <a:ext uri="{FF2B5EF4-FFF2-40B4-BE49-F238E27FC236}">
                <a16:creationId xmlns:a16="http://schemas.microsoft.com/office/drawing/2014/main" xmlns="" id="{53D0F64D-220F-08FD-9B83-D62B920E6947}"/>
              </a:ext>
            </a:extLst>
          </p:cNvPr>
          <p:cNvSpPr txBox="1">
            <a:spLocks noChangeArrowheads="1"/>
          </p:cNvSpPr>
          <p:nvPr/>
        </p:nvSpPr>
        <p:spPr bwMode="auto">
          <a:xfrm>
            <a:off x="5448301" y="836614"/>
            <a:ext cx="8477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Exercice clos</a:t>
            </a:r>
          </a:p>
        </p:txBody>
      </p:sp>
      <p:sp>
        <p:nvSpPr>
          <p:cNvPr id="39946" name="Line 22">
            <a:extLst>
              <a:ext uri="{FF2B5EF4-FFF2-40B4-BE49-F238E27FC236}">
                <a16:creationId xmlns:a16="http://schemas.microsoft.com/office/drawing/2014/main" xmlns="" id="{4A483267-2E8B-A96D-4816-1718D22E5A2E}"/>
              </a:ext>
            </a:extLst>
          </p:cNvPr>
          <p:cNvSpPr>
            <a:spLocks noChangeShapeType="1"/>
          </p:cNvSpPr>
          <p:nvPr/>
        </p:nvSpPr>
        <p:spPr bwMode="auto">
          <a:xfrm>
            <a:off x="8975725" y="1773238"/>
            <a:ext cx="0"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47" name="Line 23">
            <a:extLst>
              <a:ext uri="{FF2B5EF4-FFF2-40B4-BE49-F238E27FC236}">
                <a16:creationId xmlns:a16="http://schemas.microsoft.com/office/drawing/2014/main" xmlns="" id="{40F90190-E149-437E-7932-AC0F8B670BEF}"/>
              </a:ext>
            </a:extLst>
          </p:cNvPr>
          <p:cNvSpPr>
            <a:spLocks noChangeShapeType="1"/>
          </p:cNvSpPr>
          <p:nvPr/>
        </p:nvSpPr>
        <p:spPr bwMode="auto">
          <a:xfrm>
            <a:off x="7967664" y="1557339"/>
            <a:ext cx="18700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48" name="Rectangle 24">
            <a:extLst>
              <a:ext uri="{FF2B5EF4-FFF2-40B4-BE49-F238E27FC236}">
                <a16:creationId xmlns:a16="http://schemas.microsoft.com/office/drawing/2014/main" xmlns="" id="{8D52026B-08BA-6E2F-CD85-B74CEF1B9015}"/>
              </a:ext>
            </a:extLst>
          </p:cNvPr>
          <p:cNvSpPr>
            <a:spLocks noChangeArrowheads="1"/>
          </p:cNvSpPr>
          <p:nvPr/>
        </p:nvSpPr>
        <p:spPr bwMode="auto">
          <a:xfrm>
            <a:off x="7926389" y="908051"/>
            <a:ext cx="1296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Exercice précédent approuvé</a:t>
            </a:r>
          </a:p>
        </p:txBody>
      </p:sp>
      <p:sp>
        <p:nvSpPr>
          <p:cNvPr id="39949" name="Text Box 26">
            <a:extLst>
              <a:ext uri="{FF2B5EF4-FFF2-40B4-BE49-F238E27FC236}">
                <a16:creationId xmlns:a16="http://schemas.microsoft.com/office/drawing/2014/main" xmlns="" id="{AECB7890-4FA0-E383-146B-72ABD23A6556}"/>
              </a:ext>
            </a:extLst>
          </p:cNvPr>
          <p:cNvSpPr txBox="1">
            <a:spLocks noChangeArrowheads="1"/>
          </p:cNvSpPr>
          <p:nvPr/>
        </p:nvSpPr>
        <p:spPr bwMode="auto">
          <a:xfrm>
            <a:off x="9067800" y="981075"/>
            <a:ext cx="7937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1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p:txBody>
      </p:sp>
      <p:sp>
        <p:nvSpPr>
          <p:cNvPr id="39950" name="Text Box 28">
            <a:extLst>
              <a:ext uri="{FF2B5EF4-FFF2-40B4-BE49-F238E27FC236}">
                <a16:creationId xmlns:a16="http://schemas.microsoft.com/office/drawing/2014/main" xmlns="" id="{33E8D763-3C33-CCFF-2FEB-DBED54033989}"/>
              </a:ext>
            </a:extLst>
          </p:cNvPr>
          <p:cNvSpPr txBox="1">
            <a:spLocks noChangeArrowheads="1"/>
          </p:cNvSpPr>
          <p:nvPr/>
        </p:nvSpPr>
        <p:spPr bwMode="auto">
          <a:xfrm>
            <a:off x="6213476" y="1316038"/>
            <a:ext cx="173037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Provision et avances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102 Provisions pour travaux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 Avances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1031 Avances de trésorerie</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1032 Avance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1033 Autres avances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1031Subventions et instance d’affectation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105 fonds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12 Solde en attente sur travaux ou opérations exceptionnelles</a:t>
            </a:r>
          </a:p>
        </p:txBody>
      </p:sp>
      <p:sp>
        <p:nvSpPr>
          <p:cNvPr id="39951" name="Line 29">
            <a:extLst>
              <a:ext uri="{FF2B5EF4-FFF2-40B4-BE49-F238E27FC236}">
                <a16:creationId xmlns:a16="http://schemas.microsoft.com/office/drawing/2014/main" xmlns="" id="{0782A32E-8D1B-9F6A-5274-9DBB53000A60}"/>
              </a:ext>
            </a:extLst>
          </p:cNvPr>
          <p:cNvSpPr>
            <a:spLocks noChangeShapeType="1"/>
          </p:cNvSpPr>
          <p:nvPr/>
        </p:nvSpPr>
        <p:spPr bwMode="auto">
          <a:xfrm>
            <a:off x="1919289" y="5373688"/>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52" name="Line 30">
            <a:extLst>
              <a:ext uri="{FF2B5EF4-FFF2-40B4-BE49-F238E27FC236}">
                <a16:creationId xmlns:a16="http://schemas.microsoft.com/office/drawing/2014/main" xmlns="" id="{182879EE-36FF-15CD-96D2-3A218CF8C0D1}"/>
              </a:ext>
            </a:extLst>
          </p:cNvPr>
          <p:cNvSpPr>
            <a:spLocks noChangeShapeType="1"/>
          </p:cNvSpPr>
          <p:nvPr/>
        </p:nvSpPr>
        <p:spPr bwMode="auto">
          <a:xfrm>
            <a:off x="6238875"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53" name="Line 31">
            <a:extLst>
              <a:ext uri="{FF2B5EF4-FFF2-40B4-BE49-F238E27FC236}">
                <a16:creationId xmlns:a16="http://schemas.microsoft.com/office/drawing/2014/main" xmlns="" id="{0FAF454D-1E77-CEAF-6160-F04FCB2ACA7E}"/>
              </a:ext>
            </a:extLst>
          </p:cNvPr>
          <p:cNvSpPr>
            <a:spLocks noChangeShapeType="1"/>
          </p:cNvSpPr>
          <p:nvPr/>
        </p:nvSpPr>
        <p:spPr bwMode="auto">
          <a:xfrm>
            <a:off x="5448300"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54" name="Line 33">
            <a:extLst>
              <a:ext uri="{FF2B5EF4-FFF2-40B4-BE49-F238E27FC236}">
                <a16:creationId xmlns:a16="http://schemas.microsoft.com/office/drawing/2014/main" xmlns="" id="{3CF4B784-7A3D-F750-C7E3-0042F406EB64}"/>
              </a:ext>
            </a:extLst>
          </p:cNvPr>
          <p:cNvSpPr>
            <a:spLocks noChangeShapeType="1"/>
          </p:cNvSpPr>
          <p:nvPr/>
        </p:nvSpPr>
        <p:spPr bwMode="auto">
          <a:xfrm flipV="1">
            <a:off x="8975725" y="908050"/>
            <a:ext cx="1588"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55" name="Text Box 34">
            <a:extLst>
              <a:ext uri="{FF2B5EF4-FFF2-40B4-BE49-F238E27FC236}">
                <a16:creationId xmlns:a16="http://schemas.microsoft.com/office/drawing/2014/main" xmlns="" id="{29B74C6A-0C5A-1452-60AE-6D98E92AB405}"/>
              </a:ext>
            </a:extLst>
          </p:cNvPr>
          <p:cNvSpPr txBox="1">
            <a:spLocks noChangeArrowheads="1"/>
          </p:cNvSpPr>
          <p:nvPr/>
        </p:nvSpPr>
        <p:spPr bwMode="auto">
          <a:xfrm>
            <a:off x="1992313" y="5013325"/>
            <a:ext cx="2303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Trésorerie disponible Total I</a:t>
            </a:r>
          </a:p>
        </p:txBody>
      </p:sp>
      <p:sp>
        <p:nvSpPr>
          <p:cNvPr id="39956" name="Line 52">
            <a:extLst>
              <a:ext uri="{FF2B5EF4-FFF2-40B4-BE49-F238E27FC236}">
                <a16:creationId xmlns:a16="http://schemas.microsoft.com/office/drawing/2014/main" xmlns="" id="{B4FDC911-0B51-739D-9029-A6FB360BF017}"/>
              </a:ext>
            </a:extLst>
          </p:cNvPr>
          <p:cNvSpPr>
            <a:spLocks noChangeShapeType="1"/>
          </p:cNvSpPr>
          <p:nvPr/>
        </p:nvSpPr>
        <p:spPr bwMode="auto">
          <a:xfrm flipH="1" flipV="1">
            <a:off x="1919288" y="476250"/>
            <a:ext cx="0" cy="4897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57" name="Line 54">
            <a:extLst>
              <a:ext uri="{FF2B5EF4-FFF2-40B4-BE49-F238E27FC236}">
                <a16:creationId xmlns:a16="http://schemas.microsoft.com/office/drawing/2014/main" xmlns="" id="{E6E7066F-24E6-2047-C70C-D82A802D7D8B}"/>
              </a:ext>
            </a:extLst>
          </p:cNvPr>
          <p:cNvSpPr>
            <a:spLocks noChangeShapeType="1"/>
          </p:cNvSpPr>
          <p:nvPr/>
        </p:nvSpPr>
        <p:spPr bwMode="auto">
          <a:xfrm>
            <a:off x="4511675"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58" name="Line 59">
            <a:extLst>
              <a:ext uri="{FF2B5EF4-FFF2-40B4-BE49-F238E27FC236}">
                <a16:creationId xmlns:a16="http://schemas.microsoft.com/office/drawing/2014/main" xmlns="" id="{4E65B87A-B131-F6F0-3728-546E4D81CAD0}"/>
              </a:ext>
            </a:extLst>
          </p:cNvPr>
          <p:cNvSpPr>
            <a:spLocks noChangeShapeType="1"/>
          </p:cNvSpPr>
          <p:nvPr/>
        </p:nvSpPr>
        <p:spPr bwMode="auto">
          <a:xfrm flipV="1">
            <a:off x="9840913"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59" name="Line 60">
            <a:extLst>
              <a:ext uri="{FF2B5EF4-FFF2-40B4-BE49-F238E27FC236}">
                <a16:creationId xmlns:a16="http://schemas.microsoft.com/office/drawing/2014/main" xmlns="" id="{41DF9AC7-BC24-C5D8-A292-FC3993AD55F6}"/>
              </a:ext>
            </a:extLst>
          </p:cNvPr>
          <p:cNvSpPr>
            <a:spLocks noChangeShapeType="1"/>
          </p:cNvSpPr>
          <p:nvPr/>
        </p:nvSpPr>
        <p:spPr bwMode="auto">
          <a:xfrm>
            <a:off x="9836150" y="479425"/>
            <a:ext cx="6350" cy="4522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60" name="Line 61">
            <a:extLst>
              <a:ext uri="{FF2B5EF4-FFF2-40B4-BE49-F238E27FC236}">
                <a16:creationId xmlns:a16="http://schemas.microsoft.com/office/drawing/2014/main" xmlns="" id="{E779DEBB-A368-4B58-A248-D6E5916F703B}"/>
              </a:ext>
            </a:extLst>
          </p:cNvPr>
          <p:cNvSpPr>
            <a:spLocks noChangeShapeType="1"/>
          </p:cNvSpPr>
          <p:nvPr/>
        </p:nvSpPr>
        <p:spPr bwMode="auto">
          <a:xfrm>
            <a:off x="451167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61" name="Line 62">
            <a:extLst>
              <a:ext uri="{FF2B5EF4-FFF2-40B4-BE49-F238E27FC236}">
                <a16:creationId xmlns:a16="http://schemas.microsoft.com/office/drawing/2014/main" xmlns="" id="{FAD019B9-DB43-07AC-82ED-09D854332DC3}"/>
              </a:ext>
            </a:extLst>
          </p:cNvPr>
          <p:cNvSpPr>
            <a:spLocks noChangeShapeType="1"/>
          </p:cNvSpPr>
          <p:nvPr/>
        </p:nvSpPr>
        <p:spPr bwMode="auto">
          <a:xfrm>
            <a:off x="5448300"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62" name="Line 63">
            <a:extLst>
              <a:ext uri="{FF2B5EF4-FFF2-40B4-BE49-F238E27FC236}">
                <a16:creationId xmlns:a16="http://schemas.microsoft.com/office/drawing/2014/main" xmlns="" id="{297F6BEC-F2B2-DA56-7463-36EFCD3F7208}"/>
              </a:ext>
            </a:extLst>
          </p:cNvPr>
          <p:cNvSpPr>
            <a:spLocks noChangeShapeType="1"/>
          </p:cNvSpPr>
          <p:nvPr/>
        </p:nvSpPr>
        <p:spPr bwMode="auto">
          <a:xfrm>
            <a:off x="623887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63" name="Line 65">
            <a:extLst>
              <a:ext uri="{FF2B5EF4-FFF2-40B4-BE49-F238E27FC236}">
                <a16:creationId xmlns:a16="http://schemas.microsoft.com/office/drawing/2014/main" xmlns="" id="{99A2AE6D-7B2B-54EA-F577-8A39390CD251}"/>
              </a:ext>
            </a:extLst>
          </p:cNvPr>
          <p:cNvSpPr>
            <a:spLocks noChangeShapeType="1"/>
          </p:cNvSpPr>
          <p:nvPr/>
        </p:nvSpPr>
        <p:spPr bwMode="auto">
          <a:xfrm>
            <a:off x="897572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9964" name="Text Box 66">
            <a:extLst>
              <a:ext uri="{FF2B5EF4-FFF2-40B4-BE49-F238E27FC236}">
                <a16:creationId xmlns:a16="http://schemas.microsoft.com/office/drawing/2014/main" xmlns="" id="{510582D7-F4EF-8489-55B0-6013494ECBF5}"/>
              </a:ext>
            </a:extLst>
          </p:cNvPr>
          <p:cNvSpPr txBox="1">
            <a:spLocks noChangeArrowheads="1"/>
          </p:cNvSpPr>
          <p:nvPr/>
        </p:nvSpPr>
        <p:spPr bwMode="auto">
          <a:xfrm>
            <a:off x="7104063" y="5013326"/>
            <a:ext cx="64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cxnSp>
        <p:nvCxnSpPr>
          <p:cNvPr id="39965" name="Connecteur droit 32">
            <a:extLst>
              <a:ext uri="{FF2B5EF4-FFF2-40B4-BE49-F238E27FC236}">
                <a16:creationId xmlns:a16="http://schemas.microsoft.com/office/drawing/2014/main" xmlns="" id="{9D4FF228-A94B-F1B3-C30A-8E604EA91584}"/>
              </a:ext>
            </a:extLst>
          </p:cNvPr>
          <p:cNvCxnSpPr>
            <a:cxnSpLocks noChangeShapeType="1"/>
          </p:cNvCxnSpPr>
          <p:nvPr/>
        </p:nvCxnSpPr>
        <p:spPr bwMode="auto">
          <a:xfrm>
            <a:off x="4524376" y="4972050"/>
            <a:ext cx="5286375"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67" name="Line 60">
            <a:extLst>
              <a:ext uri="{FF2B5EF4-FFF2-40B4-BE49-F238E27FC236}">
                <a16:creationId xmlns:a16="http://schemas.microsoft.com/office/drawing/2014/main" xmlns="" id="{95F2E99B-42C2-8E3D-7BD7-EBF8F8D2FB2E}"/>
              </a:ext>
            </a:extLst>
          </p:cNvPr>
          <p:cNvSpPr>
            <a:spLocks noChangeShapeType="1"/>
          </p:cNvSpPr>
          <p:nvPr/>
        </p:nvSpPr>
        <p:spPr bwMode="auto">
          <a:xfrm>
            <a:off x="7962900" y="908050"/>
            <a:ext cx="6350" cy="445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Tree>
    <p:extLst>
      <p:ext uri="{BB962C8B-B14F-4D97-AF65-F5344CB8AC3E}">
        <p14:creationId xmlns:p14="http://schemas.microsoft.com/office/powerpoint/2010/main" val="21581495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6">
            <a:extLst>
              <a:ext uri="{FF2B5EF4-FFF2-40B4-BE49-F238E27FC236}">
                <a16:creationId xmlns:a16="http://schemas.microsoft.com/office/drawing/2014/main" xmlns="" id="{C7A75735-BA18-97D2-1348-9ED636E2CFAF}"/>
              </a:ext>
            </a:extLst>
          </p:cNvPr>
          <p:cNvSpPr>
            <a:spLocks noChangeShapeType="1"/>
          </p:cNvSpPr>
          <p:nvPr/>
        </p:nvSpPr>
        <p:spPr bwMode="auto">
          <a:xfrm>
            <a:off x="1919289" y="476250"/>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63" name="Text Box 7">
            <a:extLst>
              <a:ext uri="{FF2B5EF4-FFF2-40B4-BE49-F238E27FC236}">
                <a16:creationId xmlns:a16="http://schemas.microsoft.com/office/drawing/2014/main" xmlns="" id="{6C5CA9FA-AFD9-1B4D-1241-F570FC2C76FA}"/>
              </a:ext>
            </a:extLst>
          </p:cNvPr>
          <p:cNvSpPr txBox="1">
            <a:spLocks noChangeArrowheads="1"/>
          </p:cNvSpPr>
          <p:nvPr/>
        </p:nvSpPr>
        <p:spPr bwMode="auto">
          <a:xfrm>
            <a:off x="2046288" y="501651"/>
            <a:ext cx="252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200">
                <a:solidFill>
                  <a:prstClr val="black"/>
                </a:solidFill>
                <a:latin typeface="Arial" panose="020B0604020202020204" pitchFamily="34" charset="0"/>
              </a:rPr>
              <a:t>I- situation financière et trésorerie</a:t>
            </a:r>
          </a:p>
        </p:txBody>
      </p:sp>
      <p:sp>
        <p:nvSpPr>
          <p:cNvPr id="40964" name="Line 8">
            <a:extLst>
              <a:ext uri="{FF2B5EF4-FFF2-40B4-BE49-F238E27FC236}">
                <a16:creationId xmlns:a16="http://schemas.microsoft.com/office/drawing/2014/main" xmlns="" id="{C58054BF-8080-2DAD-6B97-9C9BC7DA1C6B}"/>
              </a:ext>
            </a:extLst>
          </p:cNvPr>
          <p:cNvSpPr>
            <a:spLocks noChangeShapeType="1"/>
          </p:cNvSpPr>
          <p:nvPr/>
        </p:nvSpPr>
        <p:spPr bwMode="auto">
          <a:xfrm>
            <a:off x="1919288" y="908050"/>
            <a:ext cx="7918450"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65" name="Text Box 9">
            <a:extLst>
              <a:ext uri="{FF2B5EF4-FFF2-40B4-BE49-F238E27FC236}">
                <a16:creationId xmlns:a16="http://schemas.microsoft.com/office/drawing/2014/main" xmlns="" id="{E3E818F0-1342-7D7E-0085-FFABCD80A6E3}"/>
              </a:ext>
            </a:extLst>
          </p:cNvPr>
          <p:cNvSpPr txBox="1">
            <a:spLocks noChangeArrowheads="1"/>
          </p:cNvSpPr>
          <p:nvPr/>
        </p:nvSpPr>
        <p:spPr bwMode="auto">
          <a:xfrm>
            <a:off x="1992314" y="1628775"/>
            <a:ext cx="24479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Trésorerie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50 Fonds Placés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51 Banque ou fonds disponible en banque (1)</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53 Caisse</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cs typeface="Arial" panose="020B0604020202020204" pitchFamily="34" charset="0"/>
            </a:endParaRPr>
          </a:p>
        </p:txBody>
      </p:sp>
      <p:sp>
        <p:nvSpPr>
          <p:cNvPr id="40966" name="Line 10">
            <a:extLst>
              <a:ext uri="{FF2B5EF4-FFF2-40B4-BE49-F238E27FC236}">
                <a16:creationId xmlns:a16="http://schemas.microsoft.com/office/drawing/2014/main" xmlns="" id="{857B420D-363D-780F-1B8D-4A8814883BFC}"/>
              </a:ext>
            </a:extLst>
          </p:cNvPr>
          <p:cNvSpPr>
            <a:spLocks noChangeShapeType="1"/>
          </p:cNvSpPr>
          <p:nvPr/>
        </p:nvSpPr>
        <p:spPr bwMode="auto">
          <a:xfrm>
            <a:off x="4511675" y="1557339"/>
            <a:ext cx="1727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67" name="Text Box 11">
            <a:extLst>
              <a:ext uri="{FF2B5EF4-FFF2-40B4-BE49-F238E27FC236}">
                <a16:creationId xmlns:a16="http://schemas.microsoft.com/office/drawing/2014/main" xmlns="" id="{0DA700CB-17B4-1666-8C36-BA082861B4CF}"/>
              </a:ext>
            </a:extLst>
          </p:cNvPr>
          <p:cNvSpPr txBox="1">
            <a:spLocks noChangeArrowheads="1"/>
          </p:cNvSpPr>
          <p:nvPr/>
        </p:nvSpPr>
        <p:spPr bwMode="auto">
          <a:xfrm>
            <a:off x="4487863" y="927101"/>
            <a:ext cx="1370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Exercice précédent approuvé</a:t>
            </a:r>
          </a:p>
        </p:txBody>
      </p:sp>
      <p:sp>
        <p:nvSpPr>
          <p:cNvPr id="40968" name="Text Box 12">
            <a:extLst>
              <a:ext uri="{FF2B5EF4-FFF2-40B4-BE49-F238E27FC236}">
                <a16:creationId xmlns:a16="http://schemas.microsoft.com/office/drawing/2014/main" xmlns="" id="{5C90AAE5-69FB-38D6-D7B1-705A4982E83F}"/>
              </a:ext>
            </a:extLst>
          </p:cNvPr>
          <p:cNvSpPr txBox="1">
            <a:spLocks noChangeArrowheads="1"/>
          </p:cNvSpPr>
          <p:nvPr/>
        </p:nvSpPr>
        <p:spPr bwMode="auto">
          <a:xfrm>
            <a:off x="5087938" y="2708276"/>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0969" name="Text Box 13">
            <a:extLst>
              <a:ext uri="{FF2B5EF4-FFF2-40B4-BE49-F238E27FC236}">
                <a16:creationId xmlns:a16="http://schemas.microsoft.com/office/drawing/2014/main" xmlns="" id="{40B35397-E4A5-59BD-B637-40DF879D4F95}"/>
              </a:ext>
            </a:extLst>
          </p:cNvPr>
          <p:cNvSpPr txBox="1">
            <a:spLocks noChangeArrowheads="1"/>
          </p:cNvSpPr>
          <p:nvPr/>
        </p:nvSpPr>
        <p:spPr bwMode="auto">
          <a:xfrm>
            <a:off x="5448301" y="836614"/>
            <a:ext cx="8477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Exercice clos</a:t>
            </a:r>
          </a:p>
        </p:txBody>
      </p:sp>
      <p:sp>
        <p:nvSpPr>
          <p:cNvPr id="40970" name="Line 22">
            <a:extLst>
              <a:ext uri="{FF2B5EF4-FFF2-40B4-BE49-F238E27FC236}">
                <a16:creationId xmlns:a16="http://schemas.microsoft.com/office/drawing/2014/main" xmlns="" id="{1A39DFBB-0E93-28E5-FD65-2A83AB018F48}"/>
              </a:ext>
            </a:extLst>
          </p:cNvPr>
          <p:cNvSpPr>
            <a:spLocks noChangeShapeType="1"/>
          </p:cNvSpPr>
          <p:nvPr/>
        </p:nvSpPr>
        <p:spPr bwMode="auto">
          <a:xfrm>
            <a:off x="8975725" y="1773238"/>
            <a:ext cx="0"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1" name="Line 23">
            <a:extLst>
              <a:ext uri="{FF2B5EF4-FFF2-40B4-BE49-F238E27FC236}">
                <a16:creationId xmlns:a16="http://schemas.microsoft.com/office/drawing/2014/main" xmlns="" id="{487A2AE7-3F50-4B9F-9C93-13D8A27CD1A1}"/>
              </a:ext>
            </a:extLst>
          </p:cNvPr>
          <p:cNvSpPr>
            <a:spLocks noChangeShapeType="1"/>
          </p:cNvSpPr>
          <p:nvPr/>
        </p:nvSpPr>
        <p:spPr bwMode="auto">
          <a:xfrm>
            <a:off x="7967664" y="1557339"/>
            <a:ext cx="18700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2" name="Rectangle 24">
            <a:extLst>
              <a:ext uri="{FF2B5EF4-FFF2-40B4-BE49-F238E27FC236}">
                <a16:creationId xmlns:a16="http://schemas.microsoft.com/office/drawing/2014/main" xmlns="" id="{8A5E5862-B466-7145-11E3-A5DFCDBE5B08}"/>
              </a:ext>
            </a:extLst>
          </p:cNvPr>
          <p:cNvSpPr>
            <a:spLocks noChangeArrowheads="1"/>
          </p:cNvSpPr>
          <p:nvPr/>
        </p:nvSpPr>
        <p:spPr bwMode="auto">
          <a:xfrm>
            <a:off x="7926389" y="908051"/>
            <a:ext cx="1296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Exercice précédent approuvé</a:t>
            </a:r>
          </a:p>
        </p:txBody>
      </p:sp>
      <p:sp>
        <p:nvSpPr>
          <p:cNvPr id="40973" name="Text Box 26">
            <a:extLst>
              <a:ext uri="{FF2B5EF4-FFF2-40B4-BE49-F238E27FC236}">
                <a16:creationId xmlns:a16="http://schemas.microsoft.com/office/drawing/2014/main" xmlns="" id="{1673352B-053F-33B7-C026-006668DA92A8}"/>
              </a:ext>
            </a:extLst>
          </p:cNvPr>
          <p:cNvSpPr txBox="1">
            <a:spLocks noChangeArrowheads="1"/>
          </p:cNvSpPr>
          <p:nvPr/>
        </p:nvSpPr>
        <p:spPr bwMode="auto">
          <a:xfrm>
            <a:off x="9067800" y="981075"/>
            <a:ext cx="7937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1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p:txBody>
      </p:sp>
      <p:sp>
        <p:nvSpPr>
          <p:cNvPr id="40974" name="Text Box 28">
            <a:extLst>
              <a:ext uri="{FF2B5EF4-FFF2-40B4-BE49-F238E27FC236}">
                <a16:creationId xmlns:a16="http://schemas.microsoft.com/office/drawing/2014/main" xmlns="" id="{4756DA43-AC76-C8B0-A361-114738474C5C}"/>
              </a:ext>
            </a:extLst>
          </p:cNvPr>
          <p:cNvSpPr txBox="1">
            <a:spLocks noChangeArrowheads="1"/>
          </p:cNvSpPr>
          <p:nvPr/>
        </p:nvSpPr>
        <p:spPr bwMode="auto">
          <a:xfrm>
            <a:off x="6213476" y="1316038"/>
            <a:ext cx="173037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Provision et avances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102 Provisions pour travaux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 Avances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1031 Avances de trésorerie</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1032 Avance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1033 Autres avances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1031Subventions et instance d’affectation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105 fonds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12 Solde en attente sur travaux ou opérations exceptionnelles</a:t>
            </a:r>
          </a:p>
        </p:txBody>
      </p:sp>
      <p:sp>
        <p:nvSpPr>
          <p:cNvPr id="40975" name="Line 29">
            <a:extLst>
              <a:ext uri="{FF2B5EF4-FFF2-40B4-BE49-F238E27FC236}">
                <a16:creationId xmlns:a16="http://schemas.microsoft.com/office/drawing/2014/main" xmlns="" id="{96EF101F-3E24-95C8-51E7-62B15044DC27}"/>
              </a:ext>
            </a:extLst>
          </p:cNvPr>
          <p:cNvSpPr>
            <a:spLocks noChangeShapeType="1"/>
          </p:cNvSpPr>
          <p:nvPr/>
        </p:nvSpPr>
        <p:spPr bwMode="auto">
          <a:xfrm>
            <a:off x="1919289" y="5373688"/>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6" name="Line 30">
            <a:extLst>
              <a:ext uri="{FF2B5EF4-FFF2-40B4-BE49-F238E27FC236}">
                <a16:creationId xmlns:a16="http://schemas.microsoft.com/office/drawing/2014/main" xmlns="" id="{A1D77290-1BC2-27B2-05F2-2D492291469C}"/>
              </a:ext>
            </a:extLst>
          </p:cNvPr>
          <p:cNvSpPr>
            <a:spLocks noChangeShapeType="1"/>
          </p:cNvSpPr>
          <p:nvPr/>
        </p:nvSpPr>
        <p:spPr bwMode="auto">
          <a:xfrm>
            <a:off x="6238875"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7" name="Line 31">
            <a:extLst>
              <a:ext uri="{FF2B5EF4-FFF2-40B4-BE49-F238E27FC236}">
                <a16:creationId xmlns:a16="http://schemas.microsoft.com/office/drawing/2014/main" xmlns="" id="{F028EB3C-DD5C-943A-8AE2-A2FE42459D3D}"/>
              </a:ext>
            </a:extLst>
          </p:cNvPr>
          <p:cNvSpPr>
            <a:spLocks noChangeShapeType="1"/>
          </p:cNvSpPr>
          <p:nvPr/>
        </p:nvSpPr>
        <p:spPr bwMode="auto">
          <a:xfrm>
            <a:off x="5448300"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8" name="Line 33">
            <a:extLst>
              <a:ext uri="{FF2B5EF4-FFF2-40B4-BE49-F238E27FC236}">
                <a16:creationId xmlns:a16="http://schemas.microsoft.com/office/drawing/2014/main" xmlns="" id="{F7A5E637-F03E-D494-4156-B27FBEC29645}"/>
              </a:ext>
            </a:extLst>
          </p:cNvPr>
          <p:cNvSpPr>
            <a:spLocks noChangeShapeType="1"/>
          </p:cNvSpPr>
          <p:nvPr/>
        </p:nvSpPr>
        <p:spPr bwMode="auto">
          <a:xfrm flipV="1">
            <a:off x="8975725" y="908050"/>
            <a:ext cx="1588"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9" name="Text Box 34">
            <a:extLst>
              <a:ext uri="{FF2B5EF4-FFF2-40B4-BE49-F238E27FC236}">
                <a16:creationId xmlns:a16="http://schemas.microsoft.com/office/drawing/2014/main" xmlns="" id="{3471CCC8-BBDF-C9B1-9E72-E45EB1DA5255}"/>
              </a:ext>
            </a:extLst>
          </p:cNvPr>
          <p:cNvSpPr txBox="1">
            <a:spLocks noChangeArrowheads="1"/>
          </p:cNvSpPr>
          <p:nvPr/>
        </p:nvSpPr>
        <p:spPr bwMode="auto">
          <a:xfrm>
            <a:off x="1992313" y="5013325"/>
            <a:ext cx="2303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Trésorerie disponible Total I</a:t>
            </a:r>
          </a:p>
        </p:txBody>
      </p:sp>
      <p:sp>
        <p:nvSpPr>
          <p:cNvPr id="40980" name="Line 52">
            <a:extLst>
              <a:ext uri="{FF2B5EF4-FFF2-40B4-BE49-F238E27FC236}">
                <a16:creationId xmlns:a16="http://schemas.microsoft.com/office/drawing/2014/main" xmlns="" id="{44D12CC2-F614-1031-7E5D-B18195C34279}"/>
              </a:ext>
            </a:extLst>
          </p:cNvPr>
          <p:cNvSpPr>
            <a:spLocks noChangeShapeType="1"/>
          </p:cNvSpPr>
          <p:nvPr/>
        </p:nvSpPr>
        <p:spPr bwMode="auto">
          <a:xfrm flipH="1" flipV="1">
            <a:off x="1919288" y="476250"/>
            <a:ext cx="0" cy="4897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1" name="Line 54">
            <a:extLst>
              <a:ext uri="{FF2B5EF4-FFF2-40B4-BE49-F238E27FC236}">
                <a16:creationId xmlns:a16="http://schemas.microsoft.com/office/drawing/2014/main" xmlns="" id="{D83C59A2-BC98-77ED-5AC8-9C832B6154FA}"/>
              </a:ext>
            </a:extLst>
          </p:cNvPr>
          <p:cNvSpPr>
            <a:spLocks noChangeShapeType="1"/>
          </p:cNvSpPr>
          <p:nvPr/>
        </p:nvSpPr>
        <p:spPr bwMode="auto">
          <a:xfrm>
            <a:off x="4511675"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2" name="Line 59">
            <a:extLst>
              <a:ext uri="{FF2B5EF4-FFF2-40B4-BE49-F238E27FC236}">
                <a16:creationId xmlns:a16="http://schemas.microsoft.com/office/drawing/2014/main" xmlns="" id="{F275F06C-939F-9C51-F0E5-84F8156CBDAD}"/>
              </a:ext>
            </a:extLst>
          </p:cNvPr>
          <p:cNvSpPr>
            <a:spLocks noChangeShapeType="1"/>
          </p:cNvSpPr>
          <p:nvPr/>
        </p:nvSpPr>
        <p:spPr bwMode="auto">
          <a:xfrm flipV="1">
            <a:off x="9840913"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3" name="Line 60">
            <a:extLst>
              <a:ext uri="{FF2B5EF4-FFF2-40B4-BE49-F238E27FC236}">
                <a16:creationId xmlns:a16="http://schemas.microsoft.com/office/drawing/2014/main" xmlns="" id="{9C4AEBD8-6380-8DDA-E3ED-77EA97808079}"/>
              </a:ext>
            </a:extLst>
          </p:cNvPr>
          <p:cNvSpPr>
            <a:spLocks noChangeShapeType="1"/>
          </p:cNvSpPr>
          <p:nvPr/>
        </p:nvSpPr>
        <p:spPr bwMode="auto">
          <a:xfrm>
            <a:off x="9836150" y="479425"/>
            <a:ext cx="6350" cy="4522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4" name="Line 61">
            <a:extLst>
              <a:ext uri="{FF2B5EF4-FFF2-40B4-BE49-F238E27FC236}">
                <a16:creationId xmlns:a16="http://schemas.microsoft.com/office/drawing/2014/main" xmlns="" id="{18301F23-7597-295D-0658-EF9F8751BDB1}"/>
              </a:ext>
            </a:extLst>
          </p:cNvPr>
          <p:cNvSpPr>
            <a:spLocks noChangeShapeType="1"/>
          </p:cNvSpPr>
          <p:nvPr/>
        </p:nvSpPr>
        <p:spPr bwMode="auto">
          <a:xfrm>
            <a:off x="451167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5" name="Line 62">
            <a:extLst>
              <a:ext uri="{FF2B5EF4-FFF2-40B4-BE49-F238E27FC236}">
                <a16:creationId xmlns:a16="http://schemas.microsoft.com/office/drawing/2014/main" xmlns="" id="{0918424A-01DF-4821-4FF5-B3D53BFC6991}"/>
              </a:ext>
            </a:extLst>
          </p:cNvPr>
          <p:cNvSpPr>
            <a:spLocks noChangeShapeType="1"/>
          </p:cNvSpPr>
          <p:nvPr/>
        </p:nvSpPr>
        <p:spPr bwMode="auto">
          <a:xfrm>
            <a:off x="5448300"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6" name="Line 63">
            <a:extLst>
              <a:ext uri="{FF2B5EF4-FFF2-40B4-BE49-F238E27FC236}">
                <a16:creationId xmlns:a16="http://schemas.microsoft.com/office/drawing/2014/main" xmlns="" id="{2344C611-759F-8EE1-1A79-9977769CE93D}"/>
              </a:ext>
            </a:extLst>
          </p:cNvPr>
          <p:cNvSpPr>
            <a:spLocks noChangeShapeType="1"/>
          </p:cNvSpPr>
          <p:nvPr/>
        </p:nvSpPr>
        <p:spPr bwMode="auto">
          <a:xfrm>
            <a:off x="623887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7" name="Line 65">
            <a:extLst>
              <a:ext uri="{FF2B5EF4-FFF2-40B4-BE49-F238E27FC236}">
                <a16:creationId xmlns:a16="http://schemas.microsoft.com/office/drawing/2014/main" xmlns="" id="{DBD5CB83-F1F7-46AE-F396-B923A4542A55}"/>
              </a:ext>
            </a:extLst>
          </p:cNvPr>
          <p:cNvSpPr>
            <a:spLocks noChangeShapeType="1"/>
          </p:cNvSpPr>
          <p:nvPr/>
        </p:nvSpPr>
        <p:spPr bwMode="auto">
          <a:xfrm>
            <a:off x="897572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8" name="Text Box 66">
            <a:extLst>
              <a:ext uri="{FF2B5EF4-FFF2-40B4-BE49-F238E27FC236}">
                <a16:creationId xmlns:a16="http://schemas.microsoft.com/office/drawing/2014/main" xmlns="" id="{A79D3674-E5B8-003B-5DA9-46247A3CC6AF}"/>
              </a:ext>
            </a:extLst>
          </p:cNvPr>
          <p:cNvSpPr txBox="1">
            <a:spLocks noChangeArrowheads="1"/>
          </p:cNvSpPr>
          <p:nvPr/>
        </p:nvSpPr>
        <p:spPr bwMode="auto">
          <a:xfrm>
            <a:off x="7104063" y="5013326"/>
            <a:ext cx="64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cxnSp>
        <p:nvCxnSpPr>
          <p:cNvPr id="40989" name="Connecteur droit 32">
            <a:extLst>
              <a:ext uri="{FF2B5EF4-FFF2-40B4-BE49-F238E27FC236}">
                <a16:creationId xmlns:a16="http://schemas.microsoft.com/office/drawing/2014/main" xmlns="" id="{C10BF6C8-353E-1588-DA34-BAF20BBB9C01}"/>
              </a:ext>
            </a:extLst>
          </p:cNvPr>
          <p:cNvCxnSpPr>
            <a:cxnSpLocks noChangeShapeType="1"/>
          </p:cNvCxnSpPr>
          <p:nvPr/>
        </p:nvCxnSpPr>
        <p:spPr bwMode="auto">
          <a:xfrm>
            <a:off x="4524376" y="5006975"/>
            <a:ext cx="5286375"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91" name="Line 60">
            <a:extLst>
              <a:ext uri="{FF2B5EF4-FFF2-40B4-BE49-F238E27FC236}">
                <a16:creationId xmlns:a16="http://schemas.microsoft.com/office/drawing/2014/main" xmlns="" id="{EB6C0466-19EC-52C2-37EF-754691227517}"/>
              </a:ext>
            </a:extLst>
          </p:cNvPr>
          <p:cNvSpPr>
            <a:spLocks noChangeShapeType="1"/>
          </p:cNvSpPr>
          <p:nvPr/>
        </p:nvSpPr>
        <p:spPr bwMode="auto">
          <a:xfrm>
            <a:off x="7962900" y="908050"/>
            <a:ext cx="6350" cy="445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4" name="Flèche : haut 33">
            <a:extLst>
              <a:ext uri="{FF2B5EF4-FFF2-40B4-BE49-F238E27FC236}">
                <a16:creationId xmlns:a16="http://schemas.microsoft.com/office/drawing/2014/main" xmlns="" id="{BC4A72B0-6C27-A6F5-041F-1AF100633B3B}"/>
              </a:ext>
            </a:extLst>
          </p:cNvPr>
          <p:cNvSpPr/>
          <p:nvPr/>
        </p:nvSpPr>
        <p:spPr>
          <a:xfrm>
            <a:off x="4614864" y="1846264"/>
            <a:ext cx="593725" cy="1863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35" name="Flèche : haut 34">
            <a:extLst>
              <a:ext uri="{FF2B5EF4-FFF2-40B4-BE49-F238E27FC236}">
                <a16:creationId xmlns:a16="http://schemas.microsoft.com/office/drawing/2014/main" xmlns="" id="{44FB74DF-7D67-E4A8-3DBE-82B61F3AFDD2}"/>
              </a:ext>
            </a:extLst>
          </p:cNvPr>
          <p:cNvSpPr/>
          <p:nvPr/>
        </p:nvSpPr>
        <p:spPr>
          <a:xfrm>
            <a:off x="8185151" y="1935164"/>
            <a:ext cx="595313" cy="1863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38" name="Flèche : haut 37">
            <a:extLst>
              <a:ext uri="{FF2B5EF4-FFF2-40B4-BE49-F238E27FC236}">
                <a16:creationId xmlns:a16="http://schemas.microsoft.com/office/drawing/2014/main" xmlns="" id="{A108DABE-435E-E5FB-188B-15ABDB04DA8E}"/>
              </a:ext>
            </a:extLst>
          </p:cNvPr>
          <p:cNvSpPr/>
          <p:nvPr/>
        </p:nvSpPr>
        <p:spPr>
          <a:xfrm>
            <a:off x="5497514" y="1873251"/>
            <a:ext cx="593725" cy="186531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39" name="Flèche : haut 38">
            <a:extLst>
              <a:ext uri="{FF2B5EF4-FFF2-40B4-BE49-F238E27FC236}">
                <a16:creationId xmlns:a16="http://schemas.microsoft.com/office/drawing/2014/main" xmlns="" id="{F4AE0626-17D6-E739-5E19-5EBBE2C2DA07}"/>
              </a:ext>
            </a:extLst>
          </p:cNvPr>
          <p:cNvSpPr/>
          <p:nvPr/>
        </p:nvSpPr>
        <p:spPr>
          <a:xfrm>
            <a:off x="9115426" y="1866901"/>
            <a:ext cx="593725" cy="1863725"/>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1433308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5" grpId="1" animBg="1"/>
      <p:bldP spid="38" grpId="0" animBg="1"/>
      <p:bldP spid="38" grpId="1" animBg="1"/>
      <p:bldP spid="39" grpId="0" animBg="1"/>
      <p:bldP spid="39"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6">
            <a:extLst>
              <a:ext uri="{FF2B5EF4-FFF2-40B4-BE49-F238E27FC236}">
                <a16:creationId xmlns:a16="http://schemas.microsoft.com/office/drawing/2014/main" xmlns="" id="{C7A75735-BA18-97D2-1348-9ED636E2CFAF}"/>
              </a:ext>
            </a:extLst>
          </p:cNvPr>
          <p:cNvSpPr>
            <a:spLocks noChangeShapeType="1"/>
          </p:cNvSpPr>
          <p:nvPr/>
        </p:nvSpPr>
        <p:spPr bwMode="auto">
          <a:xfrm>
            <a:off x="1919289" y="476250"/>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63" name="Text Box 7">
            <a:extLst>
              <a:ext uri="{FF2B5EF4-FFF2-40B4-BE49-F238E27FC236}">
                <a16:creationId xmlns:a16="http://schemas.microsoft.com/office/drawing/2014/main" xmlns="" id="{6C5CA9FA-AFD9-1B4D-1241-F570FC2C76FA}"/>
              </a:ext>
            </a:extLst>
          </p:cNvPr>
          <p:cNvSpPr txBox="1">
            <a:spLocks noChangeArrowheads="1"/>
          </p:cNvSpPr>
          <p:nvPr/>
        </p:nvSpPr>
        <p:spPr bwMode="auto">
          <a:xfrm>
            <a:off x="2046288" y="501651"/>
            <a:ext cx="252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200">
                <a:solidFill>
                  <a:prstClr val="black"/>
                </a:solidFill>
                <a:latin typeface="Arial" panose="020B0604020202020204" pitchFamily="34" charset="0"/>
              </a:rPr>
              <a:t>I- situation financière et trésorerie</a:t>
            </a:r>
          </a:p>
        </p:txBody>
      </p:sp>
      <p:sp>
        <p:nvSpPr>
          <p:cNvPr id="40964" name="Line 8">
            <a:extLst>
              <a:ext uri="{FF2B5EF4-FFF2-40B4-BE49-F238E27FC236}">
                <a16:creationId xmlns:a16="http://schemas.microsoft.com/office/drawing/2014/main" xmlns="" id="{C58054BF-8080-2DAD-6B97-9C9BC7DA1C6B}"/>
              </a:ext>
            </a:extLst>
          </p:cNvPr>
          <p:cNvSpPr>
            <a:spLocks noChangeShapeType="1"/>
          </p:cNvSpPr>
          <p:nvPr/>
        </p:nvSpPr>
        <p:spPr bwMode="auto">
          <a:xfrm>
            <a:off x="1919288" y="908050"/>
            <a:ext cx="7918450"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65" name="Text Box 9">
            <a:extLst>
              <a:ext uri="{FF2B5EF4-FFF2-40B4-BE49-F238E27FC236}">
                <a16:creationId xmlns:a16="http://schemas.microsoft.com/office/drawing/2014/main" xmlns="" id="{E3E818F0-1342-7D7E-0085-FFABCD80A6E3}"/>
              </a:ext>
            </a:extLst>
          </p:cNvPr>
          <p:cNvSpPr txBox="1">
            <a:spLocks noChangeArrowheads="1"/>
          </p:cNvSpPr>
          <p:nvPr/>
        </p:nvSpPr>
        <p:spPr bwMode="auto">
          <a:xfrm>
            <a:off x="1992314" y="1628775"/>
            <a:ext cx="24479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Trésorerie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50 Fonds Placés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51 Banque ou fonds disponible en banque (1)</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53 Caisse</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cs typeface="Arial" panose="020B0604020202020204" pitchFamily="34" charset="0"/>
            </a:endParaRPr>
          </a:p>
        </p:txBody>
      </p:sp>
      <p:sp>
        <p:nvSpPr>
          <p:cNvPr id="40966" name="Line 10">
            <a:extLst>
              <a:ext uri="{FF2B5EF4-FFF2-40B4-BE49-F238E27FC236}">
                <a16:creationId xmlns:a16="http://schemas.microsoft.com/office/drawing/2014/main" xmlns="" id="{857B420D-363D-780F-1B8D-4A8814883BFC}"/>
              </a:ext>
            </a:extLst>
          </p:cNvPr>
          <p:cNvSpPr>
            <a:spLocks noChangeShapeType="1"/>
          </p:cNvSpPr>
          <p:nvPr/>
        </p:nvSpPr>
        <p:spPr bwMode="auto">
          <a:xfrm>
            <a:off x="4511675" y="1557339"/>
            <a:ext cx="1727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67" name="Text Box 11">
            <a:extLst>
              <a:ext uri="{FF2B5EF4-FFF2-40B4-BE49-F238E27FC236}">
                <a16:creationId xmlns:a16="http://schemas.microsoft.com/office/drawing/2014/main" xmlns="" id="{0DA700CB-17B4-1666-8C36-BA082861B4CF}"/>
              </a:ext>
            </a:extLst>
          </p:cNvPr>
          <p:cNvSpPr txBox="1">
            <a:spLocks noChangeArrowheads="1"/>
          </p:cNvSpPr>
          <p:nvPr/>
        </p:nvSpPr>
        <p:spPr bwMode="auto">
          <a:xfrm>
            <a:off x="4487863" y="927101"/>
            <a:ext cx="1370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Exercice précédent approuvé</a:t>
            </a:r>
          </a:p>
        </p:txBody>
      </p:sp>
      <p:sp>
        <p:nvSpPr>
          <p:cNvPr id="40968" name="Text Box 12">
            <a:extLst>
              <a:ext uri="{FF2B5EF4-FFF2-40B4-BE49-F238E27FC236}">
                <a16:creationId xmlns:a16="http://schemas.microsoft.com/office/drawing/2014/main" xmlns="" id="{5C90AAE5-69FB-38D6-D7B1-705A4982E83F}"/>
              </a:ext>
            </a:extLst>
          </p:cNvPr>
          <p:cNvSpPr txBox="1">
            <a:spLocks noChangeArrowheads="1"/>
          </p:cNvSpPr>
          <p:nvPr/>
        </p:nvSpPr>
        <p:spPr bwMode="auto">
          <a:xfrm>
            <a:off x="5087938" y="2708276"/>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0969" name="Text Box 13">
            <a:extLst>
              <a:ext uri="{FF2B5EF4-FFF2-40B4-BE49-F238E27FC236}">
                <a16:creationId xmlns:a16="http://schemas.microsoft.com/office/drawing/2014/main" xmlns="" id="{40B35397-E4A5-59BD-B637-40DF879D4F95}"/>
              </a:ext>
            </a:extLst>
          </p:cNvPr>
          <p:cNvSpPr txBox="1">
            <a:spLocks noChangeArrowheads="1"/>
          </p:cNvSpPr>
          <p:nvPr/>
        </p:nvSpPr>
        <p:spPr bwMode="auto">
          <a:xfrm>
            <a:off x="5448301" y="836614"/>
            <a:ext cx="8477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Exercice clos</a:t>
            </a:r>
          </a:p>
        </p:txBody>
      </p:sp>
      <p:sp>
        <p:nvSpPr>
          <p:cNvPr id="40970" name="Line 22">
            <a:extLst>
              <a:ext uri="{FF2B5EF4-FFF2-40B4-BE49-F238E27FC236}">
                <a16:creationId xmlns:a16="http://schemas.microsoft.com/office/drawing/2014/main" xmlns="" id="{1A39DFBB-0E93-28E5-FD65-2A83AB018F48}"/>
              </a:ext>
            </a:extLst>
          </p:cNvPr>
          <p:cNvSpPr>
            <a:spLocks noChangeShapeType="1"/>
          </p:cNvSpPr>
          <p:nvPr/>
        </p:nvSpPr>
        <p:spPr bwMode="auto">
          <a:xfrm>
            <a:off x="8975725" y="1773238"/>
            <a:ext cx="0"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1" name="Line 23">
            <a:extLst>
              <a:ext uri="{FF2B5EF4-FFF2-40B4-BE49-F238E27FC236}">
                <a16:creationId xmlns:a16="http://schemas.microsoft.com/office/drawing/2014/main" xmlns="" id="{487A2AE7-3F50-4B9F-9C93-13D8A27CD1A1}"/>
              </a:ext>
            </a:extLst>
          </p:cNvPr>
          <p:cNvSpPr>
            <a:spLocks noChangeShapeType="1"/>
          </p:cNvSpPr>
          <p:nvPr/>
        </p:nvSpPr>
        <p:spPr bwMode="auto">
          <a:xfrm>
            <a:off x="7967664" y="1557339"/>
            <a:ext cx="18700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2" name="Rectangle 24">
            <a:extLst>
              <a:ext uri="{FF2B5EF4-FFF2-40B4-BE49-F238E27FC236}">
                <a16:creationId xmlns:a16="http://schemas.microsoft.com/office/drawing/2014/main" xmlns="" id="{8A5E5862-B466-7145-11E3-A5DFCDBE5B08}"/>
              </a:ext>
            </a:extLst>
          </p:cNvPr>
          <p:cNvSpPr>
            <a:spLocks noChangeArrowheads="1"/>
          </p:cNvSpPr>
          <p:nvPr/>
        </p:nvSpPr>
        <p:spPr bwMode="auto">
          <a:xfrm>
            <a:off x="7926389" y="908051"/>
            <a:ext cx="1296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Exercice précédent approuvé</a:t>
            </a:r>
          </a:p>
        </p:txBody>
      </p:sp>
      <p:sp>
        <p:nvSpPr>
          <p:cNvPr id="40973" name="Text Box 26">
            <a:extLst>
              <a:ext uri="{FF2B5EF4-FFF2-40B4-BE49-F238E27FC236}">
                <a16:creationId xmlns:a16="http://schemas.microsoft.com/office/drawing/2014/main" xmlns="" id="{1673352B-053F-33B7-C026-006668DA92A8}"/>
              </a:ext>
            </a:extLst>
          </p:cNvPr>
          <p:cNvSpPr txBox="1">
            <a:spLocks noChangeArrowheads="1"/>
          </p:cNvSpPr>
          <p:nvPr/>
        </p:nvSpPr>
        <p:spPr bwMode="auto">
          <a:xfrm>
            <a:off x="9067800" y="981075"/>
            <a:ext cx="7937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1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p:txBody>
      </p:sp>
      <p:sp>
        <p:nvSpPr>
          <p:cNvPr id="40974" name="Text Box 28">
            <a:extLst>
              <a:ext uri="{FF2B5EF4-FFF2-40B4-BE49-F238E27FC236}">
                <a16:creationId xmlns:a16="http://schemas.microsoft.com/office/drawing/2014/main" xmlns="" id="{4756DA43-AC76-C8B0-A361-114738474C5C}"/>
              </a:ext>
            </a:extLst>
          </p:cNvPr>
          <p:cNvSpPr txBox="1">
            <a:spLocks noChangeArrowheads="1"/>
          </p:cNvSpPr>
          <p:nvPr/>
        </p:nvSpPr>
        <p:spPr bwMode="auto">
          <a:xfrm>
            <a:off x="6213476" y="1316038"/>
            <a:ext cx="173037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Provision et avances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102 Provisions pour travaux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 Avances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1031 Avances de trésorerie</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1032 Avance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1033 Autres avances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1031Subventions et instance d’affectation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105 fonds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12 Solde en attente sur travaux ou opérations exceptionnelles</a:t>
            </a:r>
          </a:p>
        </p:txBody>
      </p:sp>
      <p:sp>
        <p:nvSpPr>
          <p:cNvPr id="40975" name="Line 29">
            <a:extLst>
              <a:ext uri="{FF2B5EF4-FFF2-40B4-BE49-F238E27FC236}">
                <a16:creationId xmlns:a16="http://schemas.microsoft.com/office/drawing/2014/main" xmlns="" id="{96EF101F-3E24-95C8-51E7-62B15044DC27}"/>
              </a:ext>
            </a:extLst>
          </p:cNvPr>
          <p:cNvSpPr>
            <a:spLocks noChangeShapeType="1"/>
          </p:cNvSpPr>
          <p:nvPr/>
        </p:nvSpPr>
        <p:spPr bwMode="auto">
          <a:xfrm>
            <a:off x="1919289" y="5373688"/>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6" name="Line 30">
            <a:extLst>
              <a:ext uri="{FF2B5EF4-FFF2-40B4-BE49-F238E27FC236}">
                <a16:creationId xmlns:a16="http://schemas.microsoft.com/office/drawing/2014/main" xmlns="" id="{A1D77290-1BC2-27B2-05F2-2D492291469C}"/>
              </a:ext>
            </a:extLst>
          </p:cNvPr>
          <p:cNvSpPr>
            <a:spLocks noChangeShapeType="1"/>
          </p:cNvSpPr>
          <p:nvPr/>
        </p:nvSpPr>
        <p:spPr bwMode="auto">
          <a:xfrm>
            <a:off x="6238875"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7" name="Line 31">
            <a:extLst>
              <a:ext uri="{FF2B5EF4-FFF2-40B4-BE49-F238E27FC236}">
                <a16:creationId xmlns:a16="http://schemas.microsoft.com/office/drawing/2014/main" xmlns="" id="{F028EB3C-DD5C-943A-8AE2-A2FE42459D3D}"/>
              </a:ext>
            </a:extLst>
          </p:cNvPr>
          <p:cNvSpPr>
            <a:spLocks noChangeShapeType="1"/>
          </p:cNvSpPr>
          <p:nvPr/>
        </p:nvSpPr>
        <p:spPr bwMode="auto">
          <a:xfrm>
            <a:off x="5448300"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8" name="Line 33">
            <a:extLst>
              <a:ext uri="{FF2B5EF4-FFF2-40B4-BE49-F238E27FC236}">
                <a16:creationId xmlns:a16="http://schemas.microsoft.com/office/drawing/2014/main" xmlns="" id="{F7A5E637-F03E-D494-4156-B27FBEC29645}"/>
              </a:ext>
            </a:extLst>
          </p:cNvPr>
          <p:cNvSpPr>
            <a:spLocks noChangeShapeType="1"/>
          </p:cNvSpPr>
          <p:nvPr/>
        </p:nvSpPr>
        <p:spPr bwMode="auto">
          <a:xfrm flipV="1">
            <a:off x="8975725" y="908050"/>
            <a:ext cx="1588"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79" name="Text Box 34">
            <a:extLst>
              <a:ext uri="{FF2B5EF4-FFF2-40B4-BE49-F238E27FC236}">
                <a16:creationId xmlns:a16="http://schemas.microsoft.com/office/drawing/2014/main" xmlns="" id="{3471CCC8-BBDF-C9B1-9E72-E45EB1DA5255}"/>
              </a:ext>
            </a:extLst>
          </p:cNvPr>
          <p:cNvSpPr txBox="1">
            <a:spLocks noChangeArrowheads="1"/>
          </p:cNvSpPr>
          <p:nvPr/>
        </p:nvSpPr>
        <p:spPr bwMode="auto">
          <a:xfrm>
            <a:off x="1992313" y="5013325"/>
            <a:ext cx="2303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Trésorerie disponible Total I</a:t>
            </a:r>
          </a:p>
        </p:txBody>
      </p:sp>
      <p:sp>
        <p:nvSpPr>
          <p:cNvPr id="40980" name="Line 52">
            <a:extLst>
              <a:ext uri="{FF2B5EF4-FFF2-40B4-BE49-F238E27FC236}">
                <a16:creationId xmlns:a16="http://schemas.microsoft.com/office/drawing/2014/main" xmlns="" id="{44D12CC2-F614-1031-7E5D-B18195C34279}"/>
              </a:ext>
            </a:extLst>
          </p:cNvPr>
          <p:cNvSpPr>
            <a:spLocks noChangeShapeType="1"/>
          </p:cNvSpPr>
          <p:nvPr/>
        </p:nvSpPr>
        <p:spPr bwMode="auto">
          <a:xfrm flipH="1" flipV="1">
            <a:off x="1919288" y="476250"/>
            <a:ext cx="0" cy="4897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1" name="Line 54">
            <a:extLst>
              <a:ext uri="{FF2B5EF4-FFF2-40B4-BE49-F238E27FC236}">
                <a16:creationId xmlns:a16="http://schemas.microsoft.com/office/drawing/2014/main" xmlns="" id="{D83C59A2-BC98-77ED-5AC8-9C832B6154FA}"/>
              </a:ext>
            </a:extLst>
          </p:cNvPr>
          <p:cNvSpPr>
            <a:spLocks noChangeShapeType="1"/>
          </p:cNvSpPr>
          <p:nvPr/>
        </p:nvSpPr>
        <p:spPr bwMode="auto">
          <a:xfrm>
            <a:off x="4511675"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2" name="Line 59">
            <a:extLst>
              <a:ext uri="{FF2B5EF4-FFF2-40B4-BE49-F238E27FC236}">
                <a16:creationId xmlns:a16="http://schemas.microsoft.com/office/drawing/2014/main" xmlns="" id="{F275F06C-939F-9C51-F0E5-84F8156CBDAD}"/>
              </a:ext>
            </a:extLst>
          </p:cNvPr>
          <p:cNvSpPr>
            <a:spLocks noChangeShapeType="1"/>
          </p:cNvSpPr>
          <p:nvPr/>
        </p:nvSpPr>
        <p:spPr bwMode="auto">
          <a:xfrm flipV="1">
            <a:off x="9840913"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3" name="Line 60">
            <a:extLst>
              <a:ext uri="{FF2B5EF4-FFF2-40B4-BE49-F238E27FC236}">
                <a16:creationId xmlns:a16="http://schemas.microsoft.com/office/drawing/2014/main" xmlns="" id="{9C4AEBD8-6380-8DDA-E3ED-77EA97808079}"/>
              </a:ext>
            </a:extLst>
          </p:cNvPr>
          <p:cNvSpPr>
            <a:spLocks noChangeShapeType="1"/>
          </p:cNvSpPr>
          <p:nvPr/>
        </p:nvSpPr>
        <p:spPr bwMode="auto">
          <a:xfrm>
            <a:off x="9836150" y="479425"/>
            <a:ext cx="6350" cy="4522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4" name="Line 61">
            <a:extLst>
              <a:ext uri="{FF2B5EF4-FFF2-40B4-BE49-F238E27FC236}">
                <a16:creationId xmlns:a16="http://schemas.microsoft.com/office/drawing/2014/main" xmlns="" id="{18301F23-7597-295D-0658-EF9F8751BDB1}"/>
              </a:ext>
            </a:extLst>
          </p:cNvPr>
          <p:cNvSpPr>
            <a:spLocks noChangeShapeType="1"/>
          </p:cNvSpPr>
          <p:nvPr/>
        </p:nvSpPr>
        <p:spPr bwMode="auto">
          <a:xfrm>
            <a:off x="451167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5" name="Line 62">
            <a:extLst>
              <a:ext uri="{FF2B5EF4-FFF2-40B4-BE49-F238E27FC236}">
                <a16:creationId xmlns:a16="http://schemas.microsoft.com/office/drawing/2014/main" xmlns="" id="{0918424A-01DF-4821-4FF5-B3D53BFC6991}"/>
              </a:ext>
            </a:extLst>
          </p:cNvPr>
          <p:cNvSpPr>
            <a:spLocks noChangeShapeType="1"/>
          </p:cNvSpPr>
          <p:nvPr/>
        </p:nvSpPr>
        <p:spPr bwMode="auto">
          <a:xfrm>
            <a:off x="5448300"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6" name="Line 63">
            <a:extLst>
              <a:ext uri="{FF2B5EF4-FFF2-40B4-BE49-F238E27FC236}">
                <a16:creationId xmlns:a16="http://schemas.microsoft.com/office/drawing/2014/main" xmlns="" id="{2344C611-759F-8EE1-1A79-9977769CE93D}"/>
              </a:ext>
            </a:extLst>
          </p:cNvPr>
          <p:cNvSpPr>
            <a:spLocks noChangeShapeType="1"/>
          </p:cNvSpPr>
          <p:nvPr/>
        </p:nvSpPr>
        <p:spPr bwMode="auto">
          <a:xfrm>
            <a:off x="623887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7" name="Line 65">
            <a:extLst>
              <a:ext uri="{FF2B5EF4-FFF2-40B4-BE49-F238E27FC236}">
                <a16:creationId xmlns:a16="http://schemas.microsoft.com/office/drawing/2014/main" xmlns="" id="{DBD5CB83-F1F7-46AE-F396-B923A4542A55}"/>
              </a:ext>
            </a:extLst>
          </p:cNvPr>
          <p:cNvSpPr>
            <a:spLocks noChangeShapeType="1"/>
          </p:cNvSpPr>
          <p:nvPr/>
        </p:nvSpPr>
        <p:spPr bwMode="auto">
          <a:xfrm>
            <a:off x="897572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0988" name="Text Box 66">
            <a:extLst>
              <a:ext uri="{FF2B5EF4-FFF2-40B4-BE49-F238E27FC236}">
                <a16:creationId xmlns:a16="http://schemas.microsoft.com/office/drawing/2014/main" xmlns="" id="{A79D3674-E5B8-003B-5DA9-46247A3CC6AF}"/>
              </a:ext>
            </a:extLst>
          </p:cNvPr>
          <p:cNvSpPr txBox="1">
            <a:spLocks noChangeArrowheads="1"/>
          </p:cNvSpPr>
          <p:nvPr/>
        </p:nvSpPr>
        <p:spPr bwMode="auto">
          <a:xfrm>
            <a:off x="7104063" y="5013326"/>
            <a:ext cx="64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cxnSp>
        <p:nvCxnSpPr>
          <p:cNvPr id="40989" name="Connecteur droit 32">
            <a:extLst>
              <a:ext uri="{FF2B5EF4-FFF2-40B4-BE49-F238E27FC236}">
                <a16:creationId xmlns:a16="http://schemas.microsoft.com/office/drawing/2014/main" xmlns="" id="{C10BF6C8-353E-1588-DA34-BAF20BBB9C01}"/>
              </a:ext>
            </a:extLst>
          </p:cNvPr>
          <p:cNvCxnSpPr>
            <a:cxnSpLocks noChangeShapeType="1"/>
          </p:cNvCxnSpPr>
          <p:nvPr/>
        </p:nvCxnSpPr>
        <p:spPr bwMode="auto">
          <a:xfrm>
            <a:off x="4524376" y="5006975"/>
            <a:ext cx="5286375"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91" name="Line 60">
            <a:extLst>
              <a:ext uri="{FF2B5EF4-FFF2-40B4-BE49-F238E27FC236}">
                <a16:creationId xmlns:a16="http://schemas.microsoft.com/office/drawing/2014/main" xmlns="" id="{EB6C0466-19EC-52C2-37EF-754691227517}"/>
              </a:ext>
            </a:extLst>
          </p:cNvPr>
          <p:cNvSpPr>
            <a:spLocks noChangeShapeType="1"/>
          </p:cNvSpPr>
          <p:nvPr/>
        </p:nvSpPr>
        <p:spPr bwMode="auto">
          <a:xfrm>
            <a:off x="7962900" y="908050"/>
            <a:ext cx="6350" cy="445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34" name="Flèche : haut 33">
            <a:extLst>
              <a:ext uri="{FF2B5EF4-FFF2-40B4-BE49-F238E27FC236}">
                <a16:creationId xmlns:a16="http://schemas.microsoft.com/office/drawing/2014/main" xmlns="" id="{BC4A72B0-6C27-A6F5-041F-1AF100633B3B}"/>
              </a:ext>
            </a:extLst>
          </p:cNvPr>
          <p:cNvSpPr/>
          <p:nvPr/>
        </p:nvSpPr>
        <p:spPr>
          <a:xfrm>
            <a:off x="4614864" y="1846264"/>
            <a:ext cx="593725" cy="1863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35" name="Flèche : haut 34">
            <a:extLst>
              <a:ext uri="{FF2B5EF4-FFF2-40B4-BE49-F238E27FC236}">
                <a16:creationId xmlns:a16="http://schemas.microsoft.com/office/drawing/2014/main" xmlns="" id="{44FB74DF-7D67-E4A8-3DBE-82B61F3AFDD2}"/>
              </a:ext>
            </a:extLst>
          </p:cNvPr>
          <p:cNvSpPr/>
          <p:nvPr/>
        </p:nvSpPr>
        <p:spPr>
          <a:xfrm>
            <a:off x="8185151" y="1935164"/>
            <a:ext cx="595313" cy="1863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
        <p:nvSpPr>
          <p:cNvPr id="38" name="Flèche : haut 37">
            <a:extLst>
              <a:ext uri="{FF2B5EF4-FFF2-40B4-BE49-F238E27FC236}">
                <a16:creationId xmlns:a16="http://schemas.microsoft.com/office/drawing/2014/main" xmlns="" id="{A108DABE-435E-E5FB-188B-15ABDB04DA8E}"/>
              </a:ext>
            </a:extLst>
          </p:cNvPr>
          <p:cNvSpPr/>
          <p:nvPr/>
        </p:nvSpPr>
        <p:spPr>
          <a:xfrm>
            <a:off x="5497514" y="1873251"/>
            <a:ext cx="593725" cy="186531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dirty="0">
              <a:solidFill>
                <a:prstClr val="white"/>
              </a:solidFill>
            </a:endParaRPr>
          </a:p>
        </p:txBody>
      </p:sp>
      <p:sp>
        <p:nvSpPr>
          <p:cNvPr id="39" name="Flèche : haut 38">
            <a:extLst>
              <a:ext uri="{FF2B5EF4-FFF2-40B4-BE49-F238E27FC236}">
                <a16:creationId xmlns:a16="http://schemas.microsoft.com/office/drawing/2014/main" xmlns="" id="{F4AE0626-17D6-E739-5E19-5EBBE2C2DA07}"/>
              </a:ext>
            </a:extLst>
          </p:cNvPr>
          <p:cNvSpPr/>
          <p:nvPr/>
        </p:nvSpPr>
        <p:spPr>
          <a:xfrm>
            <a:off x="9115426" y="1866901"/>
            <a:ext cx="593725" cy="1863725"/>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FR">
              <a:solidFill>
                <a:prstClr val="white"/>
              </a:solidFill>
            </a:endParaRPr>
          </a:p>
        </p:txBody>
      </p:sp>
    </p:spTree>
    <p:extLst>
      <p:ext uri="{BB962C8B-B14F-4D97-AF65-F5344CB8AC3E}">
        <p14:creationId xmlns:p14="http://schemas.microsoft.com/office/powerpoint/2010/main" val="572373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5" grpId="1" animBg="1"/>
      <p:bldP spid="38" grpId="0" animBg="1"/>
      <p:bldP spid="38" grpId="1" animBg="1"/>
      <p:bldP spid="39" grpId="0" animBg="1"/>
      <p:bldP spid="39"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Line 6">
            <a:extLst>
              <a:ext uri="{FF2B5EF4-FFF2-40B4-BE49-F238E27FC236}">
                <a16:creationId xmlns:a16="http://schemas.microsoft.com/office/drawing/2014/main" xmlns="" id="{E2669B1B-F2B8-3C20-3207-E7C49426BB9A}"/>
              </a:ext>
            </a:extLst>
          </p:cNvPr>
          <p:cNvSpPr>
            <a:spLocks noChangeShapeType="1"/>
          </p:cNvSpPr>
          <p:nvPr/>
        </p:nvSpPr>
        <p:spPr bwMode="auto">
          <a:xfrm>
            <a:off x="1919289" y="476250"/>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1987" name="Text Box 7">
            <a:extLst>
              <a:ext uri="{FF2B5EF4-FFF2-40B4-BE49-F238E27FC236}">
                <a16:creationId xmlns:a16="http://schemas.microsoft.com/office/drawing/2014/main" xmlns="" id="{F5E2C9BC-7FFA-F641-8711-2CDD5952B59F}"/>
              </a:ext>
            </a:extLst>
          </p:cNvPr>
          <p:cNvSpPr txBox="1">
            <a:spLocks noChangeArrowheads="1"/>
          </p:cNvSpPr>
          <p:nvPr/>
        </p:nvSpPr>
        <p:spPr bwMode="auto">
          <a:xfrm>
            <a:off x="2046288" y="501651"/>
            <a:ext cx="252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200">
                <a:solidFill>
                  <a:prstClr val="black"/>
                </a:solidFill>
                <a:latin typeface="Arial" panose="020B0604020202020204" pitchFamily="34" charset="0"/>
              </a:rPr>
              <a:t>I- situation financière et trésorerie</a:t>
            </a:r>
          </a:p>
        </p:txBody>
      </p:sp>
      <p:sp>
        <p:nvSpPr>
          <p:cNvPr id="41988" name="Line 8">
            <a:extLst>
              <a:ext uri="{FF2B5EF4-FFF2-40B4-BE49-F238E27FC236}">
                <a16:creationId xmlns:a16="http://schemas.microsoft.com/office/drawing/2014/main" xmlns="" id="{15FB6A22-2A5F-A071-905E-3D570BFE633D}"/>
              </a:ext>
            </a:extLst>
          </p:cNvPr>
          <p:cNvSpPr>
            <a:spLocks noChangeShapeType="1"/>
          </p:cNvSpPr>
          <p:nvPr/>
        </p:nvSpPr>
        <p:spPr bwMode="auto">
          <a:xfrm>
            <a:off x="1919288" y="908050"/>
            <a:ext cx="7918450"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1989" name="Text Box 9">
            <a:extLst>
              <a:ext uri="{FF2B5EF4-FFF2-40B4-BE49-F238E27FC236}">
                <a16:creationId xmlns:a16="http://schemas.microsoft.com/office/drawing/2014/main" xmlns="" id="{2607518B-478D-EBA5-FDF1-535383B32C42}"/>
              </a:ext>
            </a:extLst>
          </p:cNvPr>
          <p:cNvSpPr txBox="1">
            <a:spLocks noChangeArrowheads="1"/>
          </p:cNvSpPr>
          <p:nvPr/>
        </p:nvSpPr>
        <p:spPr bwMode="auto">
          <a:xfrm>
            <a:off x="1992314" y="1628775"/>
            <a:ext cx="24479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Trésorerie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50 Fonds Placés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51 Banque ou fonds disponible en banque (1)</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cs typeface="Arial" panose="020B0604020202020204" pitchFamily="34" charset="0"/>
              </a:rPr>
              <a:t>53 Caisse</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cs typeface="Arial" panose="020B0604020202020204" pitchFamily="34" charset="0"/>
            </a:endParaRPr>
          </a:p>
        </p:txBody>
      </p:sp>
      <p:sp>
        <p:nvSpPr>
          <p:cNvPr id="41990" name="Line 10">
            <a:extLst>
              <a:ext uri="{FF2B5EF4-FFF2-40B4-BE49-F238E27FC236}">
                <a16:creationId xmlns:a16="http://schemas.microsoft.com/office/drawing/2014/main" xmlns="" id="{7D841C0B-5840-04F7-1E37-B4162472DA97}"/>
              </a:ext>
            </a:extLst>
          </p:cNvPr>
          <p:cNvSpPr>
            <a:spLocks noChangeShapeType="1"/>
          </p:cNvSpPr>
          <p:nvPr/>
        </p:nvSpPr>
        <p:spPr bwMode="auto">
          <a:xfrm>
            <a:off x="4511675" y="1557339"/>
            <a:ext cx="1727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1991" name="Text Box 11">
            <a:extLst>
              <a:ext uri="{FF2B5EF4-FFF2-40B4-BE49-F238E27FC236}">
                <a16:creationId xmlns:a16="http://schemas.microsoft.com/office/drawing/2014/main" xmlns="" id="{05CB487A-1C02-4374-F1CF-A84E685A826D}"/>
              </a:ext>
            </a:extLst>
          </p:cNvPr>
          <p:cNvSpPr txBox="1">
            <a:spLocks noChangeArrowheads="1"/>
          </p:cNvSpPr>
          <p:nvPr/>
        </p:nvSpPr>
        <p:spPr bwMode="auto">
          <a:xfrm>
            <a:off x="4487863" y="927101"/>
            <a:ext cx="1370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Exercice précédent approuvé</a:t>
            </a:r>
          </a:p>
        </p:txBody>
      </p:sp>
      <p:sp>
        <p:nvSpPr>
          <p:cNvPr id="41992" name="Text Box 12">
            <a:extLst>
              <a:ext uri="{FF2B5EF4-FFF2-40B4-BE49-F238E27FC236}">
                <a16:creationId xmlns:a16="http://schemas.microsoft.com/office/drawing/2014/main" xmlns="" id="{A063EC2F-AFFF-0842-60CB-2C4708D2C2A7}"/>
              </a:ext>
            </a:extLst>
          </p:cNvPr>
          <p:cNvSpPr txBox="1">
            <a:spLocks noChangeArrowheads="1"/>
          </p:cNvSpPr>
          <p:nvPr/>
        </p:nvSpPr>
        <p:spPr bwMode="auto">
          <a:xfrm>
            <a:off x="5087938" y="2708276"/>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1993" name="Text Box 13">
            <a:extLst>
              <a:ext uri="{FF2B5EF4-FFF2-40B4-BE49-F238E27FC236}">
                <a16:creationId xmlns:a16="http://schemas.microsoft.com/office/drawing/2014/main" xmlns="" id="{61FDEF8C-C74F-EBC1-D9F2-1D990465DD6C}"/>
              </a:ext>
            </a:extLst>
          </p:cNvPr>
          <p:cNvSpPr txBox="1">
            <a:spLocks noChangeArrowheads="1"/>
          </p:cNvSpPr>
          <p:nvPr/>
        </p:nvSpPr>
        <p:spPr bwMode="auto">
          <a:xfrm>
            <a:off x="5448301" y="836614"/>
            <a:ext cx="8477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Exercice clos</a:t>
            </a:r>
          </a:p>
        </p:txBody>
      </p:sp>
      <p:sp>
        <p:nvSpPr>
          <p:cNvPr id="41994" name="Line 22">
            <a:extLst>
              <a:ext uri="{FF2B5EF4-FFF2-40B4-BE49-F238E27FC236}">
                <a16:creationId xmlns:a16="http://schemas.microsoft.com/office/drawing/2014/main" xmlns="" id="{CD5E3A84-D69A-2523-814C-AFD940F2C4F8}"/>
              </a:ext>
            </a:extLst>
          </p:cNvPr>
          <p:cNvSpPr>
            <a:spLocks noChangeShapeType="1"/>
          </p:cNvSpPr>
          <p:nvPr/>
        </p:nvSpPr>
        <p:spPr bwMode="auto">
          <a:xfrm>
            <a:off x="8975725" y="1773238"/>
            <a:ext cx="0"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1995" name="Line 23">
            <a:extLst>
              <a:ext uri="{FF2B5EF4-FFF2-40B4-BE49-F238E27FC236}">
                <a16:creationId xmlns:a16="http://schemas.microsoft.com/office/drawing/2014/main" xmlns="" id="{45FDC7DA-FAC4-54AE-C524-A030105DBBA4}"/>
              </a:ext>
            </a:extLst>
          </p:cNvPr>
          <p:cNvSpPr>
            <a:spLocks noChangeShapeType="1"/>
          </p:cNvSpPr>
          <p:nvPr/>
        </p:nvSpPr>
        <p:spPr bwMode="auto">
          <a:xfrm>
            <a:off x="7967664" y="1557339"/>
            <a:ext cx="18700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1996" name="Rectangle 24">
            <a:extLst>
              <a:ext uri="{FF2B5EF4-FFF2-40B4-BE49-F238E27FC236}">
                <a16:creationId xmlns:a16="http://schemas.microsoft.com/office/drawing/2014/main" xmlns="" id="{374E6A3A-AD62-2BFA-D51C-D61338396737}"/>
              </a:ext>
            </a:extLst>
          </p:cNvPr>
          <p:cNvSpPr>
            <a:spLocks noChangeArrowheads="1"/>
          </p:cNvSpPr>
          <p:nvPr/>
        </p:nvSpPr>
        <p:spPr bwMode="auto">
          <a:xfrm>
            <a:off x="7926389" y="908051"/>
            <a:ext cx="1296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Exercice précédent approuvé</a:t>
            </a:r>
          </a:p>
        </p:txBody>
      </p:sp>
      <p:sp>
        <p:nvSpPr>
          <p:cNvPr id="41997" name="Text Box 26">
            <a:extLst>
              <a:ext uri="{FF2B5EF4-FFF2-40B4-BE49-F238E27FC236}">
                <a16:creationId xmlns:a16="http://schemas.microsoft.com/office/drawing/2014/main" xmlns="" id="{4F36F293-CA3A-C39A-1AE2-35DBEE280298}"/>
              </a:ext>
            </a:extLst>
          </p:cNvPr>
          <p:cNvSpPr txBox="1">
            <a:spLocks noChangeArrowheads="1"/>
          </p:cNvSpPr>
          <p:nvPr/>
        </p:nvSpPr>
        <p:spPr bwMode="auto">
          <a:xfrm>
            <a:off x="9067800" y="981075"/>
            <a:ext cx="7937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1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p:txBody>
      </p:sp>
      <p:sp>
        <p:nvSpPr>
          <p:cNvPr id="41998" name="Text Box 28">
            <a:extLst>
              <a:ext uri="{FF2B5EF4-FFF2-40B4-BE49-F238E27FC236}">
                <a16:creationId xmlns:a16="http://schemas.microsoft.com/office/drawing/2014/main" xmlns="" id="{91E3EBDC-5F96-B078-4F73-D1D5E4EEFB84}"/>
              </a:ext>
            </a:extLst>
          </p:cNvPr>
          <p:cNvSpPr txBox="1">
            <a:spLocks noChangeArrowheads="1"/>
          </p:cNvSpPr>
          <p:nvPr/>
        </p:nvSpPr>
        <p:spPr bwMode="auto">
          <a:xfrm>
            <a:off x="6213476" y="1316038"/>
            <a:ext cx="173037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Provision et avances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102 Provisions pour travaux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 Avances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1031 Avances de trésorerie</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1032 Avance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1033 Autres avances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1031Subventions et instance d’affectation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105 fonds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12 Solde en attente sur travaux ou opérations exceptionnelles</a:t>
            </a:r>
          </a:p>
        </p:txBody>
      </p:sp>
      <p:sp>
        <p:nvSpPr>
          <p:cNvPr id="41999" name="Line 29">
            <a:extLst>
              <a:ext uri="{FF2B5EF4-FFF2-40B4-BE49-F238E27FC236}">
                <a16:creationId xmlns:a16="http://schemas.microsoft.com/office/drawing/2014/main" xmlns="" id="{D9B0C9A2-8690-5BC8-AC7F-B6C55ED4EC47}"/>
              </a:ext>
            </a:extLst>
          </p:cNvPr>
          <p:cNvSpPr>
            <a:spLocks noChangeShapeType="1"/>
          </p:cNvSpPr>
          <p:nvPr/>
        </p:nvSpPr>
        <p:spPr bwMode="auto">
          <a:xfrm>
            <a:off x="1919289" y="5373688"/>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00" name="Line 30">
            <a:extLst>
              <a:ext uri="{FF2B5EF4-FFF2-40B4-BE49-F238E27FC236}">
                <a16:creationId xmlns:a16="http://schemas.microsoft.com/office/drawing/2014/main" xmlns="" id="{45B6F6B9-B8DE-738B-5901-C7F0CCE88B91}"/>
              </a:ext>
            </a:extLst>
          </p:cNvPr>
          <p:cNvSpPr>
            <a:spLocks noChangeShapeType="1"/>
          </p:cNvSpPr>
          <p:nvPr/>
        </p:nvSpPr>
        <p:spPr bwMode="auto">
          <a:xfrm>
            <a:off x="6238875"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01" name="Line 31">
            <a:extLst>
              <a:ext uri="{FF2B5EF4-FFF2-40B4-BE49-F238E27FC236}">
                <a16:creationId xmlns:a16="http://schemas.microsoft.com/office/drawing/2014/main" xmlns="" id="{5752A5E3-DEEF-DDA5-A113-F9AA18F3E79C}"/>
              </a:ext>
            </a:extLst>
          </p:cNvPr>
          <p:cNvSpPr>
            <a:spLocks noChangeShapeType="1"/>
          </p:cNvSpPr>
          <p:nvPr/>
        </p:nvSpPr>
        <p:spPr bwMode="auto">
          <a:xfrm>
            <a:off x="5448300"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02" name="Line 33">
            <a:extLst>
              <a:ext uri="{FF2B5EF4-FFF2-40B4-BE49-F238E27FC236}">
                <a16:creationId xmlns:a16="http://schemas.microsoft.com/office/drawing/2014/main" xmlns="" id="{46ADF394-779C-A5D8-A6E9-BA6FB54AF283}"/>
              </a:ext>
            </a:extLst>
          </p:cNvPr>
          <p:cNvSpPr>
            <a:spLocks noChangeShapeType="1"/>
          </p:cNvSpPr>
          <p:nvPr/>
        </p:nvSpPr>
        <p:spPr bwMode="auto">
          <a:xfrm flipV="1">
            <a:off x="8975725" y="908050"/>
            <a:ext cx="1588"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03" name="Text Box 34">
            <a:extLst>
              <a:ext uri="{FF2B5EF4-FFF2-40B4-BE49-F238E27FC236}">
                <a16:creationId xmlns:a16="http://schemas.microsoft.com/office/drawing/2014/main" xmlns="" id="{2228744A-3846-70FD-BCF4-0F67F60EEC7A}"/>
              </a:ext>
            </a:extLst>
          </p:cNvPr>
          <p:cNvSpPr txBox="1">
            <a:spLocks noChangeArrowheads="1"/>
          </p:cNvSpPr>
          <p:nvPr/>
        </p:nvSpPr>
        <p:spPr bwMode="auto">
          <a:xfrm>
            <a:off x="1992313" y="5013325"/>
            <a:ext cx="2303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Trésorerie disponible Total I</a:t>
            </a:r>
          </a:p>
        </p:txBody>
      </p:sp>
      <p:sp>
        <p:nvSpPr>
          <p:cNvPr id="42004" name="Line 52">
            <a:extLst>
              <a:ext uri="{FF2B5EF4-FFF2-40B4-BE49-F238E27FC236}">
                <a16:creationId xmlns:a16="http://schemas.microsoft.com/office/drawing/2014/main" xmlns="" id="{FB1D4C98-A82E-2169-E9E5-6ABE130A94E7}"/>
              </a:ext>
            </a:extLst>
          </p:cNvPr>
          <p:cNvSpPr>
            <a:spLocks noChangeShapeType="1"/>
          </p:cNvSpPr>
          <p:nvPr/>
        </p:nvSpPr>
        <p:spPr bwMode="auto">
          <a:xfrm flipH="1" flipV="1">
            <a:off x="1919288" y="476250"/>
            <a:ext cx="0" cy="4897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05" name="Line 54">
            <a:extLst>
              <a:ext uri="{FF2B5EF4-FFF2-40B4-BE49-F238E27FC236}">
                <a16:creationId xmlns:a16="http://schemas.microsoft.com/office/drawing/2014/main" xmlns="" id="{701358A2-36B1-AEEA-0B15-86A697E2468D}"/>
              </a:ext>
            </a:extLst>
          </p:cNvPr>
          <p:cNvSpPr>
            <a:spLocks noChangeShapeType="1"/>
          </p:cNvSpPr>
          <p:nvPr/>
        </p:nvSpPr>
        <p:spPr bwMode="auto">
          <a:xfrm>
            <a:off x="4511675"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06" name="Line 59">
            <a:extLst>
              <a:ext uri="{FF2B5EF4-FFF2-40B4-BE49-F238E27FC236}">
                <a16:creationId xmlns:a16="http://schemas.microsoft.com/office/drawing/2014/main" xmlns="" id="{D1618DD8-D5AE-8C0B-8EA2-8ABA83A43F2D}"/>
              </a:ext>
            </a:extLst>
          </p:cNvPr>
          <p:cNvSpPr>
            <a:spLocks noChangeShapeType="1"/>
          </p:cNvSpPr>
          <p:nvPr/>
        </p:nvSpPr>
        <p:spPr bwMode="auto">
          <a:xfrm flipV="1">
            <a:off x="9840913"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07" name="Line 60">
            <a:extLst>
              <a:ext uri="{FF2B5EF4-FFF2-40B4-BE49-F238E27FC236}">
                <a16:creationId xmlns:a16="http://schemas.microsoft.com/office/drawing/2014/main" xmlns="" id="{40BCF606-A9CF-41E9-6757-4EAB74494359}"/>
              </a:ext>
            </a:extLst>
          </p:cNvPr>
          <p:cNvSpPr>
            <a:spLocks noChangeShapeType="1"/>
          </p:cNvSpPr>
          <p:nvPr/>
        </p:nvSpPr>
        <p:spPr bwMode="auto">
          <a:xfrm>
            <a:off x="9836150" y="479425"/>
            <a:ext cx="6350" cy="4522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08" name="Line 61">
            <a:extLst>
              <a:ext uri="{FF2B5EF4-FFF2-40B4-BE49-F238E27FC236}">
                <a16:creationId xmlns:a16="http://schemas.microsoft.com/office/drawing/2014/main" xmlns="" id="{BF3C0260-695C-3A34-FB58-1EE81D9E7EF1}"/>
              </a:ext>
            </a:extLst>
          </p:cNvPr>
          <p:cNvSpPr>
            <a:spLocks noChangeShapeType="1"/>
          </p:cNvSpPr>
          <p:nvPr/>
        </p:nvSpPr>
        <p:spPr bwMode="auto">
          <a:xfrm>
            <a:off x="451167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09" name="Line 62">
            <a:extLst>
              <a:ext uri="{FF2B5EF4-FFF2-40B4-BE49-F238E27FC236}">
                <a16:creationId xmlns:a16="http://schemas.microsoft.com/office/drawing/2014/main" xmlns="" id="{4E8244F9-76AA-2F5D-97B8-838EE5F9BC7B}"/>
              </a:ext>
            </a:extLst>
          </p:cNvPr>
          <p:cNvSpPr>
            <a:spLocks noChangeShapeType="1"/>
          </p:cNvSpPr>
          <p:nvPr/>
        </p:nvSpPr>
        <p:spPr bwMode="auto">
          <a:xfrm>
            <a:off x="5448300"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10" name="Line 63">
            <a:extLst>
              <a:ext uri="{FF2B5EF4-FFF2-40B4-BE49-F238E27FC236}">
                <a16:creationId xmlns:a16="http://schemas.microsoft.com/office/drawing/2014/main" xmlns="" id="{4C0BB6D4-FDD4-035B-84A4-9BEE52016CC3}"/>
              </a:ext>
            </a:extLst>
          </p:cNvPr>
          <p:cNvSpPr>
            <a:spLocks noChangeShapeType="1"/>
          </p:cNvSpPr>
          <p:nvPr/>
        </p:nvSpPr>
        <p:spPr bwMode="auto">
          <a:xfrm>
            <a:off x="623887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11" name="Line 65">
            <a:extLst>
              <a:ext uri="{FF2B5EF4-FFF2-40B4-BE49-F238E27FC236}">
                <a16:creationId xmlns:a16="http://schemas.microsoft.com/office/drawing/2014/main" xmlns="" id="{A465149D-B631-40E2-ED1A-E9C3B1D1E098}"/>
              </a:ext>
            </a:extLst>
          </p:cNvPr>
          <p:cNvSpPr>
            <a:spLocks noChangeShapeType="1"/>
          </p:cNvSpPr>
          <p:nvPr/>
        </p:nvSpPr>
        <p:spPr bwMode="auto">
          <a:xfrm>
            <a:off x="897572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2012" name="Text Box 66">
            <a:extLst>
              <a:ext uri="{FF2B5EF4-FFF2-40B4-BE49-F238E27FC236}">
                <a16:creationId xmlns:a16="http://schemas.microsoft.com/office/drawing/2014/main" xmlns="" id="{173CC64B-3BBD-6275-D50C-6A91F67719E9}"/>
              </a:ext>
            </a:extLst>
          </p:cNvPr>
          <p:cNvSpPr txBox="1">
            <a:spLocks noChangeArrowheads="1"/>
          </p:cNvSpPr>
          <p:nvPr/>
        </p:nvSpPr>
        <p:spPr bwMode="auto">
          <a:xfrm>
            <a:off x="6270625" y="4987926"/>
            <a:ext cx="64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a:t>
            </a:r>
          </a:p>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cxnSp>
        <p:nvCxnSpPr>
          <p:cNvPr id="42013" name="Connecteur droit 32">
            <a:extLst>
              <a:ext uri="{FF2B5EF4-FFF2-40B4-BE49-F238E27FC236}">
                <a16:creationId xmlns:a16="http://schemas.microsoft.com/office/drawing/2014/main" xmlns="" id="{692EAA9B-BC9A-D45C-7F46-FED5290F9A6C}"/>
              </a:ext>
            </a:extLst>
          </p:cNvPr>
          <p:cNvCxnSpPr>
            <a:cxnSpLocks noChangeShapeType="1"/>
          </p:cNvCxnSpPr>
          <p:nvPr/>
        </p:nvCxnSpPr>
        <p:spPr bwMode="auto">
          <a:xfrm>
            <a:off x="4524376" y="4902200"/>
            <a:ext cx="5286375"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015" name="Line 60">
            <a:extLst>
              <a:ext uri="{FF2B5EF4-FFF2-40B4-BE49-F238E27FC236}">
                <a16:creationId xmlns:a16="http://schemas.microsoft.com/office/drawing/2014/main" xmlns="" id="{5D184F36-7983-0267-B5D4-1991909D1756}"/>
              </a:ext>
            </a:extLst>
          </p:cNvPr>
          <p:cNvSpPr>
            <a:spLocks noChangeShapeType="1"/>
          </p:cNvSpPr>
          <p:nvPr/>
        </p:nvSpPr>
        <p:spPr bwMode="auto">
          <a:xfrm>
            <a:off x="7962900" y="908050"/>
            <a:ext cx="6350" cy="445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cxnSp>
        <p:nvCxnSpPr>
          <p:cNvPr id="36" name="Connecteur droit 35">
            <a:extLst>
              <a:ext uri="{FF2B5EF4-FFF2-40B4-BE49-F238E27FC236}">
                <a16:creationId xmlns:a16="http://schemas.microsoft.com/office/drawing/2014/main" xmlns="" id="{BC08A0E8-E290-2F23-4DB1-93FDBA4F329C}"/>
              </a:ext>
            </a:extLst>
          </p:cNvPr>
          <p:cNvCxnSpPr>
            <a:cxnSpLocks/>
          </p:cNvCxnSpPr>
          <p:nvPr/>
        </p:nvCxnSpPr>
        <p:spPr>
          <a:xfrm>
            <a:off x="1973264" y="2193925"/>
            <a:ext cx="4141787" cy="1270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xmlns="" id="{4DECD756-4B3D-294F-4FA9-7B0B4D6078F2}"/>
              </a:ext>
            </a:extLst>
          </p:cNvPr>
          <p:cNvCxnSpPr>
            <a:cxnSpLocks/>
          </p:cNvCxnSpPr>
          <p:nvPr/>
        </p:nvCxnSpPr>
        <p:spPr>
          <a:xfrm>
            <a:off x="2052639" y="2603500"/>
            <a:ext cx="4141787" cy="14288"/>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655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Line 6">
            <a:extLst>
              <a:ext uri="{FF2B5EF4-FFF2-40B4-BE49-F238E27FC236}">
                <a16:creationId xmlns:a16="http://schemas.microsoft.com/office/drawing/2014/main" xmlns="" id="{ECE7F468-4818-3D9C-4DBB-E533679523A7}"/>
              </a:ext>
            </a:extLst>
          </p:cNvPr>
          <p:cNvSpPr>
            <a:spLocks noChangeShapeType="1"/>
          </p:cNvSpPr>
          <p:nvPr/>
        </p:nvSpPr>
        <p:spPr bwMode="auto">
          <a:xfrm>
            <a:off x="1919289" y="476250"/>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35" name="Text Box 7">
            <a:extLst>
              <a:ext uri="{FF2B5EF4-FFF2-40B4-BE49-F238E27FC236}">
                <a16:creationId xmlns:a16="http://schemas.microsoft.com/office/drawing/2014/main" xmlns="" id="{D0074943-501B-9DD8-AAF0-291E6B2C47B8}"/>
              </a:ext>
            </a:extLst>
          </p:cNvPr>
          <p:cNvSpPr txBox="1">
            <a:spLocks noChangeArrowheads="1"/>
          </p:cNvSpPr>
          <p:nvPr/>
        </p:nvSpPr>
        <p:spPr bwMode="auto">
          <a:xfrm>
            <a:off x="2046288" y="501651"/>
            <a:ext cx="252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Font typeface="Arial" panose="020B0604020202020204" pitchFamily="34" charset="0"/>
              <a:buNone/>
            </a:pPr>
            <a:r>
              <a:rPr lang="fr-FR" altLang="fr-FR" sz="1200">
                <a:solidFill>
                  <a:srgbClr val="000000"/>
                </a:solidFill>
                <a:latin typeface="Arial" panose="020B0604020202020204" pitchFamily="34" charset="0"/>
              </a:rPr>
              <a:t>I- situation financière et trésorerie</a:t>
            </a:r>
          </a:p>
        </p:txBody>
      </p:sp>
      <p:sp>
        <p:nvSpPr>
          <p:cNvPr id="44036" name="Line 8">
            <a:extLst>
              <a:ext uri="{FF2B5EF4-FFF2-40B4-BE49-F238E27FC236}">
                <a16:creationId xmlns:a16="http://schemas.microsoft.com/office/drawing/2014/main" xmlns="" id="{92A9C4DC-C3DA-EB1C-1815-349E37A0D31C}"/>
              </a:ext>
            </a:extLst>
          </p:cNvPr>
          <p:cNvSpPr>
            <a:spLocks noChangeShapeType="1"/>
          </p:cNvSpPr>
          <p:nvPr/>
        </p:nvSpPr>
        <p:spPr bwMode="auto">
          <a:xfrm>
            <a:off x="1919288" y="908050"/>
            <a:ext cx="7918450"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37" name="Text Box 9">
            <a:extLst>
              <a:ext uri="{FF2B5EF4-FFF2-40B4-BE49-F238E27FC236}">
                <a16:creationId xmlns:a16="http://schemas.microsoft.com/office/drawing/2014/main" xmlns="" id="{A0F6A1BB-BC34-122D-8616-124C61EE5232}"/>
              </a:ext>
            </a:extLst>
          </p:cNvPr>
          <p:cNvSpPr txBox="1">
            <a:spLocks noChangeArrowheads="1"/>
          </p:cNvSpPr>
          <p:nvPr/>
        </p:nvSpPr>
        <p:spPr bwMode="auto">
          <a:xfrm>
            <a:off x="1992314" y="1628775"/>
            <a:ext cx="24479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cs typeface="Arial" panose="020B0604020202020204" pitchFamily="34" charset="0"/>
              </a:rPr>
              <a:t>Trésorerie </a:t>
            </a:r>
          </a:p>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cs typeface="Arial" panose="020B0604020202020204" pitchFamily="34" charset="0"/>
              </a:rPr>
              <a:t>50 Fonds Placés</a:t>
            </a:r>
          </a:p>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cs typeface="Arial" panose="020B0604020202020204" pitchFamily="34" charset="0"/>
              </a:rPr>
              <a:t>51 Banque ou fonds disponible en banque (1)</a:t>
            </a:r>
          </a:p>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cs typeface="Arial" panose="020B0604020202020204" pitchFamily="34" charset="0"/>
              </a:rPr>
              <a:t>53 Caisse</a:t>
            </a:r>
          </a:p>
          <a:p>
            <a:pPr defTabSz="457200" fontAlgn="base">
              <a:lnSpc>
                <a:spcPct val="100000"/>
              </a:lnSpc>
              <a:spcBef>
                <a:spcPct val="50000"/>
              </a:spcBef>
              <a:spcAft>
                <a:spcPct val="0"/>
              </a:spcAft>
              <a:buFont typeface="Arial" panose="020B0604020202020204" pitchFamily="34" charset="0"/>
              <a:buNone/>
            </a:pPr>
            <a:endParaRPr lang="fr-FR" altLang="fr-FR" sz="1200">
              <a:solidFill>
                <a:srgbClr val="000000"/>
              </a:solidFill>
              <a:latin typeface="Arial" panose="020B0604020202020204" pitchFamily="34" charset="0"/>
              <a:cs typeface="Arial" panose="020B0604020202020204" pitchFamily="34" charset="0"/>
            </a:endParaRPr>
          </a:p>
        </p:txBody>
      </p:sp>
      <p:sp>
        <p:nvSpPr>
          <p:cNvPr id="44038" name="Line 10">
            <a:extLst>
              <a:ext uri="{FF2B5EF4-FFF2-40B4-BE49-F238E27FC236}">
                <a16:creationId xmlns:a16="http://schemas.microsoft.com/office/drawing/2014/main" xmlns="" id="{D758DB71-DDC1-4195-5F35-67E7EA77B6F6}"/>
              </a:ext>
            </a:extLst>
          </p:cNvPr>
          <p:cNvSpPr>
            <a:spLocks noChangeShapeType="1"/>
          </p:cNvSpPr>
          <p:nvPr/>
        </p:nvSpPr>
        <p:spPr bwMode="auto">
          <a:xfrm>
            <a:off x="4511675" y="1557339"/>
            <a:ext cx="1727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39" name="Text Box 11">
            <a:extLst>
              <a:ext uri="{FF2B5EF4-FFF2-40B4-BE49-F238E27FC236}">
                <a16:creationId xmlns:a16="http://schemas.microsoft.com/office/drawing/2014/main" xmlns="" id="{9D7717BF-DE63-DAED-79A7-879A9597471F}"/>
              </a:ext>
            </a:extLst>
          </p:cNvPr>
          <p:cNvSpPr txBox="1">
            <a:spLocks noChangeArrowheads="1"/>
          </p:cNvSpPr>
          <p:nvPr/>
        </p:nvSpPr>
        <p:spPr bwMode="auto">
          <a:xfrm>
            <a:off x="4487863" y="927101"/>
            <a:ext cx="1370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Exercice précédent approuvé</a:t>
            </a:r>
          </a:p>
        </p:txBody>
      </p:sp>
      <p:sp>
        <p:nvSpPr>
          <p:cNvPr id="44040" name="Text Box 12">
            <a:extLst>
              <a:ext uri="{FF2B5EF4-FFF2-40B4-BE49-F238E27FC236}">
                <a16:creationId xmlns:a16="http://schemas.microsoft.com/office/drawing/2014/main" xmlns="" id="{9B59F3F9-5482-385E-2706-E553A3B99E48}"/>
              </a:ext>
            </a:extLst>
          </p:cNvPr>
          <p:cNvSpPr txBox="1">
            <a:spLocks noChangeArrowheads="1"/>
          </p:cNvSpPr>
          <p:nvPr/>
        </p:nvSpPr>
        <p:spPr bwMode="auto">
          <a:xfrm>
            <a:off x="5087938" y="2708276"/>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srgbClr val="000000"/>
              </a:solidFill>
              <a:latin typeface="Arial" panose="020B0604020202020204" pitchFamily="34" charset="0"/>
            </a:endParaRPr>
          </a:p>
        </p:txBody>
      </p:sp>
      <p:sp>
        <p:nvSpPr>
          <p:cNvPr id="44041" name="Text Box 13">
            <a:extLst>
              <a:ext uri="{FF2B5EF4-FFF2-40B4-BE49-F238E27FC236}">
                <a16:creationId xmlns:a16="http://schemas.microsoft.com/office/drawing/2014/main" xmlns="" id="{BBEC71DD-83D2-6189-7C30-0C349C82DAD2}"/>
              </a:ext>
            </a:extLst>
          </p:cNvPr>
          <p:cNvSpPr txBox="1">
            <a:spLocks noChangeArrowheads="1"/>
          </p:cNvSpPr>
          <p:nvPr/>
        </p:nvSpPr>
        <p:spPr bwMode="auto">
          <a:xfrm>
            <a:off x="5448301" y="836614"/>
            <a:ext cx="8477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srgbClr val="000000"/>
                </a:solidFill>
                <a:latin typeface="Arial" panose="020B0604020202020204" pitchFamily="34" charset="0"/>
              </a:rPr>
              <a:t> </a:t>
            </a:r>
            <a:r>
              <a:rPr lang="fr-FR" altLang="fr-FR" sz="1200">
                <a:solidFill>
                  <a:srgbClr val="000000"/>
                </a:solidFill>
                <a:latin typeface="Arial" panose="020B0604020202020204" pitchFamily="34" charset="0"/>
              </a:rPr>
              <a:t>Exercice clos</a:t>
            </a:r>
          </a:p>
        </p:txBody>
      </p:sp>
      <p:sp>
        <p:nvSpPr>
          <p:cNvPr id="44042" name="Line 22">
            <a:extLst>
              <a:ext uri="{FF2B5EF4-FFF2-40B4-BE49-F238E27FC236}">
                <a16:creationId xmlns:a16="http://schemas.microsoft.com/office/drawing/2014/main" xmlns="" id="{B272280B-BE65-7032-79C8-6B6C251C5748}"/>
              </a:ext>
            </a:extLst>
          </p:cNvPr>
          <p:cNvSpPr>
            <a:spLocks noChangeShapeType="1"/>
          </p:cNvSpPr>
          <p:nvPr/>
        </p:nvSpPr>
        <p:spPr bwMode="auto">
          <a:xfrm>
            <a:off x="8975725" y="1773238"/>
            <a:ext cx="0"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43" name="Line 23">
            <a:extLst>
              <a:ext uri="{FF2B5EF4-FFF2-40B4-BE49-F238E27FC236}">
                <a16:creationId xmlns:a16="http://schemas.microsoft.com/office/drawing/2014/main" xmlns="" id="{99BCF3ED-6419-6493-8861-550662EB98E3}"/>
              </a:ext>
            </a:extLst>
          </p:cNvPr>
          <p:cNvSpPr>
            <a:spLocks noChangeShapeType="1"/>
          </p:cNvSpPr>
          <p:nvPr/>
        </p:nvSpPr>
        <p:spPr bwMode="auto">
          <a:xfrm>
            <a:off x="7967664" y="1557339"/>
            <a:ext cx="18700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44" name="Rectangle 24">
            <a:extLst>
              <a:ext uri="{FF2B5EF4-FFF2-40B4-BE49-F238E27FC236}">
                <a16:creationId xmlns:a16="http://schemas.microsoft.com/office/drawing/2014/main" xmlns="" id="{1EFEB591-DE00-4720-DBF4-ED27697392FD}"/>
              </a:ext>
            </a:extLst>
          </p:cNvPr>
          <p:cNvSpPr>
            <a:spLocks noChangeArrowheads="1"/>
          </p:cNvSpPr>
          <p:nvPr/>
        </p:nvSpPr>
        <p:spPr bwMode="auto">
          <a:xfrm>
            <a:off x="7926389" y="908051"/>
            <a:ext cx="1296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Exercice précédent approuvé</a:t>
            </a:r>
          </a:p>
        </p:txBody>
      </p:sp>
      <p:sp>
        <p:nvSpPr>
          <p:cNvPr id="44045" name="Text Box 26">
            <a:extLst>
              <a:ext uri="{FF2B5EF4-FFF2-40B4-BE49-F238E27FC236}">
                <a16:creationId xmlns:a16="http://schemas.microsoft.com/office/drawing/2014/main" xmlns="" id="{8324449C-2543-6DA5-3AE8-BF3724CE17B9}"/>
              </a:ext>
            </a:extLst>
          </p:cNvPr>
          <p:cNvSpPr txBox="1">
            <a:spLocks noChangeArrowheads="1"/>
          </p:cNvSpPr>
          <p:nvPr/>
        </p:nvSpPr>
        <p:spPr bwMode="auto">
          <a:xfrm>
            <a:off x="9067800" y="981075"/>
            <a:ext cx="7937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100">
                <a:solidFill>
                  <a:srgbClr val="000000"/>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200">
              <a:solidFill>
                <a:srgbClr val="000000"/>
              </a:solidFill>
              <a:latin typeface="Arial" panose="020B0604020202020204" pitchFamily="34" charset="0"/>
            </a:endParaRPr>
          </a:p>
        </p:txBody>
      </p:sp>
      <p:sp>
        <p:nvSpPr>
          <p:cNvPr id="44046" name="Text Box 28">
            <a:extLst>
              <a:ext uri="{FF2B5EF4-FFF2-40B4-BE49-F238E27FC236}">
                <a16:creationId xmlns:a16="http://schemas.microsoft.com/office/drawing/2014/main" xmlns="" id="{353C744D-5FF6-87B7-9121-9E75CC9A7703}"/>
              </a:ext>
            </a:extLst>
          </p:cNvPr>
          <p:cNvSpPr txBox="1">
            <a:spLocks noChangeArrowheads="1"/>
          </p:cNvSpPr>
          <p:nvPr/>
        </p:nvSpPr>
        <p:spPr bwMode="auto">
          <a:xfrm>
            <a:off x="6213476" y="1316038"/>
            <a:ext cx="173037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Provision et avances</a:t>
            </a:r>
          </a:p>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102 Provisions pour travaux </a:t>
            </a:r>
          </a:p>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103 Avances </a:t>
            </a:r>
          </a:p>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1031 Avances de trésorerie</a:t>
            </a:r>
          </a:p>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1032 Avance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1033 Autres avances</a:t>
            </a:r>
          </a:p>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1031Subventions et instance d’affectation </a:t>
            </a:r>
          </a:p>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105 fonds travaux</a:t>
            </a:r>
          </a:p>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12 Solde en attente sur travaux ou opérations exceptionnelles</a:t>
            </a:r>
          </a:p>
        </p:txBody>
      </p:sp>
      <p:sp>
        <p:nvSpPr>
          <p:cNvPr id="44047" name="Line 29">
            <a:extLst>
              <a:ext uri="{FF2B5EF4-FFF2-40B4-BE49-F238E27FC236}">
                <a16:creationId xmlns:a16="http://schemas.microsoft.com/office/drawing/2014/main" xmlns="" id="{A0425045-CD8E-B9D5-6ABE-368063482AD3}"/>
              </a:ext>
            </a:extLst>
          </p:cNvPr>
          <p:cNvSpPr>
            <a:spLocks noChangeShapeType="1"/>
          </p:cNvSpPr>
          <p:nvPr/>
        </p:nvSpPr>
        <p:spPr bwMode="auto">
          <a:xfrm>
            <a:off x="1919289" y="5373688"/>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48" name="Line 30">
            <a:extLst>
              <a:ext uri="{FF2B5EF4-FFF2-40B4-BE49-F238E27FC236}">
                <a16:creationId xmlns:a16="http://schemas.microsoft.com/office/drawing/2014/main" xmlns="" id="{FE5008A7-2DCB-3870-5D0E-EB65735E30FC}"/>
              </a:ext>
            </a:extLst>
          </p:cNvPr>
          <p:cNvSpPr>
            <a:spLocks noChangeShapeType="1"/>
          </p:cNvSpPr>
          <p:nvPr/>
        </p:nvSpPr>
        <p:spPr bwMode="auto">
          <a:xfrm>
            <a:off x="6238875"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49" name="Line 31">
            <a:extLst>
              <a:ext uri="{FF2B5EF4-FFF2-40B4-BE49-F238E27FC236}">
                <a16:creationId xmlns:a16="http://schemas.microsoft.com/office/drawing/2014/main" xmlns="" id="{89A06005-470D-25B0-35C9-12C3178BE1FC}"/>
              </a:ext>
            </a:extLst>
          </p:cNvPr>
          <p:cNvSpPr>
            <a:spLocks noChangeShapeType="1"/>
          </p:cNvSpPr>
          <p:nvPr/>
        </p:nvSpPr>
        <p:spPr bwMode="auto">
          <a:xfrm>
            <a:off x="5448300"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50" name="Line 33">
            <a:extLst>
              <a:ext uri="{FF2B5EF4-FFF2-40B4-BE49-F238E27FC236}">
                <a16:creationId xmlns:a16="http://schemas.microsoft.com/office/drawing/2014/main" xmlns="" id="{DDC64CDD-DF3D-3037-3DE9-07F9F0E3D626}"/>
              </a:ext>
            </a:extLst>
          </p:cNvPr>
          <p:cNvSpPr>
            <a:spLocks noChangeShapeType="1"/>
          </p:cNvSpPr>
          <p:nvPr/>
        </p:nvSpPr>
        <p:spPr bwMode="auto">
          <a:xfrm flipV="1">
            <a:off x="8975725" y="908050"/>
            <a:ext cx="1588"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51" name="Text Box 34">
            <a:extLst>
              <a:ext uri="{FF2B5EF4-FFF2-40B4-BE49-F238E27FC236}">
                <a16:creationId xmlns:a16="http://schemas.microsoft.com/office/drawing/2014/main" xmlns="" id="{4375BE54-AE3C-590B-0FBD-70A09C8155CA}"/>
              </a:ext>
            </a:extLst>
          </p:cNvPr>
          <p:cNvSpPr txBox="1">
            <a:spLocks noChangeArrowheads="1"/>
          </p:cNvSpPr>
          <p:nvPr/>
        </p:nvSpPr>
        <p:spPr bwMode="auto">
          <a:xfrm>
            <a:off x="1992313" y="5013325"/>
            <a:ext cx="2303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Trésorerie disponible Total I</a:t>
            </a:r>
          </a:p>
        </p:txBody>
      </p:sp>
      <p:sp>
        <p:nvSpPr>
          <p:cNvPr id="44052" name="Line 52">
            <a:extLst>
              <a:ext uri="{FF2B5EF4-FFF2-40B4-BE49-F238E27FC236}">
                <a16:creationId xmlns:a16="http://schemas.microsoft.com/office/drawing/2014/main" xmlns="" id="{E221EABC-1E26-F083-6A39-3F8699FE2CE0}"/>
              </a:ext>
            </a:extLst>
          </p:cNvPr>
          <p:cNvSpPr>
            <a:spLocks noChangeShapeType="1"/>
          </p:cNvSpPr>
          <p:nvPr/>
        </p:nvSpPr>
        <p:spPr bwMode="auto">
          <a:xfrm flipH="1" flipV="1">
            <a:off x="1919288" y="476250"/>
            <a:ext cx="0" cy="4897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53" name="Line 54">
            <a:extLst>
              <a:ext uri="{FF2B5EF4-FFF2-40B4-BE49-F238E27FC236}">
                <a16:creationId xmlns:a16="http://schemas.microsoft.com/office/drawing/2014/main" xmlns="" id="{C7D4F668-0D60-DDFA-5E7E-45E3D46DDF96}"/>
              </a:ext>
            </a:extLst>
          </p:cNvPr>
          <p:cNvSpPr>
            <a:spLocks noChangeShapeType="1"/>
          </p:cNvSpPr>
          <p:nvPr/>
        </p:nvSpPr>
        <p:spPr bwMode="auto">
          <a:xfrm>
            <a:off x="4511675" y="908050"/>
            <a:ext cx="0" cy="403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54" name="Line 59">
            <a:extLst>
              <a:ext uri="{FF2B5EF4-FFF2-40B4-BE49-F238E27FC236}">
                <a16:creationId xmlns:a16="http://schemas.microsoft.com/office/drawing/2014/main" xmlns="" id="{1D9231BF-B5C7-1776-1EC6-1ADEA2AE4B95}"/>
              </a:ext>
            </a:extLst>
          </p:cNvPr>
          <p:cNvSpPr>
            <a:spLocks noChangeShapeType="1"/>
          </p:cNvSpPr>
          <p:nvPr/>
        </p:nvSpPr>
        <p:spPr bwMode="auto">
          <a:xfrm flipV="1">
            <a:off x="9840913"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55" name="Line 60">
            <a:extLst>
              <a:ext uri="{FF2B5EF4-FFF2-40B4-BE49-F238E27FC236}">
                <a16:creationId xmlns:a16="http://schemas.microsoft.com/office/drawing/2014/main" xmlns="" id="{F8A33457-EB32-E0E7-1523-856896D0B8EE}"/>
              </a:ext>
            </a:extLst>
          </p:cNvPr>
          <p:cNvSpPr>
            <a:spLocks noChangeShapeType="1"/>
          </p:cNvSpPr>
          <p:nvPr/>
        </p:nvSpPr>
        <p:spPr bwMode="auto">
          <a:xfrm>
            <a:off x="9836150" y="479425"/>
            <a:ext cx="6350" cy="4522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56" name="Line 61">
            <a:extLst>
              <a:ext uri="{FF2B5EF4-FFF2-40B4-BE49-F238E27FC236}">
                <a16:creationId xmlns:a16="http://schemas.microsoft.com/office/drawing/2014/main" xmlns="" id="{9855EA38-625E-F193-8458-3B26EF8E569F}"/>
              </a:ext>
            </a:extLst>
          </p:cNvPr>
          <p:cNvSpPr>
            <a:spLocks noChangeShapeType="1"/>
          </p:cNvSpPr>
          <p:nvPr/>
        </p:nvSpPr>
        <p:spPr bwMode="auto">
          <a:xfrm>
            <a:off x="451167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57" name="Line 62">
            <a:extLst>
              <a:ext uri="{FF2B5EF4-FFF2-40B4-BE49-F238E27FC236}">
                <a16:creationId xmlns:a16="http://schemas.microsoft.com/office/drawing/2014/main" xmlns="" id="{42A0262B-830B-F140-8D72-29DC4C1D565A}"/>
              </a:ext>
            </a:extLst>
          </p:cNvPr>
          <p:cNvSpPr>
            <a:spLocks noChangeShapeType="1"/>
          </p:cNvSpPr>
          <p:nvPr/>
        </p:nvSpPr>
        <p:spPr bwMode="auto">
          <a:xfrm>
            <a:off x="5448300"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58" name="Line 63">
            <a:extLst>
              <a:ext uri="{FF2B5EF4-FFF2-40B4-BE49-F238E27FC236}">
                <a16:creationId xmlns:a16="http://schemas.microsoft.com/office/drawing/2014/main" xmlns="" id="{466628C1-18DA-F88B-1BB7-EB2083877974}"/>
              </a:ext>
            </a:extLst>
          </p:cNvPr>
          <p:cNvSpPr>
            <a:spLocks noChangeShapeType="1"/>
          </p:cNvSpPr>
          <p:nvPr/>
        </p:nvSpPr>
        <p:spPr bwMode="auto">
          <a:xfrm>
            <a:off x="623887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59" name="Line 65">
            <a:extLst>
              <a:ext uri="{FF2B5EF4-FFF2-40B4-BE49-F238E27FC236}">
                <a16:creationId xmlns:a16="http://schemas.microsoft.com/office/drawing/2014/main" xmlns="" id="{0591F98A-7D66-6599-AF09-4652BA3104F3}"/>
              </a:ext>
            </a:extLst>
          </p:cNvPr>
          <p:cNvSpPr>
            <a:spLocks noChangeShapeType="1"/>
          </p:cNvSpPr>
          <p:nvPr/>
        </p:nvSpPr>
        <p:spPr bwMode="auto">
          <a:xfrm>
            <a:off x="8975725" y="49418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4060" name="Text Box 66">
            <a:extLst>
              <a:ext uri="{FF2B5EF4-FFF2-40B4-BE49-F238E27FC236}">
                <a16:creationId xmlns:a16="http://schemas.microsoft.com/office/drawing/2014/main" xmlns="" id="{F8934669-AA91-5FB1-6D21-F531C4697C1A}"/>
              </a:ext>
            </a:extLst>
          </p:cNvPr>
          <p:cNvSpPr txBox="1">
            <a:spLocks noChangeArrowheads="1"/>
          </p:cNvSpPr>
          <p:nvPr/>
        </p:nvSpPr>
        <p:spPr bwMode="auto">
          <a:xfrm>
            <a:off x="6296025" y="5019676"/>
            <a:ext cx="64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srgbClr val="000000"/>
                </a:solidFill>
                <a:latin typeface="Arial" panose="020B0604020202020204" pitchFamily="34" charset="0"/>
              </a:rPr>
              <a:t>Total I</a:t>
            </a:r>
          </a:p>
          <a:p>
            <a:pPr defTabSz="457200" fontAlgn="base">
              <a:lnSpc>
                <a:spcPct val="100000"/>
              </a:lnSpc>
              <a:spcBef>
                <a:spcPct val="50000"/>
              </a:spcBef>
              <a:spcAft>
                <a:spcPct val="0"/>
              </a:spcAft>
              <a:buFont typeface="Arial" panose="020B0604020202020204" pitchFamily="34" charset="0"/>
              <a:buNone/>
            </a:pPr>
            <a:endParaRPr lang="fr-FR" altLang="fr-FR" sz="1400">
              <a:solidFill>
                <a:srgbClr val="000000"/>
              </a:solidFill>
              <a:latin typeface="Arial" panose="020B0604020202020204" pitchFamily="34" charset="0"/>
            </a:endParaRPr>
          </a:p>
        </p:txBody>
      </p:sp>
      <p:cxnSp>
        <p:nvCxnSpPr>
          <p:cNvPr id="44061" name="Connecteur droit 32">
            <a:extLst>
              <a:ext uri="{FF2B5EF4-FFF2-40B4-BE49-F238E27FC236}">
                <a16:creationId xmlns:a16="http://schemas.microsoft.com/office/drawing/2014/main" xmlns="" id="{CB21FDC2-928F-862C-C847-239E2CA515FE}"/>
              </a:ext>
            </a:extLst>
          </p:cNvPr>
          <p:cNvCxnSpPr>
            <a:cxnSpLocks noChangeShapeType="1"/>
          </p:cNvCxnSpPr>
          <p:nvPr/>
        </p:nvCxnSpPr>
        <p:spPr bwMode="auto">
          <a:xfrm>
            <a:off x="4524376" y="5030789"/>
            <a:ext cx="5286375"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063" name="Line 60">
            <a:extLst>
              <a:ext uri="{FF2B5EF4-FFF2-40B4-BE49-F238E27FC236}">
                <a16:creationId xmlns:a16="http://schemas.microsoft.com/office/drawing/2014/main" xmlns="" id="{9E5EF644-02F9-E2D4-880C-17178B7DB4F7}"/>
              </a:ext>
            </a:extLst>
          </p:cNvPr>
          <p:cNvSpPr>
            <a:spLocks noChangeShapeType="1"/>
          </p:cNvSpPr>
          <p:nvPr/>
        </p:nvSpPr>
        <p:spPr bwMode="auto">
          <a:xfrm>
            <a:off x="7962900" y="908050"/>
            <a:ext cx="6350" cy="445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cxnSp>
        <p:nvCxnSpPr>
          <p:cNvPr id="37" name="Connecteur droit 36">
            <a:extLst>
              <a:ext uri="{FF2B5EF4-FFF2-40B4-BE49-F238E27FC236}">
                <a16:creationId xmlns:a16="http://schemas.microsoft.com/office/drawing/2014/main" xmlns="" id="{F550C596-F90E-D3F3-A245-A85AAB6BB904}"/>
              </a:ext>
            </a:extLst>
          </p:cNvPr>
          <p:cNvCxnSpPr>
            <a:cxnSpLocks/>
          </p:cNvCxnSpPr>
          <p:nvPr/>
        </p:nvCxnSpPr>
        <p:spPr>
          <a:xfrm>
            <a:off x="2030414" y="2925763"/>
            <a:ext cx="4141787" cy="1270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xmlns="" id="{16B6BB86-7705-1FFC-20D2-51C69DE5BE9A}"/>
              </a:ext>
            </a:extLst>
          </p:cNvPr>
          <p:cNvCxnSpPr/>
          <p:nvPr/>
        </p:nvCxnSpPr>
        <p:spPr>
          <a:xfrm>
            <a:off x="6238876" y="2060575"/>
            <a:ext cx="3603625" cy="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xmlns="" id="{E7E346AF-1076-C34A-9613-3665DB34C1EF}"/>
              </a:ext>
            </a:extLst>
          </p:cNvPr>
          <p:cNvCxnSpPr/>
          <p:nvPr/>
        </p:nvCxnSpPr>
        <p:spPr>
          <a:xfrm>
            <a:off x="6238876" y="2351088"/>
            <a:ext cx="3603625" cy="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xmlns="" id="{41989030-1603-FB0D-BBF3-9854A83BC832}"/>
              </a:ext>
            </a:extLst>
          </p:cNvPr>
          <p:cNvCxnSpPr/>
          <p:nvPr/>
        </p:nvCxnSpPr>
        <p:spPr>
          <a:xfrm>
            <a:off x="6257926" y="2781300"/>
            <a:ext cx="3603625" cy="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xmlns="" id="{CB015D82-4EE2-66D8-D891-D713DAA38482}"/>
              </a:ext>
            </a:extLst>
          </p:cNvPr>
          <p:cNvCxnSpPr/>
          <p:nvPr/>
        </p:nvCxnSpPr>
        <p:spPr>
          <a:xfrm>
            <a:off x="6257926" y="3032125"/>
            <a:ext cx="3603625" cy="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xmlns="" id="{6C869B87-B8DB-137B-782B-215F0F119A6A}"/>
              </a:ext>
            </a:extLst>
          </p:cNvPr>
          <p:cNvCxnSpPr/>
          <p:nvPr/>
        </p:nvCxnSpPr>
        <p:spPr>
          <a:xfrm>
            <a:off x="6257926" y="3357563"/>
            <a:ext cx="3603625" cy="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xmlns="" id="{A8895659-4D05-CB7B-5646-30C2CBCD06E9}"/>
              </a:ext>
            </a:extLst>
          </p:cNvPr>
          <p:cNvCxnSpPr/>
          <p:nvPr/>
        </p:nvCxnSpPr>
        <p:spPr>
          <a:xfrm>
            <a:off x="6296026" y="3789363"/>
            <a:ext cx="3603625" cy="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xmlns="" id="{12BFD467-9F69-085A-DD76-A27E26431DD5}"/>
              </a:ext>
            </a:extLst>
          </p:cNvPr>
          <p:cNvCxnSpPr/>
          <p:nvPr/>
        </p:nvCxnSpPr>
        <p:spPr>
          <a:xfrm>
            <a:off x="6213476" y="4076700"/>
            <a:ext cx="3603625" cy="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xmlns="" id="{5662FBF0-1261-1C87-0F61-A9AD881AAD0B}"/>
              </a:ext>
            </a:extLst>
          </p:cNvPr>
          <p:cNvCxnSpPr>
            <a:cxnSpLocks/>
          </p:cNvCxnSpPr>
          <p:nvPr/>
        </p:nvCxnSpPr>
        <p:spPr>
          <a:xfrm flipH="1" flipV="1">
            <a:off x="5664201" y="2133601"/>
            <a:ext cx="631825" cy="1800225"/>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xmlns="" id="{1961E3F3-AF8B-3D68-1D00-B99F2BE69439}"/>
              </a:ext>
            </a:extLst>
          </p:cNvPr>
          <p:cNvCxnSpPr/>
          <p:nvPr/>
        </p:nvCxnSpPr>
        <p:spPr>
          <a:xfrm>
            <a:off x="6180139" y="4916488"/>
            <a:ext cx="3603625"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057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0">
            <a:extLst>
              <a:ext uri="{FF2B5EF4-FFF2-40B4-BE49-F238E27FC236}">
                <a16:creationId xmlns:a16="http://schemas.microsoft.com/office/drawing/2014/main" xmlns="" id="{0FE05626-DF34-8DA3-086E-E0440573B406}"/>
              </a:ext>
            </a:extLst>
          </p:cNvPr>
          <p:cNvSpPr>
            <a:spLocks noGrp="1" noChangeArrowheads="1"/>
          </p:cNvSpPr>
          <p:nvPr>
            <p:ph type="subTitle" idx="1"/>
          </p:nvPr>
        </p:nvSpPr>
        <p:spPr>
          <a:xfrm>
            <a:off x="3071813" y="1628775"/>
            <a:ext cx="6400800" cy="1752600"/>
          </a:xfrm>
          <a:noFill/>
        </p:spPr>
        <p:txBody>
          <a:bodyPr/>
          <a:lstStyle/>
          <a:p>
            <a:endParaRPr lang="fr-FR" altLang="fr-FR"/>
          </a:p>
          <a:p>
            <a:endParaRPr lang="fr-FR" altLang="fr-FR"/>
          </a:p>
        </p:txBody>
      </p:sp>
      <p:sp>
        <p:nvSpPr>
          <p:cNvPr id="45060" name="Line 61">
            <a:extLst>
              <a:ext uri="{FF2B5EF4-FFF2-40B4-BE49-F238E27FC236}">
                <a16:creationId xmlns:a16="http://schemas.microsoft.com/office/drawing/2014/main" xmlns="" id="{491F3205-9BB1-EEA5-8088-DC12A8D628D8}"/>
              </a:ext>
            </a:extLst>
          </p:cNvPr>
          <p:cNvSpPr>
            <a:spLocks noChangeShapeType="1"/>
          </p:cNvSpPr>
          <p:nvPr/>
        </p:nvSpPr>
        <p:spPr bwMode="auto">
          <a:xfrm>
            <a:off x="2136776" y="1123950"/>
            <a:ext cx="77755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61" name="Text Box 62">
            <a:extLst>
              <a:ext uri="{FF2B5EF4-FFF2-40B4-BE49-F238E27FC236}">
                <a16:creationId xmlns:a16="http://schemas.microsoft.com/office/drawing/2014/main" xmlns="" id="{EC4A58A7-1124-551E-27CB-B63BB30E7E8E}"/>
              </a:ext>
            </a:extLst>
          </p:cNvPr>
          <p:cNvSpPr txBox="1">
            <a:spLocks noChangeArrowheads="1"/>
          </p:cNvSpPr>
          <p:nvPr/>
        </p:nvSpPr>
        <p:spPr bwMode="auto">
          <a:xfrm>
            <a:off x="4167189" y="1143001"/>
            <a:ext cx="1222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Exercice précédent approuvé</a:t>
            </a:r>
          </a:p>
        </p:txBody>
      </p:sp>
      <p:sp>
        <p:nvSpPr>
          <p:cNvPr id="45062" name="Text Box 63">
            <a:extLst>
              <a:ext uri="{FF2B5EF4-FFF2-40B4-BE49-F238E27FC236}">
                <a16:creationId xmlns:a16="http://schemas.microsoft.com/office/drawing/2014/main" xmlns="" id="{7997AFCD-B21F-0E47-59BF-E2C0F94157C9}"/>
              </a:ext>
            </a:extLst>
          </p:cNvPr>
          <p:cNvSpPr txBox="1">
            <a:spLocks noChangeArrowheads="1"/>
          </p:cNvSpPr>
          <p:nvPr/>
        </p:nvSpPr>
        <p:spPr bwMode="auto">
          <a:xfrm>
            <a:off x="5024438" y="1214439"/>
            <a:ext cx="1009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400">
                <a:solidFill>
                  <a:prstClr val="black"/>
                </a:solidFill>
                <a:latin typeface="Arial" panose="020B0604020202020204" pitchFamily="34" charset="0"/>
              </a:rPr>
              <a:t> </a:t>
            </a:r>
            <a:r>
              <a:rPr lang="fr-FR" altLang="fr-FR" sz="12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p:txBody>
      </p:sp>
      <p:sp>
        <p:nvSpPr>
          <p:cNvPr id="45063" name="Text Box 64">
            <a:extLst>
              <a:ext uri="{FF2B5EF4-FFF2-40B4-BE49-F238E27FC236}">
                <a16:creationId xmlns:a16="http://schemas.microsoft.com/office/drawing/2014/main" xmlns="" id="{4D511A53-5040-F824-8C61-ABBCD6FE88E7}"/>
              </a:ext>
            </a:extLst>
          </p:cNvPr>
          <p:cNvSpPr txBox="1">
            <a:spLocks noChangeArrowheads="1"/>
          </p:cNvSpPr>
          <p:nvPr/>
        </p:nvSpPr>
        <p:spPr bwMode="auto">
          <a:xfrm>
            <a:off x="2135189" y="620714"/>
            <a:ext cx="23764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II- Créances</a:t>
            </a:r>
          </a:p>
        </p:txBody>
      </p:sp>
      <p:sp>
        <p:nvSpPr>
          <p:cNvPr id="45064" name="Line 65">
            <a:extLst>
              <a:ext uri="{FF2B5EF4-FFF2-40B4-BE49-F238E27FC236}">
                <a16:creationId xmlns:a16="http://schemas.microsoft.com/office/drawing/2014/main" xmlns="" id="{5D2D7171-72AF-160D-17F2-91D90E1D455B}"/>
              </a:ext>
            </a:extLst>
          </p:cNvPr>
          <p:cNvSpPr>
            <a:spLocks noChangeShapeType="1"/>
          </p:cNvSpPr>
          <p:nvPr/>
        </p:nvSpPr>
        <p:spPr bwMode="auto">
          <a:xfrm>
            <a:off x="2063750" y="6021388"/>
            <a:ext cx="784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65" name="Text Box 66">
            <a:extLst>
              <a:ext uri="{FF2B5EF4-FFF2-40B4-BE49-F238E27FC236}">
                <a16:creationId xmlns:a16="http://schemas.microsoft.com/office/drawing/2014/main" xmlns="" id="{7DA2F157-9BEC-42CD-2908-3BD91D4B204A}"/>
              </a:ext>
            </a:extLst>
          </p:cNvPr>
          <p:cNvSpPr txBox="1">
            <a:spLocks noChangeArrowheads="1"/>
          </p:cNvSpPr>
          <p:nvPr/>
        </p:nvSpPr>
        <p:spPr bwMode="auto">
          <a:xfrm>
            <a:off x="2279651" y="1555751"/>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endParaRPr lang="fr-FR" altLang="fr-FR" sz="1400">
              <a:solidFill>
                <a:prstClr val="black"/>
              </a:solidFill>
              <a:latin typeface="Arial" panose="020B0604020202020204" pitchFamily="34" charset="0"/>
            </a:endParaRPr>
          </a:p>
        </p:txBody>
      </p:sp>
      <p:sp>
        <p:nvSpPr>
          <p:cNvPr id="45066" name="Text Box 67">
            <a:extLst>
              <a:ext uri="{FF2B5EF4-FFF2-40B4-BE49-F238E27FC236}">
                <a16:creationId xmlns:a16="http://schemas.microsoft.com/office/drawing/2014/main" xmlns="" id="{98D1D3E8-34A9-5288-4208-6F10B35E1C56}"/>
              </a:ext>
            </a:extLst>
          </p:cNvPr>
          <p:cNvSpPr txBox="1">
            <a:spLocks noChangeArrowheads="1"/>
          </p:cNvSpPr>
          <p:nvPr/>
        </p:nvSpPr>
        <p:spPr bwMode="auto">
          <a:xfrm>
            <a:off x="2135189" y="2060575"/>
            <a:ext cx="18748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45 Copropriétaires-sommes exigibles restant à recevoir(2)</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459 Copropriétaires-créances(2) douteuses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Comptes de tiers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42 à 44 Autres créances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46 Débiteurs divers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47 Comptes d’attente</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48 Comptes de régularisation</a:t>
            </a:r>
          </a:p>
        </p:txBody>
      </p:sp>
      <p:sp>
        <p:nvSpPr>
          <p:cNvPr id="45067" name="Text Box 68">
            <a:extLst>
              <a:ext uri="{FF2B5EF4-FFF2-40B4-BE49-F238E27FC236}">
                <a16:creationId xmlns:a16="http://schemas.microsoft.com/office/drawing/2014/main" xmlns="" id="{DF18C731-F7D8-B489-7808-A3112C627374}"/>
              </a:ext>
            </a:extLst>
          </p:cNvPr>
          <p:cNvSpPr txBox="1">
            <a:spLocks noChangeArrowheads="1"/>
          </p:cNvSpPr>
          <p:nvPr/>
        </p:nvSpPr>
        <p:spPr bwMode="auto">
          <a:xfrm>
            <a:off x="7953375" y="1143001"/>
            <a:ext cx="1441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Exercice précédent approuvé</a:t>
            </a:r>
          </a:p>
        </p:txBody>
      </p:sp>
      <p:sp>
        <p:nvSpPr>
          <p:cNvPr id="45068" name="Text Box 69">
            <a:extLst>
              <a:ext uri="{FF2B5EF4-FFF2-40B4-BE49-F238E27FC236}">
                <a16:creationId xmlns:a16="http://schemas.microsoft.com/office/drawing/2014/main" xmlns="" id="{ED061F4C-17CC-CEBD-3E02-97C4A3BED453}"/>
              </a:ext>
            </a:extLst>
          </p:cNvPr>
          <p:cNvSpPr txBox="1">
            <a:spLocks noChangeArrowheads="1"/>
          </p:cNvSpPr>
          <p:nvPr/>
        </p:nvSpPr>
        <p:spPr bwMode="auto">
          <a:xfrm>
            <a:off x="8975726" y="1196975"/>
            <a:ext cx="9366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Exercice clos</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p:txBody>
      </p:sp>
      <p:sp>
        <p:nvSpPr>
          <p:cNvPr id="45069" name="Line 70">
            <a:extLst>
              <a:ext uri="{FF2B5EF4-FFF2-40B4-BE49-F238E27FC236}">
                <a16:creationId xmlns:a16="http://schemas.microsoft.com/office/drawing/2014/main" xmlns="" id="{F42C9AC8-6ACF-EAFA-321A-361A2D853244}"/>
              </a:ext>
            </a:extLst>
          </p:cNvPr>
          <p:cNvSpPr>
            <a:spLocks noChangeShapeType="1"/>
          </p:cNvSpPr>
          <p:nvPr/>
        </p:nvSpPr>
        <p:spPr bwMode="auto">
          <a:xfrm>
            <a:off x="2135188" y="549275"/>
            <a:ext cx="7777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70" name="Line 71">
            <a:extLst>
              <a:ext uri="{FF2B5EF4-FFF2-40B4-BE49-F238E27FC236}">
                <a16:creationId xmlns:a16="http://schemas.microsoft.com/office/drawing/2014/main" xmlns="" id="{80B76863-9368-DC92-855B-2EFC283BB847}"/>
              </a:ext>
            </a:extLst>
          </p:cNvPr>
          <p:cNvSpPr>
            <a:spLocks noChangeShapeType="1"/>
          </p:cNvSpPr>
          <p:nvPr/>
        </p:nvSpPr>
        <p:spPr bwMode="auto">
          <a:xfrm>
            <a:off x="2063750" y="5661025"/>
            <a:ext cx="784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71" name="Text Box 72">
            <a:extLst>
              <a:ext uri="{FF2B5EF4-FFF2-40B4-BE49-F238E27FC236}">
                <a16:creationId xmlns:a16="http://schemas.microsoft.com/office/drawing/2014/main" xmlns="" id="{03A03D42-7A58-00BD-7588-0CA30A15F852}"/>
              </a:ext>
            </a:extLst>
          </p:cNvPr>
          <p:cNvSpPr txBox="1">
            <a:spLocks noChangeArrowheads="1"/>
          </p:cNvSpPr>
          <p:nvPr/>
        </p:nvSpPr>
        <p:spPr bwMode="auto">
          <a:xfrm>
            <a:off x="6886575" y="5373689"/>
            <a:ext cx="865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II</a:t>
            </a:r>
          </a:p>
        </p:txBody>
      </p:sp>
      <p:sp>
        <p:nvSpPr>
          <p:cNvPr id="45072" name="Text Box 73">
            <a:extLst>
              <a:ext uri="{FF2B5EF4-FFF2-40B4-BE49-F238E27FC236}">
                <a16:creationId xmlns:a16="http://schemas.microsoft.com/office/drawing/2014/main" xmlns="" id="{8EA89681-8A1E-BB85-A93C-AF8616EFDA7D}"/>
              </a:ext>
            </a:extLst>
          </p:cNvPr>
          <p:cNvSpPr txBox="1">
            <a:spLocks noChangeArrowheads="1"/>
          </p:cNvSpPr>
          <p:nvPr/>
        </p:nvSpPr>
        <p:spPr bwMode="auto">
          <a:xfrm>
            <a:off x="3071814" y="5373689"/>
            <a:ext cx="719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II</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p:txBody>
      </p:sp>
      <p:sp>
        <p:nvSpPr>
          <p:cNvPr id="45073" name="Line 75">
            <a:extLst>
              <a:ext uri="{FF2B5EF4-FFF2-40B4-BE49-F238E27FC236}">
                <a16:creationId xmlns:a16="http://schemas.microsoft.com/office/drawing/2014/main" xmlns="" id="{BC158AFA-FCFF-AF10-1FFE-7C582FFACBFF}"/>
              </a:ext>
            </a:extLst>
          </p:cNvPr>
          <p:cNvSpPr>
            <a:spLocks noChangeShapeType="1"/>
          </p:cNvSpPr>
          <p:nvPr/>
        </p:nvSpPr>
        <p:spPr bwMode="auto">
          <a:xfrm>
            <a:off x="2135188" y="1773238"/>
            <a:ext cx="7777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74" name="Text Box 76">
            <a:extLst>
              <a:ext uri="{FF2B5EF4-FFF2-40B4-BE49-F238E27FC236}">
                <a16:creationId xmlns:a16="http://schemas.microsoft.com/office/drawing/2014/main" xmlns="" id="{88C4437A-FAF8-39CB-FC82-886294921A95}"/>
              </a:ext>
            </a:extLst>
          </p:cNvPr>
          <p:cNvSpPr txBox="1">
            <a:spLocks noChangeArrowheads="1"/>
          </p:cNvSpPr>
          <p:nvPr/>
        </p:nvSpPr>
        <p:spPr bwMode="auto">
          <a:xfrm>
            <a:off x="6097589" y="692150"/>
            <a:ext cx="935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Dettes</a:t>
            </a:r>
          </a:p>
        </p:txBody>
      </p:sp>
      <p:sp>
        <p:nvSpPr>
          <p:cNvPr id="45075" name="Text Box 77">
            <a:extLst>
              <a:ext uri="{FF2B5EF4-FFF2-40B4-BE49-F238E27FC236}">
                <a16:creationId xmlns:a16="http://schemas.microsoft.com/office/drawing/2014/main" xmlns="" id="{B49FCC35-98AE-75F1-5373-44BA49F46738}"/>
              </a:ext>
            </a:extLst>
          </p:cNvPr>
          <p:cNvSpPr txBox="1">
            <a:spLocks noChangeArrowheads="1"/>
          </p:cNvSpPr>
          <p:nvPr/>
        </p:nvSpPr>
        <p:spPr bwMode="auto">
          <a:xfrm>
            <a:off x="5880101" y="1916114"/>
            <a:ext cx="20161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45 Copropriété-excédents versés(2)</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Compte de tiers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40 Fournisseurs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42 à 44 Autres dettes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46 Créditeurs divers</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47 Compte d’attente</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48 Compte de régularisation </a:t>
            </a:r>
          </a:p>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49 Dépréciation des comptes de tiers(2)</a:t>
            </a:r>
          </a:p>
          <a:p>
            <a:pPr defTabSz="457200" fontAlgn="base">
              <a:lnSpc>
                <a:spcPct val="100000"/>
              </a:lnSpc>
              <a:spcBef>
                <a:spcPct val="50000"/>
              </a:spcBef>
              <a:spcAft>
                <a:spcPct val="0"/>
              </a:spcAft>
              <a:buFont typeface="Arial" panose="020B0604020202020204" pitchFamily="34" charset="0"/>
              <a:buNone/>
            </a:pPr>
            <a:endParaRPr lang="fr-FR" altLang="fr-FR" sz="1200">
              <a:solidFill>
                <a:prstClr val="black"/>
              </a:solidFill>
              <a:latin typeface="Arial" panose="020B0604020202020204" pitchFamily="34" charset="0"/>
            </a:endParaRPr>
          </a:p>
        </p:txBody>
      </p:sp>
      <p:sp>
        <p:nvSpPr>
          <p:cNvPr id="45076" name="Line 78">
            <a:extLst>
              <a:ext uri="{FF2B5EF4-FFF2-40B4-BE49-F238E27FC236}">
                <a16:creationId xmlns:a16="http://schemas.microsoft.com/office/drawing/2014/main" xmlns="" id="{A1D38473-28F8-FDB8-1EDD-B9BED39DEA02}"/>
              </a:ext>
            </a:extLst>
          </p:cNvPr>
          <p:cNvSpPr>
            <a:spLocks noChangeShapeType="1"/>
          </p:cNvSpPr>
          <p:nvPr/>
        </p:nvSpPr>
        <p:spPr bwMode="auto">
          <a:xfrm>
            <a:off x="5880100" y="549276"/>
            <a:ext cx="0" cy="547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77" name="Line 79">
            <a:extLst>
              <a:ext uri="{FF2B5EF4-FFF2-40B4-BE49-F238E27FC236}">
                <a16:creationId xmlns:a16="http://schemas.microsoft.com/office/drawing/2014/main" xmlns="" id="{C4EE53C3-3F74-42A7-0D57-F27D466888A6}"/>
              </a:ext>
            </a:extLst>
          </p:cNvPr>
          <p:cNvSpPr>
            <a:spLocks noChangeShapeType="1"/>
          </p:cNvSpPr>
          <p:nvPr/>
        </p:nvSpPr>
        <p:spPr bwMode="auto">
          <a:xfrm flipH="1">
            <a:off x="7967663" y="549276"/>
            <a:ext cx="0" cy="547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78" name="Text Box 81">
            <a:extLst>
              <a:ext uri="{FF2B5EF4-FFF2-40B4-BE49-F238E27FC236}">
                <a16:creationId xmlns:a16="http://schemas.microsoft.com/office/drawing/2014/main" xmlns="" id="{EE96A9D9-B936-5FDF-0BAD-F5C01D353E70}"/>
              </a:ext>
            </a:extLst>
          </p:cNvPr>
          <p:cNvSpPr txBox="1">
            <a:spLocks noChangeArrowheads="1"/>
          </p:cNvSpPr>
          <p:nvPr/>
        </p:nvSpPr>
        <p:spPr bwMode="auto">
          <a:xfrm>
            <a:off x="2424114" y="5661025"/>
            <a:ext cx="1800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général (1)+(2)</a:t>
            </a:r>
          </a:p>
        </p:txBody>
      </p:sp>
      <p:sp>
        <p:nvSpPr>
          <p:cNvPr id="45079" name="Text Box 82">
            <a:extLst>
              <a:ext uri="{FF2B5EF4-FFF2-40B4-BE49-F238E27FC236}">
                <a16:creationId xmlns:a16="http://schemas.microsoft.com/office/drawing/2014/main" xmlns="" id="{5D9E1912-4042-6CFE-F089-742935C73A4D}"/>
              </a:ext>
            </a:extLst>
          </p:cNvPr>
          <p:cNvSpPr txBox="1">
            <a:spLocks noChangeArrowheads="1"/>
          </p:cNvSpPr>
          <p:nvPr/>
        </p:nvSpPr>
        <p:spPr bwMode="auto">
          <a:xfrm>
            <a:off x="6311900" y="5661025"/>
            <a:ext cx="165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50000"/>
              </a:spcBef>
              <a:spcAft>
                <a:spcPct val="0"/>
              </a:spcAft>
              <a:buFont typeface="Arial" panose="020B0604020202020204" pitchFamily="34" charset="0"/>
              <a:buNone/>
            </a:pPr>
            <a:r>
              <a:rPr lang="fr-FR" altLang="fr-FR" sz="1200">
                <a:solidFill>
                  <a:prstClr val="black"/>
                </a:solidFill>
                <a:latin typeface="Arial" panose="020B0604020202020204" pitchFamily="34" charset="0"/>
              </a:rPr>
              <a:t>Total général (1)+(2)</a:t>
            </a:r>
          </a:p>
        </p:txBody>
      </p:sp>
      <p:sp>
        <p:nvSpPr>
          <p:cNvPr id="45080" name="Line 85">
            <a:extLst>
              <a:ext uri="{FF2B5EF4-FFF2-40B4-BE49-F238E27FC236}">
                <a16:creationId xmlns:a16="http://schemas.microsoft.com/office/drawing/2014/main" xmlns="" id="{F6D6482D-CD9D-7CF2-501F-C582BD433D87}"/>
              </a:ext>
            </a:extLst>
          </p:cNvPr>
          <p:cNvSpPr>
            <a:spLocks noChangeShapeType="1"/>
          </p:cNvSpPr>
          <p:nvPr/>
        </p:nvSpPr>
        <p:spPr bwMode="auto">
          <a:xfrm flipH="1">
            <a:off x="2063750" y="549276"/>
            <a:ext cx="71438" cy="547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81" name="Line 86">
            <a:extLst>
              <a:ext uri="{FF2B5EF4-FFF2-40B4-BE49-F238E27FC236}">
                <a16:creationId xmlns:a16="http://schemas.microsoft.com/office/drawing/2014/main" xmlns="" id="{DCBC1FDE-9561-482E-C55E-E474BE55EDCE}"/>
              </a:ext>
            </a:extLst>
          </p:cNvPr>
          <p:cNvSpPr>
            <a:spLocks noChangeShapeType="1"/>
          </p:cNvSpPr>
          <p:nvPr/>
        </p:nvSpPr>
        <p:spPr bwMode="auto">
          <a:xfrm flipH="1">
            <a:off x="2063750" y="5300663"/>
            <a:ext cx="784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82" name="Line 87">
            <a:extLst>
              <a:ext uri="{FF2B5EF4-FFF2-40B4-BE49-F238E27FC236}">
                <a16:creationId xmlns:a16="http://schemas.microsoft.com/office/drawing/2014/main" xmlns="" id="{75A1D217-6F30-E5E9-F1CB-7BFBB50D4866}"/>
              </a:ext>
            </a:extLst>
          </p:cNvPr>
          <p:cNvSpPr>
            <a:spLocks noChangeShapeType="1"/>
          </p:cNvSpPr>
          <p:nvPr/>
        </p:nvSpPr>
        <p:spPr bwMode="auto">
          <a:xfrm>
            <a:off x="9912350" y="549276"/>
            <a:ext cx="0" cy="547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83" name="Line 88">
            <a:extLst>
              <a:ext uri="{FF2B5EF4-FFF2-40B4-BE49-F238E27FC236}">
                <a16:creationId xmlns:a16="http://schemas.microsoft.com/office/drawing/2014/main" xmlns="" id="{A794F001-9C1C-F41E-BC59-905E32D77263}"/>
              </a:ext>
            </a:extLst>
          </p:cNvPr>
          <p:cNvSpPr>
            <a:spLocks noChangeShapeType="1"/>
          </p:cNvSpPr>
          <p:nvPr/>
        </p:nvSpPr>
        <p:spPr bwMode="auto">
          <a:xfrm>
            <a:off x="5087938" y="549276"/>
            <a:ext cx="0" cy="547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84" name="Line 89">
            <a:extLst>
              <a:ext uri="{FF2B5EF4-FFF2-40B4-BE49-F238E27FC236}">
                <a16:creationId xmlns:a16="http://schemas.microsoft.com/office/drawing/2014/main" xmlns="" id="{C04554DD-351F-DB1A-0703-DECB95ACCC4D}"/>
              </a:ext>
            </a:extLst>
          </p:cNvPr>
          <p:cNvSpPr>
            <a:spLocks noChangeShapeType="1"/>
          </p:cNvSpPr>
          <p:nvPr/>
        </p:nvSpPr>
        <p:spPr bwMode="auto">
          <a:xfrm flipH="1">
            <a:off x="4151313" y="549276"/>
            <a:ext cx="0" cy="547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sp>
        <p:nvSpPr>
          <p:cNvPr id="45085" name="Line 90">
            <a:extLst>
              <a:ext uri="{FF2B5EF4-FFF2-40B4-BE49-F238E27FC236}">
                <a16:creationId xmlns:a16="http://schemas.microsoft.com/office/drawing/2014/main" xmlns="" id="{5F97548E-9FC7-526F-CC1E-621886200976}"/>
              </a:ext>
            </a:extLst>
          </p:cNvPr>
          <p:cNvSpPr>
            <a:spLocks noChangeShapeType="1"/>
          </p:cNvSpPr>
          <p:nvPr/>
        </p:nvSpPr>
        <p:spPr bwMode="auto">
          <a:xfrm>
            <a:off x="9048750" y="549276"/>
            <a:ext cx="0" cy="547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fr-FR">
              <a:solidFill>
                <a:prstClr val="black"/>
              </a:solidFill>
            </a:endParaRPr>
          </a:p>
        </p:txBody>
      </p:sp>
      <p:cxnSp>
        <p:nvCxnSpPr>
          <p:cNvPr id="30" name="Connecteur droit 29">
            <a:extLst>
              <a:ext uri="{FF2B5EF4-FFF2-40B4-BE49-F238E27FC236}">
                <a16:creationId xmlns:a16="http://schemas.microsoft.com/office/drawing/2014/main" xmlns="" id="{B1872692-0472-1333-CE31-95AC54FFF04F}"/>
              </a:ext>
            </a:extLst>
          </p:cNvPr>
          <p:cNvCxnSpPr>
            <a:cxnSpLocks/>
          </p:cNvCxnSpPr>
          <p:nvPr/>
        </p:nvCxnSpPr>
        <p:spPr>
          <a:xfrm>
            <a:off x="2009775" y="2676525"/>
            <a:ext cx="381635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xmlns="" id="{512A450D-B872-549E-E57D-C35568A2899F}"/>
              </a:ext>
            </a:extLst>
          </p:cNvPr>
          <p:cNvCxnSpPr>
            <a:cxnSpLocks/>
          </p:cNvCxnSpPr>
          <p:nvPr/>
        </p:nvCxnSpPr>
        <p:spPr>
          <a:xfrm>
            <a:off x="2063750" y="3213100"/>
            <a:ext cx="381635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xmlns="" id="{170F0111-1681-8F38-7EB2-D70B5E342C3B}"/>
              </a:ext>
            </a:extLst>
          </p:cNvPr>
          <p:cNvCxnSpPr>
            <a:cxnSpLocks/>
          </p:cNvCxnSpPr>
          <p:nvPr/>
        </p:nvCxnSpPr>
        <p:spPr>
          <a:xfrm>
            <a:off x="2063750" y="3716338"/>
            <a:ext cx="381635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xmlns="" id="{7206FD18-14C9-EC38-BD44-E7D948818402}"/>
              </a:ext>
            </a:extLst>
          </p:cNvPr>
          <p:cNvCxnSpPr>
            <a:cxnSpLocks/>
          </p:cNvCxnSpPr>
          <p:nvPr/>
        </p:nvCxnSpPr>
        <p:spPr>
          <a:xfrm>
            <a:off x="2063750" y="4005263"/>
            <a:ext cx="381635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xmlns="" id="{219D3B7E-147C-2997-EE73-F91F3982C110}"/>
              </a:ext>
            </a:extLst>
          </p:cNvPr>
          <p:cNvCxnSpPr>
            <a:cxnSpLocks/>
          </p:cNvCxnSpPr>
          <p:nvPr/>
        </p:nvCxnSpPr>
        <p:spPr>
          <a:xfrm>
            <a:off x="2063750" y="4292600"/>
            <a:ext cx="381635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xmlns="" id="{34DC5164-F997-B472-DFE0-061DC3F476EB}"/>
              </a:ext>
            </a:extLst>
          </p:cNvPr>
          <p:cNvCxnSpPr>
            <a:cxnSpLocks/>
          </p:cNvCxnSpPr>
          <p:nvPr/>
        </p:nvCxnSpPr>
        <p:spPr>
          <a:xfrm>
            <a:off x="2135188" y="4724400"/>
            <a:ext cx="381635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xmlns="" id="{D7553BAC-208A-BDEA-138D-10045E1DC48E}"/>
              </a:ext>
            </a:extLst>
          </p:cNvPr>
          <p:cNvCxnSpPr>
            <a:cxnSpLocks/>
          </p:cNvCxnSpPr>
          <p:nvPr/>
        </p:nvCxnSpPr>
        <p:spPr>
          <a:xfrm>
            <a:off x="5880100" y="2420938"/>
            <a:ext cx="410368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xmlns="" id="{D993F4F8-4095-82C5-F2BB-1B249E625181}"/>
              </a:ext>
            </a:extLst>
          </p:cNvPr>
          <p:cNvCxnSpPr>
            <a:cxnSpLocks/>
          </p:cNvCxnSpPr>
          <p:nvPr/>
        </p:nvCxnSpPr>
        <p:spPr>
          <a:xfrm>
            <a:off x="5924550" y="2924175"/>
            <a:ext cx="405923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xmlns="" id="{4A0EF334-B877-A473-6B14-57CC8FC6F8E6}"/>
              </a:ext>
            </a:extLst>
          </p:cNvPr>
          <p:cNvCxnSpPr>
            <a:cxnSpLocks/>
          </p:cNvCxnSpPr>
          <p:nvPr/>
        </p:nvCxnSpPr>
        <p:spPr>
          <a:xfrm>
            <a:off x="5937251" y="3178175"/>
            <a:ext cx="4060825"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xmlns="" id="{5CF7A499-F53F-936B-8A2D-634E3DCE3472}"/>
              </a:ext>
            </a:extLst>
          </p:cNvPr>
          <p:cNvCxnSpPr>
            <a:cxnSpLocks/>
          </p:cNvCxnSpPr>
          <p:nvPr/>
        </p:nvCxnSpPr>
        <p:spPr>
          <a:xfrm>
            <a:off x="5902325" y="3486150"/>
            <a:ext cx="405923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xmlns="" id="{88EABB5A-AD21-EBCA-149A-8086C20B5E5B}"/>
              </a:ext>
            </a:extLst>
          </p:cNvPr>
          <p:cNvCxnSpPr>
            <a:cxnSpLocks/>
          </p:cNvCxnSpPr>
          <p:nvPr/>
        </p:nvCxnSpPr>
        <p:spPr>
          <a:xfrm>
            <a:off x="5880100" y="3789363"/>
            <a:ext cx="405923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xmlns="" id="{6410B631-02EE-C6A6-5336-9753576F556B}"/>
              </a:ext>
            </a:extLst>
          </p:cNvPr>
          <p:cNvCxnSpPr>
            <a:cxnSpLocks/>
          </p:cNvCxnSpPr>
          <p:nvPr/>
        </p:nvCxnSpPr>
        <p:spPr>
          <a:xfrm>
            <a:off x="5951539" y="4221163"/>
            <a:ext cx="4060825"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78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16308</TotalTime>
  <Words>11293</Words>
  <Application>Microsoft Office PowerPoint</Application>
  <PresentationFormat>Grand écran</PresentationFormat>
  <Paragraphs>2025</Paragraphs>
  <Slides>132</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132</vt:i4>
      </vt:variant>
    </vt:vector>
  </HeadingPairs>
  <TitlesOfParts>
    <vt:vector size="143" baseType="lpstr">
      <vt:lpstr>Aparajita</vt:lpstr>
      <vt:lpstr>Arial</vt:lpstr>
      <vt:lpstr>Arial</vt:lpstr>
      <vt:lpstr>Calibri</vt:lpstr>
      <vt:lpstr>Calibri Light</vt:lpstr>
      <vt:lpstr>Tw Cen MT</vt:lpstr>
      <vt:lpstr>Tw Cen MT Condensed</vt:lpstr>
      <vt:lpstr>Wingdings</vt:lpstr>
      <vt:lpstr>Wingdings 3</vt:lpstr>
      <vt:lpstr>Intégral</vt:lpstr>
      <vt:lpstr>Office Theme</vt:lpstr>
      <vt:lpstr>Présentation PowerPoint</vt:lpstr>
      <vt:lpstr>Les syndics : un double jeu</vt:lpstr>
      <vt:lpstr>Les syndics : un double jeu</vt:lpstr>
      <vt:lpstr>Les droits et pouvoirs du conseil syndical</vt:lpstr>
      <vt:lpstr>Les DROITS d’assistance du conseil syndical</vt:lpstr>
      <vt:lpstr>Les pouvoirs d’assistance du conseil syndical</vt:lpstr>
      <vt:lpstr>LA MISE EN CONCURRENCE DES CONTRATS DE SYNDIC</vt:lpstr>
      <vt:lpstr>Une obligation de mise en concurrence des contrats de syndic</vt:lpstr>
      <vt:lpstr>LE CONTRÔLE DU CABINET DE SYNDIC PROSPECTE: « le moins cher n’est pas forcement le mieux disant »</vt:lpstr>
      <vt:lpstr>Etablir une fiche d’identité de la copropriété et du syndic </vt:lpstr>
      <vt:lpstr>Le contrat type de syndic est défini par DECRET</vt:lpstr>
      <vt:lpstr>Obligation du respect du contrat type de syndic</vt:lpstr>
      <vt:lpstr>Obligation du respect du contrat type de syndic</vt:lpstr>
      <vt:lpstr>REGLES A CONNAITRE EN MATIERE DE CONTRAT DE SYNDIC </vt:lpstr>
      <vt:lpstr>Les règles en matière de désignation et révocation du syndic</vt:lpstr>
      <vt:lpstr>MODALITE DE DESIGNATION DU SYNDIC EN COURS DE MANDAT</vt:lpstr>
      <vt:lpstr>résiliation à l’initiative du conseil syndical en cas d'inexécution suffisamment grave du syndic </vt:lpstr>
      <vt:lpstr>MODALITE DE TRANSMISSION DES DOCUMENTS EN CAS DE CHANGEMENT DE SYNDIC </vt:lpstr>
      <vt:lpstr>Le DROIT A OBTENIR du syndic L’ENSEMBLE DES DOCUMENTS DE LA COPROPRIETE</vt:lpstr>
      <vt:lpstr>Le DROIT A OBTENIR du syndic L’ENSEMBLE DES DOCUMENTS DE LA COPROPRIETE (article 21 de la loi du juillet 1965)</vt:lpstr>
      <vt:lpstr>Le POUVOIRS POUR CONTRAINDRE LE SYNDIC A REMETTRE LES DOCUMENTS RECLAMES</vt:lpstr>
      <vt:lpstr>LES MESURES POUR FAIRE EXECUTER LES PENALITES CALCULEES</vt:lpstr>
      <vt:lpstr>Comment rendre opposable la demande: qui, quand, quoi?</vt:lpstr>
      <vt:lpstr>LA GESTION DE L’EXTRANET DE LA COPROPRIETE</vt:lpstr>
      <vt:lpstr>Les documents minimums qui doivent figurer dans l’extranEt de la copropriété</vt:lpstr>
      <vt:lpstr>Simulations des délais de mise à jour des documents sur l’extranet</vt:lpstr>
      <vt:lpstr>Présentation PowerPoint</vt:lpstr>
      <vt:lpstr>Présentation PowerPoint</vt:lpstr>
      <vt:lpstr>Comment faire évoluer cette liste et la fréquence des mises a jour</vt:lpstr>
      <vt:lpstr>Comment faire évoluer cette liste et la fréquence des mises a jour</vt:lpstr>
      <vt:lpstr>LA DELEGATION ETENDUE DONNEE AU CONSEIL SYNDICAL</vt:lpstr>
      <vt:lpstr>Présentation PowerPoint</vt:lpstr>
      <vt:lpstr>Présentation PowerPoint</vt:lpstr>
      <vt:lpstr>Présentation PowerPoint</vt:lpstr>
      <vt:lpstr>L’ELABORATION DE L’ORDRE DU JOUR ET DES BUDGETS PREVISIONNELS </vt:lpstr>
      <vt:lpstr>Présentation PowerPoint</vt:lpstr>
      <vt:lpstr>Présentation PowerPoint</vt:lpstr>
      <vt:lpstr>Présentation PowerPoint</vt:lpstr>
      <vt:lpstr>LA TENUE DE L’ASSEMBLEE GENERALE</vt:lpstr>
      <vt:lpstr>LES MODALITES DE CONVOCATION PAPIER DE L’ASSEMBLEE GENERALE</vt:lpstr>
      <vt:lpstr>Présentation PowerPoint</vt:lpstr>
      <vt:lpstr>LA GESTION DES POUVOIRS EN ASSEMBLEE GENERALE</vt:lpstr>
      <vt:lpstr>LA GESTION DES POUVOIRS SANS INDICATION DU NOM DU MANDATAIRE</vt:lpstr>
      <vt:lpstr>Qui ne peut pas recevoir de pouvoir?</vt:lpstr>
      <vt:lpstr>Les nouvelles règles en matière de pouvoir</vt:lpstr>
      <vt:lpstr>Présentation PowerPoint</vt:lpstr>
      <vt:lpstr>LES MAJORITES ET LES POSSIBILITES DE PASSERELLE</vt:lpstr>
      <vt:lpstr>Les règles DE MAJORITE à connaître en cours d’assemblée générale </vt:lpstr>
      <vt:lpstr>Les règles DE MAJORITE à connaître en cours d’assemblée générale </vt:lpstr>
      <vt:lpstr>Les règles DE MAJORITE à connaître en cours d’assemblée générale </vt:lpstr>
      <vt:lpstr>Les règles DE MAJORITE à connaître en cours d’assemblée générale </vt:lpstr>
      <vt:lpstr>Présentation PowerPoint</vt:lpstr>
      <vt:lpstr>Présentation PowerPoint</vt:lpstr>
      <vt:lpstr>PRENONS UNE COPROPRIETE DE 100 COPROPRIETAIRES REPRESENTANT 10 000° 72 COPROPRIETAIRES SONT PRESENTS OU REPRESENTES REPRESENTANT ou ayant voté par correspondance 7500° - 58 COPROPRIETAIRES ONT VOTE REPRESENTANT 4200°</vt:lpstr>
      <vt:lpstr>PRENONS UNE COPROPRIETE DE 100 COPROPRIETAIRES REPRESENTANT 10 000° 72 COPROPRIETAIRES SONT PRESENTS OU REPRESENTES REPRESENTANT ou ayant voté par correspondance 7500° - 58 COPROPRIETAIRES ONT VOTE REPRESENTANT 4200°</vt:lpstr>
      <vt:lpstr>PRENONS UNE COPROPRIETE DE 100 COPROPRIETAIRES REPRESENTANT 10 000° 72 COPROPRIETAIRES SONT PRESENTS OU REPRESENTES REPRESENTANT ou ayant voté par correspondance 7500° - 58 COPROPRIETAIRES ONT VOTE REPRESENTANT 4200°</vt:lpstr>
      <vt:lpstr>PRENONS UNE COPROPRIETE DE 100 COPROPRIETAIRES REPRESENTANT 10 000° 72 COPROPRIETAIRES SONT PRESENTS OU REPRESENTES REPRESENTANT ou ayant voté par correspondance 7500° - 58 COPROPRIETAIRES ONT VOTE REPRESENTANT 4200°</vt:lpstr>
      <vt:lpstr>PRENONS UNE COPROPRIETE DE 100 COPROPRIETAIRES REPRESENTANT 10 000° 72 COPROPRIETAIRES SONT PRESENTS OU REPRESENTES REPRESENTANT ou ayant voté par correspondance 7500° - 58 COPROPRIETAIRES ONT VOTE REPRESENTANT 4200°</vt:lpstr>
      <vt:lpstr>PRENONS UNE COPROPRIETE DE 100 COPROPRIETAIRES REPRESENTANT 10 000° 72 COPROPRIETAIRES SONT PRESENTS OU REPRESENTES REPRESENTANT ou ayant voté par correspondance 7500° - 58 COPROPRIETAIRES ONT VOTE REPRESENTANT 4200°</vt:lpstr>
      <vt:lpstr>PRENONS UNE COPROPRIETE DE 100 COPROPRIETAIRES REPRESENTANT 10 000° 72 COPROPRIETAIRES SONT PRESENTS OU REPRESENTES REPRESENTANT ou ayant voté par correspondance 7500° - 58 COPROPRIETAIRES ONT VOTE REPRESENTANT 4200°</vt:lpstr>
      <vt:lpstr>Passerelles de vote en deuxième lecture au cours de l’assemblée générale</vt:lpstr>
      <vt:lpstr>PRENONS UNE COPROPRIETE DE 100 COPROPRIETAIRES REPRESENTANT 10 000° 72 COPROPRIETAIRES SONT PRESENTS OU REPRESENTES REPRESENTANT 7500° - 58 COPROPRIETAIRES ONT VOTE REPRESENTANT 4200°</vt:lpstr>
      <vt:lpstr>PRENONS UNE COPROPRIETE DE 100 COPROPRIETAIRES REPRESENTANT 10 000° 72 COPROPRIETAIRES SONT PRESENTS OU REPRESENTES REPRESENTANT ou ayant voté par correspondance 7500° - 58 COPROPRIETAIRES ONT VOTE REPRESENTANT 4200°</vt:lpstr>
      <vt:lpstr>PRENONS UNE COPROPRIETE DE 100 COPROPRIETAIRES REPRESENTANT 10 000° 72 COPROPRIETAIRES SONT PRESENTS OU REPRESENTES REPRESENTANT ou ayant voté par correspondance 7500° - 58 COPROPRIETAIRES ONT VOTE REPRESENTANT 4200°</vt:lpstr>
      <vt:lpstr>PRENONS UNE COPROPRIETE DE 100 COPROPRIETAIRES REPRESENTANT 10 000° 72 COPROPRIETAIRES SONT PRESENTS OU REPRESENTES REPRESENTANT ou ayant voté par correspondance 7500° - 58 COPROPRIETAIRES ONT VOTE REPRESENTANT 4200°</vt:lpstr>
      <vt:lpstr>PRENONS UNE COPROPRIETE DE 100 COPROPRIETAIRES REPRESENTANT 10 000° 72 COPROPRIETAIRES SONT PRESENTS OU REPRESENTES REPRESENTANT ou ayant voté par correspondance 7500° - 58 COPROPRIETAIRES ONT VOTE REPRESENTANT 4200°</vt:lpstr>
      <vt:lpstr>Présentation PowerPoint</vt:lpstr>
      <vt:lpstr>LES REGLES A CONNAITRE POUR UN PRESIDENT DE SEANCE EFFICACE</vt:lpstr>
      <vt:lpstr>Les règles à connaître pour être un président de séance efficace </vt:lpstr>
      <vt:lpstr>Les règles à connaître pour être un président de séance efficace </vt:lpstr>
      <vt:lpstr>LE PROCES-VERBAL D’ASSEMBLEE GENERALE</vt:lpstr>
      <vt:lpstr>Les règles en matière de procès-verbal d’assemblée générale </vt:lpstr>
      <vt:lpstr>Les délais de contestation de décision d’assemblée générale</vt:lpstr>
      <vt:lpstr>LES POUVOIRS DU PRESIDENT DU CONSEIL SYNDICAL </vt:lpstr>
      <vt:lpstr>Les pouvoirs spécifiqueS du président du conseil syndical</vt:lpstr>
      <vt:lpstr>Les pouvoirs spécifiqueS du président du conseil syndical</vt:lpstr>
      <vt:lpstr>Les pouvoirs spécifiqueS du président du conseil syndical</vt:lpstr>
      <vt:lpstr>Les pouvoirs spécifiques du président du conseil syndical</vt:lpstr>
      <vt:lpstr>Présentation PowerPoint</vt:lpstr>
      <vt:lpstr>Présentation PowerPoint</vt:lpstr>
      <vt:lpstr>LA LECTURE DES 5 ANNEXES COMPTABLES</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syndical : comment être un contre-pouvoir efficace face à son syndic</dc:title>
  <dc:creator>Emile HAGEGE</dc:creator>
  <cp:lastModifiedBy>Secretaire</cp:lastModifiedBy>
  <cp:revision>164</cp:revision>
  <cp:lastPrinted>2024-04-07T16:25:32Z</cp:lastPrinted>
  <dcterms:created xsi:type="dcterms:W3CDTF">2020-02-27T09:11:11Z</dcterms:created>
  <dcterms:modified xsi:type="dcterms:W3CDTF">2024-04-08T14:21:29Z</dcterms:modified>
</cp:coreProperties>
</file>