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654" r:id="rId3"/>
    <p:sldId id="765" r:id="rId4"/>
    <p:sldId id="657" r:id="rId5"/>
    <p:sldId id="301" r:id="rId6"/>
    <p:sldId id="780" r:id="rId7"/>
    <p:sldId id="767" r:id="rId8"/>
    <p:sldId id="768" r:id="rId9"/>
    <p:sldId id="772" r:id="rId10"/>
    <p:sldId id="363" r:id="rId11"/>
    <p:sldId id="259" r:id="rId12"/>
    <p:sldId id="365" r:id="rId13"/>
    <p:sldId id="773" r:id="rId14"/>
    <p:sldId id="774" r:id="rId15"/>
    <p:sldId id="775" r:id="rId16"/>
    <p:sldId id="659" r:id="rId17"/>
    <p:sldId id="660" r:id="rId18"/>
    <p:sldId id="661" r:id="rId19"/>
    <p:sldId id="776" r:id="rId20"/>
    <p:sldId id="777" r:id="rId21"/>
    <p:sldId id="266" r:id="rId22"/>
    <p:sldId id="778" r:id="rId23"/>
    <p:sldId id="779" r:id="rId24"/>
    <p:sldId id="338" r:id="rId25"/>
    <p:sldId id="264" r:id="rId26"/>
    <p:sldId id="281" r:id="rId27"/>
    <p:sldId id="284" r:id="rId28"/>
    <p:sldId id="263" r:id="rId29"/>
    <p:sldId id="371" r:id="rId30"/>
    <p:sldId id="368" r:id="rId31"/>
    <p:sldId id="261" r:id="rId32"/>
    <p:sldId id="262" r:id="rId33"/>
    <p:sldId id="372" r:id="rId34"/>
    <p:sldId id="373" r:id="rId35"/>
    <p:sldId id="26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p:scale>
          <a:sx n="100" d="100"/>
          <a:sy n="100" d="100"/>
        </p:scale>
        <p:origin x="93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648C1-364C-4880-99C0-706F5088F05C}" type="datetimeFigureOut">
              <a:rPr lang="fr-FR" smtClean="0"/>
              <a:t>18/06/2024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5AE49-5D0E-420B-879E-49EED4FDBDE9}" type="slidenum">
              <a:rPr lang="fr-FR" smtClean="0"/>
              <a:t>‹N°›</a:t>
            </a:fld>
            <a:endParaRPr lang="fr-FR"/>
          </a:p>
        </p:txBody>
      </p:sp>
    </p:spTree>
    <p:extLst>
      <p:ext uri="{BB962C8B-B14F-4D97-AF65-F5344CB8AC3E}">
        <p14:creationId xmlns:p14="http://schemas.microsoft.com/office/powerpoint/2010/main" val="10040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0219065-6153-4C27-84DA-92D3B193A3C0}"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237942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0339" indent="-300389">
              <a:spcBef>
                <a:spcPct val="30000"/>
              </a:spcBef>
              <a:defRPr sz="1300">
                <a:solidFill>
                  <a:schemeClr val="tx1"/>
                </a:solidFill>
                <a:latin typeface="Arial" panose="020B0604020202020204" pitchFamily="34" charset="0"/>
              </a:defRPr>
            </a:lvl2pPr>
            <a:lvl3pPr marL="1201553" indent="-239975">
              <a:spcBef>
                <a:spcPct val="30000"/>
              </a:spcBef>
              <a:defRPr sz="1300">
                <a:solidFill>
                  <a:schemeClr val="tx1"/>
                </a:solidFill>
                <a:latin typeface="Arial" panose="020B0604020202020204" pitchFamily="34" charset="0"/>
              </a:defRPr>
            </a:lvl3pPr>
            <a:lvl4pPr marL="1683181" indent="-239975">
              <a:spcBef>
                <a:spcPct val="30000"/>
              </a:spcBef>
              <a:defRPr sz="1300">
                <a:solidFill>
                  <a:schemeClr val="tx1"/>
                </a:solidFill>
                <a:latin typeface="Arial" panose="020B0604020202020204" pitchFamily="34" charset="0"/>
              </a:defRPr>
            </a:lvl4pPr>
            <a:lvl5pPr marL="2164809" indent="-239975">
              <a:spcBef>
                <a:spcPct val="30000"/>
              </a:spcBef>
              <a:defRPr sz="1300">
                <a:solidFill>
                  <a:schemeClr val="tx1"/>
                </a:solidFill>
                <a:latin typeface="Arial" panose="020B0604020202020204" pitchFamily="34" charset="0"/>
              </a:defRPr>
            </a:lvl5pPr>
            <a:lvl6pPr marL="2648115" indent="-239975" eaLnBrk="0" fontAlgn="base" hangingPunct="0">
              <a:spcBef>
                <a:spcPct val="30000"/>
              </a:spcBef>
              <a:spcAft>
                <a:spcPct val="0"/>
              </a:spcAft>
              <a:defRPr sz="1300">
                <a:solidFill>
                  <a:schemeClr val="tx1"/>
                </a:solidFill>
                <a:latin typeface="Arial" panose="020B0604020202020204" pitchFamily="34" charset="0"/>
              </a:defRPr>
            </a:lvl6pPr>
            <a:lvl7pPr marL="3131421" indent="-239975" eaLnBrk="0" fontAlgn="base" hangingPunct="0">
              <a:spcBef>
                <a:spcPct val="30000"/>
              </a:spcBef>
              <a:spcAft>
                <a:spcPct val="0"/>
              </a:spcAft>
              <a:defRPr sz="1300">
                <a:solidFill>
                  <a:schemeClr val="tx1"/>
                </a:solidFill>
                <a:latin typeface="Arial" panose="020B0604020202020204" pitchFamily="34" charset="0"/>
              </a:defRPr>
            </a:lvl7pPr>
            <a:lvl8pPr marL="3614727" indent="-239975" eaLnBrk="0" fontAlgn="base" hangingPunct="0">
              <a:spcBef>
                <a:spcPct val="30000"/>
              </a:spcBef>
              <a:spcAft>
                <a:spcPct val="0"/>
              </a:spcAft>
              <a:defRPr sz="1300">
                <a:solidFill>
                  <a:schemeClr val="tx1"/>
                </a:solidFill>
                <a:latin typeface="Arial" panose="020B0604020202020204" pitchFamily="34" charset="0"/>
              </a:defRPr>
            </a:lvl8pPr>
            <a:lvl9pPr marL="4098033" indent="-239975" eaLnBrk="0" fontAlgn="base" hangingPunct="0">
              <a:spcBef>
                <a:spcPct val="3000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0B247E45-24AD-4F26-951D-846E33DC8FAA}" type="slidenum">
              <a:rPr lang="fr-FR" altLang="fr-FR" sz="1200">
                <a:solidFill>
                  <a:srgbClr val="000000"/>
                </a:solidFill>
              </a:rPr>
              <a:pPr fontAlgn="base">
                <a:spcBef>
                  <a:spcPct val="0"/>
                </a:spcBef>
                <a:spcAft>
                  <a:spcPct val="0"/>
                </a:spcAft>
              </a:pPr>
              <a:t>25</a:t>
            </a:fld>
            <a:endParaRPr lang="fr-FR" altLang="fr-FR" sz="120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237966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5A48E0F-E3D4-40B3-ABF6-73857010E1C5}"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96566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D3DE05-D755-4606-A4CF-62AF236AB6EA}"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829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0219065-6153-4C27-84DA-92D3B193A3C0}"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134153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625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A1BF80-5923-40AA-966B-2F8686194D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2CB02B2-AF96-48FA-A01D-56EE905CEF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2743ECA-6DEA-4F9B-9D70-3207B6AFED3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2493DD97-AC0E-44C6-BA14-A9476336372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590FDCD4-BC8A-4E0F-A016-1E465E1E91A6}"/>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123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7672779-7213-468D-A67A-5148A8A35C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617C812A-C331-43BC-9298-4072B92A24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E0A0E0F-BD38-436F-94B2-3380986F170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65F23D1-6B1F-4EAF-9D0B-AE1C05FF1765}"/>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711CDE9-D21B-4A09-A548-A7A6CBEB1195}"/>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025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036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289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588C43-9DBB-4D89-9BB3-2DD8A463B8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AFEB303-8D5F-41E0-8F7B-A41FF7F12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73ECB8BF-B76E-4D35-9728-A0DCDF0FAD78}"/>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0593869C-031B-44C3-A93E-7054BE04595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EFF153F-8932-4F0B-915B-1FD7A921519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353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117BDA6-749E-41EB-8A46-1A3B35EA7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3E944A2-EB2C-4047-BE7E-9B5ED8224B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14EF7957-364F-439B-A289-2C023E1933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39BA674-6C27-4324-97B9-06EFF2EF7B76}"/>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2390C613-E94A-4999-B351-178F7CA6206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D29E7B21-454B-49D6-A216-A32770635C0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63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D905EA-F355-4B94-8D9A-C41FB58E9C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77A94022-DBF5-4550-8B9B-5476B1990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48E765D2-A549-47CF-B30C-EF6A109EAD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80D6AE4-A8C7-43C3-B7EA-7F6417870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BF67FDE-09AF-4B46-896B-69A174CDA0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FC71D228-0354-4C2D-8EA6-223AEA865C6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91A570B7-ECF0-4EAE-B899-AE8CB0E6EC16}"/>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B50C2307-A601-4E0D-8578-CBC3678401B0}"/>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344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6CB09A-78EC-4D0B-9270-46404D7266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C0DA7BC-48A2-42AE-A580-1035E1776442}"/>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5A9CC564-AA6B-4B3F-8652-FDE654565DC1}"/>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0086CF2F-5AF6-44C0-8B97-0262F68973D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5406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A4D3FA7-447E-4779-A857-8786392E231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05AB8873-26AC-4C85-9B2B-8652B9F8F877}"/>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4A88B704-BACB-41B8-B154-25FB21C43F0D}"/>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751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58DA0A-9B81-4F52-AFC5-3A00795F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19176AE-B516-4926-BC69-E1F79AD9F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8FA13B0-DF47-46CB-94A8-7A2B1312A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3F22C3E-8D95-4194-A13B-FEEFC8F119D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E6175C9-0EF2-49EB-9322-21EE6A0D6A5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0F5D6E1-F340-4458-9547-3BEEB39705D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075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8676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630E7F-5598-4C31-A9E1-26E1D6428E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F34ED917-265E-4198-AD22-4D001350C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8C07829E-2BED-43BC-8640-16E20D4F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06C99EF-CEAA-41A5-A43C-678896B2705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0EAC1406-C941-4F3D-B793-AFCC44F8B6F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F1FEFB03-DC48-44C6-8229-3E9CE613BC11}"/>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714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A1BF80-5923-40AA-966B-2F8686194D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2CB02B2-AF96-48FA-A01D-56EE905CEF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2743ECA-6DEA-4F9B-9D70-3207B6AFED3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2493DD97-AC0E-44C6-BA14-A9476336372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590FDCD4-BC8A-4E0F-A016-1E465E1E91A6}"/>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3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7672779-7213-468D-A67A-5148A8A35C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617C812A-C331-43BC-9298-4072B92A24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E0A0E0F-BD38-436F-94B2-3380986F170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65F23D1-6B1F-4EAF-9D0B-AE1C05FF1765}"/>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711CDE9-D21B-4A09-A548-A7A6CBEB1195}"/>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59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588C43-9DBB-4D89-9BB3-2DD8A463B8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AFEB303-8D5F-41E0-8F7B-A41FF7F12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73ECB8BF-B76E-4D35-9728-A0DCDF0FAD78}"/>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0593869C-031B-44C3-A93E-7054BE04595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EFF153F-8932-4F0B-915B-1FD7A921519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150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117BDA6-749E-41EB-8A46-1A3B35EA7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3E944A2-EB2C-4047-BE7E-9B5ED8224B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14EF7957-364F-439B-A289-2C023E1933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39BA674-6C27-4324-97B9-06EFF2EF7B76}"/>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2390C613-E94A-4999-B351-178F7CA6206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D29E7B21-454B-49D6-A216-A32770635C0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814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D905EA-F355-4B94-8D9A-C41FB58E9C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77A94022-DBF5-4550-8B9B-5476B1990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48E765D2-A549-47CF-B30C-EF6A109EAD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80D6AE4-A8C7-43C3-B7EA-7F6417870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BF67FDE-09AF-4B46-896B-69A174CDA0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FC71D228-0354-4C2D-8EA6-223AEA865C6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91A570B7-ECF0-4EAE-B899-AE8CB0E6EC16}"/>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B50C2307-A601-4E0D-8578-CBC3678401B0}"/>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288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6CB09A-78EC-4D0B-9270-46404D7266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C0DA7BC-48A2-42AE-A580-1035E1776442}"/>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5A9CC564-AA6B-4B3F-8652-FDE654565DC1}"/>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0086CF2F-5AF6-44C0-8B97-0262F68973D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607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A4D3FA7-447E-4779-A857-8786392E231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05AB8873-26AC-4C85-9B2B-8652B9F8F877}"/>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4A88B704-BACB-41B8-B154-25FB21C43F0D}"/>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21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58DA0A-9B81-4F52-AFC5-3A00795F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19176AE-B516-4926-BC69-E1F79AD9F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8FA13B0-DF47-46CB-94A8-7A2B1312A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3F22C3E-8D95-4194-A13B-FEEFC8F119D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E6175C9-0EF2-49EB-9322-21EE6A0D6A5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0F5D6E1-F340-4458-9547-3BEEB39705D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134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630E7F-5598-4C31-A9E1-26E1D6428E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F34ED917-265E-4198-AD22-4D001350C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8C07829E-2BED-43BC-8640-16E20D4F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06C99EF-CEAA-41A5-A43C-678896B2705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0EAC1406-C941-4F3D-B793-AFCC44F8B6F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F1FEFB03-DC48-44C6-8229-3E9CE613BC11}"/>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515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D6EA85B-EA63-450B-9D2D-E02A402D7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CD51163-2146-4B98-8FAB-F3E825167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4A4E3B7-C0C7-4001-9E57-63D1D6D81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0969ABA-3003-46FA-A373-887A8C33B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CB3F5B38-4914-4362-A81D-9CE0E276F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960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D6EA85B-EA63-450B-9D2D-E02A402D7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CD51163-2146-4B98-8FAB-F3E825167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4A4E3B7-C0C7-4001-9E57-63D1D6D81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DC081-9239-47A4-94E9-512BCEB993D1}" type="datetimeFigureOut">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0969ABA-3003-46FA-A373-887A8C33B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CB3F5B38-4914-4362-A81D-9CE0E276F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053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96&amp;idArticle=LEGIARTI000041565287&amp;dateTexte=&amp;categorieLien=cid" TargetMode="External"/><Relationship Id="rId2" Type="http://schemas.openxmlformats.org/officeDocument/2006/relationships/hyperlink" Target="https://www.legifrance.gouv.fr/affichCodeArticle.do?cidTexte=LEGITEXT000006074096&amp;idArticle=LEGIARTI000041565281&amp;dateTexte=&amp;categorieLien=cid" TargetMode="External"/><Relationship Id="rId1" Type="http://schemas.openxmlformats.org/officeDocument/2006/relationships/slideLayout" Target="../slideLayouts/slideLayout2.xml"/><Relationship Id="rId4" Type="http://schemas.openxmlformats.org/officeDocument/2006/relationships/hyperlink" Target="https://www.legifrance.gouv.fr/codes/article_lc/LEGIARTI00004397694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45990"/>
            <a:ext cx="12192000" cy="1779373"/>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r>
              <a:rPr lang="fr-FR" sz="5200" b="1" dirty="0">
                <a:cs typeface="Arial" panose="020B0604020202020204" pitchFamily="34" charset="0"/>
              </a:rPr>
              <a:t>ET LE</a:t>
            </a:r>
            <a:endParaRPr lang="fr-FR" sz="5200" b="1" dirty="0">
              <a:latin typeface="Arial" panose="020B0604020202020204" pitchFamily="34" charset="0"/>
              <a:cs typeface="Arial" panose="020B0604020202020204" pitchFamily="34" charset="0"/>
            </a:endParaRPr>
          </a:p>
          <a:p>
            <a:pPr marL="0" indent="0" algn="ctr">
              <a:buNone/>
            </a:pPr>
            <a:r>
              <a:rPr lang="fr-FR" sz="5200" b="1" dirty="0">
                <a:cs typeface="Arial" panose="020B0604020202020204" pitchFamily="34" charset="0"/>
              </a:rPr>
              <a:t>NOUVEAU FONDS DE TRAVAUX</a:t>
            </a:r>
            <a:endParaRPr lang="fr-FR" sz="5200" b="1" dirty="0">
              <a:latin typeface="Arial" panose="020B0604020202020204" pitchFamily="34" charset="0"/>
              <a:cs typeface="Arial" panose="020B0604020202020204" pitchFamily="34" charset="0"/>
            </a:endParaRPr>
          </a:p>
        </p:txBody>
      </p:sp>
      <p:pic>
        <p:nvPicPr>
          <p:cNvPr id="5" name="Picture 3" descr="f8df1bef-6142-4e4a-b0fa-a0c9dc9f2f98@mxp5">
            <a:extLst>
              <a:ext uri="{FF2B5EF4-FFF2-40B4-BE49-F238E27FC236}">
                <a16:creationId xmlns:a16="http://schemas.microsoft.com/office/drawing/2014/main" xmlns="" id="{8FC89636-5417-4CB7-A29D-E6410D87A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612" y="2333056"/>
            <a:ext cx="4403502" cy="4316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7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5419" y="1047402"/>
            <a:ext cx="11998036" cy="5810598"/>
          </a:xfrm>
        </p:spPr>
        <p:txBody>
          <a:bodyPr>
            <a:noAutofit/>
          </a:bodyPr>
          <a:lstStyle/>
          <a:p>
            <a:pPr marL="285750" indent="-285750" algn="just" defTabSz="457200">
              <a:lnSpc>
                <a:spcPct val="100000"/>
              </a:lnSpc>
              <a:spcBef>
                <a:spcPts val="0"/>
              </a:spcBef>
              <a:buFontTx/>
              <a:buChar char="-"/>
              <a:defRPr/>
            </a:pPr>
            <a:r>
              <a:rPr lang="fr-FR" sz="2400" dirty="0"/>
              <a:t>Des </a:t>
            </a:r>
            <a:r>
              <a:rPr lang="fr-FR" sz="2400" dirty="0">
                <a:solidFill>
                  <a:srgbClr val="FF0000"/>
                </a:solidFill>
              </a:rPr>
              <a:t>travaux prescrits par les lois et règlements </a:t>
            </a:r>
            <a:r>
              <a:rPr lang="fr-FR" sz="2400" dirty="0"/>
              <a:t>ou </a:t>
            </a:r>
            <a:r>
              <a:rPr lang="fr-FR" sz="2400" dirty="0">
                <a:solidFill>
                  <a:srgbClr val="FF0000"/>
                </a:solidFill>
              </a:rPr>
              <a:t>des travaux décidés par l'assemblée générale </a:t>
            </a:r>
            <a:r>
              <a:rPr lang="fr-FR" sz="2400" dirty="0"/>
              <a:t>des copropriétaires (art. 14-2 de la loi du  10 juillet 1965)</a:t>
            </a:r>
          </a:p>
          <a:p>
            <a:pPr marL="0" indent="0" algn="just" defTabSz="457200">
              <a:lnSpc>
                <a:spcPct val="100000"/>
              </a:lnSpc>
              <a:spcBef>
                <a:spcPts val="0"/>
              </a:spcBef>
              <a:buNone/>
              <a:defRPr/>
            </a:pPr>
            <a:endParaRPr lang="fr-FR" sz="2400" dirty="0"/>
          </a:p>
          <a:p>
            <a:pPr marL="285750" indent="-285750" algn="just" defTabSz="457200">
              <a:lnSpc>
                <a:spcPct val="100000"/>
              </a:lnSpc>
              <a:spcBef>
                <a:spcPts val="0"/>
              </a:spcBef>
              <a:buFontTx/>
              <a:buChar char="-"/>
              <a:defRPr/>
            </a:pPr>
            <a:r>
              <a:rPr lang="fr-FR" sz="2400" dirty="0"/>
              <a:t>La loi impose une cotisation minimale et annuelle </a:t>
            </a:r>
            <a:r>
              <a:rPr lang="fr-FR" sz="2400" dirty="0">
                <a:solidFill>
                  <a:srgbClr val="FF0000"/>
                </a:solidFill>
              </a:rPr>
              <a:t>d’au moins 5% </a:t>
            </a:r>
            <a:r>
              <a:rPr lang="fr-FR" sz="2400" dirty="0"/>
              <a:t>du budget prévisionnel (art. 14-2 de la loi du  10 juillet 1965)</a:t>
            </a:r>
          </a:p>
          <a:p>
            <a:pPr marL="0" indent="0" algn="just" defTabSz="457200">
              <a:lnSpc>
                <a:spcPct val="100000"/>
              </a:lnSpc>
              <a:spcBef>
                <a:spcPts val="0"/>
              </a:spcBef>
              <a:buNone/>
              <a:defRPr/>
            </a:pPr>
            <a:endParaRPr lang="fr-FR" sz="2400" dirty="0"/>
          </a:p>
          <a:p>
            <a:pPr marL="285750" indent="-285750" algn="just" defTabSz="457200">
              <a:lnSpc>
                <a:spcPct val="100000"/>
              </a:lnSpc>
              <a:spcBef>
                <a:spcPts val="0"/>
              </a:spcBef>
              <a:buFontTx/>
              <a:buChar char="-"/>
              <a:defRPr/>
            </a:pPr>
            <a:r>
              <a:rPr lang="fr-FR" sz="2400" dirty="0">
                <a:solidFill>
                  <a:srgbClr val="FF0000"/>
                </a:solidFill>
              </a:rPr>
              <a:t>Le montant, en pourcentage </a:t>
            </a:r>
            <a:r>
              <a:rPr lang="fr-FR" sz="2400" dirty="0"/>
              <a:t>du budget prévisionnel, de la cotisation annuelle est </a:t>
            </a:r>
            <a:r>
              <a:rPr lang="fr-FR" sz="2400" dirty="0">
                <a:solidFill>
                  <a:srgbClr val="FF0000"/>
                </a:solidFill>
              </a:rPr>
              <a:t>décidé par l'assemblée générale</a:t>
            </a:r>
            <a:r>
              <a:rPr lang="fr-FR" sz="2400" dirty="0"/>
              <a:t> votant dans les conditions de majorité prévues aux </a:t>
            </a:r>
            <a:r>
              <a:rPr lang="fr-FR" sz="2400" dirty="0">
                <a:solidFill>
                  <a:srgbClr val="FF0000"/>
                </a:solidFill>
              </a:rPr>
              <a:t>articles 25 et 25-1</a:t>
            </a:r>
            <a:r>
              <a:rPr lang="fr-FR" sz="2400" dirty="0"/>
              <a:t>. (art. 14-2 de la loi du  10 juillet 1965)</a:t>
            </a:r>
          </a:p>
          <a:p>
            <a:pPr marL="0" indent="0" algn="just" defTabSz="457200">
              <a:lnSpc>
                <a:spcPct val="100000"/>
              </a:lnSpc>
              <a:spcBef>
                <a:spcPts val="0"/>
              </a:spcBef>
              <a:buNone/>
              <a:defRPr/>
            </a:pPr>
            <a:endParaRPr lang="fr-FR" sz="2400" dirty="0"/>
          </a:p>
          <a:p>
            <a:pPr marL="285750" lvl="0" indent="-285750" algn="just" defTabSz="457200">
              <a:lnSpc>
                <a:spcPct val="100000"/>
              </a:lnSpc>
              <a:spcBef>
                <a:spcPts val="0"/>
              </a:spcBef>
              <a:buFontTx/>
              <a:buChar char="-"/>
              <a:defRPr/>
            </a:pPr>
            <a:r>
              <a:rPr lang="fr-FR" sz="2400" dirty="0"/>
              <a:t>Les fonds doivent être déposés sur un compte bancaire </a:t>
            </a:r>
            <a:r>
              <a:rPr lang="fr-FR" sz="2400" dirty="0">
                <a:solidFill>
                  <a:srgbClr val="FF0000"/>
                </a:solidFill>
              </a:rPr>
              <a:t>séparé</a:t>
            </a:r>
            <a:r>
              <a:rPr lang="fr-FR" sz="2400" dirty="0"/>
              <a:t> et </a:t>
            </a:r>
            <a:r>
              <a:rPr lang="fr-FR" sz="2400" dirty="0">
                <a:solidFill>
                  <a:srgbClr val="FF0000"/>
                </a:solidFill>
              </a:rPr>
              <a:t>rémunéré </a:t>
            </a:r>
            <a:r>
              <a:rPr lang="fr-FR" sz="2400" dirty="0"/>
              <a:t>(art. 18 de la loi du  10 juillet 1965) </a:t>
            </a:r>
          </a:p>
          <a:p>
            <a:pPr marL="0" lvl="0" indent="0" algn="just" defTabSz="457200">
              <a:lnSpc>
                <a:spcPct val="100000"/>
              </a:lnSpc>
              <a:spcBef>
                <a:spcPts val="0"/>
              </a:spcBef>
              <a:buNone/>
              <a:defRPr/>
            </a:pPr>
            <a:endParaRPr lang="fr-FR" sz="2400" dirty="0"/>
          </a:p>
          <a:p>
            <a:pPr marL="285750" indent="-285750" algn="just" defTabSz="457200">
              <a:lnSpc>
                <a:spcPct val="100000"/>
              </a:lnSpc>
              <a:spcBef>
                <a:spcPts val="0"/>
              </a:spcBef>
              <a:buFontTx/>
              <a:buChar char="-"/>
              <a:defRPr/>
            </a:pPr>
            <a:r>
              <a:rPr lang="fr-FR" sz="2400" dirty="0"/>
              <a:t>Les sommes qui appartiennent au syndicat sont acquises </a:t>
            </a:r>
            <a:r>
              <a:rPr lang="fr-FR" sz="2400" dirty="0">
                <a:solidFill>
                  <a:srgbClr val="FF0000"/>
                </a:solidFill>
              </a:rPr>
              <a:t>au lot </a:t>
            </a:r>
            <a:r>
              <a:rPr lang="fr-FR" sz="2400" dirty="0"/>
              <a:t>(art. 18 de la loi du  10 juillet 1965)</a:t>
            </a:r>
          </a:p>
          <a:p>
            <a:pPr marL="0" indent="0" algn="just" defTabSz="457200">
              <a:lnSpc>
                <a:spcPct val="100000"/>
              </a:lnSpc>
              <a:spcBef>
                <a:spcPts val="0"/>
              </a:spcBef>
              <a:buNone/>
              <a:defRPr/>
            </a:pPr>
            <a:endParaRPr lang="fr-FR" sz="1600" dirty="0"/>
          </a:p>
        </p:txBody>
      </p:sp>
      <p:sp>
        <p:nvSpPr>
          <p:cNvPr id="17" name="Titre 1">
            <a:extLst>
              <a:ext uri="{FF2B5EF4-FFF2-40B4-BE49-F238E27FC236}">
                <a16:creationId xmlns:a16="http://schemas.microsoft.com/office/drawing/2014/main" xmlns="" id="{E934FB8D-2A8B-464E-A4E9-DF3C214EDFFB}"/>
              </a:ext>
            </a:extLst>
          </p:cNvPr>
          <p:cNvSpPr>
            <a:spLocks noGrp="1"/>
          </p:cNvSpPr>
          <p:nvPr>
            <p:ph type="title"/>
          </p:nvPr>
        </p:nvSpPr>
        <p:spPr>
          <a:xfrm>
            <a:off x="238298" y="160078"/>
            <a:ext cx="11953702" cy="704446"/>
          </a:xfrm>
          <a:solidFill>
            <a:schemeClr val="accent1">
              <a:lumMod val="60000"/>
              <a:lumOff val="4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3900" b="1" dirty="0">
                <a:solidFill>
                  <a:prstClr val="black">
                    <a:lumMod val="90000"/>
                    <a:lumOff val="10000"/>
                  </a:prstClr>
                </a:solidFill>
                <a:latin typeface="Tw Cen MT" panose="020B0602020104020603"/>
                <a:ea typeface="+mn-ea"/>
                <a:cs typeface="+mn-cs"/>
              </a:rPr>
              <a:t>LE FONDS TRAVAUX </a:t>
            </a:r>
            <a:r>
              <a:rPr lang="fr-FR" sz="3900" b="1" i="1" dirty="0">
                <a:solidFill>
                  <a:prstClr val="black">
                    <a:lumMod val="90000"/>
                    <a:lumOff val="10000"/>
                  </a:prstClr>
                </a:solidFill>
                <a:latin typeface="Tw Cen MT" panose="020B0602020104020603"/>
                <a:ea typeface="+mn-ea"/>
                <a:cs typeface="+mn-cs"/>
              </a:rPr>
              <a:t>« ANCIEN REGIME »</a:t>
            </a:r>
          </a:p>
        </p:txBody>
      </p:sp>
    </p:spTree>
    <p:extLst>
      <p:ext uri="{BB962C8B-B14F-4D97-AF65-F5344CB8AC3E}">
        <p14:creationId xmlns:p14="http://schemas.microsoft.com/office/powerpoint/2010/main" val="206383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LES COPROPRIETES QUI PEUVENT S’AFFRANCHIR DU FONDS TRAVAUX </a:t>
            </a:r>
            <a:r>
              <a:rPr lang="fr-FR" sz="3900" b="1" i="1" dirty="0">
                <a:solidFill>
                  <a:prstClr val="black">
                    <a:lumMod val="90000"/>
                    <a:lumOff val="10000"/>
                  </a:prstClr>
                </a:solidFill>
                <a:latin typeface="Tw Cen MT" panose="020B0602020104020603"/>
              </a:rPr>
              <a:t>« ANCIEN REGIME »</a:t>
            </a:r>
            <a:endParaRPr lang="fr-FR" sz="3900" b="1" dirty="0">
              <a:solidFill>
                <a:prstClr val="black">
                  <a:lumMod val="90000"/>
                  <a:lumOff val="10000"/>
                </a:prstClr>
              </a:solidFill>
              <a:latin typeface="Tw Cen MT" panose="020B0602020104020603"/>
              <a:ea typeface="+mn-ea"/>
              <a:cs typeface="+mn-cs"/>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b="1" dirty="0"/>
              <a:t>Article 14-2  du 10 JUILLET 1965</a:t>
            </a:r>
            <a:endParaRPr lang="fr-FR" sz="800" dirty="0">
              <a:solidFill>
                <a:prstClr val="black"/>
              </a:solidFill>
              <a:latin typeface="Tw Cen MT" panose="020B0602020104020603"/>
            </a:endParaRPr>
          </a:p>
          <a:p>
            <a:pPr algn="just"/>
            <a:r>
              <a:rPr lang="fr-FR" sz="2400" dirty="0"/>
              <a:t>Si le diagnostic technique global prévu à l'article L. 731-1 du code de la construction et de l'habitation a été réalisé et qu'il ne fait apparaître </a:t>
            </a:r>
            <a:r>
              <a:rPr lang="fr-FR" sz="2400" dirty="0">
                <a:solidFill>
                  <a:srgbClr val="FF0000"/>
                </a:solidFill>
              </a:rPr>
              <a:t>aucun besoin de travaux dans les dix prochaines années</a:t>
            </a:r>
            <a:r>
              <a:rPr lang="fr-FR" sz="2400" dirty="0"/>
              <a:t>, le syndicat </a:t>
            </a:r>
            <a:r>
              <a:rPr lang="fr-FR" sz="2400" dirty="0">
                <a:solidFill>
                  <a:srgbClr val="00B050"/>
                </a:solidFill>
              </a:rPr>
              <a:t>est dispensé </a:t>
            </a:r>
            <a:r>
              <a:rPr lang="fr-FR" sz="2400" dirty="0"/>
              <a:t>de l'obligation de constituer un fonds de travaux pendant la durée de validité du diagnostic.</a:t>
            </a:r>
          </a:p>
          <a:p>
            <a:pPr algn="just"/>
            <a:r>
              <a:rPr lang="fr-FR" sz="2400" dirty="0"/>
              <a:t>Lorsque l'immeuble </a:t>
            </a:r>
            <a:r>
              <a:rPr lang="fr-FR" sz="2400" dirty="0">
                <a:solidFill>
                  <a:srgbClr val="FF0000"/>
                </a:solidFill>
              </a:rPr>
              <a:t>comporte moins de dix lots</a:t>
            </a:r>
            <a:r>
              <a:rPr lang="fr-FR" sz="2400" dirty="0"/>
              <a:t>, le syndicat </a:t>
            </a:r>
            <a:r>
              <a:rPr lang="fr-FR" sz="2400" dirty="0">
                <a:solidFill>
                  <a:srgbClr val="00B050"/>
                </a:solidFill>
              </a:rPr>
              <a:t>peut décider </a:t>
            </a:r>
            <a:r>
              <a:rPr lang="fr-FR" sz="2400" dirty="0"/>
              <a:t>de ne pas constituer de fonds de travaux par une décision unanime de l'assemblée générale.</a:t>
            </a:r>
          </a:p>
          <a:p>
            <a:pPr algn="just"/>
            <a:r>
              <a:rPr lang="fr-FR" sz="2400" dirty="0"/>
              <a:t>Lorsque le montant </a:t>
            </a:r>
            <a:r>
              <a:rPr lang="fr-FR" sz="2400" dirty="0">
                <a:solidFill>
                  <a:srgbClr val="FF0000"/>
                </a:solidFill>
              </a:rPr>
              <a:t>du fonds de travaux atteint un montant supérieur au budget prévisionnel </a:t>
            </a:r>
            <a:r>
              <a:rPr lang="fr-FR" sz="2400" dirty="0"/>
              <a:t>mentionné à l'article 14-1, le syndic </a:t>
            </a:r>
            <a:r>
              <a:rPr lang="fr-FR" sz="2400" dirty="0">
                <a:solidFill>
                  <a:srgbClr val="00B050"/>
                </a:solidFill>
              </a:rPr>
              <a:t>inscrit à l'ordre du jour </a:t>
            </a:r>
            <a:r>
              <a:rPr lang="fr-FR" sz="2400" dirty="0"/>
              <a:t>de l'assemblée générale :</a:t>
            </a:r>
          </a:p>
          <a:p>
            <a:pPr lvl="1" algn="just">
              <a:buFont typeface="Wingdings" panose="05000000000000000000" pitchFamily="2" charset="2"/>
              <a:buChar char="Ø"/>
            </a:pPr>
            <a:r>
              <a:rPr lang="fr-FR" dirty="0">
                <a:effectLst>
                  <a:outerShdw blurRad="38100" dist="38100" dir="2700000" algn="tl">
                    <a:srgbClr val="000000">
                      <a:alpha val="43137"/>
                    </a:srgbClr>
                  </a:outerShdw>
                </a:effectLst>
              </a:rPr>
              <a:t>La question de l'élaboration du plan pluriannuel de travaux mentionné à l'article L. 731-2 du code de la construction et de l'habitation ;</a:t>
            </a:r>
          </a:p>
          <a:p>
            <a:pPr lvl="1" algn="just">
              <a:buFont typeface="Wingdings" panose="05000000000000000000" pitchFamily="2" charset="2"/>
              <a:buChar char="Ø"/>
            </a:pPr>
            <a:r>
              <a:rPr lang="fr-FR" dirty="0">
                <a:effectLst>
                  <a:outerShdw blurRad="38100" dist="38100" dir="2700000" algn="tl">
                    <a:srgbClr val="000000">
                      <a:alpha val="43137"/>
                    </a:srgbClr>
                  </a:outerShdw>
                </a:effectLst>
              </a:rPr>
              <a:t>La question de la suspension des cotisations au fonds de travaux, en fonction des décisions prises par l'assemblée générale sur le plan pluriannuel de travaux.</a:t>
            </a:r>
          </a:p>
          <a:p>
            <a:pPr marL="0" lvl="0" indent="0" algn="just">
              <a:lnSpc>
                <a:spcPct val="100000"/>
              </a:lnSpc>
              <a:spcBef>
                <a:spcPts val="0"/>
              </a:spcBef>
              <a:buNone/>
            </a:pP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0305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OBJET</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1400" b="1" dirty="0">
                <a:hlinkClick r:id="rId2"/>
              </a:rPr>
              <a:t>Article 14-2-1</a:t>
            </a:r>
            <a:r>
              <a:rPr lang="fr-FR" sz="1400" b="1" dirty="0"/>
              <a:t> du 10 JUILLET 1965</a:t>
            </a:r>
            <a:endParaRPr lang="fr-FR" sz="1400" dirty="0">
              <a:solidFill>
                <a:prstClr val="black"/>
              </a:solidFill>
              <a:latin typeface="Tw Cen MT" panose="020B0602020104020603"/>
            </a:endParaRPr>
          </a:p>
          <a:p>
            <a:pPr marL="0" indent="0">
              <a:buNone/>
            </a:pPr>
            <a:r>
              <a:rPr lang="fr-FR" sz="1800" dirty="0"/>
              <a:t> le syndicat des copropriétaires constitue un fonds de travaux au terme d'une période de dix ans à compter de la date de la réception des travaux de construction de l'immeuble, pour faire face aux dépenses résultant :</a:t>
            </a:r>
            <a:br>
              <a:rPr lang="fr-FR" sz="1800" dirty="0"/>
            </a:br>
            <a:endParaRPr lang="fr-FR" sz="1800" dirty="0"/>
          </a:p>
          <a:p>
            <a:pPr marL="0" indent="0">
              <a:buNone/>
            </a:pPr>
            <a:r>
              <a:rPr lang="fr-FR" sz="1800" dirty="0"/>
              <a:t>1° De </a:t>
            </a:r>
            <a:r>
              <a:rPr lang="fr-FR" sz="1800" b="1" dirty="0">
                <a:solidFill>
                  <a:srgbClr val="FF0000"/>
                </a:solidFill>
              </a:rPr>
              <a:t>l'élaboration du projet de plan pluriannuel de travaux </a:t>
            </a:r>
            <a:r>
              <a:rPr lang="fr-FR" sz="1800" dirty="0"/>
              <a:t>mentionné à l'article 14-2 et, le cas échéant, du diagnostic technique global mentionné à l'article L. 731-1 du code de la construction et de l'habitation ;</a:t>
            </a:r>
            <a:br>
              <a:rPr lang="fr-FR" sz="1800" dirty="0"/>
            </a:br>
            <a:endParaRPr lang="fr-FR" sz="1800" dirty="0"/>
          </a:p>
          <a:p>
            <a:pPr marL="0" indent="0">
              <a:buNone/>
            </a:pPr>
            <a:r>
              <a:rPr lang="fr-FR" sz="1800" dirty="0"/>
              <a:t/>
            </a:r>
            <a:br>
              <a:rPr lang="fr-FR" sz="1800" dirty="0"/>
            </a:br>
            <a:r>
              <a:rPr lang="fr-FR" sz="1800" dirty="0"/>
              <a:t>2° </a:t>
            </a:r>
            <a:r>
              <a:rPr lang="fr-FR" sz="1800" b="1" dirty="0">
                <a:solidFill>
                  <a:srgbClr val="FF0000"/>
                </a:solidFill>
              </a:rPr>
              <a:t>De la réalisation des travaux prévus dans le plan pluriannuel de travaux </a:t>
            </a:r>
            <a:r>
              <a:rPr lang="fr-FR" sz="1800" dirty="0"/>
              <a:t>adopté par l'assemblée générale des copropriétaires ;</a:t>
            </a:r>
            <a:br>
              <a:rPr lang="fr-FR" sz="1800" dirty="0"/>
            </a:br>
            <a:endParaRPr lang="fr-FR" sz="1800" dirty="0"/>
          </a:p>
          <a:p>
            <a:pPr marL="0" indent="0">
              <a:buNone/>
            </a:pPr>
            <a:r>
              <a:rPr lang="fr-FR" sz="1800" dirty="0"/>
              <a:t/>
            </a:r>
            <a:br>
              <a:rPr lang="fr-FR" sz="1800" dirty="0"/>
            </a:br>
            <a:r>
              <a:rPr lang="fr-FR" sz="1800" dirty="0"/>
              <a:t>3° Des travaux décidés par le syndic </a:t>
            </a:r>
            <a:r>
              <a:rPr lang="fr-FR" sz="1800" b="1" dirty="0">
                <a:solidFill>
                  <a:srgbClr val="FF0000"/>
                </a:solidFill>
              </a:rPr>
              <a:t>en cas d'urgence</a:t>
            </a:r>
            <a:r>
              <a:rPr lang="fr-FR" sz="1800" dirty="0">
                <a:solidFill>
                  <a:srgbClr val="FF0000"/>
                </a:solidFill>
              </a:rPr>
              <a:t>,</a:t>
            </a:r>
            <a:r>
              <a:rPr lang="fr-FR" sz="1800" dirty="0"/>
              <a:t> dans les conditions prévues au troisième alinéa du I de l'article 18 de la présente loi ;</a:t>
            </a:r>
            <a:br>
              <a:rPr lang="fr-FR" sz="1800" dirty="0"/>
            </a:br>
            <a:r>
              <a:rPr lang="fr-FR" sz="1800" dirty="0"/>
              <a:t/>
            </a:r>
            <a:br>
              <a:rPr lang="fr-FR" sz="1800" dirty="0"/>
            </a:br>
            <a:r>
              <a:rPr lang="fr-FR" sz="1800" dirty="0"/>
              <a:t>4° Des travaux nécessaires à </a:t>
            </a:r>
            <a:r>
              <a:rPr lang="fr-FR" sz="1800" b="1" dirty="0">
                <a:solidFill>
                  <a:srgbClr val="FF0000"/>
                </a:solidFill>
              </a:rPr>
              <a:t>la sauvegarde de l'immeuble, à la préservation de la santé et de la sécurité des occupants et à la réalisation d'économies d'énergie, </a:t>
            </a:r>
            <a:r>
              <a:rPr lang="fr-FR" sz="1800" dirty="0"/>
              <a:t>non prévus dans le plan pluriannuel de travaux.</a:t>
            </a:r>
            <a:r>
              <a:rPr lang="fr-FR" sz="800" dirty="0"/>
              <a:t/>
            </a:r>
            <a:br>
              <a:rPr lang="fr-FR" sz="800" dirty="0"/>
            </a:br>
            <a:endParaRPr lang="fr-FR" sz="800" dirty="0"/>
          </a:p>
          <a:p>
            <a:pPr marL="0" indent="0">
              <a:buNone/>
            </a:pPr>
            <a:r>
              <a:rPr lang="fr-FR" sz="800" dirty="0"/>
              <a:t/>
            </a:r>
            <a:br>
              <a:rPr lang="fr-FR" sz="800" dirty="0"/>
            </a:br>
            <a:r>
              <a:rPr lang="fr-FR" sz="800" dirty="0">
                <a:effectLst>
                  <a:outerShdw blurRad="38100" dist="38100" dir="2700000" algn="tl">
                    <a:srgbClr val="000000">
                      <a:alpha val="43137"/>
                    </a:srgbClr>
                  </a:outerShdw>
                </a:effectLst>
              </a:rPr>
              <a:t>.</a:t>
            </a:r>
          </a:p>
          <a:p>
            <a:pPr marL="0" lvl="0" indent="0" algn="just">
              <a:lnSpc>
                <a:spcPct val="100000"/>
              </a:lnSpc>
              <a:spcBef>
                <a:spcPts val="0"/>
              </a:spcBef>
              <a:buNone/>
            </a:pP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3816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CONSTITUTION ET AFFECATATION</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1400" b="1" dirty="0">
                <a:hlinkClick r:id="rId2"/>
              </a:rPr>
              <a:t>Article 14-2-1</a:t>
            </a:r>
            <a:r>
              <a:rPr lang="fr-FR" sz="1400" b="1" dirty="0"/>
              <a:t> du 10 JUILLET 1965</a:t>
            </a:r>
            <a:endParaRPr lang="fr-FR" sz="1400" dirty="0">
              <a:solidFill>
                <a:prstClr val="black"/>
              </a:solidFill>
              <a:latin typeface="Tw Cen MT" panose="020B0602020104020603"/>
            </a:endParaRPr>
          </a:p>
          <a:p>
            <a:pPr marL="0" indent="0">
              <a:buNone/>
            </a:pPr>
            <a:r>
              <a:rPr lang="fr-FR" dirty="0"/>
              <a:t>Ce fonds de travaux est alimenté par une cotisation annuelle obligatoire. Chaque copropriétaire contribue au fonds selon les mêmes modalités que celles décidées par l'assemblée générale pour le versement des provisions du budget prévisionnel.</a:t>
            </a:r>
            <a:br>
              <a:rPr lang="fr-FR" dirty="0"/>
            </a:br>
            <a:r>
              <a:rPr lang="fr-FR" dirty="0"/>
              <a:t/>
            </a:r>
            <a:br>
              <a:rPr lang="fr-FR" dirty="0"/>
            </a:br>
            <a:r>
              <a:rPr lang="fr-FR" dirty="0"/>
              <a:t>L'assemblée générale peut, par un vote à la même majorité que celle applicable aux dépenses concernées, </a:t>
            </a:r>
          </a:p>
          <a:p>
            <a:pPr marL="0" indent="0">
              <a:buNone/>
            </a:pPr>
            <a:r>
              <a:rPr lang="fr-FR" dirty="0"/>
              <a:t>affecter tout ou partie des sommes déposées sur le fonds de travaux au financement </a:t>
            </a:r>
          </a:p>
          <a:p>
            <a:pPr marL="0" indent="0">
              <a:buNone/>
            </a:pPr>
            <a:r>
              <a:rPr lang="fr-FR" dirty="0"/>
              <a:t>Cette affectation doit tenir compte de l'existence de parties communes spéciales ou de clefs de répartition des charges.</a:t>
            </a:r>
            <a:br>
              <a:rPr lang="fr-FR" dirty="0"/>
            </a:br>
            <a:endParaRPr lang="fr-FR" dirty="0"/>
          </a:p>
          <a:p>
            <a:r>
              <a:rPr lang="fr-FR" sz="1800" dirty="0"/>
              <a:t/>
            </a: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32051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FIXATION DE LA COTISATION MINIMUM</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1400" b="1" dirty="0">
                <a:hlinkClick r:id="rId2"/>
              </a:rPr>
              <a:t>Article 14-2-1</a:t>
            </a:r>
            <a:r>
              <a:rPr lang="fr-FR" sz="1400" b="1" dirty="0"/>
              <a:t> du 10 JUILLET 1965</a:t>
            </a:r>
            <a:endParaRPr lang="fr-FR" sz="1400" dirty="0">
              <a:solidFill>
                <a:prstClr val="black"/>
              </a:solidFill>
              <a:latin typeface="Tw Cen MT" panose="020B0602020104020603"/>
            </a:endParaRPr>
          </a:p>
          <a:p>
            <a:pPr marL="0" indent="0" algn="just">
              <a:buNone/>
            </a:pPr>
            <a:r>
              <a:rPr lang="fr-FR" sz="3200" dirty="0"/>
              <a:t>Lorsque l'assemblée générale a adopté le plan pluriannuel de travaux mentionné à l'article 14-2, le montant de la cotisation annuelle </a:t>
            </a:r>
            <a:r>
              <a:rPr lang="fr-FR" sz="3200" dirty="0">
                <a:solidFill>
                  <a:srgbClr val="FF0000"/>
                </a:solidFill>
              </a:rPr>
              <a:t>ne peut être inférieur à 2,5 % du montant des travaux</a:t>
            </a:r>
            <a:r>
              <a:rPr lang="fr-FR" sz="3200" dirty="0"/>
              <a:t> prévus dans le plan adopté et à </a:t>
            </a:r>
            <a:r>
              <a:rPr lang="fr-FR" sz="3200" dirty="0">
                <a:solidFill>
                  <a:srgbClr val="FF0000"/>
                </a:solidFill>
              </a:rPr>
              <a:t>5 % du budget prévisionnel </a:t>
            </a:r>
            <a:r>
              <a:rPr lang="fr-FR" sz="3200" dirty="0"/>
              <a:t>mentionné à l'article 14-1. </a:t>
            </a:r>
          </a:p>
          <a:p>
            <a:pPr marL="0" indent="0" algn="just">
              <a:buNone/>
            </a:pPr>
            <a:endParaRPr lang="fr-FR" sz="500" dirty="0"/>
          </a:p>
          <a:p>
            <a:pPr marL="0" indent="0" algn="just">
              <a:buNone/>
            </a:pPr>
            <a:r>
              <a:rPr lang="fr-FR" sz="3200" dirty="0"/>
              <a:t>A défaut d'adoption d'un plan, le montant de la cotisation annuelle ne peut être </a:t>
            </a:r>
            <a:r>
              <a:rPr lang="fr-FR" sz="3200" dirty="0">
                <a:solidFill>
                  <a:srgbClr val="FF0000"/>
                </a:solidFill>
              </a:rPr>
              <a:t>inférieur à 5 % du budget prévisionnel </a:t>
            </a:r>
            <a:r>
              <a:rPr lang="fr-FR" sz="3200" dirty="0"/>
              <a:t>mentionné au même article 14-1.</a:t>
            </a:r>
          </a:p>
          <a:p>
            <a:pPr marL="0" indent="0" algn="just">
              <a:buNone/>
            </a:pPr>
            <a:endParaRPr lang="fr-FR" sz="500" dirty="0"/>
          </a:p>
          <a:p>
            <a:pPr marL="0" indent="0" algn="just">
              <a:buNone/>
            </a:pPr>
            <a:r>
              <a:rPr lang="fr-FR" sz="3200" dirty="0"/>
              <a:t>L'assemblée </a:t>
            </a:r>
            <a:r>
              <a:rPr lang="fr-FR" sz="3200" dirty="0" smtClean="0"/>
              <a:t>générale </a:t>
            </a:r>
            <a:r>
              <a:rPr lang="fr-FR" sz="3200" dirty="0"/>
              <a:t>votant à la majorité des voix de tous les copropriétaires, peut décider d'un montant supérieur</a:t>
            </a:r>
            <a:r>
              <a:rPr lang="fr-FR" sz="2400" dirty="0"/>
              <a:t>.</a:t>
            </a:r>
            <a:br>
              <a:rPr lang="fr-FR" sz="2400" dirty="0"/>
            </a:br>
            <a:r>
              <a:rPr lang="fr-FR" sz="2400" dirty="0"/>
              <a:t/>
            </a:r>
            <a:br>
              <a:rPr lang="fr-FR" sz="2400" dirty="0"/>
            </a:br>
            <a:r>
              <a:rPr lang="fr-FR" sz="1800" dirty="0"/>
              <a:t/>
            </a: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6600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408"/>
            <a:ext cx="12192000" cy="874382"/>
          </a:xfrm>
          <a:solidFill>
            <a:schemeClr val="accent2">
              <a:lumMod val="40000"/>
              <a:lumOff val="60000"/>
            </a:schemeClr>
          </a:solidFill>
        </p:spPr>
        <p:txBody>
          <a:bodyPr>
            <a:normAutofit/>
          </a:bodyPr>
          <a:lstStyle/>
          <a:p>
            <a:pPr algn="ctr"/>
            <a:r>
              <a:rPr lang="fr-FR" sz="3600" b="1" dirty="0">
                <a:latin typeface="Calibri" panose="020F0502020204030204" pitchFamily="34" charset="0"/>
                <a:cs typeface="Calibri" panose="020F0502020204030204" pitchFamily="34" charset="0"/>
              </a:rPr>
              <a:t>La cotisation annuelle minimum du fonds de travaux est de :</a:t>
            </a:r>
          </a:p>
        </p:txBody>
      </p:sp>
      <p:sp>
        <p:nvSpPr>
          <p:cNvPr id="3" name="Espace réservé du contenu 2"/>
          <p:cNvSpPr>
            <a:spLocks noGrp="1"/>
          </p:cNvSpPr>
          <p:nvPr>
            <p:ph idx="1"/>
          </p:nvPr>
        </p:nvSpPr>
        <p:spPr>
          <a:xfrm>
            <a:off x="685107" y="1192589"/>
            <a:ext cx="10978896" cy="4876258"/>
          </a:xfrm>
        </p:spPr>
        <p:txBody>
          <a:bodyPr>
            <a:normAutofit/>
          </a:bodyPr>
          <a:lstStyle/>
          <a:p>
            <a:r>
              <a:rPr lang="fr-FR" dirty="0"/>
              <a:t>2,5 % du montant des travaux prévus dans le plan pluriannuel adopté </a:t>
            </a:r>
          </a:p>
          <a:p>
            <a:pPr marL="0" indent="0">
              <a:buNone/>
            </a:pPr>
            <a:r>
              <a:rPr lang="fr-FR" dirty="0"/>
              <a:t>		</a:t>
            </a:r>
            <a:r>
              <a:rPr lang="fr-FR" u="sng" dirty="0"/>
              <a:t>ET A</a:t>
            </a:r>
          </a:p>
          <a:p>
            <a:r>
              <a:rPr lang="fr-FR" dirty="0"/>
              <a:t>5 % du budget prévisionnel </a:t>
            </a:r>
          </a:p>
          <a:p>
            <a:endParaRPr lang="fr-FR" sz="800" dirty="0"/>
          </a:p>
          <a:p>
            <a:pPr marL="0" indent="0">
              <a:buNone/>
            </a:pPr>
            <a:r>
              <a:rPr lang="fr-FR" dirty="0"/>
              <a:t>               </a:t>
            </a:r>
            <a:r>
              <a:rPr lang="fr-FR" sz="3000" dirty="0"/>
              <a:t>si 2,5 % du montant du PPT       à 5 % du budget prévisionnel :  </a:t>
            </a:r>
          </a:p>
          <a:p>
            <a:pPr marL="0" indent="0">
              <a:buNone/>
            </a:pPr>
            <a:r>
              <a:rPr lang="fr-FR" sz="3000" dirty="0"/>
              <a:t>      </a:t>
            </a:r>
          </a:p>
          <a:p>
            <a:pPr marL="0" indent="0" algn="ctr">
              <a:buNone/>
            </a:pPr>
            <a:endParaRPr lang="fr-FR" sz="3000" dirty="0"/>
          </a:p>
          <a:p>
            <a:pPr marL="0" indent="0" algn="ctr">
              <a:buNone/>
            </a:pPr>
            <a:r>
              <a:rPr lang="fr-FR" sz="3000" dirty="0"/>
              <a:t>              si 2,5 % du montant du PPT        à 5 % du budget prévisionnel :      </a:t>
            </a:r>
          </a:p>
          <a:p>
            <a:pPr marL="0" indent="0" algn="ctr">
              <a:buNone/>
            </a:pPr>
            <a:endParaRPr lang="fr-FR" sz="3000" dirty="0"/>
          </a:p>
        </p:txBody>
      </p:sp>
      <p:sp>
        <p:nvSpPr>
          <p:cNvPr id="5" name="Flèche droite 4"/>
          <p:cNvSpPr/>
          <p:nvPr/>
        </p:nvSpPr>
        <p:spPr>
          <a:xfrm>
            <a:off x="1024148" y="3107621"/>
            <a:ext cx="736489" cy="29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e 9">
            <a:extLst>
              <a:ext uri="{FF2B5EF4-FFF2-40B4-BE49-F238E27FC236}">
                <a16:creationId xmlns:a16="http://schemas.microsoft.com/office/drawing/2014/main" xmlns="" id="{89FFEE78-CE4B-4339-9EB0-9C78DCC4E523}"/>
              </a:ext>
            </a:extLst>
          </p:cNvPr>
          <p:cNvGrpSpPr/>
          <p:nvPr/>
        </p:nvGrpSpPr>
        <p:grpSpPr>
          <a:xfrm>
            <a:off x="6372363" y="4608544"/>
            <a:ext cx="493776" cy="420624"/>
            <a:chOff x="8741664" y="1115568"/>
            <a:chExt cx="493776" cy="420624"/>
          </a:xfrm>
        </p:grpSpPr>
        <p:cxnSp>
          <p:nvCxnSpPr>
            <p:cNvPr id="7" name="Connecteur droit 6">
              <a:extLst>
                <a:ext uri="{FF2B5EF4-FFF2-40B4-BE49-F238E27FC236}">
                  <a16:creationId xmlns:a16="http://schemas.microsoft.com/office/drawing/2014/main" xmlns="" id="{6803EABF-CB52-4C32-8A63-3F47CB592DA4}"/>
                </a:ext>
              </a:extLst>
            </p:cNvPr>
            <p:cNvCxnSpPr/>
            <p:nvPr/>
          </p:nvCxnSpPr>
          <p:spPr>
            <a:xfrm flipH="1">
              <a:off x="8741664" y="1115568"/>
              <a:ext cx="475488" cy="265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FD64D402-EB17-4808-AC69-07B0D7C190B6}"/>
                </a:ext>
              </a:extLst>
            </p:cNvPr>
            <p:cNvCxnSpPr/>
            <p:nvPr/>
          </p:nvCxnSpPr>
          <p:spPr>
            <a:xfrm>
              <a:off x="8750808" y="1380744"/>
              <a:ext cx="484632" cy="1554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xmlns="" id="{E70A48FB-D13E-44AE-8F0C-FE37F7F59DB9}"/>
              </a:ext>
            </a:extLst>
          </p:cNvPr>
          <p:cNvGrpSpPr/>
          <p:nvPr/>
        </p:nvGrpSpPr>
        <p:grpSpPr>
          <a:xfrm rot="10800000">
            <a:off x="6248863" y="3008376"/>
            <a:ext cx="493776" cy="420624"/>
            <a:chOff x="8741664" y="1115568"/>
            <a:chExt cx="493776" cy="420624"/>
          </a:xfrm>
        </p:grpSpPr>
        <p:cxnSp>
          <p:nvCxnSpPr>
            <p:cNvPr id="13" name="Connecteur droit 12">
              <a:extLst>
                <a:ext uri="{FF2B5EF4-FFF2-40B4-BE49-F238E27FC236}">
                  <a16:creationId xmlns:a16="http://schemas.microsoft.com/office/drawing/2014/main" xmlns="" id="{2F07A9B6-4B75-4873-8957-5595DDFD52BD}"/>
                </a:ext>
              </a:extLst>
            </p:cNvPr>
            <p:cNvCxnSpPr/>
            <p:nvPr/>
          </p:nvCxnSpPr>
          <p:spPr>
            <a:xfrm flipH="1">
              <a:off x="8741664" y="1115568"/>
              <a:ext cx="475488" cy="265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CDCDF937-ED4A-480C-B4F2-B949906EDCC6}"/>
                </a:ext>
              </a:extLst>
            </p:cNvPr>
            <p:cNvCxnSpPr/>
            <p:nvPr/>
          </p:nvCxnSpPr>
          <p:spPr>
            <a:xfrm>
              <a:off x="8750808" y="1380744"/>
              <a:ext cx="484632" cy="1554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ZoneTexte 3"/>
          <p:cNvSpPr txBox="1"/>
          <p:nvPr/>
        </p:nvSpPr>
        <p:spPr>
          <a:xfrm>
            <a:off x="2853976" y="3630718"/>
            <a:ext cx="5742879" cy="52322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2,5 % du plan pluriannuel de travaux </a:t>
            </a:r>
          </a:p>
        </p:txBody>
      </p:sp>
      <p:sp>
        <p:nvSpPr>
          <p:cNvPr id="16" name="Flèche droite 15"/>
          <p:cNvSpPr/>
          <p:nvPr/>
        </p:nvSpPr>
        <p:spPr>
          <a:xfrm>
            <a:off x="1024147" y="4670988"/>
            <a:ext cx="736489" cy="29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oneTexte 16"/>
          <p:cNvSpPr txBox="1"/>
          <p:nvPr/>
        </p:nvSpPr>
        <p:spPr>
          <a:xfrm>
            <a:off x="2895283" y="5416605"/>
            <a:ext cx="5742879" cy="52322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5 % du budget prévisionnel</a:t>
            </a:r>
          </a:p>
        </p:txBody>
      </p:sp>
    </p:spTree>
    <p:extLst>
      <p:ext uri="{BB962C8B-B14F-4D97-AF65-F5344CB8AC3E}">
        <p14:creationId xmlns:p14="http://schemas.microsoft.com/office/powerpoint/2010/main" val="353774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2">
              <a:lumMod val="60000"/>
              <a:lumOff val="40000"/>
            </a:schemeClr>
          </a:solidFill>
        </p:spPr>
        <p:txBody>
          <a:bodyPr/>
          <a:lstStyle/>
          <a:p>
            <a:r>
              <a:rPr lang="fr-FR" dirty="0">
                <a:latin typeface="+mn-lt"/>
              </a:rPr>
              <a:t>Budget prévisionnel : 			500 000 €</a:t>
            </a:r>
            <a:br>
              <a:rPr lang="fr-FR" dirty="0">
                <a:latin typeface="+mn-lt"/>
              </a:rPr>
            </a:br>
            <a:r>
              <a:rPr lang="fr-FR" dirty="0">
                <a:latin typeface="+mn-lt"/>
              </a:rPr>
              <a:t>Plan pluriannuel de travaux : 	850 000 €</a:t>
            </a:r>
          </a:p>
        </p:txBody>
      </p:sp>
      <p:sp>
        <p:nvSpPr>
          <p:cNvPr id="3" name="Espace réservé du contenu 2"/>
          <p:cNvSpPr>
            <a:spLocks noGrp="1"/>
          </p:cNvSpPr>
          <p:nvPr>
            <p:ph idx="1"/>
          </p:nvPr>
        </p:nvSpPr>
        <p:spPr>
          <a:xfrm>
            <a:off x="418069" y="1594966"/>
            <a:ext cx="11221996" cy="4351338"/>
          </a:xfrm>
        </p:spPr>
        <p:txBody>
          <a:bodyPr>
            <a:normAutofit/>
          </a:bodyPr>
          <a:lstStyle/>
          <a:p>
            <a:pPr algn="just"/>
            <a:r>
              <a:rPr lang="fr-FR" dirty="0"/>
              <a:t>Cotisation annuelle minimum du fonds de travaux à prendre en considération:</a:t>
            </a:r>
          </a:p>
          <a:p>
            <a:pPr marL="0" indent="0" algn="just">
              <a:buNone/>
            </a:pPr>
            <a:endParaRPr lang="fr-FR" dirty="0"/>
          </a:p>
          <a:p>
            <a:pPr marL="0" indent="0" algn="just">
              <a:buNone/>
            </a:pPr>
            <a:r>
              <a:rPr lang="fr-FR" dirty="0"/>
              <a:t>          5 % du budget prévisionnel (500 000 €)           25 000 €</a:t>
            </a:r>
          </a:p>
          <a:p>
            <a:pPr marL="0" indent="0" algn="just">
              <a:buNone/>
            </a:pPr>
            <a:endParaRPr lang="fr-FR" dirty="0"/>
          </a:p>
          <a:p>
            <a:pPr marL="0" indent="0" algn="just">
              <a:buNone/>
            </a:pPr>
            <a:r>
              <a:rPr lang="fr-FR" dirty="0"/>
              <a:t>         2,5 % du plan pluriannuel de travaux (850 000 €)           21 250 €</a:t>
            </a:r>
          </a:p>
          <a:p>
            <a:pPr marL="0" indent="0" algn="just">
              <a:buNone/>
            </a:pPr>
            <a:endParaRPr lang="fr-FR" dirty="0"/>
          </a:p>
        </p:txBody>
      </p:sp>
      <p:sp>
        <p:nvSpPr>
          <p:cNvPr id="4" name="ZoneTexte 3"/>
          <p:cNvSpPr txBox="1"/>
          <p:nvPr/>
        </p:nvSpPr>
        <p:spPr>
          <a:xfrm>
            <a:off x="551936" y="5126059"/>
            <a:ext cx="10649464" cy="1446550"/>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 5 % du budget prévisionnel reste la référence </a:t>
            </a:r>
          </a:p>
        </p:txBody>
      </p:sp>
      <p:sp>
        <p:nvSpPr>
          <p:cNvPr id="5" name="Est égal à 4">
            <a:extLst>
              <a:ext uri="{FF2B5EF4-FFF2-40B4-BE49-F238E27FC236}">
                <a16:creationId xmlns:a16="http://schemas.microsoft.com/office/drawing/2014/main" xmlns="" id="{FE33333C-A86F-48F8-8A59-38D9FD1FA353}"/>
              </a:ext>
            </a:extLst>
          </p:cNvPr>
          <p:cNvSpPr/>
          <p:nvPr/>
        </p:nvSpPr>
        <p:spPr>
          <a:xfrm>
            <a:off x="6934201" y="3073409"/>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t égal à 5">
            <a:extLst>
              <a:ext uri="{FF2B5EF4-FFF2-40B4-BE49-F238E27FC236}">
                <a16:creationId xmlns:a16="http://schemas.microsoft.com/office/drawing/2014/main" xmlns="" id="{4BCE4150-C4BB-4F22-BFD3-B43A13A0A978}"/>
              </a:ext>
            </a:extLst>
          </p:cNvPr>
          <p:cNvSpPr/>
          <p:nvPr/>
        </p:nvSpPr>
        <p:spPr>
          <a:xfrm>
            <a:off x="8251371" y="4072520"/>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èche : droite 6">
            <a:extLst>
              <a:ext uri="{FF2B5EF4-FFF2-40B4-BE49-F238E27FC236}">
                <a16:creationId xmlns:a16="http://schemas.microsoft.com/office/drawing/2014/main" xmlns="" id="{652A4264-3B9D-4725-9530-78592858524B}"/>
              </a:ext>
            </a:extLst>
          </p:cNvPr>
          <p:cNvSpPr/>
          <p:nvPr/>
        </p:nvSpPr>
        <p:spPr>
          <a:xfrm>
            <a:off x="511629" y="3018981"/>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èche : droite 7">
            <a:extLst>
              <a:ext uri="{FF2B5EF4-FFF2-40B4-BE49-F238E27FC236}">
                <a16:creationId xmlns:a16="http://schemas.microsoft.com/office/drawing/2014/main" xmlns="" id="{8BDDAC8F-CD92-48D3-B7D6-F9797FE43202}"/>
              </a:ext>
            </a:extLst>
          </p:cNvPr>
          <p:cNvSpPr/>
          <p:nvPr/>
        </p:nvSpPr>
        <p:spPr>
          <a:xfrm>
            <a:off x="511629" y="4141473"/>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8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2">
              <a:lumMod val="40000"/>
              <a:lumOff val="60000"/>
            </a:schemeClr>
          </a:solidFill>
        </p:spPr>
        <p:txBody>
          <a:bodyPr/>
          <a:lstStyle/>
          <a:p>
            <a:r>
              <a:rPr lang="fr-FR" dirty="0">
                <a:latin typeface="+mn-lt"/>
              </a:rPr>
              <a:t>Budget prévisionnel : 			300 000 €</a:t>
            </a:r>
            <a:br>
              <a:rPr lang="fr-FR" dirty="0">
                <a:latin typeface="+mn-lt"/>
              </a:rPr>
            </a:br>
            <a:r>
              <a:rPr lang="fr-FR" dirty="0">
                <a:latin typeface="+mn-lt"/>
              </a:rPr>
              <a:t>Plan pluriannuel de travaux : 	850 000 €</a:t>
            </a:r>
          </a:p>
        </p:txBody>
      </p:sp>
      <p:sp>
        <p:nvSpPr>
          <p:cNvPr id="3" name="Espace réservé du contenu 2"/>
          <p:cNvSpPr>
            <a:spLocks noGrp="1"/>
          </p:cNvSpPr>
          <p:nvPr>
            <p:ph idx="1"/>
          </p:nvPr>
        </p:nvSpPr>
        <p:spPr>
          <a:xfrm>
            <a:off x="568713" y="1825625"/>
            <a:ext cx="11162370" cy="4351338"/>
          </a:xfrm>
        </p:spPr>
        <p:txBody>
          <a:bodyPr>
            <a:normAutofit/>
          </a:bodyPr>
          <a:lstStyle/>
          <a:p>
            <a:r>
              <a:rPr lang="fr-FR" dirty="0"/>
              <a:t>Cotisation annuelle minimum du fonds de travaux à prendre en considération:</a:t>
            </a:r>
          </a:p>
          <a:p>
            <a:endParaRPr lang="fr-FR" dirty="0"/>
          </a:p>
          <a:p>
            <a:pPr marL="0" indent="0">
              <a:buNone/>
            </a:pPr>
            <a:r>
              <a:rPr lang="fr-FR" dirty="0"/>
              <a:t>      </a:t>
            </a:r>
            <a:r>
              <a:rPr lang="fr-FR" dirty="0" smtClean="0"/>
              <a:t>  5 </a:t>
            </a:r>
            <a:r>
              <a:rPr lang="fr-FR" dirty="0"/>
              <a:t>% du budget prévisionnel (300 000 €)           15 000 €</a:t>
            </a:r>
          </a:p>
          <a:p>
            <a:pPr>
              <a:buFont typeface="Wingdings" panose="05000000000000000000" pitchFamily="2" charset="2"/>
              <a:buChar char="q"/>
            </a:pPr>
            <a:endParaRPr lang="fr-FR" dirty="0"/>
          </a:p>
          <a:p>
            <a:pPr marL="0" indent="0">
              <a:buNone/>
            </a:pPr>
            <a:r>
              <a:rPr lang="fr-FR" dirty="0"/>
              <a:t>        2,5 % du plan pluriannuel de travaux (850 000 €)           21 250 €</a:t>
            </a:r>
          </a:p>
          <a:p>
            <a:endParaRPr lang="fr-FR" dirty="0"/>
          </a:p>
          <a:p>
            <a:pPr marL="0" indent="0">
              <a:buNone/>
            </a:pPr>
            <a:endParaRPr lang="fr-FR" dirty="0"/>
          </a:p>
        </p:txBody>
      </p:sp>
      <p:sp>
        <p:nvSpPr>
          <p:cNvPr id="4" name="ZoneTexte 3"/>
          <p:cNvSpPr txBox="1"/>
          <p:nvPr/>
        </p:nvSpPr>
        <p:spPr>
          <a:xfrm>
            <a:off x="1870951" y="5258554"/>
            <a:ext cx="7756864" cy="646331"/>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rPr>
              <a:t>2,5 % du plan pluriannuel de travaux </a:t>
            </a:r>
          </a:p>
        </p:txBody>
      </p:sp>
      <p:sp>
        <p:nvSpPr>
          <p:cNvPr id="5" name="Est égal à 4">
            <a:extLst>
              <a:ext uri="{FF2B5EF4-FFF2-40B4-BE49-F238E27FC236}">
                <a16:creationId xmlns:a16="http://schemas.microsoft.com/office/drawing/2014/main" xmlns="" id="{32E5B328-C66C-454C-9652-6587FCB8261C}"/>
              </a:ext>
            </a:extLst>
          </p:cNvPr>
          <p:cNvSpPr/>
          <p:nvPr/>
        </p:nvSpPr>
        <p:spPr>
          <a:xfrm>
            <a:off x="6985908" y="3253161"/>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t égal à 5">
            <a:extLst>
              <a:ext uri="{FF2B5EF4-FFF2-40B4-BE49-F238E27FC236}">
                <a16:creationId xmlns:a16="http://schemas.microsoft.com/office/drawing/2014/main" xmlns="" id="{337090ED-7D17-42C6-945B-974EB68E68E8}"/>
              </a:ext>
            </a:extLst>
          </p:cNvPr>
          <p:cNvSpPr/>
          <p:nvPr/>
        </p:nvSpPr>
        <p:spPr>
          <a:xfrm>
            <a:off x="8294914" y="4267951"/>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èche : droite 6">
            <a:extLst>
              <a:ext uri="{FF2B5EF4-FFF2-40B4-BE49-F238E27FC236}">
                <a16:creationId xmlns:a16="http://schemas.microsoft.com/office/drawing/2014/main" xmlns="" id="{8174B3C1-AAE8-48D2-894E-8F6158DB34C4}"/>
              </a:ext>
            </a:extLst>
          </p:cNvPr>
          <p:cNvSpPr/>
          <p:nvPr/>
        </p:nvSpPr>
        <p:spPr>
          <a:xfrm>
            <a:off x="556183" y="3329362"/>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èche : droite 7">
            <a:extLst>
              <a:ext uri="{FF2B5EF4-FFF2-40B4-BE49-F238E27FC236}">
                <a16:creationId xmlns:a16="http://schemas.microsoft.com/office/drawing/2014/main" xmlns="" id="{FC940E3F-F214-4345-8C86-71CC7B3EDDA4}"/>
              </a:ext>
            </a:extLst>
          </p:cNvPr>
          <p:cNvSpPr/>
          <p:nvPr/>
        </p:nvSpPr>
        <p:spPr>
          <a:xfrm>
            <a:off x="568604" y="4251247"/>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49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SUSPENSION DES COTISATIONS DU FONDS DE TRAVAUX</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218239"/>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r>
              <a:rPr lang="fr-FR" sz="2400" dirty="0"/>
              <a:t/>
            </a:r>
            <a:br>
              <a:rPr lang="fr-FR" sz="2400" dirty="0"/>
            </a:br>
            <a:endParaRPr lang="fr-FR" sz="2400" dirty="0"/>
          </a:p>
          <a:p>
            <a:pPr marL="0" indent="0" algn="just">
              <a:buNone/>
            </a:pPr>
            <a:r>
              <a:rPr lang="fr-FR" sz="3600" dirty="0"/>
              <a:t>L'assemblée générale se prononce sur la question de la </a:t>
            </a:r>
            <a:r>
              <a:rPr lang="fr-FR" sz="3600" dirty="0">
                <a:solidFill>
                  <a:srgbClr val="FF0000"/>
                </a:solidFill>
              </a:rPr>
              <a:t>suspension</a:t>
            </a:r>
            <a:r>
              <a:rPr lang="fr-FR" sz="3600" dirty="0"/>
              <a:t> des cotisations au fonds de travaux lorsque son </a:t>
            </a:r>
            <a:r>
              <a:rPr lang="fr-FR" sz="3600" dirty="0">
                <a:solidFill>
                  <a:srgbClr val="FF0000"/>
                </a:solidFill>
              </a:rPr>
              <a:t>montant excède le montant du budget prévisionnel </a:t>
            </a:r>
            <a:r>
              <a:rPr lang="fr-FR" sz="3600" dirty="0"/>
              <a:t>mentionné à l'article 14-1. </a:t>
            </a:r>
          </a:p>
          <a:p>
            <a:pPr marL="0" indent="0" algn="just">
              <a:buNone/>
            </a:pPr>
            <a:endParaRPr lang="fr-FR" sz="2500" dirty="0"/>
          </a:p>
          <a:p>
            <a:pPr marL="0" indent="0" algn="just">
              <a:buNone/>
            </a:pPr>
            <a:r>
              <a:rPr lang="fr-FR" sz="3600" dirty="0"/>
              <a:t>Lorsqu'un plan pluriannuel de travaux a été adopté par l'assemblée générale, celle-ci se prononce sur cette suspension lorsque </a:t>
            </a:r>
            <a:r>
              <a:rPr lang="fr-FR" sz="3600" dirty="0">
                <a:solidFill>
                  <a:srgbClr val="FF0000"/>
                </a:solidFill>
              </a:rPr>
              <a:t>le montant du fonds de travaux excède, en outre, 50 % du montant des travaux prévus dans le plan adopté.</a:t>
            </a:r>
          </a:p>
          <a:p>
            <a:pPr marL="0" indent="0">
              <a:buNone/>
            </a:pPr>
            <a:r>
              <a:rPr lang="fr-FR" sz="1800" dirty="0"/>
              <a:t/>
            </a: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8292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ATTACHEMENT AU LOT</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endParaRPr lang="fr-FR" sz="2400" dirty="0">
              <a:solidFill>
                <a:prstClr val="black"/>
              </a:solidFill>
              <a:latin typeface="Tw Cen MT" panose="020B0602020104020603"/>
            </a:endParaRPr>
          </a:p>
          <a:p>
            <a:pPr marL="0" indent="0" algn="just">
              <a:buNone/>
            </a:pPr>
            <a:r>
              <a:rPr lang="fr-FR" sz="2400" dirty="0"/>
              <a:t/>
            </a:r>
            <a:br>
              <a:rPr lang="fr-FR" sz="2400" dirty="0"/>
            </a:br>
            <a:r>
              <a:rPr lang="fr-FR" sz="3600" dirty="0"/>
              <a:t>III.- Les sommes versées au titre du fonds de travaux sont attachées aux lots et </a:t>
            </a:r>
            <a:r>
              <a:rPr lang="fr-FR" sz="3600" dirty="0">
                <a:solidFill>
                  <a:srgbClr val="FF0000"/>
                </a:solidFill>
              </a:rPr>
              <a:t>entrent définitivement, dès leur versement, dans le patrimoine du syndicat des copropriétaires</a:t>
            </a:r>
            <a:r>
              <a:rPr lang="fr-FR" sz="3600" dirty="0"/>
              <a:t>. </a:t>
            </a:r>
          </a:p>
          <a:p>
            <a:pPr marL="0" indent="0" algn="just">
              <a:buNone/>
            </a:pPr>
            <a:r>
              <a:rPr lang="fr-FR" sz="3600" dirty="0"/>
              <a:t>Elles ne donnent pas lieu à un remboursement par le syndicat des copropriétaires à l'occasion de la cession d'un lot.</a:t>
            </a:r>
          </a:p>
          <a:p>
            <a:pPr marL="0" indent="0" algn="just">
              <a:buNone/>
            </a:pPr>
            <a:r>
              <a:rPr lang="fr-FR" sz="3600" dirty="0"/>
              <a:t> L'acquéreur </a:t>
            </a:r>
            <a:r>
              <a:rPr lang="fr-FR" sz="3600" dirty="0">
                <a:solidFill>
                  <a:srgbClr val="00B050"/>
                </a:solidFill>
              </a:rPr>
              <a:t>peut consentir à verser au vendeur un montant équivalent à ces sommes en sus du prix de vente du lot</a:t>
            </a:r>
            <a:r>
              <a:rPr lang="fr-FR" sz="3600" dirty="0"/>
              <a:t>.</a:t>
            </a:r>
            <a:r>
              <a:rPr lang="fr-FR" sz="1800" dirty="0"/>
              <a:t/>
            </a: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29905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18984"/>
            <a:ext cx="12192000" cy="963827"/>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p>
        </p:txBody>
      </p:sp>
      <p:pic>
        <p:nvPicPr>
          <p:cNvPr id="5" name="Picture 3" descr="f8df1bef-6142-4e4a-b0fa-a0c9dc9f2f98@mxp5">
            <a:extLst>
              <a:ext uri="{FF2B5EF4-FFF2-40B4-BE49-F238E27FC236}">
                <a16:creationId xmlns:a16="http://schemas.microsoft.com/office/drawing/2014/main" xmlns="" id="{8FC89636-5417-4CB7-A29D-E6410D87A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715404" cy="892867"/>
          </a:xfrm>
          <a:solidFill>
            <a:schemeClr val="accent1">
              <a:lumMod val="60000"/>
              <a:lumOff val="4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3900" b="1" dirty="0">
                <a:solidFill>
                  <a:prstClr val="black">
                    <a:lumMod val="90000"/>
                    <a:lumOff val="10000"/>
                  </a:prstClr>
                </a:solidFill>
                <a:latin typeface="Tw Cen MT" panose="020B0602020104020603"/>
                <a:ea typeface="+mn-ea"/>
                <a:cs typeface="+mn-cs"/>
              </a:rPr>
              <a:t>La gestion des règlements partiels des appels de fonds </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sp>
        <p:nvSpPr>
          <p:cNvPr id="4" name="Rectangle 3">
            <a:extLst>
              <a:ext uri="{FF2B5EF4-FFF2-40B4-BE49-F238E27FC236}">
                <a16:creationId xmlns:a16="http://schemas.microsoft.com/office/drawing/2014/main" xmlns="" id="{7A1F57B9-EADC-4450-8DD7-15B7284FBF61}"/>
              </a:ext>
            </a:extLst>
          </p:cNvPr>
          <p:cNvSpPr/>
          <p:nvPr/>
        </p:nvSpPr>
        <p:spPr>
          <a:xfrm>
            <a:off x="182880" y="1340853"/>
            <a:ext cx="11770822" cy="51706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mn-ea"/>
                <a:cs typeface="+mn-cs"/>
              </a:rPr>
              <a:t>Article 1342-10 du code civil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débiteur de plusieurs dettes peut indiquer, lorsqu'il paye, celles qu'il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entend acquitter</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défaut d'indication par le débiteur, l'imputation a lieu comme suit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d'abord sur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les dettes échues </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parmi celles-ci, sur les dettes que le débiteur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avait le plus d'intérêt à acquitter</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 égalité d'intérêt, l'imputation se fait sur </a:t>
            </a:r>
          </a:p>
          <a:p>
            <a:pPr marL="2571750" marR="0" lvl="5"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plus ancienne ; </a:t>
            </a:r>
          </a:p>
          <a:p>
            <a:pPr marL="2571750" marR="0" lvl="5"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toutes choses égales, elle se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fait proportionnellement</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50078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45990"/>
            <a:ext cx="12192000" cy="1779373"/>
          </a:xfrm>
          <a:solidFill>
            <a:schemeClr val="accent6">
              <a:lumMod val="60000"/>
              <a:lumOff val="40000"/>
            </a:schemeClr>
          </a:solidFill>
        </p:spPr>
        <p:txBody>
          <a:bodyPr>
            <a:normAutofit/>
          </a:bodyPr>
          <a:lstStyle/>
          <a:p>
            <a:pPr marL="0" indent="0" algn="ctr">
              <a:buNone/>
            </a:pPr>
            <a:r>
              <a:rPr lang="fr-FR" sz="5200" b="1" dirty="0" smtClean="0">
                <a:cs typeface="Arial" panose="020B0604020202020204" pitchFamily="34" charset="0"/>
              </a:rPr>
              <a:t>LA GESTION DU</a:t>
            </a:r>
          </a:p>
          <a:p>
            <a:pPr marL="0" indent="0" algn="ctr">
              <a:buNone/>
            </a:pPr>
            <a:r>
              <a:rPr lang="fr-FR" sz="5200" b="1" dirty="0" smtClean="0">
                <a:cs typeface="Arial" panose="020B0604020202020204" pitchFamily="34" charset="0"/>
              </a:rPr>
              <a:t>NOUVEAU </a:t>
            </a:r>
            <a:r>
              <a:rPr lang="fr-FR" sz="5200" b="1" dirty="0">
                <a:cs typeface="Arial" panose="020B0604020202020204" pitchFamily="34" charset="0"/>
              </a:rPr>
              <a:t>FONDS DE TRAVAUX</a:t>
            </a:r>
          </a:p>
        </p:txBody>
      </p:sp>
      <p:pic>
        <p:nvPicPr>
          <p:cNvPr id="5" name="Picture 3" descr="f8df1bef-6142-4e4a-b0fa-a0c9dc9f2f98@mxp5">
            <a:extLst>
              <a:ext uri="{FF2B5EF4-FFF2-40B4-BE49-F238E27FC236}">
                <a16:creationId xmlns:a16="http://schemas.microsoft.com/office/drawing/2014/main" xmlns="" id="{8FC89636-5417-4CB7-A29D-E6410D87A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8551" y="2638425"/>
            <a:ext cx="3974824" cy="3895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0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45990"/>
            <a:ext cx="12192000" cy="1779373"/>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L’APPEL DE COTISATION DU</a:t>
            </a:r>
          </a:p>
          <a:p>
            <a:pPr marL="0" indent="0" algn="ctr">
              <a:buNone/>
            </a:pPr>
            <a:r>
              <a:rPr lang="fr-FR" sz="5200" b="1" dirty="0">
                <a:cs typeface="Arial" panose="020B0604020202020204" pitchFamily="34" charset="0"/>
              </a:rPr>
              <a:t>NOUVEAU FONDS DE TRAVAUX</a:t>
            </a:r>
          </a:p>
        </p:txBody>
      </p:sp>
      <p:pic>
        <p:nvPicPr>
          <p:cNvPr id="5" name="Picture 3" descr="f8df1bef-6142-4e4a-b0fa-a0c9dc9f2f98@mxp5">
            <a:extLst>
              <a:ext uri="{FF2B5EF4-FFF2-40B4-BE49-F238E27FC236}">
                <a16:creationId xmlns:a16="http://schemas.microsoft.com/office/drawing/2014/main" xmlns="" id="{8FC89636-5417-4CB7-A29D-E6410D87A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494" y="2553880"/>
            <a:ext cx="3724505" cy="365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1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24128" y="214024"/>
            <a:ext cx="9720072" cy="799964"/>
          </a:xfrm>
          <a:solidFill>
            <a:schemeClr val="accent4">
              <a:lumMod val="40000"/>
              <a:lumOff val="60000"/>
            </a:schemeClr>
          </a:solidFill>
          <a:ln>
            <a:solidFill>
              <a:schemeClr val="accent6">
                <a:lumMod val="50000"/>
              </a:schemeClr>
            </a:solidFill>
          </a:ln>
        </p:spPr>
        <p:txBody>
          <a:bodyPr/>
          <a:lstStyle/>
          <a:p>
            <a:pPr algn="ctr"/>
            <a:r>
              <a:rPr lang="fr-FR" dirty="0"/>
              <a:t>105 Fonds de travaux</a:t>
            </a:r>
          </a:p>
        </p:txBody>
      </p:sp>
      <p:sp>
        <p:nvSpPr>
          <p:cNvPr id="5" name="Espace réservé du contenu 4"/>
          <p:cNvSpPr>
            <a:spLocks noGrp="1"/>
          </p:cNvSpPr>
          <p:nvPr>
            <p:ph idx="1"/>
          </p:nvPr>
        </p:nvSpPr>
        <p:spPr>
          <a:xfrm>
            <a:off x="1024128" y="1077362"/>
            <a:ext cx="9720073" cy="2697933"/>
          </a:xfrm>
          <a:ln>
            <a:solidFill>
              <a:schemeClr val="accent6">
                <a:lumMod val="50000"/>
              </a:schemeClr>
            </a:solidFill>
          </a:ln>
        </p:spPr>
        <p:txBody>
          <a:bodyPr>
            <a:normAutofit/>
          </a:bodyPr>
          <a:lstStyle/>
          <a:p>
            <a:pPr marL="285750" lvl="0" indent="-285750" algn="just" defTabSz="457200">
              <a:lnSpc>
                <a:spcPct val="100000"/>
              </a:lnSpc>
              <a:spcBef>
                <a:spcPts val="0"/>
              </a:spcBef>
              <a:spcAft>
                <a:spcPts val="0"/>
              </a:spcAft>
              <a:buClrTx/>
              <a:buSzTx/>
              <a:buFontTx/>
              <a:buChar char="-"/>
              <a:defRPr/>
            </a:pPr>
            <a:r>
              <a:rPr lang="fr-FR" sz="1800" dirty="0"/>
              <a:t>La loi impose une </a:t>
            </a:r>
            <a:r>
              <a:rPr lang="fr-FR" sz="1800" dirty="0">
                <a:solidFill>
                  <a:srgbClr val="FF0000"/>
                </a:solidFill>
              </a:rPr>
              <a:t>cotisation minimale de 5% </a:t>
            </a:r>
            <a:r>
              <a:rPr lang="fr-FR" sz="1800" dirty="0"/>
              <a:t>du budget prévisionnel </a:t>
            </a:r>
            <a:r>
              <a:rPr lang="fr-FR" sz="1800" dirty="0">
                <a:solidFill>
                  <a:schemeClr val="accent1"/>
                </a:solidFill>
              </a:rPr>
              <a:t>(art. 14-2 de la loi du  10 juillet 1965)</a:t>
            </a:r>
          </a:p>
          <a:p>
            <a:pPr marL="285750" lvl="0" indent="-285750" algn="just" defTabSz="457200">
              <a:lnSpc>
                <a:spcPct val="100000"/>
              </a:lnSpc>
              <a:spcBef>
                <a:spcPts val="0"/>
              </a:spcBef>
              <a:spcAft>
                <a:spcPts val="0"/>
              </a:spcAft>
              <a:buClrTx/>
              <a:buSzTx/>
              <a:buFontTx/>
              <a:buChar char="-"/>
              <a:defRPr/>
            </a:pPr>
            <a:r>
              <a:rPr lang="fr-FR" sz="1800" dirty="0"/>
              <a:t>Les fonds doivent être déposés sur un </a:t>
            </a:r>
            <a:r>
              <a:rPr lang="fr-FR" sz="1800" dirty="0">
                <a:solidFill>
                  <a:srgbClr val="FF0000"/>
                </a:solidFill>
              </a:rPr>
              <a:t>compte bancaire séparé et rémunéré </a:t>
            </a:r>
            <a:r>
              <a:rPr lang="fr-FR" sz="1800" dirty="0">
                <a:solidFill>
                  <a:schemeClr val="accent1"/>
                </a:solidFill>
              </a:rPr>
              <a:t>(art. 18 de la loi du  10 juillet 1965) </a:t>
            </a:r>
          </a:p>
          <a:p>
            <a:pPr marL="285750" lvl="0" indent="-285750" algn="just" defTabSz="457200">
              <a:lnSpc>
                <a:spcPct val="100000"/>
              </a:lnSpc>
              <a:spcBef>
                <a:spcPts val="0"/>
              </a:spcBef>
              <a:spcAft>
                <a:spcPts val="0"/>
              </a:spcAft>
              <a:buClrTx/>
              <a:buSzTx/>
              <a:buFontTx/>
              <a:buChar char="-"/>
              <a:defRPr/>
            </a:pPr>
            <a:r>
              <a:rPr lang="fr-FR" sz="1800" dirty="0"/>
              <a:t>Les appels de fonds devront respecter </a:t>
            </a:r>
            <a:r>
              <a:rPr lang="fr-FR" sz="1800" dirty="0">
                <a:solidFill>
                  <a:srgbClr val="FF0000"/>
                </a:solidFill>
              </a:rPr>
              <a:t>les mêmes modalités que celles pour le budget prévisionnel </a:t>
            </a:r>
            <a:r>
              <a:rPr lang="fr-FR" sz="1800" dirty="0">
                <a:solidFill>
                  <a:schemeClr val="accent1"/>
                </a:solidFill>
              </a:rPr>
              <a:t>(art. de la loi du  10-1 juillet 1965)</a:t>
            </a:r>
          </a:p>
          <a:p>
            <a:pPr marL="285750" lvl="0" indent="-285750" algn="just" defTabSz="457200">
              <a:lnSpc>
                <a:spcPct val="100000"/>
              </a:lnSpc>
              <a:spcBef>
                <a:spcPts val="0"/>
              </a:spcBef>
              <a:spcAft>
                <a:spcPts val="0"/>
              </a:spcAft>
              <a:buClrTx/>
              <a:buSzTx/>
              <a:buFontTx/>
              <a:buChar char="-"/>
              <a:defRPr/>
            </a:pPr>
            <a:r>
              <a:rPr lang="fr-FR" sz="1800" dirty="0"/>
              <a:t>Les sommes sont acquises au lot et donc </a:t>
            </a:r>
            <a:r>
              <a:rPr lang="fr-FR" sz="1800" dirty="0">
                <a:solidFill>
                  <a:srgbClr val="FF0000"/>
                </a:solidFill>
              </a:rPr>
              <a:t>non remboursables </a:t>
            </a:r>
            <a:r>
              <a:rPr lang="fr-FR" sz="1800" dirty="0">
                <a:solidFill>
                  <a:schemeClr val="accent1"/>
                </a:solidFill>
              </a:rPr>
              <a:t>(art. 18 de la loi du  10 juillet 1965)</a:t>
            </a:r>
          </a:p>
          <a:p>
            <a:pPr marL="285750" lvl="0" indent="-285750" algn="just" defTabSz="457200">
              <a:lnSpc>
                <a:spcPct val="100000"/>
              </a:lnSpc>
              <a:spcBef>
                <a:spcPts val="0"/>
              </a:spcBef>
              <a:spcAft>
                <a:spcPts val="0"/>
              </a:spcAft>
              <a:buClrTx/>
              <a:buSzTx/>
              <a:buFontTx/>
              <a:buChar char="-"/>
              <a:defRPr/>
            </a:pPr>
            <a:r>
              <a:rPr lang="fr-FR" sz="1800" dirty="0"/>
              <a:t>L’affectation doit tenir de l’existence de </a:t>
            </a:r>
            <a:r>
              <a:rPr lang="fr-FR" sz="1800" dirty="0">
                <a:solidFill>
                  <a:srgbClr val="FF0000"/>
                </a:solidFill>
              </a:rPr>
              <a:t>parties communes spéciales </a:t>
            </a:r>
            <a:r>
              <a:rPr lang="fr-FR" sz="1800" dirty="0"/>
              <a:t>ou de clé de répartition des charges </a:t>
            </a:r>
            <a:r>
              <a:rPr lang="fr-FR" sz="1800" dirty="0">
                <a:solidFill>
                  <a:schemeClr val="accent1"/>
                </a:solidFill>
              </a:rPr>
              <a:t>(art. 14-2 de la loi du 10 juillet 1965 modifié par la loi ELAN)</a:t>
            </a:r>
          </a:p>
        </p:txBody>
      </p:sp>
      <p:graphicFrame>
        <p:nvGraphicFramePr>
          <p:cNvPr id="6" name="Tableau 5">
            <a:extLst>
              <a:ext uri="{FF2B5EF4-FFF2-40B4-BE49-F238E27FC236}">
                <a16:creationId xmlns:a16="http://schemas.microsoft.com/office/drawing/2014/main" xmlns="" id="{B6DEDCAE-17C7-44E0-AE46-F5C1E1CD49FE}"/>
              </a:ext>
            </a:extLst>
          </p:cNvPr>
          <p:cNvGraphicFramePr>
            <a:graphicFrameLocks noGrp="1"/>
          </p:cNvGraphicFramePr>
          <p:nvPr>
            <p:extLst>
              <p:ext uri="{D42A27DB-BD31-4B8C-83A1-F6EECF244321}">
                <p14:modId xmlns:p14="http://schemas.microsoft.com/office/powerpoint/2010/main" val="3130453069"/>
              </p:ext>
            </p:extLst>
          </p:nvPr>
        </p:nvGraphicFramePr>
        <p:xfrm>
          <a:off x="3531198" y="3838669"/>
          <a:ext cx="5111750" cy="1371672"/>
        </p:xfrm>
        <a:graphic>
          <a:graphicData uri="http://schemas.openxmlformats.org/drawingml/2006/table">
            <a:tbl>
              <a:tblPr firstRow="1" bandRow="1">
                <a:tableStyleId>{F5AB1C69-6EDB-4FF4-983F-18BD219EF322}</a:tableStyleId>
              </a:tblPr>
              <a:tblGrid>
                <a:gridCol w="2209507">
                  <a:extLst>
                    <a:ext uri="{9D8B030D-6E8A-4147-A177-3AD203B41FA5}">
                      <a16:colId xmlns:a16="http://schemas.microsoft.com/office/drawing/2014/main" xmlns="" val="20000"/>
                    </a:ext>
                  </a:extLst>
                </a:gridCol>
                <a:gridCol w="1425260">
                  <a:extLst>
                    <a:ext uri="{9D8B030D-6E8A-4147-A177-3AD203B41FA5}">
                      <a16:colId xmlns:a16="http://schemas.microsoft.com/office/drawing/2014/main" xmlns="" val="20001"/>
                    </a:ext>
                  </a:extLst>
                </a:gridCol>
                <a:gridCol w="1476983">
                  <a:extLst>
                    <a:ext uri="{9D8B030D-6E8A-4147-A177-3AD203B41FA5}">
                      <a16:colId xmlns:a16="http://schemas.microsoft.com/office/drawing/2014/main" xmlns="" val="20002"/>
                    </a:ext>
                  </a:extLst>
                </a:gridCol>
              </a:tblGrid>
              <a:tr h="274712">
                <a:tc>
                  <a:txBody>
                    <a:bodyPr/>
                    <a:lstStyle/>
                    <a:p>
                      <a:pPr algn="ctr"/>
                      <a:r>
                        <a:rPr lang="fr-FR" sz="1800" dirty="0"/>
                        <a:t>105</a:t>
                      </a:r>
                    </a:p>
                  </a:txBody>
                  <a:tcPr marL="68605" marR="68605" marT="34299" marB="34299"/>
                </a:tc>
                <a:tc gridSpan="2">
                  <a:txBody>
                    <a:bodyPr/>
                    <a:lstStyle/>
                    <a:p>
                      <a:pPr algn="ctr"/>
                      <a:r>
                        <a:rPr lang="fr-FR" sz="1800" dirty="0"/>
                        <a:t>Fonds de </a:t>
                      </a:r>
                      <a:r>
                        <a:rPr lang="fr-FR" sz="1800" baseline="0" dirty="0"/>
                        <a:t>travaux</a:t>
                      </a:r>
                      <a:endParaRPr lang="fr-FR" sz="1800" dirty="0"/>
                    </a:p>
                  </a:txBody>
                  <a:tcPr marL="68605" marR="68605" marT="34299" marB="34299"/>
                </a:tc>
                <a:tc hMerge="1">
                  <a:txBody>
                    <a:bodyPr/>
                    <a:lstStyle/>
                    <a:p>
                      <a:endParaRPr lang="fr-FR" dirty="0"/>
                    </a:p>
                  </a:txBody>
                  <a:tcPr/>
                </a:tc>
                <a:extLst>
                  <a:ext uri="{0D108BD9-81ED-4DB2-BD59-A6C34878D82A}">
                    <a16:rowId xmlns:a16="http://schemas.microsoft.com/office/drawing/2014/main" xmlns="" val="10000"/>
                  </a:ext>
                </a:extLst>
              </a:tr>
              <a:tr h="251631">
                <a:tc>
                  <a:txBody>
                    <a:bodyPr/>
                    <a:lstStyle/>
                    <a:p>
                      <a:pPr algn="ctr"/>
                      <a:r>
                        <a:rPr lang="fr-FR" sz="1800" dirty="0"/>
                        <a:t>Libellé</a:t>
                      </a:r>
                    </a:p>
                  </a:txBody>
                  <a:tcPr marL="68605" marR="68605" marT="34299" marB="34299"/>
                </a:tc>
                <a:tc>
                  <a:txBody>
                    <a:bodyPr/>
                    <a:lstStyle/>
                    <a:p>
                      <a:pPr algn="ctr"/>
                      <a:r>
                        <a:rPr lang="fr-FR" sz="1800" dirty="0"/>
                        <a:t>Débit</a:t>
                      </a:r>
                    </a:p>
                  </a:txBody>
                  <a:tcPr marL="68605" marR="68605" marT="34299" marB="34299"/>
                </a:tc>
                <a:tc>
                  <a:txBody>
                    <a:bodyPr/>
                    <a:lstStyle/>
                    <a:p>
                      <a:pPr algn="ctr"/>
                      <a:r>
                        <a:rPr lang="fr-FR" sz="1800" dirty="0"/>
                        <a:t>Crédit</a:t>
                      </a:r>
                    </a:p>
                  </a:txBody>
                  <a:tcPr marL="68605" marR="68605" marT="34299" marB="34299"/>
                </a:tc>
                <a:extLst>
                  <a:ext uri="{0D108BD9-81ED-4DB2-BD59-A6C34878D82A}">
                    <a16:rowId xmlns:a16="http://schemas.microsoft.com/office/drawing/2014/main" xmlns="" val="10001"/>
                  </a:ext>
                </a:extLst>
              </a:tr>
              <a:tr h="342802">
                <a:tc>
                  <a:txBody>
                    <a:bodyPr/>
                    <a:lstStyle/>
                    <a:p>
                      <a:r>
                        <a:rPr lang="fr-FR" sz="1800" dirty="0"/>
                        <a:t>Fonds travaux</a:t>
                      </a:r>
                    </a:p>
                  </a:txBody>
                  <a:tcPr marL="68605" marR="68605" marT="34299" marB="34299"/>
                </a:tc>
                <a:tc>
                  <a:txBody>
                    <a:bodyPr/>
                    <a:lstStyle/>
                    <a:p>
                      <a:pPr algn="ctr"/>
                      <a:endParaRPr lang="fr-FR" sz="1800" b="1" dirty="0">
                        <a:solidFill>
                          <a:srgbClr val="0070C0"/>
                        </a:solidFill>
                      </a:endParaRPr>
                    </a:p>
                  </a:txBody>
                  <a:tcPr marL="68605" marR="68605" marT="34299" marB="34299"/>
                </a:tc>
                <a:tc>
                  <a:txBody>
                    <a:bodyPr/>
                    <a:lstStyle/>
                    <a:p>
                      <a:pPr algn="ctr"/>
                      <a:r>
                        <a:rPr lang="fr-FR" sz="1800" dirty="0"/>
                        <a:t>1500 €</a:t>
                      </a:r>
                    </a:p>
                  </a:txBody>
                  <a:tcPr marL="68605" marR="68605" marT="34299" marB="34299"/>
                </a:tc>
                <a:extLst>
                  <a:ext uri="{0D108BD9-81ED-4DB2-BD59-A6C34878D82A}">
                    <a16:rowId xmlns:a16="http://schemas.microsoft.com/office/drawing/2014/main" xmlns="" val="10002"/>
                  </a:ext>
                </a:extLst>
              </a:tr>
              <a:tr h="251631">
                <a:tc>
                  <a:txBody>
                    <a:bodyPr/>
                    <a:lstStyle/>
                    <a:p>
                      <a:r>
                        <a:rPr lang="fr-FR" sz="1800" dirty="0"/>
                        <a:t>Solde</a:t>
                      </a:r>
                    </a:p>
                  </a:txBody>
                  <a:tcPr marL="68605" marR="68605" marT="34299" marB="34299"/>
                </a:tc>
                <a:tc>
                  <a:txBody>
                    <a:bodyPr/>
                    <a:lstStyle/>
                    <a:p>
                      <a:pPr algn="ctr"/>
                      <a:endParaRPr lang="fr-FR" sz="1800" dirty="0">
                        <a:solidFill>
                          <a:srgbClr val="C00000"/>
                        </a:solidFill>
                      </a:endParaRPr>
                    </a:p>
                  </a:txBody>
                  <a:tcPr marL="68605" marR="68605" marT="34299" marB="34299"/>
                </a:tc>
                <a:tc>
                  <a:txBody>
                    <a:bodyPr/>
                    <a:lstStyle/>
                    <a:p>
                      <a:pPr algn="ctr"/>
                      <a:r>
                        <a:rPr lang="fr-FR" sz="1800" b="1" dirty="0">
                          <a:solidFill>
                            <a:srgbClr val="C00000"/>
                          </a:solidFill>
                        </a:rPr>
                        <a:t>1500</a:t>
                      </a:r>
                      <a:r>
                        <a:rPr lang="fr-FR" sz="1800" b="1" baseline="0" dirty="0">
                          <a:solidFill>
                            <a:srgbClr val="C00000"/>
                          </a:solidFill>
                        </a:rPr>
                        <a:t> €</a:t>
                      </a:r>
                      <a:endParaRPr lang="fr-FR" sz="1800" b="1" dirty="0">
                        <a:solidFill>
                          <a:srgbClr val="C00000"/>
                        </a:solidFill>
                      </a:endParaRPr>
                    </a:p>
                  </a:txBody>
                  <a:tcPr marL="68605" marR="68605" marT="34299" marB="34299"/>
                </a:tc>
                <a:extLst>
                  <a:ext uri="{0D108BD9-81ED-4DB2-BD59-A6C34878D82A}">
                    <a16:rowId xmlns:a16="http://schemas.microsoft.com/office/drawing/2014/main" xmlns="" val="10003"/>
                  </a:ext>
                </a:extLst>
              </a:tr>
            </a:tbl>
          </a:graphicData>
        </a:graphic>
      </p:graphicFrame>
      <p:graphicFrame>
        <p:nvGraphicFramePr>
          <p:cNvPr id="7" name="Tableau 6">
            <a:extLst>
              <a:ext uri="{FF2B5EF4-FFF2-40B4-BE49-F238E27FC236}">
                <a16:creationId xmlns:a16="http://schemas.microsoft.com/office/drawing/2014/main" xmlns="" id="{FD4A3BE9-5018-4AC0-A758-B98AAA1709AF}"/>
              </a:ext>
            </a:extLst>
          </p:cNvPr>
          <p:cNvGraphicFramePr>
            <a:graphicFrameLocks noGrp="1"/>
          </p:cNvGraphicFramePr>
          <p:nvPr/>
        </p:nvGraphicFramePr>
        <p:xfrm>
          <a:off x="140824" y="5625578"/>
          <a:ext cx="3227065" cy="1082392"/>
        </p:xfrm>
        <a:graphic>
          <a:graphicData uri="http://schemas.openxmlformats.org/drawingml/2006/table">
            <a:tbl>
              <a:tblPr firstRow="1" bandRow="1">
                <a:tableStyleId>{0660B408-B3CF-4A94-85FC-2B1E0A45F4A2}</a:tableStyleId>
              </a:tblPr>
              <a:tblGrid>
                <a:gridCol w="1394868">
                  <a:extLst>
                    <a:ext uri="{9D8B030D-6E8A-4147-A177-3AD203B41FA5}">
                      <a16:colId xmlns:a16="http://schemas.microsoft.com/office/drawing/2014/main" xmlns="" val="20000"/>
                    </a:ext>
                  </a:extLst>
                </a:gridCol>
                <a:gridCol w="899770">
                  <a:extLst>
                    <a:ext uri="{9D8B030D-6E8A-4147-A177-3AD203B41FA5}">
                      <a16:colId xmlns:a16="http://schemas.microsoft.com/office/drawing/2014/main" xmlns="" val="20001"/>
                    </a:ext>
                  </a:extLst>
                </a:gridCol>
                <a:gridCol w="932427">
                  <a:extLst>
                    <a:ext uri="{9D8B030D-6E8A-4147-A177-3AD203B41FA5}">
                      <a16:colId xmlns:a16="http://schemas.microsoft.com/office/drawing/2014/main" xmlns="" val="20002"/>
                    </a:ext>
                  </a:extLst>
                </a:gridCol>
              </a:tblGrid>
              <a:tr h="331768">
                <a:tc>
                  <a:txBody>
                    <a:bodyPr/>
                    <a:lstStyle/>
                    <a:p>
                      <a:pPr algn="ctr"/>
                      <a:r>
                        <a:rPr lang="fr-FR" sz="1600" dirty="0"/>
                        <a:t>4501</a:t>
                      </a:r>
                    </a:p>
                  </a:txBody>
                  <a:tcPr marL="68535" marR="68535" marT="34274" marB="34274"/>
                </a:tc>
                <a:tc gridSpan="2">
                  <a:txBody>
                    <a:bodyPr/>
                    <a:lstStyle/>
                    <a:p>
                      <a:pPr algn="ctr"/>
                      <a:r>
                        <a:rPr lang="fr-FR" sz="1600" dirty="0"/>
                        <a:t>Copropriétaire A</a:t>
                      </a:r>
                    </a:p>
                  </a:txBody>
                  <a:tcPr marL="68535" marR="68535" marT="34274" marB="34274"/>
                </a:tc>
                <a:tc hMerge="1">
                  <a:txBody>
                    <a:bodyPr/>
                    <a:lstStyle/>
                    <a:p>
                      <a:endParaRPr lang="fr-FR" dirty="0"/>
                    </a:p>
                  </a:txBody>
                  <a:tcPr/>
                </a:tc>
                <a:extLst>
                  <a:ext uri="{0D108BD9-81ED-4DB2-BD59-A6C34878D82A}">
                    <a16:rowId xmlns:a16="http://schemas.microsoft.com/office/drawing/2014/main" xmlns="" val="10000"/>
                  </a:ext>
                </a:extLst>
              </a:tr>
              <a:tr h="280920">
                <a:tc>
                  <a:txBody>
                    <a:bodyPr/>
                    <a:lstStyle/>
                    <a:p>
                      <a:pPr algn="ctr"/>
                      <a:r>
                        <a:rPr lang="fr-FR" sz="1600" dirty="0"/>
                        <a:t>Libellé</a:t>
                      </a:r>
                    </a:p>
                  </a:txBody>
                  <a:tcPr marL="68535" marR="68535" marT="34274" marB="34274"/>
                </a:tc>
                <a:tc>
                  <a:txBody>
                    <a:bodyPr/>
                    <a:lstStyle/>
                    <a:p>
                      <a:pPr algn="ctr"/>
                      <a:r>
                        <a:rPr lang="fr-FR" sz="1600" dirty="0"/>
                        <a:t>Débit</a:t>
                      </a:r>
                    </a:p>
                  </a:txBody>
                  <a:tcPr marL="68535" marR="68535" marT="34274" marB="34274"/>
                </a:tc>
                <a:tc>
                  <a:txBody>
                    <a:bodyPr/>
                    <a:lstStyle/>
                    <a:p>
                      <a:pPr algn="ctr"/>
                      <a:r>
                        <a:rPr lang="fr-FR" sz="1600" dirty="0"/>
                        <a:t>Crédit</a:t>
                      </a:r>
                    </a:p>
                  </a:txBody>
                  <a:tcPr marL="68535" marR="68535" marT="34274" marB="34274"/>
                </a:tc>
                <a:extLst>
                  <a:ext uri="{0D108BD9-81ED-4DB2-BD59-A6C34878D82A}">
                    <a16:rowId xmlns:a16="http://schemas.microsoft.com/office/drawing/2014/main" xmlns="" val="10001"/>
                  </a:ext>
                </a:extLst>
              </a:tr>
              <a:tr h="4382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Fonds travaux</a:t>
                      </a:r>
                    </a:p>
                  </a:txBody>
                  <a:tcPr marL="68535" marR="68535" marT="34274" marB="34274"/>
                </a:tc>
                <a:tc>
                  <a:txBody>
                    <a:bodyPr/>
                    <a:lstStyle/>
                    <a:p>
                      <a:pPr algn="ctr"/>
                      <a:r>
                        <a:rPr lang="fr-FR" sz="1600" dirty="0">
                          <a:solidFill>
                            <a:srgbClr val="FF0000"/>
                          </a:solidFill>
                        </a:rPr>
                        <a:t>500 €</a:t>
                      </a:r>
                      <a:endParaRPr lang="fr-FR" sz="1600" b="1" dirty="0">
                        <a:solidFill>
                          <a:srgbClr val="FF0000"/>
                        </a:solidFill>
                      </a:endParaRPr>
                    </a:p>
                  </a:txBody>
                  <a:tcPr marL="68535" marR="68535" marT="34274" marB="34274"/>
                </a:tc>
                <a:tc>
                  <a:txBody>
                    <a:bodyPr/>
                    <a:lstStyle/>
                    <a:p>
                      <a:pPr algn="ctr"/>
                      <a:endParaRPr lang="fr-FR" sz="1600" dirty="0"/>
                    </a:p>
                  </a:txBody>
                  <a:tcPr marL="68535" marR="68535" marT="34274" marB="34274"/>
                </a:tc>
                <a:extLst>
                  <a:ext uri="{0D108BD9-81ED-4DB2-BD59-A6C34878D82A}">
                    <a16:rowId xmlns:a16="http://schemas.microsoft.com/office/drawing/2014/main" xmlns="" val="10002"/>
                  </a:ext>
                </a:extLst>
              </a:tr>
            </a:tbl>
          </a:graphicData>
        </a:graphic>
      </p:graphicFrame>
      <p:graphicFrame>
        <p:nvGraphicFramePr>
          <p:cNvPr id="8" name="Tableau 7">
            <a:extLst>
              <a:ext uri="{FF2B5EF4-FFF2-40B4-BE49-F238E27FC236}">
                <a16:creationId xmlns:a16="http://schemas.microsoft.com/office/drawing/2014/main" xmlns="" id="{EB628140-29A2-4E21-8079-80385F22D432}"/>
              </a:ext>
            </a:extLst>
          </p:cNvPr>
          <p:cNvGraphicFramePr>
            <a:graphicFrameLocks noGrp="1"/>
          </p:cNvGraphicFramePr>
          <p:nvPr/>
        </p:nvGraphicFramePr>
        <p:xfrm>
          <a:off x="4273282" y="5625578"/>
          <a:ext cx="3645435" cy="1082393"/>
        </p:xfrm>
        <a:graphic>
          <a:graphicData uri="http://schemas.openxmlformats.org/drawingml/2006/table">
            <a:tbl>
              <a:tblPr firstRow="1" bandRow="1">
                <a:tableStyleId>{073A0DAA-6AF3-43AB-8588-CEC1D06C72B9}</a:tableStyleId>
              </a:tblPr>
              <a:tblGrid>
                <a:gridCol w="1575705">
                  <a:extLst>
                    <a:ext uri="{9D8B030D-6E8A-4147-A177-3AD203B41FA5}">
                      <a16:colId xmlns:a16="http://schemas.microsoft.com/office/drawing/2014/main" xmlns="" val="20000"/>
                    </a:ext>
                  </a:extLst>
                </a:gridCol>
                <a:gridCol w="1016421">
                  <a:extLst>
                    <a:ext uri="{9D8B030D-6E8A-4147-A177-3AD203B41FA5}">
                      <a16:colId xmlns:a16="http://schemas.microsoft.com/office/drawing/2014/main" xmlns="" val="20001"/>
                    </a:ext>
                  </a:extLst>
                </a:gridCol>
                <a:gridCol w="1053309">
                  <a:extLst>
                    <a:ext uri="{9D8B030D-6E8A-4147-A177-3AD203B41FA5}">
                      <a16:colId xmlns:a16="http://schemas.microsoft.com/office/drawing/2014/main" xmlns="" val="20002"/>
                    </a:ext>
                  </a:extLst>
                </a:gridCol>
              </a:tblGrid>
              <a:tr h="331769">
                <a:tc>
                  <a:txBody>
                    <a:bodyPr/>
                    <a:lstStyle/>
                    <a:p>
                      <a:pPr algn="ctr"/>
                      <a:r>
                        <a:rPr lang="fr-FR" sz="1600" dirty="0"/>
                        <a:t>4502</a:t>
                      </a:r>
                    </a:p>
                  </a:txBody>
                  <a:tcPr marL="68582" marR="68582" marT="34274" marB="34274"/>
                </a:tc>
                <a:tc gridSpan="2">
                  <a:txBody>
                    <a:bodyPr/>
                    <a:lstStyle/>
                    <a:p>
                      <a:pPr algn="ctr"/>
                      <a:r>
                        <a:rPr lang="fr-FR" sz="1600" dirty="0"/>
                        <a:t>Copropriétaire B</a:t>
                      </a:r>
                    </a:p>
                  </a:txBody>
                  <a:tcPr marL="68582" marR="68582" marT="34274" marB="34274"/>
                </a:tc>
                <a:tc hMerge="1">
                  <a:txBody>
                    <a:bodyPr/>
                    <a:lstStyle/>
                    <a:p>
                      <a:endParaRPr lang="fr-FR" dirty="0"/>
                    </a:p>
                  </a:txBody>
                  <a:tcPr/>
                </a:tc>
                <a:extLst>
                  <a:ext uri="{0D108BD9-81ED-4DB2-BD59-A6C34878D82A}">
                    <a16:rowId xmlns:a16="http://schemas.microsoft.com/office/drawing/2014/main" xmlns="" val="10000"/>
                  </a:ext>
                </a:extLst>
              </a:tr>
              <a:tr h="267772">
                <a:tc>
                  <a:txBody>
                    <a:bodyPr/>
                    <a:lstStyle/>
                    <a:p>
                      <a:pPr algn="ctr"/>
                      <a:r>
                        <a:rPr lang="fr-FR" sz="1600" dirty="0"/>
                        <a:t>Libellé</a:t>
                      </a:r>
                    </a:p>
                  </a:txBody>
                  <a:tcPr marL="68582" marR="68582" marT="34274" marB="34274"/>
                </a:tc>
                <a:tc>
                  <a:txBody>
                    <a:bodyPr/>
                    <a:lstStyle/>
                    <a:p>
                      <a:pPr algn="ctr"/>
                      <a:r>
                        <a:rPr lang="fr-FR" sz="1600" dirty="0"/>
                        <a:t>Débit</a:t>
                      </a:r>
                    </a:p>
                  </a:txBody>
                  <a:tcPr marL="68582" marR="68582" marT="34274" marB="34274"/>
                </a:tc>
                <a:tc>
                  <a:txBody>
                    <a:bodyPr/>
                    <a:lstStyle/>
                    <a:p>
                      <a:pPr algn="ctr"/>
                      <a:r>
                        <a:rPr lang="fr-FR" sz="1600" dirty="0"/>
                        <a:t>Crédit</a:t>
                      </a:r>
                    </a:p>
                  </a:txBody>
                  <a:tcPr marL="68582" marR="68582" marT="34274" marB="34274"/>
                </a:tc>
                <a:extLst>
                  <a:ext uri="{0D108BD9-81ED-4DB2-BD59-A6C34878D82A}">
                    <a16:rowId xmlns:a16="http://schemas.microsoft.com/office/drawing/2014/main" xmlns="" val="10001"/>
                  </a:ext>
                </a:extLst>
              </a:tr>
              <a:tr h="438236">
                <a:tc>
                  <a:txBody>
                    <a:bodyPr/>
                    <a:lstStyle/>
                    <a:p>
                      <a:r>
                        <a:rPr lang="fr-FR" sz="1600" dirty="0"/>
                        <a:t>Fonds travaux</a:t>
                      </a:r>
                    </a:p>
                  </a:txBody>
                  <a:tcPr marL="68582" marR="68582" marT="34274" marB="34274"/>
                </a:tc>
                <a:tc>
                  <a:txBody>
                    <a:bodyPr/>
                    <a:lstStyle/>
                    <a:p>
                      <a:pPr algn="ctr"/>
                      <a:r>
                        <a:rPr lang="fr-FR" sz="1600" dirty="0">
                          <a:solidFill>
                            <a:srgbClr val="FF0000"/>
                          </a:solidFill>
                        </a:rPr>
                        <a:t>800 €</a:t>
                      </a:r>
                      <a:endParaRPr lang="fr-FR" sz="1600" b="1" dirty="0">
                        <a:solidFill>
                          <a:srgbClr val="FF0000"/>
                        </a:solidFill>
                      </a:endParaRPr>
                    </a:p>
                  </a:txBody>
                  <a:tcPr marL="68582" marR="68582" marT="34274" marB="34274"/>
                </a:tc>
                <a:tc>
                  <a:txBody>
                    <a:bodyPr/>
                    <a:lstStyle/>
                    <a:p>
                      <a:pPr algn="ctr"/>
                      <a:endParaRPr lang="fr-FR" sz="1600" dirty="0"/>
                    </a:p>
                  </a:txBody>
                  <a:tcPr marL="68582" marR="68582" marT="34274" marB="34274"/>
                </a:tc>
                <a:extLst>
                  <a:ext uri="{0D108BD9-81ED-4DB2-BD59-A6C34878D82A}">
                    <a16:rowId xmlns:a16="http://schemas.microsoft.com/office/drawing/2014/main" xmlns="" val="10002"/>
                  </a:ext>
                </a:extLst>
              </a:tr>
            </a:tbl>
          </a:graphicData>
        </a:graphic>
      </p:graphicFrame>
      <p:graphicFrame>
        <p:nvGraphicFramePr>
          <p:cNvPr id="9" name="Tableau 8">
            <a:extLst>
              <a:ext uri="{FF2B5EF4-FFF2-40B4-BE49-F238E27FC236}">
                <a16:creationId xmlns:a16="http://schemas.microsoft.com/office/drawing/2014/main" xmlns="" id="{1CC1348B-9251-4BA6-98DE-C1F7D728AD8D}"/>
              </a:ext>
            </a:extLst>
          </p:cNvPr>
          <p:cNvGraphicFramePr>
            <a:graphicFrameLocks noGrp="1"/>
          </p:cNvGraphicFramePr>
          <p:nvPr/>
        </p:nvGraphicFramePr>
        <p:xfrm>
          <a:off x="8890503" y="5625578"/>
          <a:ext cx="3087897" cy="1082396"/>
        </p:xfrm>
        <a:graphic>
          <a:graphicData uri="http://schemas.openxmlformats.org/drawingml/2006/table">
            <a:tbl>
              <a:tblPr firstRow="1" bandRow="1">
                <a:tableStyleId>{7DF18680-E054-41AD-8BC1-D1AEF772440D}</a:tableStyleId>
              </a:tblPr>
              <a:tblGrid>
                <a:gridCol w="1334715">
                  <a:extLst>
                    <a:ext uri="{9D8B030D-6E8A-4147-A177-3AD203B41FA5}">
                      <a16:colId xmlns:a16="http://schemas.microsoft.com/office/drawing/2014/main" xmlns="" val="20000"/>
                    </a:ext>
                  </a:extLst>
                </a:gridCol>
                <a:gridCol w="860967">
                  <a:extLst>
                    <a:ext uri="{9D8B030D-6E8A-4147-A177-3AD203B41FA5}">
                      <a16:colId xmlns:a16="http://schemas.microsoft.com/office/drawing/2014/main" xmlns="" val="20001"/>
                    </a:ext>
                  </a:extLst>
                </a:gridCol>
                <a:gridCol w="892215">
                  <a:extLst>
                    <a:ext uri="{9D8B030D-6E8A-4147-A177-3AD203B41FA5}">
                      <a16:colId xmlns:a16="http://schemas.microsoft.com/office/drawing/2014/main" xmlns="" val="20002"/>
                    </a:ext>
                  </a:extLst>
                </a:gridCol>
              </a:tblGrid>
              <a:tr h="331769">
                <a:tc>
                  <a:txBody>
                    <a:bodyPr/>
                    <a:lstStyle/>
                    <a:p>
                      <a:pPr algn="ctr"/>
                      <a:r>
                        <a:rPr lang="fr-FR" sz="1600" dirty="0"/>
                        <a:t>4503</a:t>
                      </a:r>
                    </a:p>
                  </a:txBody>
                  <a:tcPr marL="68618" marR="68618" marT="34275" marB="34275"/>
                </a:tc>
                <a:tc gridSpan="2">
                  <a:txBody>
                    <a:bodyPr/>
                    <a:lstStyle/>
                    <a:p>
                      <a:pPr algn="ctr"/>
                      <a:r>
                        <a:rPr lang="fr-FR" sz="1600" dirty="0"/>
                        <a:t>Copropriétaire C</a:t>
                      </a:r>
                    </a:p>
                  </a:txBody>
                  <a:tcPr marL="68618" marR="68618" marT="34275" marB="34275"/>
                </a:tc>
                <a:tc hMerge="1">
                  <a:txBody>
                    <a:bodyPr/>
                    <a:lstStyle/>
                    <a:p>
                      <a:endParaRPr lang="fr-FR" dirty="0"/>
                    </a:p>
                  </a:txBody>
                  <a:tcPr/>
                </a:tc>
                <a:extLst>
                  <a:ext uri="{0D108BD9-81ED-4DB2-BD59-A6C34878D82A}">
                    <a16:rowId xmlns:a16="http://schemas.microsoft.com/office/drawing/2014/main" xmlns="" val="10000"/>
                  </a:ext>
                </a:extLst>
              </a:tr>
              <a:tr h="280919">
                <a:tc>
                  <a:txBody>
                    <a:bodyPr/>
                    <a:lstStyle/>
                    <a:p>
                      <a:pPr algn="ctr"/>
                      <a:r>
                        <a:rPr lang="fr-FR" sz="1600" dirty="0"/>
                        <a:t>Libellé</a:t>
                      </a:r>
                    </a:p>
                  </a:txBody>
                  <a:tcPr marL="68618" marR="68618" marT="34275" marB="34275"/>
                </a:tc>
                <a:tc>
                  <a:txBody>
                    <a:bodyPr/>
                    <a:lstStyle/>
                    <a:p>
                      <a:pPr algn="ctr"/>
                      <a:r>
                        <a:rPr lang="fr-FR" sz="1600" dirty="0"/>
                        <a:t>Débit</a:t>
                      </a:r>
                    </a:p>
                  </a:txBody>
                  <a:tcPr marL="68618" marR="68618" marT="34275" marB="34275"/>
                </a:tc>
                <a:tc>
                  <a:txBody>
                    <a:bodyPr/>
                    <a:lstStyle/>
                    <a:p>
                      <a:pPr algn="ctr"/>
                      <a:r>
                        <a:rPr lang="fr-FR" sz="1600" dirty="0"/>
                        <a:t>Crédit</a:t>
                      </a:r>
                    </a:p>
                  </a:txBody>
                  <a:tcPr marL="68618" marR="68618" marT="34275" marB="34275"/>
                </a:tc>
                <a:extLst>
                  <a:ext uri="{0D108BD9-81ED-4DB2-BD59-A6C34878D82A}">
                    <a16:rowId xmlns:a16="http://schemas.microsoft.com/office/drawing/2014/main" xmlns="" val="10001"/>
                  </a:ext>
                </a:extLst>
              </a:tr>
              <a:tr h="438237">
                <a:tc>
                  <a:txBody>
                    <a:bodyPr/>
                    <a:lstStyle/>
                    <a:p>
                      <a:r>
                        <a:rPr lang="fr-FR" sz="1600" dirty="0"/>
                        <a:t>Fonds</a:t>
                      </a:r>
                      <a:r>
                        <a:rPr lang="fr-FR" sz="1600" baseline="0" dirty="0"/>
                        <a:t> </a:t>
                      </a:r>
                      <a:r>
                        <a:rPr lang="fr-FR" sz="1600" dirty="0"/>
                        <a:t>travaux</a:t>
                      </a:r>
                    </a:p>
                  </a:txBody>
                  <a:tcPr marL="68618" marR="68618" marT="34275" marB="34275"/>
                </a:tc>
                <a:tc>
                  <a:txBody>
                    <a:bodyPr/>
                    <a:lstStyle/>
                    <a:p>
                      <a:pPr algn="ctr"/>
                      <a:r>
                        <a:rPr lang="fr-FR" sz="1600" dirty="0">
                          <a:solidFill>
                            <a:srgbClr val="FF0000"/>
                          </a:solidFill>
                        </a:rPr>
                        <a:t>200 €</a:t>
                      </a:r>
                      <a:endParaRPr lang="fr-FR" sz="1600" b="1" dirty="0">
                        <a:solidFill>
                          <a:srgbClr val="FF0000"/>
                        </a:solidFill>
                      </a:endParaRPr>
                    </a:p>
                  </a:txBody>
                  <a:tcPr marL="68618" marR="68618" marT="34275" marB="34275"/>
                </a:tc>
                <a:tc>
                  <a:txBody>
                    <a:bodyPr/>
                    <a:lstStyle/>
                    <a:p>
                      <a:pPr algn="ctr"/>
                      <a:endParaRPr lang="fr-FR" sz="1600" dirty="0"/>
                    </a:p>
                  </a:txBody>
                  <a:tcPr marL="68618" marR="68618" marT="34275" marB="34275"/>
                </a:tc>
                <a:extLst>
                  <a:ext uri="{0D108BD9-81ED-4DB2-BD59-A6C34878D82A}">
                    <a16:rowId xmlns:a16="http://schemas.microsoft.com/office/drawing/2014/main" xmlns="" val="10002"/>
                  </a:ext>
                </a:extLst>
              </a:tr>
            </a:tbl>
          </a:graphicData>
        </a:graphic>
      </p:graphicFrame>
      <p:cxnSp>
        <p:nvCxnSpPr>
          <p:cNvPr id="10" name="Connecteur droit avec flèche 9">
            <a:extLst>
              <a:ext uri="{FF2B5EF4-FFF2-40B4-BE49-F238E27FC236}">
                <a16:creationId xmlns:a16="http://schemas.microsoft.com/office/drawing/2014/main" xmlns="" id="{710CCC51-FAF0-45BA-9B41-BFAFDBC93CCE}"/>
              </a:ext>
            </a:extLst>
          </p:cNvPr>
          <p:cNvCxnSpPr>
            <a:cxnSpLocks/>
            <a:stCxn id="6" idx="2"/>
            <a:endCxn id="8" idx="0"/>
          </p:cNvCxnSpPr>
          <p:nvPr/>
        </p:nvCxnSpPr>
        <p:spPr>
          <a:xfrm>
            <a:off x="6087073" y="5210341"/>
            <a:ext cx="8926" cy="415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xmlns="" id="{710CCC51-FAF0-45BA-9B41-BFAFDBC93CCE}"/>
              </a:ext>
            </a:extLst>
          </p:cNvPr>
          <p:cNvCxnSpPr/>
          <p:nvPr/>
        </p:nvCxnSpPr>
        <p:spPr>
          <a:xfrm>
            <a:off x="8090686" y="5210341"/>
            <a:ext cx="627801" cy="276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xmlns="" id="{710CCC51-FAF0-45BA-9B41-BFAFDBC93CCE}"/>
              </a:ext>
            </a:extLst>
          </p:cNvPr>
          <p:cNvCxnSpPr/>
          <p:nvPr/>
        </p:nvCxnSpPr>
        <p:spPr>
          <a:xfrm flipH="1">
            <a:off x="3358699" y="5210341"/>
            <a:ext cx="685975" cy="276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697753"/>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comptable du </a:t>
            </a:r>
            <a:r>
              <a:rPr lang="fr-FR" sz="3900" dirty="0" smtClean="0">
                <a:solidFill>
                  <a:prstClr val="black">
                    <a:lumMod val="90000"/>
                    <a:lumOff val="10000"/>
                  </a:prstClr>
                </a:solidFill>
                <a:latin typeface="Tw Cen MT" panose="020B0602020104020603"/>
                <a:ea typeface="+mn-ea"/>
                <a:cs typeface="+mn-cs"/>
              </a:rPr>
              <a:t>fonds de </a:t>
            </a:r>
            <a:r>
              <a:rPr lang="fr-FR" sz="3900" dirty="0">
                <a:solidFill>
                  <a:prstClr val="black">
                    <a:lumMod val="90000"/>
                    <a:lumOff val="10000"/>
                  </a:prstClr>
                </a:solidFill>
                <a:latin typeface="Tw Cen MT" panose="020B0602020104020603"/>
                <a:ea typeface="+mn-ea"/>
                <a:cs typeface="+mn-cs"/>
              </a:rPr>
              <a:t>travaux</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xmlns="" id="{F1B8DA8D-074D-417B-898A-E967713FD457}"/>
              </a:ext>
            </a:extLst>
          </p:cNvPr>
          <p:cNvPicPr>
            <a:picLocks noChangeAspect="1"/>
          </p:cNvPicPr>
          <p:nvPr/>
        </p:nvPicPr>
        <p:blipFill>
          <a:blip r:embed="rId2"/>
          <a:stretch>
            <a:fillRect/>
          </a:stretch>
        </p:blipFill>
        <p:spPr>
          <a:xfrm>
            <a:off x="0" y="1047662"/>
            <a:ext cx="12192000" cy="4762676"/>
          </a:xfrm>
          <a:prstGeom prst="rect">
            <a:avLst/>
          </a:prstGeom>
        </p:spPr>
      </p:pic>
      <p:pic>
        <p:nvPicPr>
          <p:cNvPr id="5" name="Image 4">
            <a:extLst>
              <a:ext uri="{FF2B5EF4-FFF2-40B4-BE49-F238E27FC236}">
                <a16:creationId xmlns:a16="http://schemas.microsoft.com/office/drawing/2014/main" xmlns="" id="{78B52429-8476-4CF5-B10D-43B3F00D5E27}"/>
              </a:ext>
            </a:extLst>
          </p:cNvPr>
          <p:cNvPicPr>
            <a:picLocks noChangeAspect="1"/>
          </p:cNvPicPr>
          <p:nvPr/>
        </p:nvPicPr>
        <p:blipFill>
          <a:blip r:embed="rId3"/>
          <a:stretch>
            <a:fillRect/>
          </a:stretch>
        </p:blipFill>
        <p:spPr>
          <a:xfrm>
            <a:off x="0" y="2039389"/>
            <a:ext cx="12192000" cy="4713316"/>
          </a:xfrm>
          <a:prstGeom prst="rect">
            <a:avLst/>
          </a:prstGeom>
        </p:spPr>
      </p:pic>
      <p:sp>
        <p:nvSpPr>
          <p:cNvPr id="6" name="Rectangle 5">
            <a:extLst>
              <a:ext uri="{FF2B5EF4-FFF2-40B4-BE49-F238E27FC236}">
                <a16:creationId xmlns:a16="http://schemas.microsoft.com/office/drawing/2014/main" xmlns="" id="{444A728A-C920-4B28-9331-F5E53F83E255}"/>
              </a:ext>
            </a:extLst>
          </p:cNvPr>
          <p:cNvSpPr/>
          <p:nvPr/>
        </p:nvSpPr>
        <p:spPr>
          <a:xfrm>
            <a:off x="3703964" y="1668087"/>
            <a:ext cx="1507375" cy="4843412"/>
          </a:xfrm>
          <a:prstGeom prst="rect">
            <a:avLst/>
          </a:prstGeom>
          <a:pattFill prst="pct80">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38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xmlns="" id="{3CFA0229-150B-47C1-884D-4D9E6C2C4BA5}"/>
              </a:ext>
            </a:extLst>
          </p:cNvPr>
          <p:cNvSpPr>
            <a:spLocks noGrp="1" noChangeArrowheads="1"/>
          </p:cNvSpPr>
          <p:nvPr>
            <p:ph type="title"/>
          </p:nvPr>
        </p:nvSpPr>
        <p:spPr>
          <a:xfrm>
            <a:off x="1066940" y="114626"/>
            <a:ext cx="10181533" cy="771274"/>
          </a:xfrm>
          <a:solidFill>
            <a:schemeClr val="accent4">
              <a:lumMod val="40000"/>
              <a:lumOff val="60000"/>
            </a:schemeClr>
          </a:solidFill>
        </p:spPr>
        <p:txBody>
          <a:bodyPr rtlCol="0">
            <a:normAutofit/>
          </a:bodyPr>
          <a:lstStyle/>
          <a:p>
            <a:pPr>
              <a:defRPr/>
            </a:pPr>
            <a:r>
              <a:rPr lang="fr-FR" altLang="fr-FR" sz="4000" b="1" dirty="0">
                <a:solidFill>
                  <a:srgbClr val="0070C0"/>
                </a:solidFill>
              </a:rPr>
              <a:t>Eclatement du</a:t>
            </a:r>
            <a:r>
              <a:rPr lang="fr-FR" altLang="fr-FR" sz="4000" dirty="0">
                <a:solidFill>
                  <a:srgbClr val="0070C0"/>
                </a:solidFill>
              </a:rPr>
              <a:t> </a:t>
            </a:r>
            <a:r>
              <a:rPr lang="fr-FR" altLang="fr-FR" sz="4000" b="1" dirty="0">
                <a:solidFill>
                  <a:srgbClr val="0070C0"/>
                </a:solidFill>
              </a:rPr>
              <a:t>f</a:t>
            </a:r>
            <a:r>
              <a:rPr lang="fr-FR" altLang="fr-FR" sz="4000" b="1" dirty="0" smtClean="0">
                <a:solidFill>
                  <a:srgbClr val="0070C0"/>
                </a:solidFill>
              </a:rPr>
              <a:t>onds </a:t>
            </a:r>
            <a:r>
              <a:rPr lang="fr-FR" altLang="fr-FR" sz="4000" b="1" dirty="0">
                <a:solidFill>
                  <a:srgbClr val="0070C0"/>
                </a:solidFill>
              </a:rPr>
              <a:t>de travaux en </a:t>
            </a:r>
            <a:r>
              <a:rPr lang="fr-FR" altLang="fr-FR" sz="4000" b="1" u="sng" dirty="0">
                <a:solidFill>
                  <a:srgbClr val="0070C0"/>
                </a:solidFill>
              </a:rPr>
              <a:t>sous comptes</a:t>
            </a:r>
            <a:endParaRPr lang="fr-FR" altLang="fr-FR" b="1" dirty="0">
              <a:solidFill>
                <a:srgbClr val="0070C0"/>
              </a:solidFill>
            </a:endParaRPr>
          </a:p>
        </p:txBody>
      </p:sp>
      <p:sp>
        <p:nvSpPr>
          <p:cNvPr id="48131" name="Rectangle 3"/>
          <p:cNvSpPr>
            <a:spLocks noGrp="1" noChangeArrowheads="1"/>
          </p:cNvSpPr>
          <p:nvPr>
            <p:ph idx="1"/>
          </p:nvPr>
        </p:nvSpPr>
        <p:spPr bwMode="auto">
          <a:xfrm>
            <a:off x="3557589" y="2349500"/>
            <a:ext cx="4943475" cy="2833688"/>
          </a:xfrm>
        </p:spPr>
        <p:txBody>
          <a:bodyPr wrap="square" numCol="1" anchor="t" anchorCtr="0" compatLnSpc="1">
            <a:prstTxWarp prst="textNoShape">
              <a:avLst/>
            </a:prstTxWarp>
          </a:bodyPr>
          <a:lstStyle/>
          <a:p>
            <a:endParaRPr lang="fr-FR" altLang="fr-FR" sz="1800"/>
          </a:p>
        </p:txBody>
      </p:sp>
      <p:graphicFrame>
        <p:nvGraphicFramePr>
          <p:cNvPr id="4" name="Espace réservé du contenu 4">
            <a:extLst>
              <a:ext uri="{FF2B5EF4-FFF2-40B4-BE49-F238E27FC236}">
                <a16:creationId xmlns:a16="http://schemas.microsoft.com/office/drawing/2014/main" xmlns="" id="{7DA769F2-13A1-4C32-96C4-81682FAE9E6E}"/>
              </a:ext>
            </a:extLst>
          </p:cNvPr>
          <p:cNvGraphicFramePr>
            <a:graphicFrameLocks/>
          </p:cNvGraphicFramePr>
          <p:nvPr>
            <p:extLst>
              <p:ext uri="{D42A27DB-BD31-4B8C-83A1-F6EECF244321}">
                <p14:modId xmlns:p14="http://schemas.microsoft.com/office/powerpoint/2010/main" val="2858262731"/>
              </p:ext>
            </p:extLst>
          </p:nvPr>
        </p:nvGraphicFramePr>
        <p:xfrm>
          <a:off x="606582" y="995930"/>
          <a:ext cx="11162923" cy="5862812"/>
        </p:xfrm>
        <a:graphic>
          <a:graphicData uri="http://schemas.openxmlformats.org/drawingml/2006/table">
            <a:tbl>
              <a:tblPr firstRow="1" bandRow="1">
                <a:tableStyleId>{F5AB1C69-6EDB-4FF4-983F-18BD219EF322}</a:tableStyleId>
              </a:tblPr>
              <a:tblGrid>
                <a:gridCol w="11162923">
                  <a:extLst>
                    <a:ext uri="{9D8B030D-6E8A-4147-A177-3AD203B41FA5}">
                      <a16:colId xmlns:a16="http://schemas.microsoft.com/office/drawing/2014/main" xmlns="" val="20000"/>
                    </a:ext>
                  </a:extLst>
                </a:gridCol>
              </a:tblGrid>
              <a:tr h="10033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aseline="0" dirty="0">
                          <a:solidFill>
                            <a:schemeClr val="tx1"/>
                          </a:solidFill>
                        </a:rPr>
                        <a:t>Afin d’éviter que les copropriétaires ne soient lésés ou, au contraire, bénéficient d’un enrichissement sans cause, il faudra impérativement prévoir des « sous comptes » du compte « 105 » par lot (et non par copropriétaire)</a:t>
                      </a:r>
                    </a:p>
                  </a:txBody>
                  <a:tcPr marL="68570" marR="68570" marT="34282" marB="34282"/>
                </a:tc>
                <a:extLst>
                  <a:ext uri="{0D108BD9-81ED-4DB2-BD59-A6C34878D82A}">
                    <a16:rowId xmlns:a16="http://schemas.microsoft.com/office/drawing/2014/main" xmlns="" val="10000"/>
                  </a:ext>
                </a:extLst>
              </a:tr>
              <a:tr h="4859414">
                <a:tc>
                  <a:txBody>
                    <a:bodyPr/>
                    <a:lstStyle/>
                    <a:p>
                      <a:pPr marL="285750" indent="-285750" algn="l">
                        <a:buFont typeface="Wingdings" panose="05000000000000000000" pitchFamily="2" charset="2"/>
                        <a:buChar char="§"/>
                      </a:pPr>
                      <a:endParaRPr lang="fr-FR" sz="1400" b="0" u="none" dirty="0"/>
                    </a:p>
                    <a:p>
                      <a:pPr marL="285750" indent="-285750" algn="l">
                        <a:buFont typeface="Wingdings" panose="05000000000000000000" pitchFamily="2" charset="2"/>
                        <a:buChar char="§"/>
                      </a:pPr>
                      <a:endParaRPr lang="fr-FR" sz="1200" kern="1200" dirty="0">
                        <a:solidFill>
                          <a:srgbClr val="C00000"/>
                        </a:solidFill>
                        <a:latin typeface="+mn-lt"/>
                        <a:ea typeface="+mn-ea"/>
                        <a:cs typeface="+mn-cs"/>
                      </a:endParaRPr>
                    </a:p>
                  </a:txBody>
                  <a:tcPr marL="68570" marR="68570" marT="34282" marB="34282">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Tableau 5">
            <a:extLst>
              <a:ext uri="{FF2B5EF4-FFF2-40B4-BE49-F238E27FC236}">
                <a16:creationId xmlns:a16="http://schemas.microsoft.com/office/drawing/2014/main" xmlns="" id="{91425B88-4EEA-4A5F-ACD4-DBC4B95E7A33}"/>
              </a:ext>
            </a:extLst>
          </p:cNvPr>
          <p:cNvGraphicFramePr>
            <a:graphicFrameLocks noGrp="1"/>
          </p:cNvGraphicFramePr>
          <p:nvPr>
            <p:extLst>
              <p:ext uri="{D42A27DB-BD31-4B8C-83A1-F6EECF244321}">
                <p14:modId xmlns:p14="http://schemas.microsoft.com/office/powerpoint/2010/main" val="3629638533"/>
              </p:ext>
            </p:extLst>
          </p:nvPr>
        </p:nvGraphicFramePr>
        <p:xfrm>
          <a:off x="815462" y="5139013"/>
          <a:ext cx="2833085" cy="1424898"/>
        </p:xfrm>
        <a:graphic>
          <a:graphicData uri="http://schemas.openxmlformats.org/drawingml/2006/table">
            <a:tbl>
              <a:tblPr/>
              <a:tblGrid>
                <a:gridCol w="1223703">
                  <a:extLst>
                    <a:ext uri="{9D8B030D-6E8A-4147-A177-3AD203B41FA5}">
                      <a16:colId xmlns:a16="http://schemas.microsoft.com/office/drawing/2014/main" xmlns="" val="2858824583"/>
                    </a:ext>
                  </a:extLst>
                </a:gridCol>
                <a:gridCol w="790407">
                  <a:extLst>
                    <a:ext uri="{9D8B030D-6E8A-4147-A177-3AD203B41FA5}">
                      <a16:colId xmlns:a16="http://schemas.microsoft.com/office/drawing/2014/main" xmlns="" val="3452762281"/>
                    </a:ext>
                  </a:extLst>
                </a:gridCol>
                <a:gridCol w="818975">
                  <a:extLst>
                    <a:ext uri="{9D8B030D-6E8A-4147-A177-3AD203B41FA5}">
                      <a16:colId xmlns:a16="http://schemas.microsoft.com/office/drawing/2014/main" xmlns="" val="577019246"/>
                    </a:ext>
                  </a:extLst>
                </a:gridCol>
              </a:tblGrid>
              <a:tr h="3733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105-1</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Lot </a:t>
                      </a:r>
                      <a:r>
                        <a:rPr kumimoji="0" lang="fr-FR" altLang="fr-FR" sz="2000" b="1" i="0" u="none" strike="noStrike" cap="none" normalizeH="0" baseline="0" dirty="0">
                          <a:ln>
                            <a:noFill/>
                          </a:ln>
                          <a:solidFill>
                            <a:srgbClr val="FF0000"/>
                          </a:solidFill>
                          <a:effectLst/>
                          <a:latin typeface="Calibri" panose="020F0502020204030204" pitchFamily="34" charset="0"/>
                        </a:rPr>
                        <a:t>1</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hMerge="1">
                  <a:txBody>
                    <a:bodyPr/>
                    <a:lstStyle/>
                    <a:p>
                      <a:endParaRPr lang="fr-FR"/>
                    </a:p>
                  </a:txBody>
                  <a:tcPr/>
                </a:tc>
                <a:extLst>
                  <a:ext uri="{0D108BD9-81ED-4DB2-BD59-A6C34878D82A}">
                    <a16:rowId xmlns:a16="http://schemas.microsoft.com/office/drawing/2014/main" xmlns="" val="2897131533"/>
                  </a:ext>
                </a:extLst>
              </a:tr>
              <a:tr h="3733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Libellé</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Débit</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Crédit</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xmlns="" val="1649251219"/>
                  </a:ext>
                </a:extLst>
              </a:tr>
              <a:tr h="6781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Fonds de travaux</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0070C0"/>
                        </a:solidFill>
                        <a:effectLst/>
                        <a:latin typeface="Calibri" panose="020F0502020204030204" pitchFamily="34" charset="0"/>
                      </a:endParaRP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C00000"/>
                          </a:solidFill>
                          <a:effectLst/>
                          <a:latin typeface="Calibri" panose="020F0502020204030204" pitchFamily="34" charset="0"/>
                        </a:rPr>
                        <a:t>500 €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000000"/>
                        </a:solidFill>
                        <a:effectLst/>
                        <a:latin typeface="Calibri" panose="020F0502020204030204" pitchFamily="34" charset="0"/>
                      </a:endParaRP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xmlns="" val="1384448162"/>
                  </a:ext>
                </a:extLst>
              </a:tr>
            </a:tbl>
          </a:graphicData>
        </a:graphic>
      </p:graphicFrame>
      <p:graphicFrame>
        <p:nvGraphicFramePr>
          <p:cNvPr id="7" name="Tableau 6">
            <a:extLst>
              <a:ext uri="{FF2B5EF4-FFF2-40B4-BE49-F238E27FC236}">
                <a16:creationId xmlns:a16="http://schemas.microsoft.com/office/drawing/2014/main" xmlns="" id="{0DE94C30-355C-461B-B8BE-5A78DBB99EB0}"/>
              </a:ext>
            </a:extLst>
          </p:cNvPr>
          <p:cNvGraphicFramePr>
            <a:graphicFrameLocks noGrp="1"/>
          </p:cNvGraphicFramePr>
          <p:nvPr>
            <p:extLst>
              <p:ext uri="{D42A27DB-BD31-4B8C-83A1-F6EECF244321}">
                <p14:modId xmlns:p14="http://schemas.microsoft.com/office/powerpoint/2010/main" val="2355991483"/>
              </p:ext>
            </p:extLst>
          </p:nvPr>
        </p:nvGraphicFramePr>
        <p:xfrm>
          <a:off x="3828930" y="5139012"/>
          <a:ext cx="3131763" cy="1424898"/>
        </p:xfrm>
        <a:graphic>
          <a:graphicData uri="http://schemas.openxmlformats.org/drawingml/2006/table">
            <a:tbl>
              <a:tblPr/>
              <a:tblGrid>
                <a:gridCol w="1354206">
                  <a:extLst>
                    <a:ext uri="{9D8B030D-6E8A-4147-A177-3AD203B41FA5}">
                      <a16:colId xmlns:a16="http://schemas.microsoft.com/office/drawing/2014/main" xmlns="" val="3386330402"/>
                    </a:ext>
                  </a:extLst>
                </a:gridCol>
                <a:gridCol w="873002">
                  <a:extLst>
                    <a:ext uri="{9D8B030D-6E8A-4147-A177-3AD203B41FA5}">
                      <a16:colId xmlns:a16="http://schemas.microsoft.com/office/drawing/2014/main" xmlns="" val="221725445"/>
                    </a:ext>
                  </a:extLst>
                </a:gridCol>
                <a:gridCol w="904555">
                  <a:extLst>
                    <a:ext uri="{9D8B030D-6E8A-4147-A177-3AD203B41FA5}">
                      <a16:colId xmlns:a16="http://schemas.microsoft.com/office/drawing/2014/main" xmlns="" val="650667923"/>
                    </a:ext>
                  </a:extLst>
                </a:gridCol>
              </a:tblGrid>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105-2</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Lot </a:t>
                      </a:r>
                      <a:r>
                        <a:rPr kumimoji="0" lang="fr-FR" altLang="fr-FR" sz="2000" b="1" i="0" u="none" strike="noStrike" cap="none" normalizeH="0" baseline="0" dirty="0">
                          <a:ln>
                            <a:noFill/>
                          </a:ln>
                          <a:solidFill>
                            <a:srgbClr val="FF0000"/>
                          </a:solidFill>
                          <a:effectLst/>
                          <a:latin typeface="Calibri" panose="020F0502020204030204" pitchFamily="34" charset="0"/>
                        </a:rPr>
                        <a:t>2</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hMerge="1">
                  <a:txBody>
                    <a:bodyPr/>
                    <a:lstStyle/>
                    <a:p>
                      <a:endParaRPr lang="fr-FR"/>
                    </a:p>
                  </a:txBody>
                  <a:tcPr/>
                </a:tc>
                <a:extLst>
                  <a:ext uri="{0D108BD9-81ED-4DB2-BD59-A6C34878D82A}">
                    <a16:rowId xmlns:a16="http://schemas.microsoft.com/office/drawing/2014/main" xmlns="" val="1146819275"/>
                  </a:ext>
                </a:extLst>
              </a:tr>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Libellé</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Débit</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Crédit</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xmlns="" val="3429062336"/>
                  </a:ext>
                </a:extLst>
              </a:tr>
              <a:tr h="5562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Fonds de travaux</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a:ln>
                          <a:noFill/>
                        </a:ln>
                        <a:solidFill>
                          <a:srgbClr val="0070C0"/>
                        </a:solidFill>
                        <a:effectLst/>
                        <a:latin typeface="Calibri" panose="020F0502020204030204" pitchFamily="34" charset="0"/>
                      </a:endParaRP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C00000"/>
                          </a:solidFill>
                          <a:effectLst/>
                          <a:latin typeface="Calibri" panose="020F0502020204030204" pitchFamily="34" charset="0"/>
                        </a:rPr>
                        <a:t>800 €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000000"/>
                        </a:solidFill>
                        <a:effectLst/>
                        <a:latin typeface="Calibri" panose="020F0502020204030204" pitchFamily="34" charset="0"/>
                      </a:endParaRP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xmlns="" val="2884029764"/>
                  </a:ext>
                </a:extLst>
              </a:tr>
            </a:tbl>
          </a:graphicData>
        </a:graphic>
      </p:graphicFrame>
      <p:graphicFrame>
        <p:nvGraphicFramePr>
          <p:cNvPr id="8" name="Tableau 7">
            <a:extLst>
              <a:ext uri="{FF2B5EF4-FFF2-40B4-BE49-F238E27FC236}">
                <a16:creationId xmlns:a16="http://schemas.microsoft.com/office/drawing/2014/main" xmlns="" id="{1E520CC6-88E4-4683-9181-746976338139}"/>
              </a:ext>
            </a:extLst>
          </p:cNvPr>
          <p:cNvGraphicFramePr>
            <a:graphicFrameLocks noGrp="1"/>
          </p:cNvGraphicFramePr>
          <p:nvPr>
            <p:extLst>
              <p:ext uri="{D42A27DB-BD31-4B8C-83A1-F6EECF244321}">
                <p14:modId xmlns:p14="http://schemas.microsoft.com/office/powerpoint/2010/main" val="1485500210"/>
              </p:ext>
            </p:extLst>
          </p:nvPr>
        </p:nvGraphicFramePr>
        <p:xfrm>
          <a:off x="8274867" y="5183493"/>
          <a:ext cx="3494638" cy="1333458"/>
        </p:xfrm>
        <a:graphic>
          <a:graphicData uri="http://schemas.openxmlformats.org/drawingml/2006/table">
            <a:tbl>
              <a:tblPr>
                <a:tableStyleId>{775DCB02-9BB8-47FD-8907-85C794F793BA}</a:tableStyleId>
              </a:tblPr>
              <a:tblGrid>
                <a:gridCol w="1511115">
                  <a:extLst>
                    <a:ext uri="{9D8B030D-6E8A-4147-A177-3AD203B41FA5}">
                      <a16:colId xmlns:a16="http://schemas.microsoft.com/office/drawing/2014/main" xmlns="" val="2129259382"/>
                    </a:ext>
                  </a:extLst>
                </a:gridCol>
                <a:gridCol w="974156">
                  <a:extLst>
                    <a:ext uri="{9D8B030D-6E8A-4147-A177-3AD203B41FA5}">
                      <a16:colId xmlns:a16="http://schemas.microsoft.com/office/drawing/2014/main" xmlns="" val="3770780491"/>
                    </a:ext>
                  </a:extLst>
                </a:gridCol>
                <a:gridCol w="1009367">
                  <a:extLst>
                    <a:ext uri="{9D8B030D-6E8A-4147-A177-3AD203B41FA5}">
                      <a16:colId xmlns:a16="http://schemas.microsoft.com/office/drawing/2014/main" xmlns="" val="324589290"/>
                    </a:ext>
                  </a:extLst>
                </a:gridCol>
              </a:tblGrid>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105-3</a:t>
                      </a:r>
                      <a:endParaRPr kumimoji="0" lang="fr-FR" altLang="fr-FR" sz="2000" b="1" i="0" u="none" strike="noStrike" cap="none" normalizeH="0" baseline="0" dirty="0">
                        <a:ln>
                          <a:noFill/>
                        </a:ln>
                        <a:solidFill>
                          <a:srgbClr val="FFFFFF"/>
                        </a:solidFill>
                        <a:effectLst/>
                        <a:latin typeface="Calibri" panose="020F0502020204030204" pitchFamily="34" charset="0"/>
                      </a:endParaRPr>
                    </a:p>
                  </a:txBody>
                  <a:tcPr marL="68617" marR="68617" marT="34283" marB="34283" horzOverflow="overflow"/>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Lot </a:t>
                      </a:r>
                      <a:r>
                        <a:rPr kumimoji="0" lang="fr-FR" altLang="fr-FR" sz="1800" b="1" u="none" strike="noStrike" cap="none" normalizeH="0" baseline="0" dirty="0">
                          <a:ln>
                            <a:noFill/>
                          </a:ln>
                          <a:solidFill>
                            <a:srgbClr val="FF0000"/>
                          </a:solidFill>
                          <a:effectLst/>
                        </a:rPr>
                        <a:t>3</a:t>
                      </a:r>
                      <a:endParaRPr kumimoji="0" lang="fr-FR" altLang="fr-FR" sz="1800" b="1" i="0" u="none" strike="noStrike" cap="none" normalizeH="0" baseline="0" dirty="0">
                        <a:ln>
                          <a:noFill/>
                        </a:ln>
                        <a:solidFill>
                          <a:srgbClr val="FF0000"/>
                        </a:solidFill>
                        <a:effectLst/>
                        <a:latin typeface="Calibri" panose="020F0502020204030204" pitchFamily="34" charset="0"/>
                      </a:endParaRPr>
                    </a:p>
                  </a:txBody>
                  <a:tcPr marL="68617" marR="68617" marT="34283" marB="34283" horzOverflow="overflow"/>
                </a:tc>
                <a:tc hMerge="1">
                  <a:txBody>
                    <a:bodyPr/>
                    <a:lstStyle/>
                    <a:p>
                      <a:endParaRPr lang="fr-FR"/>
                    </a:p>
                  </a:txBody>
                  <a:tcPr/>
                </a:tc>
                <a:extLst>
                  <a:ext uri="{0D108BD9-81ED-4DB2-BD59-A6C34878D82A}">
                    <a16:rowId xmlns:a16="http://schemas.microsoft.com/office/drawing/2014/main" xmlns="" val="2660943316"/>
                  </a:ext>
                </a:extLst>
              </a:tr>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Libellé</a:t>
                      </a: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a:ln>
                            <a:noFill/>
                          </a:ln>
                          <a:effectLst/>
                        </a:rPr>
                        <a:t>Débit</a:t>
                      </a:r>
                      <a:endParaRPr kumimoji="0" lang="fr-FR" altLang="fr-FR" sz="1800" b="0" i="0" u="none" strike="noStrike" cap="none" normalizeH="0" baseline="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a:ln>
                            <a:noFill/>
                          </a:ln>
                          <a:effectLst/>
                        </a:rPr>
                        <a:t>Crédit</a:t>
                      </a:r>
                      <a:endParaRPr kumimoji="0" lang="fr-FR" altLang="fr-FR" sz="1800" b="0" i="0" u="none" strike="noStrike" cap="none" normalizeH="0" baseline="0">
                        <a:ln>
                          <a:noFill/>
                        </a:ln>
                        <a:solidFill>
                          <a:srgbClr val="000000"/>
                        </a:solidFill>
                        <a:effectLst/>
                        <a:latin typeface="Calibri" panose="020F0502020204030204" pitchFamily="34" charset="0"/>
                      </a:endParaRPr>
                    </a:p>
                  </a:txBody>
                  <a:tcPr marL="68617" marR="68617" marT="34283" marB="34283" horzOverflow="overflow"/>
                </a:tc>
                <a:extLst>
                  <a:ext uri="{0D108BD9-81ED-4DB2-BD59-A6C34878D82A}">
                    <a16:rowId xmlns:a16="http://schemas.microsoft.com/office/drawing/2014/main" xmlns="" val="2395934307"/>
                  </a:ext>
                </a:extLst>
              </a:tr>
              <a:tr h="5562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Fonds de travaux</a:t>
                      </a: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rgbClr val="0070C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rgbClr val="C00000"/>
                          </a:solidFill>
                          <a:effectLst/>
                        </a:rPr>
                        <a:t>200 €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extLst>
                  <a:ext uri="{0D108BD9-81ED-4DB2-BD59-A6C34878D82A}">
                    <a16:rowId xmlns:a16="http://schemas.microsoft.com/office/drawing/2014/main" xmlns="" val="2376715372"/>
                  </a:ext>
                </a:extLst>
              </a:tr>
            </a:tbl>
          </a:graphicData>
        </a:graphic>
      </p:graphicFrame>
      <p:graphicFrame>
        <p:nvGraphicFramePr>
          <p:cNvPr id="24" name="Tableau 23">
            <a:extLst>
              <a:ext uri="{FF2B5EF4-FFF2-40B4-BE49-F238E27FC236}">
                <a16:creationId xmlns:a16="http://schemas.microsoft.com/office/drawing/2014/main" xmlns="" id="{54B2BD97-C8CE-46B1-9376-834685485F15}"/>
              </a:ext>
            </a:extLst>
          </p:cNvPr>
          <p:cNvGraphicFramePr>
            <a:graphicFrameLocks noGrp="1"/>
          </p:cNvGraphicFramePr>
          <p:nvPr>
            <p:extLst>
              <p:ext uri="{D42A27DB-BD31-4B8C-83A1-F6EECF244321}">
                <p14:modId xmlns:p14="http://schemas.microsoft.com/office/powerpoint/2010/main" val="3116396574"/>
              </p:ext>
            </p:extLst>
          </p:nvPr>
        </p:nvGraphicFramePr>
        <p:xfrm>
          <a:off x="4120424" y="2191856"/>
          <a:ext cx="4761113" cy="1735480"/>
        </p:xfrm>
        <a:graphic>
          <a:graphicData uri="http://schemas.openxmlformats.org/drawingml/2006/table">
            <a:tbl>
              <a:tblPr firstRow="1" bandRow="1">
                <a:tableStyleId>{F5AB1C69-6EDB-4FF4-983F-18BD219EF322}</a:tableStyleId>
              </a:tblPr>
              <a:tblGrid>
                <a:gridCol w="2057948">
                  <a:extLst>
                    <a:ext uri="{9D8B030D-6E8A-4147-A177-3AD203B41FA5}">
                      <a16:colId xmlns:a16="http://schemas.microsoft.com/office/drawing/2014/main" xmlns="" val="20000"/>
                    </a:ext>
                  </a:extLst>
                </a:gridCol>
                <a:gridCol w="1327495">
                  <a:extLst>
                    <a:ext uri="{9D8B030D-6E8A-4147-A177-3AD203B41FA5}">
                      <a16:colId xmlns:a16="http://schemas.microsoft.com/office/drawing/2014/main" xmlns="" val="20001"/>
                    </a:ext>
                  </a:extLst>
                </a:gridCol>
                <a:gridCol w="1375670">
                  <a:extLst>
                    <a:ext uri="{9D8B030D-6E8A-4147-A177-3AD203B41FA5}">
                      <a16:colId xmlns:a16="http://schemas.microsoft.com/office/drawing/2014/main" xmlns="" val="20002"/>
                    </a:ext>
                  </a:extLst>
                </a:gridCol>
              </a:tblGrid>
              <a:tr h="460285">
                <a:tc>
                  <a:txBody>
                    <a:bodyPr/>
                    <a:lstStyle/>
                    <a:p>
                      <a:pPr algn="ctr"/>
                      <a:r>
                        <a:rPr lang="fr-FR" sz="2000" dirty="0"/>
                        <a:t>105</a:t>
                      </a:r>
                    </a:p>
                  </a:txBody>
                  <a:tcPr marL="68611" marR="68611" marT="34324" marB="34324"/>
                </a:tc>
                <a:tc gridSpan="2">
                  <a:txBody>
                    <a:bodyPr/>
                    <a:lstStyle/>
                    <a:p>
                      <a:pPr algn="ctr"/>
                      <a:r>
                        <a:rPr lang="fr-FR" sz="2000" dirty="0"/>
                        <a:t>Fonds de </a:t>
                      </a:r>
                      <a:r>
                        <a:rPr lang="fr-FR" sz="2000" baseline="0" dirty="0"/>
                        <a:t>travaux</a:t>
                      </a:r>
                      <a:endParaRPr lang="fr-FR" sz="2000" dirty="0"/>
                    </a:p>
                  </a:txBody>
                  <a:tcPr marL="68611" marR="68611" marT="34324" marB="34324"/>
                </a:tc>
                <a:tc hMerge="1">
                  <a:txBody>
                    <a:bodyPr/>
                    <a:lstStyle/>
                    <a:p>
                      <a:endParaRPr lang="fr-FR" dirty="0"/>
                    </a:p>
                  </a:txBody>
                  <a:tcPr/>
                </a:tc>
                <a:extLst>
                  <a:ext uri="{0D108BD9-81ED-4DB2-BD59-A6C34878D82A}">
                    <a16:rowId xmlns:a16="http://schemas.microsoft.com/office/drawing/2014/main" xmlns="" val="10000"/>
                  </a:ext>
                </a:extLst>
              </a:tr>
              <a:tr h="373970">
                <a:tc>
                  <a:txBody>
                    <a:bodyPr/>
                    <a:lstStyle/>
                    <a:p>
                      <a:pPr algn="ctr"/>
                      <a:r>
                        <a:rPr lang="fr-FR" sz="2000" dirty="0"/>
                        <a:t>Libellé</a:t>
                      </a:r>
                    </a:p>
                  </a:txBody>
                  <a:tcPr marL="68611" marR="68611" marT="34324" marB="34324"/>
                </a:tc>
                <a:tc>
                  <a:txBody>
                    <a:bodyPr/>
                    <a:lstStyle/>
                    <a:p>
                      <a:pPr algn="ctr"/>
                      <a:r>
                        <a:rPr lang="fr-FR" sz="2000" dirty="0"/>
                        <a:t>Débit</a:t>
                      </a:r>
                    </a:p>
                  </a:txBody>
                  <a:tcPr marL="68611" marR="68611" marT="34324" marB="34324"/>
                </a:tc>
                <a:tc>
                  <a:txBody>
                    <a:bodyPr/>
                    <a:lstStyle/>
                    <a:p>
                      <a:pPr algn="ctr"/>
                      <a:r>
                        <a:rPr lang="fr-FR" sz="2000" dirty="0"/>
                        <a:t>Crédit</a:t>
                      </a:r>
                    </a:p>
                  </a:txBody>
                  <a:tcPr marL="68611" marR="68611" marT="34324" marB="34324"/>
                </a:tc>
                <a:extLst>
                  <a:ext uri="{0D108BD9-81ED-4DB2-BD59-A6C34878D82A}">
                    <a16:rowId xmlns:a16="http://schemas.microsoft.com/office/drawing/2014/main" xmlns="" val="10001"/>
                  </a:ext>
                </a:extLst>
              </a:tr>
              <a:tr h="527255">
                <a:tc>
                  <a:txBody>
                    <a:bodyPr/>
                    <a:lstStyle/>
                    <a:p>
                      <a:r>
                        <a:rPr lang="fr-FR" sz="2000" dirty="0"/>
                        <a:t>Fonds travaux</a:t>
                      </a:r>
                    </a:p>
                  </a:txBody>
                  <a:tcPr marL="68611" marR="68611" marT="34324" marB="34324"/>
                </a:tc>
                <a:tc>
                  <a:txBody>
                    <a:bodyPr/>
                    <a:lstStyle/>
                    <a:p>
                      <a:pPr algn="ctr"/>
                      <a:endParaRPr lang="fr-FR" sz="2000" b="1" dirty="0">
                        <a:solidFill>
                          <a:srgbClr val="0070C0"/>
                        </a:solidFill>
                      </a:endParaRPr>
                    </a:p>
                  </a:txBody>
                  <a:tcPr marL="68611" marR="68611" marT="34324" marB="34324"/>
                </a:tc>
                <a:tc>
                  <a:txBody>
                    <a:bodyPr/>
                    <a:lstStyle/>
                    <a:p>
                      <a:pPr algn="ctr"/>
                      <a:r>
                        <a:rPr lang="fr-FR" sz="2000" dirty="0"/>
                        <a:t>1500 €</a:t>
                      </a:r>
                    </a:p>
                  </a:txBody>
                  <a:tcPr marL="68611" marR="68611" marT="34324" marB="34324"/>
                </a:tc>
                <a:extLst>
                  <a:ext uri="{0D108BD9-81ED-4DB2-BD59-A6C34878D82A}">
                    <a16:rowId xmlns:a16="http://schemas.microsoft.com/office/drawing/2014/main" xmlns="" val="10002"/>
                  </a:ext>
                </a:extLst>
              </a:tr>
              <a:tr h="373970">
                <a:tc>
                  <a:txBody>
                    <a:bodyPr/>
                    <a:lstStyle/>
                    <a:p>
                      <a:r>
                        <a:rPr lang="fr-FR" sz="2000" dirty="0"/>
                        <a:t>Solde</a:t>
                      </a:r>
                    </a:p>
                  </a:txBody>
                  <a:tcPr marL="68611" marR="68611" marT="34324" marB="34324"/>
                </a:tc>
                <a:tc>
                  <a:txBody>
                    <a:bodyPr/>
                    <a:lstStyle/>
                    <a:p>
                      <a:pPr algn="ctr"/>
                      <a:endParaRPr lang="fr-FR" sz="2000" dirty="0">
                        <a:solidFill>
                          <a:srgbClr val="C00000"/>
                        </a:solidFill>
                      </a:endParaRPr>
                    </a:p>
                  </a:txBody>
                  <a:tcPr marL="68611" marR="68611" marT="34324" marB="34324"/>
                </a:tc>
                <a:tc>
                  <a:txBody>
                    <a:bodyPr/>
                    <a:lstStyle/>
                    <a:p>
                      <a:pPr algn="ctr"/>
                      <a:r>
                        <a:rPr lang="fr-FR" sz="2000" b="1" dirty="0">
                          <a:solidFill>
                            <a:srgbClr val="C00000"/>
                          </a:solidFill>
                        </a:rPr>
                        <a:t>1500</a:t>
                      </a:r>
                      <a:r>
                        <a:rPr lang="fr-FR" sz="2000" b="1" baseline="0" dirty="0">
                          <a:solidFill>
                            <a:srgbClr val="C00000"/>
                          </a:solidFill>
                        </a:rPr>
                        <a:t> €</a:t>
                      </a:r>
                      <a:endParaRPr lang="fr-FR" sz="2000" b="1" dirty="0">
                        <a:solidFill>
                          <a:srgbClr val="C00000"/>
                        </a:solidFill>
                      </a:endParaRPr>
                    </a:p>
                  </a:txBody>
                  <a:tcPr marL="68611" marR="68611" marT="34324" marB="34324"/>
                </a:tc>
                <a:extLst>
                  <a:ext uri="{0D108BD9-81ED-4DB2-BD59-A6C34878D82A}">
                    <a16:rowId xmlns:a16="http://schemas.microsoft.com/office/drawing/2014/main" xmlns="" val="10003"/>
                  </a:ext>
                </a:extLst>
              </a:tr>
            </a:tbl>
          </a:graphicData>
        </a:graphic>
      </p:graphicFrame>
      <p:sp>
        <p:nvSpPr>
          <p:cNvPr id="2" name="Rectangle 1">
            <a:extLst>
              <a:ext uri="{FF2B5EF4-FFF2-40B4-BE49-F238E27FC236}">
                <a16:creationId xmlns:a16="http://schemas.microsoft.com/office/drawing/2014/main" xmlns="" id="{A92CD989-1B7C-4E7A-80E5-CF83E7B415C1}"/>
              </a:ext>
            </a:extLst>
          </p:cNvPr>
          <p:cNvSpPr/>
          <p:nvPr/>
        </p:nvSpPr>
        <p:spPr>
          <a:xfrm>
            <a:off x="2519513" y="4783189"/>
            <a:ext cx="2311400" cy="2587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400" b="1" dirty="0">
                <a:solidFill>
                  <a:prstClr val="black"/>
                </a:solidFill>
              </a:rPr>
              <a:t>Copropriétaire A</a:t>
            </a:r>
          </a:p>
        </p:txBody>
      </p:sp>
      <p:sp>
        <p:nvSpPr>
          <p:cNvPr id="17" name="Rectangle 16">
            <a:extLst>
              <a:ext uri="{FF2B5EF4-FFF2-40B4-BE49-F238E27FC236}">
                <a16:creationId xmlns:a16="http://schemas.microsoft.com/office/drawing/2014/main" xmlns="" id="{EA20A555-DE93-47A3-9CC2-20A4FCE60DF2}"/>
              </a:ext>
            </a:extLst>
          </p:cNvPr>
          <p:cNvSpPr/>
          <p:nvPr/>
        </p:nvSpPr>
        <p:spPr>
          <a:xfrm>
            <a:off x="8415636" y="4764144"/>
            <a:ext cx="1606550" cy="2587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400" b="1" dirty="0">
                <a:solidFill>
                  <a:prstClr val="black"/>
                </a:solidFill>
              </a:rPr>
              <a:t>Copropriétaire B</a:t>
            </a:r>
          </a:p>
        </p:txBody>
      </p:sp>
      <p:cxnSp>
        <p:nvCxnSpPr>
          <p:cNvPr id="21" name="Connecteur droit 20">
            <a:extLst>
              <a:ext uri="{FF2B5EF4-FFF2-40B4-BE49-F238E27FC236}">
                <a16:creationId xmlns:a16="http://schemas.microsoft.com/office/drawing/2014/main" xmlns="" id="{98DE874A-1670-48C6-8E24-053559743A77}"/>
              </a:ext>
            </a:extLst>
          </p:cNvPr>
          <p:cNvCxnSpPr/>
          <p:nvPr/>
        </p:nvCxnSpPr>
        <p:spPr>
          <a:xfrm>
            <a:off x="5000368" y="4005138"/>
            <a:ext cx="300122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xmlns="" id="{164822EE-BEDC-4658-960D-6B18FC0B0B0B}"/>
              </a:ext>
            </a:extLst>
          </p:cNvPr>
          <p:cNvCxnSpPr>
            <a:cxnSpLocks/>
          </p:cNvCxnSpPr>
          <p:nvPr/>
        </p:nvCxnSpPr>
        <p:spPr>
          <a:xfrm>
            <a:off x="8001594" y="4002949"/>
            <a:ext cx="499470" cy="48768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xmlns="" id="{164822EE-BEDC-4658-960D-6B18FC0B0B0B}"/>
              </a:ext>
            </a:extLst>
          </p:cNvPr>
          <p:cNvCxnSpPr>
            <a:cxnSpLocks/>
          </p:cNvCxnSpPr>
          <p:nvPr/>
        </p:nvCxnSpPr>
        <p:spPr>
          <a:xfrm flipH="1">
            <a:off x="4572596" y="4007328"/>
            <a:ext cx="427773" cy="47364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0009583-CCA8-44B1-B28D-0A3D8AFFB8A2}" type="slidenum">
              <a:rPr lang="fr-FR" altLang="fr-FR" sz="1400">
                <a:latin typeface="Arial" panose="020B0604020202020204" pitchFamily="34" charset="0"/>
              </a:rPr>
              <a:pPr fontAlgn="base">
                <a:lnSpc>
                  <a:spcPct val="100000"/>
                </a:lnSpc>
                <a:spcBef>
                  <a:spcPct val="0"/>
                </a:spcBef>
                <a:spcAft>
                  <a:spcPct val="0"/>
                </a:spcAft>
                <a:buFontTx/>
                <a:buNone/>
              </a:pPr>
              <a:t>26</a:t>
            </a:fld>
            <a:endParaRPr lang="fr-FR" altLang="fr-FR" sz="1400">
              <a:latin typeface="Arial" panose="020B0604020202020204" pitchFamily="34" charset="0"/>
            </a:endParaRPr>
          </a:p>
        </p:txBody>
      </p:sp>
      <p:sp>
        <p:nvSpPr>
          <p:cNvPr id="54274" name="Rectangle 3"/>
          <p:cNvSpPr>
            <a:spLocks noGrp="1" noChangeArrowheads="1"/>
          </p:cNvSpPr>
          <p:nvPr>
            <p:ph type="subTitle" idx="4294967295"/>
          </p:nvPr>
        </p:nvSpPr>
        <p:spPr bwMode="auto">
          <a:xfrm>
            <a:off x="5791200" y="3929063"/>
            <a:ext cx="6400800" cy="1752600"/>
          </a:xfrm>
        </p:spPr>
        <p:txBody>
          <a:bodyPr wrap="square" numCol="1" anchor="t" anchorCtr="0" compatLnSpc="1">
            <a:prstTxWarp prst="textNoShape">
              <a:avLst/>
            </a:prstTxWarp>
          </a:bodyPr>
          <a:lstStyle/>
          <a:p>
            <a:endParaRPr lang="fr-FR" altLang="fr-FR"/>
          </a:p>
          <a:p>
            <a:endParaRPr lang="fr-FR" altLang="fr-FR"/>
          </a:p>
        </p:txBody>
      </p:sp>
      <p:sp>
        <p:nvSpPr>
          <p:cNvPr id="54276" name="Text Box 6"/>
          <p:cNvSpPr txBox="1">
            <a:spLocks noChangeArrowheads="1"/>
          </p:cNvSpPr>
          <p:nvPr/>
        </p:nvSpPr>
        <p:spPr bwMode="auto">
          <a:xfrm>
            <a:off x="4513264" y="333376"/>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latin typeface="Arial" panose="020B0604020202020204" pitchFamily="34" charset="0"/>
              </a:rPr>
              <a:t>État financier après répartition au …</a:t>
            </a:r>
          </a:p>
        </p:txBody>
      </p:sp>
      <p:sp>
        <p:nvSpPr>
          <p:cNvPr id="54277" name="Text Box 7"/>
          <p:cNvSpPr txBox="1">
            <a:spLocks noChangeArrowheads="1"/>
          </p:cNvSpPr>
          <p:nvPr/>
        </p:nvSpPr>
        <p:spPr bwMode="auto">
          <a:xfrm>
            <a:off x="8616950" y="18891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latin typeface="Arial" panose="020B0604020202020204" pitchFamily="34" charset="0"/>
              </a:rPr>
              <a:t>  </a:t>
            </a:r>
            <a:r>
              <a:rPr lang="fr-FR" altLang="fr-FR" sz="1200">
                <a:latin typeface="Arial" panose="020B0604020202020204" pitchFamily="34" charset="0"/>
              </a:rPr>
              <a:t>Annexe 1</a:t>
            </a:r>
          </a:p>
        </p:txBody>
      </p:sp>
      <p:sp>
        <p:nvSpPr>
          <p:cNvPr id="54278" name="Line 13"/>
          <p:cNvSpPr>
            <a:spLocks noChangeShapeType="1"/>
          </p:cNvSpPr>
          <p:nvPr/>
        </p:nvSpPr>
        <p:spPr bwMode="auto">
          <a:xfrm>
            <a:off x="1992314" y="5492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9" name="Text Box 14"/>
          <p:cNvSpPr txBox="1">
            <a:spLocks noChangeArrowheads="1"/>
          </p:cNvSpPr>
          <p:nvPr/>
        </p:nvSpPr>
        <p:spPr bwMode="auto">
          <a:xfrm>
            <a:off x="2100263" y="541339"/>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000">
                <a:latin typeface="Arial" panose="020B0604020202020204" pitchFamily="34" charset="0"/>
              </a:rPr>
              <a:t>I- situation financière et trésorerie</a:t>
            </a:r>
          </a:p>
        </p:txBody>
      </p:sp>
      <p:sp>
        <p:nvSpPr>
          <p:cNvPr id="54280" name="Line 15"/>
          <p:cNvSpPr>
            <a:spLocks noChangeShapeType="1"/>
          </p:cNvSpPr>
          <p:nvPr/>
        </p:nvSpPr>
        <p:spPr bwMode="auto">
          <a:xfrm>
            <a:off x="1992314" y="7651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1" name="Text Box 17"/>
          <p:cNvSpPr txBox="1">
            <a:spLocks noChangeArrowheads="1"/>
          </p:cNvSpPr>
          <p:nvPr/>
        </p:nvSpPr>
        <p:spPr bwMode="auto">
          <a:xfrm>
            <a:off x="1919288" y="1125539"/>
            <a:ext cx="24495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cs typeface="Arial" panose="020B0604020202020204" pitchFamily="34" charset="0"/>
              </a:rPr>
              <a:t>Trésorerie </a:t>
            </a:r>
          </a:p>
          <a:p>
            <a:pPr eaLnBrk="1" hangingPunct="1">
              <a:lnSpc>
                <a:spcPct val="100000"/>
              </a:lnSpc>
              <a:spcBef>
                <a:spcPct val="50000"/>
              </a:spcBef>
              <a:buFontTx/>
              <a:buNone/>
            </a:pPr>
            <a:r>
              <a:rPr lang="fr-FR" altLang="fr-FR" sz="900">
                <a:latin typeface="Arial" panose="020B0604020202020204" pitchFamily="34" charset="0"/>
                <a:cs typeface="Arial" panose="020B0604020202020204" pitchFamily="34" charset="0"/>
              </a:rPr>
              <a:t>50 Fonds Placés</a:t>
            </a:r>
          </a:p>
          <a:p>
            <a:pPr eaLnBrk="1" hangingPunct="1">
              <a:lnSpc>
                <a:spcPct val="100000"/>
              </a:lnSpc>
              <a:spcBef>
                <a:spcPct val="50000"/>
              </a:spcBef>
              <a:buFontTx/>
              <a:buNone/>
            </a:pPr>
            <a:r>
              <a:rPr lang="fr-FR" altLang="fr-FR" sz="900">
                <a:latin typeface="Arial" panose="020B0604020202020204" pitchFamily="34" charset="0"/>
                <a:cs typeface="Arial" panose="020B0604020202020204" pitchFamily="34" charset="0"/>
              </a:rPr>
              <a:t>51 Banque ou fonds disponible en banque (1)</a:t>
            </a:r>
          </a:p>
          <a:p>
            <a:pPr eaLnBrk="1" hangingPunct="1">
              <a:lnSpc>
                <a:spcPct val="100000"/>
              </a:lnSpc>
              <a:spcBef>
                <a:spcPct val="50000"/>
              </a:spcBef>
              <a:buFontTx/>
              <a:buNone/>
            </a:pPr>
            <a:r>
              <a:rPr lang="fr-FR" altLang="fr-FR" sz="900">
                <a:latin typeface="Arial" panose="020B0604020202020204" pitchFamily="34" charset="0"/>
                <a:cs typeface="Arial" panose="020B0604020202020204" pitchFamily="34" charset="0"/>
              </a:rPr>
              <a:t>53 Caisse</a:t>
            </a:r>
          </a:p>
          <a:p>
            <a:pPr eaLnBrk="1" hangingPunct="1">
              <a:lnSpc>
                <a:spcPct val="100000"/>
              </a:lnSpc>
              <a:spcBef>
                <a:spcPct val="50000"/>
              </a:spcBef>
              <a:buFontTx/>
              <a:buNone/>
            </a:pPr>
            <a:endParaRPr lang="fr-FR" altLang="fr-FR" sz="1400">
              <a:latin typeface="Arial" panose="020B0604020202020204" pitchFamily="34" charset="0"/>
              <a:cs typeface="Arial" panose="020B0604020202020204" pitchFamily="34" charset="0"/>
            </a:endParaRPr>
          </a:p>
        </p:txBody>
      </p:sp>
      <p:sp>
        <p:nvSpPr>
          <p:cNvPr id="54282" name="Line 25"/>
          <p:cNvSpPr>
            <a:spLocks noChangeShapeType="1"/>
          </p:cNvSpPr>
          <p:nvPr/>
        </p:nvSpPr>
        <p:spPr bwMode="auto">
          <a:xfrm>
            <a:off x="4151313" y="1273175"/>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3" name="Text Box 27"/>
          <p:cNvSpPr txBox="1">
            <a:spLocks noChangeArrowheads="1"/>
          </p:cNvSpPr>
          <p:nvPr/>
        </p:nvSpPr>
        <p:spPr bwMode="auto">
          <a:xfrm>
            <a:off x="4086226" y="765175"/>
            <a:ext cx="1071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précédent approuvé</a:t>
            </a:r>
          </a:p>
        </p:txBody>
      </p:sp>
      <p:sp>
        <p:nvSpPr>
          <p:cNvPr id="54284" name="Text Box 28"/>
          <p:cNvSpPr txBox="1">
            <a:spLocks noChangeArrowheads="1"/>
          </p:cNvSpPr>
          <p:nvPr/>
        </p:nvSpPr>
        <p:spPr bwMode="auto">
          <a:xfrm>
            <a:off x="5159376" y="1412876"/>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285" name="Text Box 29"/>
          <p:cNvSpPr txBox="1">
            <a:spLocks noChangeArrowheads="1"/>
          </p:cNvSpPr>
          <p:nvPr/>
        </p:nvSpPr>
        <p:spPr bwMode="auto">
          <a:xfrm>
            <a:off x="5159375" y="765175"/>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 Exercice clos</a:t>
            </a:r>
          </a:p>
        </p:txBody>
      </p:sp>
      <p:sp>
        <p:nvSpPr>
          <p:cNvPr id="54286" name="Line 30"/>
          <p:cNvSpPr>
            <a:spLocks noChangeShapeType="1"/>
          </p:cNvSpPr>
          <p:nvPr/>
        </p:nvSpPr>
        <p:spPr bwMode="auto">
          <a:xfrm>
            <a:off x="1992314" y="34290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7" name="Text Box 34"/>
          <p:cNvSpPr txBox="1">
            <a:spLocks noChangeArrowheads="1"/>
          </p:cNvSpPr>
          <p:nvPr/>
        </p:nvSpPr>
        <p:spPr bwMode="auto">
          <a:xfrm>
            <a:off x="4151313" y="3429000"/>
            <a:ext cx="1079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précédent approuvé</a:t>
            </a:r>
          </a:p>
        </p:txBody>
      </p:sp>
      <p:sp>
        <p:nvSpPr>
          <p:cNvPr id="54288" name="Text Box 36"/>
          <p:cNvSpPr txBox="1">
            <a:spLocks noChangeArrowheads="1"/>
          </p:cNvSpPr>
          <p:nvPr/>
        </p:nvSpPr>
        <p:spPr bwMode="auto">
          <a:xfrm>
            <a:off x="5232401" y="3429000"/>
            <a:ext cx="72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1400">
                <a:latin typeface="Arial" panose="020B0604020202020204" pitchFamily="34" charset="0"/>
              </a:rPr>
              <a:t> </a:t>
            </a:r>
            <a:r>
              <a:rPr lang="fr-FR" altLang="fr-FR" sz="900">
                <a:latin typeface="Arial" panose="020B0604020202020204" pitchFamily="34" charset="0"/>
              </a:rPr>
              <a:t>Exercice clos</a:t>
            </a:r>
          </a:p>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289" name="Text Box 38"/>
          <p:cNvSpPr txBox="1">
            <a:spLocks noChangeArrowheads="1"/>
          </p:cNvSpPr>
          <p:nvPr/>
        </p:nvSpPr>
        <p:spPr bwMode="auto">
          <a:xfrm>
            <a:off x="1992314" y="3213101"/>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1000">
                <a:latin typeface="Arial" panose="020B0604020202020204" pitchFamily="34" charset="0"/>
              </a:rPr>
              <a:t>II- Créances</a:t>
            </a:r>
          </a:p>
        </p:txBody>
      </p:sp>
      <p:sp>
        <p:nvSpPr>
          <p:cNvPr id="54290" name="Line 40"/>
          <p:cNvSpPr>
            <a:spLocks noChangeShapeType="1"/>
          </p:cNvSpPr>
          <p:nvPr/>
        </p:nvSpPr>
        <p:spPr bwMode="auto">
          <a:xfrm>
            <a:off x="1992314" y="58769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91" name="Text Box 41"/>
          <p:cNvSpPr txBox="1">
            <a:spLocks noChangeArrowheads="1"/>
          </p:cNvSpPr>
          <p:nvPr/>
        </p:nvSpPr>
        <p:spPr bwMode="auto">
          <a:xfrm>
            <a:off x="2135189" y="386080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292" name="Text Box 44"/>
          <p:cNvSpPr txBox="1">
            <a:spLocks noChangeArrowheads="1"/>
          </p:cNvSpPr>
          <p:nvPr/>
        </p:nvSpPr>
        <p:spPr bwMode="auto">
          <a:xfrm>
            <a:off x="1952625" y="34290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45 Copropriétaires-sommes       exigibles restant à recevoir(2)</a:t>
            </a:r>
          </a:p>
          <a:p>
            <a:pPr eaLnBrk="1" hangingPunct="1">
              <a:lnSpc>
                <a:spcPct val="100000"/>
              </a:lnSpc>
              <a:spcBef>
                <a:spcPct val="50000"/>
              </a:spcBef>
              <a:buFontTx/>
              <a:buNone/>
            </a:pPr>
            <a:r>
              <a:rPr lang="fr-FR" altLang="fr-FR" sz="900">
                <a:latin typeface="Arial" panose="020B0604020202020204" pitchFamily="34" charset="0"/>
              </a:rPr>
              <a:t>459 Copropriétaires-créances(2) douteuses </a:t>
            </a:r>
          </a:p>
          <a:p>
            <a:pPr eaLnBrk="1" hangingPunct="1">
              <a:lnSpc>
                <a:spcPct val="100000"/>
              </a:lnSpc>
              <a:spcBef>
                <a:spcPct val="50000"/>
              </a:spcBef>
              <a:buFontTx/>
              <a:buNone/>
            </a:pPr>
            <a:r>
              <a:rPr lang="fr-FR" altLang="fr-FR" sz="900">
                <a:latin typeface="Arial" panose="020B0604020202020204" pitchFamily="34" charset="0"/>
              </a:rPr>
              <a:t>Comptes de tiers</a:t>
            </a:r>
          </a:p>
          <a:p>
            <a:pPr eaLnBrk="1" hangingPunct="1">
              <a:lnSpc>
                <a:spcPct val="100000"/>
              </a:lnSpc>
              <a:spcBef>
                <a:spcPct val="50000"/>
              </a:spcBef>
              <a:buFontTx/>
              <a:buNone/>
            </a:pPr>
            <a:r>
              <a:rPr lang="fr-FR" altLang="fr-FR" sz="900">
                <a:latin typeface="Arial" panose="020B0604020202020204" pitchFamily="34" charset="0"/>
              </a:rPr>
              <a:t>42 à 44 Autres créances</a:t>
            </a:r>
          </a:p>
          <a:p>
            <a:pPr eaLnBrk="1" hangingPunct="1">
              <a:lnSpc>
                <a:spcPct val="100000"/>
              </a:lnSpc>
              <a:spcBef>
                <a:spcPct val="50000"/>
              </a:spcBef>
              <a:buFontTx/>
              <a:buNone/>
            </a:pPr>
            <a:r>
              <a:rPr lang="fr-FR" altLang="fr-FR" sz="900">
                <a:latin typeface="Arial" panose="020B0604020202020204" pitchFamily="34" charset="0"/>
              </a:rPr>
              <a:t>46 Débiteurs divers</a:t>
            </a:r>
          </a:p>
          <a:p>
            <a:pPr eaLnBrk="1" hangingPunct="1">
              <a:lnSpc>
                <a:spcPct val="100000"/>
              </a:lnSpc>
              <a:spcBef>
                <a:spcPct val="50000"/>
              </a:spcBef>
              <a:buFontTx/>
              <a:buNone/>
            </a:pPr>
            <a:r>
              <a:rPr lang="fr-FR" altLang="fr-FR" sz="900">
                <a:latin typeface="Arial" panose="020B0604020202020204" pitchFamily="34" charset="0"/>
              </a:rPr>
              <a:t>47 Comptes d’attente</a:t>
            </a:r>
          </a:p>
          <a:p>
            <a:pPr eaLnBrk="1" hangingPunct="1">
              <a:lnSpc>
                <a:spcPct val="100000"/>
              </a:lnSpc>
              <a:spcBef>
                <a:spcPct val="50000"/>
              </a:spcBef>
              <a:buFontTx/>
              <a:buNone/>
            </a:pPr>
            <a:r>
              <a:rPr lang="fr-FR" altLang="fr-FR" sz="900">
                <a:latin typeface="Arial" panose="020B0604020202020204" pitchFamily="34" charset="0"/>
              </a:rPr>
              <a:t>48 Comptes de régularisation</a:t>
            </a:r>
            <a:endParaRPr lang="fr-FR" altLang="fr-FR" sz="1400">
              <a:latin typeface="Arial" panose="020B0604020202020204" pitchFamily="34" charset="0"/>
            </a:endParaRPr>
          </a:p>
        </p:txBody>
      </p:sp>
      <p:sp>
        <p:nvSpPr>
          <p:cNvPr id="54293" name="Rectangle 45"/>
          <p:cNvSpPr>
            <a:spLocks noChangeArrowheads="1"/>
          </p:cNvSpPr>
          <p:nvPr/>
        </p:nvSpPr>
        <p:spPr bwMode="auto">
          <a:xfrm>
            <a:off x="7823200" y="765176"/>
            <a:ext cx="187325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400">
              <a:latin typeface="Arial" panose="020B0604020202020204" pitchFamily="34" charset="0"/>
            </a:endParaRPr>
          </a:p>
        </p:txBody>
      </p:sp>
      <p:sp>
        <p:nvSpPr>
          <p:cNvPr id="54294" name="Line 48"/>
          <p:cNvSpPr>
            <a:spLocks noChangeShapeType="1"/>
          </p:cNvSpPr>
          <p:nvPr/>
        </p:nvSpPr>
        <p:spPr bwMode="auto">
          <a:xfrm>
            <a:off x="8831263" y="1557338"/>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95" name="Line 49"/>
          <p:cNvSpPr>
            <a:spLocks noChangeShapeType="1"/>
          </p:cNvSpPr>
          <p:nvPr/>
        </p:nvSpPr>
        <p:spPr bwMode="auto">
          <a:xfrm>
            <a:off x="7788276" y="1265238"/>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96" name="Rectangle 52"/>
          <p:cNvSpPr>
            <a:spLocks noChangeArrowheads="1"/>
          </p:cNvSpPr>
          <p:nvPr/>
        </p:nvSpPr>
        <p:spPr bwMode="auto">
          <a:xfrm>
            <a:off x="7858125" y="757238"/>
            <a:ext cx="933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précédent approuvé</a:t>
            </a:r>
          </a:p>
        </p:txBody>
      </p:sp>
      <p:sp>
        <p:nvSpPr>
          <p:cNvPr id="54297" name="Text Box 53"/>
          <p:cNvSpPr txBox="1">
            <a:spLocks noChangeArrowheads="1"/>
          </p:cNvSpPr>
          <p:nvPr/>
        </p:nvSpPr>
        <p:spPr bwMode="auto">
          <a:xfrm>
            <a:off x="7881938" y="3429000"/>
            <a:ext cx="116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précédent approuvé</a:t>
            </a:r>
          </a:p>
        </p:txBody>
      </p:sp>
      <p:sp>
        <p:nvSpPr>
          <p:cNvPr id="54298" name="Text Box 54"/>
          <p:cNvSpPr txBox="1">
            <a:spLocks noChangeArrowheads="1"/>
          </p:cNvSpPr>
          <p:nvPr/>
        </p:nvSpPr>
        <p:spPr bwMode="auto">
          <a:xfrm>
            <a:off x="8893176" y="763588"/>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clos</a:t>
            </a:r>
          </a:p>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299" name="Text Box 55"/>
          <p:cNvSpPr txBox="1">
            <a:spLocks noChangeArrowheads="1"/>
          </p:cNvSpPr>
          <p:nvPr/>
        </p:nvSpPr>
        <p:spPr bwMode="auto">
          <a:xfrm>
            <a:off x="8904289" y="3429000"/>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Exercice clos</a:t>
            </a:r>
          </a:p>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300" name="Text Box 56"/>
          <p:cNvSpPr txBox="1">
            <a:spLocks noChangeArrowheads="1"/>
          </p:cNvSpPr>
          <p:nvPr/>
        </p:nvSpPr>
        <p:spPr bwMode="auto">
          <a:xfrm>
            <a:off x="5956301" y="1136651"/>
            <a:ext cx="17303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Provision et avances</a:t>
            </a:r>
          </a:p>
          <a:p>
            <a:pPr eaLnBrk="1" hangingPunct="1">
              <a:lnSpc>
                <a:spcPct val="100000"/>
              </a:lnSpc>
              <a:spcBef>
                <a:spcPct val="50000"/>
              </a:spcBef>
              <a:buFontTx/>
              <a:buNone/>
            </a:pPr>
            <a:r>
              <a:rPr lang="fr-FR" altLang="fr-FR" sz="800">
                <a:latin typeface="Arial" panose="020B0604020202020204" pitchFamily="34" charset="0"/>
              </a:rPr>
              <a:t>102 Provisions pour travaux </a:t>
            </a:r>
          </a:p>
          <a:p>
            <a:pPr eaLnBrk="1" hangingPunct="1">
              <a:lnSpc>
                <a:spcPct val="100000"/>
              </a:lnSpc>
              <a:spcBef>
                <a:spcPct val="50000"/>
              </a:spcBef>
              <a:buFontTx/>
              <a:buNone/>
            </a:pPr>
            <a:r>
              <a:rPr lang="fr-FR" altLang="fr-FR" sz="800">
                <a:latin typeface="Arial" panose="020B0604020202020204" pitchFamily="34" charset="0"/>
              </a:rPr>
              <a:t>103 Avances </a:t>
            </a:r>
          </a:p>
          <a:p>
            <a:pPr eaLnBrk="1" hangingPunct="1">
              <a:lnSpc>
                <a:spcPct val="100000"/>
              </a:lnSpc>
              <a:spcBef>
                <a:spcPct val="50000"/>
              </a:spcBef>
              <a:buFontTx/>
              <a:buNone/>
            </a:pPr>
            <a:r>
              <a:rPr lang="fr-FR" altLang="fr-FR" sz="800">
                <a:latin typeface="Arial" panose="020B0604020202020204" pitchFamily="34" charset="0"/>
              </a:rPr>
              <a:t>1031 Avances de trésorerie</a:t>
            </a:r>
          </a:p>
          <a:p>
            <a:pPr eaLnBrk="1" hangingPunct="1">
              <a:lnSpc>
                <a:spcPct val="100000"/>
              </a:lnSpc>
              <a:spcBef>
                <a:spcPct val="50000"/>
              </a:spcBef>
              <a:buFontTx/>
              <a:buNone/>
            </a:pPr>
            <a:r>
              <a:rPr lang="fr-FR" altLang="fr-FR" sz="800">
                <a:latin typeface="Arial" panose="020B0604020202020204" pitchFamily="34" charset="0"/>
              </a:rPr>
              <a:t>1032 Avance travaux</a:t>
            </a:r>
          </a:p>
          <a:p>
            <a:pPr eaLnBrk="1" hangingPunct="1">
              <a:lnSpc>
                <a:spcPct val="100000"/>
              </a:lnSpc>
              <a:spcBef>
                <a:spcPct val="50000"/>
              </a:spcBef>
              <a:buFontTx/>
              <a:buNone/>
            </a:pPr>
            <a:r>
              <a:rPr lang="fr-FR" altLang="fr-FR" sz="800">
                <a:latin typeface="Arial" panose="020B0604020202020204" pitchFamily="34" charset="0"/>
              </a:rPr>
              <a:t>1033 Autres avances</a:t>
            </a:r>
          </a:p>
          <a:p>
            <a:pPr eaLnBrk="1" hangingPunct="1">
              <a:lnSpc>
                <a:spcPct val="100000"/>
              </a:lnSpc>
              <a:spcBef>
                <a:spcPct val="50000"/>
              </a:spcBef>
              <a:buFontTx/>
              <a:buNone/>
            </a:pPr>
            <a:r>
              <a:rPr lang="fr-FR" altLang="fr-FR" sz="800">
                <a:latin typeface="Arial" panose="020B0604020202020204" pitchFamily="34" charset="0"/>
              </a:rPr>
              <a:t>105 fonds travaux</a:t>
            </a:r>
          </a:p>
          <a:p>
            <a:pPr eaLnBrk="1" hangingPunct="1">
              <a:lnSpc>
                <a:spcPct val="100000"/>
              </a:lnSpc>
              <a:spcBef>
                <a:spcPct val="50000"/>
              </a:spcBef>
              <a:buFontTx/>
              <a:buNone/>
            </a:pPr>
            <a:r>
              <a:rPr lang="fr-FR" altLang="fr-FR" sz="800">
                <a:latin typeface="Arial" panose="020B0604020202020204" pitchFamily="34" charset="0"/>
              </a:rPr>
              <a:t>131Subventions et instance d’affectation </a:t>
            </a:r>
          </a:p>
          <a:p>
            <a:pPr eaLnBrk="1" hangingPunct="1">
              <a:lnSpc>
                <a:spcPct val="100000"/>
              </a:lnSpc>
              <a:spcBef>
                <a:spcPct val="50000"/>
              </a:spcBef>
              <a:buFontTx/>
              <a:buNone/>
            </a:pPr>
            <a:r>
              <a:rPr lang="fr-FR" altLang="fr-FR" sz="800">
                <a:latin typeface="Arial" panose="020B0604020202020204" pitchFamily="34" charset="0"/>
              </a:rPr>
              <a:t>12 Solde en attente sur travaux ou opérations exceptionnelles</a:t>
            </a:r>
          </a:p>
        </p:txBody>
      </p:sp>
      <p:sp>
        <p:nvSpPr>
          <p:cNvPr id="54301" name="Line 58"/>
          <p:cNvSpPr>
            <a:spLocks noChangeShapeType="1"/>
          </p:cNvSpPr>
          <p:nvPr/>
        </p:nvSpPr>
        <p:spPr bwMode="auto">
          <a:xfrm>
            <a:off x="1992314" y="32131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02" name="Line 59"/>
          <p:cNvSpPr>
            <a:spLocks noChangeShapeType="1"/>
          </p:cNvSpPr>
          <p:nvPr/>
        </p:nvSpPr>
        <p:spPr bwMode="auto">
          <a:xfrm>
            <a:off x="5953125" y="7651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03" name="Line 60"/>
          <p:cNvSpPr>
            <a:spLocks noChangeShapeType="1"/>
          </p:cNvSpPr>
          <p:nvPr/>
        </p:nvSpPr>
        <p:spPr bwMode="auto">
          <a:xfrm>
            <a:off x="5159375"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04" name="Line 64"/>
          <p:cNvSpPr>
            <a:spLocks noChangeShapeType="1"/>
          </p:cNvSpPr>
          <p:nvPr/>
        </p:nvSpPr>
        <p:spPr bwMode="auto">
          <a:xfrm>
            <a:off x="1992314" y="5661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05" name="Line 68"/>
          <p:cNvSpPr>
            <a:spLocks noChangeShapeType="1"/>
          </p:cNvSpPr>
          <p:nvPr/>
        </p:nvSpPr>
        <p:spPr bwMode="auto">
          <a:xfrm flipV="1">
            <a:off x="8831263" y="7651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06" name="Text Box 69"/>
          <p:cNvSpPr txBox="1">
            <a:spLocks noChangeArrowheads="1"/>
          </p:cNvSpPr>
          <p:nvPr/>
        </p:nvSpPr>
        <p:spPr bwMode="auto">
          <a:xfrm>
            <a:off x="1952626" y="2928939"/>
            <a:ext cx="1655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Trésorerie disponible Total </a:t>
            </a:r>
          </a:p>
        </p:txBody>
      </p:sp>
      <p:sp>
        <p:nvSpPr>
          <p:cNvPr id="54307" name="Text Box 70"/>
          <p:cNvSpPr txBox="1">
            <a:spLocks noChangeArrowheads="1"/>
          </p:cNvSpPr>
          <p:nvPr/>
        </p:nvSpPr>
        <p:spPr bwMode="auto">
          <a:xfrm>
            <a:off x="7248525" y="2997201"/>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Total</a:t>
            </a:r>
            <a:r>
              <a:rPr lang="fr-FR" altLang="fr-FR" sz="1400">
                <a:latin typeface="Arial" panose="020B0604020202020204" pitchFamily="34" charset="0"/>
              </a:rPr>
              <a:t> </a:t>
            </a:r>
            <a:r>
              <a:rPr lang="fr-FR" altLang="fr-FR" sz="900">
                <a:latin typeface="Arial" panose="020B0604020202020204" pitchFamily="34" charset="0"/>
              </a:rPr>
              <a:t>I</a:t>
            </a:r>
            <a:endParaRPr lang="fr-FR" altLang="fr-FR" sz="1100">
              <a:latin typeface="Arial" panose="020B0604020202020204" pitchFamily="34" charset="0"/>
            </a:endParaRPr>
          </a:p>
        </p:txBody>
      </p:sp>
      <p:sp>
        <p:nvSpPr>
          <p:cNvPr id="54308" name="Text Box 71"/>
          <p:cNvSpPr txBox="1">
            <a:spLocks noChangeArrowheads="1"/>
          </p:cNvSpPr>
          <p:nvPr/>
        </p:nvSpPr>
        <p:spPr bwMode="auto">
          <a:xfrm>
            <a:off x="7319963" y="5373689"/>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Total II</a:t>
            </a:r>
          </a:p>
        </p:txBody>
      </p:sp>
      <p:sp>
        <p:nvSpPr>
          <p:cNvPr id="54309" name="Text Box 72"/>
          <p:cNvSpPr txBox="1">
            <a:spLocks noChangeArrowheads="1"/>
          </p:cNvSpPr>
          <p:nvPr/>
        </p:nvSpPr>
        <p:spPr bwMode="auto">
          <a:xfrm>
            <a:off x="3595689" y="5429250"/>
            <a:ext cx="719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Total II</a:t>
            </a:r>
          </a:p>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310" name="Line 74"/>
          <p:cNvSpPr>
            <a:spLocks noChangeShapeType="1"/>
          </p:cNvSpPr>
          <p:nvPr/>
        </p:nvSpPr>
        <p:spPr bwMode="auto">
          <a:xfrm>
            <a:off x="7788276" y="3898900"/>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11" name="Line 75"/>
          <p:cNvSpPr>
            <a:spLocks noChangeShapeType="1"/>
          </p:cNvSpPr>
          <p:nvPr/>
        </p:nvSpPr>
        <p:spPr bwMode="auto">
          <a:xfrm>
            <a:off x="4151313" y="3929063"/>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12" name="Text Box 76"/>
          <p:cNvSpPr txBox="1">
            <a:spLocks noChangeArrowheads="1"/>
          </p:cNvSpPr>
          <p:nvPr/>
        </p:nvSpPr>
        <p:spPr bwMode="auto">
          <a:xfrm>
            <a:off x="5880101" y="3213100"/>
            <a:ext cx="57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Dettes</a:t>
            </a:r>
          </a:p>
        </p:txBody>
      </p:sp>
      <p:sp>
        <p:nvSpPr>
          <p:cNvPr id="54313" name="Text Box 78"/>
          <p:cNvSpPr txBox="1">
            <a:spLocks noChangeArrowheads="1"/>
          </p:cNvSpPr>
          <p:nvPr/>
        </p:nvSpPr>
        <p:spPr bwMode="auto">
          <a:xfrm>
            <a:off x="5953126" y="3500438"/>
            <a:ext cx="20177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45 Copropriété-excédents versés(2)</a:t>
            </a:r>
          </a:p>
          <a:p>
            <a:pPr eaLnBrk="1" hangingPunct="1">
              <a:lnSpc>
                <a:spcPct val="100000"/>
              </a:lnSpc>
              <a:spcBef>
                <a:spcPct val="50000"/>
              </a:spcBef>
              <a:buFontTx/>
              <a:buNone/>
            </a:pPr>
            <a:r>
              <a:rPr lang="fr-FR" altLang="fr-FR" sz="900">
                <a:latin typeface="Arial" panose="020B0604020202020204" pitchFamily="34" charset="0"/>
              </a:rPr>
              <a:t>Compte de tiers</a:t>
            </a:r>
          </a:p>
          <a:p>
            <a:pPr eaLnBrk="1" hangingPunct="1">
              <a:lnSpc>
                <a:spcPct val="100000"/>
              </a:lnSpc>
              <a:spcBef>
                <a:spcPct val="50000"/>
              </a:spcBef>
              <a:buFontTx/>
              <a:buNone/>
            </a:pPr>
            <a:r>
              <a:rPr lang="fr-FR" altLang="fr-FR" sz="900">
                <a:latin typeface="Arial" panose="020B0604020202020204" pitchFamily="34" charset="0"/>
              </a:rPr>
              <a:t>40 Fournisseurs </a:t>
            </a:r>
          </a:p>
          <a:p>
            <a:pPr eaLnBrk="1" hangingPunct="1">
              <a:lnSpc>
                <a:spcPct val="100000"/>
              </a:lnSpc>
              <a:spcBef>
                <a:spcPct val="50000"/>
              </a:spcBef>
              <a:buFontTx/>
              <a:buNone/>
            </a:pPr>
            <a:r>
              <a:rPr lang="fr-FR" altLang="fr-FR" sz="900">
                <a:latin typeface="Arial" panose="020B0604020202020204" pitchFamily="34" charset="0"/>
              </a:rPr>
              <a:t>42 à 44 Autres dettes</a:t>
            </a:r>
          </a:p>
          <a:p>
            <a:pPr eaLnBrk="1" hangingPunct="1">
              <a:lnSpc>
                <a:spcPct val="100000"/>
              </a:lnSpc>
              <a:spcBef>
                <a:spcPct val="50000"/>
              </a:spcBef>
              <a:buFontTx/>
              <a:buNone/>
            </a:pPr>
            <a:r>
              <a:rPr lang="fr-FR" altLang="fr-FR" sz="900">
                <a:latin typeface="Arial" panose="020B0604020202020204" pitchFamily="34" charset="0"/>
              </a:rPr>
              <a:t>46 Créditeurs divers</a:t>
            </a:r>
          </a:p>
          <a:p>
            <a:pPr eaLnBrk="1" hangingPunct="1">
              <a:lnSpc>
                <a:spcPct val="100000"/>
              </a:lnSpc>
              <a:spcBef>
                <a:spcPct val="50000"/>
              </a:spcBef>
              <a:buFontTx/>
              <a:buNone/>
            </a:pPr>
            <a:r>
              <a:rPr lang="fr-FR" altLang="fr-FR" sz="900">
                <a:latin typeface="Arial" panose="020B0604020202020204" pitchFamily="34" charset="0"/>
              </a:rPr>
              <a:t>47 Compte d’attente</a:t>
            </a:r>
          </a:p>
          <a:p>
            <a:pPr eaLnBrk="1" hangingPunct="1">
              <a:lnSpc>
                <a:spcPct val="100000"/>
              </a:lnSpc>
              <a:spcBef>
                <a:spcPct val="50000"/>
              </a:spcBef>
              <a:buFontTx/>
              <a:buNone/>
            </a:pPr>
            <a:r>
              <a:rPr lang="fr-FR" altLang="fr-FR" sz="900">
                <a:latin typeface="Arial" panose="020B0604020202020204" pitchFamily="34" charset="0"/>
              </a:rPr>
              <a:t>48 Compte de régularisation </a:t>
            </a:r>
          </a:p>
          <a:p>
            <a:pPr eaLnBrk="1" hangingPunct="1">
              <a:lnSpc>
                <a:spcPct val="100000"/>
              </a:lnSpc>
              <a:spcBef>
                <a:spcPct val="50000"/>
              </a:spcBef>
              <a:buFontTx/>
              <a:buNone/>
            </a:pPr>
            <a:r>
              <a:rPr lang="fr-FR" altLang="fr-FR" sz="900">
                <a:latin typeface="Arial" panose="020B0604020202020204" pitchFamily="34" charset="0"/>
              </a:rPr>
              <a:t>49 Dépréciation des comptes de tiers(2)</a:t>
            </a:r>
          </a:p>
          <a:p>
            <a:pPr eaLnBrk="1" hangingPunct="1">
              <a:lnSpc>
                <a:spcPct val="100000"/>
              </a:lnSpc>
              <a:spcBef>
                <a:spcPct val="50000"/>
              </a:spcBef>
              <a:buFontTx/>
              <a:buNone/>
            </a:pPr>
            <a:endParaRPr lang="fr-FR" altLang="fr-FR" sz="1400">
              <a:latin typeface="Arial" panose="020B0604020202020204" pitchFamily="34" charset="0"/>
            </a:endParaRPr>
          </a:p>
        </p:txBody>
      </p:sp>
      <p:sp>
        <p:nvSpPr>
          <p:cNvPr id="54314" name="Line 79"/>
          <p:cNvSpPr>
            <a:spLocks noChangeShapeType="1"/>
          </p:cNvSpPr>
          <p:nvPr/>
        </p:nvSpPr>
        <p:spPr bwMode="auto">
          <a:xfrm>
            <a:off x="5953125" y="60213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15" name="Line 80"/>
          <p:cNvSpPr>
            <a:spLocks noChangeShapeType="1"/>
          </p:cNvSpPr>
          <p:nvPr/>
        </p:nvSpPr>
        <p:spPr bwMode="auto">
          <a:xfrm>
            <a:off x="7823200" y="537368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16" name="Line 81"/>
          <p:cNvSpPr>
            <a:spLocks noChangeShapeType="1"/>
          </p:cNvSpPr>
          <p:nvPr/>
        </p:nvSpPr>
        <p:spPr bwMode="auto">
          <a:xfrm>
            <a:off x="1992314" y="6453188"/>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3885" name="Text Box 83">
            <a:extLst>
              <a:ext uri="{FF2B5EF4-FFF2-40B4-BE49-F238E27FC236}">
                <a16:creationId xmlns:a16="http://schemas.microsoft.com/office/drawing/2014/main" xmlns="" id="{385632C1-CC33-4817-B25C-1D78E30A8C83}"/>
              </a:ext>
            </a:extLst>
          </p:cNvPr>
          <p:cNvSpPr txBox="1">
            <a:spLocks noChangeArrowheads="1"/>
          </p:cNvSpPr>
          <p:nvPr/>
        </p:nvSpPr>
        <p:spPr bwMode="auto">
          <a:xfrm>
            <a:off x="2773364" y="5600700"/>
            <a:ext cx="1800225" cy="261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fr-FR" altLang="fr-FR" sz="900" dirty="0"/>
              <a:t>Total général (1)+(2</a:t>
            </a:r>
            <a:r>
              <a:rPr lang="fr-FR" altLang="fr-FR" sz="1050" dirty="0"/>
              <a:t>)</a:t>
            </a:r>
          </a:p>
        </p:txBody>
      </p:sp>
      <p:sp>
        <p:nvSpPr>
          <p:cNvPr id="54318" name="Text Box 84"/>
          <p:cNvSpPr txBox="1">
            <a:spLocks noChangeArrowheads="1"/>
          </p:cNvSpPr>
          <p:nvPr/>
        </p:nvSpPr>
        <p:spPr bwMode="auto">
          <a:xfrm>
            <a:off x="6554788" y="5657850"/>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Total général (1)+(2)</a:t>
            </a:r>
          </a:p>
        </p:txBody>
      </p:sp>
      <p:sp>
        <p:nvSpPr>
          <p:cNvPr id="54319" name="Text Box 85"/>
          <p:cNvSpPr txBox="1">
            <a:spLocks noChangeArrowheads="1"/>
          </p:cNvSpPr>
          <p:nvPr/>
        </p:nvSpPr>
        <p:spPr bwMode="auto">
          <a:xfrm>
            <a:off x="1992314" y="5876925"/>
            <a:ext cx="4040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AutoNum type="arabicParenBoth"/>
            </a:pPr>
            <a:r>
              <a:rPr lang="fr-FR" altLang="fr-FR" sz="900">
                <a:latin typeface="Arial" panose="020B0604020202020204" pitchFamily="34" charset="0"/>
              </a:rPr>
              <a:t>Une somme affectée du signe &lt;-&gt; indique un découvert correspondant à une dette du syndicat.</a:t>
            </a:r>
          </a:p>
          <a:p>
            <a:pPr eaLnBrk="1" hangingPunct="1">
              <a:lnSpc>
                <a:spcPct val="100000"/>
              </a:lnSpc>
              <a:spcBef>
                <a:spcPct val="50000"/>
              </a:spcBef>
              <a:buFontTx/>
              <a:buAutoNum type="arabicParenBoth"/>
            </a:pPr>
            <a:r>
              <a:rPr lang="fr-FR" altLang="fr-FR" sz="900">
                <a:latin typeface="Arial" panose="020B0604020202020204" pitchFamily="34" charset="0"/>
              </a:rPr>
              <a:t>Liste individualisée (nom et montant) ci – jointe. </a:t>
            </a:r>
          </a:p>
        </p:txBody>
      </p:sp>
      <p:sp>
        <p:nvSpPr>
          <p:cNvPr id="54320" name="Line 86"/>
          <p:cNvSpPr>
            <a:spLocks noChangeShapeType="1"/>
          </p:cNvSpPr>
          <p:nvPr/>
        </p:nvSpPr>
        <p:spPr bwMode="auto">
          <a:xfrm>
            <a:off x="4151314" y="306705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1" name="Line 87"/>
          <p:cNvSpPr>
            <a:spLocks noChangeShapeType="1"/>
          </p:cNvSpPr>
          <p:nvPr/>
        </p:nvSpPr>
        <p:spPr bwMode="auto">
          <a:xfrm flipV="1">
            <a:off x="9696450"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2" name="Line 88"/>
          <p:cNvSpPr>
            <a:spLocks noChangeShapeType="1"/>
          </p:cNvSpPr>
          <p:nvPr/>
        </p:nvSpPr>
        <p:spPr bwMode="auto">
          <a:xfrm>
            <a:off x="1992313"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3" name="Line 89"/>
          <p:cNvSpPr>
            <a:spLocks noChangeShapeType="1"/>
          </p:cNvSpPr>
          <p:nvPr/>
        </p:nvSpPr>
        <p:spPr bwMode="auto">
          <a:xfrm flipH="1">
            <a:off x="1992314" y="5373688"/>
            <a:ext cx="5830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4" name="Line 90"/>
          <p:cNvSpPr>
            <a:spLocks noChangeShapeType="1"/>
          </p:cNvSpPr>
          <p:nvPr/>
        </p:nvSpPr>
        <p:spPr bwMode="auto">
          <a:xfrm flipV="1">
            <a:off x="1992313" y="144463"/>
            <a:ext cx="0" cy="547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5" name="Line 91"/>
          <p:cNvSpPr>
            <a:spLocks noChangeShapeType="1"/>
          </p:cNvSpPr>
          <p:nvPr/>
        </p:nvSpPr>
        <p:spPr bwMode="auto">
          <a:xfrm>
            <a:off x="1971675" y="165100"/>
            <a:ext cx="7704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6" name="Line 93"/>
          <p:cNvSpPr>
            <a:spLocks noChangeShapeType="1"/>
          </p:cNvSpPr>
          <p:nvPr/>
        </p:nvSpPr>
        <p:spPr bwMode="auto">
          <a:xfrm>
            <a:off x="4151313"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7" name="Line 94"/>
          <p:cNvSpPr>
            <a:spLocks noChangeShapeType="1"/>
          </p:cNvSpPr>
          <p:nvPr/>
        </p:nvSpPr>
        <p:spPr bwMode="auto">
          <a:xfrm flipV="1">
            <a:off x="9696450" y="188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8" name="Line 95"/>
          <p:cNvSpPr>
            <a:spLocks noChangeShapeType="1"/>
          </p:cNvSpPr>
          <p:nvPr/>
        </p:nvSpPr>
        <p:spPr bwMode="auto">
          <a:xfrm>
            <a:off x="9696450" y="537368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9" name="Text Box 96"/>
          <p:cNvSpPr txBox="1">
            <a:spLocks noChangeArrowheads="1"/>
          </p:cNvSpPr>
          <p:nvPr/>
        </p:nvSpPr>
        <p:spPr bwMode="auto">
          <a:xfrm>
            <a:off x="1952625" y="169863"/>
            <a:ext cx="1944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900">
                <a:latin typeface="Arial" panose="020B0604020202020204" pitchFamily="34" charset="0"/>
              </a:rPr>
              <a:t>Syndicat des copropriétaires:</a:t>
            </a:r>
          </a:p>
        </p:txBody>
      </p:sp>
      <p:sp>
        <p:nvSpPr>
          <p:cNvPr id="9" name="Rectangle 8">
            <a:extLst>
              <a:ext uri="{FF2B5EF4-FFF2-40B4-BE49-F238E27FC236}">
                <a16:creationId xmlns:a16="http://schemas.microsoft.com/office/drawing/2014/main" xmlns="" id="{6A01E3E2-7F03-4F9D-840F-132C7048C80D}"/>
              </a:ext>
            </a:extLst>
          </p:cNvPr>
          <p:cNvSpPr/>
          <p:nvPr/>
        </p:nvSpPr>
        <p:spPr>
          <a:xfrm>
            <a:off x="7941362" y="2555321"/>
            <a:ext cx="646113" cy="12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0" name="Rectangle 69">
            <a:extLst>
              <a:ext uri="{FF2B5EF4-FFF2-40B4-BE49-F238E27FC236}">
                <a16:creationId xmlns:a16="http://schemas.microsoft.com/office/drawing/2014/main" xmlns="" id="{26FBF8E2-28D0-4079-BA0B-A602552BF898}"/>
              </a:ext>
            </a:extLst>
          </p:cNvPr>
          <p:cNvSpPr/>
          <p:nvPr/>
        </p:nvSpPr>
        <p:spPr>
          <a:xfrm>
            <a:off x="8921751" y="2564544"/>
            <a:ext cx="646113"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35179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financier du fonds </a:t>
            </a:r>
            <a:r>
              <a:rPr lang="fr-FR" sz="3900" dirty="0" smtClean="0">
                <a:solidFill>
                  <a:prstClr val="black">
                    <a:lumMod val="90000"/>
                    <a:lumOff val="10000"/>
                  </a:prstClr>
                </a:solidFill>
                <a:latin typeface="Tw Cen MT" panose="020B0602020104020603"/>
                <a:ea typeface="+mn-ea"/>
                <a:cs typeface="+mn-cs"/>
              </a:rPr>
              <a:t>de travaux</a:t>
            </a:r>
            <a:endParaRPr lang="fr-FR" sz="3900" dirty="0">
              <a:solidFill>
                <a:prstClr val="black">
                  <a:lumMod val="90000"/>
                  <a:lumOff val="10000"/>
                </a:prstClr>
              </a:solidFill>
              <a:latin typeface="Tw Cen MT" panose="020B0602020104020603"/>
              <a:ea typeface="+mn-ea"/>
              <a:cs typeface="+mn-cs"/>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xmlns="" id="{D525EF5F-B339-4EFE-9F31-EBA28BCEA2DF}"/>
              </a:ext>
            </a:extLst>
          </p:cNvPr>
          <p:cNvPicPr>
            <a:picLocks noChangeAspect="1"/>
          </p:cNvPicPr>
          <p:nvPr/>
        </p:nvPicPr>
        <p:blipFill>
          <a:blip r:embed="rId2"/>
          <a:stretch>
            <a:fillRect/>
          </a:stretch>
        </p:blipFill>
        <p:spPr>
          <a:xfrm>
            <a:off x="291551" y="1961979"/>
            <a:ext cx="11847195" cy="4281348"/>
          </a:xfrm>
          <a:prstGeom prst="rect">
            <a:avLst/>
          </a:prstGeom>
        </p:spPr>
      </p:pic>
      <p:sp>
        <p:nvSpPr>
          <p:cNvPr id="7" name="Ellipse 6">
            <a:extLst>
              <a:ext uri="{FF2B5EF4-FFF2-40B4-BE49-F238E27FC236}">
                <a16:creationId xmlns:a16="http://schemas.microsoft.com/office/drawing/2014/main" xmlns="" id="{B8D78BFA-D998-4030-B98D-E8839F484D40}"/>
              </a:ext>
            </a:extLst>
          </p:cNvPr>
          <p:cNvSpPr/>
          <p:nvPr/>
        </p:nvSpPr>
        <p:spPr>
          <a:xfrm>
            <a:off x="6096000" y="4345731"/>
            <a:ext cx="6042746" cy="15507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926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financier du fonds </a:t>
            </a:r>
            <a:r>
              <a:rPr lang="fr-FR" sz="3900" dirty="0" smtClean="0">
                <a:solidFill>
                  <a:prstClr val="black">
                    <a:lumMod val="90000"/>
                    <a:lumOff val="10000"/>
                  </a:prstClr>
                </a:solidFill>
                <a:latin typeface="Tw Cen MT" panose="020B0602020104020603"/>
                <a:ea typeface="+mn-ea"/>
                <a:cs typeface="+mn-cs"/>
              </a:rPr>
              <a:t>de travaux</a:t>
            </a:r>
            <a:endParaRPr lang="fr-FR" sz="3900" dirty="0">
              <a:solidFill>
                <a:prstClr val="black">
                  <a:lumMod val="90000"/>
                  <a:lumOff val="10000"/>
                </a:prstClr>
              </a:solidFill>
              <a:latin typeface="Tw Cen MT" panose="020B0602020104020603"/>
              <a:ea typeface="+mn-ea"/>
              <a:cs typeface="+mn-cs"/>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xmlns="" id="{D525EF5F-B339-4EFE-9F31-EBA28BCEA2DF}"/>
              </a:ext>
            </a:extLst>
          </p:cNvPr>
          <p:cNvPicPr>
            <a:picLocks noChangeAspect="1"/>
          </p:cNvPicPr>
          <p:nvPr/>
        </p:nvPicPr>
        <p:blipFill>
          <a:blip r:embed="rId2"/>
          <a:stretch>
            <a:fillRect/>
          </a:stretch>
        </p:blipFill>
        <p:spPr>
          <a:xfrm>
            <a:off x="200111" y="1854780"/>
            <a:ext cx="11847195" cy="4281348"/>
          </a:xfrm>
          <a:prstGeom prst="rect">
            <a:avLst/>
          </a:prstGeom>
        </p:spPr>
      </p:pic>
      <p:cxnSp>
        <p:nvCxnSpPr>
          <p:cNvPr id="6" name="Connecteur droit avec flèche 5">
            <a:extLst>
              <a:ext uri="{FF2B5EF4-FFF2-40B4-BE49-F238E27FC236}">
                <a16:creationId xmlns:a16="http://schemas.microsoft.com/office/drawing/2014/main" xmlns="" id="{20F658AE-26D3-4537-A4AC-B56B39C02A96}"/>
              </a:ext>
            </a:extLst>
          </p:cNvPr>
          <p:cNvCxnSpPr/>
          <p:nvPr/>
        </p:nvCxnSpPr>
        <p:spPr>
          <a:xfrm>
            <a:off x="5890953" y="4078778"/>
            <a:ext cx="5375563" cy="1058487"/>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12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F3B75C-E2BC-441C-97BF-CDEFB4BED03B}"/>
              </a:ext>
            </a:extLst>
          </p:cNvPr>
          <p:cNvSpPr>
            <a:spLocks noGrp="1"/>
          </p:cNvSpPr>
          <p:nvPr>
            <p:ph type="ctrTitle"/>
          </p:nvPr>
        </p:nvSpPr>
        <p:spPr>
          <a:xfrm>
            <a:off x="673781" y="200025"/>
            <a:ext cx="10944225" cy="1152525"/>
          </a:xfrm>
          <a:solidFill>
            <a:schemeClr val="accent6">
              <a:lumMod val="60000"/>
              <a:lumOff val="40000"/>
            </a:schemeClr>
          </a:solidFill>
          <a:ln>
            <a:solidFill>
              <a:schemeClr val="tx1"/>
            </a:solidFill>
          </a:ln>
        </p:spPr>
        <p:txBody>
          <a:bodyPr>
            <a:normAutofit fontScale="90000"/>
          </a:bodyPr>
          <a:lstStyle/>
          <a:p>
            <a:pPr lvl="0">
              <a:lnSpc>
                <a:spcPct val="100000"/>
              </a:lnSpc>
              <a:spcBef>
                <a:spcPts val="0"/>
              </a:spcBef>
            </a:pPr>
            <a:r>
              <a:rPr lang="fr-FR" b="1" dirty="0" smtClean="0">
                <a:latin typeface="Calibri" panose="020F0502020204030204" pitchFamily="34" charset="0"/>
                <a:ea typeface="Calibri" panose="020F0502020204030204" pitchFamily="34" charset="0"/>
                <a:cs typeface="Arial" panose="020B0604020202020204" pitchFamily="34" charset="0"/>
              </a:rPr>
              <a:t/>
            </a:r>
            <a:br>
              <a:rPr lang="fr-FR" b="1" dirty="0" smtClean="0">
                <a:latin typeface="Calibri" panose="020F0502020204030204" pitchFamily="34" charset="0"/>
                <a:ea typeface="Calibri" panose="020F0502020204030204" pitchFamily="34" charset="0"/>
                <a:cs typeface="Arial" panose="020B0604020202020204" pitchFamily="34" charset="0"/>
              </a:rPr>
            </a:br>
            <a:r>
              <a:rPr lang="fr-FR" b="1" dirty="0" smtClean="0">
                <a:cs typeface="Arial" panose="020B0604020202020204" pitchFamily="34" charset="0"/>
              </a:rPr>
              <a:t>L’AFFECTATION DU FONDS </a:t>
            </a:r>
            <a:r>
              <a:rPr lang="fr-FR" b="1" dirty="0">
                <a:cs typeface="Arial" panose="020B0604020202020204" pitchFamily="34" charset="0"/>
              </a:rPr>
              <a:t>DE TRAVAUX</a:t>
            </a:r>
            <a:endParaRPr lang="fr-FR" dirty="0">
              <a:latin typeface="Calibri (Corps)"/>
              <a:ea typeface="+mn-ea"/>
              <a:cs typeface="+mn-cs"/>
            </a:endParaRPr>
          </a:p>
        </p:txBody>
      </p:sp>
      <p:pic>
        <p:nvPicPr>
          <p:cNvPr id="3074" name="Picture 2" descr="f8df1bef-6142-4e4a-b0fa-a0c9dc9f2f98@mxp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724" y="2130125"/>
            <a:ext cx="3764340" cy="368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3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6">
              <a:lumMod val="40000"/>
              <a:lumOff val="60000"/>
            </a:schemeClr>
          </a:solidFill>
        </p:spPr>
        <p:txBody>
          <a:bodyPr/>
          <a:lstStyle/>
          <a:p>
            <a:pPr algn="ctr"/>
            <a:r>
              <a:rPr lang="fr-FR" b="1" dirty="0">
                <a:latin typeface="+mn-lt"/>
              </a:rPr>
              <a:t>Les nouvelles mesures issues de la loi « Climat et Résilience »</a:t>
            </a:r>
          </a:p>
        </p:txBody>
      </p:sp>
      <p:sp>
        <p:nvSpPr>
          <p:cNvPr id="3" name="Espace réservé du contenu 2"/>
          <p:cNvSpPr>
            <a:spLocks noGrp="1"/>
          </p:cNvSpPr>
          <p:nvPr>
            <p:ph idx="1"/>
          </p:nvPr>
        </p:nvSpPr>
        <p:spPr>
          <a:xfrm>
            <a:off x="107133" y="1914365"/>
            <a:ext cx="11977734" cy="4712772"/>
          </a:xfrm>
        </p:spPr>
        <p:txBody>
          <a:bodyPr>
            <a:normAutofit fontScale="92500" lnSpcReduction="10000"/>
          </a:bodyPr>
          <a:lstStyle/>
          <a:p>
            <a:pPr algn="just"/>
            <a:r>
              <a:rPr lang="fr-FR" dirty="0"/>
              <a:t>Dispositifs qui sont entrés en vigueur de manière </a:t>
            </a:r>
            <a:r>
              <a:rPr lang="fr-FR" dirty="0">
                <a:solidFill>
                  <a:srgbClr val="FF0000"/>
                </a:solidFill>
              </a:rPr>
              <a:t>progressive</a:t>
            </a:r>
            <a:r>
              <a:rPr lang="fr-FR" dirty="0"/>
              <a:t> depuis le 1</a:t>
            </a:r>
            <a:r>
              <a:rPr lang="fr-FR" baseline="30000" dirty="0"/>
              <a:t>er</a:t>
            </a:r>
            <a:r>
              <a:rPr lang="fr-FR" dirty="0"/>
              <a:t> janvier 2023, en fonction du nombre de lots qui composent la copropriété.</a:t>
            </a:r>
          </a:p>
          <a:p>
            <a:pPr marL="0" indent="0" algn="just">
              <a:buNone/>
            </a:pPr>
            <a:endParaRPr lang="fr-FR" dirty="0"/>
          </a:p>
          <a:p>
            <a:pPr marL="0" indent="0" algn="just">
              <a:buNone/>
            </a:pPr>
            <a:r>
              <a:rPr lang="fr-FR" dirty="0"/>
              <a:t>		+ de 200 lots principaux  	1</a:t>
            </a:r>
            <a:r>
              <a:rPr lang="fr-FR" baseline="30000" dirty="0"/>
              <a:t>er</a:t>
            </a:r>
            <a:r>
              <a:rPr lang="fr-FR" dirty="0"/>
              <a:t> janvier </a:t>
            </a:r>
            <a:r>
              <a:rPr lang="fr-FR" dirty="0">
                <a:solidFill>
                  <a:srgbClr val="FF0000"/>
                </a:solidFill>
              </a:rPr>
              <a:t>2023</a:t>
            </a:r>
          </a:p>
          <a:p>
            <a:pPr marL="0" indent="0" algn="just">
              <a:buNone/>
            </a:pPr>
            <a:r>
              <a:rPr lang="fr-FR" dirty="0"/>
              <a:t>		entre 51 et 200 lots principaux  	1</a:t>
            </a:r>
            <a:r>
              <a:rPr lang="fr-FR" baseline="30000" dirty="0"/>
              <a:t>er</a:t>
            </a:r>
            <a:r>
              <a:rPr lang="fr-FR" dirty="0"/>
              <a:t> janvier </a:t>
            </a:r>
            <a:r>
              <a:rPr lang="fr-FR" dirty="0">
                <a:solidFill>
                  <a:srgbClr val="FF0000"/>
                </a:solidFill>
              </a:rPr>
              <a:t>2024</a:t>
            </a:r>
          </a:p>
          <a:p>
            <a:pPr marL="0" indent="0" algn="just">
              <a:buNone/>
            </a:pPr>
            <a:r>
              <a:rPr lang="fr-FR" dirty="0"/>
              <a:t>		au plus 50 lots principaux	1</a:t>
            </a:r>
            <a:r>
              <a:rPr lang="fr-FR" baseline="30000" dirty="0"/>
              <a:t>er</a:t>
            </a:r>
            <a:r>
              <a:rPr lang="fr-FR" dirty="0"/>
              <a:t> janvier </a:t>
            </a:r>
            <a:r>
              <a:rPr lang="fr-FR" dirty="0">
                <a:solidFill>
                  <a:srgbClr val="FF0000"/>
                </a:solidFill>
              </a:rPr>
              <a:t>2025</a:t>
            </a:r>
          </a:p>
          <a:p>
            <a:pPr marL="0" indent="0" algn="just">
              <a:buNone/>
            </a:pPr>
            <a:endParaRPr lang="fr-FR" dirty="0"/>
          </a:p>
          <a:p>
            <a:r>
              <a:rPr lang="fr-FR" dirty="0"/>
              <a:t>Les copropriétés, dont la date de réception de travaux de construction est supérieure à 15 ans, ont l’obligation de réaliser </a:t>
            </a:r>
            <a:r>
              <a:rPr lang="fr-FR" dirty="0">
                <a:solidFill>
                  <a:srgbClr val="FF0000"/>
                </a:solidFill>
              </a:rPr>
              <a:t>un projet de plan pluriannuel de travaux (PPT)</a:t>
            </a:r>
            <a:r>
              <a:rPr lang="fr-FR" dirty="0"/>
              <a:t> qui doit être actualisé tous les 10 ans.</a:t>
            </a:r>
            <a:r>
              <a:rPr lang="fr-FR" dirty="0">
                <a:solidFill>
                  <a:srgbClr val="000000"/>
                </a:solidFill>
                <a:latin typeface="sourcesanspro"/>
              </a:rPr>
              <a:t/>
            </a:r>
            <a:br>
              <a:rPr lang="fr-FR" dirty="0">
                <a:solidFill>
                  <a:srgbClr val="000000"/>
                </a:solidFill>
                <a:latin typeface="sourcesanspro"/>
              </a:rPr>
            </a:br>
            <a:endParaRPr lang="fr-FR" dirty="0"/>
          </a:p>
        </p:txBody>
      </p:sp>
    </p:spTree>
    <p:extLst>
      <p:ext uri="{BB962C8B-B14F-4D97-AF65-F5344CB8AC3E}">
        <p14:creationId xmlns:p14="http://schemas.microsoft.com/office/powerpoint/2010/main" val="5752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a:cxnSpLocks/>
          </p:cNvCxnSpPr>
          <p:nvPr/>
        </p:nvCxnSpPr>
        <p:spPr>
          <a:xfrm flipH="1">
            <a:off x="4039558" y="3186775"/>
            <a:ext cx="2386668" cy="18312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a:off x="6426225" y="3208002"/>
            <a:ext cx="2556033" cy="17616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250" name="AutoShape 2"/>
          <p:cNvSpPr>
            <a:spLocks noGrp="1" noChangeArrowheads="1"/>
          </p:cNvSpPr>
          <p:nvPr>
            <p:ph type="title"/>
          </p:nvPr>
        </p:nvSpPr>
        <p:spPr>
          <a:xfrm>
            <a:off x="193965" y="72698"/>
            <a:ext cx="11804072" cy="922007"/>
          </a:xfrm>
          <a:solidFill>
            <a:schemeClr val="accent4">
              <a:lumMod val="40000"/>
              <a:lumOff val="60000"/>
            </a:schemeClr>
          </a:solidFill>
        </p:spPr>
        <p:txBody>
          <a:bodyPr>
            <a:normAutofit fontScale="90000"/>
          </a:bodyPr>
          <a:lstStyle/>
          <a:p>
            <a:pPr algn="ctr" eaLnBrk="1" hangingPunct="1">
              <a:defRPr/>
            </a:pPr>
            <a:r>
              <a:rPr lang="fr-FR" altLang="fr-FR" sz="3200" b="1" dirty="0">
                <a:solidFill>
                  <a:schemeClr val="accent2">
                    <a:lumMod val="75000"/>
                  </a:schemeClr>
                </a:solidFill>
              </a:rPr>
              <a:t/>
            </a:r>
            <a:br>
              <a:rPr lang="fr-FR" altLang="fr-FR" sz="3200" b="1" dirty="0">
                <a:solidFill>
                  <a:schemeClr val="accent2">
                    <a:lumMod val="75000"/>
                  </a:schemeClr>
                </a:solidFill>
              </a:rPr>
            </a:br>
            <a:r>
              <a:rPr lang="fr-FR" altLang="fr-FR" sz="3200" b="1" dirty="0">
                <a:solidFill>
                  <a:schemeClr val="accent2">
                    <a:lumMod val="75000"/>
                  </a:schemeClr>
                </a:solidFill>
              </a:rPr>
              <a:t/>
            </a:r>
            <a:br>
              <a:rPr lang="fr-FR" altLang="fr-FR" sz="3200" b="1" dirty="0">
                <a:solidFill>
                  <a:schemeClr val="accent2">
                    <a:lumMod val="75000"/>
                  </a:schemeClr>
                </a:solidFill>
              </a:rPr>
            </a:br>
            <a:r>
              <a:rPr lang="fr-FR" altLang="fr-FR" sz="3200" b="1" dirty="0">
                <a:solidFill>
                  <a:schemeClr val="accent2">
                    <a:lumMod val="75000"/>
                  </a:schemeClr>
                </a:solidFill>
              </a:rPr>
              <a:t/>
            </a:r>
            <a:br>
              <a:rPr lang="fr-FR" altLang="fr-FR" sz="3200" b="1" dirty="0">
                <a:solidFill>
                  <a:schemeClr val="accent2">
                    <a:lumMod val="75000"/>
                  </a:schemeClr>
                </a:solidFill>
              </a:rPr>
            </a:br>
            <a:r>
              <a:rPr lang="fr-FR" altLang="fr-FR" sz="4000" b="1" dirty="0">
                <a:solidFill>
                  <a:schemeClr val="tx1"/>
                </a:solidFill>
              </a:rPr>
              <a:t>Les conséquences d’une affectation aveugle du fonds </a:t>
            </a:r>
            <a:r>
              <a:rPr lang="fr-FR" altLang="fr-FR" sz="4000" b="1" dirty="0" smtClean="0">
                <a:solidFill>
                  <a:schemeClr val="tx1"/>
                </a:solidFill>
              </a:rPr>
              <a:t>de travaux </a:t>
            </a:r>
            <a:r>
              <a:rPr lang="fr-FR" altLang="fr-FR" sz="3200" b="1" dirty="0">
                <a:solidFill>
                  <a:srgbClr val="C00000"/>
                </a:solidFill>
              </a:rPr>
              <a:t>(Partie 1)</a:t>
            </a:r>
            <a:r>
              <a:rPr lang="fr-FR" altLang="fr-FR" b="1" dirty="0"/>
              <a:t/>
            </a:r>
            <a:br>
              <a:rPr lang="fr-FR" altLang="fr-FR" b="1" dirty="0"/>
            </a:br>
            <a:r>
              <a:rPr lang="fr-FR" altLang="fr-FR" dirty="0"/>
              <a:t/>
            </a:r>
            <a:br>
              <a:rPr lang="fr-FR" altLang="fr-FR" dirty="0"/>
            </a:br>
            <a:endParaRPr lang="fr-FR" altLang="fr-FR" b="1" dirty="0"/>
          </a:p>
        </p:txBody>
      </p:sp>
      <p:graphicFrame>
        <p:nvGraphicFramePr>
          <p:cNvPr id="5" name="Tableau 4"/>
          <p:cNvGraphicFramePr>
            <a:graphicFrameLocks noGrp="1"/>
          </p:cNvGraphicFramePr>
          <p:nvPr>
            <p:extLst>
              <p:ext uri="{D42A27DB-BD31-4B8C-83A1-F6EECF244321}">
                <p14:modId xmlns:p14="http://schemas.microsoft.com/office/powerpoint/2010/main" val="2384960722"/>
              </p:ext>
            </p:extLst>
          </p:nvPr>
        </p:nvGraphicFramePr>
        <p:xfrm>
          <a:off x="2757981" y="1645759"/>
          <a:ext cx="6777644" cy="1541016"/>
        </p:xfrm>
        <a:graphic>
          <a:graphicData uri="http://schemas.openxmlformats.org/drawingml/2006/table">
            <a:tbl>
              <a:tblPr firstRow="1" bandRow="1">
                <a:tableStyleId>{F5AB1C69-6EDB-4FF4-983F-18BD219EF322}</a:tableStyleId>
              </a:tblPr>
              <a:tblGrid>
                <a:gridCol w="2929576">
                  <a:extLst>
                    <a:ext uri="{9D8B030D-6E8A-4147-A177-3AD203B41FA5}">
                      <a16:colId xmlns:a16="http://schemas.microsoft.com/office/drawing/2014/main" xmlns="" val="20000"/>
                    </a:ext>
                  </a:extLst>
                </a:gridCol>
                <a:gridCol w="1889743">
                  <a:extLst>
                    <a:ext uri="{9D8B030D-6E8A-4147-A177-3AD203B41FA5}">
                      <a16:colId xmlns:a16="http://schemas.microsoft.com/office/drawing/2014/main" xmlns="" val="20001"/>
                    </a:ext>
                  </a:extLst>
                </a:gridCol>
                <a:gridCol w="1958325">
                  <a:extLst>
                    <a:ext uri="{9D8B030D-6E8A-4147-A177-3AD203B41FA5}">
                      <a16:colId xmlns:a16="http://schemas.microsoft.com/office/drawing/2014/main" xmlns="" val="20002"/>
                    </a:ext>
                  </a:extLst>
                </a:gridCol>
              </a:tblGrid>
              <a:tr h="377251">
                <a:tc>
                  <a:txBody>
                    <a:bodyPr/>
                    <a:lstStyle/>
                    <a:p>
                      <a:pPr algn="ctr"/>
                      <a:r>
                        <a:rPr lang="fr-FR" sz="1800" dirty="0"/>
                        <a:t>105</a:t>
                      </a:r>
                    </a:p>
                  </a:txBody>
                  <a:tcPr marL="91486" marR="91486" marT="45747" marB="45747"/>
                </a:tc>
                <a:tc gridSpan="2">
                  <a:txBody>
                    <a:bodyPr/>
                    <a:lstStyle/>
                    <a:p>
                      <a:pPr algn="ctr"/>
                      <a:r>
                        <a:rPr lang="fr-FR" sz="1800" dirty="0"/>
                        <a:t>Fonds </a:t>
                      </a:r>
                      <a:r>
                        <a:rPr lang="fr-FR" sz="1800" dirty="0" smtClean="0"/>
                        <a:t>de </a:t>
                      </a:r>
                      <a:r>
                        <a:rPr lang="fr-FR" sz="1800" baseline="0" dirty="0" smtClean="0"/>
                        <a:t>travaux</a:t>
                      </a:r>
                      <a:endParaRPr lang="fr-FR" sz="1800" dirty="0"/>
                    </a:p>
                  </a:txBody>
                  <a:tcPr marL="91486" marR="91486" marT="45747" marB="45747"/>
                </a:tc>
                <a:tc hMerge="1">
                  <a:txBody>
                    <a:bodyPr/>
                    <a:lstStyle/>
                    <a:p>
                      <a:endParaRPr lang="fr-FR" dirty="0"/>
                    </a:p>
                  </a:txBody>
                  <a:tcPr/>
                </a:tc>
                <a:extLst>
                  <a:ext uri="{0D108BD9-81ED-4DB2-BD59-A6C34878D82A}">
                    <a16:rowId xmlns:a16="http://schemas.microsoft.com/office/drawing/2014/main" xmlns="" val="10000"/>
                  </a:ext>
                </a:extLst>
              </a:tr>
              <a:tr h="306506">
                <a:tc>
                  <a:txBody>
                    <a:bodyPr/>
                    <a:lstStyle/>
                    <a:p>
                      <a:pPr algn="ctr"/>
                      <a:r>
                        <a:rPr lang="fr-FR" sz="1800" dirty="0"/>
                        <a:t>Libellé</a:t>
                      </a:r>
                    </a:p>
                  </a:txBody>
                  <a:tcPr marL="91486" marR="91486" marT="45747" marB="45747"/>
                </a:tc>
                <a:tc>
                  <a:txBody>
                    <a:bodyPr/>
                    <a:lstStyle/>
                    <a:p>
                      <a:pPr algn="ctr"/>
                      <a:r>
                        <a:rPr lang="fr-FR" sz="1800" dirty="0"/>
                        <a:t>Débit</a:t>
                      </a:r>
                    </a:p>
                  </a:txBody>
                  <a:tcPr marL="91486" marR="91486" marT="45747" marB="45747"/>
                </a:tc>
                <a:tc>
                  <a:txBody>
                    <a:bodyPr/>
                    <a:lstStyle/>
                    <a:p>
                      <a:pPr algn="ctr"/>
                      <a:r>
                        <a:rPr lang="fr-FR" sz="1800" dirty="0"/>
                        <a:t>Crédit</a:t>
                      </a:r>
                    </a:p>
                  </a:txBody>
                  <a:tcPr marL="91486" marR="91486" marT="45747" marB="45747"/>
                </a:tc>
                <a:extLst>
                  <a:ext uri="{0D108BD9-81ED-4DB2-BD59-A6C34878D82A}">
                    <a16:rowId xmlns:a16="http://schemas.microsoft.com/office/drawing/2014/main" xmlns="" val="10001"/>
                  </a:ext>
                </a:extLst>
              </a:tr>
              <a:tr h="432137">
                <a:tc>
                  <a:txBody>
                    <a:bodyPr/>
                    <a:lstStyle/>
                    <a:p>
                      <a:r>
                        <a:rPr lang="fr-FR" sz="1800" dirty="0"/>
                        <a:t>Fonds travaux</a:t>
                      </a:r>
                    </a:p>
                  </a:txBody>
                  <a:tcPr marL="91486" marR="91486" marT="45747" marB="45747"/>
                </a:tc>
                <a:tc>
                  <a:txBody>
                    <a:bodyPr/>
                    <a:lstStyle/>
                    <a:p>
                      <a:pPr algn="ctr"/>
                      <a:endParaRPr lang="fr-FR" sz="1800" b="1" dirty="0">
                        <a:solidFill>
                          <a:srgbClr val="0070C0"/>
                        </a:solidFill>
                      </a:endParaRPr>
                    </a:p>
                  </a:txBody>
                  <a:tcPr marL="91486" marR="91486" marT="45747" marB="45747"/>
                </a:tc>
                <a:tc>
                  <a:txBody>
                    <a:bodyPr/>
                    <a:lstStyle/>
                    <a:p>
                      <a:pPr algn="ctr"/>
                      <a:r>
                        <a:rPr lang="fr-FR" sz="1800" dirty="0"/>
                        <a:t>1500 €</a:t>
                      </a:r>
                    </a:p>
                  </a:txBody>
                  <a:tcPr marL="91486" marR="91486" marT="45747" marB="45747"/>
                </a:tc>
                <a:extLst>
                  <a:ext uri="{0D108BD9-81ED-4DB2-BD59-A6C34878D82A}">
                    <a16:rowId xmlns:a16="http://schemas.microsoft.com/office/drawing/2014/main" xmlns="" val="10002"/>
                  </a:ext>
                </a:extLst>
              </a:tr>
              <a:tr h="306506">
                <a:tc>
                  <a:txBody>
                    <a:bodyPr/>
                    <a:lstStyle/>
                    <a:p>
                      <a:r>
                        <a:rPr lang="fr-FR" sz="1800" dirty="0"/>
                        <a:t>Solde</a:t>
                      </a:r>
                    </a:p>
                  </a:txBody>
                  <a:tcPr marL="91486" marR="91486" marT="45747" marB="45747"/>
                </a:tc>
                <a:tc>
                  <a:txBody>
                    <a:bodyPr/>
                    <a:lstStyle/>
                    <a:p>
                      <a:pPr algn="ctr"/>
                      <a:endParaRPr lang="fr-FR" sz="1800" dirty="0">
                        <a:solidFill>
                          <a:srgbClr val="C00000"/>
                        </a:solidFill>
                      </a:endParaRPr>
                    </a:p>
                  </a:txBody>
                  <a:tcPr marL="91486" marR="91486" marT="45747" marB="45747"/>
                </a:tc>
                <a:tc>
                  <a:txBody>
                    <a:bodyPr/>
                    <a:lstStyle/>
                    <a:p>
                      <a:pPr algn="ctr"/>
                      <a:r>
                        <a:rPr lang="fr-FR" sz="1800" b="1" dirty="0">
                          <a:solidFill>
                            <a:srgbClr val="C00000"/>
                          </a:solidFill>
                        </a:rPr>
                        <a:t>1500</a:t>
                      </a:r>
                      <a:r>
                        <a:rPr lang="fr-FR" sz="1800" b="1" baseline="0" dirty="0">
                          <a:solidFill>
                            <a:srgbClr val="C00000"/>
                          </a:solidFill>
                        </a:rPr>
                        <a:t> €</a:t>
                      </a:r>
                      <a:endParaRPr lang="fr-FR" sz="1800" b="1" dirty="0">
                        <a:solidFill>
                          <a:srgbClr val="C00000"/>
                        </a:solidFill>
                      </a:endParaRPr>
                    </a:p>
                  </a:txBody>
                  <a:tcPr marL="91486" marR="91486" marT="45747" marB="45747"/>
                </a:tc>
                <a:extLst>
                  <a:ext uri="{0D108BD9-81ED-4DB2-BD59-A6C34878D82A}">
                    <a16:rowId xmlns:a16="http://schemas.microsoft.com/office/drawing/2014/main" xmlns="" val="1000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880921772"/>
              </p:ext>
            </p:extLst>
          </p:nvPr>
        </p:nvGraphicFramePr>
        <p:xfrm>
          <a:off x="380560" y="5092862"/>
          <a:ext cx="4728996" cy="1634929"/>
        </p:xfrm>
        <a:graphic>
          <a:graphicData uri="http://schemas.openxmlformats.org/drawingml/2006/table">
            <a:tbl>
              <a:tblPr firstRow="1" bandRow="1">
                <a:tableStyleId>{F5AB1C69-6EDB-4FF4-983F-18BD219EF322}</a:tableStyleId>
              </a:tblPr>
              <a:tblGrid>
                <a:gridCol w="1658024">
                  <a:extLst>
                    <a:ext uri="{9D8B030D-6E8A-4147-A177-3AD203B41FA5}">
                      <a16:colId xmlns:a16="http://schemas.microsoft.com/office/drawing/2014/main" xmlns="" val="20000"/>
                    </a:ext>
                  </a:extLst>
                </a:gridCol>
                <a:gridCol w="1275423">
                  <a:extLst>
                    <a:ext uri="{9D8B030D-6E8A-4147-A177-3AD203B41FA5}">
                      <a16:colId xmlns:a16="http://schemas.microsoft.com/office/drawing/2014/main" xmlns="" val="20001"/>
                    </a:ext>
                  </a:extLst>
                </a:gridCol>
                <a:gridCol w="1795549">
                  <a:extLst>
                    <a:ext uri="{9D8B030D-6E8A-4147-A177-3AD203B41FA5}">
                      <a16:colId xmlns:a16="http://schemas.microsoft.com/office/drawing/2014/main" xmlns="" val="20002"/>
                    </a:ext>
                  </a:extLst>
                </a:gridCol>
              </a:tblGrid>
              <a:tr h="299682">
                <a:tc>
                  <a:txBody>
                    <a:bodyPr/>
                    <a:lstStyle/>
                    <a:p>
                      <a:pPr algn="ctr"/>
                      <a:r>
                        <a:rPr lang="fr-FR" sz="1800" dirty="0"/>
                        <a:t>105-1</a:t>
                      </a:r>
                    </a:p>
                  </a:txBody>
                  <a:tcPr marL="91460" marR="91460" marT="45699" marB="45699"/>
                </a:tc>
                <a:tc gridSpan="2">
                  <a:txBody>
                    <a:bodyPr/>
                    <a:lstStyle/>
                    <a:p>
                      <a:pPr algn="ctr"/>
                      <a:r>
                        <a:rPr lang="fr-FR" sz="1800" dirty="0" smtClean="0"/>
                        <a:t>Fonds</a:t>
                      </a:r>
                      <a:r>
                        <a:rPr lang="fr-FR" sz="1800" baseline="0" dirty="0" smtClean="0"/>
                        <a:t> de</a:t>
                      </a:r>
                      <a:r>
                        <a:rPr lang="fr-FR" sz="1800" dirty="0" smtClean="0"/>
                        <a:t> </a:t>
                      </a:r>
                      <a:r>
                        <a:rPr lang="fr-FR" sz="1800" baseline="0" dirty="0"/>
                        <a:t>travaux</a:t>
                      </a:r>
                      <a:endParaRPr lang="fr-FR" sz="1800" dirty="0"/>
                    </a:p>
                  </a:txBody>
                  <a:tcPr marL="91460" marR="91460" marT="45699" marB="45699">
                    <a:solidFill>
                      <a:srgbClr val="002060"/>
                    </a:solidFill>
                  </a:tcPr>
                </a:tc>
                <a:tc hMerge="1">
                  <a:txBody>
                    <a:bodyPr/>
                    <a:lstStyle/>
                    <a:p>
                      <a:endParaRPr lang="fr-FR" dirty="0"/>
                    </a:p>
                  </a:txBody>
                  <a:tcPr/>
                </a:tc>
                <a:extLst>
                  <a:ext uri="{0D108BD9-81ED-4DB2-BD59-A6C34878D82A}">
                    <a16:rowId xmlns:a16="http://schemas.microsoft.com/office/drawing/2014/main" xmlns="" val="10000"/>
                  </a:ext>
                </a:extLst>
              </a:tr>
              <a:tr h="299682">
                <a:tc>
                  <a:txBody>
                    <a:bodyPr/>
                    <a:lstStyle/>
                    <a:p>
                      <a:pPr algn="ctr"/>
                      <a:r>
                        <a:rPr lang="fr-FR" sz="1800" dirty="0"/>
                        <a:t>Libellé</a:t>
                      </a:r>
                    </a:p>
                  </a:txBody>
                  <a:tcPr marL="91460" marR="91460" marT="45699" marB="45699"/>
                </a:tc>
                <a:tc>
                  <a:txBody>
                    <a:bodyPr/>
                    <a:lstStyle/>
                    <a:p>
                      <a:pPr algn="ctr"/>
                      <a:r>
                        <a:rPr lang="fr-FR" sz="1800" dirty="0"/>
                        <a:t>Débit</a:t>
                      </a:r>
                    </a:p>
                  </a:txBody>
                  <a:tcPr marL="91460" marR="91460" marT="45699" marB="45699"/>
                </a:tc>
                <a:tc>
                  <a:txBody>
                    <a:bodyPr/>
                    <a:lstStyle/>
                    <a:p>
                      <a:pPr algn="ctr"/>
                      <a:r>
                        <a:rPr lang="fr-FR" sz="1800" dirty="0"/>
                        <a:t>Crédit</a:t>
                      </a:r>
                    </a:p>
                  </a:txBody>
                  <a:tcPr marL="91460" marR="91460" marT="45699" marB="45699"/>
                </a:tc>
                <a:extLst>
                  <a:ext uri="{0D108BD9-81ED-4DB2-BD59-A6C34878D82A}">
                    <a16:rowId xmlns:a16="http://schemas.microsoft.com/office/drawing/2014/main" xmlns="" val="10001"/>
                  </a:ext>
                </a:extLst>
              </a:tr>
              <a:tr h="379024">
                <a:tc>
                  <a:txBody>
                    <a:bodyPr/>
                    <a:lstStyle/>
                    <a:p>
                      <a:r>
                        <a:rPr lang="fr-FR" sz="1800" dirty="0"/>
                        <a:t>Fonds travaux</a:t>
                      </a:r>
                    </a:p>
                  </a:txBody>
                  <a:tcPr marL="91460" marR="91460" marT="45699" marB="45699"/>
                </a:tc>
                <a:tc>
                  <a:txBody>
                    <a:bodyPr/>
                    <a:lstStyle/>
                    <a:p>
                      <a:pPr algn="ctr"/>
                      <a:endParaRPr lang="fr-FR" sz="1800" b="1" dirty="0">
                        <a:solidFill>
                          <a:srgbClr val="0070C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solidFill>
                            <a:srgbClr val="C00000"/>
                          </a:solidFill>
                        </a:rPr>
                        <a:t>1200 €</a:t>
                      </a:r>
                    </a:p>
                  </a:txBody>
                  <a:tcPr marL="91460" marR="91460" marT="45699" marB="45699"/>
                </a:tc>
                <a:extLst>
                  <a:ext uri="{0D108BD9-81ED-4DB2-BD59-A6C34878D82A}">
                    <a16:rowId xmlns:a16="http://schemas.microsoft.com/office/drawing/2014/main" xmlns="" val="10002"/>
                  </a:ext>
                </a:extLst>
              </a:tr>
              <a:tr h="524469">
                <a:tc>
                  <a:txBody>
                    <a:bodyPr/>
                    <a:lstStyle/>
                    <a:p>
                      <a:r>
                        <a:rPr lang="fr-FR" sz="1800" dirty="0"/>
                        <a:t>Solde</a:t>
                      </a:r>
                    </a:p>
                  </a:txBody>
                  <a:tcPr marL="91460" marR="91460" marT="45699" marB="45699"/>
                </a:tc>
                <a:tc>
                  <a:txBody>
                    <a:bodyPr/>
                    <a:lstStyle/>
                    <a:p>
                      <a:pPr algn="ctr"/>
                      <a:endParaRPr lang="fr-FR" sz="1800" dirty="0">
                        <a:solidFill>
                          <a:srgbClr val="C0000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C00000"/>
                          </a:solidFill>
                        </a:rPr>
                        <a:t>1200 €</a:t>
                      </a:r>
                    </a:p>
                  </a:txBody>
                  <a:tcPr marL="91460" marR="91460" marT="45699" marB="45699"/>
                </a:tc>
                <a:extLst>
                  <a:ext uri="{0D108BD9-81ED-4DB2-BD59-A6C34878D82A}">
                    <a16:rowId xmlns:a16="http://schemas.microsoft.com/office/drawing/2014/main" xmlns="" val="10003"/>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572783315"/>
              </p:ext>
            </p:extLst>
          </p:nvPr>
        </p:nvGraphicFramePr>
        <p:xfrm>
          <a:off x="6441250" y="5018067"/>
          <a:ext cx="5112066" cy="1665797"/>
        </p:xfrm>
        <a:graphic>
          <a:graphicData uri="http://schemas.openxmlformats.org/drawingml/2006/table">
            <a:tbl>
              <a:tblPr firstRow="1" bandRow="1">
                <a:tableStyleId>{F5AB1C69-6EDB-4FF4-983F-18BD219EF322}</a:tableStyleId>
              </a:tblPr>
              <a:tblGrid>
                <a:gridCol w="1792331">
                  <a:extLst>
                    <a:ext uri="{9D8B030D-6E8A-4147-A177-3AD203B41FA5}">
                      <a16:colId xmlns:a16="http://schemas.microsoft.com/office/drawing/2014/main" xmlns="" val="20000"/>
                    </a:ext>
                  </a:extLst>
                </a:gridCol>
                <a:gridCol w="1387015">
                  <a:extLst>
                    <a:ext uri="{9D8B030D-6E8A-4147-A177-3AD203B41FA5}">
                      <a16:colId xmlns:a16="http://schemas.microsoft.com/office/drawing/2014/main" xmlns="" val="20001"/>
                    </a:ext>
                  </a:extLst>
                </a:gridCol>
                <a:gridCol w="1932720">
                  <a:extLst>
                    <a:ext uri="{9D8B030D-6E8A-4147-A177-3AD203B41FA5}">
                      <a16:colId xmlns:a16="http://schemas.microsoft.com/office/drawing/2014/main" xmlns="" val="20002"/>
                    </a:ext>
                  </a:extLst>
                </a:gridCol>
              </a:tblGrid>
              <a:tr h="303023">
                <a:tc>
                  <a:txBody>
                    <a:bodyPr/>
                    <a:lstStyle/>
                    <a:p>
                      <a:pPr algn="ctr"/>
                      <a:r>
                        <a:rPr lang="fr-FR" sz="1800" dirty="0"/>
                        <a:t>105-3</a:t>
                      </a:r>
                    </a:p>
                  </a:txBody>
                  <a:tcPr marL="91460" marR="91460" marT="45699" marB="45699"/>
                </a:tc>
                <a:tc gridSpan="2">
                  <a:txBody>
                    <a:bodyPr/>
                    <a:lstStyle/>
                    <a:p>
                      <a:pPr algn="ctr"/>
                      <a:r>
                        <a:rPr lang="fr-FR" sz="1800" dirty="0"/>
                        <a:t>Fonds </a:t>
                      </a:r>
                      <a:r>
                        <a:rPr lang="fr-FR" sz="1800" dirty="0" smtClean="0"/>
                        <a:t>de </a:t>
                      </a:r>
                      <a:r>
                        <a:rPr lang="fr-FR" sz="1800" baseline="0" dirty="0" smtClean="0"/>
                        <a:t>travaux</a:t>
                      </a:r>
                      <a:endParaRPr lang="fr-FR" sz="1800" dirty="0"/>
                    </a:p>
                  </a:txBody>
                  <a:tcPr marL="91460" marR="91460" marT="45699" marB="45699"/>
                </a:tc>
                <a:tc hMerge="1">
                  <a:txBody>
                    <a:bodyPr/>
                    <a:lstStyle/>
                    <a:p>
                      <a:endParaRPr lang="fr-FR" dirty="0"/>
                    </a:p>
                  </a:txBody>
                  <a:tcPr/>
                </a:tc>
                <a:extLst>
                  <a:ext uri="{0D108BD9-81ED-4DB2-BD59-A6C34878D82A}">
                    <a16:rowId xmlns:a16="http://schemas.microsoft.com/office/drawing/2014/main" xmlns="" val="10000"/>
                  </a:ext>
                </a:extLst>
              </a:tr>
              <a:tr h="303023">
                <a:tc>
                  <a:txBody>
                    <a:bodyPr/>
                    <a:lstStyle/>
                    <a:p>
                      <a:pPr algn="ctr"/>
                      <a:r>
                        <a:rPr lang="fr-FR" sz="1800" dirty="0"/>
                        <a:t>Libellé</a:t>
                      </a:r>
                    </a:p>
                  </a:txBody>
                  <a:tcPr marL="91460" marR="91460" marT="45699" marB="45699"/>
                </a:tc>
                <a:tc>
                  <a:txBody>
                    <a:bodyPr/>
                    <a:lstStyle/>
                    <a:p>
                      <a:pPr algn="ctr"/>
                      <a:r>
                        <a:rPr lang="fr-FR" sz="1800" dirty="0"/>
                        <a:t>Débit</a:t>
                      </a:r>
                    </a:p>
                  </a:txBody>
                  <a:tcPr marL="91460" marR="91460" marT="45699" marB="45699"/>
                </a:tc>
                <a:tc>
                  <a:txBody>
                    <a:bodyPr/>
                    <a:lstStyle/>
                    <a:p>
                      <a:pPr algn="ctr"/>
                      <a:r>
                        <a:rPr lang="fr-FR" sz="1800" dirty="0"/>
                        <a:t>Crédit</a:t>
                      </a:r>
                    </a:p>
                  </a:txBody>
                  <a:tcPr marL="91460" marR="91460" marT="45699" marB="45699"/>
                </a:tc>
                <a:extLst>
                  <a:ext uri="{0D108BD9-81ED-4DB2-BD59-A6C34878D82A}">
                    <a16:rowId xmlns:a16="http://schemas.microsoft.com/office/drawing/2014/main" xmlns="" val="10001"/>
                  </a:ext>
                </a:extLst>
              </a:tr>
              <a:tr h="530317">
                <a:tc>
                  <a:txBody>
                    <a:bodyPr/>
                    <a:lstStyle/>
                    <a:p>
                      <a:r>
                        <a:rPr lang="fr-FR" sz="1800" dirty="0"/>
                        <a:t>Fonds travaux</a:t>
                      </a:r>
                    </a:p>
                  </a:txBody>
                  <a:tcPr marL="91460" marR="91460" marT="45699" marB="45699"/>
                </a:tc>
                <a:tc>
                  <a:txBody>
                    <a:bodyPr/>
                    <a:lstStyle/>
                    <a:p>
                      <a:pPr algn="ctr"/>
                      <a:endParaRPr lang="fr-FR" sz="1800" b="1" dirty="0">
                        <a:solidFill>
                          <a:srgbClr val="0070C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solidFill>
                            <a:srgbClr val="C00000"/>
                          </a:solidFill>
                        </a:rPr>
                        <a:t>300 €</a:t>
                      </a:r>
                    </a:p>
                  </a:txBody>
                  <a:tcPr marL="91460" marR="91460" marT="45699" marB="45699"/>
                </a:tc>
                <a:extLst>
                  <a:ext uri="{0D108BD9-81ED-4DB2-BD59-A6C34878D82A}">
                    <a16:rowId xmlns:a16="http://schemas.microsoft.com/office/drawing/2014/main" xmlns="" val="10002"/>
                  </a:ext>
                </a:extLst>
              </a:tr>
              <a:tr h="404044">
                <a:tc>
                  <a:txBody>
                    <a:bodyPr/>
                    <a:lstStyle/>
                    <a:p>
                      <a:r>
                        <a:rPr lang="fr-FR" sz="1800" dirty="0"/>
                        <a:t>Solde</a:t>
                      </a:r>
                    </a:p>
                  </a:txBody>
                  <a:tcPr marL="91460" marR="91460" marT="45699" marB="45699"/>
                </a:tc>
                <a:tc>
                  <a:txBody>
                    <a:bodyPr/>
                    <a:lstStyle/>
                    <a:p>
                      <a:pPr algn="ctr"/>
                      <a:endParaRPr lang="fr-FR" sz="1800" dirty="0">
                        <a:solidFill>
                          <a:srgbClr val="C0000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C00000"/>
                          </a:solidFill>
                        </a:rPr>
                        <a:t>300 €</a:t>
                      </a:r>
                    </a:p>
                  </a:txBody>
                  <a:tcPr marL="91460" marR="91460" marT="45699" marB="45699"/>
                </a:tc>
                <a:extLst>
                  <a:ext uri="{0D108BD9-81ED-4DB2-BD59-A6C34878D82A}">
                    <a16:rowId xmlns:a16="http://schemas.microsoft.com/office/drawing/2014/main" xmlns="" val="10003"/>
                  </a:ext>
                </a:extLst>
              </a:tr>
            </a:tbl>
          </a:graphicData>
        </a:graphic>
      </p:graphicFrame>
      <p:sp>
        <p:nvSpPr>
          <p:cNvPr id="18" name="Rectangle 17"/>
          <p:cNvSpPr/>
          <p:nvPr/>
        </p:nvSpPr>
        <p:spPr>
          <a:xfrm>
            <a:off x="1215541" y="3434661"/>
            <a:ext cx="282401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Clé générale</a:t>
            </a:r>
          </a:p>
        </p:txBody>
      </p:sp>
      <p:sp>
        <p:nvSpPr>
          <p:cNvPr id="23" name="Rectangle 22"/>
          <p:cNvSpPr/>
          <p:nvPr/>
        </p:nvSpPr>
        <p:spPr>
          <a:xfrm>
            <a:off x="3397135" y="4011614"/>
            <a:ext cx="3116456" cy="420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panose="020F0502020204030204"/>
                <a:ea typeface="+mn-ea"/>
                <a:cs typeface="+mn-cs"/>
              </a:rPr>
              <a:t>80%</a:t>
            </a: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 des millièmes </a:t>
            </a:r>
          </a:p>
        </p:txBody>
      </p:sp>
      <p:sp>
        <p:nvSpPr>
          <p:cNvPr id="22" name="Rectangle 21"/>
          <p:cNvSpPr/>
          <p:nvPr/>
        </p:nvSpPr>
        <p:spPr>
          <a:xfrm>
            <a:off x="7119850" y="4003680"/>
            <a:ext cx="3116456" cy="420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panose="020F0502020204030204"/>
                <a:ea typeface="+mn-ea"/>
                <a:cs typeface="+mn-cs"/>
              </a:rPr>
              <a:t>20% </a:t>
            </a: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des millièmes </a:t>
            </a:r>
          </a:p>
        </p:txBody>
      </p:sp>
      <p:sp>
        <p:nvSpPr>
          <p:cNvPr id="13" name="Rectangle 12"/>
          <p:cNvSpPr/>
          <p:nvPr/>
        </p:nvSpPr>
        <p:spPr>
          <a:xfrm>
            <a:off x="9626138" y="4647364"/>
            <a:ext cx="2133634" cy="3044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14" name="Rectangle 13"/>
          <p:cNvSpPr/>
          <p:nvPr/>
        </p:nvSpPr>
        <p:spPr>
          <a:xfrm>
            <a:off x="326967" y="4647364"/>
            <a:ext cx="2034319" cy="3868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15" name="Rectangle 14">
            <a:extLst>
              <a:ext uri="{FF2B5EF4-FFF2-40B4-BE49-F238E27FC236}">
                <a16:creationId xmlns:a16="http://schemas.microsoft.com/office/drawing/2014/main" xmlns="" id="{B767A1C6-CEFC-47CD-A009-EDB8808C0D66}"/>
              </a:ext>
            </a:extLst>
          </p:cNvPr>
          <p:cNvSpPr/>
          <p:nvPr/>
        </p:nvSpPr>
        <p:spPr>
          <a:xfrm>
            <a:off x="193965" y="1069501"/>
            <a:ext cx="11720944" cy="386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 été appelé auprès des copropriétaires un appel de fonds relatif au fonds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de 1500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sur la base de la clé générale </a:t>
            </a:r>
          </a:p>
        </p:txBody>
      </p:sp>
    </p:spTree>
    <p:extLst>
      <p:ext uri="{BB962C8B-B14F-4D97-AF65-F5344CB8AC3E}">
        <p14:creationId xmlns:p14="http://schemas.microsoft.com/office/powerpoint/2010/main" val="102837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Connecteur droit avec flèche 57">
            <a:extLst>
              <a:ext uri="{FF2B5EF4-FFF2-40B4-BE49-F238E27FC236}">
                <a16:creationId xmlns:a16="http://schemas.microsoft.com/office/drawing/2014/main" xmlns="" id="{602129D1-6FDF-491E-A4F7-1E37D3FB5ABB}"/>
              </a:ext>
            </a:extLst>
          </p:cNvPr>
          <p:cNvCxnSpPr>
            <a:cxnSpLocks/>
          </p:cNvCxnSpPr>
          <p:nvPr/>
        </p:nvCxnSpPr>
        <p:spPr>
          <a:xfrm>
            <a:off x="7354834" y="3885805"/>
            <a:ext cx="0" cy="65427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xmlns="" id="{8F710D9C-FDBD-41EF-9E4F-665B88A5EE25}"/>
              </a:ext>
            </a:extLst>
          </p:cNvPr>
          <p:cNvCxnSpPr>
            <a:cxnSpLocks/>
          </p:cNvCxnSpPr>
          <p:nvPr/>
        </p:nvCxnSpPr>
        <p:spPr>
          <a:xfrm>
            <a:off x="11078935" y="3885805"/>
            <a:ext cx="0" cy="6196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xmlns="" id="{2D5F3153-1E94-40FB-B103-FE99231078C0}"/>
              </a:ext>
            </a:extLst>
          </p:cNvPr>
          <p:cNvCxnSpPr/>
          <p:nvPr/>
        </p:nvCxnSpPr>
        <p:spPr>
          <a:xfrm>
            <a:off x="4973895" y="3816036"/>
            <a:ext cx="0" cy="7259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7353" name="Connecteur droit avec flèche 57352">
            <a:extLst>
              <a:ext uri="{FF2B5EF4-FFF2-40B4-BE49-F238E27FC236}">
                <a16:creationId xmlns:a16="http://schemas.microsoft.com/office/drawing/2014/main" xmlns="" id="{DBEE45F1-B1EC-409D-BB17-7EC8855F86E8}"/>
              </a:ext>
            </a:extLst>
          </p:cNvPr>
          <p:cNvCxnSpPr/>
          <p:nvPr/>
        </p:nvCxnSpPr>
        <p:spPr>
          <a:xfrm>
            <a:off x="1263535" y="3816036"/>
            <a:ext cx="0" cy="7259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53250" name="AutoShape 2"/>
          <p:cNvSpPr>
            <a:spLocks noGrp="1" noChangeArrowheads="1"/>
          </p:cNvSpPr>
          <p:nvPr>
            <p:ph type="title"/>
          </p:nvPr>
        </p:nvSpPr>
        <p:spPr>
          <a:xfrm>
            <a:off x="216132" y="23296"/>
            <a:ext cx="11737570" cy="1152534"/>
          </a:xfrm>
          <a:solidFill>
            <a:schemeClr val="accent4">
              <a:lumMod val="40000"/>
              <a:lumOff val="60000"/>
            </a:schemeClr>
          </a:solidFill>
        </p:spPr>
        <p:txBody>
          <a:bodyPr>
            <a:normAutofit fontScale="90000"/>
          </a:bodyPr>
          <a:lstStyle/>
          <a:p>
            <a:pPr algn="ctr" eaLnBrk="1" hangingPunct="1">
              <a:defRPr/>
            </a:pPr>
            <a:r>
              <a:rPr lang="fr-FR" altLang="fr-FR" sz="2800" b="1" dirty="0">
                <a:solidFill>
                  <a:schemeClr val="accent2">
                    <a:lumMod val="75000"/>
                  </a:schemeClr>
                </a:solidFill>
              </a:rPr>
              <a:t/>
            </a:r>
            <a:br>
              <a:rPr lang="fr-FR" altLang="fr-FR" sz="2800" b="1" dirty="0">
                <a:solidFill>
                  <a:schemeClr val="accent2">
                    <a:lumMod val="75000"/>
                  </a:schemeClr>
                </a:solidFill>
              </a:rPr>
            </a:br>
            <a:r>
              <a:rPr lang="fr-FR" altLang="fr-FR" sz="2800" b="1" dirty="0">
                <a:solidFill>
                  <a:schemeClr val="accent2">
                    <a:lumMod val="75000"/>
                  </a:schemeClr>
                </a:solidFill>
              </a:rPr>
              <a:t/>
            </a:r>
            <a:br>
              <a:rPr lang="fr-FR" altLang="fr-FR" sz="2800" b="1" dirty="0">
                <a:solidFill>
                  <a:schemeClr val="accent2">
                    <a:lumMod val="75000"/>
                  </a:schemeClr>
                </a:solidFill>
              </a:rPr>
            </a:br>
            <a:r>
              <a:rPr lang="fr-FR" altLang="fr-FR" sz="2800" b="1" dirty="0">
                <a:solidFill>
                  <a:schemeClr val="accent2">
                    <a:lumMod val="75000"/>
                  </a:schemeClr>
                </a:solidFill>
              </a:rPr>
              <a:t/>
            </a:r>
            <a:br>
              <a:rPr lang="fr-FR" altLang="fr-FR" sz="2800" b="1" dirty="0">
                <a:solidFill>
                  <a:schemeClr val="accent2">
                    <a:lumMod val="75000"/>
                  </a:schemeClr>
                </a:solidFill>
              </a:rPr>
            </a:br>
            <a:r>
              <a:rPr lang="fr-FR" altLang="fr-FR" sz="2800" b="1" dirty="0">
                <a:solidFill>
                  <a:schemeClr val="accent2">
                    <a:lumMod val="75000"/>
                  </a:schemeClr>
                </a:solidFill>
              </a:rPr>
              <a:t/>
            </a:r>
            <a:br>
              <a:rPr lang="fr-FR" altLang="fr-FR" sz="2800" b="1" dirty="0">
                <a:solidFill>
                  <a:schemeClr val="accent2">
                    <a:lumMod val="75000"/>
                  </a:schemeClr>
                </a:solidFill>
              </a:rPr>
            </a:br>
            <a:r>
              <a:rPr lang="fr-FR" altLang="fr-FR" sz="4000" b="1" dirty="0">
                <a:solidFill>
                  <a:schemeClr val="tx1"/>
                </a:solidFill>
              </a:rPr>
              <a:t>Les conséquences d’une affectation aveugle du fonds </a:t>
            </a:r>
            <a:r>
              <a:rPr lang="fr-FR" altLang="fr-FR" sz="4000" b="1" dirty="0" smtClean="0">
                <a:solidFill>
                  <a:schemeClr val="tx1"/>
                </a:solidFill>
              </a:rPr>
              <a:t>de travaux </a:t>
            </a:r>
            <a:r>
              <a:rPr lang="fr-FR" altLang="fr-FR" sz="4000" b="1" dirty="0">
                <a:solidFill>
                  <a:srgbClr val="C00000"/>
                </a:solidFill>
              </a:rPr>
              <a:t>(Partie 2)</a:t>
            </a:r>
            <a:r>
              <a:rPr lang="fr-FR" altLang="fr-FR" sz="4000" b="1" dirty="0"/>
              <a:t/>
            </a:r>
            <a:br>
              <a:rPr lang="fr-FR" altLang="fr-FR" sz="4000" b="1" dirty="0"/>
            </a:br>
            <a:r>
              <a:rPr lang="fr-FR" altLang="fr-FR" dirty="0"/>
              <a:t/>
            </a:r>
            <a:br>
              <a:rPr lang="fr-FR" altLang="fr-FR" dirty="0"/>
            </a:br>
            <a:endParaRPr lang="fr-FR" altLang="fr-FR" b="1" dirty="0"/>
          </a:p>
        </p:txBody>
      </p:sp>
      <p:graphicFrame>
        <p:nvGraphicFramePr>
          <p:cNvPr id="5" name="Tableau 4"/>
          <p:cNvGraphicFramePr>
            <a:graphicFrameLocks noGrp="1"/>
          </p:cNvGraphicFramePr>
          <p:nvPr>
            <p:extLst>
              <p:ext uri="{D42A27DB-BD31-4B8C-83A1-F6EECF244321}">
                <p14:modId xmlns:p14="http://schemas.microsoft.com/office/powerpoint/2010/main" val="2220979816"/>
              </p:ext>
            </p:extLst>
          </p:nvPr>
        </p:nvGraphicFramePr>
        <p:xfrm>
          <a:off x="1335822" y="2183258"/>
          <a:ext cx="3869894" cy="1431069"/>
        </p:xfrm>
        <a:graphic>
          <a:graphicData uri="http://schemas.openxmlformats.org/drawingml/2006/table">
            <a:tbl>
              <a:tblPr firstRow="1" bandRow="1">
                <a:tableStyleId>{F5AB1C69-6EDB-4FF4-983F-18BD219EF322}</a:tableStyleId>
              </a:tblPr>
              <a:tblGrid>
                <a:gridCol w="1672727">
                  <a:extLst>
                    <a:ext uri="{9D8B030D-6E8A-4147-A177-3AD203B41FA5}">
                      <a16:colId xmlns:a16="http://schemas.microsoft.com/office/drawing/2014/main" xmlns="" val="20000"/>
                    </a:ext>
                  </a:extLst>
                </a:gridCol>
                <a:gridCol w="1079005">
                  <a:extLst>
                    <a:ext uri="{9D8B030D-6E8A-4147-A177-3AD203B41FA5}">
                      <a16:colId xmlns:a16="http://schemas.microsoft.com/office/drawing/2014/main" xmlns="" val="20001"/>
                    </a:ext>
                  </a:extLst>
                </a:gridCol>
                <a:gridCol w="1118162">
                  <a:extLst>
                    <a:ext uri="{9D8B030D-6E8A-4147-A177-3AD203B41FA5}">
                      <a16:colId xmlns:a16="http://schemas.microsoft.com/office/drawing/2014/main" xmlns="" val="20002"/>
                    </a:ext>
                  </a:extLst>
                </a:gridCol>
              </a:tblGrid>
              <a:tr h="254148">
                <a:tc>
                  <a:txBody>
                    <a:bodyPr/>
                    <a:lstStyle/>
                    <a:p>
                      <a:pPr algn="ctr"/>
                      <a:r>
                        <a:rPr lang="fr-FR" sz="1200" dirty="0"/>
                        <a:t>105</a:t>
                      </a:r>
                    </a:p>
                  </a:txBody>
                  <a:tcPr marL="91487" marR="91487" marT="45683" marB="45683"/>
                </a:tc>
                <a:tc gridSpan="2">
                  <a:txBody>
                    <a:bodyPr/>
                    <a:lstStyle/>
                    <a:p>
                      <a:pPr algn="ctr"/>
                      <a:r>
                        <a:rPr lang="fr-FR" sz="1200" dirty="0"/>
                        <a:t>Fonds </a:t>
                      </a:r>
                      <a:r>
                        <a:rPr lang="fr-FR" sz="1200" baseline="0" dirty="0"/>
                        <a:t>travaux</a:t>
                      </a:r>
                      <a:endParaRPr lang="fr-FR" sz="1200" dirty="0"/>
                    </a:p>
                  </a:txBody>
                  <a:tcPr marL="91487" marR="91487" marT="45683" marB="45683"/>
                </a:tc>
                <a:tc hMerge="1">
                  <a:txBody>
                    <a:bodyPr/>
                    <a:lstStyle/>
                    <a:p>
                      <a:endParaRPr lang="fr-FR" dirty="0"/>
                    </a:p>
                  </a:txBody>
                  <a:tcPr/>
                </a:tc>
                <a:extLst>
                  <a:ext uri="{0D108BD9-81ED-4DB2-BD59-A6C34878D82A}">
                    <a16:rowId xmlns:a16="http://schemas.microsoft.com/office/drawing/2014/main" xmlns="" val="10000"/>
                  </a:ext>
                </a:extLst>
              </a:tr>
              <a:tr h="254148">
                <a:tc>
                  <a:txBody>
                    <a:bodyPr/>
                    <a:lstStyle/>
                    <a:p>
                      <a:pPr algn="ctr"/>
                      <a:r>
                        <a:rPr lang="fr-FR" sz="1200" dirty="0"/>
                        <a:t>Libellé</a:t>
                      </a:r>
                    </a:p>
                  </a:txBody>
                  <a:tcPr marL="91487" marR="91487" marT="45683" marB="45683"/>
                </a:tc>
                <a:tc>
                  <a:txBody>
                    <a:bodyPr/>
                    <a:lstStyle/>
                    <a:p>
                      <a:pPr algn="ctr"/>
                      <a:r>
                        <a:rPr lang="fr-FR" sz="1200" dirty="0"/>
                        <a:t>Débit</a:t>
                      </a:r>
                    </a:p>
                  </a:txBody>
                  <a:tcPr marL="91487" marR="91487" marT="45683" marB="45683"/>
                </a:tc>
                <a:tc>
                  <a:txBody>
                    <a:bodyPr/>
                    <a:lstStyle/>
                    <a:p>
                      <a:pPr algn="ctr"/>
                      <a:r>
                        <a:rPr lang="fr-FR" sz="1200" dirty="0"/>
                        <a:t>Crédit</a:t>
                      </a:r>
                    </a:p>
                  </a:txBody>
                  <a:tcPr marL="91487" marR="91487" marT="45683" marB="45683"/>
                </a:tc>
                <a:extLst>
                  <a:ext uri="{0D108BD9-81ED-4DB2-BD59-A6C34878D82A}">
                    <a16:rowId xmlns:a16="http://schemas.microsoft.com/office/drawing/2014/main" xmlns="" val="10001"/>
                  </a:ext>
                </a:extLst>
              </a:tr>
              <a:tr h="334085">
                <a:tc>
                  <a:txBody>
                    <a:bodyPr/>
                    <a:lstStyle/>
                    <a:p>
                      <a:r>
                        <a:rPr lang="fr-FR" sz="1200" dirty="0"/>
                        <a:t>Fonds travaux</a:t>
                      </a:r>
                    </a:p>
                  </a:txBody>
                  <a:tcPr marL="91487" marR="91487" marT="45683" marB="45683"/>
                </a:tc>
                <a:tc>
                  <a:txBody>
                    <a:bodyPr/>
                    <a:lstStyle/>
                    <a:p>
                      <a:pPr algn="ctr"/>
                      <a:endParaRPr lang="fr-FR" sz="1200" b="1" dirty="0">
                        <a:solidFill>
                          <a:srgbClr val="0070C0"/>
                        </a:solidFill>
                      </a:endParaRPr>
                    </a:p>
                  </a:txBody>
                  <a:tcPr marL="91487" marR="91487" marT="45683" marB="45683"/>
                </a:tc>
                <a:tc>
                  <a:txBody>
                    <a:bodyPr/>
                    <a:lstStyle/>
                    <a:p>
                      <a:pPr algn="ctr"/>
                      <a:r>
                        <a:rPr lang="fr-FR" sz="1200" dirty="0"/>
                        <a:t>1500 €</a:t>
                      </a:r>
                    </a:p>
                  </a:txBody>
                  <a:tcPr marL="91487" marR="91487" marT="45683" marB="45683"/>
                </a:tc>
                <a:extLst>
                  <a:ext uri="{0D108BD9-81ED-4DB2-BD59-A6C34878D82A}">
                    <a16:rowId xmlns:a16="http://schemas.microsoft.com/office/drawing/2014/main" xmlns="" val="10002"/>
                  </a:ext>
                </a:extLst>
              </a:tr>
              <a:tr h="254148">
                <a:tc>
                  <a:txBody>
                    <a:bodyPr/>
                    <a:lstStyle/>
                    <a:p>
                      <a:r>
                        <a:rPr lang="fr-FR" sz="1200" dirty="0"/>
                        <a:t>Solde</a:t>
                      </a:r>
                    </a:p>
                  </a:txBody>
                  <a:tcPr marL="91487" marR="91487" marT="45683" marB="45683"/>
                </a:tc>
                <a:tc>
                  <a:txBody>
                    <a:bodyPr/>
                    <a:lstStyle/>
                    <a:p>
                      <a:pPr algn="ctr"/>
                      <a:r>
                        <a:rPr lang="fr-FR" sz="1200" dirty="0">
                          <a:solidFill>
                            <a:srgbClr val="C00000"/>
                          </a:solidFill>
                        </a:rPr>
                        <a:t>1000€</a:t>
                      </a:r>
                    </a:p>
                  </a:txBody>
                  <a:tcPr marL="91487" marR="91487" marT="45683" marB="45683"/>
                </a:tc>
                <a:tc>
                  <a:txBody>
                    <a:bodyPr/>
                    <a:lstStyle/>
                    <a:p>
                      <a:pPr algn="ctr"/>
                      <a:endParaRPr lang="fr-FR" sz="1200" b="1" dirty="0">
                        <a:solidFill>
                          <a:srgbClr val="C00000"/>
                        </a:solidFill>
                      </a:endParaRPr>
                    </a:p>
                  </a:txBody>
                  <a:tcPr marL="91487" marR="91487" marT="45683" marB="45683"/>
                </a:tc>
                <a:extLst>
                  <a:ext uri="{0D108BD9-81ED-4DB2-BD59-A6C34878D82A}">
                    <a16:rowId xmlns:a16="http://schemas.microsoft.com/office/drawing/2014/main" xmlns="" val="10003"/>
                  </a:ext>
                </a:extLst>
              </a:tr>
              <a:tr h="254148">
                <a:tc>
                  <a:txBody>
                    <a:bodyPr/>
                    <a:lstStyle/>
                    <a:p>
                      <a:endParaRPr lang="fr-FR" sz="1200" dirty="0"/>
                    </a:p>
                  </a:txBody>
                  <a:tcPr marL="91487" marR="91487" marT="45683" marB="45683"/>
                </a:tc>
                <a:tc>
                  <a:txBody>
                    <a:bodyPr/>
                    <a:lstStyle/>
                    <a:p>
                      <a:pPr algn="ctr"/>
                      <a:endParaRPr lang="fr-FR" sz="1200" dirty="0">
                        <a:solidFill>
                          <a:srgbClr val="C00000"/>
                        </a:solidFill>
                      </a:endParaRPr>
                    </a:p>
                  </a:txBody>
                  <a:tcPr marL="91487" marR="91487" marT="45683" marB="4568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C00000"/>
                          </a:solidFill>
                        </a:rPr>
                        <a:t>500</a:t>
                      </a:r>
                      <a:r>
                        <a:rPr lang="fr-FR" sz="1200" b="1" baseline="0" dirty="0">
                          <a:solidFill>
                            <a:srgbClr val="C00000"/>
                          </a:solidFill>
                        </a:rPr>
                        <a:t> €</a:t>
                      </a:r>
                      <a:endParaRPr lang="fr-FR" sz="1200" b="1" dirty="0">
                        <a:solidFill>
                          <a:srgbClr val="C00000"/>
                        </a:solidFill>
                      </a:endParaRPr>
                    </a:p>
                  </a:txBody>
                  <a:tcPr marL="91487" marR="91487" marT="45683" marB="45683"/>
                </a:tc>
                <a:extLst>
                  <a:ext uri="{0D108BD9-81ED-4DB2-BD59-A6C34878D82A}">
                    <a16:rowId xmlns:a16="http://schemas.microsoft.com/office/drawing/2014/main" xmlns="" val="2752237033"/>
                  </a:ext>
                </a:extLst>
              </a:tr>
            </a:tbl>
          </a:graphicData>
        </a:graphic>
      </p:graphicFrame>
      <p:graphicFrame>
        <p:nvGraphicFramePr>
          <p:cNvPr id="7" name="Tableau 6"/>
          <p:cNvGraphicFramePr>
            <a:graphicFrameLocks noGrp="1"/>
          </p:cNvGraphicFramePr>
          <p:nvPr/>
        </p:nvGraphicFramePr>
        <p:xfrm>
          <a:off x="6243860" y="4554391"/>
          <a:ext cx="2725480" cy="1631040"/>
        </p:xfrm>
        <a:graphic>
          <a:graphicData uri="http://schemas.openxmlformats.org/drawingml/2006/table">
            <a:tbl>
              <a:tblPr firstRow="1" bandRow="1">
                <a:tableStyleId>{F5AB1C69-6EDB-4FF4-983F-18BD219EF322}</a:tableStyleId>
              </a:tblPr>
              <a:tblGrid>
                <a:gridCol w="1027247">
                  <a:extLst>
                    <a:ext uri="{9D8B030D-6E8A-4147-A177-3AD203B41FA5}">
                      <a16:colId xmlns:a16="http://schemas.microsoft.com/office/drawing/2014/main" xmlns="" val="20000"/>
                    </a:ext>
                  </a:extLst>
                </a:gridCol>
                <a:gridCol w="715045">
                  <a:extLst>
                    <a:ext uri="{9D8B030D-6E8A-4147-A177-3AD203B41FA5}">
                      <a16:colId xmlns:a16="http://schemas.microsoft.com/office/drawing/2014/main" xmlns="" val="20001"/>
                    </a:ext>
                  </a:extLst>
                </a:gridCol>
                <a:gridCol w="983188">
                  <a:extLst>
                    <a:ext uri="{9D8B030D-6E8A-4147-A177-3AD203B41FA5}">
                      <a16:colId xmlns:a16="http://schemas.microsoft.com/office/drawing/2014/main" xmlns="" val="20002"/>
                    </a:ext>
                  </a:extLst>
                </a:gridCol>
              </a:tblGrid>
              <a:tr h="227385">
                <a:tc>
                  <a:txBody>
                    <a:bodyPr/>
                    <a:lstStyle/>
                    <a:p>
                      <a:pPr algn="ctr"/>
                      <a:r>
                        <a:rPr lang="fr-FR" sz="1100" dirty="0"/>
                        <a:t>105-1</a:t>
                      </a:r>
                    </a:p>
                  </a:txBody>
                  <a:tcPr marL="91478" marR="91478" marT="45756" marB="45756"/>
                </a:tc>
                <a:tc gridSpan="2">
                  <a:txBody>
                    <a:bodyPr/>
                    <a:lstStyle/>
                    <a:p>
                      <a:pPr algn="ctr"/>
                      <a:r>
                        <a:rPr lang="fr-FR" sz="1100" dirty="0"/>
                        <a:t>Fonds </a:t>
                      </a:r>
                      <a:r>
                        <a:rPr lang="fr-FR" sz="1100" baseline="0" dirty="0"/>
                        <a:t>travaux</a:t>
                      </a:r>
                      <a:endParaRPr lang="fr-FR" sz="1100" dirty="0"/>
                    </a:p>
                  </a:txBody>
                  <a:tcPr marL="91478" marR="91478" marT="45756" marB="45756"/>
                </a:tc>
                <a:tc hMerge="1">
                  <a:txBody>
                    <a:bodyPr/>
                    <a:lstStyle/>
                    <a:p>
                      <a:endParaRPr lang="fr-FR" dirty="0"/>
                    </a:p>
                  </a:txBody>
                  <a:tcPr/>
                </a:tc>
                <a:extLst>
                  <a:ext uri="{0D108BD9-81ED-4DB2-BD59-A6C34878D82A}">
                    <a16:rowId xmlns:a16="http://schemas.microsoft.com/office/drawing/2014/main" xmlns="" val="10000"/>
                  </a:ext>
                </a:extLst>
              </a:tr>
              <a:tr h="227385">
                <a:tc>
                  <a:txBody>
                    <a:bodyPr/>
                    <a:lstStyle/>
                    <a:p>
                      <a:pPr algn="ctr"/>
                      <a:r>
                        <a:rPr lang="fr-FR" sz="1100" dirty="0"/>
                        <a:t>Libellé</a:t>
                      </a:r>
                    </a:p>
                  </a:txBody>
                  <a:tcPr marL="91478" marR="91478" marT="45756" marB="45756"/>
                </a:tc>
                <a:tc>
                  <a:txBody>
                    <a:bodyPr/>
                    <a:lstStyle/>
                    <a:p>
                      <a:pPr algn="ctr"/>
                      <a:r>
                        <a:rPr lang="fr-FR" sz="1100" dirty="0"/>
                        <a:t>Débit</a:t>
                      </a:r>
                    </a:p>
                  </a:txBody>
                  <a:tcPr marL="91478" marR="91478" marT="45756" marB="45756"/>
                </a:tc>
                <a:tc>
                  <a:txBody>
                    <a:bodyPr/>
                    <a:lstStyle/>
                    <a:p>
                      <a:pPr algn="ctr"/>
                      <a:r>
                        <a:rPr lang="fr-FR" sz="1100" dirty="0"/>
                        <a:t>Crédit</a:t>
                      </a:r>
                    </a:p>
                  </a:txBody>
                  <a:tcPr marL="91478" marR="91478" marT="45756" marB="45756"/>
                </a:tc>
                <a:extLst>
                  <a:ext uri="{0D108BD9-81ED-4DB2-BD59-A6C34878D82A}">
                    <a16:rowId xmlns:a16="http://schemas.microsoft.com/office/drawing/2014/main" xmlns="" val="10001"/>
                  </a:ext>
                </a:extLst>
              </a:tr>
              <a:tr h="357303">
                <a:tc>
                  <a:txBody>
                    <a:bodyPr/>
                    <a:lstStyle/>
                    <a:p>
                      <a:r>
                        <a:rPr lang="fr-FR" sz="1100" dirty="0"/>
                        <a:t>Fonds travaux</a:t>
                      </a:r>
                    </a:p>
                  </a:txBody>
                  <a:tcPr marL="91478" marR="91478" marT="45756" marB="45756"/>
                </a:tc>
                <a:tc>
                  <a:txBody>
                    <a:bodyPr/>
                    <a:lstStyle/>
                    <a:p>
                      <a:pPr algn="ctr"/>
                      <a:endParaRPr lang="fr-FR" sz="1100" b="1" dirty="0">
                        <a:solidFill>
                          <a:srgbClr val="0070C0"/>
                        </a:solidFill>
                      </a:endParaRPr>
                    </a:p>
                  </a:txBody>
                  <a:tcPr marL="91478" marR="91478" marT="45756" marB="45756"/>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1200 €</a:t>
                      </a:r>
                    </a:p>
                    <a:p>
                      <a:pPr algn="ctr"/>
                      <a:endParaRPr lang="fr-FR" sz="1100" dirty="0"/>
                    </a:p>
                  </a:txBody>
                  <a:tcPr marL="91478" marR="91478" marT="45756" marB="45756"/>
                </a:tc>
                <a:extLst>
                  <a:ext uri="{0D108BD9-81ED-4DB2-BD59-A6C34878D82A}">
                    <a16:rowId xmlns:a16="http://schemas.microsoft.com/office/drawing/2014/main" xmlns="" val="10002"/>
                  </a:ext>
                </a:extLst>
              </a:tr>
              <a:tr h="409023">
                <a:tc>
                  <a:txBody>
                    <a:bodyPr/>
                    <a:lstStyle/>
                    <a:p>
                      <a:r>
                        <a:rPr lang="fr-FR" sz="1100" dirty="0"/>
                        <a:t>Affect</a:t>
                      </a:r>
                      <a:r>
                        <a:rPr lang="fr-FR" sz="1100" baseline="0" dirty="0"/>
                        <a:t> fonds travaux </a:t>
                      </a:r>
                      <a:endParaRPr lang="fr-FR" sz="1100" dirty="0"/>
                    </a:p>
                  </a:txBody>
                  <a:tcPr marL="91478" marR="91478" marT="45756" marB="45756"/>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800 €</a:t>
                      </a:r>
                    </a:p>
                    <a:p>
                      <a:pPr algn="ctr"/>
                      <a:endParaRPr lang="fr-FR" sz="1100" b="1" dirty="0">
                        <a:solidFill>
                          <a:srgbClr val="0070C0"/>
                        </a:solidFill>
                      </a:endParaRPr>
                    </a:p>
                  </a:txBody>
                  <a:tcPr marL="91478" marR="91478" marT="45756" marB="45756"/>
                </a:tc>
                <a:tc>
                  <a:txBody>
                    <a:bodyPr/>
                    <a:lstStyle/>
                    <a:p>
                      <a:pPr algn="ctr"/>
                      <a:endParaRPr lang="fr-FR" sz="1100" dirty="0"/>
                    </a:p>
                  </a:txBody>
                  <a:tcPr marL="91478" marR="91478" marT="45756" marB="45756"/>
                </a:tc>
                <a:extLst>
                  <a:ext uri="{0D108BD9-81ED-4DB2-BD59-A6C34878D82A}">
                    <a16:rowId xmlns:a16="http://schemas.microsoft.com/office/drawing/2014/main" xmlns="" val="10003"/>
                  </a:ext>
                </a:extLst>
              </a:tr>
              <a:tr h="227385">
                <a:tc>
                  <a:txBody>
                    <a:bodyPr/>
                    <a:lstStyle/>
                    <a:p>
                      <a:r>
                        <a:rPr lang="fr-FR" sz="1100" dirty="0"/>
                        <a:t>Solde</a:t>
                      </a:r>
                    </a:p>
                  </a:txBody>
                  <a:tcPr marL="91478" marR="91478" marT="45756" marB="45756"/>
                </a:tc>
                <a:tc>
                  <a:txBody>
                    <a:bodyPr/>
                    <a:lstStyle/>
                    <a:p>
                      <a:pPr algn="ctr"/>
                      <a:endParaRPr lang="fr-FR" sz="1100" dirty="0">
                        <a:solidFill>
                          <a:srgbClr val="C00000"/>
                        </a:solidFill>
                      </a:endParaRPr>
                    </a:p>
                  </a:txBody>
                  <a:tcPr marL="91478" marR="91478" marT="45756" marB="45756"/>
                </a:tc>
                <a:tc>
                  <a:txBody>
                    <a:bodyPr/>
                    <a:lstStyle/>
                    <a:p>
                      <a:pPr algn="ctr"/>
                      <a:r>
                        <a:rPr lang="fr-FR" sz="1100" b="1" baseline="0" dirty="0">
                          <a:solidFill>
                            <a:srgbClr val="7030A0"/>
                          </a:solidFill>
                        </a:rPr>
                        <a:t>400 €</a:t>
                      </a:r>
                      <a:endParaRPr lang="fr-FR" sz="1100" b="1" dirty="0">
                        <a:solidFill>
                          <a:srgbClr val="7030A0"/>
                        </a:solidFill>
                      </a:endParaRPr>
                    </a:p>
                  </a:txBody>
                  <a:tcPr marL="91478" marR="91478" marT="45756" marB="45756"/>
                </a:tc>
                <a:extLst>
                  <a:ext uri="{0D108BD9-81ED-4DB2-BD59-A6C34878D82A}">
                    <a16:rowId xmlns:a16="http://schemas.microsoft.com/office/drawing/2014/main" xmlns="" val="10004"/>
                  </a:ext>
                </a:extLst>
              </a:tr>
            </a:tbl>
          </a:graphicData>
        </a:graphic>
      </p:graphicFrame>
      <p:sp>
        <p:nvSpPr>
          <p:cNvPr id="18" name="Rectangle 17"/>
          <p:cNvSpPr/>
          <p:nvPr/>
        </p:nvSpPr>
        <p:spPr>
          <a:xfrm>
            <a:off x="8586487" y="4207529"/>
            <a:ext cx="1277938" cy="215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Clé générale</a:t>
            </a:r>
          </a:p>
        </p:txBody>
      </p:sp>
      <p:sp>
        <p:nvSpPr>
          <p:cNvPr id="23" name="Rectangle 22"/>
          <p:cNvSpPr/>
          <p:nvPr/>
        </p:nvSpPr>
        <p:spPr>
          <a:xfrm>
            <a:off x="7058446" y="3990992"/>
            <a:ext cx="627062"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80%</a:t>
            </a:r>
          </a:p>
        </p:txBody>
      </p:sp>
      <p:sp>
        <p:nvSpPr>
          <p:cNvPr id="24" name="Rectangle 23"/>
          <p:cNvSpPr/>
          <p:nvPr/>
        </p:nvSpPr>
        <p:spPr>
          <a:xfrm>
            <a:off x="10731900" y="4071077"/>
            <a:ext cx="627063"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20%</a:t>
            </a:r>
          </a:p>
        </p:txBody>
      </p:sp>
      <p:sp>
        <p:nvSpPr>
          <p:cNvPr id="25" name="Rectangle 24"/>
          <p:cNvSpPr/>
          <p:nvPr/>
        </p:nvSpPr>
        <p:spPr>
          <a:xfrm>
            <a:off x="2522609" y="4217997"/>
            <a:ext cx="127793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Clé ascenseur</a:t>
            </a:r>
          </a:p>
        </p:txBody>
      </p:sp>
      <p:sp>
        <p:nvSpPr>
          <p:cNvPr id="26" name="Rectangle 25"/>
          <p:cNvSpPr/>
          <p:nvPr/>
        </p:nvSpPr>
        <p:spPr>
          <a:xfrm>
            <a:off x="990031" y="3910864"/>
            <a:ext cx="625475" cy="215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100%</a:t>
            </a:r>
          </a:p>
        </p:txBody>
      </p:sp>
      <p:sp>
        <p:nvSpPr>
          <p:cNvPr id="27" name="Rectangle 26"/>
          <p:cNvSpPr/>
          <p:nvPr/>
        </p:nvSpPr>
        <p:spPr>
          <a:xfrm>
            <a:off x="4707080" y="3929528"/>
            <a:ext cx="625475" cy="215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0%</a:t>
            </a:r>
          </a:p>
        </p:txBody>
      </p:sp>
      <p:graphicFrame>
        <p:nvGraphicFramePr>
          <p:cNvPr id="34" name="Tableau 33"/>
          <p:cNvGraphicFramePr>
            <a:graphicFrameLocks noGrp="1"/>
          </p:cNvGraphicFramePr>
          <p:nvPr/>
        </p:nvGraphicFramePr>
        <p:xfrm>
          <a:off x="153132" y="4600574"/>
          <a:ext cx="2862234" cy="1698049"/>
        </p:xfrm>
        <a:graphic>
          <a:graphicData uri="http://schemas.openxmlformats.org/drawingml/2006/table">
            <a:tbl>
              <a:tblPr firstRow="1" bandRow="1">
                <a:tableStyleId>{F5AB1C69-6EDB-4FF4-983F-18BD219EF322}</a:tableStyleId>
              </a:tblPr>
              <a:tblGrid>
                <a:gridCol w="1078791">
                  <a:extLst>
                    <a:ext uri="{9D8B030D-6E8A-4147-A177-3AD203B41FA5}">
                      <a16:colId xmlns:a16="http://schemas.microsoft.com/office/drawing/2014/main" xmlns="" val="20000"/>
                    </a:ext>
                  </a:extLst>
                </a:gridCol>
                <a:gridCol w="750923">
                  <a:extLst>
                    <a:ext uri="{9D8B030D-6E8A-4147-A177-3AD203B41FA5}">
                      <a16:colId xmlns:a16="http://schemas.microsoft.com/office/drawing/2014/main" xmlns="" val="20001"/>
                    </a:ext>
                  </a:extLst>
                </a:gridCol>
                <a:gridCol w="1032520">
                  <a:extLst>
                    <a:ext uri="{9D8B030D-6E8A-4147-A177-3AD203B41FA5}">
                      <a16:colId xmlns:a16="http://schemas.microsoft.com/office/drawing/2014/main" xmlns="" val="20002"/>
                    </a:ext>
                  </a:extLst>
                </a:gridCol>
              </a:tblGrid>
              <a:tr h="218788">
                <a:tc>
                  <a:txBody>
                    <a:bodyPr/>
                    <a:lstStyle/>
                    <a:p>
                      <a:pPr algn="ctr"/>
                      <a:r>
                        <a:rPr lang="fr-FR" sz="1100" dirty="0"/>
                        <a:t>105-1</a:t>
                      </a:r>
                    </a:p>
                  </a:txBody>
                  <a:tcPr marL="91478" marR="91478" marT="45664" marB="45664"/>
                </a:tc>
                <a:tc gridSpan="2">
                  <a:txBody>
                    <a:bodyPr/>
                    <a:lstStyle/>
                    <a:p>
                      <a:pPr algn="ctr"/>
                      <a:r>
                        <a:rPr lang="fr-FR" sz="1100" dirty="0"/>
                        <a:t>Fonds </a:t>
                      </a:r>
                      <a:r>
                        <a:rPr lang="fr-FR" sz="1100" baseline="0" dirty="0"/>
                        <a:t>travaux</a:t>
                      </a:r>
                      <a:endParaRPr lang="fr-FR" sz="1100" dirty="0"/>
                    </a:p>
                  </a:txBody>
                  <a:tcPr marL="91478" marR="91478" marT="45664" marB="45664"/>
                </a:tc>
                <a:tc hMerge="1">
                  <a:txBody>
                    <a:bodyPr/>
                    <a:lstStyle/>
                    <a:p>
                      <a:endParaRPr lang="fr-FR" dirty="0"/>
                    </a:p>
                  </a:txBody>
                  <a:tcPr/>
                </a:tc>
                <a:extLst>
                  <a:ext uri="{0D108BD9-81ED-4DB2-BD59-A6C34878D82A}">
                    <a16:rowId xmlns:a16="http://schemas.microsoft.com/office/drawing/2014/main" xmlns="" val="10000"/>
                  </a:ext>
                </a:extLst>
              </a:tr>
              <a:tr h="207986">
                <a:tc>
                  <a:txBody>
                    <a:bodyPr/>
                    <a:lstStyle/>
                    <a:p>
                      <a:pPr algn="ctr"/>
                      <a:r>
                        <a:rPr lang="fr-FR" sz="1100" dirty="0"/>
                        <a:t>Libellé</a:t>
                      </a:r>
                    </a:p>
                  </a:txBody>
                  <a:tcPr marL="91478" marR="91478" marT="45664" marB="45664"/>
                </a:tc>
                <a:tc>
                  <a:txBody>
                    <a:bodyPr/>
                    <a:lstStyle/>
                    <a:p>
                      <a:pPr algn="ctr"/>
                      <a:r>
                        <a:rPr lang="fr-FR" sz="1100" dirty="0"/>
                        <a:t>Débit</a:t>
                      </a:r>
                    </a:p>
                  </a:txBody>
                  <a:tcPr marL="91478" marR="91478" marT="45664" marB="45664"/>
                </a:tc>
                <a:tc>
                  <a:txBody>
                    <a:bodyPr/>
                    <a:lstStyle/>
                    <a:p>
                      <a:pPr algn="ctr"/>
                      <a:r>
                        <a:rPr lang="fr-FR" sz="1100" dirty="0"/>
                        <a:t>Crédit</a:t>
                      </a:r>
                    </a:p>
                  </a:txBody>
                  <a:tcPr marL="91478" marR="91478" marT="45664" marB="45664"/>
                </a:tc>
                <a:extLst>
                  <a:ext uri="{0D108BD9-81ED-4DB2-BD59-A6C34878D82A}">
                    <a16:rowId xmlns:a16="http://schemas.microsoft.com/office/drawing/2014/main" xmlns="" val="10001"/>
                  </a:ext>
                </a:extLst>
              </a:tr>
              <a:tr h="326897">
                <a:tc>
                  <a:txBody>
                    <a:bodyPr/>
                    <a:lstStyle/>
                    <a:p>
                      <a:r>
                        <a:rPr lang="fr-FR" sz="1100" dirty="0"/>
                        <a:t>Fonds travaux</a:t>
                      </a:r>
                    </a:p>
                  </a:txBody>
                  <a:tcPr marL="91478" marR="91478" marT="45664" marB="45664"/>
                </a:tc>
                <a:tc>
                  <a:txBody>
                    <a:bodyPr/>
                    <a:lstStyle/>
                    <a:p>
                      <a:pPr algn="ctr"/>
                      <a:endParaRPr lang="fr-FR" sz="1100" b="1" dirty="0">
                        <a:solidFill>
                          <a:srgbClr val="0070C0"/>
                        </a:solidFill>
                      </a:endParaRPr>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1200 €</a:t>
                      </a:r>
                    </a:p>
                  </a:txBody>
                  <a:tcPr marL="91478" marR="91478" marT="45664" marB="45664"/>
                </a:tc>
                <a:extLst>
                  <a:ext uri="{0D108BD9-81ED-4DB2-BD59-A6C34878D82A}">
                    <a16:rowId xmlns:a16="http://schemas.microsoft.com/office/drawing/2014/main" xmlns="" val="10002"/>
                  </a:ext>
                </a:extLst>
              </a:tr>
              <a:tr h="326897">
                <a:tc>
                  <a:txBody>
                    <a:bodyPr/>
                    <a:lstStyle/>
                    <a:p>
                      <a:r>
                        <a:rPr lang="fr-FR" sz="1100" dirty="0"/>
                        <a:t>Affect</a:t>
                      </a:r>
                      <a:r>
                        <a:rPr lang="fr-FR" sz="1100" baseline="0" dirty="0"/>
                        <a:t> fonds travaux </a:t>
                      </a:r>
                      <a:endParaRPr lang="fr-FR" sz="1100" dirty="0"/>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1000 €</a:t>
                      </a:r>
                    </a:p>
                    <a:p>
                      <a:pPr algn="ctr"/>
                      <a:endParaRPr lang="fr-FR" sz="1100" b="1" dirty="0">
                        <a:solidFill>
                          <a:srgbClr val="0070C0"/>
                        </a:solidFill>
                      </a:endParaRPr>
                    </a:p>
                  </a:txBody>
                  <a:tcPr marL="91478" marR="91478" marT="45664" marB="45664"/>
                </a:tc>
                <a:tc>
                  <a:txBody>
                    <a:bodyPr/>
                    <a:lstStyle/>
                    <a:p>
                      <a:pPr algn="ctr"/>
                      <a:endParaRPr lang="fr-FR" sz="1100" dirty="0"/>
                    </a:p>
                  </a:txBody>
                  <a:tcPr marL="91478" marR="91478" marT="45664" marB="45664"/>
                </a:tc>
                <a:extLst>
                  <a:ext uri="{0D108BD9-81ED-4DB2-BD59-A6C34878D82A}">
                    <a16:rowId xmlns:a16="http://schemas.microsoft.com/office/drawing/2014/main" xmlns="" val="10003"/>
                  </a:ext>
                </a:extLst>
              </a:tr>
              <a:tr h="326897">
                <a:tc>
                  <a:txBody>
                    <a:bodyPr/>
                    <a:lstStyle/>
                    <a:p>
                      <a:r>
                        <a:rPr lang="fr-FR" sz="1100" dirty="0"/>
                        <a:t>Solde</a:t>
                      </a:r>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C00000"/>
                        </a:solidFill>
                      </a:endParaRPr>
                    </a:p>
                    <a:p>
                      <a:pPr algn="ctr"/>
                      <a:endParaRPr lang="fr-FR" sz="1100" b="1" dirty="0">
                        <a:solidFill>
                          <a:srgbClr val="C00000"/>
                        </a:solidFill>
                      </a:endParaRPr>
                    </a:p>
                  </a:txBody>
                  <a:tcPr marL="91478" marR="91478" marT="45664" marB="45664"/>
                </a:tc>
                <a:tc>
                  <a:txBody>
                    <a:bodyPr/>
                    <a:lstStyle/>
                    <a:p>
                      <a:pPr algn="ctr"/>
                      <a:r>
                        <a:rPr lang="fr-FR" sz="1100" b="1" dirty="0">
                          <a:solidFill>
                            <a:srgbClr val="7030A0"/>
                          </a:solidFill>
                        </a:rPr>
                        <a:t>200 €</a:t>
                      </a:r>
                    </a:p>
                  </a:txBody>
                  <a:tcPr marL="91478" marR="91478" marT="45664" marB="45664"/>
                </a:tc>
                <a:extLst>
                  <a:ext uri="{0D108BD9-81ED-4DB2-BD59-A6C34878D82A}">
                    <a16:rowId xmlns:a16="http://schemas.microsoft.com/office/drawing/2014/main" xmlns="" val="10004"/>
                  </a:ext>
                </a:extLst>
              </a:tr>
            </a:tbl>
          </a:graphicData>
        </a:graphic>
      </p:graphicFrame>
      <p:graphicFrame>
        <p:nvGraphicFramePr>
          <p:cNvPr id="35" name="Tableau 34"/>
          <p:cNvGraphicFramePr>
            <a:graphicFrameLocks noGrp="1"/>
          </p:cNvGraphicFramePr>
          <p:nvPr/>
        </p:nvGraphicFramePr>
        <p:xfrm>
          <a:off x="3296858" y="4584269"/>
          <a:ext cx="2780289" cy="1630700"/>
        </p:xfrm>
        <a:graphic>
          <a:graphicData uri="http://schemas.openxmlformats.org/drawingml/2006/table">
            <a:tbl>
              <a:tblPr firstRow="1" bandRow="1">
                <a:tableStyleId>{F5AB1C69-6EDB-4FF4-983F-18BD219EF322}</a:tableStyleId>
              </a:tblPr>
              <a:tblGrid>
                <a:gridCol w="1047905">
                  <a:extLst>
                    <a:ext uri="{9D8B030D-6E8A-4147-A177-3AD203B41FA5}">
                      <a16:colId xmlns:a16="http://schemas.microsoft.com/office/drawing/2014/main" xmlns="" val="20000"/>
                    </a:ext>
                  </a:extLst>
                </a:gridCol>
                <a:gridCol w="729424">
                  <a:extLst>
                    <a:ext uri="{9D8B030D-6E8A-4147-A177-3AD203B41FA5}">
                      <a16:colId xmlns:a16="http://schemas.microsoft.com/office/drawing/2014/main" xmlns="" val="20001"/>
                    </a:ext>
                  </a:extLst>
                </a:gridCol>
                <a:gridCol w="1002960">
                  <a:extLst>
                    <a:ext uri="{9D8B030D-6E8A-4147-A177-3AD203B41FA5}">
                      <a16:colId xmlns:a16="http://schemas.microsoft.com/office/drawing/2014/main" xmlns="" val="20002"/>
                    </a:ext>
                  </a:extLst>
                </a:gridCol>
              </a:tblGrid>
              <a:tr h="220083">
                <a:tc>
                  <a:txBody>
                    <a:bodyPr/>
                    <a:lstStyle/>
                    <a:p>
                      <a:pPr algn="ctr"/>
                      <a:r>
                        <a:rPr lang="fr-FR" sz="1100" dirty="0"/>
                        <a:t>105-3</a:t>
                      </a:r>
                    </a:p>
                  </a:txBody>
                  <a:tcPr marL="91478" marR="91478" marT="45722" marB="45722"/>
                </a:tc>
                <a:tc gridSpan="2">
                  <a:txBody>
                    <a:bodyPr/>
                    <a:lstStyle/>
                    <a:p>
                      <a:pPr algn="ctr"/>
                      <a:r>
                        <a:rPr lang="fr-FR" sz="1100" dirty="0"/>
                        <a:t>Fonds </a:t>
                      </a:r>
                      <a:r>
                        <a:rPr lang="fr-FR" sz="1100" baseline="0" dirty="0"/>
                        <a:t>travaux</a:t>
                      </a:r>
                      <a:endParaRPr lang="fr-FR" sz="1100" dirty="0"/>
                    </a:p>
                  </a:txBody>
                  <a:tcPr marL="91478" marR="91478" marT="45722" marB="45722"/>
                </a:tc>
                <a:tc hMerge="1">
                  <a:txBody>
                    <a:bodyPr/>
                    <a:lstStyle/>
                    <a:p>
                      <a:endParaRPr lang="fr-FR" dirty="0"/>
                    </a:p>
                  </a:txBody>
                  <a:tcPr/>
                </a:tc>
                <a:extLst>
                  <a:ext uri="{0D108BD9-81ED-4DB2-BD59-A6C34878D82A}">
                    <a16:rowId xmlns:a16="http://schemas.microsoft.com/office/drawing/2014/main" xmlns="" val="10000"/>
                  </a:ext>
                </a:extLst>
              </a:tr>
              <a:tr h="220083">
                <a:tc>
                  <a:txBody>
                    <a:bodyPr/>
                    <a:lstStyle/>
                    <a:p>
                      <a:pPr algn="ctr"/>
                      <a:r>
                        <a:rPr lang="fr-FR" sz="1100" dirty="0"/>
                        <a:t>Libellé</a:t>
                      </a:r>
                    </a:p>
                  </a:txBody>
                  <a:tcPr marL="91478" marR="91478" marT="45722" marB="45722"/>
                </a:tc>
                <a:tc>
                  <a:txBody>
                    <a:bodyPr/>
                    <a:lstStyle/>
                    <a:p>
                      <a:pPr algn="ctr"/>
                      <a:r>
                        <a:rPr lang="fr-FR" sz="1100" dirty="0"/>
                        <a:t>Débit</a:t>
                      </a:r>
                    </a:p>
                  </a:txBody>
                  <a:tcPr marL="91478" marR="91478" marT="45722" marB="45722"/>
                </a:tc>
                <a:tc>
                  <a:txBody>
                    <a:bodyPr/>
                    <a:lstStyle/>
                    <a:p>
                      <a:pPr algn="ctr"/>
                      <a:r>
                        <a:rPr lang="fr-FR" sz="1100" dirty="0"/>
                        <a:t>Crédit</a:t>
                      </a:r>
                    </a:p>
                  </a:txBody>
                  <a:tcPr marL="91478" marR="91478" marT="45722" marB="45722"/>
                </a:tc>
                <a:extLst>
                  <a:ext uri="{0D108BD9-81ED-4DB2-BD59-A6C34878D82A}">
                    <a16:rowId xmlns:a16="http://schemas.microsoft.com/office/drawing/2014/main" xmlns="" val="10001"/>
                  </a:ext>
                </a:extLst>
              </a:tr>
              <a:tr h="345832">
                <a:tc>
                  <a:txBody>
                    <a:bodyPr/>
                    <a:lstStyle/>
                    <a:p>
                      <a:r>
                        <a:rPr lang="fr-FR" sz="1100" dirty="0"/>
                        <a:t>Fonds travaux</a:t>
                      </a:r>
                    </a:p>
                  </a:txBody>
                  <a:tcPr marL="91478" marR="91478" marT="45722" marB="45722"/>
                </a:tc>
                <a:tc>
                  <a:txBody>
                    <a:bodyPr/>
                    <a:lstStyle/>
                    <a:p>
                      <a:pPr algn="ctr"/>
                      <a:endParaRPr lang="fr-FR" sz="1100" b="1" dirty="0">
                        <a:solidFill>
                          <a:srgbClr val="0070C0"/>
                        </a:solidFill>
                      </a:endParaRPr>
                    </a:p>
                  </a:txBody>
                  <a:tcPr marL="91478" marR="91478" marT="45722" marB="4572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300 €</a:t>
                      </a:r>
                    </a:p>
                    <a:p>
                      <a:pPr algn="ctr"/>
                      <a:endParaRPr lang="fr-FR" sz="1100" dirty="0"/>
                    </a:p>
                  </a:txBody>
                  <a:tcPr marL="91478" marR="91478" marT="45722" marB="45722"/>
                </a:tc>
                <a:extLst>
                  <a:ext uri="{0D108BD9-81ED-4DB2-BD59-A6C34878D82A}">
                    <a16:rowId xmlns:a16="http://schemas.microsoft.com/office/drawing/2014/main" xmlns="" val="10002"/>
                  </a:ext>
                </a:extLst>
              </a:tr>
              <a:tr h="395889">
                <a:tc>
                  <a:txBody>
                    <a:bodyPr/>
                    <a:lstStyle/>
                    <a:p>
                      <a:r>
                        <a:rPr lang="fr-FR" sz="1100" dirty="0"/>
                        <a:t>Affect</a:t>
                      </a:r>
                      <a:r>
                        <a:rPr lang="fr-FR" sz="1100" baseline="0" dirty="0"/>
                        <a:t> fonds travaux </a:t>
                      </a:r>
                      <a:endParaRPr lang="fr-FR" sz="1100" dirty="0"/>
                    </a:p>
                  </a:txBody>
                  <a:tcPr marL="91478" marR="91478" marT="45722" marB="4572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0 €</a:t>
                      </a:r>
                    </a:p>
                    <a:p>
                      <a:pPr algn="ctr"/>
                      <a:endParaRPr lang="fr-FR" sz="1100" b="1" dirty="0">
                        <a:solidFill>
                          <a:srgbClr val="0070C0"/>
                        </a:solidFill>
                      </a:endParaRPr>
                    </a:p>
                  </a:txBody>
                  <a:tcPr marL="91478" marR="91478" marT="45722" marB="45722"/>
                </a:tc>
                <a:tc>
                  <a:txBody>
                    <a:bodyPr/>
                    <a:lstStyle/>
                    <a:p>
                      <a:pPr algn="ctr"/>
                      <a:endParaRPr lang="fr-FR" sz="1100" dirty="0"/>
                    </a:p>
                  </a:txBody>
                  <a:tcPr marL="91478" marR="91478" marT="45722" marB="45722"/>
                </a:tc>
                <a:extLst>
                  <a:ext uri="{0D108BD9-81ED-4DB2-BD59-A6C34878D82A}">
                    <a16:rowId xmlns:a16="http://schemas.microsoft.com/office/drawing/2014/main" xmlns="" val="10003"/>
                  </a:ext>
                </a:extLst>
              </a:tr>
              <a:tr h="220083">
                <a:tc>
                  <a:txBody>
                    <a:bodyPr/>
                    <a:lstStyle/>
                    <a:p>
                      <a:r>
                        <a:rPr lang="fr-FR" sz="1100" dirty="0"/>
                        <a:t>Solde</a:t>
                      </a:r>
                    </a:p>
                  </a:txBody>
                  <a:tcPr marL="91478" marR="91478" marT="45722" marB="45722"/>
                </a:tc>
                <a:tc>
                  <a:txBody>
                    <a:bodyPr/>
                    <a:lstStyle/>
                    <a:p>
                      <a:pPr algn="ctr"/>
                      <a:endParaRPr lang="fr-FR" sz="1100" dirty="0">
                        <a:solidFill>
                          <a:srgbClr val="C00000"/>
                        </a:solidFill>
                      </a:endParaRPr>
                    </a:p>
                  </a:txBody>
                  <a:tcPr marL="91478" marR="91478" marT="45722" marB="45722"/>
                </a:tc>
                <a:tc>
                  <a:txBody>
                    <a:bodyPr/>
                    <a:lstStyle/>
                    <a:p>
                      <a:pPr algn="ctr"/>
                      <a:r>
                        <a:rPr lang="fr-FR" sz="1100" b="1" dirty="0">
                          <a:solidFill>
                            <a:schemeClr val="accent1">
                              <a:lumMod val="75000"/>
                            </a:schemeClr>
                          </a:solidFill>
                        </a:rPr>
                        <a:t>300</a:t>
                      </a:r>
                      <a:r>
                        <a:rPr lang="fr-FR" sz="1100" b="1" baseline="0" dirty="0">
                          <a:solidFill>
                            <a:schemeClr val="accent1">
                              <a:lumMod val="75000"/>
                            </a:schemeClr>
                          </a:solidFill>
                        </a:rPr>
                        <a:t> €</a:t>
                      </a:r>
                      <a:endParaRPr lang="fr-FR" sz="1100" b="1" dirty="0">
                        <a:solidFill>
                          <a:schemeClr val="accent1">
                            <a:lumMod val="75000"/>
                          </a:schemeClr>
                        </a:solidFill>
                      </a:endParaRPr>
                    </a:p>
                  </a:txBody>
                  <a:tcPr marL="91478" marR="91478" marT="45722" marB="45722"/>
                </a:tc>
                <a:extLst>
                  <a:ext uri="{0D108BD9-81ED-4DB2-BD59-A6C34878D82A}">
                    <a16:rowId xmlns:a16="http://schemas.microsoft.com/office/drawing/2014/main" xmlns="" val="10004"/>
                  </a:ext>
                </a:extLst>
              </a:tr>
            </a:tbl>
          </a:graphicData>
        </a:graphic>
      </p:graphicFrame>
      <p:graphicFrame>
        <p:nvGraphicFramePr>
          <p:cNvPr id="36" name="Tableau 35"/>
          <p:cNvGraphicFramePr>
            <a:graphicFrameLocks noGrp="1"/>
          </p:cNvGraphicFramePr>
          <p:nvPr/>
        </p:nvGraphicFramePr>
        <p:xfrm>
          <a:off x="9180556" y="4542019"/>
          <a:ext cx="2804774" cy="1727210"/>
        </p:xfrm>
        <a:graphic>
          <a:graphicData uri="http://schemas.openxmlformats.org/drawingml/2006/table">
            <a:tbl>
              <a:tblPr firstRow="1" bandRow="1">
                <a:tableStyleId>{F5AB1C69-6EDB-4FF4-983F-18BD219EF322}</a:tableStyleId>
              </a:tblPr>
              <a:tblGrid>
                <a:gridCol w="1057134">
                  <a:extLst>
                    <a:ext uri="{9D8B030D-6E8A-4147-A177-3AD203B41FA5}">
                      <a16:colId xmlns:a16="http://schemas.microsoft.com/office/drawing/2014/main" xmlns="" val="20000"/>
                    </a:ext>
                  </a:extLst>
                </a:gridCol>
                <a:gridCol w="735848">
                  <a:extLst>
                    <a:ext uri="{9D8B030D-6E8A-4147-A177-3AD203B41FA5}">
                      <a16:colId xmlns:a16="http://schemas.microsoft.com/office/drawing/2014/main" xmlns="" val="20001"/>
                    </a:ext>
                  </a:extLst>
                </a:gridCol>
                <a:gridCol w="1011792">
                  <a:extLst>
                    <a:ext uri="{9D8B030D-6E8A-4147-A177-3AD203B41FA5}">
                      <a16:colId xmlns:a16="http://schemas.microsoft.com/office/drawing/2014/main" xmlns="" val="20002"/>
                    </a:ext>
                  </a:extLst>
                </a:gridCol>
              </a:tblGrid>
              <a:tr h="235709">
                <a:tc>
                  <a:txBody>
                    <a:bodyPr/>
                    <a:lstStyle/>
                    <a:p>
                      <a:pPr algn="ctr"/>
                      <a:r>
                        <a:rPr lang="fr-FR" sz="1100" dirty="0"/>
                        <a:t>105-3</a:t>
                      </a:r>
                    </a:p>
                  </a:txBody>
                  <a:tcPr marL="91478" marR="91478" marT="45745" marB="45745"/>
                </a:tc>
                <a:tc gridSpan="2">
                  <a:txBody>
                    <a:bodyPr/>
                    <a:lstStyle/>
                    <a:p>
                      <a:pPr algn="ctr"/>
                      <a:r>
                        <a:rPr lang="fr-FR" sz="1100" dirty="0"/>
                        <a:t>Fonds </a:t>
                      </a:r>
                      <a:r>
                        <a:rPr lang="fr-FR" sz="1100" baseline="0" dirty="0"/>
                        <a:t>travaux</a:t>
                      </a:r>
                      <a:endParaRPr lang="fr-FR" sz="1100" dirty="0"/>
                    </a:p>
                  </a:txBody>
                  <a:tcPr marL="91478" marR="91478" marT="45745" marB="45745"/>
                </a:tc>
                <a:tc hMerge="1">
                  <a:txBody>
                    <a:bodyPr/>
                    <a:lstStyle/>
                    <a:p>
                      <a:endParaRPr lang="fr-FR" dirty="0"/>
                    </a:p>
                  </a:txBody>
                  <a:tcPr/>
                </a:tc>
                <a:extLst>
                  <a:ext uri="{0D108BD9-81ED-4DB2-BD59-A6C34878D82A}">
                    <a16:rowId xmlns:a16="http://schemas.microsoft.com/office/drawing/2014/main" xmlns="" val="10000"/>
                  </a:ext>
                </a:extLst>
              </a:tr>
              <a:tr h="235709">
                <a:tc>
                  <a:txBody>
                    <a:bodyPr/>
                    <a:lstStyle/>
                    <a:p>
                      <a:pPr algn="ctr"/>
                      <a:r>
                        <a:rPr lang="fr-FR" sz="1100" dirty="0"/>
                        <a:t>Libellé</a:t>
                      </a:r>
                    </a:p>
                  </a:txBody>
                  <a:tcPr marL="91478" marR="91478" marT="45745" marB="45745"/>
                </a:tc>
                <a:tc>
                  <a:txBody>
                    <a:bodyPr/>
                    <a:lstStyle/>
                    <a:p>
                      <a:pPr algn="ctr"/>
                      <a:r>
                        <a:rPr lang="fr-FR" sz="1100" dirty="0"/>
                        <a:t>Débit</a:t>
                      </a:r>
                    </a:p>
                  </a:txBody>
                  <a:tcPr marL="91478" marR="91478" marT="45745" marB="45745"/>
                </a:tc>
                <a:tc>
                  <a:txBody>
                    <a:bodyPr/>
                    <a:lstStyle/>
                    <a:p>
                      <a:pPr algn="ctr"/>
                      <a:r>
                        <a:rPr lang="fr-FR" sz="1100" dirty="0"/>
                        <a:t>Crédit</a:t>
                      </a:r>
                    </a:p>
                  </a:txBody>
                  <a:tcPr marL="91478" marR="91478" marT="45745" marB="45745"/>
                </a:tc>
                <a:extLst>
                  <a:ext uri="{0D108BD9-81ED-4DB2-BD59-A6C34878D82A}">
                    <a16:rowId xmlns:a16="http://schemas.microsoft.com/office/drawing/2014/main" xmlns="" val="10001"/>
                  </a:ext>
                </a:extLst>
              </a:tr>
              <a:tr h="370382">
                <a:tc>
                  <a:txBody>
                    <a:bodyPr/>
                    <a:lstStyle/>
                    <a:p>
                      <a:r>
                        <a:rPr lang="fr-FR" sz="1100" dirty="0"/>
                        <a:t>Fonds travaux</a:t>
                      </a:r>
                    </a:p>
                  </a:txBody>
                  <a:tcPr marL="91478" marR="91478" marT="45745" marB="45745"/>
                </a:tc>
                <a:tc>
                  <a:txBody>
                    <a:bodyPr/>
                    <a:lstStyle/>
                    <a:p>
                      <a:pPr algn="ctr"/>
                      <a:endParaRPr lang="fr-FR" sz="1100" b="1" dirty="0">
                        <a:solidFill>
                          <a:srgbClr val="0070C0"/>
                        </a:solidFill>
                      </a:endParaRPr>
                    </a:p>
                  </a:txBody>
                  <a:tcPr marL="91478" marR="91478" marT="45745" marB="4574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300 €</a:t>
                      </a:r>
                    </a:p>
                    <a:p>
                      <a:pPr algn="ctr"/>
                      <a:endParaRPr lang="fr-FR" sz="1100" dirty="0"/>
                    </a:p>
                  </a:txBody>
                  <a:tcPr marL="91478" marR="91478" marT="45745" marB="45745"/>
                </a:tc>
                <a:extLst>
                  <a:ext uri="{0D108BD9-81ED-4DB2-BD59-A6C34878D82A}">
                    <a16:rowId xmlns:a16="http://schemas.microsoft.com/office/drawing/2014/main" xmlns="" val="10002"/>
                  </a:ext>
                </a:extLst>
              </a:tr>
              <a:tr h="523050">
                <a:tc>
                  <a:txBody>
                    <a:bodyPr/>
                    <a:lstStyle/>
                    <a:p>
                      <a:r>
                        <a:rPr lang="fr-FR" sz="1100" dirty="0"/>
                        <a:t>Affect</a:t>
                      </a:r>
                      <a:r>
                        <a:rPr lang="fr-FR" sz="1100" baseline="0" dirty="0"/>
                        <a:t> fonds travaux </a:t>
                      </a:r>
                      <a:endParaRPr lang="fr-FR" sz="1100" dirty="0"/>
                    </a:p>
                  </a:txBody>
                  <a:tcPr marL="91478" marR="91478" marT="45745" marB="4574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200 €</a:t>
                      </a:r>
                    </a:p>
                    <a:p>
                      <a:pPr algn="ctr"/>
                      <a:endParaRPr lang="fr-FR" sz="1100" b="1" dirty="0">
                        <a:solidFill>
                          <a:srgbClr val="0070C0"/>
                        </a:solidFill>
                      </a:endParaRPr>
                    </a:p>
                  </a:txBody>
                  <a:tcPr marL="91478" marR="91478" marT="45745" marB="45745"/>
                </a:tc>
                <a:tc>
                  <a:txBody>
                    <a:bodyPr/>
                    <a:lstStyle/>
                    <a:p>
                      <a:pPr algn="ctr"/>
                      <a:endParaRPr lang="fr-FR" sz="1100" dirty="0"/>
                    </a:p>
                  </a:txBody>
                  <a:tcPr marL="91478" marR="91478" marT="45745" marB="45745"/>
                </a:tc>
                <a:extLst>
                  <a:ext uri="{0D108BD9-81ED-4DB2-BD59-A6C34878D82A}">
                    <a16:rowId xmlns:a16="http://schemas.microsoft.com/office/drawing/2014/main" xmlns="" val="10003"/>
                  </a:ext>
                </a:extLst>
              </a:tr>
              <a:tr h="235709">
                <a:tc>
                  <a:txBody>
                    <a:bodyPr/>
                    <a:lstStyle/>
                    <a:p>
                      <a:r>
                        <a:rPr lang="fr-FR" sz="1100" dirty="0"/>
                        <a:t>Solde</a:t>
                      </a:r>
                    </a:p>
                  </a:txBody>
                  <a:tcPr marL="91478" marR="91478" marT="45745" marB="45745"/>
                </a:tc>
                <a:tc>
                  <a:txBody>
                    <a:bodyPr/>
                    <a:lstStyle/>
                    <a:p>
                      <a:pPr algn="ctr"/>
                      <a:endParaRPr lang="fr-FR" sz="1100" dirty="0">
                        <a:solidFill>
                          <a:srgbClr val="C00000"/>
                        </a:solidFill>
                      </a:endParaRPr>
                    </a:p>
                  </a:txBody>
                  <a:tcPr marL="91478" marR="91478" marT="45745" marB="45745"/>
                </a:tc>
                <a:tc>
                  <a:txBody>
                    <a:bodyPr/>
                    <a:lstStyle/>
                    <a:p>
                      <a:pPr algn="ctr"/>
                      <a:r>
                        <a:rPr lang="fr-FR" sz="1100" b="1" dirty="0">
                          <a:solidFill>
                            <a:schemeClr val="accent1">
                              <a:lumMod val="75000"/>
                            </a:schemeClr>
                          </a:solidFill>
                        </a:rPr>
                        <a:t>100 </a:t>
                      </a:r>
                      <a:r>
                        <a:rPr lang="fr-FR" sz="1100" b="1" baseline="0" dirty="0">
                          <a:solidFill>
                            <a:schemeClr val="accent1">
                              <a:lumMod val="75000"/>
                            </a:schemeClr>
                          </a:solidFill>
                        </a:rPr>
                        <a:t>€</a:t>
                      </a:r>
                      <a:endParaRPr lang="fr-FR" sz="1100" b="1" dirty="0">
                        <a:solidFill>
                          <a:schemeClr val="accent1">
                            <a:lumMod val="75000"/>
                          </a:schemeClr>
                        </a:solidFill>
                      </a:endParaRPr>
                    </a:p>
                  </a:txBody>
                  <a:tcPr marL="91478" marR="91478" marT="45745" marB="45745"/>
                </a:tc>
                <a:extLst>
                  <a:ext uri="{0D108BD9-81ED-4DB2-BD59-A6C34878D82A}">
                    <a16:rowId xmlns:a16="http://schemas.microsoft.com/office/drawing/2014/main" xmlns="" val="10004"/>
                  </a:ext>
                </a:extLst>
              </a:tr>
            </a:tbl>
          </a:graphicData>
        </a:graphic>
      </p:graphicFrame>
      <p:sp>
        <p:nvSpPr>
          <p:cNvPr id="29" name="Rectangle 28"/>
          <p:cNvSpPr/>
          <p:nvPr/>
        </p:nvSpPr>
        <p:spPr>
          <a:xfrm>
            <a:off x="1070159" y="6456259"/>
            <a:ext cx="1277937" cy="2159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30" name="Rectangle 29"/>
          <p:cNvSpPr/>
          <p:nvPr/>
        </p:nvSpPr>
        <p:spPr>
          <a:xfrm>
            <a:off x="4280618" y="6461867"/>
            <a:ext cx="1277938" cy="21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31" name="Rectangle 30"/>
          <p:cNvSpPr/>
          <p:nvPr/>
        </p:nvSpPr>
        <p:spPr>
          <a:xfrm>
            <a:off x="9800997" y="6456259"/>
            <a:ext cx="1277938" cy="21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32" name="Rectangle 31"/>
          <p:cNvSpPr/>
          <p:nvPr/>
        </p:nvSpPr>
        <p:spPr>
          <a:xfrm>
            <a:off x="6871159" y="6424980"/>
            <a:ext cx="1277937" cy="2159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40" name="Rectangle 39">
            <a:extLst>
              <a:ext uri="{FF2B5EF4-FFF2-40B4-BE49-F238E27FC236}">
                <a16:creationId xmlns:a16="http://schemas.microsoft.com/office/drawing/2014/main" xmlns="" id="{74298A73-E606-4684-9202-6B71ACAC50A2}"/>
              </a:ext>
            </a:extLst>
          </p:cNvPr>
          <p:cNvSpPr/>
          <p:nvPr/>
        </p:nvSpPr>
        <p:spPr>
          <a:xfrm>
            <a:off x="365761" y="1285727"/>
            <a:ext cx="11587941" cy="682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Comparons deux situations concernant l’affectation du fonds travaux sur des travaux « ascenseur »  d’un montant de 1000 €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1) Le syndic respecte la clé de répartition pour affecter le fonds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2) Le syndic ne respecte pas la clé de répartition des travaux votés</a:t>
            </a:r>
          </a:p>
        </p:txBody>
      </p:sp>
      <p:graphicFrame>
        <p:nvGraphicFramePr>
          <p:cNvPr id="41" name="Tableau 40">
            <a:extLst>
              <a:ext uri="{FF2B5EF4-FFF2-40B4-BE49-F238E27FC236}">
                <a16:creationId xmlns:a16="http://schemas.microsoft.com/office/drawing/2014/main" xmlns="" id="{980015EC-E16B-4942-BA72-93616F40C90C}"/>
              </a:ext>
            </a:extLst>
          </p:cNvPr>
          <p:cNvGraphicFramePr>
            <a:graphicFrameLocks noGrp="1"/>
          </p:cNvGraphicFramePr>
          <p:nvPr>
            <p:extLst>
              <p:ext uri="{D42A27DB-BD31-4B8C-83A1-F6EECF244321}">
                <p14:modId xmlns:p14="http://schemas.microsoft.com/office/powerpoint/2010/main" val="3766826028"/>
              </p:ext>
            </p:extLst>
          </p:nvPr>
        </p:nvGraphicFramePr>
        <p:xfrm>
          <a:off x="7004007" y="2172048"/>
          <a:ext cx="3869894" cy="1457402"/>
        </p:xfrm>
        <a:graphic>
          <a:graphicData uri="http://schemas.openxmlformats.org/drawingml/2006/table">
            <a:tbl>
              <a:tblPr firstRow="1" bandRow="1">
                <a:tableStyleId>{F5AB1C69-6EDB-4FF4-983F-18BD219EF322}</a:tableStyleId>
              </a:tblPr>
              <a:tblGrid>
                <a:gridCol w="1672727">
                  <a:extLst>
                    <a:ext uri="{9D8B030D-6E8A-4147-A177-3AD203B41FA5}">
                      <a16:colId xmlns:a16="http://schemas.microsoft.com/office/drawing/2014/main" xmlns="" val="20000"/>
                    </a:ext>
                  </a:extLst>
                </a:gridCol>
                <a:gridCol w="1079005">
                  <a:extLst>
                    <a:ext uri="{9D8B030D-6E8A-4147-A177-3AD203B41FA5}">
                      <a16:colId xmlns:a16="http://schemas.microsoft.com/office/drawing/2014/main" xmlns="" val="20001"/>
                    </a:ext>
                  </a:extLst>
                </a:gridCol>
                <a:gridCol w="1118162">
                  <a:extLst>
                    <a:ext uri="{9D8B030D-6E8A-4147-A177-3AD203B41FA5}">
                      <a16:colId xmlns:a16="http://schemas.microsoft.com/office/drawing/2014/main" xmlns="" val="20002"/>
                    </a:ext>
                  </a:extLst>
                </a:gridCol>
              </a:tblGrid>
              <a:tr h="274180">
                <a:tc>
                  <a:txBody>
                    <a:bodyPr/>
                    <a:lstStyle/>
                    <a:p>
                      <a:pPr algn="ctr"/>
                      <a:r>
                        <a:rPr lang="fr-FR" sz="1200" dirty="0"/>
                        <a:t>105</a:t>
                      </a:r>
                    </a:p>
                  </a:txBody>
                  <a:tcPr marL="91487" marR="91487" marT="45683" marB="45683"/>
                </a:tc>
                <a:tc gridSpan="2">
                  <a:txBody>
                    <a:bodyPr/>
                    <a:lstStyle/>
                    <a:p>
                      <a:pPr algn="ctr"/>
                      <a:r>
                        <a:rPr lang="fr-FR" sz="1200" dirty="0"/>
                        <a:t>Fonds </a:t>
                      </a:r>
                      <a:r>
                        <a:rPr lang="fr-FR" sz="1200" baseline="0" dirty="0"/>
                        <a:t>travaux</a:t>
                      </a:r>
                      <a:endParaRPr lang="fr-FR" sz="1200" dirty="0"/>
                    </a:p>
                  </a:txBody>
                  <a:tcPr marL="91487" marR="91487" marT="45683" marB="45683"/>
                </a:tc>
                <a:tc hMerge="1">
                  <a:txBody>
                    <a:bodyPr/>
                    <a:lstStyle/>
                    <a:p>
                      <a:endParaRPr lang="fr-FR" dirty="0"/>
                    </a:p>
                  </a:txBody>
                  <a:tcPr/>
                </a:tc>
                <a:extLst>
                  <a:ext uri="{0D108BD9-81ED-4DB2-BD59-A6C34878D82A}">
                    <a16:rowId xmlns:a16="http://schemas.microsoft.com/office/drawing/2014/main" xmlns="" val="10000"/>
                  </a:ext>
                </a:extLst>
              </a:tr>
              <a:tr h="274180">
                <a:tc>
                  <a:txBody>
                    <a:bodyPr/>
                    <a:lstStyle/>
                    <a:p>
                      <a:pPr algn="ctr"/>
                      <a:r>
                        <a:rPr lang="fr-FR" sz="1200" dirty="0"/>
                        <a:t>Libellé</a:t>
                      </a:r>
                    </a:p>
                  </a:txBody>
                  <a:tcPr marL="91487" marR="91487" marT="45683" marB="45683"/>
                </a:tc>
                <a:tc>
                  <a:txBody>
                    <a:bodyPr/>
                    <a:lstStyle/>
                    <a:p>
                      <a:pPr algn="ctr"/>
                      <a:r>
                        <a:rPr lang="fr-FR" sz="1200" dirty="0"/>
                        <a:t>Débit</a:t>
                      </a:r>
                    </a:p>
                  </a:txBody>
                  <a:tcPr marL="91487" marR="91487" marT="45683" marB="45683"/>
                </a:tc>
                <a:tc>
                  <a:txBody>
                    <a:bodyPr/>
                    <a:lstStyle/>
                    <a:p>
                      <a:pPr algn="ctr"/>
                      <a:r>
                        <a:rPr lang="fr-FR" sz="1200" dirty="0"/>
                        <a:t>Crédit</a:t>
                      </a:r>
                    </a:p>
                  </a:txBody>
                  <a:tcPr marL="91487" marR="91487" marT="45683" marB="45683"/>
                </a:tc>
                <a:extLst>
                  <a:ext uri="{0D108BD9-81ED-4DB2-BD59-A6C34878D82A}">
                    <a16:rowId xmlns:a16="http://schemas.microsoft.com/office/drawing/2014/main" xmlns="" val="10001"/>
                  </a:ext>
                </a:extLst>
              </a:tr>
              <a:tr h="360418">
                <a:tc>
                  <a:txBody>
                    <a:bodyPr/>
                    <a:lstStyle/>
                    <a:p>
                      <a:r>
                        <a:rPr lang="fr-FR" sz="1200" dirty="0"/>
                        <a:t>Fonds travaux</a:t>
                      </a:r>
                    </a:p>
                  </a:txBody>
                  <a:tcPr marL="91487" marR="91487" marT="45683" marB="45683"/>
                </a:tc>
                <a:tc>
                  <a:txBody>
                    <a:bodyPr/>
                    <a:lstStyle/>
                    <a:p>
                      <a:pPr algn="ctr"/>
                      <a:endParaRPr lang="fr-FR" sz="1200" b="1" dirty="0">
                        <a:solidFill>
                          <a:srgbClr val="0070C0"/>
                        </a:solidFill>
                      </a:endParaRPr>
                    </a:p>
                  </a:txBody>
                  <a:tcPr marL="91487" marR="91487" marT="45683" marB="45683"/>
                </a:tc>
                <a:tc>
                  <a:txBody>
                    <a:bodyPr/>
                    <a:lstStyle/>
                    <a:p>
                      <a:pPr algn="ctr"/>
                      <a:r>
                        <a:rPr lang="fr-FR" sz="1200" dirty="0"/>
                        <a:t>1500 €</a:t>
                      </a:r>
                    </a:p>
                  </a:txBody>
                  <a:tcPr marL="91487" marR="91487" marT="45683" marB="45683"/>
                </a:tc>
                <a:extLst>
                  <a:ext uri="{0D108BD9-81ED-4DB2-BD59-A6C34878D82A}">
                    <a16:rowId xmlns:a16="http://schemas.microsoft.com/office/drawing/2014/main" xmlns="" val="10002"/>
                  </a:ext>
                </a:extLst>
              </a:tr>
              <a:tr h="274180">
                <a:tc>
                  <a:txBody>
                    <a:bodyPr/>
                    <a:lstStyle/>
                    <a:p>
                      <a:r>
                        <a:rPr lang="fr-FR" sz="1200" dirty="0"/>
                        <a:t>Solde</a:t>
                      </a:r>
                    </a:p>
                  </a:txBody>
                  <a:tcPr marL="91487" marR="91487" marT="45683" marB="45683"/>
                </a:tc>
                <a:tc>
                  <a:txBody>
                    <a:bodyPr/>
                    <a:lstStyle/>
                    <a:p>
                      <a:pPr algn="ctr"/>
                      <a:r>
                        <a:rPr lang="fr-FR" sz="1200" dirty="0">
                          <a:solidFill>
                            <a:srgbClr val="C00000"/>
                          </a:solidFill>
                        </a:rPr>
                        <a:t>1000€</a:t>
                      </a:r>
                    </a:p>
                  </a:txBody>
                  <a:tcPr marL="91487" marR="91487" marT="45683" marB="45683"/>
                </a:tc>
                <a:tc>
                  <a:txBody>
                    <a:bodyPr/>
                    <a:lstStyle/>
                    <a:p>
                      <a:pPr algn="ctr"/>
                      <a:endParaRPr lang="fr-FR" sz="1200" b="1" dirty="0">
                        <a:solidFill>
                          <a:srgbClr val="C00000"/>
                        </a:solidFill>
                      </a:endParaRPr>
                    </a:p>
                  </a:txBody>
                  <a:tcPr marL="91487" marR="91487" marT="45683" marB="45683"/>
                </a:tc>
                <a:extLst>
                  <a:ext uri="{0D108BD9-81ED-4DB2-BD59-A6C34878D82A}">
                    <a16:rowId xmlns:a16="http://schemas.microsoft.com/office/drawing/2014/main" xmlns="" val="10003"/>
                  </a:ext>
                </a:extLst>
              </a:tr>
              <a:tr h="274180">
                <a:tc>
                  <a:txBody>
                    <a:bodyPr/>
                    <a:lstStyle/>
                    <a:p>
                      <a:endParaRPr lang="fr-FR" sz="1200" dirty="0"/>
                    </a:p>
                  </a:txBody>
                  <a:tcPr marL="91487" marR="91487" marT="45683" marB="45683"/>
                </a:tc>
                <a:tc>
                  <a:txBody>
                    <a:bodyPr/>
                    <a:lstStyle/>
                    <a:p>
                      <a:pPr algn="ctr"/>
                      <a:endParaRPr lang="fr-FR" sz="1200" dirty="0">
                        <a:solidFill>
                          <a:srgbClr val="C00000"/>
                        </a:solidFill>
                      </a:endParaRPr>
                    </a:p>
                  </a:txBody>
                  <a:tcPr marL="91487" marR="91487" marT="45683" marB="4568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C00000"/>
                          </a:solidFill>
                        </a:rPr>
                        <a:t>500</a:t>
                      </a:r>
                      <a:r>
                        <a:rPr lang="fr-FR" sz="1200" b="1" baseline="0" dirty="0">
                          <a:solidFill>
                            <a:srgbClr val="C00000"/>
                          </a:solidFill>
                        </a:rPr>
                        <a:t> €</a:t>
                      </a:r>
                      <a:endParaRPr lang="fr-FR" sz="1200" b="1" dirty="0">
                        <a:solidFill>
                          <a:srgbClr val="C00000"/>
                        </a:solidFill>
                      </a:endParaRPr>
                    </a:p>
                  </a:txBody>
                  <a:tcPr marL="91487" marR="91487" marT="45683" marB="45683"/>
                </a:tc>
                <a:extLst>
                  <a:ext uri="{0D108BD9-81ED-4DB2-BD59-A6C34878D82A}">
                    <a16:rowId xmlns:a16="http://schemas.microsoft.com/office/drawing/2014/main" xmlns="" val="2752237033"/>
                  </a:ext>
                </a:extLst>
              </a:tr>
            </a:tbl>
          </a:graphicData>
        </a:graphic>
      </p:graphicFrame>
      <p:cxnSp>
        <p:nvCxnSpPr>
          <p:cNvPr id="57344" name="Connecteur droit 57343">
            <a:extLst>
              <a:ext uri="{FF2B5EF4-FFF2-40B4-BE49-F238E27FC236}">
                <a16:creationId xmlns:a16="http://schemas.microsoft.com/office/drawing/2014/main" xmlns="" id="{B07FCE06-FBCE-4289-AD62-10F0A4FFB2E3}"/>
              </a:ext>
            </a:extLst>
          </p:cNvPr>
          <p:cNvCxnSpPr>
            <a:cxnSpLocks/>
          </p:cNvCxnSpPr>
          <p:nvPr/>
        </p:nvCxnSpPr>
        <p:spPr>
          <a:xfrm>
            <a:off x="9308018" y="3609707"/>
            <a:ext cx="0" cy="28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xmlns="" id="{1CDC9462-1D3A-4F20-B9E8-AED4F0DCC99B}"/>
              </a:ext>
            </a:extLst>
          </p:cNvPr>
          <p:cNvCxnSpPr>
            <a:cxnSpLocks/>
          </p:cNvCxnSpPr>
          <p:nvPr/>
        </p:nvCxnSpPr>
        <p:spPr>
          <a:xfrm>
            <a:off x="3203705" y="3529564"/>
            <a:ext cx="0" cy="28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349" name="Connecteur droit 57348">
            <a:extLst>
              <a:ext uri="{FF2B5EF4-FFF2-40B4-BE49-F238E27FC236}">
                <a16:creationId xmlns:a16="http://schemas.microsoft.com/office/drawing/2014/main" xmlns="" id="{126C4663-119C-4B95-9FFC-6B3372897B10}"/>
              </a:ext>
            </a:extLst>
          </p:cNvPr>
          <p:cNvCxnSpPr>
            <a:cxnSpLocks/>
          </p:cNvCxnSpPr>
          <p:nvPr/>
        </p:nvCxnSpPr>
        <p:spPr>
          <a:xfrm>
            <a:off x="1263535" y="3819630"/>
            <a:ext cx="3724101"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xmlns="" id="{94D0BA1F-4428-4F70-91DC-5360D113E1A3}"/>
              </a:ext>
            </a:extLst>
          </p:cNvPr>
          <p:cNvCxnSpPr>
            <a:cxnSpLocks/>
          </p:cNvCxnSpPr>
          <p:nvPr/>
        </p:nvCxnSpPr>
        <p:spPr>
          <a:xfrm>
            <a:off x="7354834" y="3896179"/>
            <a:ext cx="372410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5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3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3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7" grpId="0" animBg="1"/>
      <p:bldP spid="29" grpId="0" animBg="1"/>
      <p:bldP spid="30" grpId="0" animBg="1"/>
      <p:bldP spid="31"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F3B75C-E2BC-441C-97BF-CDEFB4BED03B}"/>
              </a:ext>
            </a:extLst>
          </p:cNvPr>
          <p:cNvSpPr>
            <a:spLocks noGrp="1"/>
          </p:cNvSpPr>
          <p:nvPr>
            <p:ph type="ctrTitle"/>
          </p:nvPr>
        </p:nvSpPr>
        <p:spPr>
          <a:xfrm>
            <a:off x="323850" y="518161"/>
            <a:ext cx="11468099" cy="1681342"/>
          </a:xfrm>
          <a:solidFill>
            <a:schemeClr val="accent6">
              <a:lumMod val="60000"/>
              <a:lumOff val="40000"/>
            </a:schemeClr>
          </a:solidFill>
          <a:ln>
            <a:solidFill>
              <a:schemeClr val="tx1"/>
            </a:solidFill>
          </a:ln>
        </p:spPr>
        <p:txBody>
          <a:bodyPr>
            <a:noAutofit/>
          </a:bodyPr>
          <a:lstStyle/>
          <a:p>
            <a:pPr lvl="0">
              <a:lnSpc>
                <a:spcPct val="100000"/>
              </a:lnSpc>
              <a:spcBef>
                <a:spcPts val="0"/>
              </a:spcBef>
            </a:pPr>
            <a:r>
              <a:rPr lang="fr-FR" sz="5400" b="1" dirty="0">
                <a:latin typeface="+mn-lt"/>
                <a:ea typeface="Calibri" panose="020F0502020204030204" pitchFamily="34" charset="0"/>
                <a:cs typeface="Arial" panose="020B0604020202020204" pitchFamily="34" charset="0"/>
              </a:rPr>
              <a:t>Le provisionnement  du fonds de travaux </a:t>
            </a:r>
            <a:endParaRPr lang="fr-FR" sz="5400" b="1" dirty="0">
              <a:latin typeface="+mn-lt"/>
              <a:ea typeface="+mn-ea"/>
              <a:cs typeface="+mn-cs"/>
            </a:endParaRPr>
          </a:p>
        </p:txBody>
      </p:sp>
      <p:pic>
        <p:nvPicPr>
          <p:cNvPr id="2051" name="Picture 3" descr="f8df1bef-6142-4e4a-b0fa-a0c9dc9f2f98@mxp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952" y="2706773"/>
            <a:ext cx="2738437" cy="2684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4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bas 2">
            <a:extLst>
              <a:ext uri="{FF2B5EF4-FFF2-40B4-BE49-F238E27FC236}">
                <a16:creationId xmlns:a16="http://schemas.microsoft.com/office/drawing/2014/main" xmlns="" id="{E40B0656-57AD-4E93-B0B9-2F0C5076CA07}"/>
              </a:ext>
            </a:extLst>
          </p:cNvPr>
          <p:cNvSpPr/>
          <p:nvPr/>
        </p:nvSpPr>
        <p:spPr>
          <a:xfrm>
            <a:off x="9382299" y="3634707"/>
            <a:ext cx="471054" cy="77590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Tableau 23"/>
          <p:cNvGraphicFramePr>
            <a:graphicFrameLocks noGrp="1"/>
          </p:cNvGraphicFramePr>
          <p:nvPr>
            <p:extLst>
              <p:ext uri="{D42A27DB-BD31-4B8C-83A1-F6EECF244321}">
                <p14:modId xmlns:p14="http://schemas.microsoft.com/office/powerpoint/2010/main" val="2286673833"/>
              </p:ext>
            </p:extLst>
          </p:nvPr>
        </p:nvGraphicFramePr>
        <p:xfrm>
          <a:off x="343593" y="1534509"/>
          <a:ext cx="4549833" cy="2206113"/>
        </p:xfrm>
        <a:graphic>
          <a:graphicData uri="http://schemas.openxmlformats.org/drawingml/2006/table">
            <a:tbl>
              <a:tblPr firstRow="1" bandRow="1">
                <a:tableStyleId>{F5AB1C69-6EDB-4FF4-983F-18BD219EF322}</a:tableStyleId>
              </a:tblPr>
              <a:tblGrid>
                <a:gridCol w="1966624">
                  <a:extLst>
                    <a:ext uri="{9D8B030D-6E8A-4147-A177-3AD203B41FA5}">
                      <a16:colId xmlns:a16="http://schemas.microsoft.com/office/drawing/2014/main" xmlns="" val="20000"/>
                    </a:ext>
                  </a:extLst>
                </a:gridCol>
                <a:gridCol w="1268586">
                  <a:extLst>
                    <a:ext uri="{9D8B030D-6E8A-4147-A177-3AD203B41FA5}">
                      <a16:colId xmlns:a16="http://schemas.microsoft.com/office/drawing/2014/main" xmlns="" val="20001"/>
                    </a:ext>
                  </a:extLst>
                </a:gridCol>
                <a:gridCol w="1314623">
                  <a:extLst>
                    <a:ext uri="{9D8B030D-6E8A-4147-A177-3AD203B41FA5}">
                      <a16:colId xmlns:a16="http://schemas.microsoft.com/office/drawing/2014/main" xmlns="" val="20002"/>
                    </a:ext>
                  </a:extLst>
                </a:gridCol>
              </a:tblGrid>
              <a:tr h="431731">
                <a:tc>
                  <a:txBody>
                    <a:bodyPr/>
                    <a:lstStyle/>
                    <a:p>
                      <a:pPr algn="ctr"/>
                      <a:r>
                        <a:rPr lang="fr-FR" sz="2000" dirty="0"/>
                        <a:t>105</a:t>
                      </a:r>
                    </a:p>
                  </a:txBody>
                  <a:tcPr marL="91487" marR="91487" marT="45732" marB="45732"/>
                </a:tc>
                <a:tc gridSpan="2">
                  <a:txBody>
                    <a:bodyPr/>
                    <a:lstStyle/>
                    <a:p>
                      <a:pPr algn="ctr"/>
                      <a:r>
                        <a:rPr lang="fr-FR" sz="2000" dirty="0"/>
                        <a:t>Fonds de </a:t>
                      </a:r>
                      <a:r>
                        <a:rPr lang="fr-FR" sz="2000" baseline="0" dirty="0"/>
                        <a:t>travaux</a:t>
                      </a:r>
                      <a:endParaRPr lang="fr-FR" sz="2000" dirty="0"/>
                    </a:p>
                  </a:txBody>
                  <a:tcPr marL="91487" marR="91487" marT="45732" marB="45732"/>
                </a:tc>
                <a:tc hMerge="1">
                  <a:txBody>
                    <a:bodyPr/>
                    <a:lstStyle/>
                    <a:p>
                      <a:endParaRPr lang="fr-FR" dirty="0"/>
                    </a:p>
                  </a:txBody>
                  <a:tcPr/>
                </a:tc>
                <a:extLst>
                  <a:ext uri="{0D108BD9-81ED-4DB2-BD59-A6C34878D82A}">
                    <a16:rowId xmlns:a16="http://schemas.microsoft.com/office/drawing/2014/main" xmlns="" val="10000"/>
                  </a:ext>
                </a:extLst>
              </a:tr>
              <a:tr h="420638">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xmlns="" val="10001"/>
                  </a:ext>
                </a:extLst>
              </a:tr>
              <a:tr h="561216">
                <a:tc>
                  <a:txBody>
                    <a:bodyPr/>
                    <a:lstStyle/>
                    <a:p>
                      <a:r>
                        <a:rPr lang="fr-FR" sz="2000" dirty="0"/>
                        <a:t>Fonds de travaux</a:t>
                      </a:r>
                    </a:p>
                  </a:txBody>
                  <a:tcPr marL="91487" marR="91487" marT="45732" marB="45732"/>
                </a:tc>
                <a:tc>
                  <a:txBody>
                    <a:bodyPr/>
                    <a:lstStyle/>
                    <a:p>
                      <a:pPr algn="ctr"/>
                      <a:endParaRPr lang="fr-FR" sz="2000" b="1" dirty="0">
                        <a:solidFill>
                          <a:srgbClr val="0070C0"/>
                        </a:solidFill>
                      </a:endParaRPr>
                    </a:p>
                  </a:txBody>
                  <a:tcPr marL="91487" marR="91487" marT="45732" marB="45732"/>
                </a:tc>
                <a:tc>
                  <a:txBody>
                    <a:bodyPr/>
                    <a:lstStyle/>
                    <a:p>
                      <a:pPr algn="ctr"/>
                      <a:r>
                        <a:rPr lang="fr-FR" sz="2000" dirty="0"/>
                        <a:t>1500 €</a:t>
                      </a:r>
                    </a:p>
                  </a:txBody>
                  <a:tcPr marL="91487" marR="91487" marT="45732" marB="45732"/>
                </a:tc>
                <a:extLst>
                  <a:ext uri="{0D108BD9-81ED-4DB2-BD59-A6C34878D82A}">
                    <a16:rowId xmlns:a16="http://schemas.microsoft.com/office/drawing/2014/main" xmlns="" val="10002"/>
                  </a:ext>
                </a:extLst>
              </a:tr>
              <a:tr h="356077">
                <a:tc>
                  <a:txBody>
                    <a:bodyPr/>
                    <a:lstStyle/>
                    <a:p>
                      <a:r>
                        <a:rPr lang="fr-FR" sz="2000" dirty="0"/>
                        <a:t>Solde</a:t>
                      </a:r>
                    </a:p>
                  </a:txBody>
                  <a:tcPr marL="91487" marR="91487" marT="45732" marB="45732"/>
                </a:tc>
                <a:tc>
                  <a:txBody>
                    <a:bodyPr/>
                    <a:lstStyle/>
                    <a:p>
                      <a:pPr algn="ctr"/>
                      <a:r>
                        <a:rPr lang="fr-FR" sz="2000" dirty="0">
                          <a:solidFill>
                            <a:srgbClr val="C00000"/>
                          </a:solidFill>
                        </a:rPr>
                        <a:t>500€</a:t>
                      </a:r>
                    </a:p>
                  </a:txBody>
                  <a:tcPr marL="91487" marR="91487" marT="45732" marB="45732"/>
                </a:tc>
                <a:tc>
                  <a:txBody>
                    <a:bodyPr/>
                    <a:lstStyle/>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xmlns="" val="10003"/>
                  </a:ext>
                </a:extLst>
              </a:tr>
              <a:tr h="356077">
                <a:tc>
                  <a:txBody>
                    <a:bodyPr/>
                    <a:lstStyle/>
                    <a:p>
                      <a:endParaRPr lang="fr-FR" sz="2000" dirty="0"/>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algn="ctr"/>
                      <a:r>
                        <a:rPr lang="fr-FR" sz="2000" b="1" dirty="0">
                          <a:solidFill>
                            <a:srgbClr val="C00000"/>
                          </a:solidFill>
                        </a:rPr>
                        <a:t>1000€</a:t>
                      </a:r>
                    </a:p>
                  </a:txBody>
                  <a:tcPr marL="91487" marR="91487" marT="45732" marB="45732"/>
                </a:tc>
                <a:extLst>
                  <a:ext uri="{0D108BD9-81ED-4DB2-BD59-A6C34878D82A}">
                    <a16:rowId xmlns:a16="http://schemas.microsoft.com/office/drawing/2014/main" xmlns="" val="2455142683"/>
                  </a:ext>
                </a:extLst>
              </a:tr>
            </a:tbl>
          </a:graphicData>
        </a:graphic>
      </p:graphicFrame>
      <p:sp>
        <p:nvSpPr>
          <p:cNvPr id="17" name="Titre 1">
            <a:extLst>
              <a:ext uri="{FF2B5EF4-FFF2-40B4-BE49-F238E27FC236}">
                <a16:creationId xmlns:a16="http://schemas.microsoft.com/office/drawing/2014/main" xmlns="" id="{C019D5E8-8EDA-4EF3-85BA-064C6AF73004}"/>
              </a:ext>
            </a:extLst>
          </p:cNvPr>
          <p:cNvSpPr>
            <a:spLocks noGrp="1"/>
          </p:cNvSpPr>
          <p:nvPr>
            <p:ph type="title"/>
          </p:nvPr>
        </p:nvSpPr>
        <p:spPr>
          <a:xfrm>
            <a:off x="238298" y="160078"/>
            <a:ext cx="11953702" cy="704446"/>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3900" b="1" dirty="0">
                <a:solidFill>
                  <a:prstClr val="black">
                    <a:lumMod val="90000"/>
                    <a:lumOff val="10000"/>
                  </a:prstClr>
                </a:solidFill>
                <a:latin typeface="Tw Cen MT" panose="020B0602020104020603"/>
                <a:ea typeface="+mn-ea"/>
                <a:cs typeface="+mn-cs"/>
              </a:rPr>
              <a:t>LE FONDS </a:t>
            </a:r>
            <a:r>
              <a:rPr lang="fr-FR" sz="3900" b="1" dirty="0" smtClean="0">
                <a:solidFill>
                  <a:prstClr val="black">
                    <a:lumMod val="90000"/>
                    <a:lumOff val="10000"/>
                  </a:prstClr>
                </a:solidFill>
                <a:latin typeface="Tw Cen MT" panose="020B0602020104020603"/>
                <a:ea typeface="+mn-ea"/>
                <a:cs typeface="+mn-cs"/>
              </a:rPr>
              <a:t>DE </a:t>
            </a:r>
            <a:r>
              <a:rPr lang="fr-FR" sz="3900" b="1" dirty="0" smtClean="0">
                <a:solidFill>
                  <a:prstClr val="black">
                    <a:lumMod val="90000"/>
                    <a:lumOff val="10000"/>
                  </a:prstClr>
                </a:solidFill>
                <a:latin typeface="Tw Cen MT" panose="020B0602020104020603"/>
                <a:ea typeface="+mn-ea"/>
                <a:cs typeface="+mn-cs"/>
              </a:rPr>
              <a:t>TRAVAUX </a:t>
            </a:r>
            <a:r>
              <a:rPr lang="fr-FR" sz="3900" b="1" dirty="0">
                <a:solidFill>
                  <a:prstClr val="black">
                    <a:lumMod val="90000"/>
                    <a:lumOff val="10000"/>
                  </a:prstClr>
                </a:solidFill>
                <a:latin typeface="Tw Cen MT" panose="020B0602020104020603"/>
                <a:ea typeface="+mn-ea"/>
                <a:cs typeface="+mn-cs"/>
              </a:rPr>
              <a:t>ACQUIS AU LOT</a:t>
            </a:r>
          </a:p>
        </p:txBody>
      </p:sp>
      <p:graphicFrame>
        <p:nvGraphicFramePr>
          <p:cNvPr id="11" name="Tableau 10">
            <a:extLst>
              <a:ext uri="{FF2B5EF4-FFF2-40B4-BE49-F238E27FC236}">
                <a16:creationId xmlns:a16="http://schemas.microsoft.com/office/drawing/2014/main" xmlns="" id="{291A40DB-BBCD-4F87-A3E6-24F839CAA019}"/>
              </a:ext>
            </a:extLst>
          </p:cNvPr>
          <p:cNvGraphicFramePr>
            <a:graphicFrameLocks noGrp="1"/>
          </p:cNvGraphicFramePr>
          <p:nvPr>
            <p:extLst>
              <p:ext uri="{D42A27DB-BD31-4B8C-83A1-F6EECF244321}">
                <p14:modId xmlns:p14="http://schemas.microsoft.com/office/powerpoint/2010/main" val="303197110"/>
              </p:ext>
            </p:extLst>
          </p:nvPr>
        </p:nvGraphicFramePr>
        <p:xfrm>
          <a:off x="6963297" y="1566358"/>
          <a:ext cx="4990405" cy="2142415"/>
        </p:xfrm>
        <a:graphic>
          <a:graphicData uri="http://schemas.openxmlformats.org/drawingml/2006/table">
            <a:tbl>
              <a:tblPr firstRow="1" bandRow="1">
                <a:tableStyleId>{F5AB1C69-6EDB-4FF4-983F-18BD219EF322}</a:tableStyleId>
              </a:tblPr>
              <a:tblGrid>
                <a:gridCol w="2143428">
                  <a:extLst>
                    <a:ext uri="{9D8B030D-6E8A-4147-A177-3AD203B41FA5}">
                      <a16:colId xmlns:a16="http://schemas.microsoft.com/office/drawing/2014/main" xmlns="" val="20000"/>
                    </a:ext>
                  </a:extLst>
                </a:gridCol>
                <a:gridCol w="1398120">
                  <a:extLst>
                    <a:ext uri="{9D8B030D-6E8A-4147-A177-3AD203B41FA5}">
                      <a16:colId xmlns:a16="http://schemas.microsoft.com/office/drawing/2014/main" xmlns="" val="20001"/>
                    </a:ext>
                  </a:extLst>
                </a:gridCol>
                <a:gridCol w="1448857">
                  <a:extLst>
                    <a:ext uri="{9D8B030D-6E8A-4147-A177-3AD203B41FA5}">
                      <a16:colId xmlns:a16="http://schemas.microsoft.com/office/drawing/2014/main" xmlns="" val="20002"/>
                    </a:ext>
                  </a:extLst>
                </a:gridCol>
              </a:tblGrid>
              <a:tr h="624664">
                <a:tc>
                  <a:txBody>
                    <a:bodyPr/>
                    <a:lstStyle/>
                    <a:p>
                      <a:pPr algn="ctr"/>
                      <a:r>
                        <a:rPr lang="fr-FR" sz="2000" dirty="0"/>
                        <a:t>705</a:t>
                      </a:r>
                    </a:p>
                  </a:txBody>
                  <a:tcPr marL="91487" marR="91487" marT="45732" marB="45732"/>
                </a:tc>
                <a:tc gridSpan="2">
                  <a:txBody>
                    <a:bodyPr/>
                    <a:lstStyle/>
                    <a:p>
                      <a:pPr algn="ctr"/>
                      <a:r>
                        <a:rPr lang="fr-FR" sz="2000" dirty="0"/>
                        <a:t>Affectation du Fonds de </a:t>
                      </a:r>
                      <a:r>
                        <a:rPr lang="fr-FR" sz="2000" baseline="0" dirty="0"/>
                        <a:t>travaux</a:t>
                      </a:r>
                      <a:endParaRPr lang="fr-FR" sz="2000" dirty="0"/>
                    </a:p>
                  </a:txBody>
                  <a:tcPr marL="91487" marR="91487" marT="45732" marB="45732"/>
                </a:tc>
                <a:tc hMerge="1">
                  <a:txBody>
                    <a:bodyPr/>
                    <a:lstStyle/>
                    <a:p>
                      <a:endParaRPr lang="fr-FR" dirty="0"/>
                    </a:p>
                  </a:txBody>
                  <a:tcPr/>
                </a:tc>
                <a:extLst>
                  <a:ext uri="{0D108BD9-81ED-4DB2-BD59-A6C34878D82A}">
                    <a16:rowId xmlns:a16="http://schemas.microsoft.com/office/drawing/2014/main" xmlns="" val="10000"/>
                  </a:ext>
                </a:extLst>
              </a:tr>
              <a:tr h="353080">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xmlns="" val="10001"/>
                  </a:ext>
                </a:extLst>
              </a:tr>
              <a:tr h="460604">
                <a:tc>
                  <a:txBody>
                    <a:bodyPr/>
                    <a:lstStyle/>
                    <a:p>
                      <a:pPr algn="ctr"/>
                      <a:r>
                        <a:rPr lang="fr-FR" sz="2000" dirty="0"/>
                        <a:t>Fonds de</a:t>
                      </a:r>
                      <a:r>
                        <a:rPr lang="fr-FR" sz="2000" baseline="0" dirty="0"/>
                        <a:t> </a:t>
                      </a:r>
                      <a:r>
                        <a:rPr lang="fr-FR" sz="2000" dirty="0"/>
                        <a:t>travaux</a:t>
                      </a:r>
                    </a:p>
                  </a:txBody>
                  <a:tcPr marL="91487" marR="91487" marT="45732" marB="45732"/>
                </a:tc>
                <a:tc>
                  <a:txBody>
                    <a:bodyPr/>
                    <a:lstStyle/>
                    <a:p>
                      <a:pPr algn="ctr"/>
                      <a:endParaRPr lang="fr-FR" sz="2000" b="1" dirty="0">
                        <a:solidFill>
                          <a:srgbClr val="0070C0"/>
                        </a:solidFill>
                      </a:endParaRPr>
                    </a:p>
                  </a:txBody>
                  <a:tcPr marL="91487" marR="91487" marT="45732" marB="45732"/>
                </a:tc>
                <a:tc>
                  <a:txBody>
                    <a:bodyPr/>
                    <a:lstStyle/>
                    <a:p>
                      <a:pPr algn="ctr"/>
                      <a:r>
                        <a:rPr lang="fr-FR" sz="2000" dirty="0"/>
                        <a:t>500 €</a:t>
                      </a:r>
                    </a:p>
                  </a:txBody>
                  <a:tcPr marL="91487" marR="91487" marT="45732" marB="45732"/>
                </a:tc>
                <a:extLst>
                  <a:ext uri="{0D108BD9-81ED-4DB2-BD59-A6C34878D82A}">
                    <a16:rowId xmlns:a16="http://schemas.microsoft.com/office/drawing/2014/main" xmlns="" val="10002"/>
                  </a:ext>
                </a:extLst>
              </a:tr>
              <a:tr h="584483">
                <a:tc>
                  <a:txBody>
                    <a:bodyPr/>
                    <a:lstStyle/>
                    <a:p>
                      <a:pPr algn="ctr"/>
                      <a:endParaRPr lang="fr-FR" sz="500" dirty="0"/>
                    </a:p>
                    <a:p>
                      <a:pPr algn="ctr"/>
                      <a:r>
                        <a:rPr lang="fr-FR" sz="2000" dirty="0"/>
                        <a:t>Solde</a:t>
                      </a:r>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algn="ctr"/>
                      <a:endParaRPr lang="fr-FR" sz="500" b="1" dirty="0">
                        <a:solidFill>
                          <a:srgbClr val="C00000"/>
                        </a:solidFill>
                      </a:endParaRPr>
                    </a:p>
                    <a:p>
                      <a:pPr algn="ctr"/>
                      <a:r>
                        <a:rPr lang="fr-FR" sz="2000" b="1" dirty="0">
                          <a:solidFill>
                            <a:srgbClr val="C00000"/>
                          </a:solidFill>
                        </a:rPr>
                        <a:t>500</a:t>
                      </a:r>
                      <a:r>
                        <a:rPr lang="fr-FR" sz="2000" b="1" baseline="0" dirty="0">
                          <a:solidFill>
                            <a:srgbClr val="C00000"/>
                          </a:solidFill>
                        </a:rPr>
                        <a:t> €</a:t>
                      </a:r>
                      <a:endParaRPr lang="fr-FR" sz="2000" b="1" dirty="0">
                        <a:solidFill>
                          <a:srgbClr val="C00000"/>
                        </a:solidFill>
                      </a:endParaRPr>
                    </a:p>
                  </a:txBody>
                  <a:tcPr marL="91487" marR="91487" marT="45732" marB="45732"/>
                </a:tc>
                <a:extLst>
                  <a:ext uri="{0D108BD9-81ED-4DB2-BD59-A6C34878D82A}">
                    <a16:rowId xmlns:a16="http://schemas.microsoft.com/office/drawing/2014/main" xmlns="" val="10003"/>
                  </a:ext>
                </a:extLst>
              </a:tr>
            </a:tbl>
          </a:graphicData>
        </a:graphic>
      </p:graphicFrame>
      <p:sp>
        <p:nvSpPr>
          <p:cNvPr id="12" name="Rectangle 11">
            <a:extLst>
              <a:ext uri="{FF2B5EF4-FFF2-40B4-BE49-F238E27FC236}">
                <a16:creationId xmlns:a16="http://schemas.microsoft.com/office/drawing/2014/main" xmlns="" id="{8ED516A9-CFA0-457C-9D11-C3E67BDFC0AE}"/>
              </a:ext>
            </a:extLst>
          </p:cNvPr>
          <p:cNvSpPr/>
          <p:nvPr/>
        </p:nvSpPr>
        <p:spPr>
          <a:xfrm>
            <a:off x="302029" y="913697"/>
            <a:ext cx="11587941" cy="543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L’assemblée générale vote l’affectation du fonds </a:t>
            </a:r>
            <a:r>
              <a:rPr lang="fr-FR" b="1" noProof="0" dirty="0" smtClean="0">
                <a:solidFill>
                  <a:prstClr val="black"/>
                </a:solidFill>
                <a:latin typeface="Calibri" panose="020F0502020204030204"/>
              </a:rPr>
              <a:t>de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travaux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pour un montant de 500€ pour financer des travaux qui coûte 1500€</a:t>
            </a:r>
          </a:p>
        </p:txBody>
      </p:sp>
      <p:graphicFrame>
        <p:nvGraphicFramePr>
          <p:cNvPr id="15" name="Tableau 14">
            <a:extLst>
              <a:ext uri="{FF2B5EF4-FFF2-40B4-BE49-F238E27FC236}">
                <a16:creationId xmlns:a16="http://schemas.microsoft.com/office/drawing/2014/main" xmlns="" id="{E45662DE-FDB3-4AF5-AE28-C0533683D7F2}"/>
              </a:ext>
            </a:extLst>
          </p:cNvPr>
          <p:cNvGraphicFramePr>
            <a:graphicFrameLocks noGrp="1"/>
          </p:cNvGraphicFramePr>
          <p:nvPr>
            <p:extLst>
              <p:ext uri="{D42A27DB-BD31-4B8C-83A1-F6EECF244321}">
                <p14:modId xmlns:p14="http://schemas.microsoft.com/office/powerpoint/2010/main" val="2975999455"/>
              </p:ext>
            </p:extLst>
          </p:nvPr>
        </p:nvGraphicFramePr>
        <p:xfrm>
          <a:off x="6963297" y="4410607"/>
          <a:ext cx="4998044" cy="2286120"/>
        </p:xfrm>
        <a:graphic>
          <a:graphicData uri="http://schemas.openxmlformats.org/drawingml/2006/table">
            <a:tbl>
              <a:tblPr firstRow="1" bandRow="1">
                <a:tableStyleId>{F5AB1C69-6EDB-4FF4-983F-18BD219EF322}</a:tableStyleId>
              </a:tblPr>
              <a:tblGrid>
                <a:gridCol w="2241605">
                  <a:extLst>
                    <a:ext uri="{9D8B030D-6E8A-4147-A177-3AD203B41FA5}">
                      <a16:colId xmlns:a16="http://schemas.microsoft.com/office/drawing/2014/main" xmlns="" val="20000"/>
                    </a:ext>
                  </a:extLst>
                </a:gridCol>
                <a:gridCol w="1445965">
                  <a:extLst>
                    <a:ext uri="{9D8B030D-6E8A-4147-A177-3AD203B41FA5}">
                      <a16:colId xmlns:a16="http://schemas.microsoft.com/office/drawing/2014/main" xmlns="" val="20001"/>
                    </a:ext>
                  </a:extLst>
                </a:gridCol>
                <a:gridCol w="1310474">
                  <a:extLst>
                    <a:ext uri="{9D8B030D-6E8A-4147-A177-3AD203B41FA5}">
                      <a16:colId xmlns:a16="http://schemas.microsoft.com/office/drawing/2014/main" xmlns="" val="20002"/>
                    </a:ext>
                  </a:extLst>
                </a:gridCol>
              </a:tblGrid>
              <a:tr h="367272">
                <a:tc>
                  <a:txBody>
                    <a:bodyPr/>
                    <a:lstStyle/>
                    <a:p>
                      <a:pPr algn="ctr"/>
                      <a:r>
                        <a:rPr lang="fr-FR" sz="2000" dirty="0"/>
                        <a:t>671</a:t>
                      </a:r>
                    </a:p>
                  </a:txBody>
                  <a:tcPr marL="91487" marR="91487" marT="45732" marB="45732"/>
                </a:tc>
                <a:tc gridSpan="2">
                  <a:txBody>
                    <a:bodyPr/>
                    <a:lstStyle/>
                    <a:p>
                      <a:pPr algn="ctr"/>
                      <a:r>
                        <a:rPr lang="fr-FR" sz="2000" dirty="0"/>
                        <a:t>TRAVAUX </a:t>
                      </a:r>
                    </a:p>
                  </a:txBody>
                  <a:tcPr marL="91487" marR="91487" marT="45732" marB="45732"/>
                </a:tc>
                <a:tc hMerge="1">
                  <a:txBody>
                    <a:bodyPr/>
                    <a:lstStyle/>
                    <a:p>
                      <a:endParaRPr lang="fr-FR" dirty="0"/>
                    </a:p>
                  </a:txBody>
                  <a:tcPr/>
                </a:tc>
                <a:extLst>
                  <a:ext uri="{0D108BD9-81ED-4DB2-BD59-A6C34878D82A}">
                    <a16:rowId xmlns:a16="http://schemas.microsoft.com/office/drawing/2014/main" xmlns="" val="10000"/>
                  </a:ext>
                </a:extLst>
              </a:tr>
              <a:tr h="367272">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xmlns="" val="10001"/>
                  </a:ext>
                </a:extLst>
              </a:tr>
              <a:tr h="275026">
                <a:tc>
                  <a:txBody>
                    <a:bodyPr/>
                    <a:lstStyle/>
                    <a:p>
                      <a:r>
                        <a:rPr lang="fr-FR" sz="2000" dirty="0"/>
                        <a:t>Fonds </a:t>
                      </a:r>
                      <a:r>
                        <a:rPr lang="fr-FR" sz="2000" dirty="0" smtClean="0"/>
                        <a:t>de travaux</a:t>
                      </a:r>
                      <a:endParaRPr lang="fr-FR" sz="2000" dirty="0"/>
                    </a:p>
                  </a:txBody>
                  <a:tcPr marL="91487" marR="91487" marT="45732" marB="45732"/>
                </a:tc>
                <a:tc>
                  <a:txBody>
                    <a:bodyPr/>
                    <a:lstStyle/>
                    <a:p>
                      <a:pPr algn="ctr"/>
                      <a:r>
                        <a:rPr lang="fr-FR" sz="2000" b="1" dirty="0">
                          <a:solidFill>
                            <a:srgbClr val="0070C0"/>
                          </a:solidFill>
                        </a:rPr>
                        <a:t>1000€</a:t>
                      </a:r>
                    </a:p>
                  </a:txBody>
                  <a:tcPr marL="91487" marR="91487" marT="45732" marB="45732"/>
                </a:tc>
                <a:tc>
                  <a:txBody>
                    <a:bodyPr/>
                    <a:lstStyle/>
                    <a:p>
                      <a:pPr algn="ctr"/>
                      <a:endParaRPr lang="fr-FR" sz="2000" dirty="0"/>
                    </a:p>
                  </a:txBody>
                  <a:tcPr marL="91487" marR="91487" marT="45732" marB="45732"/>
                </a:tc>
                <a:extLst>
                  <a:ext uri="{0D108BD9-81ED-4DB2-BD59-A6C34878D82A}">
                    <a16:rowId xmlns:a16="http://schemas.microsoft.com/office/drawing/2014/main" xmlns="" val="10002"/>
                  </a:ext>
                </a:extLst>
              </a:tr>
              <a:tr h="649773">
                <a:tc>
                  <a:txBody>
                    <a:bodyPr/>
                    <a:lstStyle/>
                    <a:p>
                      <a:r>
                        <a:rPr lang="fr-FR" sz="2000" dirty="0"/>
                        <a:t>Affectation du fonds de travaux</a:t>
                      </a:r>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rgbClr val="C00000"/>
                          </a:solidFill>
                        </a:rPr>
                        <a:t>500€</a:t>
                      </a:r>
                    </a:p>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xmlns="" val="10003"/>
                  </a:ext>
                </a:extLst>
              </a:tr>
              <a:tr h="379208">
                <a:tc>
                  <a:txBody>
                    <a:bodyPr/>
                    <a:lstStyle/>
                    <a:p>
                      <a:endParaRPr lang="fr-FR" sz="2000" dirty="0"/>
                    </a:p>
                  </a:txBody>
                  <a:tcPr marL="91487" marR="91487" marT="45732" marB="457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srgbClr val="C00000"/>
                          </a:solidFill>
                        </a:rPr>
                        <a:t>500€</a:t>
                      </a:r>
                    </a:p>
                  </a:txBody>
                  <a:tcPr marL="91487" marR="91487" marT="45732" marB="45732"/>
                </a:tc>
                <a:tc>
                  <a:txBody>
                    <a:bodyPr/>
                    <a:lstStyle/>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xmlns="" val="2455142683"/>
                  </a:ext>
                </a:extLst>
              </a:tr>
            </a:tbl>
          </a:graphicData>
        </a:graphic>
      </p:graphicFrame>
      <p:graphicFrame>
        <p:nvGraphicFramePr>
          <p:cNvPr id="16" name="Tableau 15">
            <a:extLst>
              <a:ext uri="{FF2B5EF4-FFF2-40B4-BE49-F238E27FC236}">
                <a16:creationId xmlns:a16="http://schemas.microsoft.com/office/drawing/2014/main" xmlns="" id="{77315C2C-5776-4D5E-9F5A-57D6561A5014}"/>
              </a:ext>
            </a:extLst>
          </p:cNvPr>
          <p:cNvGraphicFramePr>
            <a:graphicFrameLocks noGrp="1"/>
          </p:cNvGraphicFramePr>
          <p:nvPr/>
        </p:nvGraphicFramePr>
        <p:xfrm>
          <a:off x="144088" y="4410608"/>
          <a:ext cx="4705004" cy="1963119"/>
        </p:xfrm>
        <a:graphic>
          <a:graphicData uri="http://schemas.openxmlformats.org/drawingml/2006/table">
            <a:tbl>
              <a:tblPr firstRow="1" bandRow="1">
                <a:tableStyleId>{F5AB1C69-6EDB-4FF4-983F-18BD219EF322}</a:tableStyleId>
              </a:tblPr>
              <a:tblGrid>
                <a:gridCol w="2033695">
                  <a:extLst>
                    <a:ext uri="{9D8B030D-6E8A-4147-A177-3AD203B41FA5}">
                      <a16:colId xmlns:a16="http://schemas.microsoft.com/office/drawing/2014/main" xmlns="" val="20000"/>
                    </a:ext>
                  </a:extLst>
                </a:gridCol>
                <a:gridCol w="1311851">
                  <a:extLst>
                    <a:ext uri="{9D8B030D-6E8A-4147-A177-3AD203B41FA5}">
                      <a16:colId xmlns:a16="http://schemas.microsoft.com/office/drawing/2014/main" xmlns="" val="20001"/>
                    </a:ext>
                  </a:extLst>
                </a:gridCol>
                <a:gridCol w="1359458">
                  <a:extLst>
                    <a:ext uri="{9D8B030D-6E8A-4147-A177-3AD203B41FA5}">
                      <a16:colId xmlns:a16="http://schemas.microsoft.com/office/drawing/2014/main" xmlns="" val="20002"/>
                    </a:ext>
                  </a:extLst>
                </a:gridCol>
              </a:tblGrid>
              <a:tr h="520834">
                <a:tc>
                  <a:txBody>
                    <a:bodyPr/>
                    <a:lstStyle/>
                    <a:p>
                      <a:pPr algn="ctr"/>
                      <a:r>
                        <a:rPr lang="fr-FR" sz="2000" dirty="0"/>
                        <a:t>450</a:t>
                      </a:r>
                    </a:p>
                  </a:txBody>
                  <a:tcPr marL="91487" marR="91487" marT="45732" marB="45732"/>
                </a:tc>
                <a:tc gridSpan="2">
                  <a:txBody>
                    <a:bodyPr/>
                    <a:lstStyle/>
                    <a:p>
                      <a:pPr algn="ctr"/>
                      <a:r>
                        <a:rPr lang="fr-FR" sz="2000" dirty="0"/>
                        <a:t>COPROPRIETAIRES</a:t>
                      </a:r>
                    </a:p>
                  </a:txBody>
                  <a:tcPr marL="91487" marR="91487" marT="45732" marB="45732"/>
                </a:tc>
                <a:tc hMerge="1">
                  <a:txBody>
                    <a:bodyPr/>
                    <a:lstStyle/>
                    <a:p>
                      <a:endParaRPr lang="fr-FR" dirty="0"/>
                    </a:p>
                  </a:txBody>
                  <a:tcPr/>
                </a:tc>
                <a:extLst>
                  <a:ext uri="{0D108BD9-81ED-4DB2-BD59-A6C34878D82A}">
                    <a16:rowId xmlns:a16="http://schemas.microsoft.com/office/drawing/2014/main" xmlns="" val="10000"/>
                  </a:ext>
                </a:extLst>
              </a:tr>
              <a:tr h="520834">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xmlns="" val="10001"/>
                  </a:ext>
                </a:extLst>
              </a:tr>
              <a:tr h="921451">
                <a:tc>
                  <a:txBody>
                    <a:bodyPr/>
                    <a:lstStyle/>
                    <a:p>
                      <a:r>
                        <a:rPr lang="fr-FR" sz="2000" dirty="0"/>
                        <a:t>Provisions travaux</a:t>
                      </a:r>
                    </a:p>
                  </a:txBody>
                  <a:tcPr marL="91487" marR="91487" marT="45732" marB="45732"/>
                </a:tc>
                <a:tc>
                  <a:txBody>
                    <a:bodyPr/>
                    <a:lstStyle/>
                    <a:p>
                      <a:pPr algn="ctr"/>
                      <a:r>
                        <a:rPr lang="fr-FR" sz="2000" b="1" dirty="0">
                          <a:solidFill>
                            <a:srgbClr val="0070C0"/>
                          </a:solidFill>
                        </a:rPr>
                        <a:t>500€</a:t>
                      </a:r>
                    </a:p>
                  </a:txBody>
                  <a:tcPr marL="91487" marR="91487" marT="45732" marB="45732"/>
                </a:tc>
                <a:tc>
                  <a:txBody>
                    <a:bodyPr/>
                    <a:lstStyle/>
                    <a:p>
                      <a:pPr algn="ctr"/>
                      <a:endParaRPr lang="fr-FR" sz="2000" dirty="0"/>
                    </a:p>
                  </a:txBody>
                  <a:tcPr marL="91487" marR="91487" marT="45732" marB="45732"/>
                </a:tc>
                <a:extLst>
                  <a:ext uri="{0D108BD9-81ED-4DB2-BD59-A6C34878D82A}">
                    <a16:rowId xmlns:a16="http://schemas.microsoft.com/office/drawing/2014/main" xmlns="" val="10002"/>
                  </a:ext>
                </a:extLst>
              </a:tr>
            </a:tbl>
          </a:graphicData>
        </a:graphic>
      </p:graphicFrame>
      <p:sp>
        <p:nvSpPr>
          <p:cNvPr id="2" name="Flèche : droite 1">
            <a:extLst>
              <a:ext uri="{FF2B5EF4-FFF2-40B4-BE49-F238E27FC236}">
                <a16:creationId xmlns:a16="http://schemas.microsoft.com/office/drawing/2014/main" xmlns="" id="{68F057C7-DF9A-45CA-BE8B-2A71DE5A9144}"/>
              </a:ext>
            </a:extLst>
          </p:cNvPr>
          <p:cNvSpPr/>
          <p:nvPr/>
        </p:nvSpPr>
        <p:spPr>
          <a:xfrm>
            <a:off x="5104015" y="2327564"/>
            <a:ext cx="1706880" cy="54316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èche : gauche 3">
            <a:extLst>
              <a:ext uri="{FF2B5EF4-FFF2-40B4-BE49-F238E27FC236}">
                <a16:creationId xmlns:a16="http://schemas.microsoft.com/office/drawing/2014/main" xmlns="" id="{43794112-5002-41F8-82F7-1260658BFE85}"/>
              </a:ext>
            </a:extLst>
          </p:cNvPr>
          <p:cNvSpPr/>
          <p:nvPr/>
        </p:nvSpPr>
        <p:spPr>
          <a:xfrm>
            <a:off x="5104015" y="5392166"/>
            <a:ext cx="1601585" cy="506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4800" b="1" dirty="0">
                <a:solidFill>
                  <a:prstClr val="black">
                    <a:lumMod val="90000"/>
                    <a:lumOff val="10000"/>
                  </a:prstClr>
                </a:solidFill>
                <a:latin typeface="Tw Cen MT" panose="020B0602020104020603"/>
                <a:ea typeface="+mn-ea"/>
                <a:cs typeface="+mn-cs"/>
              </a:rPr>
              <a:t>Les tares du fonds </a:t>
            </a:r>
            <a:r>
              <a:rPr lang="fr-FR" sz="4800" b="1" dirty="0" smtClean="0">
                <a:solidFill>
                  <a:prstClr val="black">
                    <a:lumMod val="90000"/>
                    <a:lumOff val="10000"/>
                  </a:prstClr>
                </a:solidFill>
                <a:latin typeface="Tw Cen MT" panose="020B0602020104020603"/>
                <a:ea typeface="+mn-ea"/>
                <a:cs typeface="+mn-cs"/>
              </a:rPr>
              <a:t>de travaux</a:t>
            </a:r>
            <a:endParaRPr lang="fr-FR" sz="4800" b="1" dirty="0">
              <a:solidFill>
                <a:prstClr val="black">
                  <a:lumMod val="90000"/>
                  <a:lumOff val="10000"/>
                </a:prstClr>
              </a:solidFill>
              <a:latin typeface="Tw Cen MT" panose="020B0602020104020603"/>
              <a:ea typeface="+mn-ea"/>
              <a:cs typeface="+mn-cs"/>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sp>
        <p:nvSpPr>
          <p:cNvPr id="4" name="ZoneTexte 3">
            <a:extLst>
              <a:ext uri="{FF2B5EF4-FFF2-40B4-BE49-F238E27FC236}">
                <a16:creationId xmlns:a16="http://schemas.microsoft.com/office/drawing/2014/main" xmlns="" id="{A7DE6370-7809-47B4-A2B2-A70AD18C53E1}"/>
              </a:ext>
            </a:extLst>
          </p:cNvPr>
          <p:cNvSpPr txBox="1"/>
          <p:nvPr/>
        </p:nvSpPr>
        <p:spPr>
          <a:xfrm>
            <a:off x="329738" y="1204332"/>
            <a:ext cx="11587942" cy="529375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 fonds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peut être utilisé pour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tous travaux votés en assemblée générale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créant un abus de son usage.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La cotisation minimale de 5% est souvent considérée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comme le taux légal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imposé,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n’incitant pas les copropriétaires à voter un montant plus important.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La cotisation du fonds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exprimée en fonction du fonds </a:t>
            </a:r>
            <a:r>
              <a:rPr lang="fr-FR" sz="2400" dirty="0" smtClean="0">
                <a:solidFill>
                  <a:prstClr val="black"/>
                </a:solidFill>
                <a:latin typeface="Calibri" panose="020F0502020204030204"/>
              </a:rPr>
              <a:t>de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n’est pas logique car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l’objectif est de réduire le budget </a:t>
            </a:r>
            <a:r>
              <a:rPr kumimoji="0" lang="fr-FR" sz="2400" b="0" i="0" u="none" strike="noStrike" kern="1200" cap="none" spc="0" normalizeH="0" baseline="0" noProof="0" dirty="0" smtClean="0">
                <a:ln>
                  <a:noFill/>
                </a:ln>
                <a:solidFill>
                  <a:srgbClr val="FF0000"/>
                </a:solidFill>
                <a:effectLst/>
                <a:uLnTx/>
                <a:uFillTx/>
                <a:latin typeface="Calibri" panose="020F0502020204030204"/>
                <a:ea typeface="+mn-ea"/>
                <a:cs typeface="+mn-cs"/>
              </a:rPr>
              <a:t>prévisionnel.</a:t>
            </a:r>
            <a:endPar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Estimer le taux du fonds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en fonction du montant prévisionnel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n’est pas </a:t>
            </a:r>
            <a:r>
              <a:rPr kumimoji="0" lang="fr-FR" sz="2400" b="0" i="0" u="none" strike="noStrike" kern="1200" cap="none" spc="0" normalizeH="0" baseline="0" noProof="0" dirty="0" smtClean="0">
                <a:ln>
                  <a:noFill/>
                </a:ln>
                <a:solidFill>
                  <a:srgbClr val="FF0000"/>
                </a:solidFill>
                <a:effectLst/>
                <a:uLnTx/>
                <a:uFillTx/>
                <a:latin typeface="Calibri" panose="020F0502020204030204"/>
                <a:ea typeface="+mn-ea"/>
                <a:cs typeface="+mn-cs"/>
              </a:rPr>
              <a:t>cohérent.</a:t>
            </a:r>
            <a:endPar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syndics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ne savent pas gérer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fonds</a:t>
            </a:r>
            <a:r>
              <a:rPr kumimoji="0" lang="fr-FR"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a:t>
            </a:r>
            <a:r>
              <a:rPr kumimoji="0" lang="fr-FR"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que ce soit sur le volet financier et surtout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comptable.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 projet de la cotisation du fonds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 travaux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accolé au plan pluriannuel de travaux a été </a:t>
            </a: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retoqué par le conseil d’état .</a:t>
            </a:r>
          </a:p>
        </p:txBody>
      </p:sp>
    </p:spTree>
    <p:extLst>
      <p:ext uri="{BB962C8B-B14F-4D97-AF65-F5344CB8AC3E}">
        <p14:creationId xmlns:p14="http://schemas.microsoft.com/office/powerpoint/2010/main" val="10890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61535"/>
          </a:xfrm>
          <a:solidFill>
            <a:schemeClr val="accent6">
              <a:lumMod val="60000"/>
              <a:lumOff val="40000"/>
            </a:schemeClr>
          </a:solidFill>
        </p:spPr>
        <p:txBody>
          <a:bodyPr>
            <a:normAutofit/>
          </a:bodyPr>
          <a:lstStyle/>
          <a:p>
            <a:pPr algn="ctr"/>
            <a:r>
              <a:rPr lang="fr-FR" sz="4000" b="1" dirty="0"/>
              <a:t>Ce plan pluriannuel de travaux devra mettre en exergue :</a:t>
            </a:r>
          </a:p>
        </p:txBody>
      </p:sp>
      <p:sp>
        <p:nvSpPr>
          <p:cNvPr id="3" name="Espace réservé du contenu 2"/>
          <p:cNvSpPr>
            <a:spLocks noGrp="1"/>
          </p:cNvSpPr>
          <p:nvPr>
            <p:ph idx="1"/>
          </p:nvPr>
        </p:nvSpPr>
        <p:spPr>
          <a:xfrm>
            <a:off x="344032" y="1446685"/>
            <a:ext cx="11720081" cy="5108024"/>
          </a:xfrm>
        </p:spPr>
        <p:txBody>
          <a:bodyPr>
            <a:normAutofit lnSpcReduction="10000"/>
          </a:bodyPr>
          <a:lstStyle/>
          <a:p>
            <a:pPr marL="0" indent="0" algn="just">
              <a:buNone/>
            </a:pPr>
            <a:r>
              <a:rPr lang="fr-FR" dirty="0"/>
              <a:t>1° La liste des travaux nécessaires à :</a:t>
            </a:r>
          </a:p>
          <a:p>
            <a:pPr lvl="1" algn="just"/>
            <a:r>
              <a:rPr lang="fr-FR" sz="2600" b="1" dirty="0">
                <a:solidFill>
                  <a:srgbClr val="FF0000"/>
                </a:solidFill>
              </a:rPr>
              <a:t>la sauvegarde de l'immeuble</a:t>
            </a:r>
            <a:r>
              <a:rPr lang="fr-FR" dirty="0"/>
              <a:t>, </a:t>
            </a:r>
          </a:p>
          <a:p>
            <a:pPr lvl="1" algn="just"/>
            <a:r>
              <a:rPr lang="fr-FR" dirty="0"/>
              <a:t> la préservation de la </a:t>
            </a:r>
            <a:r>
              <a:rPr lang="fr-FR" sz="2600" b="1" dirty="0">
                <a:solidFill>
                  <a:srgbClr val="FF0000"/>
                </a:solidFill>
              </a:rPr>
              <a:t>santé et de la sécurité </a:t>
            </a:r>
            <a:r>
              <a:rPr lang="fr-FR" dirty="0"/>
              <a:t>des occupants, </a:t>
            </a:r>
          </a:p>
          <a:p>
            <a:pPr lvl="1" algn="just"/>
            <a:r>
              <a:rPr lang="fr-FR" dirty="0"/>
              <a:t>à la réalisation </a:t>
            </a:r>
            <a:r>
              <a:rPr lang="fr-FR" b="1" dirty="0">
                <a:solidFill>
                  <a:srgbClr val="FF0000"/>
                </a:solidFill>
              </a:rPr>
              <a:t>d'économies d'énergie </a:t>
            </a:r>
            <a:r>
              <a:rPr lang="fr-FR" dirty="0"/>
              <a:t>et à la réduction des émissions de gaz à effet de serre ;</a:t>
            </a:r>
          </a:p>
          <a:p>
            <a:pPr marL="0" indent="0" algn="just">
              <a:buNone/>
            </a:pPr>
            <a:r>
              <a:rPr lang="fr-FR" dirty="0"/>
              <a:t/>
            </a:r>
            <a:br>
              <a:rPr lang="fr-FR" dirty="0"/>
            </a:br>
            <a:r>
              <a:rPr lang="fr-FR" dirty="0"/>
              <a:t>2° Une estimation du </a:t>
            </a:r>
            <a:r>
              <a:rPr lang="fr-FR" sz="3000" b="1" dirty="0">
                <a:solidFill>
                  <a:schemeClr val="accent2">
                    <a:lumMod val="75000"/>
                  </a:schemeClr>
                </a:solidFill>
              </a:rPr>
              <a:t>niveau de performance</a:t>
            </a:r>
            <a:r>
              <a:rPr lang="fr-FR" dirty="0"/>
              <a:t>;</a:t>
            </a:r>
          </a:p>
          <a:p>
            <a:pPr marL="0" indent="0" algn="just">
              <a:buNone/>
            </a:pPr>
            <a:r>
              <a:rPr lang="fr-FR" dirty="0"/>
              <a:t/>
            </a:r>
            <a:br>
              <a:rPr lang="fr-FR" dirty="0"/>
            </a:br>
            <a:r>
              <a:rPr lang="fr-FR" dirty="0"/>
              <a:t>3° Une estimation sommaire </a:t>
            </a:r>
            <a:r>
              <a:rPr lang="fr-FR" sz="3000" b="1" dirty="0">
                <a:solidFill>
                  <a:srgbClr val="0070C0"/>
                </a:solidFill>
              </a:rPr>
              <a:t>du coût </a:t>
            </a:r>
            <a:r>
              <a:rPr lang="fr-FR" dirty="0"/>
              <a:t>de ces travaux et leur hiérarchisation ;</a:t>
            </a:r>
          </a:p>
          <a:p>
            <a:pPr marL="0" indent="0" algn="just">
              <a:buNone/>
            </a:pPr>
            <a:r>
              <a:rPr lang="fr-FR" dirty="0"/>
              <a:t/>
            </a:r>
            <a:br>
              <a:rPr lang="fr-FR" dirty="0"/>
            </a:br>
            <a:r>
              <a:rPr lang="fr-FR" dirty="0"/>
              <a:t>4° </a:t>
            </a:r>
            <a:r>
              <a:rPr lang="fr-FR" sz="3000" b="1" dirty="0">
                <a:solidFill>
                  <a:srgbClr val="FF0000"/>
                </a:solidFill>
              </a:rPr>
              <a:t>Une proposition d'échéancier </a:t>
            </a:r>
            <a:r>
              <a:rPr lang="fr-FR" dirty="0"/>
              <a:t>pour les travaux dont la réalisation apparaît</a:t>
            </a:r>
          </a:p>
          <a:p>
            <a:pPr marL="0" indent="0" algn="just">
              <a:buNone/>
            </a:pPr>
            <a:r>
              <a:rPr lang="fr-FR" dirty="0"/>
              <a:t>     nécessaire dans les dix prochaines années.</a:t>
            </a:r>
          </a:p>
          <a:p>
            <a:endParaRPr lang="fr-FR" dirty="0"/>
          </a:p>
        </p:txBody>
      </p:sp>
    </p:spTree>
    <p:extLst>
      <p:ext uri="{BB962C8B-B14F-4D97-AF65-F5344CB8AC3E}">
        <p14:creationId xmlns:p14="http://schemas.microsoft.com/office/powerpoint/2010/main" val="198545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6">
              <a:lumMod val="40000"/>
              <a:lumOff val="60000"/>
            </a:schemeClr>
          </a:solidFill>
        </p:spPr>
        <p:txBody>
          <a:bodyPr/>
          <a:lstStyle/>
          <a:p>
            <a:pPr algn="ctr"/>
            <a:r>
              <a:rPr lang="fr-FR" b="1" dirty="0">
                <a:latin typeface="+mn-lt"/>
              </a:rPr>
              <a:t>Les nouvelles mesures issues de la loi « Climat et Résilience »</a:t>
            </a:r>
          </a:p>
        </p:txBody>
      </p:sp>
      <p:sp>
        <p:nvSpPr>
          <p:cNvPr id="3" name="Espace réservé du contenu 2"/>
          <p:cNvSpPr>
            <a:spLocks noGrp="1"/>
          </p:cNvSpPr>
          <p:nvPr>
            <p:ph idx="1"/>
          </p:nvPr>
        </p:nvSpPr>
        <p:spPr>
          <a:xfrm>
            <a:off x="107133" y="1914365"/>
            <a:ext cx="11977734" cy="4712772"/>
          </a:xfrm>
        </p:spPr>
        <p:txBody>
          <a:bodyPr>
            <a:normAutofit/>
          </a:bodyPr>
          <a:lstStyle/>
          <a:p>
            <a:pPr marL="0" indent="0" algn="just">
              <a:buNone/>
            </a:pPr>
            <a:endParaRPr lang="fr-FR" dirty="0"/>
          </a:p>
          <a:p>
            <a:pPr algn="just"/>
            <a:r>
              <a:rPr lang="fr-FR" dirty="0"/>
              <a:t>Ce projet de plan pluriannuel doit être établi à partir </a:t>
            </a:r>
            <a:r>
              <a:rPr lang="fr-FR" dirty="0">
                <a:solidFill>
                  <a:srgbClr val="FF0000"/>
                </a:solidFill>
                <a:latin typeface="sourcesanspro"/>
              </a:rPr>
              <a:t>d'une analyse du bâti et des équipements de l'immeuble ainsi que du diagnostic de performance énergétique</a:t>
            </a:r>
            <a:r>
              <a:rPr lang="fr-FR" dirty="0">
                <a:solidFill>
                  <a:srgbClr val="000000"/>
                </a:solidFill>
                <a:latin typeface="sourcesanspro"/>
              </a:rPr>
              <a:t> et, le cas échéant, à partir </a:t>
            </a:r>
            <a:r>
              <a:rPr lang="fr-FR" dirty="0">
                <a:solidFill>
                  <a:srgbClr val="FF0000"/>
                </a:solidFill>
                <a:latin typeface="sourcesanspro"/>
              </a:rPr>
              <a:t>du diagnostic technique global.</a:t>
            </a:r>
          </a:p>
          <a:p>
            <a:pPr marL="0" indent="0" algn="just">
              <a:buNone/>
            </a:pPr>
            <a:endParaRPr lang="fr-FR" dirty="0">
              <a:solidFill>
                <a:srgbClr val="FF0000"/>
              </a:solidFill>
              <a:latin typeface="sourcesanspro"/>
            </a:endParaRPr>
          </a:p>
          <a:p>
            <a:pPr algn="just"/>
            <a:r>
              <a:rPr lang="fr-FR" dirty="0">
                <a:solidFill>
                  <a:srgbClr val="000000"/>
                </a:solidFill>
                <a:latin typeface="sourcesanspro"/>
              </a:rPr>
              <a:t>Le syndic inscrit à l'ordre du jour de l'assemblée générale des copropriétaires </a:t>
            </a:r>
            <a:r>
              <a:rPr lang="fr-FR" dirty="0">
                <a:solidFill>
                  <a:srgbClr val="FF0000"/>
                </a:solidFill>
                <a:latin typeface="sourcesanspro"/>
              </a:rPr>
              <a:t>les modalités d'élaboration </a:t>
            </a:r>
            <a:r>
              <a:rPr lang="fr-FR" dirty="0">
                <a:solidFill>
                  <a:srgbClr val="000000"/>
                </a:solidFill>
                <a:latin typeface="sourcesanspro"/>
              </a:rPr>
              <a:t>du projet de plan pluriannuel de travaux, qui sont votées </a:t>
            </a:r>
            <a:r>
              <a:rPr lang="fr-FR" dirty="0">
                <a:solidFill>
                  <a:srgbClr val="FF0000"/>
                </a:solidFill>
                <a:latin typeface="sourcesanspro"/>
              </a:rPr>
              <a:t>à la majorité des voix exprimées des copropriétaires présents, représentés ou ayant voté par correspondance,</a:t>
            </a:r>
            <a:endParaRPr lang="fr-FR" dirty="0">
              <a:solidFill>
                <a:srgbClr val="FF0000"/>
              </a:solidFill>
            </a:endParaRPr>
          </a:p>
        </p:txBody>
      </p:sp>
    </p:spTree>
    <p:extLst>
      <p:ext uri="{BB962C8B-B14F-4D97-AF65-F5344CB8AC3E}">
        <p14:creationId xmlns:p14="http://schemas.microsoft.com/office/powerpoint/2010/main" val="30470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9225"/>
            <a:ext cx="12192000" cy="900299"/>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p>
        </p:txBody>
      </p:sp>
      <p:sp>
        <p:nvSpPr>
          <p:cNvPr id="2" name="Espace réservé du contenu 2">
            <a:extLst>
              <a:ext uri="{FF2B5EF4-FFF2-40B4-BE49-F238E27FC236}">
                <a16:creationId xmlns:a16="http://schemas.microsoft.com/office/drawing/2014/main" xmlns="" id="{E217AEF8-2846-74BE-2C03-6E7179B5314D}"/>
              </a:ext>
            </a:extLst>
          </p:cNvPr>
          <p:cNvSpPr txBox="1">
            <a:spLocks/>
          </p:cNvSpPr>
          <p:nvPr/>
        </p:nvSpPr>
        <p:spPr>
          <a:xfrm>
            <a:off x="0" y="1321535"/>
            <a:ext cx="12192000" cy="739727"/>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dirty="0">
                <a:cs typeface="Arial" panose="020B0604020202020204" pitchFamily="34" charset="0"/>
              </a:rPr>
              <a:t>PROJET PLAN PLURIANNUEL DE TRAVAUX</a:t>
            </a:r>
            <a:r>
              <a:rPr lang="fr-FR" sz="4000" b="1" dirty="0">
                <a:latin typeface="Arial" panose="020B0604020202020204" pitchFamily="34" charset="0"/>
                <a:cs typeface="Arial" panose="020B0604020202020204" pitchFamily="34" charset="0"/>
              </a:rPr>
              <a:t> </a:t>
            </a:r>
          </a:p>
        </p:txBody>
      </p:sp>
      <p:sp>
        <p:nvSpPr>
          <p:cNvPr id="6" name="Flèche : double flèche verticale 5">
            <a:extLst>
              <a:ext uri="{FF2B5EF4-FFF2-40B4-BE49-F238E27FC236}">
                <a16:creationId xmlns:a16="http://schemas.microsoft.com/office/drawing/2014/main" xmlns="" id="{A7D414DC-CF5D-04FE-6437-E0D8F6C490D7}"/>
              </a:ext>
            </a:extLst>
          </p:cNvPr>
          <p:cNvSpPr/>
          <p:nvPr/>
        </p:nvSpPr>
        <p:spPr>
          <a:xfrm>
            <a:off x="1691640" y="2188845"/>
            <a:ext cx="697230" cy="24803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7" name="Flèche : double flèche verticale 6">
            <a:extLst>
              <a:ext uri="{FF2B5EF4-FFF2-40B4-BE49-F238E27FC236}">
                <a16:creationId xmlns:a16="http://schemas.microsoft.com/office/drawing/2014/main" xmlns="" id="{0777CC34-46B9-3A34-B515-9B99F9A72F21}"/>
              </a:ext>
            </a:extLst>
          </p:cNvPr>
          <p:cNvSpPr/>
          <p:nvPr/>
        </p:nvSpPr>
        <p:spPr>
          <a:xfrm>
            <a:off x="8764905" y="2141220"/>
            <a:ext cx="697230" cy="24803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8" name="Espace réservé du contenu 2">
            <a:extLst>
              <a:ext uri="{FF2B5EF4-FFF2-40B4-BE49-F238E27FC236}">
                <a16:creationId xmlns:a16="http://schemas.microsoft.com/office/drawing/2014/main" xmlns="" id="{79042A40-FCFA-51E3-CCCC-62E6495A496E}"/>
              </a:ext>
            </a:extLst>
          </p:cNvPr>
          <p:cNvSpPr txBox="1">
            <a:spLocks/>
          </p:cNvSpPr>
          <p:nvPr/>
        </p:nvSpPr>
        <p:spPr>
          <a:xfrm>
            <a:off x="126360" y="4977766"/>
            <a:ext cx="4502789" cy="131826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FF0000"/>
                </a:solidFill>
                <a:latin typeface="sourcesanspro"/>
              </a:rPr>
              <a:t>d'une analyse du bâti et des équipements de l'immeuble</a:t>
            </a:r>
          </a:p>
          <a:p>
            <a:pPr marL="0" indent="0" algn="ctr">
              <a:buNone/>
            </a:pPr>
            <a:r>
              <a:rPr lang="fr-FR" sz="1800" b="1" dirty="0">
                <a:solidFill>
                  <a:srgbClr val="FF0000"/>
                </a:solidFill>
                <a:latin typeface="sourcesanspro"/>
              </a:rPr>
              <a:t>+ </a:t>
            </a:r>
          </a:p>
          <a:p>
            <a:pPr marL="0" indent="0" algn="ctr">
              <a:buNone/>
            </a:pPr>
            <a:r>
              <a:rPr lang="fr-FR" sz="1800" b="1" dirty="0">
                <a:solidFill>
                  <a:srgbClr val="FF0000"/>
                </a:solidFill>
                <a:latin typeface="sourcesanspro"/>
              </a:rPr>
              <a:t>diagnostic de performance énergétique</a:t>
            </a:r>
            <a:endParaRPr lang="fr-FR" sz="1800" b="1" i="0" dirty="0">
              <a:solidFill>
                <a:srgbClr val="000000"/>
              </a:solidFill>
              <a:effectLst/>
              <a:latin typeface="sourcesanspro"/>
            </a:endParaRPr>
          </a:p>
        </p:txBody>
      </p:sp>
      <p:sp>
        <p:nvSpPr>
          <p:cNvPr id="9" name="Espace réservé du contenu 2">
            <a:extLst>
              <a:ext uri="{FF2B5EF4-FFF2-40B4-BE49-F238E27FC236}">
                <a16:creationId xmlns:a16="http://schemas.microsoft.com/office/drawing/2014/main" xmlns="" id="{AD2256C2-0F27-29F0-4569-F50D8ABC2619}"/>
              </a:ext>
            </a:extLst>
          </p:cNvPr>
          <p:cNvSpPr txBox="1">
            <a:spLocks/>
          </p:cNvSpPr>
          <p:nvPr/>
        </p:nvSpPr>
        <p:spPr>
          <a:xfrm>
            <a:off x="7162156" y="4977766"/>
            <a:ext cx="4191643" cy="131826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dirty="0">
                <a:solidFill>
                  <a:srgbClr val="FF0000"/>
                </a:solidFill>
                <a:latin typeface="sourcesanspro"/>
              </a:rPr>
              <a:t>diagnostic technique global</a:t>
            </a:r>
            <a:endParaRPr lang="fr-FR" sz="4000" b="0" i="0" dirty="0">
              <a:solidFill>
                <a:srgbClr val="000000"/>
              </a:solidFill>
              <a:effectLst/>
              <a:latin typeface="sourcesanspro"/>
            </a:endParaRPr>
          </a:p>
        </p:txBody>
      </p:sp>
    </p:spTree>
    <p:extLst>
      <p:ext uri="{BB962C8B-B14F-4D97-AF65-F5344CB8AC3E}">
        <p14:creationId xmlns:p14="http://schemas.microsoft.com/office/powerpoint/2010/main" val="212103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double flèche verticale 5">
            <a:extLst>
              <a:ext uri="{FF2B5EF4-FFF2-40B4-BE49-F238E27FC236}">
                <a16:creationId xmlns:a16="http://schemas.microsoft.com/office/drawing/2014/main" xmlns="" id="{A7D414DC-CF5D-04FE-6437-E0D8F6C490D7}"/>
              </a:ext>
            </a:extLst>
          </p:cNvPr>
          <p:cNvSpPr/>
          <p:nvPr/>
        </p:nvSpPr>
        <p:spPr>
          <a:xfrm>
            <a:off x="1746675" y="1099524"/>
            <a:ext cx="697230" cy="5758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3" name="Espace réservé du contenu 2"/>
          <p:cNvSpPr>
            <a:spLocks noGrp="1"/>
          </p:cNvSpPr>
          <p:nvPr>
            <p:ph idx="1"/>
          </p:nvPr>
        </p:nvSpPr>
        <p:spPr>
          <a:xfrm>
            <a:off x="0" y="199225"/>
            <a:ext cx="12192000" cy="900299"/>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p>
        </p:txBody>
      </p:sp>
      <p:sp>
        <p:nvSpPr>
          <p:cNvPr id="2" name="Espace réservé du contenu 2">
            <a:extLst>
              <a:ext uri="{FF2B5EF4-FFF2-40B4-BE49-F238E27FC236}">
                <a16:creationId xmlns:a16="http://schemas.microsoft.com/office/drawing/2014/main" xmlns="" id="{E217AEF8-2846-74BE-2C03-6E7179B5314D}"/>
              </a:ext>
            </a:extLst>
          </p:cNvPr>
          <p:cNvSpPr txBox="1">
            <a:spLocks/>
          </p:cNvSpPr>
          <p:nvPr/>
        </p:nvSpPr>
        <p:spPr>
          <a:xfrm>
            <a:off x="103022" y="1906722"/>
            <a:ext cx="4571696" cy="739727"/>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a:solidFill>
                  <a:srgbClr val="FF0000"/>
                </a:solidFill>
                <a:latin typeface="sourcesanspro"/>
              </a:rPr>
              <a:t>d'une analyse du bâti et des équipements de l'immeuble</a:t>
            </a:r>
            <a:endParaRPr lang="fr-FR" sz="4000" b="1" dirty="0">
              <a:solidFill>
                <a:srgbClr val="FF0000"/>
              </a:solidFill>
              <a:latin typeface="sourcesanspro"/>
            </a:endParaRPr>
          </a:p>
        </p:txBody>
      </p:sp>
      <p:sp>
        <p:nvSpPr>
          <p:cNvPr id="7" name="Flèche : double flèche verticale 6">
            <a:extLst>
              <a:ext uri="{FF2B5EF4-FFF2-40B4-BE49-F238E27FC236}">
                <a16:creationId xmlns:a16="http://schemas.microsoft.com/office/drawing/2014/main" xmlns="" id="{0777CC34-46B9-3A34-B515-9B99F9A72F21}"/>
              </a:ext>
            </a:extLst>
          </p:cNvPr>
          <p:cNvSpPr/>
          <p:nvPr/>
        </p:nvSpPr>
        <p:spPr>
          <a:xfrm>
            <a:off x="8717911" y="1099524"/>
            <a:ext cx="697230" cy="33831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8" name="Espace réservé du contenu 2">
            <a:extLst>
              <a:ext uri="{FF2B5EF4-FFF2-40B4-BE49-F238E27FC236}">
                <a16:creationId xmlns:a16="http://schemas.microsoft.com/office/drawing/2014/main" xmlns="" id="{79042A40-FCFA-51E3-CCCC-62E6495A496E}"/>
              </a:ext>
            </a:extLst>
          </p:cNvPr>
          <p:cNvSpPr txBox="1">
            <a:spLocks/>
          </p:cNvSpPr>
          <p:nvPr/>
        </p:nvSpPr>
        <p:spPr>
          <a:xfrm>
            <a:off x="75978" y="2839480"/>
            <a:ext cx="4571696" cy="476137"/>
          </a:xfrm>
          <a:prstGeom prst="rect">
            <a:avLst/>
          </a:prstGeom>
          <a:solidFill>
            <a:schemeClr val="accent2">
              <a:lumMod val="60000"/>
              <a:lumOff val="4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4000" b="0" i="0" dirty="0">
                <a:solidFill>
                  <a:srgbClr val="000000"/>
                </a:solidFill>
                <a:effectLst/>
                <a:latin typeface="sourcesanspro"/>
              </a:rPr>
              <a:t>Pas de finition légale</a:t>
            </a:r>
          </a:p>
        </p:txBody>
      </p:sp>
      <p:sp>
        <p:nvSpPr>
          <p:cNvPr id="9" name="Espace réservé du contenu 2">
            <a:extLst>
              <a:ext uri="{FF2B5EF4-FFF2-40B4-BE49-F238E27FC236}">
                <a16:creationId xmlns:a16="http://schemas.microsoft.com/office/drawing/2014/main" xmlns="" id="{AD2256C2-0F27-29F0-4569-F50D8ABC2619}"/>
              </a:ext>
            </a:extLst>
          </p:cNvPr>
          <p:cNvSpPr txBox="1">
            <a:spLocks/>
          </p:cNvSpPr>
          <p:nvPr/>
        </p:nvSpPr>
        <p:spPr>
          <a:xfrm>
            <a:off x="6639299" y="3518591"/>
            <a:ext cx="4854451" cy="3364821"/>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200" b="0" i="0" dirty="0">
                <a:solidFill>
                  <a:srgbClr val="000000"/>
                </a:solidFill>
                <a:effectLst/>
                <a:latin typeface="sourcesanspro"/>
              </a:rPr>
              <a:t>1° Une analyse de l'état apparent des parties communes et des équipements communs de l'immeuble ;</a:t>
            </a:r>
          </a:p>
          <a:p>
            <a:pPr algn="just"/>
            <a:r>
              <a:rPr lang="fr-FR" sz="1200" b="0" i="0" dirty="0">
                <a:solidFill>
                  <a:srgbClr val="000000"/>
                </a:solidFill>
                <a:effectLst/>
                <a:latin typeface="sourcesanspro"/>
              </a:rPr>
              <a:t>2° Un état technique de l'immeuble et des équipements communs au regard des obligations légales et réglementaires au titre de la construction ;</a:t>
            </a:r>
          </a:p>
          <a:p>
            <a:pPr algn="just"/>
            <a:r>
              <a:rPr lang="fr-FR" sz="1200" b="0" i="0" dirty="0">
                <a:solidFill>
                  <a:srgbClr val="000000"/>
                </a:solidFill>
                <a:effectLst/>
                <a:latin typeface="sourcesanspro"/>
              </a:rPr>
              <a:t>3° Une analyse des améliorations possibles de la gestion technique et patrimoniale de l'immeuble ;</a:t>
            </a:r>
          </a:p>
          <a:p>
            <a:pPr algn="just"/>
            <a:r>
              <a:rPr lang="fr-FR" sz="1400" b="1" i="0" dirty="0">
                <a:solidFill>
                  <a:srgbClr val="FF0000"/>
                </a:solidFill>
                <a:effectLst/>
                <a:latin typeface="sourcesanspro"/>
              </a:rPr>
              <a:t>4° Un diagnostic de performance énergétique de l'immeuble tel que prévu aux articles </a:t>
            </a:r>
            <a:r>
              <a:rPr lang="fr-FR" sz="1400" b="1" i="0" u="sng" dirty="0">
                <a:solidFill>
                  <a:srgbClr val="FF0000"/>
                </a:solidFill>
                <a:effectLst/>
                <a:latin typeface="sourcesanspro"/>
                <a:hlinkClick r:id="rId2">
                  <a:extLst>
                    <a:ext uri="{A12FA001-AC4F-418D-AE19-62706E023703}">
                      <ahyp:hlinkClr xmlns:ahyp="http://schemas.microsoft.com/office/drawing/2018/hyperlinkcolor" xmlns="" val="tx"/>
                    </a:ext>
                  </a:extLst>
                </a:hlinkClick>
              </a:rPr>
              <a:t>L. 126-28 </a:t>
            </a:r>
            <a:r>
              <a:rPr lang="fr-FR" sz="1400" b="1" i="0" dirty="0">
                <a:solidFill>
                  <a:srgbClr val="FF0000"/>
                </a:solidFill>
                <a:effectLst/>
                <a:latin typeface="sourcesanspro"/>
              </a:rPr>
              <a:t>ou </a:t>
            </a:r>
            <a:r>
              <a:rPr lang="fr-FR" sz="1400" b="1" i="0" u="sng" dirty="0">
                <a:solidFill>
                  <a:srgbClr val="FF0000"/>
                </a:solidFill>
                <a:effectLst/>
                <a:latin typeface="sourcesanspro"/>
                <a:hlinkClick r:id="rId3">
                  <a:extLst>
                    <a:ext uri="{A12FA001-AC4F-418D-AE19-62706E023703}">
                      <ahyp:hlinkClr xmlns:ahyp="http://schemas.microsoft.com/office/drawing/2018/hyperlinkcolor" xmlns="" val="tx"/>
                    </a:ext>
                  </a:extLst>
                </a:hlinkClick>
              </a:rPr>
              <a:t>L. 126-31</a:t>
            </a:r>
            <a:r>
              <a:rPr lang="fr-FR" sz="1400" b="1" i="0" dirty="0">
                <a:solidFill>
                  <a:srgbClr val="FF0000"/>
                </a:solidFill>
                <a:effectLst/>
                <a:latin typeface="sourcesanspro"/>
              </a:rPr>
              <a:t> du présent code.</a:t>
            </a:r>
          </a:p>
          <a:p>
            <a:pPr algn="just"/>
            <a:r>
              <a:rPr lang="fr-FR" sz="1200" b="0" i="0" dirty="0">
                <a:solidFill>
                  <a:srgbClr val="000000"/>
                </a:solidFill>
                <a:effectLst/>
                <a:latin typeface="sourcesanspro"/>
              </a:rPr>
              <a:t>Il fait apparaître une évaluation sommaire du coût et une liste des travaux nécessaires à la conservation de l'immeuble, à la préservation de la santé et de la sécurité des occupants et à la réalisation d'économies d'énergie, en précisant notamment ceux qui devraient être menés dans les dix prochaines années.</a:t>
            </a:r>
          </a:p>
        </p:txBody>
      </p:sp>
      <p:sp>
        <p:nvSpPr>
          <p:cNvPr id="4" name="Espace réservé du contenu 2">
            <a:extLst>
              <a:ext uri="{FF2B5EF4-FFF2-40B4-BE49-F238E27FC236}">
                <a16:creationId xmlns:a16="http://schemas.microsoft.com/office/drawing/2014/main" xmlns="" id="{32F153E5-8D92-462E-E69B-9E2FFF1CEC70}"/>
              </a:ext>
            </a:extLst>
          </p:cNvPr>
          <p:cNvSpPr txBox="1">
            <a:spLocks/>
          </p:cNvSpPr>
          <p:nvPr/>
        </p:nvSpPr>
        <p:spPr>
          <a:xfrm>
            <a:off x="6844052" y="1924006"/>
            <a:ext cx="4571696" cy="739727"/>
          </a:xfrm>
          <a:prstGeom prst="rect">
            <a:avLst/>
          </a:prstGeom>
          <a:solidFill>
            <a:schemeClr val="accent4">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solidFill>
                  <a:srgbClr val="FF0000"/>
                </a:solidFill>
                <a:latin typeface="sourcesanspro"/>
              </a:rPr>
              <a:t>diagnostic technique global</a:t>
            </a:r>
            <a:endParaRPr lang="fr-FR" sz="3200" b="1" dirty="0">
              <a:solidFill>
                <a:srgbClr val="000000"/>
              </a:solidFill>
              <a:latin typeface="sourcesanspro"/>
            </a:endParaRPr>
          </a:p>
        </p:txBody>
      </p:sp>
      <p:sp>
        <p:nvSpPr>
          <p:cNvPr id="5" name="Espace réservé du contenu 2">
            <a:extLst>
              <a:ext uri="{FF2B5EF4-FFF2-40B4-BE49-F238E27FC236}">
                <a16:creationId xmlns:a16="http://schemas.microsoft.com/office/drawing/2014/main" xmlns="" id="{3E389CD2-689F-407E-F500-070D41705183}"/>
              </a:ext>
            </a:extLst>
          </p:cNvPr>
          <p:cNvSpPr txBox="1">
            <a:spLocks/>
          </p:cNvSpPr>
          <p:nvPr/>
        </p:nvSpPr>
        <p:spPr>
          <a:xfrm>
            <a:off x="103022" y="4853959"/>
            <a:ext cx="4517608" cy="2011997"/>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1200" b="1" i="0" u="sng" dirty="0">
                <a:solidFill>
                  <a:srgbClr val="4A5E81"/>
                </a:solidFill>
                <a:effectLst/>
                <a:latin typeface="robotoslab"/>
                <a:hlinkClick r:id="rId4"/>
              </a:rPr>
              <a:t>Article L126-26</a:t>
            </a:r>
            <a:endParaRPr lang="fr-FR" sz="1200" b="1" i="0" dirty="0">
              <a:solidFill>
                <a:srgbClr val="000000"/>
              </a:solidFill>
              <a:effectLst/>
              <a:latin typeface="sourcesanspro"/>
            </a:endParaRPr>
          </a:p>
          <a:p>
            <a:pPr marL="0" indent="0" algn="just">
              <a:buNone/>
            </a:pPr>
            <a:r>
              <a:rPr lang="fr-FR" sz="1200" b="0" i="0" dirty="0">
                <a:solidFill>
                  <a:srgbClr val="000000"/>
                </a:solidFill>
                <a:effectLst/>
                <a:latin typeface="sourcesanspro"/>
              </a:rPr>
              <a:t>Le diagnostic de performance énergétique d'un bâtiment ou d'une partie de bâtiment est un document qui comporte la quantité d'énergie effectivement consommée ou estimée, exprimée en énergie primaire et finale, ainsi que les émissions de gaz à effet de serre induites. </a:t>
            </a:r>
          </a:p>
          <a:p>
            <a:pPr marL="0" indent="0" algn="just">
              <a:buNone/>
            </a:pPr>
            <a:r>
              <a:rPr lang="fr-FR" sz="1200" b="0" i="0" dirty="0">
                <a:solidFill>
                  <a:srgbClr val="000000"/>
                </a:solidFill>
                <a:effectLst/>
                <a:latin typeface="sourcesanspro"/>
              </a:rPr>
              <a:t>Il est établi par une personne répondant aux conditions prévues par l'article L. 271-6.</a:t>
            </a:r>
          </a:p>
          <a:p>
            <a:pPr marL="0" indent="0" algn="just">
              <a:buNone/>
            </a:pPr>
            <a:r>
              <a:rPr lang="fr-FR" sz="1200" b="0" i="0" dirty="0">
                <a:solidFill>
                  <a:srgbClr val="000000"/>
                </a:solidFill>
                <a:effectLst/>
                <a:latin typeface="sourcesanspro"/>
              </a:rPr>
              <a:t>Sa durée de validité est fixée par voie réglementaire.</a:t>
            </a:r>
          </a:p>
        </p:txBody>
      </p:sp>
      <p:sp>
        <p:nvSpPr>
          <p:cNvPr id="10" name="Espace réservé du contenu 2">
            <a:extLst>
              <a:ext uri="{FF2B5EF4-FFF2-40B4-BE49-F238E27FC236}">
                <a16:creationId xmlns:a16="http://schemas.microsoft.com/office/drawing/2014/main" xmlns="" id="{66CDA7E9-95CC-F985-CE72-78882F54D9FB}"/>
              </a:ext>
            </a:extLst>
          </p:cNvPr>
          <p:cNvSpPr txBox="1">
            <a:spLocks/>
          </p:cNvSpPr>
          <p:nvPr/>
        </p:nvSpPr>
        <p:spPr>
          <a:xfrm>
            <a:off x="6780678" y="2860086"/>
            <a:ext cx="4571696" cy="434923"/>
          </a:xfrm>
          <a:prstGeom prst="rect">
            <a:avLst/>
          </a:prstGeom>
          <a:solidFill>
            <a:schemeClr val="accent2">
              <a:lumMod val="60000"/>
              <a:lumOff val="4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0" i="0" dirty="0">
                <a:solidFill>
                  <a:srgbClr val="000000"/>
                </a:solidFill>
                <a:effectLst/>
                <a:latin typeface="sourcesanspro"/>
              </a:rPr>
              <a:t>finition légale</a:t>
            </a:r>
          </a:p>
        </p:txBody>
      </p:sp>
      <p:sp>
        <p:nvSpPr>
          <p:cNvPr id="11" name="Espace réservé du contenu 2">
            <a:extLst>
              <a:ext uri="{FF2B5EF4-FFF2-40B4-BE49-F238E27FC236}">
                <a16:creationId xmlns:a16="http://schemas.microsoft.com/office/drawing/2014/main" xmlns="" id="{55C50331-C3C9-4EA2-8859-5E50534AA5F0}"/>
              </a:ext>
            </a:extLst>
          </p:cNvPr>
          <p:cNvSpPr txBox="1">
            <a:spLocks/>
          </p:cNvSpPr>
          <p:nvPr/>
        </p:nvSpPr>
        <p:spPr>
          <a:xfrm>
            <a:off x="75978" y="4016183"/>
            <a:ext cx="4571696" cy="739727"/>
          </a:xfrm>
          <a:prstGeom prst="rect">
            <a:avLst/>
          </a:prstGeom>
          <a:solidFill>
            <a:schemeClr val="accent4">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dirty="0">
                <a:solidFill>
                  <a:srgbClr val="FF0000"/>
                </a:solidFill>
                <a:latin typeface="sourcesanspro"/>
              </a:rPr>
              <a:t>diagnostic de performance énergétique</a:t>
            </a:r>
            <a:endParaRPr lang="fr-FR" sz="4000" b="1" dirty="0">
              <a:solidFill>
                <a:srgbClr val="000000"/>
              </a:solidFill>
              <a:latin typeface="sourcesanspro"/>
            </a:endParaRPr>
          </a:p>
        </p:txBody>
      </p:sp>
      <p:sp>
        <p:nvSpPr>
          <p:cNvPr id="12" name="Signe Plus 11">
            <a:extLst>
              <a:ext uri="{FF2B5EF4-FFF2-40B4-BE49-F238E27FC236}">
                <a16:creationId xmlns:a16="http://schemas.microsoft.com/office/drawing/2014/main" xmlns="" id="{C37A4A55-FA6D-4671-ACCE-24A2C166AD6C}"/>
              </a:ext>
            </a:extLst>
          </p:cNvPr>
          <p:cNvSpPr/>
          <p:nvPr/>
        </p:nvSpPr>
        <p:spPr>
          <a:xfrm>
            <a:off x="1782935" y="3366595"/>
            <a:ext cx="578891" cy="59183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defTabSz="457200">
              <a:buFontTx/>
              <a:buChar char="-"/>
            </a:pPr>
            <a:endParaRPr lang="fr-FR" sz="2000" dirty="0"/>
          </a:p>
        </p:txBody>
      </p:sp>
    </p:spTree>
    <p:extLst>
      <p:ext uri="{BB962C8B-B14F-4D97-AF65-F5344CB8AC3E}">
        <p14:creationId xmlns:p14="http://schemas.microsoft.com/office/powerpoint/2010/main" val="400927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cteur droit avec flèche 47">
            <a:extLst>
              <a:ext uri="{FF2B5EF4-FFF2-40B4-BE49-F238E27FC236}">
                <a16:creationId xmlns:a16="http://schemas.microsoft.com/office/drawing/2014/main" xmlns="" id="{11C58BAC-07B8-46B6-BEE6-71EA4EF4A1D2}"/>
              </a:ext>
            </a:extLst>
          </p:cNvPr>
          <p:cNvCxnSpPr>
            <a:cxnSpLocks/>
          </p:cNvCxnSpPr>
          <p:nvPr/>
        </p:nvCxnSpPr>
        <p:spPr>
          <a:xfrm>
            <a:off x="3759412" y="4541820"/>
            <a:ext cx="0" cy="810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2290526" y="199225"/>
            <a:ext cx="7197505" cy="640219"/>
          </a:xfrm>
          <a:solidFill>
            <a:schemeClr val="accent6">
              <a:lumMod val="60000"/>
              <a:lumOff val="40000"/>
            </a:schemeClr>
          </a:solidFill>
        </p:spPr>
        <p:txBody>
          <a:bodyPr>
            <a:normAutofit/>
          </a:bodyPr>
          <a:lstStyle/>
          <a:p>
            <a:pPr marL="0" indent="0" algn="ctr">
              <a:buNone/>
            </a:pPr>
            <a:r>
              <a:rPr lang="fr-FR" sz="4000" b="1" dirty="0">
                <a:latin typeface="Arial" panose="020B0604020202020204" pitchFamily="34" charset="0"/>
                <a:cs typeface="Arial" panose="020B0604020202020204" pitchFamily="34" charset="0"/>
              </a:rPr>
              <a:t>ASSEMBLEE GENERALE</a:t>
            </a:r>
          </a:p>
        </p:txBody>
      </p:sp>
      <p:cxnSp>
        <p:nvCxnSpPr>
          <p:cNvPr id="14" name="Connecteur : en angle 13">
            <a:extLst>
              <a:ext uri="{FF2B5EF4-FFF2-40B4-BE49-F238E27FC236}">
                <a16:creationId xmlns:a16="http://schemas.microsoft.com/office/drawing/2014/main" xmlns="" id="{B9D379DB-E56A-4DC5-9489-7E3856D029EF}"/>
              </a:ext>
            </a:extLst>
          </p:cNvPr>
          <p:cNvCxnSpPr>
            <a:cxnSpLocks/>
          </p:cNvCxnSpPr>
          <p:nvPr/>
        </p:nvCxnSpPr>
        <p:spPr>
          <a:xfrm rot="10800000" flipV="1">
            <a:off x="1711108" y="864920"/>
            <a:ext cx="3485584" cy="1417339"/>
          </a:xfrm>
          <a:prstGeom prst="bentConnector3">
            <a:avLst>
              <a:gd name="adj1" fmla="val 50000"/>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xmlns="" id="{A8BEABF0-A1AC-40B6-8AA9-5F78EC0C363C}"/>
              </a:ext>
            </a:extLst>
          </p:cNvPr>
          <p:cNvCxnSpPr>
            <a:cxnSpLocks/>
          </p:cNvCxnSpPr>
          <p:nvPr/>
        </p:nvCxnSpPr>
        <p:spPr>
          <a:xfrm>
            <a:off x="5196692" y="873453"/>
            <a:ext cx="4725909" cy="1417337"/>
          </a:xfrm>
          <a:prstGeom prst="bentConnector3">
            <a:avLst>
              <a:gd name="adj1" fmla="val 50000"/>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xmlns="" id="{6F67C8E6-8209-4F36-B274-B7D281C8BAA6}"/>
              </a:ext>
            </a:extLst>
          </p:cNvPr>
          <p:cNvCxnSpPr>
            <a:cxnSpLocks/>
            <a:endCxn id="32" idx="0"/>
          </p:cNvCxnSpPr>
          <p:nvPr/>
        </p:nvCxnSpPr>
        <p:spPr>
          <a:xfrm>
            <a:off x="5507513" y="839444"/>
            <a:ext cx="0" cy="21227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xmlns="" id="{E430BE8A-036E-4618-BAA3-2E2E8E516849}"/>
              </a:ext>
            </a:extLst>
          </p:cNvPr>
          <p:cNvCxnSpPr>
            <a:cxnSpLocks/>
          </p:cNvCxnSpPr>
          <p:nvPr/>
        </p:nvCxnSpPr>
        <p:spPr>
          <a:xfrm>
            <a:off x="1711108" y="2273206"/>
            <a:ext cx="0" cy="7786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xmlns="" id="{5F15214A-6F9E-4DE9-9D08-DEC3F6138066}"/>
              </a:ext>
            </a:extLst>
          </p:cNvPr>
          <p:cNvCxnSpPr>
            <a:cxnSpLocks/>
          </p:cNvCxnSpPr>
          <p:nvPr/>
        </p:nvCxnSpPr>
        <p:spPr>
          <a:xfrm>
            <a:off x="9886382" y="2312685"/>
            <a:ext cx="0" cy="699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FA8750F1-5A95-4E95-9C38-7E8EC7EA5C88}"/>
              </a:ext>
            </a:extLst>
          </p:cNvPr>
          <p:cNvSpPr/>
          <p:nvPr/>
        </p:nvSpPr>
        <p:spPr>
          <a:xfrm>
            <a:off x="253495" y="3035746"/>
            <a:ext cx="3123423" cy="9002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defTabSz="457200">
              <a:buFontTx/>
              <a:buChar char="-"/>
            </a:pPr>
            <a:r>
              <a:rPr lang="fr-FR" sz="2000" dirty="0"/>
              <a:t>ADOPTE EN TOTALITE</a:t>
            </a:r>
          </a:p>
        </p:txBody>
      </p:sp>
      <p:sp>
        <p:nvSpPr>
          <p:cNvPr id="32" name="Rectangle 31">
            <a:extLst>
              <a:ext uri="{FF2B5EF4-FFF2-40B4-BE49-F238E27FC236}">
                <a16:creationId xmlns:a16="http://schemas.microsoft.com/office/drawing/2014/main" xmlns="" id="{558565C0-A274-47AE-AFE3-083DFBF604EA}"/>
              </a:ext>
            </a:extLst>
          </p:cNvPr>
          <p:cNvSpPr/>
          <p:nvPr/>
        </p:nvSpPr>
        <p:spPr>
          <a:xfrm>
            <a:off x="3945801" y="2962185"/>
            <a:ext cx="3123423" cy="900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defTabSz="457200">
              <a:buFontTx/>
              <a:buChar char="-"/>
            </a:pPr>
            <a:r>
              <a:rPr lang="fr-FR" sz="2000" dirty="0"/>
              <a:t>ADOPTE DE MANIÈRE PARTIELLE</a:t>
            </a:r>
          </a:p>
        </p:txBody>
      </p:sp>
      <p:sp>
        <p:nvSpPr>
          <p:cNvPr id="33" name="Rectangle 32">
            <a:extLst>
              <a:ext uri="{FF2B5EF4-FFF2-40B4-BE49-F238E27FC236}">
                <a16:creationId xmlns:a16="http://schemas.microsoft.com/office/drawing/2014/main" xmlns="" id="{F9E3A4B3-1F83-475A-B744-3A1BE76A13D3}"/>
              </a:ext>
            </a:extLst>
          </p:cNvPr>
          <p:cNvSpPr/>
          <p:nvPr/>
        </p:nvSpPr>
        <p:spPr>
          <a:xfrm>
            <a:off x="8270349" y="3023904"/>
            <a:ext cx="3123423" cy="9002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r>
              <a:rPr lang="fr-FR" sz="2000" dirty="0"/>
              <a:t>REFUSE EN TOTALITE</a:t>
            </a:r>
          </a:p>
        </p:txBody>
      </p:sp>
      <p:sp>
        <p:nvSpPr>
          <p:cNvPr id="38" name="Rectangle 37">
            <a:extLst>
              <a:ext uri="{FF2B5EF4-FFF2-40B4-BE49-F238E27FC236}">
                <a16:creationId xmlns:a16="http://schemas.microsoft.com/office/drawing/2014/main" xmlns="" id="{A0A5BB7C-8325-43FE-AEE7-7179D1471339}"/>
              </a:ext>
            </a:extLst>
          </p:cNvPr>
          <p:cNvSpPr/>
          <p:nvPr/>
        </p:nvSpPr>
        <p:spPr>
          <a:xfrm>
            <a:off x="348533" y="4351403"/>
            <a:ext cx="6803701" cy="523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defTabSz="457200">
              <a:buFontTx/>
              <a:buChar char="-"/>
            </a:pPr>
            <a:r>
              <a:rPr lang="fr-FR" sz="2000" dirty="0"/>
              <a:t>MISE EN APPLICATION</a:t>
            </a:r>
          </a:p>
        </p:txBody>
      </p:sp>
      <p:sp>
        <p:nvSpPr>
          <p:cNvPr id="39" name="Rectangle 38">
            <a:extLst>
              <a:ext uri="{FF2B5EF4-FFF2-40B4-BE49-F238E27FC236}">
                <a16:creationId xmlns:a16="http://schemas.microsoft.com/office/drawing/2014/main" xmlns="" id="{AB9D6489-21B7-43BF-BDF2-A1B40BA3D8ED}"/>
              </a:ext>
            </a:extLst>
          </p:cNvPr>
          <p:cNvSpPr/>
          <p:nvPr/>
        </p:nvSpPr>
        <p:spPr>
          <a:xfrm>
            <a:off x="8270348" y="4613126"/>
            <a:ext cx="3123423" cy="9002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defTabSz="457200">
              <a:buFontTx/>
              <a:buChar char="-"/>
            </a:pPr>
            <a:r>
              <a:rPr lang="fr-FR" sz="2000" dirty="0"/>
              <a:t>PRESENTATION A LA PROCHAINE ASSEMBLEE GENERALE</a:t>
            </a:r>
          </a:p>
        </p:txBody>
      </p:sp>
      <p:cxnSp>
        <p:nvCxnSpPr>
          <p:cNvPr id="41" name="Connecteur droit avec flèche 40">
            <a:extLst>
              <a:ext uri="{FF2B5EF4-FFF2-40B4-BE49-F238E27FC236}">
                <a16:creationId xmlns:a16="http://schemas.microsoft.com/office/drawing/2014/main" xmlns="" id="{BD47EA21-C1BC-45F2-9EE5-338D3B52D936}"/>
              </a:ext>
            </a:extLst>
          </p:cNvPr>
          <p:cNvCxnSpPr>
            <a:cxnSpLocks/>
            <a:stCxn id="30" idx="2"/>
            <a:endCxn id="38" idx="0"/>
          </p:cNvCxnSpPr>
          <p:nvPr/>
        </p:nvCxnSpPr>
        <p:spPr>
          <a:xfrm>
            <a:off x="1815207" y="3936045"/>
            <a:ext cx="1935177" cy="4153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xmlns="" id="{A60CA169-364D-4703-B3A3-9CA90AFA63D8}"/>
              </a:ext>
            </a:extLst>
          </p:cNvPr>
          <p:cNvCxnSpPr>
            <a:cxnSpLocks/>
            <a:stCxn id="32" idx="2"/>
            <a:endCxn id="38" idx="0"/>
          </p:cNvCxnSpPr>
          <p:nvPr/>
        </p:nvCxnSpPr>
        <p:spPr>
          <a:xfrm flipH="1">
            <a:off x="3750384" y="3862484"/>
            <a:ext cx="1757129" cy="4889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xmlns="" id="{2E758FD9-0686-488C-BC77-86144097A3D8}"/>
              </a:ext>
            </a:extLst>
          </p:cNvPr>
          <p:cNvCxnSpPr/>
          <p:nvPr/>
        </p:nvCxnSpPr>
        <p:spPr>
          <a:xfrm>
            <a:off x="9832060" y="3913485"/>
            <a:ext cx="0" cy="6996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163C8877-EE03-4F41-8B1D-57DF5F2AAEAB}"/>
              </a:ext>
            </a:extLst>
          </p:cNvPr>
          <p:cNvSpPr/>
          <p:nvPr/>
        </p:nvSpPr>
        <p:spPr>
          <a:xfrm>
            <a:off x="425515" y="5352496"/>
            <a:ext cx="6803701" cy="421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r>
              <a:rPr lang="fr-FR" sz="2000" dirty="0"/>
              <a:t>REALISATION DE DEVIS</a:t>
            </a:r>
          </a:p>
        </p:txBody>
      </p:sp>
      <p:sp>
        <p:nvSpPr>
          <p:cNvPr id="49" name="Rectangle 48">
            <a:extLst>
              <a:ext uri="{FF2B5EF4-FFF2-40B4-BE49-F238E27FC236}">
                <a16:creationId xmlns:a16="http://schemas.microsoft.com/office/drawing/2014/main" xmlns="" id="{8E2E841E-7980-4710-BE4C-838C34978A7D}"/>
              </a:ext>
            </a:extLst>
          </p:cNvPr>
          <p:cNvSpPr/>
          <p:nvPr/>
        </p:nvSpPr>
        <p:spPr>
          <a:xfrm>
            <a:off x="1878582" y="981792"/>
            <a:ext cx="4725909" cy="104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Adopte à la majorité des voix exprimées des copropriétaires présents, représentés ou ayant voté par correspondance</a:t>
            </a:r>
            <a:r>
              <a:rPr lang="fr-FR" sz="2000" dirty="0"/>
              <a:t>.</a:t>
            </a:r>
            <a:br>
              <a:rPr lang="fr-FR" sz="2000" dirty="0"/>
            </a:br>
            <a:endParaRPr lang="fr-FR" sz="2000" dirty="0"/>
          </a:p>
        </p:txBody>
      </p:sp>
      <p:sp>
        <p:nvSpPr>
          <p:cNvPr id="64" name="Espace réservé du contenu 2">
            <a:extLst>
              <a:ext uri="{FF2B5EF4-FFF2-40B4-BE49-F238E27FC236}">
                <a16:creationId xmlns:a16="http://schemas.microsoft.com/office/drawing/2014/main" xmlns="" id="{4A7F9AC6-02CE-4AFB-BACB-86CA6BEC29FA}"/>
              </a:ext>
            </a:extLst>
          </p:cNvPr>
          <p:cNvSpPr txBox="1">
            <a:spLocks/>
          </p:cNvSpPr>
          <p:nvPr/>
        </p:nvSpPr>
        <p:spPr>
          <a:xfrm>
            <a:off x="1878582" y="6260792"/>
            <a:ext cx="4141972" cy="421912"/>
          </a:xfrm>
          <a:prstGeom prst="rect">
            <a:avLst/>
          </a:prstGeom>
          <a:solidFill>
            <a:schemeClr val="accent6">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b="1" dirty="0">
                <a:latin typeface="Arial" panose="020B0604020202020204" pitchFamily="34" charset="0"/>
                <a:cs typeface="Arial" panose="020B0604020202020204" pitchFamily="34" charset="0"/>
              </a:rPr>
              <a:t>ASSEMBLEE GENERALE</a:t>
            </a:r>
          </a:p>
        </p:txBody>
      </p:sp>
      <p:cxnSp>
        <p:nvCxnSpPr>
          <p:cNvPr id="67" name="Connecteur droit avec flèche 66">
            <a:extLst>
              <a:ext uri="{FF2B5EF4-FFF2-40B4-BE49-F238E27FC236}">
                <a16:creationId xmlns:a16="http://schemas.microsoft.com/office/drawing/2014/main" xmlns="" id="{D4C9DDF1-46FF-4AA8-ADD7-7EFF5519D6D9}"/>
              </a:ext>
            </a:extLst>
          </p:cNvPr>
          <p:cNvCxnSpPr>
            <a:cxnSpLocks/>
          </p:cNvCxnSpPr>
          <p:nvPr/>
        </p:nvCxnSpPr>
        <p:spPr>
          <a:xfrm>
            <a:off x="3766905" y="5774407"/>
            <a:ext cx="0" cy="4863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4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F3B75C-E2BC-441C-97BF-CDEFB4BED03B}"/>
              </a:ext>
            </a:extLst>
          </p:cNvPr>
          <p:cNvSpPr>
            <a:spLocks noGrp="1"/>
          </p:cNvSpPr>
          <p:nvPr>
            <p:ph type="ctrTitle"/>
          </p:nvPr>
        </p:nvSpPr>
        <p:spPr>
          <a:xfrm>
            <a:off x="848605" y="180976"/>
            <a:ext cx="10494785" cy="1781174"/>
          </a:xfrm>
          <a:solidFill>
            <a:schemeClr val="accent6">
              <a:lumMod val="40000"/>
              <a:lumOff val="60000"/>
            </a:schemeClr>
          </a:solidFill>
          <a:ln>
            <a:solidFill>
              <a:schemeClr val="tx1"/>
            </a:solidFill>
          </a:ln>
        </p:spPr>
        <p:txBody>
          <a:bodyPr>
            <a:normAutofit/>
          </a:bodyPr>
          <a:lstStyle/>
          <a:p>
            <a:pPr lvl="0">
              <a:lnSpc>
                <a:spcPct val="100000"/>
              </a:lnSpc>
              <a:spcBef>
                <a:spcPts val="0"/>
              </a:spcBef>
            </a:pPr>
            <a:r>
              <a:rPr lang="fr-FR" sz="5200" b="1" dirty="0" smtClean="0">
                <a:latin typeface="+mn-lt"/>
                <a:ea typeface="Calibri" panose="020F0502020204030204" pitchFamily="34" charset="0"/>
                <a:cs typeface="Calibri" panose="020F0502020204030204" pitchFamily="34" charset="0"/>
              </a:rPr>
              <a:t>LA MISE EN PLACE DU FONDS DE TRAVAUX </a:t>
            </a:r>
            <a:endParaRPr lang="fr-FR" sz="5200" dirty="0">
              <a:latin typeface="+mn-lt"/>
              <a:ea typeface="+mn-ea"/>
              <a:cs typeface="+mn-cs"/>
            </a:endParaRPr>
          </a:p>
        </p:txBody>
      </p:sp>
      <p:pic>
        <p:nvPicPr>
          <p:cNvPr id="1026" name="Picture 2" descr="f8df1bef-6142-4e4a-b0fa-a0c9dc9f2f98@mxp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678" y="2470451"/>
            <a:ext cx="3602637" cy="3531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507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defTabSz="457200">
          <a:buFontTx/>
          <a:buChar char="-"/>
          <a:defRPr sz="20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3631</TotalTime>
  <Words>2234</Words>
  <Application>Microsoft Office PowerPoint</Application>
  <PresentationFormat>Grand écran</PresentationFormat>
  <Paragraphs>454</Paragraphs>
  <Slides>34</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34</vt:i4>
      </vt:variant>
    </vt:vector>
  </HeadingPairs>
  <TitlesOfParts>
    <vt:vector size="45" baseType="lpstr">
      <vt:lpstr>Arial</vt:lpstr>
      <vt:lpstr>Arial</vt:lpstr>
      <vt:lpstr>Calibri</vt:lpstr>
      <vt:lpstr>Calibri (Corps)</vt:lpstr>
      <vt:lpstr>Calibri Light</vt:lpstr>
      <vt:lpstr>robotoslab</vt:lpstr>
      <vt:lpstr>sourcesanspro</vt:lpstr>
      <vt:lpstr>Tw Cen MT</vt:lpstr>
      <vt:lpstr>Wingdings</vt:lpstr>
      <vt:lpstr>1_Thème Office</vt:lpstr>
      <vt:lpstr>2_Thème Office</vt:lpstr>
      <vt:lpstr>Présentation PowerPoint</vt:lpstr>
      <vt:lpstr>Présentation PowerPoint</vt:lpstr>
      <vt:lpstr>Les nouvelles mesures issues de la loi « Climat et Résilience »</vt:lpstr>
      <vt:lpstr>Ce plan pluriannuel de travaux devra mettre en exergue :</vt:lpstr>
      <vt:lpstr>Les nouvelles mesures issues de la loi « Climat et Résilience »</vt:lpstr>
      <vt:lpstr>Présentation PowerPoint</vt:lpstr>
      <vt:lpstr>Présentation PowerPoint</vt:lpstr>
      <vt:lpstr>Présentation PowerPoint</vt:lpstr>
      <vt:lpstr>LA MISE EN PLACE DU FONDS DE TRAVAUX </vt:lpstr>
      <vt:lpstr>  LE FONDS TRAVAUX « ANCIEN REGIME »</vt:lpstr>
      <vt:lpstr>  LES COPROPRIETES QUI PEUVENT S’AFFRANCHIR DU FONDS TRAVAUX « ANCIEN REGIME »</vt:lpstr>
      <vt:lpstr>  LE NOUVEAU FONDS DE TRAVAUX : OBJET</vt:lpstr>
      <vt:lpstr>  LE NOUVEAU FONDS DE TRAVAUX : CONSTITUTION ET AFFECATATION</vt:lpstr>
      <vt:lpstr>  LE NOUVEAU FONDS DE TRAVAUX : FIXATION DE LA COTISATION MINIMUM</vt:lpstr>
      <vt:lpstr>La cotisation annuelle minimum du fonds de travaux est de :</vt:lpstr>
      <vt:lpstr>Budget prévisionnel :    500 000 € Plan pluriannuel de travaux :  850 000 €</vt:lpstr>
      <vt:lpstr>Budget prévisionnel :    300 000 € Plan pluriannuel de travaux :  850 000 €</vt:lpstr>
      <vt:lpstr>  LE NOUVEAU FONDS DE TRAVAUX : SUSPENSION DES COTISATIONS DU FONDS DE TRAVAUX</vt:lpstr>
      <vt:lpstr>  LE NOUVEAU FONDS DE TRAVAUX : ATTACHEMENT AU LOT</vt:lpstr>
      <vt:lpstr>  La gestion des règlements partiels des appels de fonds </vt:lpstr>
      <vt:lpstr>Présentation PowerPoint</vt:lpstr>
      <vt:lpstr>Présentation PowerPoint</vt:lpstr>
      <vt:lpstr>105 Fonds de travaux</vt:lpstr>
      <vt:lpstr>  le contrôle comptable du fonds de travaux</vt:lpstr>
      <vt:lpstr>Eclatement du fonds de travaux en sous comptes</vt:lpstr>
      <vt:lpstr>Présentation PowerPoint</vt:lpstr>
      <vt:lpstr>  Le contrôle financier du fonds de travaux</vt:lpstr>
      <vt:lpstr>  Le contrôle financier du fonds de travaux</vt:lpstr>
      <vt:lpstr> L’AFFECTATION DU FONDS DE TRAVAUX</vt:lpstr>
      <vt:lpstr>   Les conséquences d’une affectation aveugle du fonds de travaux (Partie 1)  </vt:lpstr>
      <vt:lpstr>    Les conséquences d’une affectation aveugle du fonds de travaux (Partie 2)  </vt:lpstr>
      <vt:lpstr>Le provisionnement  du fonds de travaux </vt:lpstr>
      <vt:lpstr>  LE FONDS DE TRAVAUX ACQUIS AU LOT</vt:lpstr>
      <vt:lpstr>  Les tares du fonds de travaux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Emile HAGEGE</dc:creator>
  <cp:lastModifiedBy>Secretaire</cp:lastModifiedBy>
  <cp:revision>32</cp:revision>
  <dcterms:created xsi:type="dcterms:W3CDTF">2024-06-07T15:19:56Z</dcterms:created>
  <dcterms:modified xsi:type="dcterms:W3CDTF">2024-06-20T15:57:35Z</dcterms:modified>
</cp:coreProperties>
</file>