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88" r:id="rId1"/>
    <p:sldMasterId id="2147483702" r:id="rId2"/>
  </p:sldMasterIdLst>
  <p:notesMasterIdLst>
    <p:notesMasterId r:id="rId47"/>
  </p:notesMasterIdLst>
  <p:handoutMasterIdLst>
    <p:handoutMasterId r:id="rId48"/>
  </p:handoutMasterIdLst>
  <p:sldIdLst>
    <p:sldId id="257" r:id="rId3"/>
    <p:sldId id="664" r:id="rId4"/>
    <p:sldId id="665" r:id="rId5"/>
    <p:sldId id="621" r:id="rId6"/>
    <p:sldId id="622" r:id="rId7"/>
    <p:sldId id="623" r:id="rId8"/>
    <p:sldId id="624" r:id="rId9"/>
    <p:sldId id="666" r:id="rId10"/>
    <p:sldId id="667" r:id="rId11"/>
    <p:sldId id="627" r:id="rId12"/>
    <p:sldId id="628" r:id="rId13"/>
    <p:sldId id="668" r:id="rId14"/>
    <p:sldId id="669" r:id="rId15"/>
    <p:sldId id="659" r:id="rId16"/>
    <p:sldId id="675" r:id="rId17"/>
    <p:sldId id="672" r:id="rId18"/>
    <p:sldId id="660" r:id="rId19"/>
    <p:sldId id="650" r:id="rId20"/>
    <p:sldId id="676" r:id="rId21"/>
    <p:sldId id="662" r:id="rId22"/>
    <p:sldId id="661" r:id="rId23"/>
    <p:sldId id="646" r:id="rId24"/>
    <p:sldId id="673" r:id="rId25"/>
    <p:sldId id="651" r:id="rId26"/>
    <p:sldId id="632" r:id="rId27"/>
    <p:sldId id="652" r:id="rId28"/>
    <p:sldId id="630" r:id="rId29"/>
    <p:sldId id="631" r:id="rId30"/>
    <p:sldId id="629" r:id="rId31"/>
    <p:sldId id="635" r:id="rId32"/>
    <p:sldId id="658" r:id="rId33"/>
    <p:sldId id="636" r:id="rId34"/>
    <p:sldId id="647" r:id="rId35"/>
    <p:sldId id="638" r:id="rId36"/>
    <p:sldId id="639" r:id="rId37"/>
    <p:sldId id="653" r:id="rId38"/>
    <p:sldId id="657" r:id="rId39"/>
    <p:sldId id="640" r:id="rId40"/>
    <p:sldId id="649" r:id="rId41"/>
    <p:sldId id="674" r:id="rId42"/>
    <p:sldId id="641" r:id="rId43"/>
    <p:sldId id="643" r:id="rId44"/>
    <p:sldId id="656" r:id="rId45"/>
    <p:sldId id="258" r:id="rId46"/>
  </p:sldIdLst>
  <p:sldSz cx="9144000" cy="6858000" type="screen4x3"/>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ma BEN AHMED" initials="KB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95"/>
    <a:srgbClr val="009FE3"/>
    <a:srgbClr val="318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4" d="100"/>
          <a:sy n="114" d="100"/>
        </p:scale>
        <p:origin x="15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F64DD290-4206-4114-BF18-5205DA5D5EFD}" type="datetimeFigureOut">
              <a:rPr lang="fr-FR" smtClean="0"/>
              <a:t>12/07/2024</a:t>
            </a:fld>
            <a:endParaRPr lang="fr-FR"/>
          </a:p>
        </p:txBody>
      </p:sp>
      <p:sp>
        <p:nvSpPr>
          <p:cNvPr id="4" name="Espace réservé du pied de page 3"/>
          <p:cNvSpPr>
            <a:spLocks noGrp="1"/>
          </p:cNvSpPr>
          <p:nvPr>
            <p:ph type="ftr" sz="quarter" idx="2"/>
          </p:nvPr>
        </p:nvSpPr>
        <p:spPr>
          <a:xfrm>
            <a:off x="0" y="9377318"/>
            <a:ext cx="2921582"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8971" y="9377318"/>
            <a:ext cx="2921582" cy="495347"/>
          </a:xfrm>
          <a:prstGeom prst="rect">
            <a:avLst/>
          </a:prstGeom>
        </p:spPr>
        <p:txBody>
          <a:bodyPr vert="horz" lIns="91440" tIns="45720" rIns="91440" bIns="45720" rtlCol="0" anchor="b"/>
          <a:lstStyle>
            <a:lvl1pPr algn="r">
              <a:defRPr sz="1200"/>
            </a:lvl1pPr>
          </a:lstStyle>
          <a:p>
            <a:fld id="{2A84551C-DA74-442A-BB5C-6AA04D9C0563}" type="slidenum">
              <a:rPr lang="fr-FR" smtClean="0"/>
              <a:t>‹N°›</a:t>
            </a:fld>
            <a:endParaRPr lang="fr-FR"/>
          </a:p>
        </p:txBody>
      </p:sp>
    </p:spTree>
    <p:extLst>
      <p:ext uri="{BB962C8B-B14F-4D97-AF65-F5344CB8AC3E}">
        <p14:creationId xmlns:p14="http://schemas.microsoft.com/office/powerpoint/2010/main" val="3175052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9876137-C6CD-481E-AA1C-62269FF56D6D}" type="datetimeFigureOut">
              <a:rPr lang="fr-FR" smtClean="0"/>
              <a:pPr/>
              <a:t>12/07/2024</a:t>
            </a:fld>
            <a:endParaRPr lang="fr-FR"/>
          </a:p>
        </p:txBody>
      </p:sp>
      <p:sp>
        <p:nvSpPr>
          <p:cNvPr id="4" name="Espace réservé de l'image des diapositives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157BE87F-8A3C-42D9-A3E6-51E624F77BD8}" type="slidenum">
              <a:rPr lang="fr-FR" smtClean="0"/>
              <a:pPr/>
              <a:t>‹N°›</a:t>
            </a:fld>
            <a:endParaRPr lang="fr-FR"/>
          </a:p>
        </p:txBody>
      </p:sp>
    </p:spTree>
    <p:extLst>
      <p:ext uri="{BB962C8B-B14F-4D97-AF65-F5344CB8AC3E}">
        <p14:creationId xmlns:p14="http://schemas.microsoft.com/office/powerpoint/2010/main" val="101895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3638" y="1239838"/>
            <a:ext cx="4471987" cy="33528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AA54E-1017-465E-8032-1674A3F1EB5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a date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E04CD-6B42-4F0C-B357-84D3428D5F17}" type="datetime1">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12/07/2024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Formation n°1_le fonctionnement des 3 organes de gestion</a:t>
            </a:r>
          </a:p>
        </p:txBody>
      </p:sp>
      <p:sp>
        <p:nvSpPr>
          <p:cNvPr id="7" name="Espace réservé de l'en-tête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Mission redressemnt_Orcod Lochères 2022-2025</a:t>
            </a:r>
          </a:p>
        </p:txBody>
      </p:sp>
    </p:spTree>
    <p:extLst>
      <p:ext uri="{BB962C8B-B14F-4D97-AF65-F5344CB8AC3E}">
        <p14:creationId xmlns:p14="http://schemas.microsoft.com/office/powerpoint/2010/main" val="5301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xfrm>
            <a:off x="1149350" y="1233488"/>
            <a:ext cx="4443413" cy="3332162"/>
          </a:xfrm>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ea typeface="ＭＳ Ｐゴシック" panose="020B0600070205080204" pitchFamily="34" charset="-128"/>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9D198F24-A711-42A6-AFDE-3B8C5E8B78B1}" type="slidenum">
              <a:rPr lang="fr-FR" altLang="fr-FR" sz="1200">
                <a:solidFill>
                  <a:srgbClr val="000000"/>
                </a:solidFill>
                <a:latin typeface="Arial" panose="020B0604020202020204" pitchFamily="34" charset="0"/>
              </a:rPr>
              <a:pPr/>
              <a:t>24</a:t>
            </a:fld>
            <a:endParaRPr lang="fr-FR" altLang="fr-FR"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8388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F1422AD-5823-436D-B0E2-E9652DB9AE48}" type="slidenum">
              <a:rPr lang="fr-FR" altLang="fr-FR" smtClean="0">
                <a:solidFill>
                  <a:srgbClr val="000000"/>
                </a:solidFill>
              </a:rPr>
              <a:pPr>
                <a:defRPr/>
              </a:pPr>
              <a:t>25</a:t>
            </a:fld>
            <a:endParaRPr lang="fr-FR" altLang="fr-FR" dirty="0">
              <a:solidFill>
                <a:srgbClr val="000000"/>
              </a:solidFill>
            </a:endParaRPr>
          </a:p>
        </p:txBody>
      </p:sp>
    </p:spTree>
    <p:extLst>
      <p:ext uri="{BB962C8B-B14F-4D97-AF65-F5344CB8AC3E}">
        <p14:creationId xmlns:p14="http://schemas.microsoft.com/office/powerpoint/2010/main" val="1782357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26</a:t>
            </a:fld>
            <a:endParaRPr lang="fr-FR"/>
          </a:p>
        </p:txBody>
      </p:sp>
    </p:spTree>
    <p:extLst>
      <p:ext uri="{BB962C8B-B14F-4D97-AF65-F5344CB8AC3E}">
        <p14:creationId xmlns:p14="http://schemas.microsoft.com/office/powerpoint/2010/main" val="52463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E90359-A664-4A4A-A456-E44C590398F2}" type="slidenum">
              <a:rPr lang="fr-FR" smtClean="0"/>
              <a:t>28</a:t>
            </a:fld>
            <a:endParaRPr lang="fr-FR"/>
          </a:p>
        </p:txBody>
      </p:sp>
    </p:spTree>
    <p:extLst>
      <p:ext uri="{BB962C8B-B14F-4D97-AF65-F5344CB8AC3E}">
        <p14:creationId xmlns:p14="http://schemas.microsoft.com/office/powerpoint/2010/main" val="427282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31</a:t>
            </a:fld>
            <a:endParaRPr lang="fr-FR"/>
          </a:p>
        </p:txBody>
      </p:sp>
    </p:spTree>
    <p:extLst>
      <p:ext uri="{BB962C8B-B14F-4D97-AF65-F5344CB8AC3E}">
        <p14:creationId xmlns:p14="http://schemas.microsoft.com/office/powerpoint/2010/main" val="300398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1pPr>
            <a:lvl2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2pPr>
            <a:lvl3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3pPr>
            <a:lvl4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4pPr>
            <a:lvl5pPr defTabSz="433388">
              <a:spcBef>
                <a:spcPct val="30000"/>
              </a:spcBef>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5pPr>
            <a:lvl6pPr marL="25146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6pPr>
            <a:lvl7pPr marL="29718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7pPr>
            <a:lvl8pPr marL="34290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8pPr>
            <a:lvl9pPr marL="3886200" indent="-228600" defTabSz="433388" eaLnBrk="0" fontAlgn="base" hangingPunct="0">
              <a:spcBef>
                <a:spcPct val="30000"/>
              </a:spcBef>
              <a:spcAft>
                <a:spcPct val="0"/>
              </a:spcAft>
              <a:buClr>
                <a:srgbClr val="000000"/>
              </a:buClr>
              <a:buSzPct val="100000"/>
              <a:buFont typeface="Times New Roman" panose="02020603050405020304" pitchFamily="18" charset="0"/>
              <a:tabLst>
                <a:tab pos="698500" algn="l"/>
                <a:tab pos="1397000" algn="l"/>
                <a:tab pos="2095500" algn="l"/>
                <a:tab pos="2794000" algn="l"/>
              </a:tabLst>
              <a:defRPr sz="1200">
                <a:solidFill>
                  <a:srgbClr val="000000"/>
                </a:solidFill>
                <a:latin typeface="Times New Roman" panose="02020603050405020304" pitchFamily="18" charset="0"/>
              </a:defRPr>
            </a:lvl9pPr>
          </a:lstStyle>
          <a:p>
            <a:pPr>
              <a:spcBef>
                <a:spcPct val="0"/>
              </a:spcBef>
            </a:pPr>
            <a:fld id="{04A4B8F5-EC33-447E-A1E3-7C59495CED96}" type="slidenum">
              <a:rPr lang="fr-FR" altLang="fr-FR" sz="1400" smtClean="0"/>
              <a:pPr>
                <a:spcBef>
                  <a:spcPct val="0"/>
                </a:spcBef>
              </a:pPr>
              <a:t>32</a:t>
            </a:fld>
            <a:endParaRPr lang="fr-FR" altLang="fr-FR" sz="1400" dirty="0"/>
          </a:p>
        </p:txBody>
      </p:sp>
      <p:sp>
        <p:nvSpPr>
          <p:cNvPr id="31747" name="Rectangle 1"/>
          <p:cNvSpPr>
            <a:spLocks noGrp="1" noRot="1" noChangeAspect="1" noChangeArrowheads="1" noTextEdit="1"/>
          </p:cNvSpPr>
          <p:nvPr>
            <p:ph type="sldImg"/>
          </p:nvPr>
        </p:nvSpPr>
        <p:spPr>
          <a:xfrm>
            <a:off x="777875" y="846138"/>
            <a:ext cx="5565775" cy="4175125"/>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a:xfrm>
            <a:off x="711667" y="5289416"/>
            <a:ext cx="5693340" cy="50117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Tree>
    <p:extLst>
      <p:ext uri="{BB962C8B-B14F-4D97-AF65-F5344CB8AC3E}">
        <p14:creationId xmlns:p14="http://schemas.microsoft.com/office/powerpoint/2010/main" val="419232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33</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68510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880FCF-BD8A-EB42-94D8-1936B39A0C5A}" type="slidenum">
              <a:rPr lang="fr-FR" smtClean="0">
                <a:solidFill>
                  <a:prstClr val="black"/>
                </a:solidFill>
              </a:rPr>
              <a:pPr/>
              <a:t>36</a:t>
            </a:fld>
            <a:endParaRPr lang="fr-FR" dirty="0">
              <a:solidFill>
                <a:prstClr val="black"/>
              </a:solidFill>
            </a:endParaRPr>
          </a:p>
        </p:txBody>
      </p:sp>
    </p:spTree>
    <p:extLst>
      <p:ext uri="{BB962C8B-B14F-4D97-AF65-F5344CB8AC3E}">
        <p14:creationId xmlns:p14="http://schemas.microsoft.com/office/powerpoint/2010/main" val="1296705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39</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96312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40</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31587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2</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595524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42</a:t>
            </a:fld>
            <a:endParaRPr lang="fr-FR"/>
          </a:p>
        </p:txBody>
      </p:sp>
    </p:spTree>
    <p:extLst>
      <p:ext uri="{BB962C8B-B14F-4D97-AF65-F5344CB8AC3E}">
        <p14:creationId xmlns:p14="http://schemas.microsoft.com/office/powerpoint/2010/main" val="199317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xfrm>
            <a:off x="1149350" y="1233488"/>
            <a:ext cx="4443413" cy="3332162"/>
          </a:xfrm>
          <a:ln/>
        </p:spPr>
      </p:sp>
      <p:sp>
        <p:nvSpPr>
          <p:cNvPr id="419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ea typeface="ヒラギノ角ゴ Pro W3" pitchFamily="-95" charset="-128"/>
              </a:rPr>
              <a:t>de suite </a:t>
            </a:r>
          </a:p>
        </p:txBody>
      </p:sp>
      <p:sp>
        <p:nvSpPr>
          <p:cNvPr id="419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38021" indent="-283854">
              <a:defRPr>
                <a:solidFill>
                  <a:schemeClr val="tx1"/>
                </a:solidFill>
                <a:latin typeface="Verdana" panose="020B0604030504040204" pitchFamily="34" charset="0"/>
                <a:ea typeface="MS PGothic" panose="020B0600070205080204" pitchFamily="34" charset="-128"/>
              </a:defRPr>
            </a:lvl2pPr>
            <a:lvl3pPr marL="1135417" indent="-227084">
              <a:defRPr>
                <a:solidFill>
                  <a:schemeClr val="tx1"/>
                </a:solidFill>
                <a:latin typeface="Verdana" panose="020B0604030504040204" pitchFamily="34" charset="0"/>
                <a:ea typeface="MS PGothic" panose="020B0600070205080204" pitchFamily="34" charset="-128"/>
              </a:defRPr>
            </a:lvl3pPr>
            <a:lvl4pPr marL="1589584" indent="-227084">
              <a:defRPr>
                <a:solidFill>
                  <a:schemeClr val="tx1"/>
                </a:solidFill>
                <a:latin typeface="Verdana" panose="020B0604030504040204" pitchFamily="34" charset="0"/>
                <a:ea typeface="MS PGothic" panose="020B0600070205080204" pitchFamily="34" charset="-128"/>
              </a:defRPr>
            </a:lvl4pPr>
            <a:lvl5pPr marL="2043751" indent="-227084">
              <a:defRPr>
                <a:solidFill>
                  <a:schemeClr val="tx1"/>
                </a:solidFill>
                <a:latin typeface="Verdana" panose="020B0604030504040204" pitchFamily="34" charset="0"/>
                <a:ea typeface="MS PGothic" panose="020B0600070205080204" pitchFamily="34" charset="-128"/>
              </a:defRPr>
            </a:lvl5pPr>
            <a:lvl6pPr marL="2497918" indent="-22708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52085" indent="-22708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06252" indent="-22708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60419" indent="-22708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39D421-61AC-4C7F-A565-FFF1ADBBEE96}" type="slidenum">
              <a:rPr lang="fr-FR" altLang="fr-FR" smtClean="0">
                <a:latin typeface="Calibri" panose="020F0502020204030204" pitchFamily="34" charset="0"/>
                <a:ea typeface="ヒラギノ角ゴ Pro W3" pitchFamily="-95" charset="-128"/>
              </a:rPr>
              <a:pPr/>
              <a:t>43</a:t>
            </a:fld>
            <a:endParaRPr lang="fr-FR" altLang="fr-FR">
              <a:latin typeface="Calibri" panose="020F0502020204030204" pitchFamily="34" charset="0"/>
              <a:ea typeface="ヒラギノ角ゴ Pro W3" pitchFamily="-95" charset="-128"/>
            </a:endParaRPr>
          </a:p>
        </p:txBody>
      </p:sp>
    </p:spTree>
    <p:extLst>
      <p:ext uri="{BB962C8B-B14F-4D97-AF65-F5344CB8AC3E}">
        <p14:creationId xmlns:p14="http://schemas.microsoft.com/office/powerpoint/2010/main" val="352922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3</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4496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4</a:t>
            </a:fld>
            <a:endParaRPr lang="fr-FR" dirty="0"/>
          </a:p>
        </p:txBody>
      </p:sp>
    </p:spTree>
    <p:extLst>
      <p:ext uri="{BB962C8B-B14F-4D97-AF65-F5344CB8AC3E}">
        <p14:creationId xmlns:p14="http://schemas.microsoft.com/office/powerpoint/2010/main" val="253264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6</a:t>
            </a:fld>
            <a:endParaRPr lang="fr-FR" dirty="0"/>
          </a:p>
        </p:txBody>
      </p:sp>
    </p:spTree>
    <p:extLst>
      <p:ext uri="{BB962C8B-B14F-4D97-AF65-F5344CB8AC3E}">
        <p14:creationId xmlns:p14="http://schemas.microsoft.com/office/powerpoint/2010/main" val="233804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257ECDA-C9B1-4A34-8ADA-7AA42A9DDA0F}" type="slidenum">
              <a:rPr lang="fr-FR" smtClean="0"/>
              <a:pPr>
                <a:defRPr/>
              </a:pPr>
              <a:t>7</a:t>
            </a:fld>
            <a:endParaRPr lang="fr-FR" dirty="0"/>
          </a:p>
        </p:txBody>
      </p:sp>
    </p:spTree>
    <p:extLst>
      <p:ext uri="{BB962C8B-B14F-4D97-AF65-F5344CB8AC3E}">
        <p14:creationId xmlns:p14="http://schemas.microsoft.com/office/powerpoint/2010/main" val="381350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8</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88833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22</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34915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9350" y="1233488"/>
            <a:ext cx="4443413" cy="3332162"/>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23</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12/07/2024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81605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5D657E5-B5C2-4E33-86F2-50103E35CA20}"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386264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F190D60-3FA0-401D-B7CE-F0AC04E42A0A}"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214077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C3F111-4FB7-4D06-866F-C1D29D372BF1}"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55012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85800" y="1981200"/>
            <a:ext cx="3810000" cy="4114800"/>
          </a:xfrm>
        </p:spPr>
        <p:txBody>
          <a:bodyPr rtlCol="0">
            <a:normAutofit/>
          </a:bodyPr>
          <a:lstStyle/>
          <a:p>
            <a:pPr lvl="0"/>
            <a:endParaRPr lang="fr-FR" noProof="0"/>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pPr>
              <a:defRPr/>
            </a:pPr>
            <a:fld id="{BBC91AE2-A5B7-4F38-976B-8247650831F5}" type="datetime1">
              <a:rPr lang="fr-FR" smtClean="0"/>
              <a:t>12/07/2024</a:t>
            </a:fld>
            <a:endParaRPr lang="fr-FR"/>
          </a:p>
        </p:txBody>
      </p:sp>
      <p:sp>
        <p:nvSpPr>
          <p:cNvPr id="6" name="Espace réservé du pied de page 5"/>
          <p:cNvSpPr>
            <a:spLocks noGrp="1"/>
          </p:cNvSpPr>
          <p:nvPr>
            <p:ph type="ftr" sz="quarter" idx="11"/>
          </p:nvPr>
        </p:nvSpPr>
        <p:spPr>
          <a:xfrm>
            <a:off x="2843213" y="6453188"/>
            <a:ext cx="3600450" cy="252412"/>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pPr>
              <a:defRPr/>
            </a:pPr>
            <a:fld id="{96ABE2F2-5207-44FD-896E-0C7518D627C1}" type="slidenum">
              <a:rPr lang="fr-FR" altLang="fr-FR"/>
              <a:pPr>
                <a:defRPr/>
              </a:pPr>
              <a:t>‹N°›</a:t>
            </a:fld>
            <a:endParaRPr lang="fr-FR" altLang="fr-FR"/>
          </a:p>
        </p:txBody>
      </p:sp>
    </p:spTree>
    <p:extLst>
      <p:ext uri="{BB962C8B-B14F-4D97-AF65-F5344CB8AC3E}">
        <p14:creationId xmlns:p14="http://schemas.microsoft.com/office/powerpoint/2010/main" val="404888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PFIDF-TexteSimpl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D2E4422-693F-2D48-9AF4-A2ED40FAA2BA}"/>
              </a:ext>
            </a:extLst>
          </p:cNvPr>
          <p:cNvSpPr>
            <a:spLocks noGrp="1"/>
          </p:cNvSpPr>
          <p:nvPr>
            <p:ph type="dt" sz="half" idx="10"/>
          </p:nvPr>
        </p:nvSpPr>
        <p:spPr/>
        <p:txBody>
          <a:bodyPr/>
          <a:lstStyle/>
          <a:p>
            <a:fld id="{E0637F5B-3B2B-4030-8F17-30E71B6079FC}" type="datetime1">
              <a:rPr lang="fr-FR" smtClean="0"/>
              <a:t>12/07/2024</a:t>
            </a:fld>
            <a:endParaRPr lang="fr-FR" dirty="0"/>
          </a:p>
        </p:txBody>
      </p:sp>
      <p:sp>
        <p:nvSpPr>
          <p:cNvPr id="4" name="Espace réservé du pied de page 3">
            <a:extLst>
              <a:ext uri="{FF2B5EF4-FFF2-40B4-BE49-F238E27FC236}">
                <a16:creationId xmlns:a16="http://schemas.microsoft.com/office/drawing/2014/main" id="{9B10501F-3C62-A946-86D0-3A14AE598D54}"/>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1A3E71BB-DEBB-4F43-8CD6-DF81F2064FA6}"/>
              </a:ext>
            </a:extLst>
          </p:cNvPr>
          <p:cNvSpPr>
            <a:spLocks noGrp="1"/>
          </p:cNvSpPr>
          <p:nvPr>
            <p:ph type="sldNum" sz="quarter" idx="12"/>
          </p:nvPr>
        </p:nvSpPr>
        <p:spPr/>
        <p:txBody>
          <a:bodyPr/>
          <a:lstStyle/>
          <a:p>
            <a:fld id="{B86B9368-F76E-6B40-A837-9E37944D8877}" type="slidenum">
              <a:rPr lang="fr-FR" smtClean="0"/>
              <a:pPr/>
              <a:t>‹N°›</a:t>
            </a:fld>
            <a:endParaRPr lang="fr-FR" dirty="0"/>
          </a:p>
        </p:txBody>
      </p:sp>
      <p:sp>
        <p:nvSpPr>
          <p:cNvPr id="6" name="Rectangle 5">
            <a:extLst>
              <a:ext uri="{FF2B5EF4-FFF2-40B4-BE49-F238E27FC236}">
                <a16:creationId xmlns:a16="http://schemas.microsoft.com/office/drawing/2014/main" id="{B1CBD286-E997-2D47-BF44-9D190ECAB7BC}"/>
              </a:ext>
            </a:extLst>
          </p:cNvPr>
          <p:cNvSpPr/>
          <p:nvPr userDrawn="1"/>
        </p:nvSpPr>
        <p:spPr>
          <a:xfrm>
            <a:off x="0" y="0"/>
            <a:ext cx="9144000" cy="9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endParaRPr lang="fr-FR" sz="1013" dirty="0">
              <a:solidFill>
                <a:prstClr val="white"/>
              </a:solidFill>
            </a:endParaRPr>
          </a:p>
        </p:txBody>
      </p:sp>
      <p:sp>
        <p:nvSpPr>
          <p:cNvPr id="8" name="Espace réservé du texte 7">
            <a:extLst>
              <a:ext uri="{FF2B5EF4-FFF2-40B4-BE49-F238E27FC236}">
                <a16:creationId xmlns:a16="http://schemas.microsoft.com/office/drawing/2014/main" id="{CCCA85DC-4B22-764D-8943-FBBE4B703EA1}"/>
              </a:ext>
            </a:extLst>
          </p:cNvPr>
          <p:cNvSpPr>
            <a:spLocks noGrp="1"/>
          </p:cNvSpPr>
          <p:nvPr>
            <p:ph type="body" sz="quarter" idx="13" hasCustomPrompt="1"/>
          </p:nvPr>
        </p:nvSpPr>
        <p:spPr>
          <a:xfrm>
            <a:off x="8465344" y="90488"/>
            <a:ext cx="678656" cy="710630"/>
          </a:xfrm>
        </p:spPr>
        <p:txBody>
          <a:bodyPr wrap="none" anchor="ctr" anchorCtr="0">
            <a:noAutofit/>
          </a:bodyPr>
          <a:lstStyle>
            <a:lvl1pPr algn="ctr">
              <a:defRPr sz="2249" b="0" i="0">
                <a:solidFill>
                  <a:srgbClr val="4BB148"/>
                </a:solidFill>
                <a:latin typeface="Trebuchet MS" panose="020B0703020202090204" pitchFamily="34" charset="0"/>
              </a:defRPr>
            </a:lvl1pPr>
          </a:lstStyle>
          <a:p>
            <a:pPr lvl="0"/>
            <a:r>
              <a:rPr lang="fr-FR" dirty="0"/>
              <a:t>01</a:t>
            </a:r>
          </a:p>
        </p:txBody>
      </p:sp>
      <p:sp>
        <p:nvSpPr>
          <p:cNvPr id="9" name="Titre 8">
            <a:extLst>
              <a:ext uri="{FF2B5EF4-FFF2-40B4-BE49-F238E27FC236}">
                <a16:creationId xmlns:a16="http://schemas.microsoft.com/office/drawing/2014/main" id="{158CD1F0-FDD4-7E44-8D89-8FACE83797AA}"/>
              </a:ext>
            </a:extLst>
          </p:cNvPr>
          <p:cNvSpPr>
            <a:spLocks noGrp="1"/>
          </p:cNvSpPr>
          <p:nvPr>
            <p:ph type="title"/>
          </p:nvPr>
        </p:nvSpPr>
        <p:spPr/>
        <p:txBody>
          <a:bodyPr/>
          <a:lstStyle>
            <a:lvl1pPr>
              <a:defRPr>
                <a:solidFill>
                  <a:srgbClr val="4BB148"/>
                </a:solidFill>
              </a:defRPr>
            </a:lvl1pPr>
          </a:lstStyle>
          <a:p>
            <a:r>
              <a:rPr lang="fr-FR"/>
              <a:t>Modifiez le style du titre</a:t>
            </a:r>
            <a:endParaRPr lang="fr-FR" dirty="0"/>
          </a:p>
        </p:txBody>
      </p:sp>
      <p:sp>
        <p:nvSpPr>
          <p:cNvPr id="7" name="Espace réservé du texte 6">
            <a:extLst>
              <a:ext uri="{FF2B5EF4-FFF2-40B4-BE49-F238E27FC236}">
                <a16:creationId xmlns:a16="http://schemas.microsoft.com/office/drawing/2014/main" id="{207CA5B7-5F04-E644-940D-9C4D7B8609D7}"/>
              </a:ext>
            </a:extLst>
          </p:cNvPr>
          <p:cNvSpPr>
            <a:spLocks noGrp="1"/>
          </p:cNvSpPr>
          <p:nvPr>
            <p:ph type="body" sz="quarter" idx="14"/>
          </p:nvPr>
        </p:nvSpPr>
        <p:spPr>
          <a:xfrm>
            <a:off x="300039" y="1412876"/>
            <a:ext cx="8504635" cy="4716463"/>
          </a:xfrm>
        </p:spPr>
        <p:txBody>
          <a:bodyPr/>
          <a:lstStyle/>
          <a:p>
            <a:pPr lvl="0"/>
            <a:r>
              <a:rPr lang="fr-FR"/>
              <a:t>Cliquez pour modifier les styles du texte du masque</a:t>
            </a:r>
          </a:p>
        </p:txBody>
      </p:sp>
    </p:spTree>
    <p:extLst>
      <p:ext uri="{BB962C8B-B14F-4D97-AF65-F5344CB8AC3E}">
        <p14:creationId xmlns:p14="http://schemas.microsoft.com/office/powerpoint/2010/main" val="404461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71407D6-AB97-4F05-9905-56C38048D232}"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84469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C016CE-A0D7-451B-9166-B0F97FCD4E40}"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554988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77EAF29-396D-48F3-B606-F32966514D1F}"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02327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CE497AF-7656-4A4F-A45B-675AE15C6D52}" type="datetime1">
              <a:rPr lang="fr-FR" smtClean="0"/>
              <a:t>12/07/2024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165427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00A88CD-4EEE-4B3D-8FBF-735FF15B0203}" type="datetime1">
              <a:rPr lang="fr-FR" smtClean="0"/>
              <a:t>12/07/2024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940806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9D75716-A8B6-4244-B233-935DEA9413C1}" type="datetime1">
              <a:rPr lang="fr-FR" smtClean="0"/>
              <a:t>12/07/2024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7557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03FA84-6BEE-4CFC-8EA4-2AAA6DC09F8F}" type="datetime1">
              <a:rPr lang="fr-FR" smtClean="0"/>
              <a:t>12/07/2024</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1620524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5319C-916E-4943-BA06-79AFAF8B4C97}" type="datetime1">
              <a:rPr lang="fr-FR" smtClean="0"/>
              <a:t>12/07/2024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927482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5774BA-569D-4A13-B3B1-7750B5B99D6D}" type="datetime1">
              <a:rPr lang="fr-FR" smtClean="0"/>
              <a:t>12/07/2024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859164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A39E09A-82D0-4936-BD29-66C4CC1B73BB}" type="datetime1">
              <a:rPr lang="fr-FR" smtClean="0"/>
              <a:t>12/07/2024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69898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D96BAD0-5B28-4F57-9849-A5FD15FB16A4}"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824388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07B2A4A-1618-4FF8-8C93-9C5EAA76E655}"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48042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457200" y="1600202"/>
            <a:ext cx="40386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4648200" y="1600204"/>
            <a:ext cx="4038600" cy="166199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628650" y="6356353"/>
            <a:ext cx="2057400" cy="276999"/>
          </a:xfrm>
          <a:prstGeom prst="rect">
            <a:avLst/>
          </a:prstGeom>
        </p:spPr>
        <p:txBody>
          <a:bodyPr/>
          <a:lstStyle>
            <a:lvl1pPr>
              <a:defRPr/>
            </a:lvl1pPr>
          </a:lstStyle>
          <a:p>
            <a:pPr>
              <a:defRPr/>
            </a:pPr>
            <a:fld id="{A156E8E4-3666-4895-9B51-34D58D70050B}" type="datetime1">
              <a:rPr lang="fr-FR" altLang="fr-FR" smtClean="0"/>
              <a:t>12/07/2024</a:t>
            </a:fld>
            <a:endParaRPr lang="fr-FR" altLang="fr-FR"/>
          </a:p>
        </p:txBody>
      </p:sp>
      <p:sp>
        <p:nvSpPr>
          <p:cNvPr id="6" name="Espace réservé du pied de page 4"/>
          <p:cNvSpPr>
            <a:spLocks noGrp="1"/>
          </p:cNvSpPr>
          <p:nvPr>
            <p:ph type="ftr" sz="quarter" idx="11"/>
          </p:nvPr>
        </p:nvSpPr>
        <p:spPr>
          <a:xfrm>
            <a:off x="3028950" y="6356353"/>
            <a:ext cx="30861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457950" y="6356353"/>
            <a:ext cx="20574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41125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1D5A45B-A8B9-43C4-BBF5-DA40F8D34538}" type="datetime1">
              <a:rPr lang="fr-FR" smtClean="0"/>
              <a:t>12/07/2024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90615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4444E0E-52BE-494B-8851-6ECDE50FAC4C}" type="datetime1">
              <a:rPr lang="fr-FR" smtClean="0"/>
              <a:t>12/07/2024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409193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3E7B6F3-061B-494B-B08F-FBC6ED662FB6}" type="datetime1">
              <a:rPr lang="fr-FR" smtClean="0"/>
              <a:t>12/07/2024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256810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91DB71F-9BFA-4087-8325-AE4FEF26DA61}" type="datetime1">
              <a:rPr lang="fr-FR" smtClean="0"/>
              <a:t>12/07/2024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387195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E357F-95DE-4832-9FA0-49A8A194BB2C}" type="datetime1">
              <a:rPr lang="fr-FR" smtClean="0"/>
              <a:t>12/07/2024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182380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12305E2-0DAB-45D2-B362-013FE45B7860}" type="datetime1">
              <a:rPr lang="fr-FR" smtClean="0"/>
              <a:t>12/07/2024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16726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A6C1A03-D27A-422F-8FCE-C689706C64CC}" type="datetime1">
              <a:rPr lang="fr-FR" smtClean="0"/>
              <a:t>12/07/2024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D0A3727-A1ED-4378-88C1-00949C4F93F2}" type="slidenum">
              <a:rPr lang="fr-FR" smtClean="0"/>
              <a:pPr/>
              <a:t>‹N°›</a:t>
            </a:fld>
            <a:endParaRPr lang="fr-FR"/>
          </a:p>
        </p:txBody>
      </p:sp>
    </p:spTree>
    <p:extLst>
      <p:ext uri="{BB962C8B-B14F-4D97-AF65-F5344CB8AC3E}">
        <p14:creationId xmlns:p14="http://schemas.microsoft.com/office/powerpoint/2010/main" val="378602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6C227-9FE3-458B-8DE8-A9241710D862}" type="datetime1">
              <a:rPr lang="fr-FR" smtClean="0"/>
              <a:t>12/07/2024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A3727-A1ED-4378-88C1-00949C4F93F2}" type="slidenum">
              <a:rPr lang="fr-FR" smtClean="0"/>
              <a:pPr/>
              <a:t>‹N°›</a:t>
            </a:fld>
            <a:endParaRPr lang="fr-FR"/>
          </a:p>
        </p:txBody>
      </p:sp>
    </p:spTree>
    <p:extLst>
      <p:ext uri="{BB962C8B-B14F-4D97-AF65-F5344CB8AC3E}">
        <p14:creationId xmlns:p14="http://schemas.microsoft.com/office/powerpoint/2010/main" val="21071984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5E7A6-94B9-4EC9-AFCA-CB4D487FFE46}" type="datetime1">
              <a:rPr lang="fr-FR" smtClean="0"/>
              <a:t>12/07/2024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4E30-4F36-4098-97E2-E1F6D838FDE3}" type="slidenum">
              <a:rPr lang="fr-FR" smtClean="0"/>
              <a:t>‹N°›</a:t>
            </a:fld>
            <a:endParaRPr lang="fr-FR"/>
          </a:p>
        </p:txBody>
      </p:sp>
    </p:spTree>
    <p:extLst>
      <p:ext uri="{BB962C8B-B14F-4D97-AF65-F5344CB8AC3E}">
        <p14:creationId xmlns:p14="http://schemas.microsoft.com/office/powerpoint/2010/main" val="19992527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rc-copro.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06648" y="2126097"/>
            <a:ext cx="6752374"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0F6F95"/>
                </a:solidFill>
                <a:effectLst/>
                <a:uLnTx/>
                <a:uFillTx/>
                <a:latin typeface="Century Gothic" panose="020B0502020202020204" pitchFamily="34" charset="0"/>
                <a:ea typeface="+mn-ea"/>
                <a:cs typeface="+mn-cs"/>
              </a:rPr>
              <a:t>Le recouvrement de charges : prévenir et traiter les impayés en copropriété</a:t>
            </a:r>
          </a:p>
        </p:txBody>
      </p:sp>
      <p:sp>
        <p:nvSpPr>
          <p:cNvPr id="17" name="Rectangle 16"/>
          <p:cNvSpPr/>
          <p:nvPr/>
        </p:nvSpPr>
        <p:spPr>
          <a:xfrm>
            <a:off x="2369525" y="3999828"/>
            <a:ext cx="439850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0" cap="none" spc="0" normalizeH="0" baseline="0" noProof="0" dirty="0">
                <a:ln>
                  <a:noFill/>
                </a:ln>
                <a:solidFill>
                  <a:srgbClr val="009FE3"/>
                </a:solidFill>
                <a:effectLst/>
                <a:uLnTx/>
                <a:uFillTx/>
                <a:latin typeface="Century Gothic" panose="020B0502020202020204" pitchFamily="34" charset="0"/>
                <a:ea typeface="+mn-ea"/>
                <a:cs typeface="+mn-cs"/>
              </a:rPr>
              <a:t>Formation</a:t>
            </a:r>
            <a:r>
              <a:rPr lang="fr-CA" b="1" kern="0" dirty="0">
                <a:solidFill>
                  <a:srgbClr val="009FE3"/>
                </a:solidFill>
                <a:latin typeface="Century Gothic" panose="020B0502020202020204" pitchFamily="34" charset="0"/>
              </a:rPr>
              <a:t> du 11 juillet </a:t>
            </a:r>
            <a:r>
              <a:rPr kumimoji="0" lang="fr-CA" sz="1800" b="1" i="0" u="none" strike="noStrike" kern="0" cap="none" spc="0" normalizeH="0" baseline="0" noProof="0" dirty="0">
                <a:ln>
                  <a:noFill/>
                </a:ln>
                <a:solidFill>
                  <a:srgbClr val="009FE3"/>
                </a:solidFill>
                <a:effectLst/>
                <a:uLnTx/>
                <a:uFillTx/>
                <a:latin typeface="Century Gothic" panose="020B0502020202020204" pitchFamily="34" charset="0"/>
                <a:ea typeface="+mn-ea"/>
                <a:cs typeface="+mn-cs"/>
              </a:rPr>
              <a:t>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0" cap="none" spc="0" normalizeH="0" baseline="0" noProof="0" dirty="0">
                <a:ln>
                  <a:noFill/>
                </a:ln>
                <a:solidFill>
                  <a:srgbClr val="009FE3"/>
                </a:solidFill>
                <a:effectLst/>
                <a:uLnTx/>
                <a:uFillTx/>
                <a:latin typeface="Century Gothic" panose="020B0502020202020204" pitchFamily="34" charset="0"/>
                <a:ea typeface="+mn-ea"/>
                <a:cs typeface="+mn-cs"/>
              </a:rPr>
              <a:t>Assurée par Martina FORBES</a:t>
            </a:r>
            <a:endParaRPr kumimoji="0" lang="fr-FR" sz="1800" b="1" i="0" u="none" strike="noStrike" kern="0" cap="none" spc="0" normalizeH="0" baseline="0" noProof="0" dirty="0">
              <a:ln>
                <a:noFill/>
              </a:ln>
              <a:solidFill>
                <a:srgbClr val="009FE3"/>
              </a:solidFill>
              <a:effectLst/>
              <a:uLnTx/>
              <a:uFillTx/>
              <a:latin typeface="Century Gothic" panose="020B0502020202020204" pitchFamily="34" charset="0"/>
              <a:ea typeface="+mn-ea"/>
              <a:cs typeface="+mn-cs"/>
            </a:endParaRPr>
          </a:p>
        </p:txBody>
      </p:sp>
      <p:sp>
        <p:nvSpPr>
          <p:cNvPr id="7" name="Connecteur droit 6">
            <a:extLst>
              <a:ext uri="{FF2B5EF4-FFF2-40B4-BE49-F238E27FC236}">
                <a16:creationId xmlns:a16="http://schemas.microsoft.com/office/drawing/2014/main" id="{078796D9-7ACB-9240-8C44-82A2A7AC617A}"/>
              </a:ext>
            </a:extLst>
          </p:cNvPr>
          <p:cNvSpPr/>
          <p:nvPr/>
        </p:nvSpPr>
        <p:spPr>
          <a:xfrm>
            <a:off x="0" y="29856"/>
            <a:ext cx="9143433" cy="0"/>
          </a:xfrm>
          <a:prstGeom prst="line">
            <a:avLst/>
          </a:prstGeom>
          <a:noFill/>
          <a:ln w="57240">
            <a:solidFill>
              <a:schemeClr val="accent1"/>
            </a:solidFill>
            <a:prstDash val="solid"/>
          </a:ln>
        </p:spPr>
        <p:txBody>
          <a:bodyPr vert="horz" wrap="none" lIns="107435" tIns="66616" rIns="107435" bIns="66616"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FR" sz="1633" b="0" i="0" u="none" strike="noStrike" kern="1200" cap="none" spc="0" normalizeH="0" baseline="0" noProof="0">
              <a:ln>
                <a:noFill/>
              </a:ln>
              <a:solidFill>
                <a:prstClr val="black"/>
              </a:solidFill>
              <a:effectLst/>
              <a:uLnTx/>
              <a:uFillTx/>
              <a:latin typeface="Liberation Sans" pitchFamily="18"/>
              <a:ea typeface="Liberation Sans" pitchFamily="2"/>
              <a:cs typeface="Helvetica" pitchFamily="2"/>
            </a:endParaRPr>
          </a:p>
        </p:txBody>
      </p:sp>
      <p:sp>
        <p:nvSpPr>
          <p:cNvPr id="9" name="Connecteur droit 8">
            <a:extLst>
              <a:ext uri="{FF2B5EF4-FFF2-40B4-BE49-F238E27FC236}">
                <a16:creationId xmlns:a16="http://schemas.microsoft.com/office/drawing/2014/main" id="{25C7B34D-C682-CE1C-04E5-2741EE37C18A}"/>
              </a:ext>
            </a:extLst>
          </p:cNvPr>
          <p:cNvSpPr/>
          <p:nvPr/>
        </p:nvSpPr>
        <p:spPr>
          <a:xfrm flipH="1">
            <a:off x="22236" y="-9236"/>
            <a:ext cx="1" cy="6844601"/>
          </a:xfrm>
          <a:prstGeom prst="line">
            <a:avLst/>
          </a:prstGeom>
          <a:noFill/>
          <a:ln w="57240">
            <a:solidFill>
              <a:schemeClr val="accent1"/>
            </a:solidFill>
            <a:prstDash val="solid"/>
          </a:ln>
        </p:spPr>
        <p:txBody>
          <a:bodyPr vert="horz" wrap="none" lIns="107435" tIns="66616" rIns="107435" bIns="66616"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FR" sz="1633" b="0" i="0" u="none" strike="noStrike" kern="1200" cap="none" spc="0" normalizeH="0" baseline="0" noProof="0" dirty="0">
              <a:ln>
                <a:noFill/>
              </a:ln>
              <a:solidFill>
                <a:prstClr val="black"/>
              </a:solidFill>
              <a:effectLst/>
              <a:uLnTx/>
              <a:uFillTx/>
              <a:latin typeface="Liberation Sans" pitchFamily="18"/>
              <a:ea typeface="Liberation Sans" pitchFamily="2"/>
              <a:cs typeface="Helvetica" pitchFamily="2"/>
            </a:endParaRPr>
          </a:p>
        </p:txBody>
      </p:sp>
      <p:sp>
        <p:nvSpPr>
          <p:cNvPr id="10" name="Connecteur droit 9">
            <a:extLst>
              <a:ext uri="{FF2B5EF4-FFF2-40B4-BE49-F238E27FC236}">
                <a16:creationId xmlns:a16="http://schemas.microsoft.com/office/drawing/2014/main" id="{3384CAC0-523D-E17E-4682-D2D4E3F5AE43}"/>
              </a:ext>
            </a:extLst>
          </p:cNvPr>
          <p:cNvSpPr/>
          <p:nvPr/>
        </p:nvSpPr>
        <p:spPr>
          <a:xfrm>
            <a:off x="0" y="6835365"/>
            <a:ext cx="9143433" cy="0"/>
          </a:xfrm>
          <a:prstGeom prst="line">
            <a:avLst/>
          </a:prstGeom>
          <a:noFill/>
          <a:ln w="57240">
            <a:solidFill>
              <a:schemeClr val="accent1"/>
            </a:solidFill>
            <a:prstDash val="solid"/>
          </a:ln>
        </p:spPr>
        <p:txBody>
          <a:bodyPr vert="horz" wrap="none" lIns="107435" tIns="66616" rIns="107435" bIns="66616"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FR" sz="1633" b="0" i="0" u="none" strike="noStrike" kern="1200" cap="none" spc="0" normalizeH="0" baseline="0" noProof="0">
              <a:ln>
                <a:noFill/>
              </a:ln>
              <a:solidFill>
                <a:prstClr val="black"/>
              </a:solidFill>
              <a:effectLst/>
              <a:uLnTx/>
              <a:uFillTx/>
              <a:latin typeface="Liberation Sans" pitchFamily="18"/>
              <a:ea typeface="Liberation Sans" pitchFamily="2"/>
              <a:cs typeface="Helvetica" pitchFamily="2"/>
            </a:endParaRPr>
          </a:p>
        </p:txBody>
      </p:sp>
      <p:sp>
        <p:nvSpPr>
          <p:cNvPr id="13" name="Connecteur droit 12">
            <a:extLst>
              <a:ext uri="{FF2B5EF4-FFF2-40B4-BE49-F238E27FC236}">
                <a16:creationId xmlns:a16="http://schemas.microsoft.com/office/drawing/2014/main" id="{D1D22194-8FF7-462C-F79B-5EC05F93DBFF}"/>
              </a:ext>
            </a:extLst>
          </p:cNvPr>
          <p:cNvSpPr/>
          <p:nvPr/>
        </p:nvSpPr>
        <p:spPr>
          <a:xfrm flipH="1">
            <a:off x="9115325" y="-16457"/>
            <a:ext cx="1" cy="6844601"/>
          </a:xfrm>
          <a:prstGeom prst="line">
            <a:avLst/>
          </a:prstGeom>
          <a:noFill/>
          <a:ln w="57240">
            <a:solidFill>
              <a:schemeClr val="accent1"/>
            </a:solidFill>
            <a:prstDash val="solid"/>
          </a:ln>
        </p:spPr>
        <p:txBody>
          <a:bodyPr vert="horz" wrap="none" lIns="107435" tIns="66616" rIns="107435" bIns="66616" anchor="ctr" anchorCtr="0"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FR" sz="1633" b="0" i="0" u="none" strike="noStrike" kern="1200" cap="none" spc="0" normalizeH="0" baseline="0" noProof="0" dirty="0">
              <a:ln>
                <a:noFill/>
              </a:ln>
              <a:solidFill>
                <a:prstClr val="black"/>
              </a:solidFill>
              <a:effectLst/>
              <a:uLnTx/>
              <a:uFillTx/>
              <a:latin typeface="Liberation Sans" pitchFamily="18"/>
              <a:ea typeface="Liberation Sans" pitchFamily="2"/>
              <a:cs typeface="Helvetica" pitchFamily="2"/>
            </a:endParaRPr>
          </a:p>
        </p:txBody>
      </p:sp>
      <p:pic>
        <p:nvPicPr>
          <p:cNvPr id="2050" name="Picture 2" descr="Gratuit Gros Plan, De, Main Humaine Photos">
            <a:extLst>
              <a:ext uri="{FF2B5EF4-FFF2-40B4-BE49-F238E27FC236}">
                <a16:creationId xmlns:a16="http://schemas.microsoft.com/office/drawing/2014/main" id="{9A131FC1-42CF-DF43-AB6D-F708F8239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81" r="17342"/>
          <a:stretch/>
        </p:blipFill>
        <p:spPr bwMode="auto">
          <a:xfrm>
            <a:off x="3667960" y="204497"/>
            <a:ext cx="1801640" cy="17420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0619A30-5A76-908C-FB13-FABD77BC1D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7960" y="4649770"/>
            <a:ext cx="1817417" cy="178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ce réservé du contenu 2"/>
          <p:cNvSpPr>
            <a:spLocks noGrp="1"/>
          </p:cNvSpPr>
          <p:nvPr>
            <p:ph idx="1"/>
          </p:nvPr>
        </p:nvSpPr>
        <p:spPr>
          <a:xfrm>
            <a:off x="609182" y="1074633"/>
            <a:ext cx="7925635" cy="4708733"/>
          </a:xfrm>
          <a:solidFill>
            <a:srgbClr val="ECF5FA"/>
          </a:solidFill>
        </p:spPr>
        <p:txBody>
          <a:bodyPr rtlCol="0">
            <a:normAutofit fontScale="92500" lnSpcReduction="10000"/>
          </a:bodyPr>
          <a:lstStyle/>
          <a:p>
            <a:pPr algn="just">
              <a:buClr>
                <a:schemeClr val="accent1">
                  <a:lumMod val="75000"/>
                </a:schemeClr>
              </a:buClr>
              <a:buFont typeface="Wingdings" panose="05000000000000000000" pitchFamily="2" charset="2"/>
              <a:buChar char="Ø"/>
              <a:defRPr/>
            </a:pPr>
            <a:r>
              <a:rPr lang="fr-FR" altLang="fr-FR" sz="2000" b="1" i="1" dirty="0">
                <a:solidFill>
                  <a:srgbClr val="00B050"/>
                </a:solidFill>
                <a:latin typeface="Century Gothic" panose="020B0502020202020204" pitchFamily="34" charset="0"/>
                <a:ea typeface="Verdana" panose="020B0604030504040204" pitchFamily="34" charset="0"/>
                <a:cs typeface="Verdana" panose="020B0604030504040204" pitchFamily="34" charset="0"/>
              </a:rPr>
              <a:t>Les documents à obtenir :</a:t>
            </a:r>
          </a:p>
          <a:p>
            <a:pPr algn="just">
              <a:buClr>
                <a:schemeClr val="accent1">
                  <a:lumMod val="75000"/>
                </a:schemeClr>
              </a:buClr>
              <a:buFont typeface="Wingdings" panose="05000000000000000000" pitchFamily="2" charset="2"/>
              <a:buChar char="ü"/>
              <a:defRPr/>
            </a:pPr>
            <a:r>
              <a:rPr lang="fr-FR" altLang="fr-FR" sz="2000" i="1" dirty="0">
                <a:latin typeface="Century Gothic" panose="020B0502020202020204" pitchFamily="34" charset="0"/>
                <a:ea typeface="Verdana" panose="020B0604030504040204" pitchFamily="34" charset="0"/>
                <a:cs typeface="Verdana" panose="020B0604030504040204" pitchFamily="34" charset="0"/>
              </a:rPr>
              <a:t> </a:t>
            </a:r>
            <a:r>
              <a:rPr lang="fr-FR" altLang="fr-FR" sz="2000" dirty="0">
                <a:latin typeface="Century Gothic" panose="020B0502020202020204" pitchFamily="34" charset="0"/>
                <a:ea typeface="Verdana" panose="020B0604030504040204" pitchFamily="34" charset="0"/>
                <a:cs typeface="Verdana" panose="020B0604030504040204" pitchFamily="34" charset="0"/>
              </a:rPr>
              <a:t>Balance des copropriétaires débiteurs pour identifier les soldes débiteurs et créditeurs notamment vendeurs,</a:t>
            </a:r>
          </a:p>
          <a:p>
            <a:pPr algn="just">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Compte individuel de tous les débiteurs de plus de 2 trimestres de retard de charges pour analyser la situation,</a:t>
            </a:r>
          </a:p>
          <a:p>
            <a:pPr algn="just">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Lors de ventes amiables ou judiciaires copie de l’opposition (article 20 de la loi du 10/07/1965),</a:t>
            </a:r>
          </a:p>
          <a:p>
            <a:pPr algn="just">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 L’état d’avancement des actions engagées par le syndic pour contrôler les procédures engagées par le syndic (historique interne de suivi du syndic),</a:t>
            </a:r>
          </a:p>
          <a:p>
            <a:pPr algn="just">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Copie des échéanciers, assignations, jugements, oppositions…</a:t>
            </a:r>
          </a:p>
          <a:p>
            <a:pPr algn="just">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 Copie de la convention d’honoraires de l’avocat,</a:t>
            </a:r>
          </a:p>
          <a:p>
            <a:pPr algn="just">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Le ou les PV d’AG pour le contrôle des votes des saisies immobilières,</a:t>
            </a:r>
          </a:p>
          <a:p>
            <a:pPr algn="just">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Le contrat du syndic pour les honoraires.</a:t>
            </a:r>
            <a:endParaRPr lang="fr-FR" altLang="fr-FR" sz="2000" dirty="0">
              <a:latin typeface="Century Gothic" panose="020B0502020202020204" pitchFamily="34" charset="0"/>
            </a:endParaRPr>
          </a:p>
          <a:p>
            <a:pPr algn="just">
              <a:buClr>
                <a:schemeClr val="accent1">
                  <a:lumMod val="75000"/>
                </a:schemeClr>
              </a:buClr>
              <a:buFont typeface="Wingdings" panose="05000000000000000000" pitchFamily="2" charset="2"/>
              <a:buChar char="§"/>
              <a:defRPr/>
            </a:pPr>
            <a:endParaRPr lang="fr-FR" altLang="fr-FR" sz="2000" i="1" dirty="0">
              <a:latin typeface="Century Gothic" panose="020B0502020202020204" pitchFamily="34" charset="0"/>
            </a:endParaRPr>
          </a:p>
          <a:p>
            <a:pPr>
              <a:buClr>
                <a:schemeClr val="accent1">
                  <a:lumMod val="75000"/>
                </a:schemeClr>
              </a:buClr>
              <a:buNone/>
              <a:defRPr/>
            </a:pPr>
            <a:endParaRPr lang="fr-FR" altLang="fr-FR" sz="2000" dirty="0">
              <a:solidFill>
                <a:schemeClr val="tx1">
                  <a:lumMod val="75000"/>
                  <a:lumOff val="25000"/>
                </a:schemeClr>
              </a:solidFill>
              <a:latin typeface="Century Gothic" panose="020B0502020202020204" pitchFamily="34" charset="0"/>
            </a:endParaRPr>
          </a:p>
          <a:p>
            <a:pPr>
              <a:buClr>
                <a:schemeClr val="accent1">
                  <a:lumMod val="75000"/>
                </a:schemeClr>
              </a:buClr>
              <a:buFont typeface="Wingdings" panose="05000000000000000000" pitchFamily="2" charset="2"/>
              <a:buChar char="§"/>
              <a:defRPr/>
            </a:pPr>
            <a:endParaRPr lang="fr-FR" altLang="fr-FR" sz="2000" dirty="0">
              <a:solidFill>
                <a:schemeClr val="tx1">
                  <a:lumMod val="75000"/>
                  <a:lumOff val="25000"/>
                </a:schemeClr>
              </a:solidFill>
              <a:latin typeface="Century Gothic" panose="020B0502020202020204" pitchFamily="34" charset="0"/>
            </a:endParaRPr>
          </a:p>
          <a:p>
            <a:pPr>
              <a:buClr>
                <a:schemeClr val="accent1">
                  <a:lumMod val="75000"/>
                </a:schemeClr>
              </a:buClr>
              <a:buNone/>
              <a:defRPr/>
            </a:pPr>
            <a:endParaRPr lang="fr-FR" altLang="fr-FR" sz="2000" i="1" dirty="0">
              <a:solidFill>
                <a:schemeClr val="tx1">
                  <a:lumMod val="75000"/>
                  <a:lumOff val="25000"/>
                </a:schemeClr>
              </a:solidFill>
              <a:latin typeface="Century Gothic" panose="020B0502020202020204" pitchFamily="34" charset="0"/>
            </a:endParaRPr>
          </a:p>
          <a:p>
            <a:pPr>
              <a:buClr>
                <a:schemeClr val="accent1">
                  <a:lumMod val="75000"/>
                </a:schemeClr>
              </a:buClr>
              <a:buFont typeface="Wingdings" panose="05000000000000000000" pitchFamily="2" charset="2"/>
              <a:buChar char="§"/>
              <a:defRPr/>
            </a:pPr>
            <a:endParaRPr lang="fr-FR" altLang="fr-FR" sz="2000" dirty="0">
              <a:solidFill>
                <a:schemeClr val="tx1">
                  <a:lumMod val="75000"/>
                  <a:lumOff val="25000"/>
                </a:schemeClr>
              </a:solidFill>
              <a:latin typeface="Century Gothic" panose="020B0502020202020204" pitchFamily="34" charset="0"/>
            </a:endParaRPr>
          </a:p>
        </p:txBody>
      </p:sp>
      <p:sp>
        <p:nvSpPr>
          <p:cNvPr id="5" name="Espace réservé du contenu 1">
            <a:extLst>
              <a:ext uri="{FF2B5EF4-FFF2-40B4-BE49-F238E27FC236}">
                <a16:creationId xmlns:a16="http://schemas.microsoft.com/office/drawing/2014/main" id="{238E5DEE-BBFB-B6A0-012F-01D79DDE02AA}"/>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Les documents à obtenir pour un bon suivi </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1484532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Espace réservé du contenu 6"/>
          <p:cNvSpPr>
            <a:spLocks noGrp="1"/>
          </p:cNvSpPr>
          <p:nvPr>
            <p:ph idx="1"/>
          </p:nvPr>
        </p:nvSpPr>
        <p:spPr>
          <a:xfrm>
            <a:off x="1029711" y="1066344"/>
            <a:ext cx="7084578" cy="4725312"/>
          </a:xfrm>
          <a:solidFill>
            <a:srgbClr val="ECF5FA"/>
          </a:solidFill>
        </p:spPr>
        <p:txBody>
          <a:bodyPr>
            <a:noAutofit/>
          </a:bodyPr>
          <a:lstStyle/>
          <a:p>
            <a:pPr algn="just">
              <a:buFont typeface="Wingdings" panose="05000000000000000000" pitchFamily="2" charset="2"/>
              <a:buChar char="ü"/>
            </a:pPr>
            <a:r>
              <a:rPr lang="fr-FR" altLang="fr-FR" sz="1800" dirty="0">
                <a:latin typeface="Century Gothic" panose="020B0502020202020204" pitchFamily="34" charset="0"/>
                <a:ea typeface="ＭＳ Ｐゴシック" panose="020B0600070205080204" pitchFamily="34" charset="-128"/>
                <a:cs typeface="Arial" panose="020B0604020202020204" pitchFamily="34" charset="0"/>
              </a:rPr>
              <a:t>Faire le point sur la composition de la dette (charges, appels travaux , régularisation, frais et honoraires) </a:t>
            </a:r>
          </a:p>
          <a:p>
            <a:pPr marL="0" indent="0" algn="just">
              <a:buNone/>
            </a:pPr>
            <a:endParaRPr lang="fr-FR" altLang="fr-FR" sz="800" dirty="0">
              <a:latin typeface="Century Gothic" panose="020B0502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ü"/>
            </a:pPr>
            <a:r>
              <a:rPr lang="fr-FR" altLang="fr-FR" sz="1800" dirty="0">
                <a:latin typeface="Century Gothic" panose="020B0502020202020204" pitchFamily="34" charset="0"/>
                <a:ea typeface="ＭＳ Ｐゴシック" panose="020B0600070205080204" pitchFamily="34" charset="-128"/>
                <a:cs typeface="Arial" panose="020B0604020202020204" pitchFamily="34" charset="0"/>
              </a:rPr>
              <a:t>La durée de la dette :  Risque de créance irrécouvrable  </a:t>
            </a:r>
          </a:p>
          <a:p>
            <a:pPr algn="just">
              <a:buFont typeface="Wingdings" panose="05000000000000000000" pitchFamily="2" charset="2"/>
              <a:buChar char="ü"/>
            </a:pPr>
            <a:endParaRPr lang="fr-FR" altLang="fr-FR" sz="800" dirty="0">
              <a:latin typeface="Century Gothic" panose="020B0502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ü"/>
            </a:pPr>
            <a:r>
              <a:rPr lang="fr-FR" altLang="fr-FR" sz="1800" dirty="0">
                <a:latin typeface="Century Gothic" panose="020B0502020202020204" pitchFamily="34" charset="0"/>
                <a:ea typeface="ＭＳ Ｐゴシック" panose="020B0600070205080204" pitchFamily="34" charset="-128"/>
                <a:cs typeface="Arial" panose="020B0604020202020204" pitchFamily="34" charset="0"/>
              </a:rPr>
              <a:t> Identifier les actions amiables mise en place : ses propositions de règlement par rapport à la relance faite, ou par rapport à un échéancier de paiement..(surtout pour les dettes de moins de 5 000 €)</a:t>
            </a:r>
            <a:r>
              <a:rPr lang="fr-FR" altLang="fr-FR" sz="1800" baseline="30000" dirty="0">
                <a:latin typeface="Century Gothic" panose="020B0502020202020204" pitchFamily="34" charset="0"/>
                <a:ea typeface="ＭＳ Ｐゴシック" panose="020B0600070205080204" pitchFamily="34" charset="-128"/>
                <a:cs typeface="Arial" panose="020B0604020202020204" pitchFamily="34" charset="0"/>
              </a:rPr>
              <a:t> </a:t>
            </a:r>
            <a:endParaRPr lang="fr-FR" altLang="fr-FR" sz="1800" dirty="0">
              <a:latin typeface="Century Gothic" panose="020B0502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ü"/>
            </a:pPr>
            <a:endParaRPr lang="fr-FR" altLang="fr-FR" sz="800" dirty="0">
              <a:latin typeface="Century Gothic" panose="020B0502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ü"/>
            </a:pPr>
            <a:r>
              <a:rPr lang="fr-CA" altLang="fr-FR" sz="1800" dirty="0">
                <a:latin typeface="Century Gothic" panose="020B0502020202020204" pitchFamily="34" charset="0"/>
                <a:ea typeface="ＭＳ Ｐゴシック" panose="020B0600070205080204" pitchFamily="34" charset="-128"/>
                <a:cs typeface="Arial" panose="020B0604020202020204" pitchFamily="34" charset="0"/>
              </a:rPr>
              <a:t>Faire le point sur divers frais et honoraires imputés sur le compte du copropriétaire : pour éviter des rejets par le juge </a:t>
            </a:r>
          </a:p>
          <a:p>
            <a:pPr marL="0" indent="0" algn="just">
              <a:buNone/>
            </a:pPr>
            <a:endParaRPr lang="fr-FR" altLang="fr-FR" sz="800" dirty="0">
              <a:latin typeface="Century Gothic" panose="020B0502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ü"/>
            </a:pPr>
            <a:r>
              <a:rPr lang="fr-FR" altLang="fr-FR" sz="1800" dirty="0">
                <a:latin typeface="Century Gothic" panose="020B0502020202020204" pitchFamily="34" charset="0"/>
                <a:ea typeface="ＭＳ Ｐゴシック" panose="020B0600070205080204" pitchFamily="34" charset="-128"/>
                <a:cs typeface="Arial" panose="020B0604020202020204" pitchFamily="34" charset="0"/>
              </a:rPr>
              <a:t>Évaluer la procédure à mener et le coût financier pour la copropriété</a:t>
            </a:r>
          </a:p>
        </p:txBody>
      </p:sp>
      <p:sp>
        <p:nvSpPr>
          <p:cNvPr id="4" name="Espace réservé du contenu 1">
            <a:extLst>
              <a:ext uri="{FF2B5EF4-FFF2-40B4-BE49-F238E27FC236}">
                <a16:creationId xmlns:a16="http://schemas.microsoft.com/office/drawing/2014/main" id="{D48B0B2F-858B-6BE7-1100-8725DCE3F8FB}"/>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Comment analyser un dossier en impayé de charges ? </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6441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D48B0B2F-858B-6BE7-1100-8725DCE3F8FB}"/>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Comment analyser les dossiers impayés ?</a:t>
            </a:r>
          </a:p>
        </p:txBody>
      </p:sp>
      <p:sp>
        <p:nvSpPr>
          <p:cNvPr id="5" name="ZoneTexte 4">
            <a:extLst>
              <a:ext uri="{FF2B5EF4-FFF2-40B4-BE49-F238E27FC236}">
                <a16:creationId xmlns:a16="http://schemas.microsoft.com/office/drawing/2014/main" id="{CEC0F316-1C40-5955-D925-74960C3B1AE9}"/>
              </a:ext>
            </a:extLst>
          </p:cNvPr>
          <p:cNvSpPr txBox="1"/>
          <p:nvPr/>
        </p:nvSpPr>
        <p:spPr>
          <a:xfrm>
            <a:off x="241137" y="269033"/>
            <a:ext cx="8841771" cy="646331"/>
          </a:xfrm>
          <a:prstGeom prst="rect">
            <a:avLst/>
          </a:prstGeom>
          <a:noFill/>
        </p:spPr>
        <p:txBody>
          <a:bodyPr wrap="square" rtlCol="0">
            <a:spAutoFit/>
          </a:bodyPr>
          <a:lstStyle/>
          <a:p>
            <a:pPr marL="342900" indent="-342900">
              <a:buAutoNum type="arabicPeriod"/>
            </a:pPr>
            <a:r>
              <a:rPr lang="fr-FR" dirty="0">
                <a:solidFill>
                  <a:schemeClr val="accent1"/>
                </a:solidFill>
              </a:rPr>
              <a:t>Le suivi des dettes</a:t>
            </a:r>
          </a:p>
          <a:p>
            <a:r>
              <a:rPr lang="fr-FR" dirty="0"/>
              <a:t>Objectif : analyser l’évolution globale de la dette et celle de chacun des copropriétaires. </a:t>
            </a:r>
          </a:p>
        </p:txBody>
      </p:sp>
      <p:pic>
        <p:nvPicPr>
          <p:cNvPr id="7" name="Image 6">
            <a:extLst>
              <a:ext uri="{FF2B5EF4-FFF2-40B4-BE49-F238E27FC236}">
                <a16:creationId xmlns:a16="http://schemas.microsoft.com/office/drawing/2014/main" id="{3E470B33-EDDF-9B43-1100-CFE97B2F2514}"/>
              </a:ext>
            </a:extLst>
          </p:cNvPr>
          <p:cNvPicPr>
            <a:picLocks noChangeAspect="1"/>
          </p:cNvPicPr>
          <p:nvPr/>
        </p:nvPicPr>
        <p:blipFill>
          <a:blip r:embed="rId2"/>
          <a:stretch>
            <a:fillRect/>
          </a:stretch>
        </p:blipFill>
        <p:spPr>
          <a:xfrm>
            <a:off x="534094" y="3593729"/>
            <a:ext cx="7962900" cy="1623060"/>
          </a:xfrm>
          <a:prstGeom prst="rect">
            <a:avLst/>
          </a:prstGeom>
        </p:spPr>
      </p:pic>
      <p:pic>
        <p:nvPicPr>
          <p:cNvPr id="9" name="Image 8">
            <a:extLst>
              <a:ext uri="{FF2B5EF4-FFF2-40B4-BE49-F238E27FC236}">
                <a16:creationId xmlns:a16="http://schemas.microsoft.com/office/drawing/2014/main" id="{FF5D8D0F-B0B1-FCAD-F5E0-46AFE084A44F}"/>
              </a:ext>
            </a:extLst>
          </p:cNvPr>
          <p:cNvPicPr>
            <a:picLocks noChangeAspect="1"/>
          </p:cNvPicPr>
          <p:nvPr/>
        </p:nvPicPr>
        <p:blipFill>
          <a:blip r:embed="rId3"/>
          <a:stretch>
            <a:fillRect/>
          </a:stretch>
        </p:blipFill>
        <p:spPr>
          <a:xfrm>
            <a:off x="4935837" y="5251937"/>
            <a:ext cx="4147071" cy="1477328"/>
          </a:xfrm>
          <a:prstGeom prst="rect">
            <a:avLst/>
          </a:prstGeom>
        </p:spPr>
      </p:pic>
      <p:sp>
        <p:nvSpPr>
          <p:cNvPr id="11" name="ZoneTexte 10">
            <a:extLst>
              <a:ext uri="{FF2B5EF4-FFF2-40B4-BE49-F238E27FC236}">
                <a16:creationId xmlns:a16="http://schemas.microsoft.com/office/drawing/2014/main" id="{0E5439C6-4C47-C3BC-70F6-CD53EA15046C}"/>
              </a:ext>
            </a:extLst>
          </p:cNvPr>
          <p:cNvSpPr txBox="1"/>
          <p:nvPr/>
        </p:nvSpPr>
        <p:spPr>
          <a:xfrm>
            <a:off x="241137" y="5251937"/>
            <a:ext cx="4932740" cy="1477328"/>
          </a:xfrm>
          <a:prstGeom prst="rect">
            <a:avLst/>
          </a:prstGeom>
          <a:noFill/>
        </p:spPr>
        <p:txBody>
          <a:bodyPr wrap="square">
            <a:spAutoFit/>
          </a:bodyPr>
          <a:lstStyle/>
          <a:p>
            <a:r>
              <a:rPr lang="fr-FR" dirty="0"/>
              <a:t>Par tranches : regarder si une tranche a plus évolué que les autres. </a:t>
            </a:r>
          </a:p>
          <a:p>
            <a:endParaRPr lang="fr-FR" dirty="0"/>
          </a:p>
          <a:p>
            <a:r>
              <a:rPr lang="fr-FR" dirty="0"/>
              <a:t>Par statut : regarder comment est détenue la dette. </a:t>
            </a:r>
          </a:p>
        </p:txBody>
      </p:sp>
      <p:sp>
        <p:nvSpPr>
          <p:cNvPr id="13" name="ZoneTexte 12">
            <a:extLst>
              <a:ext uri="{FF2B5EF4-FFF2-40B4-BE49-F238E27FC236}">
                <a16:creationId xmlns:a16="http://schemas.microsoft.com/office/drawing/2014/main" id="{160DAD44-9D3C-6819-89B4-9AA2083A9C82}"/>
              </a:ext>
            </a:extLst>
          </p:cNvPr>
          <p:cNvSpPr txBox="1"/>
          <p:nvPr/>
        </p:nvSpPr>
        <p:spPr>
          <a:xfrm>
            <a:off x="241137" y="2749693"/>
            <a:ext cx="8548814" cy="923330"/>
          </a:xfrm>
          <a:prstGeom prst="rect">
            <a:avLst/>
          </a:prstGeom>
          <a:noFill/>
        </p:spPr>
        <p:txBody>
          <a:bodyPr wrap="square">
            <a:spAutoFit/>
          </a:bodyPr>
          <a:lstStyle/>
          <a:p>
            <a:r>
              <a:rPr lang="fr-FR" dirty="0">
                <a:solidFill>
                  <a:schemeClr val="accent1"/>
                </a:solidFill>
              </a:rPr>
              <a:t>2.  Les impayés par tranche et par statut</a:t>
            </a:r>
            <a:endParaRPr lang="fr-FR" dirty="0"/>
          </a:p>
          <a:p>
            <a:r>
              <a:rPr lang="fr-FR" dirty="0"/>
              <a:t>Objectifs : analyser l’évolution de la dette globale mais aussi en la sectionnant de manière pertinente. </a:t>
            </a:r>
          </a:p>
        </p:txBody>
      </p:sp>
      <p:pic>
        <p:nvPicPr>
          <p:cNvPr id="15" name="Image 14">
            <a:extLst>
              <a:ext uri="{FF2B5EF4-FFF2-40B4-BE49-F238E27FC236}">
                <a16:creationId xmlns:a16="http://schemas.microsoft.com/office/drawing/2014/main" id="{6933A8F7-9453-D9CA-D59F-B1C843A73049}"/>
              </a:ext>
            </a:extLst>
          </p:cNvPr>
          <p:cNvPicPr>
            <a:picLocks noChangeAspect="1"/>
          </p:cNvPicPr>
          <p:nvPr/>
        </p:nvPicPr>
        <p:blipFill rotWithShape="1">
          <a:blip r:embed="rId4"/>
          <a:srcRect t="1" b="33901"/>
          <a:stretch/>
        </p:blipFill>
        <p:spPr>
          <a:xfrm>
            <a:off x="1429013" y="864087"/>
            <a:ext cx="6173061" cy="1964567"/>
          </a:xfrm>
          <a:prstGeom prst="rect">
            <a:avLst/>
          </a:prstGeom>
        </p:spPr>
      </p:pic>
      <p:sp>
        <p:nvSpPr>
          <p:cNvPr id="2" name="Rectangle 1">
            <a:extLst>
              <a:ext uri="{FF2B5EF4-FFF2-40B4-BE49-F238E27FC236}">
                <a16:creationId xmlns:a16="http://schemas.microsoft.com/office/drawing/2014/main" id="{201C0C77-BC7D-D9A7-7D2F-BCCE7BA770CA}"/>
              </a:ext>
            </a:extLst>
          </p:cNvPr>
          <p:cNvSpPr/>
          <p:nvPr/>
        </p:nvSpPr>
        <p:spPr>
          <a:xfrm>
            <a:off x="1734796" y="1495514"/>
            <a:ext cx="1777525" cy="125417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FR" dirty="0"/>
              <a:t>Nom des copropriétaires débiteurs</a:t>
            </a:r>
          </a:p>
        </p:txBody>
      </p:sp>
    </p:spTree>
    <p:extLst>
      <p:ext uri="{BB962C8B-B14F-4D97-AF65-F5344CB8AC3E}">
        <p14:creationId xmlns:p14="http://schemas.microsoft.com/office/powerpoint/2010/main" val="376525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D48B0B2F-858B-6BE7-1100-8725DCE3F8FB}"/>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Comment analyser les dossiers impayés ? </a:t>
            </a:r>
          </a:p>
        </p:txBody>
      </p:sp>
      <p:sp>
        <p:nvSpPr>
          <p:cNvPr id="3" name="Espace réservé du contenu 2">
            <a:extLst>
              <a:ext uri="{FF2B5EF4-FFF2-40B4-BE49-F238E27FC236}">
                <a16:creationId xmlns:a16="http://schemas.microsoft.com/office/drawing/2014/main" id="{451824CD-F72C-F0A7-EFAF-C26F80F94630}"/>
              </a:ext>
            </a:extLst>
          </p:cNvPr>
          <p:cNvSpPr>
            <a:spLocks noGrp="1"/>
          </p:cNvSpPr>
          <p:nvPr>
            <p:ph idx="1"/>
          </p:nvPr>
        </p:nvSpPr>
        <p:spPr>
          <a:xfrm>
            <a:off x="476695" y="663396"/>
            <a:ext cx="8190609" cy="5335751"/>
          </a:xfrm>
        </p:spPr>
        <p:txBody>
          <a:bodyPr>
            <a:normAutofit fontScale="77500" lnSpcReduction="20000"/>
          </a:bodyPr>
          <a:lstStyle/>
          <a:p>
            <a:pPr marL="0" indent="0">
              <a:buNone/>
            </a:pPr>
            <a:r>
              <a:rPr lang="fr-FR" sz="2600" dirty="0">
                <a:solidFill>
                  <a:schemeClr val="accent1"/>
                </a:solidFill>
              </a:rPr>
              <a:t>3. Analyse des jugements </a:t>
            </a:r>
          </a:p>
          <a:p>
            <a:pPr marL="0" indent="0" algn="ctr">
              <a:buNone/>
            </a:pPr>
            <a:r>
              <a:rPr lang="fr-FR" sz="2600" b="1" dirty="0"/>
              <a:t>Structure des jugements</a:t>
            </a:r>
          </a:p>
          <a:p>
            <a:pPr marL="0" indent="0">
              <a:buNone/>
            </a:pPr>
            <a:r>
              <a:rPr lang="fr-FR" sz="2600" dirty="0"/>
              <a:t>(1) Une demande sur 4 fondements généralement : </a:t>
            </a:r>
          </a:p>
          <a:p>
            <a:pPr>
              <a:buFontTx/>
              <a:buChar char="-"/>
            </a:pPr>
            <a:r>
              <a:rPr lang="fr-FR" sz="2600" dirty="0"/>
              <a:t>La dette au principal : Charges arrêtées à un trimestre / date en particulier</a:t>
            </a:r>
          </a:p>
          <a:p>
            <a:pPr>
              <a:buFontTx/>
              <a:buChar char="-"/>
            </a:pPr>
            <a:r>
              <a:rPr lang="fr-FR" sz="2600" dirty="0"/>
              <a:t>Les frais engagés : art. 10-1 de la loi du 10 juill. 1965 </a:t>
            </a:r>
          </a:p>
          <a:p>
            <a:pPr>
              <a:buFontTx/>
              <a:buChar char="-"/>
            </a:pPr>
            <a:r>
              <a:rPr lang="fr-FR" sz="2600" dirty="0"/>
              <a:t>Dommages et intérêts </a:t>
            </a:r>
          </a:p>
          <a:p>
            <a:pPr>
              <a:buFontTx/>
              <a:buChar char="-"/>
            </a:pPr>
            <a:r>
              <a:rPr lang="fr-FR" sz="2600" dirty="0"/>
              <a:t>Les frais d’avocats engagés par le SDC : art. 700</a:t>
            </a:r>
          </a:p>
          <a:p>
            <a:pPr marL="0" indent="0">
              <a:buNone/>
            </a:pPr>
            <a:endParaRPr lang="fr-FR" sz="2600" dirty="0"/>
          </a:p>
          <a:p>
            <a:pPr marL="0" indent="0">
              <a:buNone/>
            </a:pPr>
            <a:r>
              <a:rPr lang="fr-FR" sz="2600" dirty="0"/>
              <a:t>(2) Les motifs de la décision : le juge énonce la loi puis répond à chaque demande sur le fondement de celle-ci</a:t>
            </a:r>
          </a:p>
          <a:p>
            <a:pPr marL="0" indent="0">
              <a:buNone/>
            </a:pPr>
            <a:endParaRPr lang="fr-FR" sz="2600" dirty="0"/>
          </a:p>
          <a:p>
            <a:pPr marL="0" indent="0">
              <a:buNone/>
            </a:pPr>
            <a:r>
              <a:rPr lang="fr-FR" sz="2600" dirty="0"/>
              <a:t>(3) La condamnation : sur les 4 mêmes fondements</a:t>
            </a:r>
          </a:p>
          <a:p>
            <a:pPr marL="0" indent="0">
              <a:buNone/>
            </a:pPr>
            <a:endParaRPr lang="fr-FR" sz="2600" dirty="0"/>
          </a:p>
          <a:p>
            <a:pPr marL="0" indent="0">
              <a:buNone/>
            </a:pPr>
            <a:r>
              <a:rPr lang="fr-FR" sz="2600" dirty="0">
                <a:solidFill>
                  <a:schemeClr val="accent1"/>
                </a:solidFill>
              </a:rPr>
              <a:t>4. Le suivi de l’exécution du jugement </a:t>
            </a:r>
          </a:p>
          <a:p>
            <a:pPr marL="0" indent="0">
              <a:buNone/>
            </a:pPr>
            <a:r>
              <a:rPr lang="fr-FR" sz="2600" dirty="0"/>
              <a:t>Demander au gestionnaire où en est l’exécution du jugement par voie d’huissier. </a:t>
            </a:r>
            <a:endParaRPr lang="fr-FR" sz="1600" dirty="0"/>
          </a:p>
        </p:txBody>
      </p:sp>
    </p:spTree>
    <p:extLst>
      <p:ext uri="{BB962C8B-B14F-4D97-AF65-F5344CB8AC3E}">
        <p14:creationId xmlns:p14="http://schemas.microsoft.com/office/powerpoint/2010/main" val="422514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0" y="3840079"/>
            <a:ext cx="4657458" cy="2077841"/>
          </a:xfrm>
          <a:prstGeom prst="rect">
            <a:avLst/>
          </a:prstGeom>
          <a:ln>
            <a:solidFill>
              <a:srgbClr val="FF0000"/>
            </a:solidFill>
          </a:ln>
        </p:spPr>
      </p:pic>
      <p:pic>
        <p:nvPicPr>
          <p:cNvPr id="9" name="Image 8"/>
          <p:cNvPicPr>
            <a:picLocks noChangeAspect="1"/>
          </p:cNvPicPr>
          <p:nvPr/>
        </p:nvPicPr>
        <p:blipFill>
          <a:blip r:embed="rId3"/>
          <a:stretch>
            <a:fillRect/>
          </a:stretch>
        </p:blipFill>
        <p:spPr>
          <a:xfrm>
            <a:off x="751225" y="378317"/>
            <a:ext cx="7641550" cy="2759940"/>
          </a:xfrm>
          <a:prstGeom prst="rect">
            <a:avLst/>
          </a:prstGeom>
          <a:ln>
            <a:solidFill>
              <a:srgbClr val="FF0000"/>
            </a:solidFill>
          </a:ln>
        </p:spPr>
      </p:pic>
      <p:sp>
        <p:nvSpPr>
          <p:cNvPr id="2" name="Espace réservé du contenu 1">
            <a:extLst>
              <a:ext uri="{FF2B5EF4-FFF2-40B4-BE49-F238E27FC236}">
                <a16:creationId xmlns:a16="http://schemas.microsoft.com/office/drawing/2014/main" id="{5E84DD77-78A7-461C-6076-D230AB0BD3DB}"/>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100" b="1" kern="0" dirty="0">
                <a:solidFill>
                  <a:schemeClr val="bg1"/>
                </a:solidFill>
                <a:latin typeface="Century Gothic" panose="020B0502020202020204" pitchFamily="34" charset="0"/>
              </a:rPr>
              <a:t>Extraits de jugements</a:t>
            </a:r>
          </a:p>
        </p:txBody>
      </p:sp>
      <p:pic>
        <p:nvPicPr>
          <p:cNvPr id="10" name="Image 9"/>
          <p:cNvPicPr>
            <a:picLocks noChangeAspect="1"/>
          </p:cNvPicPr>
          <p:nvPr/>
        </p:nvPicPr>
        <p:blipFill>
          <a:blip r:embed="rId4"/>
          <a:stretch>
            <a:fillRect/>
          </a:stretch>
        </p:blipFill>
        <p:spPr>
          <a:xfrm>
            <a:off x="4777099" y="3219088"/>
            <a:ext cx="4088628" cy="3319825"/>
          </a:xfrm>
          <a:prstGeom prst="rect">
            <a:avLst/>
          </a:prstGeom>
          <a:ln>
            <a:solidFill>
              <a:srgbClr val="FF0000"/>
            </a:solidFill>
          </a:ln>
        </p:spPr>
      </p:pic>
    </p:spTree>
    <p:extLst>
      <p:ext uri="{BB962C8B-B14F-4D97-AF65-F5344CB8AC3E}">
        <p14:creationId xmlns:p14="http://schemas.microsoft.com/office/powerpoint/2010/main" val="49702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a:extLst>
              <a:ext uri="{FF2B5EF4-FFF2-40B4-BE49-F238E27FC236}">
                <a16:creationId xmlns:a16="http://schemas.microsoft.com/office/drawing/2014/main" id="{D48B0B2F-858B-6BE7-1100-8725DCE3F8FB}"/>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Comment analyser les dossiers impayés ? </a:t>
            </a:r>
          </a:p>
        </p:txBody>
      </p:sp>
      <p:sp>
        <p:nvSpPr>
          <p:cNvPr id="3" name="Espace réservé du contenu 2">
            <a:extLst>
              <a:ext uri="{FF2B5EF4-FFF2-40B4-BE49-F238E27FC236}">
                <a16:creationId xmlns:a16="http://schemas.microsoft.com/office/drawing/2014/main" id="{0EC117B4-8B32-2915-77A9-167957658283}"/>
              </a:ext>
            </a:extLst>
          </p:cNvPr>
          <p:cNvSpPr>
            <a:spLocks noGrp="1"/>
          </p:cNvSpPr>
          <p:nvPr>
            <p:ph idx="1"/>
          </p:nvPr>
        </p:nvSpPr>
        <p:spPr>
          <a:xfrm>
            <a:off x="628650" y="1474698"/>
            <a:ext cx="7886700" cy="3908603"/>
          </a:xfrm>
        </p:spPr>
        <p:txBody>
          <a:bodyPr>
            <a:normAutofit fontScale="85000" lnSpcReduction="20000"/>
          </a:bodyPr>
          <a:lstStyle/>
          <a:p>
            <a:pPr marL="0" indent="0">
              <a:buNone/>
            </a:pPr>
            <a:r>
              <a:rPr lang="fr-FR" sz="2400" dirty="0">
                <a:solidFill>
                  <a:schemeClr val="accent1"/>
                </a:solidFill>
              </a:rPr>
              <a:t>5. Analyse des extraits de compte </a:t>
            </a:r>
          </a:p>
          <a:p>
            <a:pPr marL="0" indent="0">
              <a:buNone/>
            </a:pPr>
            <a:r>
              <a:rPr lang="fr-FR" sz="2400" dirty="0"/>
              <a:t>Objectif : analyser une dette en détail. On regarde par exemple : </a:t>
            </a:r>
          </a:p>
          <a:p>
            <a:r>
              <a:rPr lang="fr-FR" sz="2400" dirty="0"/>
              <a:t>Si le copropriétaire effectue des paiements ; </a:t>
            </a:r>
          </a:p>
          <a:p>
            <a:r>
              <a:rPr lang="fr-FR" sz="2400" dirty="0"/>
              <a:t>Si l’AP ou le syndic ont imputé des frais contraires à l’art. 10-1 de la loi du 10 juill. 1965 ou au point 9.1 du contrat type de syndic ; </a:t>
            </a:r>
          </a:p>
          <a:p>
            <a:r>
              <a:rPr lang="fr-FR" sz="2400" dirty="0"/>
              <a:t>Si le copropriétaire est occupant ou bailleurs, etc. </a:t>
            </a:r>
          </a:p>
          <a:p>
            <a:pPr marL="0" indent="0">
              <a:buNone/>
            </a:pPr>
            <a:endParaRPr lang="fr-FR" sz="2400" dirty="0"/>
          </a:p>
          <a:p>
            <a:pPr marL="0" indent="0">
              <a:buNone/>
            </a:pPr>
            <a:r>
              <a:rPr lang="fr-FR" sz="2400" dirty="0">
                <a:solidFill>
                  <a:schemeClr val="accent1"/>
                </a:solidFill>
              </a:rPr>
              <a:t>6. Lecture et analyse du suivi contentieux du syndic </a:t>
            </a:r>
          </a:p>
          <a:p>
            <a:pPr marL="0" indent="0">
              <a:buNone/>
            </a:pPr>
            <a:endParaRPr lang="fr-FR" sz="2400" dirty="0"/>
          </a:p>
          <a:p>
            <a:pPr marL="0" indent="0">
              <a:buNone/>
            </a:pPr>
            <a:r>
              <a:rPr lang="fr-FR" sz="2400" dirty="0">
                <a:solidFill>
                  <a:schemeClr val="accent1"/>
                </a:solidFill>
              </a:rPr>
              <a:t>7. Réunion de suivi trimestriel avec le gestionnaire contentieux</a:t>
            </a:r>
          </a:p>
          <a:p>
            <a:pPr marL="0" indent="0">
              <a:buNone/>
            </a:pPr>
            <a:r>
              <a:rPr lang="fr-FR" sz="2400" dirty="0"/>
              <a:t>Suivre l’avancement des procédures : rôle d’assistance et de contrôle du CS. </a:t>
            </a:r>
          </a:p>
        </p:txBody>
      </p:sp>
    </p:spTree>
    <p:extLst>
      <p:ext uri="{BB962C8B-B14F-4D97-AF65-F5344CB8AC3E}">
        <p14:creationId xmlns:p14="http://schemas.microsoft.com/office/powerpoint/2010/main" val="330139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A69950E-0B6E-7393-F3B6-475F7B313E82}"/>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Exemple d’un compte copropriétaire </a:t>
            </a:r>
          </a:p>
        </p:txBody>
      </p:sp>
      <p:sp>
        <p:nvSpPr>
          <p:cNvPr id="6" name="Espace réservé du contenu 2">
            <a:extLst>
              <a:ext uri="{FF2B5EF4-FFF2-40B4-BE49-F238E27FC236}">
                <a16:creationId xmlns:a16="http://schemas.microsoft.com/office/drawing/2014/main" id="{F51C969A-8842-69C6-FA12-9067B161CF31}"/>
              </a:ext>
            </a:extLst>
          </p:cNvPr>
          <p:cNvSpPr>
            <a:spLocks noGrp="1"/>
          </p:cNvSpPr>
          <p:nvPr>
            <p:ph idx="1"/>
          </p:nvPr>
        </p:nvSpPr>
        <p:spPr>
          <a:xfrm>
            <a:off x="2005190" y="277176"/>
            <a:ext cx="5133619" cy="447556"/>
          </a:xfrm>
        </p:spPr>
        <p:txBody>
          <a:bodyPr>
            <a:normAutofit/>
          </a:bodyPr>
          <a:lstStyle/>
          <a:p>
            <a:pPr marL="0" indent="0">
              <a:buNone/>
            </a:pPr>
            <a:r>
              <a:rPr lang="fr-FR" sz="1800" dirty="0"/>
              <a:t>Focus : Lecture d’un extrait de compte copropriétaire</a:t>
            </a:r>
          </a:p>
        </p:txBody>
      </p:sp>
      <p:grpSp>
        <p:nvGrpSpPr>
          <p:cNvPr id="20" name="Groupe 19">
            <a:extLst>
              <a:ext uri="{FF2B5EF4-FFF2-40B4-BE49-F238E27FC236}">
                <a16:creationId xmlns:a16="http://schemas.microsoft.com/office/drawing/2014/main" id="{ADE433E4-A251-186D-26C7-38D569773E2E}"/>
              </a:ext>
            </a:extLst>
          </p:cNvPr>
          <p:cNvGrpSpPr/>
          <p:nvPr/>
        </p:nvGrpSpPr>
        <p:grpSpPr>
          <a:xfrm>
            <a:off x="990099" y="2053422"/>
            <a:ext cx="7163800" cy="2152950"/>
            <a:chOff x="990100" y="2352525"/>
            <a:chExt cx="7163800" cy="2152950"/>
          </a:xfrm>
        </p:grpSpPr>
        <p:pic>
          <p:nvPicPr>
            <p:cNvPr id="10" name="Image 9">
              <a:extLst>
                <a:ext uri="{FF2B5EF4-FFF2-40B4-BE49-F238E27FC236}">
                  <a16:creationId xmlns:a16="http://schemas.microsoft.com/office/drawing/2014/main" id="{847E2DDA-344C-B0A2-FC4E-480EDDA9EBB0}"/>
                </a:ext>
              </a:extLst>
            </p:cNvPr>
            <p:cNvPicPr>
              <a:picLocks noChangeAspect="1"/>
            </p:cNvPicPr>
            <p:nvPr/>
          </p:nvPicPr>
          <p:blipFill>
            <a:blip r:embed="rId2"/>
            <a:stretch>
              <a:fillRect/>
            </a:stretch>
          </p:blipFill>
          <p:spPr>
            <a:xfrm>
              <a:off x="990100" y="2352525"/>
              <a:ext cx="7163800" cy="2152950"/>
            </a:xfrm>
            <a:prstGeom prst="rect">
              <a:avLst/>
            </a:prstGeom>
          </p:spPr>
        </p:pic>
        <p:sp>
          <p:nvSpPr>
            <p:cNvPr id="13" name="Rectangle 12">
              <a:extLst>
                <a:ext uri="{FF2B5EF4-FFF2-40B4-BE49-F238E27FC236}">
                  <a16:creationId xmlns:a16="http://schemas.microsoft.com/office/drawing/2014/main" id="{6113CB66-EA00-A96D-9039-01BB07D90A0B}"/>
                </a:ext>
              </a:extLst>
            </p:cNvPr>
            <p:cNvSpPr/>
            <p:nvPr/>
          </p:nvSpPr>
          <p:spPr>
            <a:xfrm>
              <a:off x="1983836" y="2427006"/>
              <a:ext cx="3271828" cy="18288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F215EA5-B079-40F3-8607-7A338CEEEB9D}"/>
                </a:ext>
              </a:extLst>
            </p:cNvPr>
            <p:cNvSpPr/>
            <p:nvPr/>
          </p:nvSpPr>
          <p:spPr>
            <a:xfrm>
              <a:off x="1034041" y="2427006"/>
              <a:ext cx="905854" cy="18288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2AED97C-E11A-A9EE-77EB-8533403AB731}"/>
                </a:ext>
              </a:extLst>
            </p:cNvPr>
            <p:cNvSpPr/>
            <p:nvPr/>
          </p:nvSpPr>
          <p:spPr>
            <a:xfrm>
              <a:off x="5346001" y="2427006"/>
              <a:ext cx="905854" cy="18288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60855D3-6121-9826-C1DC-7E880C251481}"/>
                </a:ext>
              </a:extLst>
            </p:cNvPr>
            <p:cNvSpPr/>
            <p:nvPr/>
          </p:nvSpPr>
          <p:spPr>
            <a:xfrm>
              <a:off x="6342192" y="2427006"/>
              <a:ext cx="905854" cy="18288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B66B0E2-DE53-F9DC-3760-86C6E5B311C9}"/>
                </a:ext>
              </a:extLst>
            </p:cNvPr>
            <p:cNvSpPr/>
            <p:nvPr/>
          </p:nvSpPr>
          <p:spPr>
            <a:xfrm>
              <a:off x="7338383" y="2427006"/>
              <a:ext cx="711755" cy="18288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4E2B221D-C5EF-0784-E052-BF82D4725DD6}"/>
              </a:ext>
            </a:extLst>
          </p:cNvPr>
          <p:cNvSpPr txBox="1"/>
          <p:nvPr/>
        </p:nvSpPr>
        <p:spPr>
          <a:xfrm>
            <a:off x="622019" y="711459"/>
            <a:ext cx="6566413" cy="646331"/>
          </a:xfrm>
          <a:prstGeom prst="rect">
            <a:avLst/>
          </a:prstGeom>
          <a:noFill/>
          <a:ln w="28575">
            <a:solidFill>
              <a:schemeClr val="accent4"/>
            </a:solidFill>
          </a:ln>
        </p:spPr>
        <p:txBody>
          <a:bodyPr wrap="none" rtlCol="0">
            <a:spAutoFit/>
          </a:bodyPr>
          <a:lstStyle/>
          <a:p>
            <a:r>
              <a:rPr lang="fr-FR" dirty="0"/>
              <a:t>Libellé : détail de chaque imputation sur le compte. </a:t>
            </a:r>
          </a:p>
          <a:p>
            <a:r>
              <a:rPr lang="fr-FR" dirty="0"/>
              <a:t>Si vous ne la comprenez pas il faut poser la question au gestionnaire</a:t>
            </a:r>
          </a:p>
        </p:txBody>
      </p:sp>
      <p:sp>
        <p:nvSpPr>
          <p:cNvPr id="18" name="ZoneTexte 17">
            <a:extLst>
              <a:ext uri="{FF2B5EF4-FFF2-40B4-BE49-F238E27FC236}">
                <a16:creationId xmlns:a16="http://schemas.microsoft.com/office/drawing/2014/main" id="{51C204E2-7DC3-60B3-10D3-6BC3F94A03D4}"/>
              </a:ext>
            </a:extLst>
          </p:cNvPr>
          <p:cNvSpPr txBox="1"/>
          <p:nvPr/>
        </p:nvSpPr>
        <p:spPr>
          <a:xfrm>
            <a:off x="604929" y="1520940"/>
            <a:ext cx="3668377" cy="369332"/>
          </a:xfrm>
          <a:prstGeom prst="rect">
            <a:avLst/>
          </a:prstGeom>
          <a:noFill/>
          <a:ln w="28575">
            <a:solidFill>
              <a:schemeClr val="accent2"/>
            </a:solidFill>
          </a:ln>
        </p:spPr>
        <p:txBody>
          <a:bodyPr wrap="none" rtlCol="0">
            <a:spAutoFit/>
          </a:bodyPr>
          <a:lstStyle/>
          <a:p>
            <a:r>
              <a:rPr lang="fr-FR" dirty="0"/>
              <a:t>Date à laquelle a été imputé le libellé</a:t>
            </a:r>
          </a:p>
        </p:txBody>
      </p:sp>
      <p:sp>
        <p:nvSpPr>
          <p:cNvPr id="19" name="ZoneTexte 18">
            <a:extLst>
              <a:ext uri="{FF2B5EF4-FFF2-40B4-BE49-F238E27FC236}">
                <a16:creationId xmlns:a16="http://schemas.microsoft.com/office/drawing/2014/main" id="{0C46606D-E901-D0DC-3982-1BBF82B65D97}"/>
              </a:ext>
            </a:extLst>
          </p:cNvPr>
          <p:cNvSpPr txBox="1"/>
          <p:nvPr/>
        </p:nvSpPr>
        <p:spPr>
          <a:xfrm>
            <a:off x="554553" y="4433700"/>
            <a:ext cx="3174395" cy="369332"/>
          </a:xfrm>
          <a:prstGeom prst="rect">
            <a:avLst/>
          </a:prstGeom>
          <a:noFill/>
          <a:ln w="28575">
            <a:solidFill>
              <a:schemeClr val="accent1"/>
            </a:solidFill>
          </a:ln>
        </p:spPr>
        <p:txBody>
          <a:bodyPr wrap="none" rtlCol="0">
            <a:spAutoFit/>
          </a:bodyPr>
          <a:lstStyle/>
          <a:p>
            <a:r>
              <a:rPr lang="fr-FR" dirty="0"/>
              <a:t>Débit : Montant de l’imputation</a:t>
            </a:r>
          </a:p>
        </p:txBody>
      </p:sp>
      <p:sp>
        <p:nvSpPr>
          <p:cNvPr id="21" name="ZoneTexte 20">
            <a:extLst>
              <a:ext uri="{FF2B5EF4-FFF2-40B4-BE49-F238E27FC236}">
                <a16:creationId xmlns:a16="http://schemas.microsoft.com/office/drawing/2014/main" id="{B69AEB20-9DD3-65C2-C88B-5543AA8FF9CE}"/>
              </a:ext>
            </a:extLst>
          </p:cNvPr>
          <p:cNvSpPr txBox="1"/>
          <p:nvPr/>
        </p:nvSpPr>
        <p:spPr>
          <a:xfrm>
            <a:off x="554553" y="5030064"/>
            <a:ext cx="8034892" cy="369332"/>
          </a:xfrm>
          <a:prstGeom prst="rect">
            <a:avLst/>
          </a:prstGeom>
          <a:noFill/>
          <a:ln w="28575">
            <a:solidFill>
              <a:schemeClr val="accent6"/>
            </a:solidFill>
          </a:ln>
        </p:spPr>
        <p:txBody>
          <a:bodyPr wrap="none" rtlCol="0">
            <a:spAutoFit/>
          </a:bodyPr>
          <a:lstStyle/>
          <a:p>
            <a:r>
              <a:rPr lang="fr-FR" dirty="0"/>
              <a:t>Crédit : Montant de l’imputation – Il s’agit généralement d’un paiement du débiteur</a:t>
            </a:r>
          </a:p>
        </p:txBody>
      </p:sp>
      <p:sp>
        <p:nvSpPr>
          <p:cNvPr id="22" name="ZoneTexte 21">
            <a:extLst>
              <a:ext uri="{FF2B5EF4-FFF2-40B4-BE49-F238E27FC236}">
                <a16:creationId xmlns:a16="http://schemas.microsoft.com/office/drawing/2014/main" id="{EFC62A33-F52E-AD25-CB87-C410CFA82F8C}"/>
              </a:ext>
            </a:extLst>
          </p:cNvPr>
          <p:cNvSpPr txBox="1"/>
          <p:nvPr/>
        </p:nvSpPr>
        <p:spPr>
          <a:xfrm>
            <a:off x="554553" y="5506777"/>
            <a:ext cx="6096477" cy="369332"/>
          </a:xfrm>
          <a:prstGeom prst="rect">
            <a:avLst/>
          </a:prstGeom>
          <a:noFill/>
          <a:ln w="28575">
            <a:solidFill>
              <a:schemeClr val="accent3"/>
            </a:solidFill>
          </a:ln>
        </p:spPr>
        <p:txBody>
          <a:bodyPr wrap="none" rtlCol="0">
            <a:spAutoFit/>
          </a:bodyPr>
          <a:lstStyle/>
          <a:p>
            <a:r>
              <a:rPr lang="fr-FR" dirty="0"/>
              <a:t>Solde : Montant de la dette (ou du crédit le cas échéant) à date</a:t>
            </a:r>
          </a:p>
        </p:txBody>
      </p:sp>
      <p:sp>
        <p:nvSpPr>
          <p:cNvPr id="3" name="Rectangle 2">
            <a:extLst>
              <a:ext uri="{FF2B5EF4-FFF2-40B4-BE49-F238E27FC236}">
                <a16:creationId xmlns:a16="http://schemas.microsoft.com/office/drawing/2014/main" id="{AAE15A79-A886-A71D-0EB0-5E85DF39435E}"/>
              </a:ext>
            </a:extLst>
          </p:cNvPr>
          <p:cNvSpPr/>
          <p:nvPr/>
        </p:nvSpPr>
        <p:spPr>
          <a:xfrm>
            <a:off x="2005190" y="2700471"/>
            <a:ext cx="1045659" cy="12013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CEBB0EAB-6751-8602-EF4C-2176A0F05553}"/>
              </a:ext>
            </a:extLst>
          </p:cNvPr>
          <p:cNvSpPr/>
          <p:nvPr/>
        </p:nvSpPr>
        <p:spPr>
          <a:xfrm>
            <a:off x="2030231" y="3425439"/>
            <a:ext cx="1045659" cy="12013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38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28AC0B2A-F08D-1CD9-4671-8BB7683E4FA0}"/>
              </a:ext>
            </a:extLst>
          </p:cNvPr>
          <p:cNvGrpSpPr/>
          <p:nvPr/>
        </p:nvGrpSpPr>
        <p:grpSpPr>
          <a:xfrm>
            <a:off x="162071" y="632146"/>
            <a:ext cx="8819858" cy="5593707"/>
            <a:chOff x="836890" y="1358764"/>
            <a:chExt cx="6268760" cy="4038872"/>
          </a:xfrm>
        </p:grpSpPr>
        <p:pic>
          <p:nvPicPr>
            <p:cNvPr id="7" name="Image 6"/>
            <p:cNvPicPr>
              <a:picLocks noChangeAspect="1"/>
            </p:cNvPicPr>
            <p:nvPr/>
          </p:nvPicPr>
          <p:blipFill>
            <a:blip r:embed="rId2"/>
            <a:stretch>
              <a:fillRect/>
            </a:stretch>
          </p:blipFill>
          <p:spPr>
            <a:xfrm>
              <a:off x="836890" y="1358764"/>
              <a:ext cx="6268760" cy="4038872"/>
            </a:xfrm>
            <a:prstGeom prst="rect">
              <a:avLst/>
            </a:prstGeom>
            <a:solidFill>
              <a:schemeClr val="bg2"/>
            </a:solidFill>
          </p:spPr>
        </p:pic>
        <p:sp>
          <p:nvSpPr>
            <p:cNvPr id="8" name="Rectangle 7"/>
            <p:cNvSpPr/>
            <p:nvPr/>
          </p:nvSpPr>
          <p:spPr>
            <a:xfrm>
              <a:off x="3397251" y="1486499"/>
              <a:ext cx="1917700" cy="3810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 name="Espace réservé du contenu 1">
            <a:extLst>
              <a:ext uri="{FF2B5EF4-FFF2-40B4-BE49-F238E27FC236}">
                <a16:creationId xmlns:a16="http://schemas.microsoft.com/office/drawing/2014/main" id="{5A69950E-0B6E-7393-F3B6-475F7B313E82}"/>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Exemple d’un compte copropriétaire </a:t>
            </a:r>
          </a:p>
        </p:txBody>
      </p:sp>
    </p:spTree>
    <p:extLst>
      <p:ext uri="{BB962C8B-B14F-4D97-AF65-F5344CB8AC3E}">
        <p14:creationId xmlns:p14="http://schemas.microsoft.com/office/powerpoint/2010/main" val="250095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6"/>
          <p:cNvPicPr>
            <a:picLocks noGrp="1" noChangeAspect="1"/>
          </p:cNvPicPr>
          <p:nvPr>
            <p:ph idx="1"/>
          </p:nvPr>
        </p:nvPicPr>
        <p:blipFill rotWithShape="1">
          <a:blip r:embed="rId2">
            <a:extLst>
              <a:ext uri="{28A0092B-C50C-407E-A947-70E740481C1C}">
                <a14:useLocalDpi xmlns:a14="http://schemas.microsoft.com/office/drawing/2010/main" val="0"/>
              </a:ext>
            </a:extLst>
          </a:blip>
          <a:srcRect l="5751" r="4045" b="3060"/>
          <a:stretch/>
        </p:blipFill>
        <p:spPr>
          <a:xfrm>
            <a:off x="63693" y="755026"/>
            <a:ext cx="9016613" cy="5347947"/>
          </a:xfrm>
        </p:spPr>
      </p:pic>
      <p:sp>
        <p:nvSpPr>
          <p:cNvPr id="2" name="Espace réservé du contenu 1">
            <a:extLst>
              <a:ext uri="{FF2B5EF4-FFF2-40B4-BE49-F238E27FC236}">
                <a16:creationId xmlns:a16="http://schemas.microsoft.com/office/drawing/2014/main" id="{C65B7515-CB08-309A-5B4C-E0227ADE1682}"/>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Exemple d’un compte copropriétaire </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7057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65B7515-CB08-309A-5B4C-E0227ADE1682}"/>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Exemple d’un suivi contentieux </a:t>
            </a:r>
          </a:p>
        </p:txBody>
      </p:sp>
      <p:grpSp>
        <p:nvGrpSpPr>
          <p:cNvPr id="18" name="Groupe 17">
            <a:extLst>
              <a:ext uri="{FF2B5EF4-FFF2-40B4-BE49-F238E27FC236}">
                <a16:creationId xmlns:a16="http://schemas.microsoft.com/office/drawing/2014/main" id="{53AE203A-420C-8E8A-B82A-6D34775C3B4D}"/>
              </a:ext>
            </a:extLst>
          </p:cNvPr>
          <p:cNvGrpSpPr/>
          <p:nvPr/>
        </p:nvGrpSpPr>
        <p:grpSpPr>
          <a:xfrm>
            <a:off x="144433" y="1190115"/>
            <a:ext cx="8855133" cy="4253557"/>
            <a:chOff x="144433" y="1190115"/>
            <a:chExt cx="8855133" cy="4253557"/>
          </a:xfrm>
        </p:grpSpPr>
        <p:pic>
          <p:nvPicPr>
            <p:cNvPr id="7" name="Image 6">
              <a:extLst>
                <a:ext uri="{FF2B5EF4-FFF2-40B4-BE49-F238E27FC236}">
                  <a16:creationId xmlns:a16="http://schemas.microsoft.com/office/drawing/2014/main" id="{2310C256-B8B9-502C-DEBF-548985B0B9DB}"/>
                </a:ext>
              </a:extLst>
            </p:cNvPr>
            <p:cNvPicPr>
              <a:picLocks noChangeAspect="1"/>
            </p:cNvPicPr>
            <p:nvPr/>
          </p:nvPicPr>
          <p:blipFill>
            <a:blip r:embed="rId2"/>
            <a:stretch>
              <a:fillRect/>
            </a:stretch>
          </p:blipFill>
          <p:spPr>
            <a:xfrm>
              <a:off x="144433" y="1190115"/>
              <a:ext cx="8855133" cy="4253557"/>
            </a:xfrm>
            <a:prstGeom prst="rect">
              <a:avLst/>
            </a:prstGeom>
          </p:spPr>
        </p:pic>
        <p:sp>
          <p:nvSpPr>
            <p:cNvPr id="8" name="Rectangle 7">
              <a:extLst>
                <a:ext uri="{FF2B5EF4-FFF2-40B4-BE49-F238E27FC236}">
                  <a16:creationId xmlns:a16="http://schemas.microsoft.com/office/drawing/2014/main" id="{2FBEA034-9315-4EB9-20EA-A3EB1AF47E82}"/>
                </a:ext>
              </a:extLst>
            </p:cNvPr>
            <p:cNvSpPr/>
            <p:nvPr/>
          </p:nvSpPr>
          <p:spPr>
            <a:xfrm>
              <a:off x="222191" y="1555335"/>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51D909C-9F08-4577-C2D8-7AF757234073}"/>
                </a:ext>
              </a:extLst>
            </p:cNvPr>
            <p:cNvSpPr/>
            <p:nvPr/>
          </p:nvSpPr>
          <p:spPr>
            <a:xfrm>
              <a:off x="222191" y="3275289"/>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B97F38BC-55E1-1AD6-D018-D98ACCC76BCE}"/>
                </a:ext>
              </a:extLst>
            </p:cNvPr>
            <p:cNvSpPr/>
            <p:nvPr/>
          </p:nvSpPr>
          <p:spPr>
            <a:xfrm>
              <a:off x="536961" y="3275288"/>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83334DB-0938-308E-9DB6-51118CEE7DA7}"/>
                </a:ext>
              </a:extLst>
            </p:cNvPr>
            <p:cNvSpPr/>
            <p:nvPr/>
          </p:nvSpPr>
          <p:spPr>
            <a:xfrm>
              <a:off x="225040" y="5184122"/>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2B6918A-CBEC-22BB-A352-021778208490}"/>
                </a:ext>
              </a:extLst>
            </p:cNvPr>
            <p:cNvSpPr/>
            <p:nvPr/>
          </p:nvSpPr>
          <p:spPr>
            <a:xfrm>
              <a:off x="7852161" y="1555334"/>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9A9DD266-DC54-0869-F62D-F19BFAC13C30}"/>
                </a:ext>
              </a:extLst>
            </p:cNvPr>
            <p:cNvSpPr/>
            <p:nvPr/>
          </p:nvSpPr>
          <p:spPr>
            <a:xfrm>
              <a:off x="7852161" y="3250748"/>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7361B6AC-1D15-D78C-B2BC-E2C947A8684D}"/>
                </a:ext>
              </a:extLst>
            </p:cNvPr>
            <p:cNvSpPr/>
            <p:nvPr/>
          </p:nvSpPr>
          <p:spPr>
            <a:xfrm>
              <a:off x="7855010" y="5193765"/>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C718E35-88EE-D269-24F8-EC87D1979900}"/>
                </a:ext>
              </a:extLst>
            </p:cNvPr>
            <p:cNvSpPr/>
            <p:nvPr/>
          </p:nvSpPr>
          <p:spPr>
            <a:xfrm>
              <a:off x="2391398" y="1853013"/>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6673DB-2BEA-9543-10E4-89BF207A6509}"/>
                </a:ext>
              </a:extLst>
            </p:cNvPr>
            <p:cNvSpPr/>
            <p:nvPr/>
          </p:nvSpPr>
          <p:spPr>
            <a:xfrm>
              <a:off x="4365477" y="1964108"/>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7B428FA-92D9-30D8-3191-04BB2B7716AE}"/>
                </a:ext>
              </a:extLst>
            </p:cNvPr>
            <p:cNvSpPr/>
            <p:nvPr/>
          </p:nvSpPr>
          <p:spPr>
            <a:xfrm>
              <a:off x="2391398" y="2135024"/>
              <a:ext cx="982766" cy="1110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5803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1005013" y="567500"/>
            <a:ext cx="7133973" cy="5723000"/>
          </a:xfrm>
          <a:solidFill>
            <a:srgbClr val="EDF5FA"/>
          </a:solidFill>
        </p:spPr>
        <p:txBody>
          <a:bodyPr>
            <a:noAutofit/>
          </a:bodyPr>
          <a:lstStyle/>
          <a:p>
            <a:pPr marL="400050" indent="-400050">
              <a:buFont typeface="+mj-lt"/>
              <a:buAutoNum type="romanUcPeriod"/>
            </a:pPr>
            <a:r>
              <a:rPr lang="fr-FR" sz="2400" b="1" dirty="0">
                <a:solidFill>
                  <a:srgbClr val="0070C0"/>
                </a:solidFill>
                <a:latin typeface="Century Gothic" panose="020B0502020202020204" pitchFamily="34" charset="0"/>
              </a:rPr>
              <a:t>Les généralités </a:t>
            </a:r>
          </a:p>
          <a:p>
            <a:pPr marL="0" indent="0">
              <a:buNone/>
            </a:pPr>
            <a:endParaRPr lang="fr-FR" sz="2400" b="1" dirty="0">
              <a:solidFill>
                <a:srgbClr val="0070C0"/>
              </a:solidFill>
              <a:latin typeface="Century Gothic" panose="020B0502020202020204" pitchFamily="34" charset="0"/>
            </a:endParaRPr>
          </a:p>
          <a:p>
            <a:pPr marL="400050" indent="-400050">
              <a:buFont typeface="+mj-lt"/>
              <a:buAutoNum type="romanUcPeriod" startAt="2"/>
            </a:pPr>
            <a:r>
              <a:rPr lang="fr-FR" sz="2400" b="1" dirty="0">
                <a:solidFill>
                  <a:srgbClr val="0070C0"/>
                </a:solidFill>
                <a:latin typeface="Century Gothic" panose="020B0502020202020204" pitchFamily="34" charset="0"/>
              </a:rPr>
              <a:t>Comment effectuer le suivi des dettes et du recouvrement</a:t>
            </a:r>
          </a:p>
          <a:p>
            <a:pPr marL="0" indent="0">
              <a:buNone/>
            </a:pPr>
            <a:endParaRPr lang="fr-FR" sz="2400" dirty="0">
              <a:latin typeface="Century Gothic" panose="020B0502020202020204" pitchFamily="34" charset="0"/>
            </a:endParaRPr>
          </a:p>
          <a:p>
            <a:pPr marL="400050" indent="-400050">
              <a:buFont typeface="+mj-lt"/>
              <a:buAutoNum type="romanUcPeriod" startAt="3"/>
            </a:pPr>
            <a:r>
              <a:rPr lang="fr-FR" sz="2400" b="1" dirty="0">
                <a:solidFill>
                  <a:srgbClr val="0070C0"/>
                </a:solidFill>
                <a:latin typeface="Century Gothic" panose="020B0502020202020204" pitchFamily="34" charset="0"/>
              </a:rPr>
              <a:t>Procédure judicaire : (de A à Z)</a:t>
            </a:r>
          </a:p>
          <a:p>
            <a:pPr marL="0" indent="0">
              <a:buNone/>
            </a:pPr>
            <a:endParaRPr lang="fr-FR" sz="2400" b="1" dirty="0">
              <a:solidFill>
                <a:srgbClr val="0070C0"/>
              </a:solidFill>
              <a:latin typeface="Century Gothic" panose="020B0502020202020204" pitchFamily="34" charset="0"/>
            </a:endParaRPr>
          </a:p>
          <a:p>
            <a:pPr marL="400050" indent="-400050">
              <a:buFont typeface="+mj-lt"/>
              <a:buAutoNum type="romanUcPeriod" startAt="4"/>
            </a:pPr>
            <a:r>
              <a:rPr lang="fr-FR" sz="2400" b="1" dirty="0">
                <a:solidFill>
                  <a:srgbClr val="0070C0"/>
                </a:solidFill>
                <a:latin typeface="Century Gothic" panose="020B0502020202020204" pitchFamily="34" charset="0"/>
              </a:rPr>
              <a:t>Impayés de charges et mutation</a:t>
            </a:r>
          </a:p>
          <a:p>
            <a:pPr marL="0" indent="0">
              <a:buNone/>
            </a:pPr>
            <a:endParaRPr lang="fr-FR" sz="2400" b="1" dirty="0">
              <a:solidFill>
                <a:srgbClr val="0070C0"/>
              </a:solidFill>
              <a:latin typeface="Century Gothic" panose="020B0502020202020204" pitchFamily="34" charset="0"/>
            </a:endParaRPr>
          </a:p>
          <a:p>
            <a:pPr marL="400050" indent="-400050">
              <a:buFont typeface="+mj-lt"/>
              <a:buAutoNum type="romanUcPeriod" startAt="4"/>
            </a:pPr>
            <a:r>
              <a:rPr lang="fr-FR" sz="2400" b="1" dirty="0">
                <a:solidFill>
                  <a:srgbClr val="0070C0"/>
                </a:solidFill>
                <a:latin typeface="Century Gothic" panose="020B0502020202020204" pitchFamily="34" charset="0"/>
              </a:rPr>
              <a:t>Créances douteuses / créances irrécouvrables</a:t>
            </a:r>
          </a:p>
          <a:p>
            <a:pPr marL="0" indent="0">
              <a:buNone/>
            </a:pPr>
            <a:endParaRPr lang="fr-FR" sz="2400" b="1" dirty="0">
              <a:solidFill>
                <a:srgbClr val="0070C0"/>
              </a:solidFill>
              <a:latin typeface="Century Gothic" panose="020B0502020202020204" pitchFamily="34" charset="0"/>
            </a:endParaRPr>
          </a:p>
          <a:p>
            <a:pPr marL="400050" indent="-400050">
              <a:buFont typeface="+mj-lt"/>
              <a:buAutoNum type="romanUcPeriod" startAt="4"/>
            </a:pPr>
            <a:r>
              <a:rPr lang="fr-FR" sz="2400" b="1" dirty="0">
                <a:solidFill>
                  <a:srgbClr val="0070C0"/>
                </a:solidFill>
                <a:latin typeface="Century Gothic" panose="020B0502020202020204" pitchFamily="34" charset="0"/>
              </a:rPr>
              <a:t>Conclusion</a:t>
            </a:r>
          </a:p>
          <a:p>
            <a:pPr>
              <a:buFont typeface="Wingdings" panose="05000000000000000000" pitchFamily="2" charset="2"/>
              <a:buChar char="Ø"/>
            </a:pPr>
            <a:endParaRPr lang="fr-FR" sz="2400" b="1" dirty="0">
              <a:solidFill>
                <a:srgbClr val="0070C0"/>
              </a:solidFill>
            </a:endParaRPr>
          </a:p>
        </p:txBody>
      </p:sp>
      <p:sp>
        <p:nvSpPr>
          <p:cNvPr id="2" name="Espace réservé du contenu 1">
            <a:extLst>
              <a:ext uri="{FF2B5EF4-FFF2-40B4-BE49-F238E27FC236}">
                <a16:creationId xmlns:a16="http://schemas.microsoft.com/office/drawing/2014/main" id="{8A36625E-A02B-95A9-1815-595704881281}"/>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CA" sz="2100" b="1" kern="0" dirty="0">
                <a:solidFill>
                  <a:schemeClr val="bg1"/>
                </a:solidFill>
                <a:latin typeface="Century Gothic" panose="020B0502020202020204" pitchFamily="34" charset="0"/>
              </a:rPr>
              <a:t>Sommaire</a:t>
            </a: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4167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2" y="452333"/>
            <a:ext cx="7886696" cy="5904018"/>
          </a:xfrm>
          <a:solidFill>
            <a:srgbClr val="EEF5F9"/>
          </a:solidFill>
        </p:spPr>
        <p:txBody>
          <a:bodyPr>
            <a:normAutofit/>
          </a:bodyPr>
          <a:lstStyle/>
          <a:p>
            <a:pPr>
              <a:buFont typeface="Wingdings" panose="05000000000000000000" pitchFamily="2" charset="2"/>
              <a:buChar char="ü"/>
            </a:pPr>
            <a:r>
              <a:rPr lang="fr-FR" altLang="fr-FR" sz="1600" b="1" dirty="0">
                <a:solidFill>
                  <a:srgbClr val="00B050"/>
                </a:solidFill>
                <a:latin typeface="Century Gothic" panose="020B0502020202020204" pitchFamily="34" charset="0"/>
                <a:ea typeface="Verdana" panose="020B0604030504040204" pitchFamily="34" charset="0"/>
                <a:cs typeface="Verdana" panose="020B0604030504040204" pitchFamily="34" charset="0"/>
              </a:rPr>
              <a:t>Quels sont les frais imputables au copropriétaire débiteur en matière de recouvrement ?</a:t>
            </a:r>
          </a:p>
          <a:p>
            <a:pPr marL="0" indent="0">
              <a:buNone/>
            </a:pPr>
            <a:r>
              <a:rPr lang="fr-FR" sz="1600" b="1" dirty="0">
                <a:latin typeface="Century Gothic" panose="020B0502020202020204" pitchFamily="34" charset="0"/>
                <a:ea typeface="Verdana" panose="020B0604030504040204" pitchFamily="34" charset="0"/>
                <a:cs typeface="Verdana" panose="020B0604030504040204" pitchFamily="34" charset="0"/>
              </a:rPr>
              <a:t>Ce que dit « l’article 10-1 de la loi 10 juillet 1965 » Par dérogation aux dispositions du deuxième alinéa de l'article 10, sont imputables au seul copropriétaire concerné :</a:t>
            </a:r>
          </a:p>
          <a:p>
            <a:pPr marL="0" indent="0" algn="just">
              <a:spcAft>
                <a:spcPts val="900"/>
              </a:spcAft>
              <a:buClr>
                <a:schemeClr val="accent1">
                  <a:lumMod val="75000"/>
                </a:schemeClr>
              </a:buClr>
              <a:buNone/>
              <a:defRPr/>
            </a:pPr>
            <a:r>
              <a:rPr lang="fr-FR" sz="1600" b="1" dirty="0">
                <a:latin typeface="Century Gothic" panose="020B0502020202020204" pitchFamily="34" charset="0"/>
                <a:ea typeface="Verdana" panose="020B0604030504040204" pitchFamily="34" charset="0"/>
                <a:cs typeface="Verdana" panose="020B0604030504040204" pitchFamily="34" charset="0"/>
              </a:rPr>
              <a:t>« </a:t>
            </a:r>
            <a:r>
              <a:rPr lang="fr-FR" sz="1600" b="1" i="1" dirty="0">
                <a:latin typeface="Century Gothic" panose="020B0502020202020204" pitchFamily="34" charset="0"/>
                <a:ea typeface="Verdana" panose="020B0604030504040204" pitchFamily="34" charset="0"/>
                <a:cs typeface="Verdana" panose="020B0604030504040204" pitchFamily="34" charset="0"/>
              </a:rPr>
              <a:t>Les frais nécessaires exposés par le syndicat, notamment les frais de mise en demeure, de relance et de prise d'hypothèque </a:t>
            </a:r>
            <a:r>
              <a:rPr lang="fr-FR" sz="1600" b="1" i="1" u="sng" dirty="0">
                <a:latin typeface="Century Gothic" panose="020B0502020202020204" pitchFamily="34" charset="0"/>
                <a:ea typeface="Verdana" panose="020B0604030504040204" pitchFamily="34" charset="0"/>
                <a:cs typeface="Verdana" panose="020B0604030504040204" pitchFamily="34" charset="0"/>
              </a:rPr>
              <a:t>à compter de la mise en demeure</a:t>
            </a:r>
            <a:r>
              <a:rPr lang="fr-FR" sz="1600" b="1" i="1" dirty="0">
                <a:latin typeface="Century Gothic" panose="020B0502020202020204" pitchFamily="34" charset="0"/>
                <a:ea typeface="Verdana" panose="020B0604030504040204" pitchFamily="34" charset="0"/>
                <a:cs typeface="Verdana" panose="020B0604030504040204" pitchFamily="34" charset="0"/>
              </a:rPr>
              <a:t>, pour le recouvrement d'une créance justifiée à l'encontre d'un copropriétaire ainsi que les droits et émoluments des actes des huissiers de justice et le droit de recouvrement ou d'encaissement à la charge du débiteur .. »</a:t>
            </a:r>
          </a:p>
          <a:p>
            <a:pPr algn="just">
              <a:buClr>
                <a:schemeClr val="accent1">
                  <a:lumMod val="75000"/>
                </a:schemeClr>
              </a:buClr>
              <a:buFont typeface="Wingdings" panose="05000000000000000000" pitchFamily="2" charset="2"/>
              <a:buChar char="ü"/>
              <a:defRPr/>
            </a:pPr>
            <a:r>
              <a:rPr lang="fr-FR" sz="1600" b="1" dirty="0">
                <a:solidFill>
                  <a:srgbClr val="00B050"/>
                </a:solidFill>
                <a:latin typeface="Century Gothic" panose="020B0502020202020204" pitchFamily="34" charset="0"/>
                <a:ea typeface="+mj-ea"/>
                <a:cs typeface="+mj-cs"/>
              </a:rPr>
              <a:t>Quels sont les honoraires que le syndic peut facturer ? « extrait contrat type syndic »</a:t>
            </a:r>
            <a:endParaRPr lang="fr-FR" sz="1600" b="1" i="1" dirty="0">
              <a:solidFill>
                <a:srgbClr val="00B050"/>
              </a:solidFill>
              <a:latin typeface="Century Gothic" panose="020B050202020202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endParaRPr lang="fr-FR" sz="1600" b="1" dirty="0">
              <a:solidFill>
                <a:srgbClr val="FF0000"/>
              </a:solidFill>
              <a:latin typeface="Century Gothic" panose="020B0502020202020204" pitchFamily="34" charset="0"/>
              <a:ea typeface="Verdana" panose="020B0604030504040204" pitchFamily="34" charset="0"/>
              <a:cs typeface="Verdana" panose="020B0604030504040204" pitchFamily="34" charset="0"/>
            </a:endParaRPr>
          </a:p>
        </p:txBody>
      </p:sp>
      <p:pic>
        <p:nvPicPr>
          <p:cNvPr id="5" name="Image 4"/>
          <p:cNvPicPr>
            <a:picLocks noChangeAspect="1"/>
          </p:cNvPicPr>
          <p:nvPr/>
        </p:nvPicPr>
        <p:blipFill>
          <a:blip r:embed="rId2"/>
          <a:stretch>
            <a:fillRect/>
          </a:stretch>
        </p:blipFill>
        <p:spPr>
          <a:xfrm>
            <a:off x="1656044" y="3824176"/>
            <a:ext cx="5831912" cy="2532175"/>
          </a:xfrm>
          <a:prstGeom prst="rect">
            <a:avLst/>
          </a:prstGeom>
        </p:spPr>
      </p:pic>
      <p:sp>
        <p:nvSpPr>
          <p:cNvPr id="2" name="Espace réservé du contenu 1">
            <a:extLst>
              <a:ext uri="{FF2B5EF4-FFF2-40B4-BE49-F238E27FC236}">
                <a16:creationId xmlns:a16="http://schemas.microsoft.com/office/drawing/2014/main" id="{DE198E2F-90CB-E4AB-4CF7-91276A442F6E}"/>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Attention aux frais imputables au débiteur</a:t>
            </a:r>
          </a:p>
        </p:txBody>
      </p:sp>
    </p:spTree>
    <p:extLst>
      <p:ext uri="{BB962C8B-B14F-4D97-AF65-F5344CB8AC3E}">
        <p14:creationId xmlns:p14="http://schemas.microsoft.com/office/powerpoint/2010/main" val="59373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A34A89B6-2E54-449F-9967-9F10CDD1D2E8}"/>
              </a:ext>
            </a:extLst>
          </p:cNvPr>
          <p:cNvGrpSpPr/>
          <p:nvPr/>
        </p:nvGrpSpPr>
        <p:grpSpPr>
          <a:xfrm>
            <a:off x="1478279" y="390689"/>
            <a:ext cx="6187442" cy="5852149"/>
            <a:chOff x="2016522" y="1181497"/>
            <a:chExt cx="4176768" cy="4443016"/>
          </a:xfrm>
        </p:grpSpPr>
        <p:pic>
          <p:nvPicPr>
            <p:cNvPr id="1026" name="Picture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523" y="1181497"/>
              <a:ext cx="4176767" cy="4443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016522" y="2133600"/>
              <a:ext cx="3498851" cy="95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 name="Espace réservé du contenu 1">
            <a:extLst>
              <a:ext uri="{FF2B5EF4-FFF2-40B4-BE49-F238E27FC236}">
                <a16:creationId xmlns:a16="http://schemas.microsoft.com/office/drawing/2014/main" id="{B7A8A06F-D074-52F3-9C5B-5F2CC02FE49D}"/>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Exemple d’un compte copropriétaire </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5191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8461" y="1485901"/>
            <a:ext cx="4627079" cy="461665"/>
          </a:xfrm>
        </p:spPr>
        <p:txBody>
          <a:bodyPr>
            <a:normAutofit fontScale="90000"/>
          </a:bodyPr>
          <a:lstStyle/>
          <a:p>
            <a:pPr algn="ctr">
              <a:defRPr/>
            </a:pPr>
            <a:r>
              <a:rPr lang="fr-CA" sz="3000" b="1" dirty="0">
                <a:latin typeface="+mn-lt"/>
              </a:rPr>
              <a:t>Vos Questions ?</a:t>
            </a:r>
            <a:endParaRPr lang="fr-FR" sz="3000"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3519" y="2046903"/>
            <a:ext cx="3971569" cy="275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1">
            <a:extLst>
              <a:ext uri="{FF2B5EF4-FFF2-40B4-BE49-F238E27FC236}">
                <a16:creationId xmlns:a16="http://schemas.microsoft.com/office/drawing/2014/main" id="{A240DAB4-F365-3986-1225-44B0E2543C39}"/>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6157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1005013" y="2404374"/>
            <a:ext cx="7133973" cy="2049252"/>
          </a:xfrm>
          <a:solidFill>
            <a:srgbClr val="EDF5FA"/>
          </a:solidFill>
        </p:spPr>
        <p:txBody>
          <a:bodyPr>
            <a:noAutofit/>
          </a:bodyPr>
          <a:lstStyle/>
          <a:p>
            <a:pPr marL="400050" indent="-400050" algn="ctr">
              <a:buFont typeface="+mj-lt"/>
              <a:buAutoNum type="romanUcPeriod" startAt="3"/>
            </a:pPr>
            <a:r>
              <a:rPr lang="fr-FR" sz="2400" b="1" dirty="0">
                <a:solidFill>
                  <a:srgbClr val="0070C0"/>
                </a:solidFill>
                <a:latin typeface="Century Gothic" panose="020B0502020202020204" pitchFamily="34" charset="0"/>
              </a:rPr>
              <a:t>Procédure judicaire : (de A à Z)</a:t>
            </a:r>
          </a:p>
          <a:p>
            <a:pPr marL="400050" indent="-400050">
              <a:buFont typeface="+mj-lt"/>
              <a:buAutoNum type="romanUcPeriod" startAt="3"/>
            </a:pPr>
            <a:endParaRPr lang="fr-FR" sz="2400" b="1" dirty="0">
              <a:solidFill>
                <a:srgbClr val="0070C0"/>
              </a:solidFill>
              <a:latin typeface="Century Gothic" panose="020B0502020202020204" pitchFamily="34" charset="0"/>
            </a:endParaRPr>
          </a:p>
          <a:p>
            <a:pPr>
              <a:buFont typeface="Wingdings" panose="05000000000000000000" pitchFamily="2" charset="2"/>
              <a:buChar char="§"/>
            </a:pPr>
            <a:r>
              <a:rPr lang="fr-FR" sz="2400" dirty="0">
                <a:latin typeface="Century Gothic" panose="020B0502020202020204" pitchFamily="34" charset="0"/>
              </a:rPr>
              <a:t> </a:t>
            </a:r>
            <a:r>
              <a:rPr lang="fr-FR" altLang="fr-FR" sz="2400" dirty="0">
                <a:latin typeface="Century Gothic" panose="020B0502020202020204" pitchFamily="34" charset="0"/>
              </a:rPr>
              <a:t>Les étapes d’une procédure judiciaire </a:t>
            </a:r>
          </a:p>
          <a:p>
            <a:pPr>
              <a:buFont typeface="Wingdings" panose="05000000000000000000" pitchFamily="2" charset="2"/>
              <a:buChar char="§"/>
            </a:pPr>
            <a:r>
              <a:rPr lang="fr-FR" sz="2400" dirty="0">
                <a:latin typeface="Century Gothic" panose="020B0502020202020204" pitchFamily="34" charset="0"/>
              </a:rPr>
              <a:t>Un mot sur les saisies </a:t>
            </a:r>
          </a:p>
        </p:txBody>
      </p:sp>
      <p:sp>
        <p:nvSpPr>
          <p:cNvPr id="2" name="Espace réservé du contenu 1">
            <a:extLst>
              <a:ext uri="{FF2B5EF4-FFF2-40B4-BE49-F238E27FC236}">
                <a16:creationId xmlns:a16="http://schemas.microsoft.com/office/drawing/2014/main" id="{8A36625E-A02B-95A9-1815-595704881281}"/>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91582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Espace réservé du contenu 6"/>
          <p:cNvSpPr>
            <a:spLocks noGrp="1"/>
          </p:cNvSpPr>
          <p:nvPr>
            <p:ph idx="1"/>
          </p:nvPr>
        </p:nvSpPr>
        <p:spPr>
          <a:xfrm>
            <a:off x="473743" y="1269375"/>
            <a:ext cx="8196514" cy="4319249"/>
          </a:xfrm>
          <a:solidFill>
            <a:srgbClr val="EEF5F9"/>
          </a:solidFill>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800" b="1" i="0" u="none" strike="noStrike" kern="1200" cap="none" spc="0" normalizeH="0" baseline="0" noProof="0" dirty="0">
                <a:ln>
                  <a:noFill/>
                </a:ln>
                <a:solidFill>
                  <a:srgbClr val="00B050"/>
                </a:solidFill>
                <a:effectLst/>
                <a:uLnTx/>
                <a:uFillTx/>
                <a:latin typeface="Century Gothic" panose="020B0502020202020204" pitchFamily="34" charset="0"/>
                <a:ea typeface="Verdana" panose="020B0604030504040204" pitchFamily="34" charset="0"/>
                <a:cs typeface="Verdana" panose="020B0604030504040204" pitchFamily="34" charset="0"/>
              </a:rPr>
              <a:t>Qui assigne ?  Le demandeur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Le demandeur est </a:t>
            </a:r>
            <a:r>
              <a:rPr kumimoji="0" lang="fr-FR" altLang="fr-FR"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pitchFamily="34" charset="0"/>
                <a:ea typeface="Verdana" panose="020B0604030504040204" pitchFamily="34" charset="0"/>
                <a:cs typeface="Verdana" panose="020B0604030504040204" pitchFamily="34" charset="0"/>
              </a:rPr>
              <a:t>le syndicat des copropriétaires </a:t>
            </a:r>
            <a:r>
              <a:rPr kumimoji="0" lang="fr-FR" altLang="fr-FR" sz="1600"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représenté par son syndic.</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altLang="fr-FR" sz="1298" b="1"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altLang="fr-FR" sz="1298" b="1"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marL="171452" marR="0" lvl="0" indent="-171452" algn="l" defTabSz="685808" rtl="0" eaLnBrk="1" fontAlgn="auto" latinLnBrk="0" hangingPunct="1">
              <a:lnSpc>
                <a:spcPct val="90000"/>
              </a:lnSpc>
              <a:spcBef>
                <a:spcPts val="750"/>
              </a:spcBef>
              <a:spcAft>
                <a:spcPts val="0"/>
              </a:spcAft>
              <a:buClrTx/>
              <a:buSzTx/>
              <a:buFontTx/>
              <a:buNone/>
              <a:tabLst/>
              <a:defRPr/>
            </a:pPr>
            <a:r>
              <a:rPr lang="fr-FR" altLang="fr-FR" sz="1800" b="1" dirty="0">
                <a:solidFill>
                  <a:srgbClr val="00B050"/>
                </a:solidFill>
                <a:latin typeface="Century Gothic" panose="020B0502020202020204" pitchFamily="34" charset="0"/>
                <a:ea typeface="Verdana" panose="020B0604030504040204" pitchFamily="34" charset="0"/>
              </a:rPr>
              <a:t>Quelle demande faire au tribunal ?</a:t>
            </a:r>
          </a:p>
          <a:p>
            <a:pPr marL="514356" marR="0" lvl="1" indent="-171452" algn="l" defTabSz="685808"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La </a:t>
            </a:r>
            <a:r>
              <a:rPr kumimoji="0" lang="fr-FR" altLang="fr-FR" sz="1499"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créance au principal </a:t>
            </a:r>
          </a:p>
          <a:p>
            <a:pPr marL="514356" marR="0" lvl="1" indent="-171452" algn="l" defTabSz="685808"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fr-FR" altLang="fr-FR" sz="1499"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Dommages Intérêts </a:t>
            </a: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(DI) pour le préjudice subi </a:t>
            </a:r>
          </a:p>
          <a:p>
            <a:pPr marL="514356" marR="0" lvl="1" indent="-171452" algn="l" defTabSz="685808"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Les </a:t>
            </a:r>
            <a:r>
              <a:rPr kumimoji="0" lang="fr-FR" altLang="fr-FR" sz="1499"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dépens</a:t>
            </a: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 *</a:t>
            </a:r>
          </a:p>
          <a:p>
            <a:pPr marL="514356" marR="0" lvl="1" indent="-171452" algn="l" defTabSz="685808"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L’</a:t>
            </a:r>
            <a:r>
              <a:rPr kumimoji="0" lang="fr-FR" altLang="fr-FR" sz="1499"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article 700 </a:t>
            </a:r>
          </a:p>
          <a:p>
            <a:pPr marL="514356" marR="0" lvl="1" indent="-171452" algn="l" defTabSz="685808" rtl="0" eaLnBrk="1" fontAlgn="auto" latinLnBrk="0" hangingPunct="1">
              <a:lnSpc>
                <a:spcPct val="90000"/>
              </a:lnSpc>
              <a:spcBef>
                <a:spcPts val="375"/>
              </a:spcBef>
              <a:spcAft>
                <a:spcPts val="0"/>
              </a:spcAft>
              <a:buClrTx/>
              <a:buSzTx/>
              <a:buFont typeface="Wingdings" panose="05000000000000000000" pitchFamily="2" charset="2"/>
              <a:buChar char="Ø"/>
              <a:tabLst/>
              <a:defRPr/>
            </a:pP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La </a:t>
            </a:r>
            <a:r>
              <a:rPr kumimoji="0" lang="fr-FR" altLang="fr-FR" sz="1499"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clause pénale </a:t>
            </a: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et la majoration des </a:t>
            </a:r>
            <a:r>
              <a:rPr kumimoji="0" lang="fr-FR" altLang="fr-FR" sz="1499"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intérêts </a:t>
            </a:r>
            <a:r>
              <a:rPr kumimoji="0" lang="fr-FR" altLang="fr-FR" sz="1499" b="0"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mentionnés dans RCP ou votés en AG </a:t>
            </a:r>
          </a:p>
          <a:p>
            <a:pPr marL="514356" marR="0" lvl="1" indent="-171452" algn="l" defTabSz="685808" rtl="0" eaLnBrk="1" fontAlgn="auto" latinLnBrk="0" hangingPunct="1">
              <a:lnSpc>
                <a:spcPct val="90000"/>
              </a:lnSpc>
              <a:spcBef>
                <a:spcPts val="375"/>
              </a:spcBef>
              <a:spcAft>
                <a:spcPts val="0"/>
              </a:spcAft>
              <a:buClrTx/>
              <a:buSzTx/>
              <a:buFont typeface="Wingdings" panose="05000000000000000000" pitchFamily="2" charset="2"/>
              <a:buChar char="Ø"/>
              <a:tabLst/>
              <a:defRPr/>
            </a:pPr>
            <a:endParaRPr lang="fr-FR" altLang="fr-FR" sz="1499"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fr-FR" sz="105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matière civile, les frais directement liés à la procédure engagée sont appelés « dépens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dépens correspondent à des sommes qu'il a été nécessaire d'exposer pour obtenir une décision de justice (frais liés aux instances, actes et procédures d'exécution).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dépens sont limitativement énumérés à l’article 695 du code de procédure civile (CPC).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juge précise obligatoirement qui doit en supporter la charge. En principe, elle est supportée par la partie qui succombe au litige c'est-à-dire la partie perdante. On parle alors de « condamnation aux dépens ». </a:t>
            </a: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altLang="fr-FR" sz="1298" b="1" i="0"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endParaRPr>
          </a:p>
          <a:p>
            <a:pPr>
              <a:buFont typeface="Arial" panose="020B0604020202020204" pitchFamily="34" charset="0"/>
              <a:buNone/>
            </a:pPr>
            <a:endParaRPr lang="fr-FR" altLang="fr-FR" sz="2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9" name="Titre 1"/>
          <p:cNvSpPr txBox="1">
            <a:spLocks/>
          </p:cNvSpPr>
          <p:nvPr/>
        </p:nvSpPr>
        <p:spPr>
          <a:xfrm>
            <a:off x="840482" y="1374684"/>
            <a:ext cx="7204969" cy="418260"/>
          </a:xfrm>
          <a:prstGeom prst="rect">
            <a:avLst/>
          </a:prstGeom>
        </p:spPr>
        <p:txBody>
          <a:bodyPr vert="horz" lIns="68580" tIns="34290" rIns="68580" bIns="34290" rtlCol="0" anchor="ctr">
            <a:norm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2100" b="1" dirty="0">
              <a:solidFill>
                <a:srgbClr val="0070C0"/>
              </a:solidFill>
            </a:endParaRPr>
          </a:p>
        </p:txBody>
      </p:sp>
      <p:sp>
        <p:nvSpPr>
          <p:cNvPr id="7" name="Espace réservé du contenu 1">
            <a:extLst>
              <a:ext uri="{FF2B5EF4-FFF2-40B4-BE49-F238E27FC236}">
                <a16:creationId xmlns:a16="http://schemas.microsoft.com/office/drawing/2014/main" id="{9C16738E-326A-7693-73D8-449BB36084F8}"/>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La procédure : Assignation</a:t>
            </a:r>
          </a:p>
        </p:txBody>
      </p:sp>
    </p:spTree>
    <p:extLst>
      <p:ext uri="{BB962C8B-B14F-4D97-AF65-F5344CB8AC3E}">
        <p14:creationId xmlns:p14="http://schemas.microsoft.com/office/powerpoint/2010/main" val="354559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Espace réservé du contenu 6"/>
          <p:cNvSpPr>
            <a:spLocks noGrp="1"/>
          </p:cNvSpPr>
          <p:nvPr>
            <p:ph idx="1"/>
          </p:nvPr>
        </p:nvSpPr>
        <p:spPr>
          <a:xfrm>
            <a:off x="1214386" y="826228"/>
            <a:ext cx="7493777" cy="871240"/>
          </a:xfrm>
          <a:solidFill>
            <a:schemeClr val="accent5">
              <a:lumMod val="20000"/>
              <a:lumOff val="80000"/>
            </a:schemeClr>
          </a:solidFill>
        </p:spPr>
        <p:txBody>
          <a:bodyPr>
            <a:normAutofit fontScale="92500" lnSpcReduction="10000"/>
          </a:bodyPr>
          <a:lstStyle/>
          <a:p>
            <a:pPr marL="0" indent="0" algn="ctr">
              <a:spcBef>
                <a:spcPct val="0"/>
              </a:spcBef>
              <a:buNone/>
            </a:pPr>
            <a:r>
              <a:rPr lang="fr-FR" altLang="fr-FR" sz="2000" b="1" dirty="0">
                <a:solidFill>
                  <a:prstClr val="black"/>
                </a:solidFill>
                <a:latin typeface="Century Gothic" panose="020B0502020202020204" pitchFamily="34" charset="0"/>
                <a:ea typeface="Verdana" panose="020B0604030504040204" pitchFamily="34" charset="0"/>
              </a:rPr>
              <a:t>La mise en demeure </a:t>
            </a:r>
          </a:p>
          <a:p>
            <a:pPr marL="0" indent="0" algn="ctr">
              <a:spcBef>
                <a:spcPct val="0"/>
              </a:spcBef>
              <a:buNone/>
            </a:pPr>
            <a:r>
              <a:rPr lang="fr-FR" altLang="fr-FR" sz="2000" b="1" dirty="0">
                <a:solidFill>
                  <a:prstClr val="black"/>
                </a:solidFill>
                <a:latin typeface="Century Gothic" panose="020B0502020202020204" pitchFamily="34" charset="0"/>
                <a:ea typeface="Verdana" panose="020B0604030504040204" pitchFamily="34" charset="0"/>
              </a:rPr>
              <a:t>Obligatoire dans tous les cas : la clé pour introduire une procédure amiable ou contentieuse  </a:t>
            </a:r>
          </a:p>
        </p:txBody>
      </p:sp>
      <p:sp>
        <p:nvSpPr>
          <p:cNvPr id="4" name="Rectangle 3"/>
          <p:cNvSpPr/>
          <p:nvPr/>
        </p:nvSpPr>
        <p:spPr>
          <a:xfrm>
            <a:off x="743484" y="1916926"/>
            <a:ext cx="7964679" cy="3577903"/>
          </a:xfrm>
          <a:prstGeom prst="rect">
            <a:avLst/>
          </a:prstGeom>
          <a:solidFill>
            <a:srgbClr val="EFF4F8"/>
          </a:solidFill>
        </p:spPr>
        <p:txBody>
          <a:bodyPr wrap="square">
            <a:spAutoFit/>
          </a:bodyPr>
          <a:lstStyle/>
          <a:p>
            <a:pPr indent="-142970"/>
            <a:r>
              <a:rPr lang="fr-FR" altLang="fr-FR" sz="2000" b="1" dirty="0">
                <a:solidFill>
                  <a:prstClr val="black"/>
                </a:solidFill>
                <a:latin typeface="Century Gothic" panose="020B0502020202020204" pitchFamily="34" charset="0"/>
                <a:ea typeface="Verdana" panose="020B0604030504040204" pitchFamily="34" charset="0"/>
              </a:rPr>
              <a:t>La forme </a:t>
            </a:r>
          </a:p>
          <a:p>
            <a:pPr marL="199930" lvl="1"/>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OBLIGATOIREMENT en lettre recommandée avec accusé de réception avec la mention </a:t>
            </a:r>
            <a:r>
              <a:rPr lang="fr-FR" altLang="fr-FR" sz="1400" i="1" dirty="0">
                <a:solidFill>
                  <a:prstClr val="black"/>
                </a:solidFill>
                <a:latin typeface="Century Gothic" panose="020B0502020202020204" pitchFamily="34" charset="0"/>
                <a:ea typeface="Verdana" panose="020B0604030504040204" pitchFamily="34" charset="0"/>
                <a:cs typeface="Verdana" panose="020B0604030504040204" pitchFamily="34" charset="0"/>
              </a:rPr>
              <a:t>« Lettre recommandée valant mise en demeure </a:t>
            </a:r>
            <a:r>
              <a:rPr lang="fr-FR" altLang="fr-FR" sz="1050" i="1" dirty="0">
                <a:latin typeface="Century Gothic" panose="020B0502020202020204" pitchFamily="34" charset="0"/>
                <a:ea typeface="Verdana" panose="020B0604030504040204" pitchFamily="34" charset="0"/>
                <a:cs typeface="Verdana" panose="020B0604030504040204" pitchFamily="34" charset="0"/>
              </a:rPr>
              <a:t>»</a:t>
            </a:r>
            <a:r>
              <a:rPr lang="fr-FR" altLang="fr-FR" sz="1050" i="1" dirty="0">
                <a:solidFill>
                  <a:srgbClr val="FF0000"/>
                </a:solidFill>
                <a:latin typeface="Century Gothic" panose="020B0502020202020204" pitchFamily="34" charset="0"/>
                <a:ea typeface="Verdana" panose="020B0604030504040204" pitchFamily="34" charset="0"/>
                <a:cs typeface="Verdana" panose="020B0604030504040204" pitchFamily="34" charset="0"/>
              </a:rPr>
              <a:t> Article 10-1 De la loi du 10 juillet 1965</a:t>
            </a:r>
          </a:p>
          <a:p>
            <a:pPr marL="199930" lvl="1"/>
            <a:endParaRPr lang="fr-FR" altLang="fr-FR" sz="1050" b="1" i="1" dirty="0">
              <a:solidFill>
                <a:srgbClr val="FF0000"/>
              </a:solidFill>
              <a:latin typeface="Century Gothic" panose="020B0502020202020204" pitchFamily="34" charset="0"/>
              <a:ea typeface="Verdana" panose="020B0604030504040204" pitchFamily="34" charset="0"/>
              <a:cs typeface="Verdana" panose="020B0604030504040204" pitchFamily="34" charset="0"/>
            </a:endParaRPr>
          </a:p>
          <a:p>
            <a:pPr indent="-142970"/>
            <a:r>
              <a:rPr lang="fr-FR" altLang="fr-FR" sz="2000" b="1" dirty="0">
                <a:solidFill>
                  <a:prstClr val="black"/>
                </a:solidFill>
                <a:latin typeface="Century Gothic" panose="020B0502020202020204" pitchFamily="34" charset="0"/>
                <a:ea typeface="Verdana" panose="020B0604030504040204" pitchFamily="34" charset="0"/>
              </a:rPr>
              <a:t>Le contenu</a:t>
            </a:r>
          </a:p>
          <a:p>
            <a:pPr marL="199930" lvl="1" algn="just">
              <a:buFont typeface="Wingdings" panose="05000000000000000000" pitchFamily="2" charset="2"/>
              <a:buChar char="§"/>
            </a:pPr>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 Rappel de la créance de telle date à telle date;</a:t>
            </a:r>
          </a:p>
          <a:p>
            <a:pPr marL="199930" lvl="1" algn="just">
              <a:buFont typeface="Wingdings" panose="05000000000000000000" pitchFamily="2" charset="2"/>
              <a:buChar char="§"/>
            </a:pPr>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 Rappel des relances faites ou démarches amiables;</a:t>
            </a:r>
          </a:p>
          <a:p>
            <a:pPr marL="199930" algn="just" eaLnBrk="0" hangingPunct="0">
              <a:buFont typeface="Wingdings" panose="05000000000000000000" pitchFamily="2" charset="2"/>
              <a:buChar char="§"/>
            </a:pPr>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 Dire que le débiteur dispose d’un dernier délai </a:t>
            </a:r>
            <a:r>
              <a:rPr lang="fr-FR" altLang="fr-FR" sz="1400" dirty="0">
                <a:solidFill>
                  <a:srgbClr val="FF0000"/>
                </a:solidFill>
                <a:latin typeface="Century Gothic" panose="020B0502020202020204" pitchFamily="34" charset="0"/>
                <a:ea typeface="Verdana" panose="020B0604030504040204" pitchFamily="34" charset="0"/>
                <a:cs typeface="Verdana" panose="020B0604030504040204" pitchFamily="34" charset="0"/>
              </a:rPr>
              <a:t>de 30 jours </a:t>
            </a:r>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pour payer cette somme de XXXX € à compter du lendemain de la Ière présentation  de cette mise en demeure; </a:t>
            </a:r>
          </a:p>
          <a:p>
            <a:pPr marL="199930" algn="just" eaLnBrk="0" hangingPunct="0">
              <a:buFont typeface="Wingdings" panose="05000000000000000000" pitchFamily="2" charset="2"/>
              <a:buChar char="§"/>
            </a:pPr>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 Qu’à défaut de paiement dans le délai imparti ci-dessus, une procédure sera introduite pour un recouvrement judiciaire; </a:t>
            </a:r>
          </a:p>
          <a:p>
            <a:pPr marL="199930" algn="just" eaLnBrk="0" hangingPunct="0">
              <a:buFont typeface="Wingdings" panose="05000000000000000000" pitchFamily="2" charset="2"/>
              <a:buChar char="§"/>
            </a:pPr>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 Que cette mise en demeure fait courir les intérêts légaux (article 36 du décret 1967*). </a:t>
            </a:r>
          </a:p>
          <a:p>
            <a:pPr marL="199930" algn="just" eaLnBrk="0" hangingPunct="0"/>
            <a:endParaRPr lang="fr-CA" sz="1400" dirty="0">
              <a:solidFill>
                <a:prstClr val="black"/>
              </a:solidFill>
              <a:latin typeface="Century Gothic" panose="020B0502020202020204" pitchFamily="34" charset="0"/>
              <a:ea typeface="Verdana" panose="020B0604030504040204" pitchFamily="34" charset="0"/>
            </a:endParaRPr>
          </a:p>
          <a:p>
            <a:pPr marL="199930" eaLnBrk="0" hangingPunct="0"/>
            <a:r>
              <a:rPr lang="fr-FR" sz="1200" dirty="0">
                <a:solidFill>
                  <a:srgbClr val="00B050"/>
                </a:solidFill>
                <a:latin typeface="Century Gothic" panose="020B0502020202020204" pitchFamily="34" charset="0"/>
              </a:rPr>
              <a:t>*sauf stipulation contraire du règlement de copropriété, les sommes dues au titre du précédent article portent intérêt au profit du syndicat. Cet intérêt, fixé au taux légal en matière civile, est dû à compter de la mise en demeure adressée par le syndic au copropriétaire défaillant (entre 0,77 et 0,79 en 2022).</a:t>
            </a:r>
            <a:endParaRPr lang="fr-FR" altLang="fr-FR" sz="1200" dirty="0">
              <a:solidFill>
                <a:srgbClr val="00B050"/>
              </a:solidFill>
              <a:latin typeface="Century Gothic" panose="020B0502020202020204" pitchFamily="34" charset="0"/>
              <a:ea typeface="Verdana" panose="020B0604030504040204" pitchFamily="34" charset="0"/>
              <a:cs typeface="Verdana" panose="020B0604030504040204" pitchFamily="34" charset="0"/>
            </a:endParaRPr>
          </a:p>
        </p:txBody>
      </p:sp>
      <p:pic>
        <p:nvPicPr>
          <p:cNvPr id="12" name="Image 11"/>
          <p:cNvPicPr>
            <a:picLocks noChangeAspect="1"/>
          </p:cNvPicPr>
          <p:nvPr/>
        </p:nvPicPr>
        <p:blipFill>
          <a:blip r:embed="rId3"/>
          <a:stretch>
            <a:fillRect/>
          </a:stretch>
        </p:blipFill>
        <p:spPr>
          <a:xfrm>
            <a:off x="396101" y="824019"/>
            <a:ext cx="818285" cy="873449"/>
          </a:xfrm>
          <a:prstGeom prst="rect">
            <a:avLst/>
          </a:prstGeom>
        </p:spPr>
      </p:pic>
      <p:sp>
        <p:nvSpPr>
          <p:cNvPr id="6" name="Espace réservé du contenu 1">
            <a:extLst>
              <a:ext uri="{FF2B5EF4-FFF2-40B4-BE49-F238E27FC236}">
                <a16:creationId xmlns:a16="http://schemas.microsoft.com/office/drawing/2014/main" id="{6759FBE6-48B4-953F-E250-E31E0BE02F10}"/>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Le début de la procédure</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32065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25634" y="546831"/>
            <a:ext cx="6119387" cy="857250"/>
          </a:xfrm>
        </p:spPr>
        <p:txBody>
          <a:bodyPr>
            <a:normAutofit/>
          </a:bodyPr>
          <a:lstStyle/>
          <a:p>
            <a:pPr algn="ctr"/>
            <a:r>
              <a:rPr lang="fr-FR" sz="1875" b="1" dirty="0">
                <a:solidFill>
                  <a:srgbClr val="0070C0"/>
                </a:solidFill>
              </a:rPr>
              <a:t>Du nouveau depuis le 1er octobre 2023 : « loi justice »</a:t>
            </a:r>
            <a:br>
              <a:rPr lang="fr-FR" sz="1875" b="1" dirty="0">
                <a:solidFill>
                  <a:srgbClr val="0070C0"/>
                </a:solidFill>
              </a:rPr>
            </a:br>
            <a:endParaRPr lang="fr-FR" sz="1875" b="1" dirty="0">
              <a:solidFill>
                <a:srgbClr val="0070C0"/>
              </a:solidFill>
            </a:endParaRPr>
          </a:p>
        </p:txBody>
      </p:sp>
      <p:sp>
        <p:nvSpPr>
          <p:cNvPr id="27652" name="Espace réservé du contenu 6"/>
          <p:cNvSpPr>
            <a:spLocks noGrp="1"/>
          </p:cNvSpPr>
          <p:nvPr>
            <p:ph idx="1"/>
          </p:nvPr>
        </p:nvSpPr>
        <p:spPr>
          <a:xfrm>
            <a:off x="837487" y="1178668"/>
            <a:ext cx="7469025" cy="3421285"/>
          </a:xfrm>
          <a:solidFill>
            <a:srgbClr val="EBF5FA"/>
          </a:solidFill>
        </p:spPr>
        <p:txBody>
          <a:bodyPr>
            <a:normAutofit fontScale="92500"/>
          </a:bodyPr>
          <a:lstStyle/>
          <a:p>
            <a:pPr marL="0" indent="-114463" algn="just">
              <a:spcBef>
                <a:spcPct val="0"/>
              </a:spcBef>
              <a:buNone/>
            </a:pPr>
            <a:r>
              <a:rPr lang="fr-FR" altLang="fr-FR" sz="2200" dirty="0">
                <a:latin typeface="Century Gothic" panose="020B0502020202020204" pitchFamily="34" charset="0"/>
                <a:ea typeface="Verdana" panose="020B0604030504040204" pitchFamily="34" charset="0"/>
                <a:cs typeface="Verdana" panose="020B0604030504040204" pitchFamily="34" charset="0"/>
              </a:rPr>
              <a:t>Désormais obligatoire de faire préalablement une tentative de résolution amiable</a:t>
            </a:r>
          </a:p>
          <a:p>
            <a:pPr marL="0" indent="-114463" algn="just">
              <a:spcBef>
                <a:spcPct val="0"/>
              </a:spcBef>
              <a:buNone/>
            </a:pPr>
            <a:endParaRPr lang="fr-CA" altLang="fr-FR" sz="2200" dirty="0">
              <a:solidFill>
                <a:srgbClr val="FF0000"/>
              </a:solidFill>
              <a:latin typeface="Century Gothic" panose="020B0502020202020204" pitchFamily="34" charset="0"/>
              <a:ea typeface="Verdana" panose="020B0604030504040204" pitchFamily="34" charset="0"/>
              <a:cs typeface="Verdana" panose="020B0604030504040204" pitchFamily="34" charset="0"/>
            </a:endParaRPr>
          </a:p>
          <a:p>
            <a:pPr marL="0" indent="0" algn="just">
              <a:spcBef>
                <a:spcPct val="0"/>
              </a:spcBef>
              <a:buNone/>
            </a:pPr>
            <a:r>
              <a:rPr lang="fr-CA" altLang="fr-FR" sz="2200" dirty="0">
                <a:solidFill>
                  <a:srgbClr val="FF0000"/>
                </a:solidFill>
                <a:latin typeface="Century Gothic" panose="020B0502020202020204" pitchFamily="34" charset="0"/>
                <a:ea typeface="Verdana" panose="020B0604030504040204" pitchFamily="34" charset="0"/>
                <a:cs typeface="Verdana" panose="020B0604030504040204" pitchFamily="34" charset="0"/>
              </a:rPr>
              <a:t>Il existe trois types de conciliation possible :</a:t>
            </a:r>
          </a:p>
          <a:p>
            <a:pPr marL="126562" indent="-241025" algn="just">
              <a:spcBef>
                <a:spcPct val="0"/>
              </a:spcBef>
              <a:buFont typeface="+mj-lt"/>
              <a:buAutoNum type="arabicPeriod"/>
            </a:pPr>
            <a:r>
              <a:rPr lang="fr-CA" altLang="fr-FR" sz="2200" dirty="0">
                <a:latin typeface="Century Gothic" panose="020B0502020202020204" pitchFamily="34" charset="0"/>
                <a:ea typeface="Verdana" panose="020B0604030504040204" pitchFamily="34" charset="0"/>
                <a:cs typeface="Verdana" panose="020B0604030504040204" pitchFamily="34" charset="0"/>
              </a:rPr>
              <a:t>Devant le conciliateur de justice</a:t>
            </a:r>
          </a:p>
          <a:p>
            <a:pPr marL="126562" indent="-241025" algn="just">
              <a:spcBef>
                <a:spcPct val="0"/>
              </a:spcBef>
              <a:buFont typeface="+mj-lt"/>
              <a:buAutoNum type="arabicPeriod"/>
            </a:pPr>
            <a:r>
              <a:rPr lang="fr-CA" altLang="fr-FR" sz="2200" dirty="0">
                <a:latin typeface="Century Gothic" panose="020B0502020202020204" pitchFamily="34" charset="0"/>
                <a:ea typeface="Verdana" panose="020B0604030504040204" pitchFamily="34" charset="0"/>
                <a:cs typeface="Verdana" panose="020B0604030504040204" pitchFamily="34" charset="0"/>
              </a:rPr>
              <a:t>Devant le médiateur</a:t>
            </a:r>
          </a:p>
          <a:p>
            <a:pPr marL="126562" indent="-241025" algn="just">
              <a:spcBef>
                <a:spcPct val="0"/>
              </a:spcBef>
              <a:buFont typeface="+mj-lt"/>
              <a:buAutoNum type="arabicPeriod"/>
            </a:pPr>
            <a:r>
              <a:rPr lang="fr-CA" altLang="fr-FR" sz="2200" dirty="0">
                <a:latin typeface="Century Gothic" panose="020B0502020202020204" pitchFamily="34" charset="0"/>
                <a:ea typeface="Verdana" panose="020B0604030504040204" pitchFamily="34" charset="0"/>
                <a:cs typeface="Verdana" panose="020B0604030504040204" pitchFamily="34" charset="0"/>
              </a:rPr>
              <a:t>Procédure participative (tentative de conciliation via avocats)  </a:t>
            </a:r>
            <a:endParaRPr lang="fr-FR" altLang="fr-FR" sz="2200" dirty="0">
              <a:latin typeface="Century Gothic" panose="020B0502020202020204" pitchFamily="34" charset="0"/>
              <a:ea typeface="Verdana" panose="020B0604030504040204" pitchFamily="34" charset="0"/>
              <a:cs typeface="Verdana" panose="020B0604030504040204" pitchFamily="34" charset="0"/>
            </a:endParaRPr>
          </a:p>
          <a:p>
            <a:pPr marL="0" indent="-114463" algn="just">
              <a:spcBef>
                <a:spcPct val="0"/>
              </a:spcBef>
              <a:buNone/>
            </a:pPr>
            <a:endParaRPr lang="fr-CA" altLang="fr-FR" sz="2200" dirty="0">
              <a:latin typeface="Century Gothic" panose="020B0502020202020204" pitchFamily="34" charset="0"/>
              <a:ea typeface="Verdana" panose="020B0604030504040204" pitchFamily="34" charset="0"/>
              <a:cs typeface="Arial" panose="020B0604020202020204" pitchFamily="34" charset="0"/>
            </a:endParaRPr>
          </a:p>
          <a:p>
            <a:pPr marL="0" indent="-114463" algn="just">
              <a:spcBef>
                <a:spcPct val="0"/>
              </a:spcBef>
              <a:buNone/>
            </a:pPr>
            <a:r>
              <a:rPr lang="fr-CA" altLang="fr-FR" sz="2200" dirty="0">
                <a:latin typeface="Century Gothic" panose="020B0502020202020204" pitchFamily="34" charset="0"/>
                <a:ea typeface="Verdana" panose="020B0604030504040204" pitchFamily="34" charset="0"/>
                <a:cs typeface="Arial" panose="020B0604020202020204" pitchFamily="34" charset="0"/>
              </a:rPr>
              <a:t>Nous vous conseillons la conciliation via le conciliateur de justice du département de la copropriété car il s’agit de la procédure la plus simple : elle est rapide et gratuite. </a:t>
            </a:r>
          </a:p>
          <a:p>
            <a:pPr marL="342737" lvl="1" indent="0" algn="just">
              <a:spcBef>
                <a:spcPct val="0"/>
              </a:spcBef>
              <a:buNone/>
            </a:pPr>
            <a:endParaRPr lang="fr-CA" altLang="fr-FR" sz="1800" b="1" dirty="0">
              <a:latin typeface="Century Gothic" panose="020B0502020202020204" pitchFamily="34" charset="0"/>
              <a:ea typeface="Verdana" panose="020B0604030504040204" pitchFamily="34" charset="0"/>
              <a:cs typeface="Arial" panose="020B0604020202020204" pitchFamily="34" charset="0"/>
            </a:endParaRPr>
          </a:p>
          <a:p>
            <a:pPr marL="342737" lvl="1" indent="0" algn="just">
              <a:spcBef>
                <a:spcPct val="0"/>
              </a:spcBef>
              <a:buNone/>
            </a:pPr>
            <a:endParaRPr lang="fr-CA" altLang="fr-FR" sz="1800" b="1" dirty="0">
              <a:latin typeface="Century Gothic" panose="020B0502020202020204" pitchFamily="34" charset="0"/>
              <a:ea typeface="Verdana" panose="020B0604030504040204" pitchFamily="34" charset="0"/>
              <a:cs typeface="Arial" panose="020B0604020202020204" pitchFamily="34" charset="0"/>
            </a:endParaRPr>
          </a:p>
          <a:p>
            <a:pPr marL="342737" lvl="1" indent="0" algn="just">
              <a:spcBef>
                <a:spcPct val="0"/>
              </a:spcBef>
              <a:buNone/>
            </a:pPr>
            <a:endParaRPr lang="fr-FR" altLang="fr-FR" sz="1800" b="1" dirty="0">
              <a:latin typeface="Century Gothic" panose="020B0502020202020204" pitchFamily="34" charset="0"/>
              <a:ea typeface="Verdana" panose="020B0604030504040204" pitchFamily="34" charset="0"/>
              <a:cs typeface="Arial" panose="020B0604020202020204" pitchFamily="34" charset="0"/>
            </a:endParaRPr>
          </a:p>
        </p:txBody>
      </p:sp>
      <p:pic>
        <p:nvPicPr>
          <p:cNvPr id="8" name="Image 7"/>
          <p:cNvPicPr>
            <a:picLocks noChangeAspect="1"/>
          </p:cNvPicPr>
          <p:nvPr/>
        </p:nvPicPr>
        <p:blipFill>
          <a:blip r:embed="rId3"/>
          <a:stretch>
            <a:fillRect/>
          </a:stretch>
        </p:blipFill>
        <p:spPr>
          <a:xfrm>
            <a:off x="68773" y="4582426"/>
            <a:ext cx="856309" cy="856309"/>
          </a:xfrm>
          <a:prstGeom prst="rect">
            <a:avLst/>
          </a:prstGeom>
        </p:spPr>
      </p:pic>
      <p:sp>
        <p:nvSpPr>
          <p:cNvPr id="4" name="Rectangle 3"/>
          <p:cNvSpPr/>
          <p:nvPr/>
        </p:nvSpPr>
        <p:spPr>
          <a:xfrm>
            <a:off x="970802" y="4929364"/>
            <a:ext cx="7549037" cy="646331"/>
          </a:xfrm>
          <a:prstGeom prst="rect">
            <a:avLst/>
          </a:prstGeom>
        </p:spPr>
        <p:txBody>
          <a:bodyPr wrap="square">
            <a:spAutoFit/>
          </a:bodyPr>
          <a:lstStyle/>
          <a:p>
            <a:pPr algn="just"/>
            <a:r>
              <a:rPr lang="fr-FR" b="1" dirty="0">
                <a:solidFill>
                  <a:srgbClr val="FF0000"/>
                </a:solidFill>
              </a:rPr>
              <a:t>Pas d’obligation de conciliation dans le cadre de  la Procédure au fond accélérée article 19-2 de la loi 10/07/65 </a:t>
            </a:r>
          </a:p>
        </p:txBody>
      </p:sp>
      <p:sp>
        <p:nvSpPr>
          <p:cNvPr id="7" name="Espace réservé du contenu 1">
            <a:extLst>
              <a:ext uri="{FF2B5EF4-FFF2-40B4-BE49-F238E27FC236}">
                <a16:creationId xmlns:a16="http://schemas.microsoft.com/office/drawing/2014/main" id="{E2602D93-012F-E4F0-20A7-302B5FB42A5C}"/>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La procédure de conciliation obligatoire</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5708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Espace réservé du contenu 6"/>
          <p:cNvSpPr txBox="1">
            <a:spLocks/>
          </p:cNvSpPr>
          <p:nvPr/>
        </p:nvSpPr>
        <p:spPr bwMode="auto">
          <a:xfrm>
            <a:off x="838201" y="1026826"/>
            <a:ext cx="7467600" cy="4033959"/>
          </a:xfrm>
          <a:prstGeom prst="rect">
            <a:avLst/>
          </a:prstGeom>
          <a:solidFill>
            <a:srgbClr val="EBF5FA"/>
          </a:solidFill>
          <a:ln>
            <a:noFill/>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marL="606930" algn="ctr" eaLnBrk="0" hangingPunct="0">
              <a:spcBef>
                <a:spcPct val="20000"/>
              </a:spcBef>
            </a:pPr>
            <a:r>
              <a:rPr lang="fr-FR" altLang="fr-FR" sz="1800" b="1" dirty="0">
                <a:solidFill>
                  <a:srgbClr val="00B050"/>
                </a:solidFill>
                <a:latin typeface="Century Gothic" panose="020B0502020202020204" pitchFamily="34" charset="0"/>
                <a:ea typeface="Verdana" panose="020B0604030504040204" pitchFamily="34" charset="0"/>
              </a:rPr>
              <a:t>Déterminer le montant précis de la créance à recouvrer</a:t>
            </a:r>
            <a:endParaRPr lang="fr-FR" altLang="fr-FR" sz="1000" b="1" dirty="0">
              <a:solidFill>
                <a:srgbClr val="00B05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pPr marL="214313" indent="-214313" eaLnBrk="0" hangingPunct="0">
              <a:spcBef>
                <a:spcPct val="20000"/>
              </a:spcBef>
              <a:spcAft>
                <a:spcPts val="899"/>
              </a:spcAft>
              <a:buFont typeface="Wingdings" panose="05000000000000000000" pitchFamily="2" charset="2"/>
              <a:buChar char="ü"/>
            </a:pPr>
            <a:r>
              <a:rPr lang="fr-FR" altLang="fr-FR" sz="16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 Depuis la date d’origine de la créance - Jusqu’à la date que vous choisissez pour arrêter la créance</a:t>
            </a:r>
          </a:p>
          <a:p>
            <a:pPr marL="214313" indent="-214313" eaLnBrk="0" hangingPunct="0">
              <a:spcBef>
                <a:spcPct val="20000"/>
              </a:spcBef>
              <a:spcAft>
                <a:spcPts val="899"/>
              </a:spcAft>
              <a:buFont typeface="Wingdings" panose="05000000000000000000" pitchFamily="2" charset="2"/>
              <a:buChar char="ü"/>
            </a:pPr>
            <a:endParaRPr lang="fr-FR" altLang="fr-FR" sz="1600" b="1"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marL="214313" indent="-214313" eaLnBrk="0" hangingPunct="0">
              <a:spcBef>
                <a:spcPct val="20000"/>
              </a:spcBef>
              <a:spcAft>
                <a:spcPts val="899"/>
              </a:spcAft>
              <a:buFont typeface="Wingdings" panose="05000000000000000000" pitchFamily="2" charset="2"/>
              <a:buChar char="ü"/>
            </a:pPr>
            <a:endParaRPr lang="fr-FR" altLang="fr-FR" sz="1600" b="1"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eaLnBrk="0" hangingPunct="0">
              <a:spcBef>
                <a:spcPct val="20000"/>
              </a:spcBef>
              <a:spcAft>
                <a:spcPts val="899"/>
              </a:spcAft>
            </a:pPr>
            <a:r>
              <a:rPr lang="fr-FR" altLang="fr-FR" sz="1600" b="1" dirty="0">
                <a:solidFill>
                  <a:prstClr val="black"/>
                </a:solidFill>
                <a:latin typeface="Century Gothic" panose="020B0502020202020204" pitchFamily="34" charset="0"/>
                <a:ea typeface="Verdana" panose="020B0604030504040204" pitchFamily="34" charset="0"/>
              </a:rPr>
              <a:t>	</a:t>
            </a:r>
            <a:r>
              <a:rPr lang="fr-FR" altLang="fr-FR" sz="1800" b="1" dirty="0">
                <a:solidFill>
                  <a:srgbClr val="00B050"/>
                </a:solidFill>
                <a:latin typeface="Century Gothic" panose="020B0502020202020204" pitchFamily="34" charset="0"/>
                <a:ea typeface="Verdana" panose="020B0604030504040204" pitchFamily="34" charset="0"/>
              </a:rPr>
              <a:t>Les 3 conditions préalables à respecter </a:t>
            </a:r>
          </a:p>
          <a:p>
            <a:pPr marL="214313" indent="-214313" eaLnBrk="0" hangingPunct="0">
              <a:spcBef>
                <a:spcPct val="20000"/>
              </a:spcBef>
              <a:spcAft>
                <a:spcPts val="899"/>
              </a:spcAft>
              <a:buFont typeface="Wingdings" panose="05000000000000000000" pitchFamily="2" charset="2"/>
              <a:buChar char="ü"/>
            </a:pPr>
            <a:r>
              <a:rPr lang="fr-FR" altLang="fr-FR" sz="16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La créance doit ABSOLUMENT ETRE : </a:t>
            </a: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69492596"/>
              </p:ext>
            </p:extLst>
          </p:nvPr>
        </p:nvGraphicFramePr>
        <p:xfrm>
          <a:off x="831851" y="3740170"/>
          <a:ext cx="7467600" cy="1296056"/>
        </p:xfrm>
        <a:graphic>
          <a:graphicData uri="http://schemas.openxmlformats.org/drawingml/2006/table">
            <a:tbl>
              <a:tblPr>
                <a:tableStyleId>{2D5ABB26-0587-4C30-8999-92F81FD0307C}</a:tableStyleId>
              </a:tblPr>
              <a:tblGrid>
                <a:gridCol w="2711449">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17751">
                  <a:extLst>
                    <a:ext uri="{9D8B030D-6E8A-4147-A177-3AD203B41FA5}">
                      <a16:colId xmlns:a16="http://schemas.microsoft.com/office/drawing/2014/main" val="20002"/>
                    </a:ext>
                  </a:extLst>
                </a:gridCol>
              </a:tblGrid>
              <a:tr h="129605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1800" b="1" dirty="0">
                          <a:solidFill>
                            <a:srgbClr val="00B050"/>
                          </a:solidFill>
                        </a:rPr>
                        <a:t>Certaine</a:t>
                      </a:r>
                      <a:r>
                        <a:rPr lang="fr-FR" altLang="fr-FR" sz="1800" b="1" dirty="0">
                          <a:solidFill>
                            <a:srgbClr val="002060"/>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fr-FR" altLang="fr-FR" sz="1800" b="1" dirty="0">
                        <a:solidFill>
                          <a:srgbClr val="002060"/>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fr-FR" sz="1800" b="1" dirty="0">
                          <a:solidFill>
                            <a:srgbClr val="002060"/>
                          </a:solidFill>
                        </a:rPr>
                        <a:t>Approbation du budget  et des comptes </a:t>
                      </a:r>
                      <a:r>
                        <a:rPr lang="fr-FR" altLang="fr-FR" sz="1800" b="1" baseline="0" dirty="0">
                          <a:solidFill>
                            <a:srgbClr val="002060"/>
                          </a:solidFill>
                        </a:rPr>
                        <a:t>en AG</a:t>
                      </a:r>
                      <a:endParaRPr lang="fr-FR" altLang="fr-FR" sz="1800" b="1" dirty="0">
                        <a:solidFill>
                          <a:srgbClr val="002060"/>
                        </a:solidFill>
                      </a:endParaRPr>
                    </a:p>
                  </a:txBody>
                  <a:tcPr marL="105596" marR="105596" marT="34330" marB="343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u="none" strike="noStrike" kern="1200" cap="none" normalizeH="0" baseline="0" dirty="0">
                          <a:ln>
                            <a:noFill/>
                          </a:ln>
                          <a:solidFill>
                            <a:srgbClr val="00B050"/>
                          </a:solidFill>
                          <a:effectLst/>
                        </a:rPr>
                        <a:t>Liquide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1800" b="1" u="none" strike="noStrike" kern="1200" cap="none" normalizeH="0" baseline="0" dirty="0">
                        <a:ln>
                          <a:noFill/>
                        </a:ln>
                        <a:solidFill>
                          <a:srgbClr val="00B050"/>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fr-FR" sz="1800" b="1" u="none" strike="noStrike" kern="1200" cap="none" normalizeH="0" baseline="0" dirty="0">
                          <a:ln>
                            <a:noFill/>
                          </a:ln>
                          <a:solidFill>
                            <a:srgbClr val="002060"/>
                          </a:solidFill>
                          <a:effectLst/>
                        </a:rPr>
                        <a:t> Le montant exact du par le copropriétaire</a:t>
                      </a:r>
                    </a:p>
                  </a:txBody>
                  <a:tcPr marL="105596" marR="105596" marT="34330" marB="343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solidFill>
                            <a:srgbClr val="00B050"/>
                          </a:solidFill>
                          <a:effectLst/>
                        </a:rPr>
                        <a:t>Exigible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u="none" strike="noStrike" cap="none" normalizeH="0" baseline="0" dirty="0">
                        <a:ln>
                          <a:noFill/>
                        </a:ln>
                        <a:solidFill>
                          <a:srgbClr val="00B050"/>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solidFill>
                            <a:srgbClr val="00B050"/>
                          </a:solidFill>
                          <a:effectLst/>
                        </a:rPr>
                        <a:t> </a:t>
                      </a:r>
                      <a:r>
                        <a:rPr kumimoji="0" lang="fr-FR" altLang="fr-FR" sz="1800" b="1" u="none" strike="noStrike" cap="none" normalizeH="0" baseline="0" dirty="0">
                          <a:ln>
                            <a:noFill/>
                          </a:ln>
                          <a:solidFill>
                            <a:srgbClr val="002060"/>
                          </a:solidFill>
                          <a:effectLst/>
                        </a:rPr>
                        <a:t>Appels de fonds faits et d</a:t>
                      </a:r>
                      <a:r>
                        <a:rPr kumimoji="0" lang="fr-CA" altLang="fr-FR" sz="1800" b="1" u="none" strike="noStrike" cap="none" normalizeH="0" baseline="0" dirty="0" err="1">
                          <a:ln>
                            <a:noFill/>
                          </a:ln>
                          <a:solidFill>
                            <a:srgbClr val="002060"/>
                          </a:solidFill>
                          <a:effectLst/>
                        </a:rPr>
                        <a:t>ate</a:t>
                      </a:r>
                      <a:r>
                        <a:rPr kumimoji="0" lang="fr-CA" altLang="fr-FR" sz="1800" b="1" u="none" strike="noStrike" cap="none" normalizeH="0" baseline="0" dirty="0">
                          <a:ln>
                            <a:noFill/>
                          </a:ln>
                          <a:solidFill>
                            <a:srgbClr val="002060"/>
                          </a:solidFill>
                          <a:effectLst/>
                        </a:rPr>
                        <a:t> exigibilité </a:t>
                      </a:r>
                      <a:endParaRPr kumimoji="0" lang="fr-FR" altLang="fr-FR" sz="1800" b="1" i="0" u="none" strike="noStrike" cap="none" normalizeH="0" baseline="0" dirty="0">
                        <a:ln>
                          <a:noFill/>
                        </a:ln>
                        <a:solidFill>
                          <a:srgbClr val="002060"/>
                        </a:solidFill>
                        <a:effectLst/>
                        <a:latin typeface="+mj-lt"/>
                        <a:ea typeface="ＭＳ Ｐゴシック" panose="020B0600070205080204" pitchFamily="34" charset="-128"/>
                      </a:endParaRPr>
                    </a:p>
                  </a:txBody>
                  <a:tcPr marL="105596" marR="105596" marT="34330" marB="343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 name="Image 4"/>
          <p:cNvPicPr>
            <a:picLocks noChangeAspect="1"/>
          </p:cNvPicPr>
          <p:nvPr/>
        </p:nvPicPr>
        <p:blipFill>
          <a:blip r:embed="rId2"/>
          <a:stretch>
            <a:fillRect/>
          </a:stretch>
        </p:blipFill>
        <p:spPr>
          <a:xfrm>
            <a:off x="1149236" y="922682"/>
            <a:ext cx="438055" cy="438055"/>
          </a:xfrm>
          <a:prstGeom prst="rect">
            <a:avLst/>
          </a:prstGeom>
        </p:spPr>
      </p:pic>
      <p:pic>
        <p:nvPicPr>
          <p:cNvPr id="6" name="Image 5"/>
          <p:cNvPicPr>
            <a:picLocks noChangeAspect="1"/>
          </p:cNvPicPr>
          <p:nvPr/>
        </p:nvPicPr>
        <p:blipFill>
          <a:blip r:embed="rId3"/>
          <a:stretch>
            <a:fillRect/>
          </a:stretch>
        </p:blipFill>
        <p:spPr>
          <a:xfrm>
            <a:off x="1185759" y="2759802"/>
            <a:ext cx="448136" cy="448136"/>
          </a:xfrm>
          <a:prstGeom prst="rect">
            <a:avLst/>
          </a:prstGeom>
        </p:spPr>
      </p:pic>
      <p:sp>
        <p:nvSpPr>
          <p:cNvPr id="9" name="Espace réservé du contenu 1">
            <a:extLst>
              <a:ext uri="{FF2B5EF4-FFF2-40B4-BE49-F238E27FC236}">
                <a16:creationId xmlns:a16="http://schemas.microsoft.com/office/drawing/2014/main" id="{EE14B255-C6C0-AE4C-3900-F0194B51BA41}"/>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Les 3 points a déterminer avant d’engager une procédure judiciaire 1/2</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38460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Espace réservé du contenu 6"/>
          <p:cNvSpPr>
            <a:spLocks noGrp="1"/>
          </p:cNvSpPr>
          <p:nvPr>
            <p:ph idx="1"/>
          </p:nvPr>
        </p:nvSpPr>
        <p:spPr>
          <a:xfrm>
            <a:off x="930340" y="939756"/>
            <a:ext cx="7283320" cy="4978488"/>
          </a:xfrm>
          <a:solidFill>
            <a:srgbClr val="ECF5F9"/>
          </a:solidFill>
        </p:spPr>
        <p:txBody>
          <a:bodyPr>
            <a:normAutofit fontScale="40000" lnSpcReduction="20000"/>
          </a:bodyPr>
          <a:lstStyle/>
          <a:p>
            <a:pPr marL="0" indent="0" algn="ctr">
              <a:spcBef>
                <a:spcPct val="0"/>
              </a:spcBef>
              <a:spcAft>
                <a:spcPts val="450"/>
              </a:spcAft>
              <a:buNone/>
            </a:pPr>
            <a:r>
              <a:rPr lang="fr-FR" altLang="fr-FR" sz="5100" b="1" dirty="0">
                <a:solidFill>
                  <a:srgbClr val="00B050"/>
                </a:solidFill>
                <a:latin typeface="Century Gothic" panose="020B0502020202020204" pitchFamily="34" charset="0"/>
                <a:ea typeface="Verdana" panose="020B0604030504040204" pitchFamily="34" charset="0"/>
                <a:cs typeface="Verdana" panose="020B0604030504040204" pitchFamily="34" charset="0"/>
              </a:rPr>
              <a:t>Constituer le dossier et rassembler TOUTES les pièces justifiant de la dette</a:t>
            </a:r>
          </a:p>
          <a:p>
            <a:pPr marL="0" indent="0" algn="just">
              <a:spcBef>
                <a:spcPct val="0"/>
              </a:spcBef>
              <a:spcAft>
                <a:spcPts val="450"/>
              </a:spcAft>
              <a:buNone/>
            </a:pPr>
            <a:endParaRPr lang="fr-FR" altLang="fr-FR" sz="2000" b="1" dirty="0">
              <a:latin typeface="Century Gothic" panose="020B0502020202020204" pitchFamily="34" charset="0"/>
              <a:ea typeface="Verdana" panose="020B0604030504040204" pitchFamily="34" charset="0"/>
              <a:cs typeface="Verdana" panose="020B0604030504040204" pitchFamily="34" charset="0"/>
            </a:endParaRPr>
          </a:p>
          <a:p>
            <a:pPr algn="just">
              <a:lnSpc>
                <a:spcPct val="170000"/>
              </a:lnSpc>
              <a:spcBef>
                <a:spcPct val="0"/>
              </a:spcBef>
              <a:spcAft>
                <a:spcPts val="450"/>
              </a:spcAft>
              <a:buFont typeface="Wingdings" panose="05000000000000000000" pitchFamily="2" charset="2"/>
              <a:buChar char="ü"/>
            </a:pPr>
            <a:r>
              <a:rPr lang="fr-FR" altLang="fr-FR" sz="3400" dirty="0">
                <a:latin typeface="Century Gothic" panose="020B0502020202020204" pitchFamily="34" charset="0"/>
                <a:ea typeface="Verdana" panose="020B0604030504040204" pitchFamily="34" charset="0"/>
                <a:cs typeface="Verdana" panose="020B0604030504040204" pitchFamily="34" charset="0"/>
              </a:rPr>
              <a:t>Copie des appels de fonds (en fonction de la période de la créance)  </a:t>
            </a:r>
          </a:p>
          <a:p>
            <a:pPr algn="just">
              <a:lnSpc>
                <a:spcPct val="170000"/>
              </a:lnSpc>
              <a:spcBef>
                <a:spcPct val="0"/>
              </a:spcBef>
              <a:spcAft>
                <a:spcPts val="450"/>
              </a:spcAft>
              <a:buFont typeface="Wingdings" panose="05000000000000000000" pitchFamily="2" charset="2"/>
              <a:buChar char="ü"/>
            </a:pPr>
            <a:r>
              <a:rPr lang="fr-FR" altLang="fr-FR" sz="3400" dirty="0">
                <a:latin typeface="Century Gothic" panose="020B0502020202020204" pitchFamily="34" charset="0"/>
                <a:ea typeface="Verdana" panose="020B0604030504040204" pitchFamily="34" charset="0"/>
                <a:cs typeface="Verdana" panose="020B0604030504040204" pitchFamily="34" charset="0"/>
              </a:rPr>
              <a:t>Procès-verbaux des AG ayant voté le(s) budget(s) prévisionnel(s), le(s) budgets travaux ou autres opérations exceptionnelles </a:t>
            </a:r>
          </a:p>
          <a:p>
            <a:pPr algn="just">
              <a:lnSpc>
                <a:spcPct val="170000"/>
              </a:lnSpc>
              <a:spcBef>
                <a:spcPct val="0"/>
              </a:spcBef>
              <a:spcAft>
                <a:spcPts val="450"/>
              </a:spcAft>
              <a:buFont typeface="Wingdings" panose="05000000000000000000" pitchFamily="2" charset="2"/>
              <a:buChar char="ü"/>
            </a:pPr>
            <a:r>
              <a:rPr lang="fr-FR" altLang="fr-FR" sz="3400" dirty="0">
                <a:latin typeface="Century Gothic" panose="020B0502020202020204" pitchFamily="34" charset="0"/>
                <a:ea typeface="Verdana" panose="020B0604030504040204" pitchFamily="34" charset="0"/>
                <a:cs typeface="Verdana" panose="020B0604030504040204" pitchFamily="34" charset="0"/>
              </a:rPr>
              <a:t>Procès-verbaux des AG approuvant les comptes (si une partie des  charges correspond à un exercice clos) </a:t>
            </a:r>
          </a:p>
          <a:p>
            <a:pPr algn="just">
              <a:lnSpc>
                <a:spcPct val="170000"/>
              </a:lnSpc>
              <a:spcBef>
                <a:spcPct val="0"/>
              </a:spcBef>
              <a:spcAft>
                <a:spcPts val="450"/>
              </a:spcAft>
              <a:buFont typeface="Wingdings" panose="05000000000000000000" pitchFamily="2" charset="2"/>
              <a:buChar char="ü"/>
            </a:pPr>
            <a:r>
              <a:rPr lang="fr-FR" altLang="fr-FR" sz="3400" dirty="0">
                <a:latin typeface="Century Gothic" panose="020B0502020202020204" pitchFamily="34" charset="0"/>
                <a:ea typeface="Verdana" panose="020B0604030504040204" pitchFamily="34" charset="0"/>
                <a:cs typeface="Verdana" panose="020B0604030504040204" pitchFamily="34" charset="0"/>
              </a:rPr>
              <a:t>Matrice cadastrale pour voir qui est le propriétaire </a:t>
            </a:r>
          </a:p>
          <a:p>
            <a:pPr algn="just">
              <a:lnSpc>
                <a:spcPct val="170000"/>
              </a:lnSpc>
              <a:spcBef>
                <a:spcPct val="0"/>
              </a:spcBef>
              <a:spcAft>
                <a:spcPts val="450"/>
              </a:spcAft>
              <a:buFont typeface="Wingdings" panose="05000000000000000000" pitchFamily="2" charset="2"/>
              <a:buChar char="ü"/>
            </a:pPr>
            <a:r>
              <a:rPr lang="fr-FR" altLang="fr-FR" sz="3400" dirty="0">
                <a:latin typeface="Century Gothic" panose="020B0502020202020204" pitchFamily="34" charset="0"/>
                <a:ea typeface="Verdana" panose="020B0604030504040204" pitchFamily="34" charset="0"/>
                <a:cs typeface="Verdana" panose="020B0604030504040204" pitchFamily="34" charset="0"/>
              </a:rPr>
              <a:t>PV d’AG pour la désignation du syndic</a:t>
            </a:r>
          </a:p>
          <a:p>
            <a:pPr algn="just">
              <a:lnSpc>
                <a:spcPct val="170000"/>
              </a:lnSpc>
              <a:spcBef>
                <a:spcPct val="0"/>
              </a:spcBef>
              <a:spcAft>
                <a:spcPts val="450"/>
              </a:spcAft>
              <a:buFont typeface="Wingdings" panose="05000000000000000000" pitchFamily="2" charset="2"/>
              <a:buChar char="ü"/>
            </a:pPr>
            <a:r>
              <a:rPr lang="fr-FR" altLang="fr-FR" sz="3400" dirty="0">
                <a:latin typeface="Century Gothic" panose="020B0502020202020204" pitchFamily="34" charset="0"/>
                <a:ea typeface="Verdana" panose="020B0604030504040204" pitchFamily="34" charset="0"/>
                <a:cs typeface="Verdana" panose="020B0604030504040204" pitchFamily="34" charset="0"/>
              </a:rPr>
              <a:t>Décompte de charges (</a:t>
            </a:r>
            <a:r>
              <a:rPr lang="fr-FR" altLang="fr-FR" sz="3400" b="1" dirty="0">
                <a:latin typeface="Century Gothic" panose="020B0502020202020204" pitchFamily="34" charset="0"/>
                <a:ea typeface="Verdana" panose="020B0604030504040204" pitchFamily="34" charset="0"/>
                <a:cs typeface="Verdana" panose="020B0604030504040204" pitchFamily="34" charset="0"/>
              </a:rPr>
              <a:t>extrait de compte 45 du copropriétaire</a:t>
            </a:r>
            <a:r>
              <a:rPr lang="fr-FR" altLang="fr-FR" sz="3400" dirty="0">
                <a:latin typeface="Century Gothic" panose="020B0502020202020204" pitchFamily="34" charset="0"/>
                <a:ea typeface="Verdana" panose="020B0604030504040204" pitchFamily="34" charset="0"/>
                <a:cs typeface="Verdana" panose="020B0604030504040204" pitchFamily="34" charset="0"/>
              </a:rPr>
              <a:t>)</a:t>
            </a:r>
          </a:p>
          <a:p>
            <a:pPr algn="just">
              <a:lnSpc>
                <a:spcPct val="170000"/>
              </a:lnSpc>
              <a:spcBef>
                <a:spcPct val="0"/>
              </a:spcBef>
              <a:spcAft>
                <a:spcPts val="450"/>
              </a:spcAft>
              <a:buFont typeface="Wingdings" panose="05000000000000000000" pitchFamily="2" charset="2"/>
              <a:buChar char="ü"/>
            </a:pPr>
            <a:r>
              <a:rPr lang="fr-FR" altLang="fr-FR" sz="3400" dirty="0">
                <a:latin typeface="Century Gothic" panose="020B0502020202020204" pitchFamily="34" charset="0"/>
                <a:ea typeface="Verdana" panose="020B0604030504040204" pitchFamily="34" charset="0"/>
                <a:cs typeface="Verdana" panose="020B0604030504040204" pitchFamily="34" charset="0"/>
              </a:rPr>
              <a:t>Justificatifs des frais engagés </a:t>
            </a:r>
          </a:p>
          <a:p>
            <a:pPr algn="just">
              <a:lnSpc>
                <a:spcPct val="170000"/>
              </a:lnSpc>
              <a:spcBef>
                <a:spcPct val="0"/>
              </a:spcBef>
              <a:spcAft>
                <a:spcPts val="450"/>
              </a:spcAft>
              <a:buFont typeface="Wingdings" panose="05000000000000000000" pitchFamily="2" charset="2"/>
              <a:buChar char="ü"/>
            </a:pPr>
            <a:r>
              <a:rPr lang="fr-CA" altLang="fr-FR" sz="3400" dirty="0">
                <a:latin typeface="Century Gothic" panose="020B0502020202020204" pitchFamily="34" charset="0"/>
                <a:ea typeface="Verdana" panose="020B0604030504040204" pitchFamily="34" charset="0"/>
                <a:cs typeface="Verdana" panose="020B0604030504040204" pitchFamily="34" charset="0"/>
              </a:rPr>
              <a:t>Copie mise en demeure (article 10-1)</a:t>
            </a:r>
          </a:p>
          <a:p>
            <a:pPr algn="just">
              <a:lnSpc>
                <a:spcPct val="170000"/>
              </a:lnSpc>
              <a:spcBef>
                <a:spcPct val="0"/>
              </a:spcBef>
              <a:spcAft>
                <a:spcPts val="450"/>
              </a:spcAft>
              <a:buFont typeface="Wingdings" panose="05000000000000000000" pitchFamily="2" charset="2"/>
              <a:buChar char="ü"/>
            </a:pPr>
            <a:r>
              <a:rPr lang="fr-CA" altLang="fr-FR" sz="3400" dirty="0">
                <a:latin typeface="Century Gothic" panose="020B0502020202020204" pitchFamily="34" charset="0"/>
                <a:ea typeface="Verdana" panose="020B0604030504040204" pitchFamily="34" charset="0"/>
                <a:cs typeface="Verdana" panose="020B0604030504040204" pitchFamily="34" charset="0"/>
              </a:rPr>
              <a:t>Le cas échéant justificatif de la procédure de conciliation (dette de – 5 000€)</a:t>
            </a:r>
            <a:endParaRPr lang="fr-FR" altLang="fr-FR" sz="2000" dirty="0">
              <a:latin typeface="Century Gothic" panose="020B0502020202020204" pitchFamily="34" charset="0"/>
              <a:ea typeface="Verdana" panose="020B0604030504040204" pitchFamily="34" charset="0"/>
              <a:cs typeface="Verdana" panose="020B0604030504040204" pitchFamily="34" charset="0"/>
            </a:endParaRPr>
          </a:p>
        </p:txBody>
      </p:sp>
      <p:pic>
        <p:nvPicPr>
          <p:cNvPr id="3" name="Image 2"/>
          <p:cNvPicPr>
            <a:picLocks noChangeAspect="1"/>
          </p:cNvPicPr>
          <p:nvPr/>
        </p:nvPicPr>
        <p:blipFill>
          <a:blip r:embed="rId3"/>
          <a:stretch>
            <a:fillRect/>
          </a:stretch>
        </p:blipFill>
        <p:spPr>
          <a:xfrm>
            <a:off x="261741" y="939756"/>
            <a:ext cx="663895" cy="663895"/>
          </a:xfrm>
          <a:prstGeom prst="rect">
            <a:avLst/>
          </a:prstGeom>
        </p:spPr>
      </p:pic>
      <p:sp>
        <p:nvSpPr>
          <p:cNvPr id="7" name="Espace réservé du contenu 1">
            <a:extLst>
              <a:ext uri="{FF2B5EF4-FFF2-40B4-BE49-F238E27FC236}">
                <a16:creationId xmlns:a16="http://schemas.microsoft.com/office/drawing/2014/main" id="{650F0F39-EE0F-FF9D-A45A-D24B2E124BC2}"/>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Les 3 points a déterminer avant d’engager une procédure judiciaire 2/2</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0810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4490" y="1504401"/>
            <a:ext cx="7375020" cy="3849198"/>
          </a:xfrm>
          <a:solidFill>
            <a:srgbClr val="EEF5F9"/>
          </a:solidFill>
        </p:spPr>
        <p:txBody>
          <a:bodyPr rtlCol="0">
            <a:normAutofit lnSpcReduction="10000"/>
          </a:bodyPr>
          <a:lstStyle/>
          <a:p>
            <a:pPr lvl="1">
              <a:buClr>
                <a:schemeClr val="accent1">
                  <a:lumMod val="75000"/>
                </a:schemeClr>
              </a:buClr>
              <a:buFont typeface="Wingdings" panose="05000000000000000000" pitchFamily="2" charset="2"/>
              <a:buChar char="q"/>
              <a:defRPr/>
            </a:pPr>
            <a:r>
              <a:rPr lang="fr-FR" sz="2000" b="1" dirty="0">
                <a:latin typeface="Century Gothic" panose="020B0502020202020204" pitchFamily="34" charset="0"/>
              </a:rPr>
              <a:t>Les étapes :</a:t>
            </a:r>
          </a:p>
          <a:p>
            <a:pPr lvl="2">
              <a:buClr>
                <a:schemeClr val="accent1">
                  <a:lumMod val="75000"/>
                </a:schemeClr>
              </a:buClr>
              <a:buFont typeface="Wingdings" panose="05000000000000000000" pitchFamily="2" charset="2"/>
              <a:buChar char="ü"/>
              <a:defRPr/>
            </a:pPr>
            <a:r>
              <a:rPr lang="fr-FR" dirty="0">
                <a:latin typeface="Century Gothic" panose="020B0502020202020204" pitchFamily="34" charset="0"/>
              </a:rPr>
              <a:t>Transmission du dossier à l’avocat (contrôler les frais de syndic)</a:t>
            </a:r>
          </a:p>
          <a:p>
            <a:pPr lvl="2">
              <a:buClr>
                <a:schemeClr val="accent1">
                  <a:lumMod val="75000"/>
                </a:schemeClr>
              </a:buClr>
              <a:buFont typeface="Wingdings" panose="05000000000000000000" pitchFamily="2" charset="2"/>
              <a:buChar char="ü"/>
              <a:defRPr/>
            </a:pPr>
            <a:r>
              <a:rPr lang="fr-FR" dirty="0">
                <a:latin typeface="Century Gothic" panose="020B0502020202020204" pitchFamily="34" charset="0"/>
              </a:rPr>
              <a:t>Assignation – audience (s)  – délibéré </a:t>
            </a:r>
          </a:p>
          <a:p>
            <a:pPr lvl="2">
              <a:buClr>
                <a:schemeClr val="accent1">
                  <a:lumMod val="75000"/>
                </a:schemeClr>
              </a:buClr>
              <a:buFont typeface="Wingdings" panose="05000000000000000000" pitchFamily="2" charset="2"/>
              <a:buChar char="ü"/>
              <a:defRPr/>
            </a:pPr>
            <a:r>
              <a:rPr lang="fr-FR" dirty="0">
                <a:latin typeface="Century Gothic" panose="020B0502020202020204" pitchFamily="34" charset="0"/>
              </a:rPr>
              <a:t>Signification du jugement (délai d’appel est d’un mois /ou 15 jours pour les ordonnances )</a:t>
            </a:r>
          </a:p>
          <a:p>
            <a:pPr lvl="2">
              <a:buClr>
                <a:schemeClr val="accent1">
                  <a:lumMod val="75000"/>
                </a:schemeClr>
              </a:buClr>
              <a:buFont typeface="Wingdings" panose="05000000000000000000" pitchFamily="2" charset="2"/>
              <a:buChar char="ü"/>
              <a:defRPr/>
            </a:pPr>
            <a:r>
              <a:rPr lang="fr-FR" b="1" dirty="0">
                <a:latin typeface="Century Gothic" panose="020B0502020202020204" pitchFamily="34" charset="0"/>
              </a:rPr>
              <a:t>Obtention du jugement exécution sans attendre le délai d’appel d’un mois (sauf mention contraire dans le jugement)</a:t>
            </a:r>
          </a:p>
          <a:p>
            <a:pPr lvl="2">
              <a:buClr>
                <a:schemeClr val="accent1">
                  <a:lumMod val="75000"/>
                </a:schemeClr>
              </a:buClr>
              <a:buFont typeface="Wingdings" panose="05000000000000000000" pitchFamily="2" charset="2"/>
              <a:buChar char="ü"/>
              <a:defRPr/>
            </a:pPr>
            <a:r>
              <a:rPr lang="fr-FR" dirty="0">
                <a:latin typeface="Century Gothic" panose="020B0502020202020204" pitchFamily="34" charset="0"/>
              </a:rPr>
              <a:t>Exécution du jugement (attention certificat de non appel)</a:t>
            </a:r>
          </a:p>
          <a:p>
            <a:pPr lvl="2">
              <a:buClr>
                <a:schemeClr val="accent1">
                  <a:lumMod val="75000"/>
                </a:schemeClr>
              </a:buClr>
              <a:buFont typeface="Wingdings" panose="05000000000000000000" pitchFamily="2" charset="2"/>
              <a:buChar char="ü"/>
              <a:defRPr/>
            </a:pPr>
            <a:r>
              <a:rPr lang="fr-FR" dirty="0">
                <a:latin typeface="Century Gothic" panose="020B0502020202020204" pitchFamily="34" charset="0"/>
              </a:rPr>
              <a:t>Engagement de saisie (sauf dans le cas d’un échéancier judicaire par exemple)</a:t>
            </a:r>
            <a:endParaRPr lang="fr-FR" sz="3200" dirty="0">
              <a:latin typeface="Century Gothic" panose="020B0502020202020204" pitchFamily="34" charset="0"/>
            </a:endParaRPr>
          </a:p>
        </p:txBody>
      </p:sp>
      <p:sp>
        <p:nvSpPr>
          <p:cNvPr id="6" name="Espace réservé du contenu 1">
            <a:extLst>
              <a:ext uri="{FF2B5EF4-FFF2-40B4-BE49-F238E27FC236}">
                <a16:creationId xmlns:a16="http://schemas.microsoft.com/office/drawing/2014/main" id="{60E3EED6-3D87-8AFD-EA7C-83AE744A6C0B}"/>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Les étapes d’une procédure judiciaire</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022569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1005013" y="1958726"/>
            <a:ext cx="7133973" cy="2940548"/>
          </a:xfrm>
          <a:solidFill>
            <a:srgbClr val="EDF5FA"/>
          </a:solidFill>
        </p:spPr>
        <p:txBody>
          <a:bodyPr>
            <a:noAutofit/>
          </a:bodyPr>
          <a:lstStyle/>
          <a:p>
            <a:pPr marL="400050" indent="-400050" algn="ctr">
              <a:buFont typeface="+mj-lt"/>
              <a:buAutoNum type="romanUcPeriod"/>
            </a:pPr>
            <a:r>
              <a:rPr lang="fr-FR" sz="1800" b="1" dirty="0">
                <a:solidFill>
                  <a:srgbClr val="0070C0"/>
                </a:solidFill>
                <a:latin typeface="Century Gothic" panose="020B0502020202020204" pitchFamily="34" charset="0"/>
              </a:rPr>
              <a:t>Les généralités </a:t>
            </a:r>
          </a:p>
          <a:p>
            <a:pPr>
              <a:buFont typeface="Wingdings" panose="05000000000000000000" pitchFamily="2" charset="2"/>
              <a:buChar char="§"/>
            </a:pPr>
            <a:r>
              <a:rPr lang="fr-FR" sz="1800" dirty="0">
                <a:latin typeface="Century Gothic" panose="020B0502020202020204" pitchFamily="34" charset="0"/>
              </a:rPr>
              <a:t>Les conséquences d’un manque de suivi des impayés par le CS</a:t>
            </a:r>
          </a:p>
          <a:p>
            <a:pPr>
              <a:buFont typeface="Wingdings" panose="05000000000000000000" pitchFamily="2" charset="2"/>
              <a:buChar char="§"/>
            </a:pPr>
            <a:r>
              <a:rPr lang="fr-FR" sz="1800" dirty="0">
                <a:latin typeface="Century Gothic" panose="020B0502020202020204" pitchFamily="34" charset="0"/>
              </a:rPr>
              <a:t>Les obligation des copropriétaires de payer les appels de fonds : Article 10 de la loi du 10 juillet  1965</a:t>
            </a:r>
          </a:p>
          <a:p>
            <a:pPr>
              <a:buFont typeface="Wingdings" panose="05000000000000000000" pitchFamily="2" charset="2"/>
              <a:buChar char="§"/>
            </a:pPr>
            <a:r>
              <a:rPr lang="fr-FR" sz="1800" dirty="0">
                <a:latin typeface="Century Gothic" panose="020B0502020202020204" pitchFamily="34" charset="0"/>
              </a:rPr>
              <a:t>Les obligations du syndic dans le recouvrement des impayés de charges</a:t>
            </a:r>
          </a:p>
          <a:p>
            <a:pPr>
              <a:buFont typeface="Wingdings" panose="05000000000000000000" pitchFamily="2" charset="2"/>
              <a:buChar char="§"/>
            </a:pPr>
            <a:r>
              <a:rPr lang="fr-FR" sz="1800" dirty="0">
                <a:latin typeface="Century Gothic" panose="020B0502020202020204" pitchFamily="34" charset="0"/>
              </a:rPr>
              <a:t>Le rôle du CS dans le suivi du recouvrement des impayés de charges</a:t>
            </a:r>
          </a:p>
          <a:p>
            <a:pPr marL="0" indent="0">
              <a:buNone/>
            </a:pPr>
            <a:endParaRPr lang="fr-FR" sz="1800" b="1" dirty="0">
              <a:solidFill>
                <a:srgbClr val="0070C0"/>
              </a:solidFill>
            </a:endParaRPr>
          </a:p>
        </p:txBody>
      </p:sp>
      <p:sp>
        <p:nvSpPr>
          <p:cNvPr id="2" name="Espace réservé du contenu 1">
            <a:extLst>
              <a:ext uri="{FF2B5EF4-FFF2-40B4-BE49-F238E27FC236}">
                <a16:creationId xmlns:a16="http://schemas.microsoft.com/office/drawing/2014/main" id="{8A36625E-A02B-95A9-1815-595704881281}"/>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8002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Espace réservé du contenu 6"/>
          <p:cNvSpPr>
            <a:spLocks noGrp="1"/>
          </p:cNvSpPr>
          <p:nvPr>
            <p:ph idx="1"/>
          </p:nvPr>
        </p:nvSpPr>
        <p:spPr>
          <a:xfrm>
            <a:off x="427290" y="1628580"/>
            <a:ext cx="8289420" cy="1031925"/>
          </a:xfrm>
          <a:solidFill>
            <a:srgbClr val="EEF5F9"/>
          </a:solidFill>
        </p:spPr>
        <p:txBody>
          <a:bodyPr/>
          <a:lstStyle/>
          <a:p>
            <a:pPr>
              <a:buFont typeface="Wingdings" panose="05000000000000000000" pitchFamily="2" charset="2"/>
              <a:buChar char="ü"/>
            </a:pPr>
            <a:r>
              <a:rPr lang="fr-FR" altLang="fr-FR" sz="1499" b="1" dirty="0">
                <a:latin typeface="Century Gothic" panose="020B0502020202020204" pitchFamily="34" charset="0"/>
                <a:ea typeface="Verdana" panose="020B0604030504040204" pitchFamily="34" charset="0"/>
                <a:cs typeface="Verdana" panose="020B0604030504040204" pitchFamily="34" charset="0"/>
              </a:rPr>
              <a:t>Toujours celui du lieu de la situation de l’immeuble</a:t>
            </a:r>
          </a:p>
          <a:p>
            <a:pPr>
              <a:buFont typeface="Wingdings" panose="05000000000000000000" pitchFamily="2" charset="2"/>
              <a:buChar char="§"/>
            </a:pPr>
            <a:r>
              <a:rPr lang="fr-FR" altLang="fr-FR" sz="1499" dirty="0">
                <a:latin typeface="Century Gothic" panose="020B0502020202020204" pitchFamily="34" charset="0"/>
                <a:ea typeface="Verdana" panose="020B0604030504040204" pitchFamily="34" charset="0"/>
                <a:cs typeface="Verdana" panose="020B0604030504040204" pitchFamily="34" charset="0"/>
              </a:rPr>
              <a:t>Le tribunal compétent (Tribunal Judiciaire ) en fonction du montant de la demande</a:t>
            </a:r>
          </a:p>
          <a:p>
            <a:pPr lvl="1" eaLnBrk="1" hangingPunct="1">
              <a:buFont typeface="Arial" panose="020B0604020202020204" pitchFamily="34" charset="0"/>
              <a:buNone/>
            </a:pPr>
            <a:endParaRPr lang="fr-FR" altLang="fr-FR" dirty="0">
              <a:latin typeface="Century Gothic" panose="020B0502020202020204" pitchFamily="34" charset="0"/>
              <a:ea typeface="ＭＳ Ｐゴシック" panose="020B0600070205080204" pitchFamily="34" charset="-128"/>
              <a:cs typeface="Arial" panose="020B0604020202020204" pitchFamily="34" charset="0"/>
            </a:endParaRPr>
          </a:p>
          <a:p>
            <a:pPr lvl="1" eaLnBrk="1" hangingPunct="1">
              <a:buFontTx/>
              <a:buChar char="-"/>
            </a:pPr>
            <a:endParaRPr lang="fr-FR" altLang="fr-FR" dirty="0">
              <a:latin typeface="Century Gothic" panose="020B0502020202020204" pitchFamily="34" charset="0"/>
              <a:ea typeface="ＭＳ Ｐゴシック" panose="020B0600070205080204" pitchFamily="34" charset="-128"/>
              <a:cs typeface="Arial" panose="020B0604020202020204" pitchFamily="34" charset="0"/>
            </a:endParaRPr>
          </a:p>
          <a:p>
            <a:pPr lvl="1" eaLnBrk="1" hangingPunct="1">
              <a:buFont typeface="Arial" panose="020B0604020202020204" pitchFamily="34" charset="0"/>
              <a:buNone/>
            </a:pPr>
            <a:endParaRPr lang="fr-FR" altLang="fr-FR" dirty="0">
              <a:latin typeface="Century Gothic" panose="020B0502020202020204" pitchFamily="34" charset="0"/>
              <a:ea typeface="ＭＳ Ｐゴシック" panose="020B0600070205080204" pitchFamily="34" charset="-128"/>
              <a:cs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412472639"/>
              </p:ext>
            </p:extLst>
          </p:nvPr>
        </p:nvGraphicFramePr>
        <p:xfrm>
          <a:off x="427290" y="2644850"/>
          <a:ext cx="8289420" cy="2371531"/>
        </p:xfrm>
        <a:graphic>
          <a:graphicData uri="http://schemas.openxmlformats.org/drawingml/2006/table">
            <a:tbl>
              <a:tblPr/>
              <a:tblGrid>
                <a:gridCol w="1905712">
                  <a:extLst>
                    <a:ext uri="{9D8B030D-6E8A-4147-A177-3AD203B41FA5}">
                      <a16:colId xmlns:a16="http://schemas.microsoft.com/office/drawing/2014/main" val="20000"/>
                    </a:ext>
                  </a:extLst>
                </a:gridCol>
                <a:gridCol w="2238998">
                  <a:extLst>
                    <a:ext uri="{9D8B030D-6E8A-4147-A177-3AD203B41FA5}">
                      <a16:colId xmlns:a16="http://schemas.microsoft.com/office/drawing/2014/main" val="20001"/>
                    </a:ext>
                  </a:extLst>
                </a:gridCol>
                <a:gridCol w="2072355">
                  <a:extLst>
                    <a:ext uri="{9D8B030D-6E8A-4147-A177-3AD203B41FA5}">
                      <a16:colId xmlns:a16="http://schemas.microsoft.com/office/drawing/2014/main" val="20002"/>
                    </a:ext>
                  </a:extLst>
                </a:gridCol>
                <a:gridCol w="2072355">
                  <a:extLst>
                    <a:ext uri="{9D8B030D-6E8A-4147-A177-3AD203B41FA5}">
                      <a16:colId xmlns:a16="http://schemas.microsoft.com/office/drawing/2014/main" val="20003"/>
                    </a:ext>
                  </a:extLst>
                </a:gridCol>
              </a:tblGrid>
              <a:tr h="718278">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Verdana" panose="020B0604030504040204" pitchFamily="34" charset="0"/>
                        </a:rPr>
                        <a:t>Le tribunal de proximité dépend du tribunal judiciaire </a:t>
                      </a:r>
                    </a:p>
                  </a:txBody>
                  <a:tcPr marL="68549" marR="68549" marT="34282" marB="342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lang="fr-FR"/>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Le tribunal Judicaire</a:t>
                      </a:r>
                      <a:endParaRPr kumimoji="0" lang="fr-FR" altLang="fr-FR" sz="1400" b="1" i="0" u="none" strike="noStrike" cap="none" normalizeH="0" baseline="0" dirty="0">
                        <a:ln>
                          <a:noFill/>
                        </a:ln>
                        <a:solidFill>
                          <a:srgbClr val="FFFFFF"/>
                        </a:solidFill>
                        <a:effectLst/>
                        <a:latin typeface="Century Gothic" panose="020B0502020202020204" pitchFamily="34" charset="0"/>
                        <a:ea typeface="Verdana" panose="020B0604030504040204" pitchFamily="34" charset="0"/>
                        <a:cs typeface="Verdana" panose="020B0604030504040204" pitchFamily="34" charset="0"/>
                      </a:endParaRPr>
                    </a:p>
                  </a:txBody>
                  <a:tcPr marL="68549" marR="68549" marT="34282" marB="342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le Président du TJ « procédure au fond accélérée </a:t>
                      </a:r>
                      <a:endParaRPr kumimoji="0" lang="fr-FR" altLang="fr-FR" sz="1400" b="1" i="0" u="none" strike="noStrike" cap="none" normalizeH="0" baseline="0" dirty="0">
                        <a:ln>
                          <a:noFill/>
                        </a:ln>
                        <a:solidFill>
                          <a:srgbClr val="FFFFFF"/>
                        </a:solidFill>
                        <a:effectLst/>
                        <a:latin typeface="Century Gothic" panose="020B0502020202020204" pitchFamily="34" charset="0"/>
                        <a:ea typeface="Verdana" panose="020B0604030504040204" pitchFamily="34" charset="0"/>
                        <a:cs typeface="Verdana" panose="020B0604030504040204" pitchFamily="34" charset="0"/>
                      </a:endParaRPr>
                    </a:p>
                  </a:txBody>
                  <a:tcPr marL="68549" marR="68549" marT="34282" marB="3428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165325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Verdana" panose="020B0604030504040204" pitchFamily="34" charset="0"/>
                        </a:rPr>
                        <a:t>Montant du litige jusqu’à 5.000 €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altLang="fr-FR" sz="14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Verdana" panose="020B0604030504040204" pitchFamily="34" charset="0"/>
                        </a:rPr>
                        <a:t>Déclaration au greffe (formulaire) ou assignation  via l’huissier</a:t>
                      </a:r>
                      <a:endParaRPr kumimoji="0" lang="fr-FR" altLang="fr-FR" sz="1400" b="0" i="0" u="none" strike="noStrike" cap="none" normalizeH="0" baseline="0" dirty="0">
                        <a:ln>
                          <a:noFill/>
                        </a:ln>
                        <a:solidFill>
                          <a:schemeClr val="tx1"/>
                        </a:solidFill>
                        <a:effectLst/>
                        <a:latin typeface="Century Gothic" panose="020B0502020202020204" pitchFamily="34" charset="0"/>
                        <a:ea typeface="Verdana" panose="020B0604030504040204" pitchFamily="34" charset="0"/>
                        <a:cs typeface="Verdana" panose="020B0604030504040204" pitchFamily="34" charset="0"/>
                      </a:endParaRPr>
                    </a:p>
                  </a:txBody>
                  <a:tcPr marL="68549" marR="68549" marT="34282" marB="342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Montant du litige entre 5.001 € et 10.000 €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Assignation obligatoire par voie d’huissier mais aucune obligation d’avocat</a:t>
                      </a:r>
                    </a:p>
                  </a:txBody>
                  <a:tcPr marL="68549" marR="68549" marT="34282" marB="342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Litige supérieur à 10.001€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A" altLang="fr-FR" sz="1400" b="0"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0"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Obligation d’un  avocat </a:t>
                      </a:r>
                      <a:endParaRPr kumimoji="0" lang="fr-FR" altLang="fr-FR" sz="1400" b="0"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endParaRPr>
                    </a:p>
                  </a:txBody>
                  <a:tcPr marL="68549" marR="68549" marT="34282" marB="342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400" b="1"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rPr>
                        <a:t>Article 19-2 de loi du 10 juillet 1965</a:t>
                      </a:r>
                      <a:endParaRPr kumimoji="0" lang="fr-FR" altLang="fr-FR" sz="1400" b="1" i="0" u="none" strike="noStrike" cap="none" normalizeH="0" baseline="0" dirty="0">
                        <a:ln>
                          <a:noFill/>
                        </a:ln>
                        <a:solidFill>
                          <a:srgbClr val="000000"/>
                        </a:solidFill>
                        <a:effectLst/>
                        <a:latin typeface="Century Gothic" panose="020B0502020202020204" pitchFamily="34" charset="0"/>
                        <a:ea typeface="Verdana" panose="020B0604030504040204" pitchFamily="34" charset="0"/>
                        <a:cs typeface="Verdana" panose="020B0604030504040204" pitchFamily="34" charset="0"/>
                      </a:endParaRPr>
                    </a:p>
                  </a:txBody>
                  <a:tcPr marL="68549" marR="68549" marT="34282" marB="342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 name="Rectangle 6"/>
          <p:cNvSpPr>
            <a:spLocks noChangeArrowheads="1"/>
          </p:cNvSpPr>
          <p:nvPr/>
        </p:nvSpPr>
        <p:spPr bwMode="auto">
          <a:xfrm>
            <a:off x="893869" y="5478910"/>
            <a:ext cx="7356261" cy="553741"/>
          </a:xfrm>
          <a:prstGeom prst="rect">
            <a:avLst/>
          </a:prstGeom>
          <a:solidFill>
            <a:schemeClr val="accent3">
              <a:lumMod val="20000"/>
              <a:lumOff val="80000"/>
            </a:schemeClr>
          </a:solidFill>
          <a:ln w="9525">
            <a:solidFill>
              <a:srgbClr val="7D60A0"/>
            </a:solidFill>
            <a:miter lim="800000"/>
            <a:headEnd/>
            <a:tailEnd/>
          </a:ln>
          <a:effectLst>
            <a:outerShdw blurRad="40000" dist="20000" dir="5400000" rotWithShape="0">
              <a:srgbClr val="808080">
                <a:alpha val="37999"/>
              </a:srgbClr>
            </a:outerShdw>
          </a:effectLst>
        </p:spPr>
        <p:txBody>
          <a:bodyPr wrap="squar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800100" indent="-342900">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0" hangingPunct="0"/>
            <a:r>
              <a:rPr lang="fr-FR" altLang="fr-FR" sz="1499" b="1" u="sng" dirty="0">
                <a:solidFill>
                  <a:srgbClr val="000000"/>
                </a:solidFill>
                <a:latin typeface="Century Gothic" panose="020B0502020202020204" pitchFamily="34" charset="0"/>
                <a:cs typeface="Arial" panose="020B0604020202020204" pitchFamily="34" charset="0"/>
              </a:rPr>
              <a:t>A SAVOIR !</a:t>
            </a:r>
          </a:p>
          <a:p>
            <a:pPr lvl="1">
              <a:buFont typeface="Wingdings" panose="05000000000000000000" pitchFamily="2" charset="2"/>
              <a:buChar char="Ø"/>
            </a:pPr>
            <a:r>
              <a:rPr lang="fr-FR" altLang="fr-FR" sz="1499" b="1" dirty="0">
                <a:solidFill>
                  <a:prstClr val="black"/>
                </a:solidFill>
                <a:latin typeface="Century Gothic" panose="020B0502020202020204" pitchFamily="34" charset="0"/>
                <a:cs typeface="Arial" panose="020B0604020202020204" pitchFamily="34" charset="0"/>
              </a:rPr>
              <a:t>Avocat obligatoire </a:t>
            </a:r>
            <a:r>
              <a:rPr lang="fr-FR" altLang="fr-FR" sz="1499" dirty="0">
                <a:solidFill>
                  <a:prstClr val="black"/>
                </a:solidFill>
                <a:latin typeface="Century Gothic" panose="020B0502020202020204" pitchFamily="34" charset="0"/>
                <a:cs typeface="Arial" panose="020B0604020202020204" pitchFamily="34" charset="0"/>
              </a:rPr>
              <a:t>uniquement pour les </a:t>
            </a:r>
            <a:r>
              <a:rPr lang="fr-FR" altLang="fr-FR" sz="1499" b="1" dirty="0">
                <a:solidFill>
                  <a:prstClr val="black"/>
                </a:solidFill>
                <a:latin typeface="Century Gothic" panose="020B0502020202020204" pitchFamily="34" charset="0"/>
                <a:cs typeface="Arial" panose="020B0604020202020204" pitchFamily="34" charset="0"/>
              </a:rPr>
              <a:t>+ créances de plus 10 000 €</a:t>
            </a:r>
          </a:p>
        </p:txBody>
      </p:sp>
      <p:pic>
        <p:nvPicPr>
          <p:cNvPr id="4" name="Image 3"/>
          <p:cNvPicPr>
            <a:picLocks noChangeAspect="1"/>
          </p:cNvPicPr>
          <p:nvPr/>
        </p:nvPicPr>
        <p:blipFill>
          <a:blip r:embed="rId2"/>
          <a:stretch>
            <a:fillRect/>
          </a:stretch>
        </p:blipFill>
        <p:spPr>
          <a:xfrm>
            <a:off x="263753" y="854916"/>
            <a:ext cx="773664" cy="773664"/>
          </a:xfrm>
          <a:prstGeom prst="rect">
            <a:avLst/>
          </a:prstGeom>
        </p:spPr>
      </p:pic>
      <p:sp>
        <p:nvSpPr>
          <p:cNvPr id="6" name="Espace réservé du contenu 1">
            <a:extLst>
              <a:ext uri="{FF2B5EF4-FFF2-40B4-BE49-F238E27FC236}">
                <a16:creationId xmlns:a16="http://schemas.microsoft.com/office/drawing/2014/main" id="{41753455-1353-12C3-97F1-1C7691BB1F58}"/>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Quel tribunal saisir ? </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89187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8744" y="1439393"/>
            <a:ext cx="8255237" cy="5289898"/>
          </a:xfrm>
        </p:spPr>
        <p:txBody>
          <a:bodyPr>
            <a:normAutofit fontScale="92500" lnSpcReduction="10000"/>
          </a:bodyPr>
          <a:lstStyle/>
          <a:p>
            <a:pPr marL="0" indent="0">
              <a:spcBef>
                <a:spcPts val="600"/>
              </a:spcBef>
              <a:buNone/>
            </a:pPr>
            <a:r>
              <a:rPr lang="fr-CA" sz="1600" dirty="0">
                <a:solidFill>
                  <a:srgbClr val="FF0000"/>
                </a:solidFill>
                <a:ea typeface="Verdana" panose="020B0604030504040204" pitchFamily="34" charset="0"/>
              </a:rPr>
              <a:t>A quelle adresse signifier ?</a:t>
            </a:r>
            <a:endParaRPr lang="fr-CA" sz="1600" dirty="0">
              <a:ea typeface="Verdana" panose="020B0604030504040204" pitchFamily="34" charset="0"/>
            </a:endParaRPr>
          </a:p>
          <a:p>
            <a:pPr marL="0" indent="0" algn="just">
              <a:spcBef>
                <a:spcPts val="600"/>
              </a:spcBef>
              <a:buNone/>
            </a:pPr>
            <a:r>
              <a:rPr lang="fr-CA" sz="1600" dirty="0">
                <a:ea typeface="Verdana" panose="020B0604030504040204" pitchFamily="34" charset="0"/>
              </a:rPr>
              <a:t>Le syndic doit le signifier jugement  au copropriétaire a l’adresse réelle, élue ou notifiée par le copropriétaire. </a:t>
            </a:r>
            <a:endParaRPr lang="fr-CA" sz="1600" dirty="0">
              <a:solidFill>
                <a:srgbClr val="FF0000"/>
              </a:solidFill>
              <a:ea typeface="Verdana" panose="020B0604030504040204" pitchFamily="34" charset="0"/>
            </a:endParaRPr>
          </a:p>
          <a:p>
            <a:pPr>
              <a:spcBef>
                <a:spcPts val="0"/>
              </a:spcBef>
              <a:buFont typeface="Wingdings" panose="05000000000000000000" pitchFamily="2" charset="2"/>
              <a:buChar char="ü"/>
            </a:pPr>
            <a:r>
              <a:rPr lang="fr-FR" sz="1600" dirty="0">
                <a:ea typeface="Verdana" panose="020B0604030504040204" pitchFamily="34" charset="0"/>
              </a:rPr>
              <a:t>Art. 6 du décret du 17 mars 1965 – prévoit que  </a:t>
            </a:r>
            <a:r>
              <a:rPr lang="fr-FR" sz="1600" i="1" dirty="0">
                <a:ea typeface="Verdana" panose="020B0604030504040204" pitchFamily="34" charset="0"/>
              </a:rPr>
              <a:t>« Tout transfert de propriété d'un lot […], est notifié, sans délai, au syndic, soit par les parties, soit par le notaire qui établit l'acte, soit par l'avocat qui a obtenu la décision judiciaire.</a:t>
            </a:r>
            <a:r>
              <a:rPr lang="fr-FR" sz="1600" dirty="0">
                <a:ea typeface="Verdana" panose="020B0604030504040204" pitchFamily="34" charset="0"/>
              </a:rPr>
              <a:t> […] </a:t>
            </a:r>
            <a:r>
              <a:rPr lang="fr-FR" sz="1600" i="1" dirty="0">
                <a:ea typeface="Verdana" panose="020B0604030504040204" pitchFamily="34" charset="0"/>
              </a:rPr>
              <a:t>Cette notification comporte […], domicile réel ou élu de l'acquéreur ou du titulaire de droit et, le cas échéant, du mandataire commun.. »</a:t>
            </a:r>
          </a:p>
          <a:p>
            <a:pPr>
              <a:spcBef>
                <a:spcPts val="600"/>
              </a:spcBef>
              <a:buFont typeface="Wingdings" panose="05000000000000000000" pitchFamily="2" charset="2"/>
              <a:buChar char="ü"/>
            </a:pPr>
            <a:r>
              <a:rPr lang="fr-FR" sz="1600" dirty="0">
                <a:ea typeface="Verdana" panose="020B0604030504040204" pitchFamily="34" charset="0"/>
              </a:rPr>
              <a:t> De plus l’article 32 du décret ajoute que « </a:t>
            </a:r>
            <a:r>
              <a:rPr lang="fr-FR" sz="1600" i="1" dirty="0">
                <a:ea typeface="Verdana" panose="020B0604030504040204" pitchFamily="34" charset="0"/>
              </a:rPr>
              <a:t>le syndic établit et tient à jour une liste de tous les copropriétaires avec l'indication des lots qui leur appartiennent. [...]Il mentionne leur état civil ainsi que leur domicile réel ou élu »</a:t>
            </a:r>
            <a:endParaRPr lang="fr-CA" sz="1600" i="1" dirty="0">
              <a:ea typeface="Verdana" panose="020B0604030504040204" pitchFamily="34" charset="0"/>
            </a:endParaRPr>
          </a:p>
          <a:p>
            <a:pPr marL="0" indent="0">
              <a:spcBef>
                <a:spcPts val="600"/>
              </a:spcBef>
              <a:buNone/>
            </a:pPr>
            <a:endParaRPr lang="fr-CA" sz="1600" i="1" dirty="0">
              <a:ea typeface="Verdana" panose="020B0604030504040204" pitchFamily="34" charset="0"/>
            </a:endParaRPr>
          </a:p>
          <a:p>
            <a:pPr>
              <a:spcBef>
                <a:spcPts val="600"/>
              </a:spcBef>
              <a:buFont typeface="Wingdings" panose="05000000000000000000" pitchFamily="2" charset="2"/>
              <a:buChar char="v"/>
            </a:pPr>
            <a:r>
              <a:rPr lang="fr-CA" sz="1600" dirty="0">
                <a:solidFill>
                  <a:srgbClr val="FF0000"/>
                </a:solidFill>
                <a:ea typeface="Verdana" panose="020B0604030504040204" pitchFamily="34" charset="0"/>
              </a:rPr>
              <a:t>En cas de « personne introuvable » l’huissier peut tout de même faire une signification conforme au PV 659 « </a:t>
            </a:r>
            <a:r>
              <a:rPr lang="fr-FR" sz="1600" dirty="0">
                <a:solidFill>
                  <a:srgbClr val="FF0000"/>
                </a:solidFill>
                <a:ea typeface="Verdana" panose="020B0604030504040204" pitchFamily="34" charset="0"/>
              </a:rPr>
              <a:t>l’ article 659 du Code de procédure civile »</a:t>
            </a:r>
            <a:endParaRPr lang="fr-FR" sz="1400" dirty="0">
              <a:solidFill>
                <a:srgbClr val="FF0000"/>
              </a:solidFill>
              <a:ea typeface="Verdana" panose="020B0604030504040204" pitchFamily="34" charset="0"/>
            </a:endParaRPr>
          </a:p>
          <a:p>
            <a:pPr marL="0" indent="0">
              <a:spcBef>
                <a:spcPts val="0"/>
              </a:spcBef>
              <a:buNone/>
            </a:pPr>
            <a:r>
              <a:rPr lang="fr-FR" sz="1600" dirty="0"/>
              <a:t>Article 659 </a:t>
            </a:r>
            <a:r>
              <a:rPr lang="fr-FR" sz="1600" i="1" dirty="0"/>
              <a:t>« Lorsque la personne à qui l'acte doit être signifié n'a ni domicile, ni résidence, ni lieu de travail connus, l'huissier de justice dresse un procès-verbal où il relate avec précision les diligences qu'il a accomplies pour rechercher le destinataire de l'acte.</a:t>
            </a:r>
          </a:p>
          <a:p>
            <a:pPr marL="0" indent="0" algn="just">
              <a:spcBef>
                <a:spcPts val="600"/>
              </a:spcBef>
              <a:buNone/>
            </a:pPr>
            <a:r>
              <a:rPr lang="fr-FR" sz="1600" i="1" dirty="0"/>
              <a:t>Le même jour ou, au plus tard, le premier jour ouvrable suivant, à peine de nullité, l'huissier de justice envoie au destinataire, à la dernière adresse connue, par lettre recommandée avec demande d'avis de réception, une copie du procès-verbal, à laquelle est jointe une copie de l'acte objet de la signification.</a:t>
            </a:r>
          </a:p>
          <a:p>
            <a:pPr marL="0" indent="0" algn="just">
              <a:spcBef>
                <a:spcPts val="600"/>
              </a:spcBef>
              <a:buNone/>
            </a:pPr>
            <a:r>
              <a:rPr lang="fr-FR" sz="1600" i="1" dirty="0"/>
              <a:t>Le jour même, l'huissier de justice avise le destinataire, par lettre simple, de l'accomplissement de cette formalité.</a:t>
            </a:r>
          </a:p>
          <a:p>
            <a:pPr marL="0" indent="0" algn="just">
              <a:spcBef>
                <a:spcPts val="600"/>
              </a:spcBef>
              <a:buNone/>
            </a:pPr>
            <a:r>
              <a:rPr lang="fr-FR" sz="1600" i="1" dirty="0"/>
              <a:t>Les dispositions du présent article sont applicables à la signification d'un acte concernant une personne morale qui n'a plus d'établissement connu au lieu indiqué comme siège social par le registre du commerce et des sociétés. »</a:t>
            </a:r>
          </a:p>
        </p:txBody>
      </p:sp>
      <p:sp>
        <p:nvSpPr>
          <p:cNvPr id="2" name="Espace réservé du contenu 1">
            <a:extLst>
              <a:ext uri="{FF2B5EF4-FFF2-40B4-BE49-F238E27FC236}">
                <a16:creationId xmlns:a16="http://schemas.microsoft.com/office/drawing/2014/main" id="{8DAE8353-3E7F-EEC2-02ED-4976BF098885}"/>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100" b="1" kern="0">
                <a:solidFill>
                  <a:schemeClr val="bg1"/>
                </a:solidFill>
                <a:latin typeface="Century Gothic" panose="020B0502020202020204" pitchFamily="34" charset="0"/>
              </a:rPr>
              <a:t>Signification </a:t>
            </a:r>
            <a:endParaRPr lang="fr-FR" sz="2100" b="1" kern="0" dirty="0">
              <a:solidFill>
                <a:schemeClr val="bg1"/>
              </a:solidFill>
              <a:latin typeface="Century Gothic" panose="020B0502020202020204" pitchFamily="34" charset="0"/>
            </a:endParaRPr>
          </a:p>
        </p:txBody>
      </p:sp>
      <p:sp>
        <p:nvSpPr>
          <p:cNvPr id="8" name="ZoneTexte 7">
            <a:extLst>
              <a:ext uri="{FF2B5EF4-FFF2-40B4-BE49-F238E27FC236}">
                <a16:creationId xmlns:a16="http://schemas.microsoft.com/office/drawing/2014/main" id="{87557A82-664D-85B5-674B-A2F1CC40DE25}"/>
              </a:ext>
            </a:extLst>
          </p:cNvPr>
          <p:cNvSpPr txBox="1"/>
          <p:nvPr/>
        </p:nvSpPr>
        <p:spPr>
          <a:xfrm>
            <a:off x="615297" y="419291"/>
            <a:ext cx="7913406" cy="923330"/>
          </a:xfrm>
          <a:prstGeom prst="rect">
            <a:avLst/>
          </a:prstGeom>
          <a:noFill/>
        </p:spPr>
        <p:txBody>
          <a:bodyPr wrap="square">
            <a:spAutoFit/>
          </a:bodyPr>
          <a:lstStyle/>
          <a:p>
            <a:pPr marL="0" indent="0" algn="just">
              <a:buNone/>
            </a:pPr>
            <a:r>
              <a:rPr lang="fr-FR" sz="1800" b="1" dirty="0">
                <a:latin typeface="Century Gothic" panose="020B0502020202020204" pitchFamily="34" charset="0"/>
                <a:ea typeface="Verdana" panose="020B0604030504040204" pitchFamily="34" charset="0"/>
              </a:rPr>
              <a:t>La signification de jugement </a:t>
            </a:r>
            <a:r>
              <a:rPr lang="fr-FR" sz="1800" dirty="0">
                <a:latin typeface="Century Gothic" panose="020B0502020202020204" pitchFamily="34" charset="0"/>
                <a:ea typeface="Verdana" panose="020B0604030504040204" pitchFamily="34" charset="0"/>
              </a:rPr>
              <a:t>est la procédure par laquelle la partie gagnante au procès porte à la connaissance de son adversaire le jugement rendu à son encontre.</a:t>
            </a:r>
          </a:p>
        </p:txBody>
      </p:sp>
    </p:spTree>
    <p:extLst>
      <p:ext uri="{BB962C8B-B14F-4D97-AF65-F5344CB8AC3E}">
        <p14:creationId xmlns:p14="http://schemas.microsoft.com/office/powerpoint/2010/main" val="362344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sz="half" idx="1"/>
          </p:nvPr>
        </p:nvSpPr>
        <p:spPr>
          <a:xfrm>
            <a:off x="1291485" y="951328"/>
            <a:ext cx="6681741" cy="2800275"/>
          </a:xfrm>
          <a:ln>
            <a:noFill/>
            <a:miter lim="800000"/>
            <a:headEnd/>
            <a:tailEnd/>
          </a:ln>
        </p:spPr>
        <p:txBody>
          <a:bodyPr vert="horz" wrap="square" lIns="46604" tIns="10986" rIns="46604" bIns="23302" numCol="1" rtlCol="0" anchor="t" anchorCtr="0" compatLnSpc="1">
            <a:prstTxWarp prst="textNoShape">
              <a:avLst/>
            </a:prstTxWarp>
            <a:normAutofit/>
          </a:bodyPr>
          <a:lstStyle/>
          <a:p>
            <a:pPr marL="54575" indent="0" algn="just">
              <a:buClr>
                <a:schemeClr val="accent1"/>
              </a:buClr>
              <a:buSzPct val="45000"/>
              <a:buNone/>
              <a:tabLst>
                <a:tab pos="499825" algn="l"/>
                <a:tab pos="1000839" algn="l"/>
                <a:tab pos="1501853" algn="l"/>
                <a:tab pos="2002868" algn="l"/>
                <a:tab pos="2503882" algn="l"/>
              </a:tabLst>
            </a:pPr>
            <a:r>
              <a:rPr lang="fr-FR" altLang="fr-FR" sz="2620" dirty="0">
                <a:solidFill>
                  <a:schemeClr val="tx1">
                    <a:lumMod val="75000"/>
                    <a:lumOff val="25000"/>
                  </a:schemeClr>
                </a:solidFill>
                <a:latin typeface="Century Gothic" panose="020B0502020202020204" pitchFamily="34" charset="0"/>
                <a:ea typeface="Verdana" panose="020B0604030504040204" pitchFamily="34" charset="0"/>
                <a:cs typeface="Verdana" panose="020B0604030504040204" pitchFamily="34" charset="0"/>
              </a:rPr>
              <a:t>Le champs d’application article 19-2 de la loi du 10 juillet 1965 :</a:t>
            </a:r>
          </a:p>
          <a:p>
            <a:pPr marL="457200" lvl="6" indent="-171452" defTabSz="685808">
              <a:spcBef>
                <a:spcPts val="750"/>
              </a:spcBef>
              <a:buFont typeface="Wingdings" panose="05000000000000000000" pitchFamily="2" charset="2"/>
              <a:buChar char="ü"/>
              <a:defRPr/>
            </a:pPr>
            <a:r>
              <a:rPr kumimoji="0" lang="fr-FR" b="0" i="1"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S’étend aux appels de fonds travaux et fond alur ;</a:t>
            </a:r>
          </a:p>
          <a:p>
            <a:pPr marL="457200" lvl="6" indent="-171452" defTabSz="685808">
              <a:spcBef>
                <a:spcPts val="750"/>
              </a:spcBef>
              <a:buFont typeface="Wingdings" panose="05000000000000000000" pitchFamily="2" charset="2"/>
              <a:buChar char="ü"/>
              <a:defRPr/>
            </a:pPr>
            <a:r>
              <a:rPr kumimoji="0" lang="fr-FR" b="0" i="1"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Permet de condamner sur les dettes des exercices précédents ;</a:t>
            </a:r>
          </a:p>
          <a:p>
            <a:pPr marL="457200" lvl="6" indent="-171452" defTabSz="685808">
              <a:spcBef>
                <a:spcPts val="750"/>
              </a:spcBef>
              <a:buFont typeface="Wingdings" panose="05000000000000000000" pitchFamily="2" charset="2"/>
              <a:buChar char="ü"/>
              <a:defRPr/>
            </a:pPr>
            <a:r>
              <a:rPr kumimoji="0" lang="fr-FR" b="0" i="1"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Permet une décision au fond</a:t>
            </a:r>
          </a:p>
          <a:p>
            <a:pPr marL="457200" lvl="6" indent="-171452" defTabSz="685808">
              <a:spcBef>
                <a:spcPts val="750"/>
              </a:spcBef>
              <a:buFont typeface="Wingdings" panose="05000000000000000000" pitchFamily="2" charset="2"/>
              <a:buChar char="ü"/>
              <a:defRPr/>
            </a:pPr>
            <a:r>
              <a:rPr kumimoji="0" lang="fr-CA" b="0" i="1"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rPr>
              <a:t>Procédure rapide </a:t>
            </a:r>
            <a:endParaRPr kumimoji="0" lang="fr-FR" b="0" i="1" u="none" strike="noStrike" kern="1200" cap="none" spc="0" normalizeH="0" baseline="0" noProof="0" dirty="0">
              <a:ln>
                <a:noFill/>
              </a:ln>
              <a:solidFill>
                <a:prstClr val="black"/>
              </a:solidFill>
              <a:effectLst/>
              <a:uLnTx/>
              <a:uFillTx/>
              <a:latin typeface="Century Gothic" panose="020B0502020202020204" pitchFamily="34" charset="0"/>
              <a:ea typeface="Verdana" panose="020B0604030504040204" pitchFamily="34" charset="0"/>
              <a:cs typeface="+mn-cs"/>
            </a:endParaRPr>
          </a:p>
          <a:p>
            <a:pPr marL="54575" indent="0" algn="just">
              <a:buClr>
                <a:schemeClr val="accent1"/>
              </a:buClr>
              <a:buSzPct val="45000"/>
              <a:buNone/>
              <a:tabLst>
                <a:tab pos="499825" algn="l"/>
                <a:tab pos="1000839" algn="l"/>
                <a:tab pos="1501853" algn="l"/>
                <a:tab pos="2002868" algn="l"/>
                <a:tab pos="2503882" algn="l"/>
              </a:tabLst>
            </a:pPr>
            <a:endParaRPr lang="fr-FR" altLang="fr-FR" sz="1476" dirty="0">
              <a:latin typeface="Century Gothic" panose="020B0502020202020204" pitchFamily="34" charset="0"/>
            </a:endParaRPr>
          </a:p>
        </p:txBody>
      </p:sp>
      <p:sp>
        <p:nvSpPr>
          <p:cNvPr id="2" name="Rectangle 1"/>
          <p:cNvSpPr/>
          <p:nvPr/>
        </p:nvSpPr>
        <p:spPr>
          <a:xfrm>
            <a:off x="1287569" y="4084208"/>
            <a:ext cx="6561031" cy="584775"/>
          </a:xfrm>
          <a:prstGeom prst="rect">
            <a:avLst/>
          </a:prstGeom>
          <a:solidFill>
            <a:schemeClr val="accent5"/>
          </a:solidFill>
          <a:ln>
            <a:solidFill>
              <a:schemeClr val="bg2"/>
            </a:solidFill>
          </a:ln>
        </p:spPr>
        <p:txBody>
          <a:bodyPr wrap="square">
            <a:spAutoFit/>
          </a:bodyPr>
          <a:lstStyle/>
          <a:p>
            <a:pPr lvl="1" algn="ctr">
              <a:buClr>
                <a:schemeClr val="accent1">
                  <a:lumMod val="75000"/>
                </a:schemeClr>
              </a:buClr>
              <a:defRPr/>
            </a:pPr>
            <a:r>
              <a:rPr lang="fr-FR" sz="1600" b="1" dirty="0">
                <a:solidFill>
                  <a:schemeClr val="bg1"/>
                </a:solidFill>
                <a:latin typeface="Century Gothic" panose="020B0502020202020204" pitchFamily="34" charset="0"/>
              </a:rPr>
              <a:t>Attention : Aux charges de l’exercices précédents et à l’approbation des comptes</a:t>
            </a:r>
          </a:p>
        </p:txBody>
      </p:sp>
      <p:sp>
        <p:nvSpPr>
          <p:cNvPr id="5" name="Rectangle 4"/>
          <p:cNvSpPr/>
          <p:nvPr/>
        </p:nvSpPr>
        <p:spPr>
          <a:xfrm>
            <a:off x="1287569" y="4665081"/>
            <a:ext cx="6561031" cy="1384995"/>
          </a:xfrm>
          <a:prstGeom prst="rect">
            <a:avLst/>
          </a:prstGeom>
          <a:solidFill>
            <a:srgbClr val="EEF5F9"/>
          </a:solidFill>
          <a:ln>
            <a:solidFill>
              <a:schemeClr val="tx2"/>
            </a:solidFill>
          </a:ln>
        </p:spPr>
        <p:txBody>
          <a:bodyPr wrap="square">
            <a:spAutoFit/>
          </a:bodyPr>
          <a:lstStyle/>
          <a:p>
            <a:r>
              <a:rPr lang="fr-FR" sz="1400" dirty="0">
                <a:latin typeface="Century Gothic" panose="020B0502020202020204" pitchFamily="34" charset="0"/>
                <a:ea typeface="Verdana" panose="020B0604030504040204" pitchFamily="34" charset="0"/>
              </a:rPr>
              <a:t>Extrait</a:t>
            </a:r>
            <a:r>
              <a:rPr lang="fr-FR" sz="1400" i="1" dirty="0">
                <a:latin typeface="Century Gothic" panose="020B0502020202020204" pitchFamily="34" charset="0"/>
                <a:ea typeface="Verdana" panose="020B0604030504040204" pitchFamily="34" charset="0"/>
              </a:rPr>
              <a:t> «  A défaut du versement à sa date d'exigibilité d'une provision due au titre de l'article 14-1 ou du I de l'article 14-2</a:t>
            </a:r>
            <a:r>
              <a:rPr lang="fr-FR" sz="1400" i="1" dirty="0">
                <a:solidFill>
                  <a:srgbClr val="FF0000"/>
                </a:solidFill>
                <a:latin typeface="Century Gothic" panose="020B0502020202020204" pitchFamily="34" charset="0"/>
                <a:ea typeface="Verdana" panose="020B0604030504040204" pitchFamily="34" charset="0"/>
              </a:rPr>
              <a:t>, </a:t>
            </a:r>
            <a:r>
              <a:rPr lang="fr-FR" sz="1400" i="1" u="sng" dirty="0">
                <a:solidFill>
                  <a:srgbClr val="FF0000"/>
                </a:solidFill>
                <a:latin typeface="Century Gothic" panose="020B0502020202020204" pitchFamily="34" charset="0"/>
                <a:ea typeface="Verdana" panose="020B0604030504040204" pitchFamily="34" charset="0"/>
              </a:rPr>
              <a:t>et après mise en demeure restée infructueuse passé un délai de trente jours</a:t>
            </a:r>
            <a:r>
              <a:rPr lang="fr-FR" sz="1400" i="1" dirty="0">
                <a:solidFill>
                  <a:srgbClr val="FF0000"/>
                </a:solidFill>
                <a:latin typeface="Century Gothic" panose="020B0502020202020204" pitchFamily="34" charset="0"/>
                <a:ea typeface="Verdana" panose="020B0604030504040204" pitchFamily="34" charset="0"/>
              </a:rPr>
              <a:t>, </a:t>
            </a:r>
            <a:r>
              <a:rPr lang="fr-FR" sz="1400" i="1" dirty="0">
                <a:latin typeface="Century Gothic" panose="020B0502020202020204" pitchFamily="34" charset="0"/>
                <a:ea typeface="Verdana" panose="020B0604030504040204" pitchFamily="34" charset="0"/>
              </a:rPr>
              <a:t>les autres provisions non encore échues en application des mêmes articles 14-1 ou 14-2 ainsi que les sommes restant dues appelées au titre des exercices précédents après approbation des comptes deviennent immédiatement exigibles.»</a:t>
            </a:r>
            <a:endParaRPr lang="fr-FR" sz="1400" dirty="0">
              <a:latin typeface="Century Gothic" panose="020B0502020202020204" pitchFamily="34" charset="0"/>
              <a:ea typeface="Verdana" panose="020B0604030504040204" pitchFamily="34" charset="0"/>
            </a:endParaRPr>
          </a:p>
        </p:txBody>
      </p:sp>
      <p:sp>
        <p:nvSpPr>
          <p:cNvPr id="9" name="Espace réservé du contenu 1">
            <a:extLst>
              <a:ext uri="{FF2B5EF4-FFF2-40B4-BE49-F238E27FC236}">
                <a16:creationId xmlns:a16="http://schemas.microsoft.com/office/drawing/2014/main" id="{39AA3CB8-1101-D116-9873-86CDC7F5E335}"/>
              </a:ext>
            </a:extLst>
          </p:cNvPr>
          <p:cNvSpPr txBox="1"/>
          <p:nvPr/>
        </p:nvSpPr>
        <p:spPr>
          <a:xfrm>
            <a:off x="0" y="-24061"/>
            <a:ext cx="9144000" cy="550536"/>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dirty="0">
                <a:solidFill>
                  <a:schemeClr val="bg1"/>
                </a:solidFill>
                <a:latin typeface="Century Gothic" panose="020B0502020202020204" pitchFamily="34" charset="0"/>
              </a:rPr>
              <a:t>Un mot sur la  procédure de déchéance du terme ou procédure au fond accélérée </a:t>
            </a:r>
          </a:p>
        </p:txBody>
      </p:sp>
    </p:spTree>
    <p:extLst>
      <p:ext uri="{BB962C8B-B14F-4D97-AF65-F5344CB8AC3E}">
        <p14:creationId xmlns:p14="http://schemas.microsoft.com/office/powerpoint/2010/main" val="276970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8461" y="1485901"/>
            <a:ext cx="4627079" cy="461665"/>
          </a:xfrm>
        </p:spPr>
        <p:txBody>
          <a:bodyPr>
            <a:normAutofit fontScale="90000"/>
          </a:bodyPr>
          <a:lstStyle/>
          <a:p>
            <a:pPr algn="ctr">
              <a:defRPr/>
            </a:pPr>
            <a:r>
              <a:rPr lang="fr-CA" sz="3000" b="1" dirty="0">
                <a:latin typeface="+mn-lt"/>
              </a:rPr>
              <a:t>Vos Questions ?</a:t>
            </a:r>
            <a:endParaRPr lang="fr-FR" sz="3000"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3519" y="2046903"/>
            <a:ext cx="3971569" cy="275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1">
            <a:extLst>
              <a:ext uri="{FF2B5EF4-FFF2-40B4-BE49-F238E27FC236}">
                <a16:creationId xmlns:a16="http://schemas.microsoft.com/office/drawing/2014/main" id="{F7CA9B50-DAB5-B3F9-ECC6-A64F18FDEF54}"/>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6101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ce réservé du contenu 2"/>
          <p:cNvSpPr>
            <a:spLocks noGrp="1"/>
          </p:cNvSpPr>
          <p:nvPr>
            <p:ph idx="1"/>
          </p:nvPr>
        </p:nvSpPr>
        <p:spPr>
          <a:xfrm>
            <a:off x="933449" y="487853"/>
            <a:ext cx="7757623" cy="6024042"/>
          </a:xfrm>
          <a:solidFill>
            <a:srgbClr val="EFF6FA"/>
          </a:solidFill>
          <a:ln>
            <a:solidFill>
              <a:schemeClr val="tx1"/>
            </a:solidFill>
          </a:ln>
        </p:spPr>
        <p:txBody>
          <a:bodyPr>
            <a:normAutofit/>
          </a:bodyPr>
          <a:lstStyle/>
          <a:p>
            <a:pPr marL="0" indent="0" algn="ctr">
              <a:buNone/>
            </a:pPr>
            <a:r>
              <a:rPr lang="fr-FR" altLang="fr-FR" sz="3200" b="1" dirty="0">
                <a:ea typeface="Verdana" panose="020B0604030504040204" pitchFamily="34" charset="0"/>
              </a:rPr>
              <a:t>Effet de l’opposition adressée par le syndic au notaire </a:t>
            </a:r>
          </a:p>
          <a:p>
            <a:pPr marL="0" indent="0">
              <a:buNone/>
            </a:pPr>
            <a:r>
              <a:rPr lang="fr-FR" altLang="fr-FR" sz="2400" b="1" dirty="0">
                <a:solidFill>
                  <a:srgbClr val="00B050"/>
                </a:solidFill>
                <a:ea typeface="ＭＳ Ｐゴシック" panose="020B0600070205080204" pitchFamily="34" charset="-128"/>
              </a:rPr>
              <a:t>Article 20 de la loi du 10 juillet 1965</a:t>
            </a:r>
          </a:p>
          <a:p>
            <a:pPr>
              <a:spcBef>
                <a:spcPts val="0"/>
              </a:spcBef>
              <a:buFont typeface="+mj-lt"/>
              <a:buAutoNum type="arabicPeriod"/>
            </a:pPr>
            <a:r>
              <a:rPr lang="fr-FR" altLang="fr-FR" sz="1800" dirty="0">
                <a:ea typeface="Verdana" panose="020B0604030504040204" pitchFamily="34" charset="0"/>
                <a:cs typeface="Verdana" panose="020B0604030504040204" pitchFamily="34" charset="0"/>
              </a:rPr>
              <a:t>Notification de la vente dans les 15 jours du transfert de propriété</a:t>
            </a:r>
          </a:p>
          <a:p>
            <a:pPr>
              <a:buFont typeface="+mj-lt"/>
              <a:buAutoNum type="arabicPeriod"/>
            </a:pPr>
            <a:r>
              <a:rPr lang="fr-FR" altLang="fr-FR" sz="1800" dirty="0">
                <a:ea typeface="Verdana" panose="020B0604030504040204" pitchFamily="34" charset="0"/>
                <a:cs typeface="Verdana" panose="020B0604030504040204" pitchFamily="34" charset="0"/>
              </a:rPr>
              <a:t>Dans le délai de 15 jours à compter de la réception de cette notification, le syndic forme opposition au prix de vente (par voie d’huissier)</a:t>
            </a:r>
          </a:p>
          <a:p>
            <a:pPr>
              <a:buFont typeface="+mj-lt"/>
              <a:buAutoNum type="arabicPeriod"/>
            </a:pPr>
            <a:r>
              <a:rPr lang="fr-FR" altLang="fr-FR" sz="1800" dirty="0">
                <a:ea typeface="Verdana" panose="020B0604030504040204" pitchFamily="34" charset="0"/>
                <a:cs typeface="Verdana" panose="020B0604030504040204" pitchFamily="34" charset="0"/>
              </a:rPr>
              <a:t>Le notaire doit alors ensuite reverser la somme litigieuse dans un délai de 3 mois (sauf si le copropriétaire vendeur saisit le tribunal pour contester les charges qui lui sont réclamées).</a:t>
            </a:r>
          </a:p>
          <a:p>
            <a:pPr>
              <a:buFont typeface="+mj-lt"/>
              <a:buAutoNum type="arabicPeriod"/>
            </a:pPr>
            <a:r>
              <a:rPr lang="fr-FR" altLang="fr-FR" sz="1800" dirty="0">
                <a:ea typeface="Verdana" panose="020B0604030504040204" pitchFamily="34" charset="0"/>
                <a:cs typeface="Verdana" panose="020B0604030504040204" pitchFamily="34" charset="0"/>
              </a:rPr>
              <a:t>Possibilité pour un SDC de bloquer l'acquisition d'un acheteur déjà copropriétaire dans le SDC qui serait en impayés de charges (alinéa 2 de l'article 20 de la loi du 10 juillet 1965).</a:t>
            </a:r>
          </a:p>
          <a:p>
            <a:pPr>
              <a:buFont typeface="+mj-lt"/>
              <a:buAutoNum type="arabicPeriod"/>
            </a:pPr>
            <a:endParaRPr lang="fr-FR" altLang="fr-FR" sz="1800" dirty="0">
              <a:ea typeface="Verdana" panose="020B0604030504040204" pitchFamily="34" charset="0"/>
              <a:cs typeface="Verdana" panose="020B0604030504040204" pitchFamily="34" charset="0"/>
            </a:endParaRPr>
          </a:p>
          <a:p>
            <a:pPr>
              <a:buFont typeface="+mj-lt"/>
              <a:buAutoNum type="arabicPeriod"/>
            </a:pPr>
            <a:endParaRPr lang="fr-FR" altLang="fr-FR" sz="1800" dirty="0">
              <a:ea typeface="Verdana" panose="020B0604030504040204" pitchFamily="34" charset="0"/>
              <a:cs typeface="Verdana" panose="020B0604030504040204" pitchFamily="34" charset="0"/>
            </a:endParaRPr>
          </a:p>
          <a:p>
            <a:pPr>
              <a:buFont typeface="+mj-lt"/>
              <a:buAutoNum type="arabicPeriod"/>
            </a:pPr>
            <a:endParaRPr lang="fr-CA" altLang="fr-FR" sz="1800" dirty="0">
              <a:ea typeface="Verdana" panose="020B0604030504040204" pitchFamily="34" charset="0"/>
              <a:cs typeface="Verdana" panose="020B0604030504040204" pitchFamily="34" charset="0"/>
            </a:endParaRPr>
          </a:p>
          <a:p>
            <a:pPr marL="0" indent="0" algn="ctr">
              <a:buNone/>
            </a:pPr>
            <a:r>
              <a:rPr lang="fr-FR" altLang="fr-FR" sz="2400" b="1" dirty="0">
                <a:solidFill>
                  <a:srgbClr val="00B050"/>
                </a:solidFill>
                <a:ea typeface="ＭＳ Ｐゴシック" panose="020B0600070205080204" pitchFamily="34" charset="-128"/>
              </a:rPr>
              <a:t>Possibilité de bloquer une nouvelle acquisition dans l’immeuble lorsque le copropriétaire débiteur </a:t>
            </a:r>
            <a:endParaRPr lang="fr-FR" altLang="fr-FR" sz="1800" b="1" dirty="0">
              <a:ea typeface="Verdana" panose="020B0604030504040204" pitchFamily="34" charset="0"/>
              <a:cs typeface="Verdana" panose="020B0604030504040204" pitchFamily="34" charset="0"/>
            </a:endParaRPr>
          </a:p>
          <a:p>
            <a:pPr>
              <a:buFontTx/>
              <a:buChar char="-"/>
            </a:pPr>
            <a:endParaRPr lang="fr-CA" altLang="fr-FR" sz="1800" b="1" dirty="0">
              <a:ea typeface="Verdana" panose="020B0604030504040204" pitchFamily="34" charset="0"/>
              <a:cs typeface="Verdana" panose="020B0604030504040204" pitchFamily="34" charset="0"/>
            </a:endParaRPr>
          </a:p>
          <a:p>
            <a:pPr>
              <a:buFontTx/>
              <a:buChar char="-"/>
            </a:pPr>
            <a:endParaRPr lang="fr-CA" altLang="fr-FR" sz="1800" b="1" dirty="0">
              <a:ea typeface="Verdana" panose="020B0604030504040204" pitchFamily="34" charset="0"/>
              <a:cs typeface="Verdana" panose="020B0604030504040204" pitchFamily="34" charset="0"/>
            </a:endParaRPr>
          </a:p>
          <a:p>
            <a:pPr>
              <a:buFontTx/>
              <a:buChar char="-"/>
            </a:pPr>
            <a:endParaRPr lang="fr-FR" altLang="fr-FR" sz="1800" b="1" dirty="0">
              <a:ea typeface="Verdana" panose="020B0604030504040204" pitchFamily="34" charset="0"/>
              <a:cs typeface="Verdana" panose="020B0604030504040204" pitchFamily="34" charset="0"/>
            </a:endParaRPr>
          </a:p>
          <a:p>
            <a:pPr>
              <a:buFont typeface="+mj-lt"/>
              <a:buAutoNum type="arabicPeriod"/>
            </a:pPr>
            <a:endParaRPr lang="fr-FR" altLang="fr-FR" sz="1800" b="1" dirty="0">
              <a:ea typeface="Verdana" panose="020B0604030504040204" pitchFamily="34" charset="0"/>
              <a:cs typeface="Verdana" panose="020B0604030504040204" pitchFamily="34" charset="0"/>
            </a:endParaRPr>
          </a:p>
        </p:txBody>
      </p:sp>
      <p:sp>
        <p:nvSpPr>
          <p:cNvPr id="8" name="Espace réservé du contenu 1">
            <a:extLst>
              <a:ext uri="{FF2B5EF4-FFF2-40B4-BE49-F238E27FC236}">
                <a16:creationId xmlns:a16="http://schemas.microsoft.com/office/drawing/2014/main" id="{8E35A7B3-BB69-8626-624A-BC2E013B6E8D}"/>
              </a:ext>
            </a:extLst>
          </p:cNvPr>
          <p:cNvSpPr txBox="1"/>
          <p:nvPr/>
        </p:nvSpPr>
        <p:spPr>
          <a:xfrm>
            <a:off x="0" y="-24061"/>
            <a:ext cx="9144000" cy="3843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Impayés de charges et mutation</a:t>
            </a:r>
            <a:endParaRPr lang="fr-FR" sz="24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02209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Espace réservé du contenu 6"/>
          <p:cNvSpPr>
            <a:spLocks noGrp="1"/>
          </p:cNvSpPr>
          <p:nvPr>
            <p:ph idx="1"/>
          </p:nvPr>
        </p:nvSpPr>
        <p:spPr>
          <a:xfrm>
            <a:off x="927503" y="1040437"/>
            <a:ext cx="7288993" cy="2800499"/>
          </a:xfrm>
          <a:solidFill>
            <a:srgbClr val="EEF5F9"/>
          </a:solidFill>
        </p:spPr>
        <p:txBody>
          <a:bodyPr>
            <a:normAutofit lnSpcReduction="10000"/>
          </a:bodyPr>
          <a:lstStyle/>
          <a:p>
            <a:pPr marL="342737" lvl="1" indent="0" algn="ctr">
              <a:buNone/>
            </a:pPr>
            <a:r>
              <a:rPr lang="fr-FR" altLang="fr-FR" sz="2000" dirty="0">
                <a:latin typeface="Century Gothic" panose="020B0502020202020204" pitchFamily="34" charset="0"/>
                <a:ea typeface="Verdana" panose="020B0604030504040204" pitchFamily="34" charset="0"/>
              </a:rPr>
              <a:t>Deux impératifs :</a:t>
            </a:r>
          </a:p>
          <a:p>
            <a:pPr marL="342737" lvl="1" indent="0">
              <a:buNone/>
            </a:pPr>
            <a:r>
              <a:rPr lang="fr-FR" altLang="fr-FR" sz="1400" dirty="0">
                <a:latin typeface="Century Gothic" panose="020B0502020202020204" pitchFamily="34" charset="0"/>
                <a:ea typeface="Verdana" panose="020B0604030504040204" pitchFamily="34" charset="0"/>
              </a:rPr>
              <a:t>(1) </a:t>
            </a:r>
            <a:r>
              <a:rPr lang="fr-FR" altLang="fr-FR" sz="1400" u="sng" dirty="0">
                <a:latin typeface="Century Gothic" panose="020B0502020202020204" pitchFamily="34" charset="0"/>
                <a:ea typeface="Verdana" panose="020B0604030504040204" pitchFamily="34" charset="0"/>
              </a:rPr>
              <a:t>Un titre exécutoire </a:t>
            </a:r>
            <a:r>
              <a:rPr lang="fr-FR" altLang="fr-FR" sz="1400" dirty="0">
                <a:latin typeface="Century Gothic" panose="020B0502020202020204" pitchFamily="34" charset="0"/>
                <a:ea typeface="Verdana" panose="020B0604030504040204" pitchFamily="34" charset="0"/>
              </a:rPr>
              <a:t>: c’est un jugement de condamnation devenu définitif (sans voies de recours possibles)</a:t>
            </a:r>
          </a:p>
          <a:p>
            <a:pPr marL="342737" lvl="1" indent="0">
              <a:buNone/>
            </a:pPr>
            <a:endParaRPr lang="fr-FR" altLang="fr-FR" sz="1400" dirty="0">
              <a:latin typeface="Century Gothic" panose="020B0502020202020204" pitchFamily="34" charset="0"/>
              <a:ea typeface="Verdana" panose="020B0604030504040204" pitchFamily="34" charset="0"/>
            </a:endParaRPr>
          </a:p>
          <a:p>
            <a:pPr marL="342737" lvl="1" indent="0">
              <a:buNone/>
            </a:pPr>
            <a:r>
              <a:rPr lang="fr-FR" altLang="fr-FR" sz="1400" dirty="0">
                <a:latin typeface="Century Gothic" panose="020B0502020202020204" pitchFamily="34" charset="0"/>
                <a:ea typeface="Verdana" panose="020B0604030504040204" pitchFamily="34" charset="0"/>
              </a:rPr>
              <a:t>(2) </a:t>
            </a:r>
            <a:r>
              <a:rPr lang="fr-FR" altLang="fr-FR" sz="1400" u="sng" dirty="0">
                <a:latin typeface="Century Gothic" panose="020B0502020202020204" pitchFamily="34" charset="0"/>
                <a:ea typeface="Verdana" panose="020B0604030504040204" pitchFamily="34" charset="0"/>
              </a:rPr>
              <a:t>Un vote en assemblée générale</a:t>
            </a:r>
            <a:r>
              <a:rPr lang="fr-FR" altLang="fr-FR" sz="1400" dirty="0">
                <a:latin typeface="Century Gothic" panose="020B0502020202020204" pitchFamily="34" charset="0"/>
                <a:ea typeface="Verdana" panose="020B0604030504040204" pitchFamily="34" charset="0"/>
              </a:rPr>
              <a:t> de la saisie immobilière en quatre résolutions à voter </a:t>
            </a:r>
          </a:p>
          <a:p>
            <a:pPr marL="971554" lvl="2" indent="-171450">
              <a:buFont typeface="Courier New" panose="02070309020205020404" pitchFamily="49" charset="0"/>
              <a:buChar char="o"/>
            </a:pPr>
            <a:r>
              <a:rPr lang="fr-FR" altLang="fr-FR" sz="1400" dirty="0">
                <a:latin typeface="Century Gothic" panose="020B0502020202020204" pitchFamily="34" charset="0"/>
                <a:ea typeface="Verdana" panose="020B0604030504040204" pitchFamily="34" charset="0"/>
              </a:rPr>
              <a:t>Principe de saisie</a:t>
            </a:r>
          </a:p>
          <a:p>
            <a:pPr marL="971554" lvl="2" indent="-171450">
              <a:buFont typeface="Courier New" panose="02070309020205020404" pitchFamily="49" charset="0"/>
              <a:buChar char="o"/>
            </a:pPr>
            <a:r>
              <a:rPr lang="fr-FR" altLang="fr-FR" sz="1400" dirty="0">
                <a:latin typeface="Century Gothic" panose="020B0502020202020204" pitchFamily="34" charset="0"/>
                <a:ea typeface="Verdana" panose="020B0604030504040204" pitchFamily="34" charset="0"/>
                <a:cs typeface="Verdana" panose="020B0604030504040204" pitchFamily="34" charset="0"/>
              </a:rPr>
              <a:t>Montant de la mise à prix</a:t>
            </a:r>
          </a:p>
          <a:p>
            <a:pPr marL="971554" lvl="2" indent="-171450">
              <a:buFont typeface="Courier New" panose="02070309020205020404" pitchFamily="49" charset="0"/>
              <a:buChar char="o"/>
            </a:pPr>
            <a:r>
              <a:rPr lang="fr-FR" altLang="fr-FR" sz="1400" dirty="0">
                <a:latin typeface="Century Gothic" panose="020B0502020202020204" pitchFamily="34" charset="0"/>
                <a:ea typeface="Verdana" panose="020B0604030504040204" pitchFamily="34" charset="0"/>
                <a:cs typeface="Verdana" panose="020B0604030504040204" pitchFamily="34" charset="0"/>
              </a:rPr>
              <a:t>Montant des sommes estimées définitivement perdues (</a:t>
            </a:r>
            <a:r>
              <a:rPr lang="fr-FR" altLang="fr-FR" sz="1400" i="1" dirty="0">
                <a:latin typeface="Century Gothic" panose="020B0502020202020204" pitchFamily="34" charset="0"/>
                <a:ea typeface="Verdana" panose="020B0604030504040204" pitchFamily="34" charset="0"/>
                <a:cs typeface="Verdana" panose="020B0604030504040204" pitchFamily="34" charset="0"/>
              </a:rPr>
              <a:t>article 11-I, point 11 du décret du 17 mars 1967)</a:t>
            </a:r>
            <a:r>
              <a:rPr lang="fr-FR" altLang="fr-FR" sz="1400" dirty="0">
                <a:latin typeface="Century Gothic" panose="020B0502020202020204" pitchFamily="34" charset="0"/>
                <a:ea typeface="Verdana" panose="020B0604030504040204" pitchFamily="34" charset="0"/>
                <a:cs typeface="Verdana" panose="020B0604030504040204" pitchFamily="34" charset="0"/>
              </a:rPr>
              <a:t> </a:t>
            </a:r>
          </a:p>
          <a:p>
            <a:pPr marL="971554" lvl="2" indent="-171450">
              <a:buFont typeface="Courier New" panose="02070309020205020404" pitchFamily="49" charset="0"/>
              <a:buChar char="o"/>
            </a:pPr>
            <a:r>
              <a:rPr lang="fr-FR" altLang="fr-FR" sz="1400" dirty="0">
                <a:latin typeface="Century Gothic" panose="020B0502020202020204" pitchFamily="34" charset="0"/>
                <a:ea typeface="Verdana" panose="020B0604030504040204" pitchFamily="34" charset="0"/>
                <a:cs typeface="Verdana" panose="020B0604030504040204" pitchFamily="34" charset="0"/>
              </a:rPr>
              <a:t>Habilitation donnée au syndic pour mener la saisie immobilière  </a:t>
            </a:r>
            <a:r>
              <a:rPr lang="fr-FR" altLang="fr-FR" sz="1400" i="1" dirty="0">
                <a:latin typeface="Century Gothic" panose="020B0502020202020204" pitchFamily="34" charset="0"/>
                <a:ea typeface="Verdana" panose="020B0604030504040204" pitchFamily="34" charset="0"/>
                <a:cs typeface="Verdana" panose="020B0604030504040204" pitchFamily="34" charset="0"/>
              </a:rPr>
              <a:t>(art. 55 du décret du 17 mars 1967) </a:t>
            </a:r>
            <a:endParaRPr lang="fr-FR" altLang="fr-FR" sz="2800" dirty="0">
              <a:solidFill>
                <a:srgbClr val="604A7B"/>
              </a:solidFill>
              <a:latin typeface="Century Gothic" panose="020B0502020202020204" pitchFamily="34" charset="0"/>
              <a:ea typeface="ＭＳ Ｐゴシック" panose="020B0600070205080204" pitchFamily="34" charset="-128"/>
              <a:cs typeface="Arial" panose="020B0604020202020204" pitchFamily="34" charset="0"/>
            </a:endParaRPr>
          </a:p>
        </p:txBody>
      </p:sp>
      <p:sp>
        <p:nvSpPr>
          <p:cNvPr id="9" name="Rectangle 8"/>
          <p:cNvSpPr/>
          <p:nvPr/>
        </p:nvSpPr>
        <p:spPr>
          <a:xfrm>
            <a:off x="2435551" y="4417313"/>
            <a:ext cx="5780945" cy="1169551"/>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0" lvl="1" algn="just"/>
            <a:r>
              <a:rPr lang="fr-FR" altLang="fr-FR" sz="1400" dirty="0">
                <a:solidFill>
                  <a:prstClr val="black"/>
                </a:solidFill>
                <a:latin typeface="Century Gothic" panose="020B0502020202020204" pitchFamily="34" charset="0"/>
                <a:ea typeface="Verdana" panose="020B0604030504040204" pitchFamily="34" charset="0"/>
                <a:cs typeface="Verdana" panose="020B0604030504040204" pitchFamily="34" charset="0"/>
              </a:rPr>
              <a:t>En AG lors du vote de  la saisie immobilière </a:t>
            </a:r>
          </a:p>
          <a:p>
            <a:pPr marL="0" lvl="1" algn="just"/>
            <a:r>
              <a:rPr lang="fr-FR" altLang="fr-FR" sz="1400" i="1" dirty="0">
                <a:solidFill>
                  <a:prstClr val="black"/>
                </a:solidFill>
                <a:latin typeface="Century Gothic" panose="020B0502020202020204" pitchFamily="34" charset="0"/>
                <a:ea typeface="Verdana" panose="020B0604030504040204" pitchFamily="34" charset="0"/>
                <a:cs typeface="Verdana" panose="020B0604030504040204" pitchFamily="34" charset="0"/>
              </a:rPr>
              <a:t>Les voix du copropriétaire saisi ne sont pas prises en compte dans le décompte des voix ,et il ne peut pas recevoir de  mandats pour  représenter d’autres copropriétaires  (art 19-2 de la loi du 10 juillet 1965)</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565" y="4417313"/>
            <a:ext cx="946506" cy="1051674"/>
          </a:xfrm>
          <a:prstGeom prst="rect">
            <a:avLst/>
          </a:prstGeom>
        </p:spPr>
      </p:pic>
      <p:sp>
        <p:nvSpPr>
          <p:cNvPr id="7" name="Espace réservé du contenu 1">
            <a:extLst>
              <a:ext uri="{FF2B5EF4-FFF2-40B4-BE49-F238E27FC236}">
                <a16:creationId xmlns:a16="http://schemas.microsoft.com/office/drawing/2014/main" id="{9A69C47A-4A59-3645-F018-5DC82178DF08}"/>
              </a:ext>
            </a:extLst>
          </p:cNvPr>
          <p:cNvSpPr txBox="1"/>
          <p:nvPr/>
        </p:nvSpPr>
        <p:spPr>
          <a:xfrm>
            <a:off x="0" y="-24061"/>
            <a:ext cx="9144000" cy="3843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Zoom : Saisie immobilière</a:t>
            </a:r>
            <a:endParaRPr lang="fr-FR" sz="24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87264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45FF73E8-305E-AAC8-9739-8E4BA4454F04}"/>
              </a:ext>
            </a:extLst>
          </p:cNvPr>
          <p:cNvGrpSpPr/>
          <p:nvPr/>
        </p:nvGrpSpPr>
        <p:grpSpPr>
          <a:xfrm>
            <a:off x="1193384" y="1359267"/>
            <a:ext cx="6757231" cy="4139465"/>
            <a:chOff x="1566373" y="1920786"/>
            <a:chExt cx="5841151" cy="3329632"/>
          </a:xfrm>
        </p:grpSpPr>
        <p:pic>
          <p:nvPicPr>
            <p:cNvPr id="9" name="Picture 2" descr="Schéma explicatif d'une procédure de saisie immobilière"/>
            <p:cNvPicPr>
              <a:picLocks noChangeAspect="1" noChangeArrowheads="1"/>
            </p:cNvPicPr>
            <p:nvPr/>
          </p:nvPicPr>
          <p:blipFill rotWithShape="1">
            <a:blip r:embed="rId3">
              <a:extLst>
                <a:ext uri="{28A0092B-C50C-407E-A947-70E740481C1C}">
                  <a14:useLocalDpi xmlns:a14="http://schemas.microsoft.com/office/drawing/2010/main" val="0"/>
                </a:ext>
              </a:extLst>
            </a:blip>
            <a:srcRect t="18367"/>
            <a:stretch/>
          </p:blipFill>
          <p:spPr bwMode="auto">
            <a:xfrm>
              <a:off x="1566373" y="1920786"/>
              <a:ext cx="5841151" cy="332963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831175" y="2100379"/>
              <a:ext cx="835133" cy="247564"/>
            </a:xfrm>
            <a:prstGeom prst="rect">
              <a:avLst/>
            </a:prstGeom>
            <a:solidFill>
              <a:schemeClr val="accent4"/>
            </a:solidFill>
          </p:spPr>
          <p:txBody>
            <a:bodyPr wrap="square" rtlCol="0">
              <a:spAutoFit/>
            </a:bodyPr>
            <a:lstStyle/>
            <a:p>
              <a:r>
                <a:rPr lang="fr-CA" sz="1400" b="1" dirty="0"/>
                <a:t>de saisie </a:t>
              </a:r>
              <a:endParaRPr lang="fr-FR" sz="1400" b="1" dirty="0"/>
            </a:p>
          </p:txBody>
        </p:sp>
      </p:grpSp>
      <p:sp>
        <p:nvSpPr>
          <p:cNvPr id="2" name="Espace réservé du contenu 1">
            <a:extLst>
              <a:ext uri="{FF2B5EF4-FFF2-40B4-BE49-F238E27FC236}">
                <a16:creationId xmlns:a16="http://schemas.microsoft.com/office/drawing/2014/main" id="{137099CF-CA18-D940-DDF8-F70659ABF444}"/>
              </a:ext>
            </a:extLst>
          </p:cNvPr>
          <p:cNvSpPr txBox="1"/>
          <p:nvPr/>
        </p:nvSpPr>
        <p:spPr>
          <a:xfrm>
            <a:off x="0" y="-24061"/>
            <a:ext cx="9144000" cy="3843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Les étapes de la  saisie immobilière</a:t>
            </a:r>
            <a:endParaRPr lang="fr-FR" sz="24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01666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572" y="236745"/>
            <a:ext cx="8054854" cy="1325563"/>
          </a:xfrm>
        </p:spPr>
        <p:txBody>
          <a:bodyPr>
            <a:normAutofit/>
          </a:bodyPr>
          <a:lstStyle/>
          <a:p>
            <a:r>
              <a:rPr lang="fr-FR" sz="2400" b="1" dirty="0">
                <a:latin typeface="Century Gothic" panose="020B0502020202020204" pitchFamily="34" charset="0"/>
              </a:rPr>
              <a:t>La procédure d’ordre: la distribution du prix de vente</a:t>
            </a:r>
          </a:p>
        </p:txBody>
      </p:sp>
      <p:sp>
        <p:nvSpPr>
          <p:cNvPr id="34822" name="Espace réservé du contenu 6"/>
          <p:cNvSpPr>
            <a:spLocks noGrp="1"/>
          </p:cNvSpPr>
          <p:nvPr>
            <p:ph idx="1"/>
          </p:nvPr>
        </p:nvSpPr>
        <p:spPr>
          <a:xfrm>
            <a:off x="771525" y="1499390"/>
            <a:ext cx="7600949" cy="4845466"/>
          </a:xfrm>
        </p:spPr>
        <p:txBody>
          <a:bodyPr>
            <a:normAutofit fontScale="92500" lnSpcReduction="10000"/>
          </a:bodyPr>
          <a:lstStyle/>
          <a:p>
            <a:pPr marL="0" indent="0" algn="just">
              <a:buNone/>
            </a:pPr>
            <a:r>
              <a:rPr lang="fr-FR" sz="1800" dirty="0">
                <a:latin typeface="Century Gothic" panose="020B0502020202020204" pitchFamily="34" charset="0"/>
                <a:ea typeface="Verdana" panose="020B0604030504040204" pitchFamily="34" charset="0"/>
              </a:rPr>
              <a:t>La procédure d'ordre désigne la distribution entre les créanciers du prix de vente d'un bien immobilier saisi. </a:t>
            </a:r>
          </a:p>
          <a:p>
            <a:pPr marL="0" indent="0" algn="just">
              <a:buNone/>
            </a:pPr>
            <a:endParaRPr lang="fr-FR" sz="1800" dirty="0">
              <a:latin typeface="Century Gothic" panose="020B0502020202020204" pitchFamily="34" charset="0"/>
              <a:ea typeface="Verdana" panose="020B0604030504040204" pitchFamily="34" charset="0"/>
            </a:endParaRPr>
          </a:p>
          <a:p>
            <a:pPr marL="0" indent="0" algn="just">
              <a:buNone/>
            </a:pPr>
            <a:r>
              <a:rPr lang="fr-FR" sz="1800" dirty="0">
                <a:latin typeface="Century Gothic" panose="020B0502020202020204" pitchFamily="34" charset="0"/>
                <a:ea typeface="Verdana" panose="020B0604030504040204" pitchFamily="34" charset="0"/>
              </a:rPr>
              <a:t>La procédure de distribution des deniers ne peut s'appliquer que dans le cas où plusieurs créanciers se sont manifestés dans les délais impartis</a:t>
            </a:r>
          </a:p>
          <a:p>
            <a:pPr marL="0" indent="0" algn="just">
              <a:buNone/>
            </a:pPr>
            <a:r>
              <a:rPr lang="fr-FR" sz="1800" dirty="0">
                <a:latin typeface="Century Gothic" panose="020B0502020202020204" pitchFamily="34" charset="0"/>
                <a:ea typeface="Verdana" panose="020B0604030504040204" pitchFamily="34" charset="0"/>
              </a:rPr>
              <a:t>Elle consiste à payer d'abord ceux auxquels la loi accorde la priorité, par exemple </a:t>
            </a:r>
            <a:r>
              <a:rPr lang="fr-FR" sz="1800" dirty="0">
                <a:solidFill>
                  <a:srgbClr val="FF0000"/>
                </a:solidFill>
                <a:latin typeface="Century Gothic" panose="020B0502020202020204" pitchFamily="34" charset="0"/>
                <a:ea typeface="Verdana" panose="020B0604030504040204" pitchFamily="34" charset="0"/>
              </a:rPr>
              <a:t>le </a:t>
            </a:r>
            <a:r>
              <a:rPr lang="fr-FR" altLang="fr-FR" sz="1800" dirty="0">
                <a:solidFill>
                  <a:srgbClr val="FF0000"/>
                </a:solidFill>
                <a:latin typeface="Century Gothic" panose="020B0502020202020204" pitchFamily="34" charset="0"/>
                <a:ea typeface="Verdana" panose="020B0604030504040204" pitchFamily="34" charset="0"/>
                <a:cs typeface="Verdana" panose="020B0604030504040204" pitchFamily="34" charset="0"/>
              </a:rPr>
              <a:t>privilège immobilier spécial prévu à l’article 2402 3° du Code civil. </a:t>
            </a:r>
            <a:r>
              <a:rPr lang="fr-FR" altLang="fr-FR" sz="1800" dirty="0">
                <a:latin typeface="Century Gothic" panose="020B0502020202020204" pitchFamily="34" charset="0"/>
                <a:ea typeface="Verdana" panose="020B0604030504040204" pitchFamily="34" charset="0"/>
                <a:cs typeface="Verdana" panose="020B0604030504040204" pitchFamily="34" charset="0"/>
              </a:rPr>
              <a:t>On parlait anciennement du super privilège.</a:t>
            </a:r>
          </a:p>
          <a:p>
            <a:pPr marL="0" indent="0" algn="just">
              <a:buNone/>
            </a:pPr>
            <a:endParaRPr lang="fr-CA" altLang="fr-FR" sz="1800" dirty="0">
              <a:latin typeface="Century Gothic" panose="020B0502020202020204" pitchFamily="34" charset="0"/>
              <a:ea typeface="Verdana" panose="020B0604030504040204" pitchFamily="34" charset="0"/>
              <a:cs typeface="Verdana" panose="020B0604030504040204" pitchFamily="34" charset="0"/>
            </a:endParaRPr>
          </a:p>
          <a:p>
            <a:pPr marL="0" indent="0" algn="just">
              <a:buNone/>
            </a:pPr>
            <a:r>
              <a:rPr lang="fr-CA" altLang="fr-FR" sz="1800" dirty="0">
                <a:latin typeface="Century Gothic" panose="020B0502020202020204" pitchFamily="34" charset="0"/>
                <a:ea typeface="Verdana" panose="020B0604030504040204" pitchFamily="34" charset="0"/>
                <a:cs typeface="Verdana" panose="020B0604030504040204" pitchFamily="34" charset="0"/>
              </a:rPr>
              <a:t>Elle peut-être amiable ou judiciaire.</a:t>
            </a:r>
          </a:p>
          <a:p>
            <a:pPr marL="0" indent="0" algn="just">
              <a:buNone/>
            </a:pPr>
            <a:endParaRPr lang="fr-FR" altLang="fr-FR" sz="1800" dirty="0">
              <a:latin typeface="Century Gothic" panose="020B0502020202020204" pitchFamily="34" charset="0"/>
              <a:ea typeface="Verdana" panose="020B0604030504040204" pitchFamily="34" charset="0"/>
              <a:cs typeface="Verdana" panose="020B0604030504040204" pitchFamily="34" charset="0"/>
            </a:endParaRPr>
          </a:p>
          <a:p>
            <a:pPr marL="0" indent="0" algn="just">
              <a:buNone/>
            </a:pPr>
            <a:r>
              <a:rPr lang="fr-CA" sz="1800" dirty="0">
                <a:latin typeface="Century Gothic" panose="020B0502020202020204" pitchFamily="34" charset="0"/>
                <a:ea typeface="Verdana" panose="020B0604030504040204" pitchFamily="34" charset="0"/>
              </a:rPr>
              <a:t>Amiable : tout les créanciers et le débiteurs sont d’accord sur le montant de paiement de leur créance = </a:t>
            </a:r>
            <a:r>
              <a:rPr lang="fr-CA" sz="1800" dirty="0">
                <a:solidFill>
                  <a:srgbClr val="00B050"/>
                </a:solidFill>
                <a:latin typeface="Century Gothic" panose="020B0502020202020204" pitchFamily="34" charset="0"/>
                <a:ea typeface="Verdana" panose="020B0604030504040204" pitchFamily="34" charset="0"/>
              </a:rPr>
              <a:t>règlement amiable</a:t>
            </a:r>
          </a:p>
          <a:p>
            <a:pPr marL="0" indent="0" algn="just">
              <a:buNone/>
            </a:pPr>
            <a:r>
              <a:rPr lang="fr-CA" sz="1800" dirty="0">
                <a:solidFill>
                  <a:srgbClr val="FF0000"/>
                </a:solidFill>
                <a:latin typeface="Century Gothic" panose="020B0502020202020204" pitchFamily="34" charset="0"/>
                <a:ea typeface="Verdana" panose="020B0604030504040204" pitchFamily="34" charset="0"/>
              </a:rPr>
              <a:t>Judiciaire </a:t>
            </a:r>
            <a:r>
              <a:rPr lang="fr-CA" sz="1800" dirty="0">
                <a:latin typeface="Century Gothic" panose="020B0502020202020204" pitchFamily="34" charset="0"/>
                <a:ea typeface="Verdana" panose="020B0604030504040204" pitchFamily="34" charset="0"/>
              </a:rPr>
              <a:t>: un créanciers ou le débiteurs ne sont pas d’accord sur le montant de la créance (souvent lorsque le prix de la vente du bien est insuffisant) = C’est le juge qui définira un montant pour le paiement de la créance pour chaque partie)</a:t>
            </a:r>
          </a:p>
          <a:p>
            <a:pPr marL="0" indent="0" algn="just">
              <a:buNone/>
            </a:pPr>
            <a:endParaRPr lang="fr-FR" sz="1800" dirty="0">
              <a:latin typeface="Century Gothic" panose="020B0502020202020204" pitchFamily="34" charset="0"/>
              <a:ea typeface="Verdana" panose="020B0604030504040204" pitchFamily="34" charset="0"/>
            </a:endParaRPr>
          </a:p>
        </p:txBody>
      </p:sp>
      <p:pic>
        <p:nvPicPr>
          <p:cNvPr id="34821"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0537" y="1237458"/>
            <a:ext cx="1073463" cy="8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1">
            <a:extLst>
              <a:ext uri="{FF2B5EF4-FFF2-40B4-BE49-F238E27FC236}">
                <a16:creationId xmlns:a16="http://schemas.microsoft.com/office/drawing/2014/main" id="{CA580C73-EA75-B8C4-9C51-6B1138E6C1BA}"/>
              </a:ext>
            </a:extLst>
          </p:cNvPr>
          <p:cNvSpPr txBox="1"/>
          <p:nvPr/>
        </p:nvSpPr>
        <p:spPr>
          <a:xfrm>
            <a:off x="0" y="-24061"/>
            <a:ext cx="9144000" cy="3843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Les étapes de la  saisie immobilière</a:t>
            </a:r>
            <a:endParaRPr lang="fr-FR" sz="24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90983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Espace réservé du contenu 6"/>
          <p:cNvSpPr>
            <a:spLocks noGrp="1"/>
          </p:cNvSpPr>
          <p:nvPr>
            <p:ph idx="1"/>
          </p:nvPr>
        </p:nvSpPr>
        <p:spPr>
          <a:xfrm>
            <a:off x="523904" y="1115042"/>
            <a:ext cx="8096191" cy="4486542"/>
          </a:xfrm>
          <a:solidFill>
            <a:srgbClr val="EFF6FA"/>
          </a:solidFill>
        </p:spPr>
        <p:txBody>
          <a:bodyPr>
            <a:normAutofit/>
          </a:bodyPr>
          <a:lstStyle/>
          <a:p>
            <a:pPr marL="0" indent="0" algn="just">
              <a:buNone/>
            </a:pPr>
            <a:r>
              <a:rPr lang="fr-FR" sz="1800" b="1" dirty="0">
                <a:solidFill>
                  <a:srgbClr val="FF0000"/>
                </a:solidFill>
                <a:latin typeface="Century Gothic" panose="020B0502020202020204" pitchFamily="34" charset="0"/>
                <a:ea typeface="Verdana" panose="020B0604030504040204" pitchFamily="34" charset="0"/>
              </a:rPr>
              <a:t>Saisie-attribution : </a:t>
            </a:r>
          </a:p>
          <a:p>
            <a:pPr marL="0" indent="0" algn="just">
              <a:buNone/>
            </a:pPr>
            <a:r>
              <a:rPr lang="fr-FR" sz="1800" dirty="0">
                <a:latin typeface="Century Gothic" panose="020B0502020202020204" pitchFamily="34" charset="0"/>
                <a:ea typeface="Verdana" panose="020B0604030504040204" pitchFamily="34" charset="0"/>
              </a:rPr>
              <a:t>Avec la saisie-attribution, il s'agit de faire saisir auprès d'un tiers les créances (sommes d'argent) que possède le débiteur. Autrement dit, le créancier du débiteur saisit les créances que son débiteur possède sur d'autres personnes.</a:t>
            </a:r>
          </a:p>
          <a:p>
            <a:pPr marL="0" indent="0" algn="just">
              <a:buNone/>
            </a:pPr>
            <a:r>
              <a:rPr lang="fr-FR" sz="1800" dirty="0">
                <a:latin typeface="Century Gothic" panose="020B0502020202020204" pitchFamily="34" charset="0"/>
                <a:ea typeface="Verdana" panose="020B0604030504040204" pitchFamily="34" charset="0"/>
              </a:rPr>
              <a:t> Ce sont :</a:t>
            </a:r>
            <a:endParaRPr lang="fr-CA" altLang="fr-FR" sz="1800" dirty="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pPr marL="342737" lvl="1" indent="0" algn="ctr">
              <a:buNone/>
            </a:pPr>
            <a:endParaRPr lang="fr-FR" altLang="fr-FR" sz="1800" dirty="0">
              <a:latin typeface="Century Gothic" panose="020B0502020202020204" pitchFamily="34" charset="0"/>
              <a:ea typeface="Verdana" panose="020B0604030504040204" pitchFamily="34" charset="0"/>
            </a:endParaRPr>
          </a:p>
          <a:p>
            <a:pPr lvl="1">
              <a:buFont typeface="Wingdings" panose="05000000000000000000" pitchFamily="2" charset="2"/>
              <a:buChar char="q"/>
            </a:pPr>
            <a:r>
              <a:rPr lang="fr-FR" altLang="fr-FR" sz="1800" dirty="0">
                <a:latin typeface="Century Gothic" panose="020B0502020202020204" pitchFamily="34" charset="0"/>
                <a:ea typeface="Verdana" panose="020B0604030504040204" pitchFamily="34" charset="0"/>
              </a:rPr>
              <a:t>Saisie sur loyers (à mettre en place avec un débiteur qui est bailleur et quand il loue avec un bail légal) </a:t>
            </a:r>
          </a:p>
          <a:p>
            <a:pPr lvl="1">
              <a:buFont typeface="Wingdings" panose="05000000000000000000" pitchFamily="2" charset="2"/>
              <a:buChar char="q"/>
            </a:pPr>
            <a:endParaRPr lang="fr-FR" altLang="fr-FR" sz="1800" dirty="0">
              <a:latin typeface="Century Gothic" panose="020B0502020202020204" pitchFamily="34" charset="0"/>
              <a:ea typeface="Verdana" panose="020B0604030504040204" pitchFamily="34" charset="0"/>
            </a:endParaRPr>
          </a:p>
          <a:p>
            <a:pPr lvl="1">
              <a:buFont typeface="Wingdings" panose="05000000000000000000" pitchFamily="2" charset="2"/>
              <a:buChar char="q"/>
            </a:pPr>
            <a:r>
              <a:rPr lang="fr-FR" altLang="fr-FR" sz="1800" dirty="0">
                <a:latin typeface="Century Gothic" panose="020B0502020202020204" pitchFamily="34" charset="0"/>
                <a:ea typeface="Verdana" panose="020B0604030504040204" pitchFamily="34" charset="0"/>
              </a:rPr>
              <a:t>Saisie sur compte bancaire (la plus connue et la moins couteuse)</a:t>
            </a:r>
          </a:p>
          <a:p>
            <a:pPr lvl="1">
              <a:buFont typeface="Wingdings" panose="05000000000000000000" pitchFamily="2" charset="2"/>
              <a:buChar char="q"/>
            </a:pPr>
            <a:endParaRPr lang="fr-FR" altLang="fr-FR" sz="1800" dirty="0">
              <a:latin typeface="Century Gothic" panose="020B0502020202020204" pitchFamily="34" charset="0"/>
              <a:ea typeface="Verdana" panose="020B0604030504040204" pitchFamily="34" charset="0"/>
            </a:endParaRPr>
          </a:p>
          <a:p>
            <a:pPr lvl="1">
              <a:buFont typeface="Wingdings" panose="05000000000000000000" pitchFamily="2" charset="2"/>
              <a:buChar char="q"/>
            </a:pPr>
            <a:r>
              <a:rPr lang="fr-FR" altLang="fr-FR" sz="1800" dirty="0">
                <a:latin typeface="Century Gothic" panose="020B0502020202020204" pitchFamily="34" charset="0"/>
                <a:ea typeface="Verdana" panose="020B0604030504040204" pitchFamily="34" charset="0"/>
              </a:rPr>
              <a:t>Saisie sur salaires (à mettre en place  lorsque  le débiteur est salarié)</a:t>
            </a:r>
          </a:p>
        </p:txBody>
      </p:sp>
      <p:sp>
        <p:nvSpPr>
          <p:cNvPr id="6" name="Espace réservé du contenu 1">
            <a:extLst>
              <a:ext uri="{FF2B5EF4-FFF2-40B4-BE49-F238E27FC236}">
                <a16:creationId xmlns:a16="http://schemas.microsoft.com/office/drawing/2014/main" id="{EACF1106-1CD7-3D68-E2BF-76D419AA5444}"/>
              </a:ext>
            </a:extLst>
          </p:cNvPr>
          <p:cNvSpPr txBox="1"/>
          <p:nvPr/>
        </p:nvSpPr>
        <p:spPr>
          <a:xfrm>
            <a:off x="0" y="-24061"/>
            <a:ext cx="9144000" cy="3843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Un mot sur les saisies qui fonctionnes « tiers détenteur  »</a:t>
            </a:r>
            <a:endParaRPr lang="fr-FR" sz="24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46068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8461" y="1485901"/>
            <a:ext cx="4627079" cy="461665"/>
          </a:xfrm>
        </p:spPr>
        <p:txBody>
          <a:bodyPr>
            <a:normAutofit fontScale="90000"/>
          </a:bodyPr>
          <a:lstStyle/>
          <a:p>
            <a:pPr algn="ctr">
              <a:defRPr/>
            </a:pPr>
            <a:r>
              <a:rPr lang="fr-CA" sz="3000" b="1" dirty="0">
                <a:latin typeface="+mn-lt"/>
              </a:rPr>
              <a:t>Vos Questions ?</a:t>
            </a:r>
            <a:endParaRPr lang="fr-FR" sz="3000"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3519" y="2046903"/>
            <a:ext cx="3971569" cy="275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1">
            <a:extLst>
              <a:ext uri="{FF2B5EF4-FFF2-40B4-BE49-F238E27FC236}">
                <a16:creationId xmlns:a16="http://schemas.microsoft.com/office/drawing/2014/main" id="{7A07B6C8-1FFA-3BF2-1040-A460A928BD07}"/>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8147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6901" y="1057335"/>
            <a:ext cx="8070197" cy="4733724"/>
          </a:xfrm>
          <a:solidFill>
            <a:srgbClr val="ECF5FA"/>
          </a:solidFill>
        </p:spPr>
        <p:txBody>
          <a:bodyPr rtlCol="0">
            <a:normAutofit lnSpcReduction="10000"/>
          </a:bodyPr>
          <a:lstStyle/>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Une augmentation de charges qui entrainera de nouveaux  impayés de charges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Des créances irrécouvrables supportées par le SDC lors de saisies immobilières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Un manque de trésorerie (retard ou non paiement des prestataires et des fournisseurs)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Une incapacité à réaliser les travaux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Des frais de procédure rejetés par les tribunaux restants à la charge du SDC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Un endettement du SDC (plus de 15% ou 25%) alerte article 29-1 A, dite procédure d’alerte ;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Des procédures de recouvrement inadaptées et coûteuses ;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Une dévalorisation du standing de la copropriété ;</a:t>
            </a:r>
          </a:p>
          <a:p>
            <a:pPr algn="just">
              <a:spcBef>
                <a:spcPct val="40000"/>
              </a:spcBef>
              <a:buClr>
                <a:schemeClr val="accent1">
                  <a:lumMod val="75000"/>
                </a:schemeClr>
              </a:buClr>
              <a:buFont typeface="Wingdings" panose="05000000000000000000" pitchFamily="2" charset="2"/>
              <a:buChar char="ü"/>
              <a:defRPr/>
            </a:pPr>
            <a:r>
              <a:rPr lang="fr-FR" altLang="fr-FR" sz="2000" dirty="0">
                <a:latin typeface="Century Gothic" panose="020B0502020202020204" pitchFamily="34" charset="0"/>
                <a:ea typeface="Verdana" panose="020B0604030504040204" pitchFamily="34" charset="0"/>
                <a:cs typeface="Verdana" panose="020B0604030504040204" pitchFamily="34" charset="0"/>
              </a:rPr>
              <a:t>Une désertion et un désintéressement des copropriétaires au profit de marchands de sommeil, etc.</a:t>
            </a:r>
          </a:p>
          <a:p>
            <a:pPr>
              <a:spcBef>
                <a:spcPct val="40000"/>
              </a:spcBef>
              <a:buClr>
                <a:schemeClr val="accent1">
                  <a:lumMod val="75000"/>
                </a:schemeClr>
              </a:buClr>
              <a:buFont typeface="Wingdings" panose="05000000000000000000" pitchFamily="2" charset="2"/>
              <a:buChar char="ü"/>
              <a:defRPr/>
            </a:pPr>
            <a:endParaRPr lang="fr-FR" altLang="fr-FR" sz="2000" dirty="0">
              <a:solidFill>
                <a:schemeClr val="tx1">
                  <a:lumMod val="75000"/>
                  <a:lumOff val="25000"/>
                </a:schemeClr>
              </a:solidFill>
              <a:latin typeface="Century Gothic" panose="020B0502020202020204" pitchFamily="34" charset="0"/>
            </a:endParaRPr>
          </a:p>
          <a:p>
            <a:pPr>
              <a:spcBef>
                <a:spcPct val="40000"/>
              </a:spcBef>
              <a:buClr>
                <a:schemeClr val="accent1">
                  <a:lumMod val="75000"/>
                </a:schemeClr>
              </a:buClr>
              <a:buFont typeface="Wingdings" panose="05000000000000000000" pitchFamily="2" charset="2"/>
              <a:buChar char="ü"/>
              <a:defRPr/>
            </a:pPr>
            <a:endParaRPr lang="fr-FR" altLang="fr-FR" sz="2000" dirty="0">
              <a:solidFill>
                <a:schemeClr val="tx1">
                  <a:lumMod val="75000"/>
                  <a:lumOff val="25000"/>
                </a:schemeClr>
              </a:solidFill>
            </a:endParaRPr>
          </a:p>
          <a:p>
            <a:pPr>
              <a:spcBef>
                <a:spcPct val="40000"/>
              </a:spcBef>
              <a:buClr>
                <a:schemeClr val="accent1">
                  <a:lumMod val="75000"/>
                </a:schemeClr>
              </a:buClr>
              <a:buFont typeface="Wingdings" panose="05000000000000000000" pitchFamily="2" charset="2"/>
              <a:buChar char="ü"/>
              <a:defRPr/>
            </a:pPr>
            <a:endParaRPr lang="fr-FR" altLang="fr-FR" sz="2000" dirty="0">
              <a:solidFill>
                <a:schemeClr val="tx1">
                  <a:lumMod val="75000"/>
                  <a:lumOff val="25000"/>
                </a:schemeClr>
              </a:solidFill>
            </a:endParaRPr>
          </a:p>
        </p:txBody>
      </p:sp>
      <p:sp>
        <p:nvSpPr>
          <p:cNvPr id="3" name="Espace réservé du contenu 1">
            <a:extLst>
              <a:ext uri="{FF2B5EF4-FFF2-40B4-BE49-F238E27FC236}">
                <a16:creationId xmlns:a16="http://schemas.microsoft.com/office/drawing/2014/main" id="{239C1A70-7D31-2F66-2A1F-8AB6CD5A7E26}"/>
              </a:ext>
            </a:extLst>
          </p:cNvPr>
          <p:cNvSpPr txBox="1"/>
          <p:nvPr/>
        </p:nvSpPr>
        <p:spPr>
          <a:xfrm>
            <a:off x="0" y="-24061"/>
            <a:ext cx="9144000" cy="768032"/>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dirty="0">
                <a:solidFill>
                  <a:schemeClr val="bg1"/>
                </a:solidFill>
                <a:latin typeface="Century Gothic" panose="020B0502020202020204" pitchFamily="34" charset="0"/>
              </a:rPr>
              <a:t>Les conséquences d’un manque de suivi des </a:t>
            </a:r>
          </a:p>
          <a:p>
            <a:pPr algn="ctr">
              <a:lnSpc>
                <a:spcPct val="90000"/>
              </a:lnSpc>
              <a:spcBef>
                <a:spcPts val="422"/>
              </a:spcBef>
              <a:defRPr sz="1800" b="0" i="0" u="none" strike="noStrike" kern="0" cap="none" spc="0" baseline="0">
                <a:solidFill>
                  <a:srgbClr val="000000"/>
                </a:solidFill>
                <a:uFillTx/>
              </a:defRPr>
            </a:pPr>
            <a:r>
              <a:rPr lang="fr-FR" sz="2400" b="1" kern="0" dirty="0">
                <a:solidFill>
                  <a:schemeClr val="bg1"/>
                </a:solidFill>
                <a:latin typeface="Century Gothic" panose="020B0502020202020204" pitchFamily="34" charset="0"/>
              </a:rPr>
              <a:t>impayés par le CS</a:t>
            </a:r>
          </a:p>
        </p:txBody>
      </p:sp>
    </p:spTree>
    <p:extLst>
      <p:ext uri="{BB962C8B-B14F-4D97-AF65-F5344CB8AC3E}">
        <p14:creationId xmlns:p14="http://schemas.microsoft.com/office/powerpoint/2010/main" val="382148233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1005013" y="2721437"/>
            <a:ext cx="7133973" cy="961799"/>
          </a:xfrm>
          <a:solidFill>
            <a:srgbClr val="EDF5FA"/>
          </a:solidFill>
        </p:spPr>
        <p:txBody>
          <a:bodyPr>
            <a:noAutofit/>
          </a:bodyPr>
          <a:lstStyle/>
          <a:p>
            <a:pPr marL="400050" indent="-400050" algn="ctr">
              <a:buFont typeface="+mj-lt"/>
              <a:buAutoNum type="romanUcPeriod" startAt="4"/>
            </a:pPr>
            <a:r>
              <a:rPr lang="fr-FR" b="1" dirty="0">
                <a:solidFill>
                  <a:srgbClr val="0070C0"/>
                </a:solidFill>
                <a:latin typeface="Century Gothic" panose="020B0502020202020204" pitchFamily="34" charset="0"/>
              </a:rPr>
              <a:t>Créances douteuses / créances irrécouvrables</a:t>
            </a:r>
          </a:p>
          <a:p>
            <a:pPr marL="0" indent="0">
              <a:buNone/>
            </a:pPr>
            <a:endParaRPr lang="fr-FR" b="1" dirty="0">
              <a:solidFill>
                <a:srgbClr val="0070C0"/>
              </a:solidFill>
            </a:endParaRPr>
          </a:p>
        </p:txBody>
      </p:sp>
      <p:sp>
        <p:nvSpPr>
          <p:cNvPr id="2" name="Espace réservé du contenu 1">
            <a:extLst>
              <a:ext uri="{FF2B5EF4-FFF2-40B4-BE49-F238E27FC236}">
                <a16:creationId xmlns:a16="http://schemas.microsoft.com/office/drawing/2014/main" id="{8A36625E-A02B-95A9-1815-595704881281}"/>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25628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Espace réservé du contenu 2"/>
          <p:cNvSpPr>
            <a:spLocks noGrp="1"/>
          </p:cNvSpPr>
          <p:nvPr>
            <p:ph idx="1"/>
          </p:nvPr>
        </p:nvSpPr>
        <p:spPr>
          <a:xfrm>
            <a:off x="2307364" y="4305494"/>
            <a:ext cx="6176137" cy="1673283"/>
          </a:xfrm>
          <a:solidFill>
            <a:srgbClr val="F0F5F9"/>
          </a:solidFill>
          <a:ln>
            <a:solidFill>
              <a:schemeClr val="tx1"/>
            </a:solidFill>
          </a:ln>
        </p:spPr>
        <p:txBody>
          <a:bodyPr rtlCol="0">
            <a:normAutofit/>
          </a:bodyPr>
          <a:lstStyle/>
          <a:p>
            <a:pPr marL="74974" indent="0" algn="just">
              <a:buSzPct val="45000"/>
              <a:buNone/>
              <a:tabLst>
                <a:tab pos="499825" algn="l"/>
                <a:tab pos="1000839" algn="l"/>
                <a:tab pos="1501853" algn="l"/>
                <a:tab pos="2002868" algn="l"/>
                <a:tab pos="2503882" algn="l"/>
              </a:tabLst>
              <a:defRPr/>
            </a:pPr>
            <a:r>
              <a:rPr lang="fr-FR" altLang="fr-FR" sz="1600" dirty="0">
                <a:latin typeface="Century Gothic" panose="020B0502020202020204" pitchFamily="34" charset="0"/>
                <a:ea typeface="Verdana" panose="020B0604030504040204" pitchFamily="34" charset="0"/>
                <a:cs typeface="Verdana" panose="020B0604030504040204" pitchFamily="34" charset="0"/>
              </a:rPr>
              <a:t>Plus la dette est ancienne plus le risque d’irrécouvrable est grand pour le syndicat des copropriétaires.</a:t>
            </a:r>
          </a:p>
          <a:p>
            <a:pPr marL="74974" indent="0" algn="just">
              <a:buSzPct val="45000"/>
              <a:buNone/>
              <a:tabLst>
                <a:tab pos="499825" algn="l"/>
                <a:tab pos="1000839" algn="l"/>
                <a:tab pos="1501853" algn="l"/>
                <a:tab pos="2002868" algn="l"/>
                <a:tab pos="2503882" algn="l"/>
              </a:tabLst>
              <a:defRPr/>
            </a:pPr>
            <a:r>
              <a:rPr lang="fr-FR" altLang="fr-FR" sz="1600" dirty="0">
                <a:latin typeface="Century Gothic" panose="020B0502020202020204" pitchFamily="34" charset="0"/>
                <a:ea typeface="Verdana" panose="020B0604030504040204" pitchFamily="34" charset="0"/>
                <a:cs typeface="Verdana" panose="020B0604030504040204" pitchFamily="34" charset="0"/>
              </a:rPr>
              <a:t>Attention, le syndicat des copropriétaires doit donc toujours vérifier la cause et l’origine des soldes irrécouvrables pour savoir si la responsabilité des intermédiaires est en cause (syndic, avocat, notaire, huissier).</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98" y="4421209"/>
            <a:ext cx="1424885" cy="1583206"/>
          </a:xfrm>
          <a:prstGeom prst="rect">
            <a:avLst/>
          </a:prstGeom>
        </p:spPr>
      </p:pic>
      <p:sp>
        <p:nvSpPr>
          <p:cNvPr id="3" name="Rectangle 2"/>
          <p:cNvSpPr/>
          <p:nvPr/>
        </p:nvSpPr>
        <p:spPr>
          <a:xfrm>
            <a:off x="660498" y="657495"/>
            <a:ext cx="7823003" cy="3293209"/>
          </a:xfrm>
          <a:prstGeom prst="rect">
            <a:avLst/>
          </a:prstGeom>
          <a:solidFill>
            <a:srgbClr val="EFF5F9"/>
          </a:solidFill>
          <a:ln>
            <a:solidFill>
              <a:schemeClr val="tx1"/>
            </a:solidFill>
          </a:ln>
        </p:spPr>
        <p:txBody>
          <a:bodyPr wrap="square">
            <a:spAutoFit/>
          </a:bodyPr>
          <a:lstStyle/>
          <a:p>
            <a:pPr marL="257175" indent="-257175" algn="just">
              <a:buFont typeface="Wingdings" panose="05000000000000000000" pitchFamily="2" charset="2"/>
              <a:buChar char="Ø"/>
            </a:pPr>
            <a:r>
              <a:rPr lang="fr-FR" sz="1600" dirty="0">
                <a:latin typeface="Century Gothic" panose="020B0502020202020204" pitchFamily="34" charset="0"/>
              </a:rPr>
              <a:t>On parle de créance douteuse quand le recouvrement de la créance paraît incertain</a:t>
            </a:r>
          </a:p>
          <a:p>
            <a:pPr algn="just"/>
            <a:endParaRPr lang="fr-FR" sz="1600" dirty="0">
              <a:latin typeface="Century Gothic" panose="020B0502020202020204" pitchFamily="34" charset="0"/>
            </a:endParaRPr>
          </a:p>
          <a:p>
            <a:pPr marL="257175" indent="-257175" algn="just">
              <a:buFont typeface="Wingdings" panose="05000000000000000000" pitchFamily="2" charset="2"/>
              <a:buChar char="Ø"/>
            </a:pPr>
            <a:r>
              <a:rPr lang="fr-FR" sz="1600" dirty="0">
                <a:latin typeface="Century Gothic" panose="020B0502020202020204" pitchFamily="34" charset="0"/>
              </a:rPr>
              <a:t>Cette somme est considérée comme définitivement perdue lors du vote en AG de la saisie immobilière</a:t>
            </a:r>
          </a:p>
          <a:p>
            <a:pPr marL="257175" indent="-257175" algn="just">
              <a:buFont typeface="Wingdings" panose="05000000000000000000" pitchFamily="2" charset="2"/>
              <a:buChar char="Ø"/>
            </a:pPr>
            <a:endParaRPr lang="fr-FR" sz="1600" dirty="0">
              <a:latin typeface="Century Gothic" panose="020B0502020202020204" pitchFamily="34" charset="0"/>
            </a:endParaRPr>
          </a:p>
          <a:p>
            <a:pPr marL="257175" indent="-257175" algn="just">
              <a:buFont typeface="Wingdings" panose="05000000000000000000" pitchFamily="2" charset="2"/>
              <a:buChar char="Ø"/>
            </a:pPr>
            <a:r>
              <a:rPr lang="fr-FR" sz="1600" dirty="0">
                <a:latin typeface="Century Gothic" panose="020B0502020202020204" pitchFamily="34" charset="0"/>
              </a:rPr>
              <a:t>Lorsque la créance est définitivement perdue que parle de créance irrécouvrable (à la fin de la procédure de la distribution du prix suite à l’adjudication) « dite procédure d’ordre </a:t>
            </a:r>
            <a:r>
              <a:rPr lang="fr-FR" sz="1600" dirty="0">
                <a:solidFill>
                  <a:srgbClr val="202124"/>
                </a:solidFill>
                <a:latin typeface="Century Gothic" panose="020B0502020202020204" pitchFamily="34" charset="0"/>
              </a:rPr>
              <a:t>».</a:t>
            </a:r>
          </a:p>
          <a:p>
            <a:pPr algn="just"/>
            <a:endParaRPr lang="fr-FR" sz="1600" dirty="0">
              <a:solidFill>
                <a:srgbClr val="202124"/>
              </a:solidFill>
              <a:latin typeface="Century Gothic" panose="020B0502020202020204" pitchFamily="34" charset="0"/>
            </a:endParaRPr>
          </a:p>
          <a:p>
            <a:pPr marL="257175" indent="-257175" algn="just">
              <a:buFont typeface="Wingdings" panose="05000000000000000000" pitchFamily="2" charset="2"/>
              <a:buChar char="Ø"/>
            </a:pPr>
            <a:r>
              <a:rPr lang="fr-FR" altLang="fr-FR" sz="1600" u="sng" dirty="0">
                <a:latin typeface="Century Gothic" panose="020B0502020202020204" pitchFamily="34" charset="0"/>
                <a:ea typeface="Verdana" panose="020B0604030504040204" pitchFamily="34" charset="0"/>
                <a:cs typeface="Verdana" panose="020B0604030504040204" pitchFamily="34" charset="0"/>
              </a:rPr>
              <a:t>Les conséquences des créances irrécouvrables </a:t>
            </a:r>
            <a:r>
              <a:rPr lang="fr-FR" altLang="fr-FR" sz="1600" dirty="0">
                <a:latin typeface="Century Gothic" panose="020B0502020202020204" pitchFamily="34" charset="0"/>
                <a:ea typeface="Verdana" panose="020B0604030504040204" pitchFamily="34" charset="0"/>
                <a:cs typeface="Verdana" panose="020B0604030504040204" pitchFamily="34" charset="0"/>
              </a:rPr>
              <a:t>: </a:t>
            </a:r>
            <a:r>
              <a:rPr lang="fr-FR" altLang="fr-FR" sz="1600" b="1" dirty="0">
                <a:latin typeface="Century Gothic" panose="020B0502020202020204" pitchFamily="34" charset="0"/>
                <a:ea typeface="Verdana" panose="020B0604030504040204" pitchFamily="34" charset="0"/>
                <a:cs typeface="Verdana" panose="020B0604030504040204" pitchFamily="34" charset="0"/>
              </a:rPr>
              <a:t>la dette est supportée par l’ensemble des copropriétaires</a:t>
            </a:r>
          </a:p>
          <a:p>
            <a:pPr marL="257175" indent="-257175" algn="just">
              <a:buFont typeface="Wingdings" panose="05000000000000000000" pitchFamily="2" charset="2"/>
              <a:buChar char="Ø"/>
            </a:pPr>
            <a:endParaRPr lang="fr-FR" sz="1600" dirty="0">
              <a:latin typeface="Century Gothic" panose="020B0502020202020204" pitchFamily="34" charset="0"/>
            </a:endParaRPr>
          </a:p>
        </p:txBody>
      </p:sp>
      <p:sp>
        <p:nvSpPr>
          <p:cNvPr id="2" name="Espace réservé du contenu 1">
            <a:extLst>
              <a:ext uri="{FF2B5EF4-FFF2-40B4-BE49-F238E27FC236}">
                <a16:creationId xmlns:a16="http://schemas.microsoft.com/office/drawing/2014/main" id="{62FAFB84-A03D-C00C-CF82-D734828A26E7}"/>
              </a:ext>
            </a:extLst>
          </p:cNvPr>
          <p:cNvSpPr txBox="1"/>
          <p:nvPr/>
        </p:nvSpPr>
        <p:spPr>
          <a:xfrm>
            <a:off x="0" y="-24061"/>
            <a:ext cx="9144000" cy="3289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000" b="1" kern="0">
                <a:solidFill>
                  <a:schemeClr val="bg1"/>
                </a:solidFill>
                <a:latin typeface="Century Gothic" panose="020B0502020202020204" pitchFamily="34" charset="0"/>
              </a:rPr>
              <a:t>Qu’est ce qu’une créance douteuse et une  créance irrécouvrable</a:t>
            </a:r>
            <a:endParaRPr lang="fr-FR" sz="20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2719836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793750" y="1244360"/>
            <a:ext cx="7588250" cy="284432"/>
          </a:xfrm>
        </p:spPr>
        <p:txBody>
          <a:bodyPr>
            <a:noAutofit/>
          </a:bodyPr>
          <a:lstStyle/>
          <a:p>
            <a:pPr algn="ctr" eaLnBrk="1" hangingPunct="1"/>
            <a:br>
              <a:rPr lang="fr-CA" altLang="fr-FR" sz="1875" b="1" dirty="0">
                <a:solidFill>
                  <a:srgbClr val="0070C0"/>
                </a:solidFill>
              </a:rPr>
            </a:br>
            <a:br>
              <a:rPr lang="fr-CA" altLang="fr-FR" sz="1875" b="1" dirty="0">
                <a:solidFill>
                  <a:srgbClr val="0070C0"/>
                </a:solidFill>
              </a:rPr>
            </a:br>
            <a:endParaRPr lang="fr-FR" altLang="fr-FR" sz="1875" b="1" dirty="0">
              <a:solidFill>
                <a:srgbClr val="0070C0"/>
              </a:solidFill>
            </a:endParaRPr>
          </a:p>
        </p:txBody>
      </p:sp>
      <p:sp>
        <p:nvSpPr>
          <p:cNvPr id="56323" name="Espace réservé du contenu 2"/>
          <p:cNvSpPr>
            <a:spLocks noGrp="1"/>
          </p:cNvSpPr>
          <p:nvPr>
            <p:ph idx="1"/>
          </p:nvPr>
        </p:nvSpPr>
        <p:spPr>
          <a:xfrm>
            <a:off x="361163" y="810960"/>
            <a:ext cx="8421674" cy="5236079"/>
          </a:xfrm>
          <a:solidFill>
            <a:srgbClr val="EEF6FB"/>
          </a:solidFill>
          <a:ln>
            <a:solidFill>
              <a:schemeClr val="accent1">
                <a:lumMod val="60000"/>
                <a:lumOff val="40000"/>
              </a:schemeClr>
            </a:solidFill>
          </a:ln>
        </p:spPr>
        <p:txBody>
          <a:bodyPr rtlCol="0">
            <a:normAutofit lnSpcReduction="10000"/>
          </a:bodyPr>
          <a:lstStyle/>
          <a:p>
            <a:pPr algn="just">
              <a:buClr>
                <a:schemeClr val="accent1">
                  <a:lumMod val="75000"/>
                </a:schemeClr>
              </a:buClr>
              <a:buFont typeface="Wingdings" panose="05000000000000000000" pitchFamily="2" charset="2"/>
              <a:buChar char="ü"/>
              <a:defRPr/>
            </a:pPr>
            <a:r>
              <a:rPr lang="fr-FR" altLang="fr-FR" sz="1800" b="1" dirty="0">
                <a:latin typeface="+mj-lt"/>
                <a:ea typeface="Verdana" panose="020B0604030504040204" pitchFamily="34" charset="0"/>
                <a:cs typeface="Verdana" panose="020B0604030504040204" pitchFamily="34" charset="0"/>
              </a:rPr>
              <a:t>Prendre en compte la durée de la dette car celle-ci est aussi importante que le montant  (dette parking par exemple);</a:t>
            </a:r>
          </a:p>
          <a:p>
            <a:pPr algn="just">
              <a:buClr>
                <a:schemeClr val="accent1">
                  <a:lumMod val="75000"/>
                </a:schemeClr>
              </a:buClr>
              <a:buFont typeface="Wingdings" panose="05000000000000000000" pitchFamily="2" charset="2"/>
              <a:buChar char="ü"/>
              <a:defRPr/>
            </a:pPr>
            <a:r>
              <a:rPr lang="fr-FR" altLang="fr-FR" sz="1800" b="1" dirty="0">
                <a:latin typeface="+mj-lt"/>
                <a:ea typeface="Verdana" panose="020B0604030504040204" pitchFamily="34" charset="0"/>
                <a:cs typeface="Verdana" panose="020B0604030504040204" pitchFamily="34" charset="0"/>
              </a:rPr>
              <a:t> Vérifier la composition de la dette (les frais,  les reports de soldes, les régularisations ..) en cas de rejet par le juge : ils restent à la charge de la copropriété s’ils ne sont pas justifiés ; </a:t>
            </a:r>
          </a:p>
          <a:p>
            <a:pPr algn="just">
              <a:buClr>
                <a:schemeClr val="accent1">
                  <a:lumMod val="75000"/>
                </a:schemeClr>
              </a:buClr>
              <a:buFont typeface="Wingdings" panose="05000000000000000000" pitchFamily="2" charset="2"/>
              <a:buChar char="ü"/>
              <a:defRPr/>
            </a:pPr>
            <a:r>
              <a:rPr lang="fr-FR" altLang="fr-FR" sz="1800" b="1" dirty="0">
                <a:latin typeface="+mj-lt"/>
                <a:ea typeface="Verdana" panose="020B0604030504040204" pitchFamily="34" charset="0"/>
                <a:cs typeface="Verdana" panose="020B0604030504040204" pitchFamily="34" charset="0"/>
              </a:rPr>
              <a:t>Négocier et voter en AG un plan d’apurement adapté (phase amiable, phase contentieuse et phase judiciaire);</a:t>
            </a:r>
          </a:p>
          <a:p>
            <a:pPr algn="just">
              <a:buClr>
                <a:schemeClr val="accent1">
                  <a:lumMod val="75000"/>
                </a:schemeClr>
              </a:buClr>
              <a:buFont typeface="Wingdings" panose="05000000000000000000" pitchFamily="2" charset="2"/>
              <a:buChar char="ü"/>
              <a:defRPr/>
            </a:pPr>
            <a:r>
              <a:rPr lang="fr-FR" altLang="fr-FR" sz="1800" b="1" dirty="0">
                <a:latin typeface="+mj-lt"/>
                <a:ea typeface="Verdana" panose="020B0604030504040204" pitchFamily="34" charset="0"/>
                <a:cs typeface="Verdana" panose="020B0604030504040204" pitchFamily="34" charset="0"/>
              </a:rPr>
              <a:t>Lors de vote de saisies immobilières faire une simulation d’opposition article 20 de la loi du 10/07/1965 afin de bien évaluer le montant de la créance douteuse (à provisionner);</a:t>
            </a:r>
          </a:p>
          <a:p>
            <a:pPr algn="just">
              <a:buClr>
                <a:schemeClr val="accent1">
                  <a:lumMod val="75000"/>
                </a:schemeClr>
              </a:buClr>
              <a:buFont typeface="Wingdings" panose="05000000000000000000" pitchFamily="2" charset="2"/>
              <a:buChar char="ü"/>
              <a:defRPr/>
            </a:pPr>
            <a:r>
              <a:rPr lang="fr-FR" altLang="fr-FR" sz="1800" b="1" dirty="0">
                <a:latin typeface="+mj-lt"/>
                <a:ea typeface="Verdana" panose="020B0604030504040204" pitchFamily="34" charset="0"/>
                <a:cs typeface="Verdana" panose="020B0604030504040204" pitchFamily="34" charset="0"/>
              </a:rPr>
              <a:t>Calculer le taux d’endettement de votre SDC ( moins de 200 lots = le taux de 25%  - Plus de 200 lots le taux est de 15%);</a:t>
            </a:r>
          </a:p>
          <a:p>
            <a:pPr algn="just">
              <a:buClr>
                <a:schemeClr val="accent1">
                  <a:lumMod val="75000"/>
                </a:schemeClr>
              </a:buClr>
              <a:buFont typeface="Wingdings" panose="05000000000000000000" pitchFamily="2" charset="2"/>
              <a:buChar char="ü"/>
              <a:defRPr/>
            </a:pPr>
            <a:r>
              <a:rPr lang="fr-FR" altLang="fr-FR" sz="1800" b="1" dirty="0">
                <a:latin typeface="+mj-lt"/>
                <a:ea typeface="Verdana" panose="020B0604030504040204" pitchFamily="34" charset="0"/>
                <a:cs typeface="Verdana" panose="020B0604030504040204" pitchFamily="34" charset="0"/>
              </a:rPr>
              <a:t>Négocier les tarifs des prestations dans le contrat de votre syndic ainsi qu’avec l’avocat, l’huissier;</a:t>
            </a:r>
          </a:p>
          <a:p>
            <a:pPr algn="just">
              <a:buClr>
                <a:schemeClr val="accent1">
                  <a:lumMod val="75000"/>
                </a:schemeClr>
              </a:buClr>
              <a:buFont typeface="Wingdings" panose="05000000000000000000" pitchFamily="2" charset="2"/>
              <a:buChar char="ü"/>
              <a:defRPr/>
            </a:pPr>
            <a:r>
              <a:rPr lang="fr-FR" altLang="fr-FR" sz="1800" b="1" dirty="0">
                <a:latin typeface="+mj-lt"/>
                <a:ea typeface="Verdana" panose="020B0604030504040204" pitchFamily="34" charset="0"/>
                <a:cs typeface="Verdana" panose="020B0604030504040204" pitchFamily="34" charset="0"/>
              </a:rPr>
              <a:t>Vérifier les frais imputés  dans les comptes de charges de la copropriété SDC et ceux imputés sur le compte du débiteur;</a:t>
            </a:r>
          </a:p>
          <a:p>
            <a:pPr algn="just">
              <a:buClr>
                <a:schemeClr val="accent1">
                  <a:lumMod val="75000"/>
                </a:schemeClr>
              </a:buClr>
              <a:buFont typeface="Wingdings" panose="05000000000000000000" pitchFamily="2" charset="2"/>
              <a:buChar char="ü"/>
              <a:defRPr/>
            </a:pPr>
            <a:r>
              <a:rPr lang="fr-CA" altLang="fr-FR" sz="1800" b="1" dirty="0">
                <a:latin typeface="+mj-lt"/>
                <a:ea typeface="Verdana" panose="020B0604030504040204" pitchFamily="34" charset="0"/>
                <a:cs typeface="Verdana" panose="020B0604030504040204" pitchFamily="34" charset="0"/>
              </a:rPr>
              <a:t>Vérifier la convention d’honoraires d’avocat signée avec le SDC;</a:t>
            </a:r>
          </a:p>
          <a:p>
            <a:pPr algn="just">
              <a:buClr>
                <a:schemeClr val="accent1">
                  <a:lumMod val="75000"/>
                </a:schemeClr>
              </a:buClr>
              <a:buFont typeface="Wingdings" panose="05000000000000000000" pitchFamily="2" charset="2"/>
              <a:buChar char="ü"/>
              <a:defRPr/>
            </a:pPr>
            <a:r>
              <a:rPr lang="fr-CA" altLang="fr-FR" sz="1800" b="1" dirty="0">
                <a:latin typeface="+mj-lt"/>
                <a:ea typeface="Verdana" panose="020B0604030504040204" pitchFamily="34" charset="0"/>
                <a:cs typeface="Verdana" panose="020B0604030504040204" pitchFamily="34" charset="0"/>
              </a:rPr>
              <a:t>Conserver les archives pour justifier les créances ( comptes copropriétaires, appel de fonds, approbation des comptes, MED…).</a:t>
            </a:r>
          </a:p>
          <a:p>
            <a:pPr algn="just">
              <a:buClr>
                <a:schemeClr val="accent1">
                  <a:lumMod val="75000"/>
                </a:schemeClr>
              </a:buClr>
              <a:buFont typeface="Wingdings" panose="05000000000000000000" pitchFamily="2" charset="2"/>
              <a:buChar char="ü"/>
              <a:defRPr/>
            </a:pPr>
            <a:endParaRPr lang="fr-FR" altLang="fr-FR" sz="1800" b="1" dirty="0">
              <a:latin typeface="+mj-lt"/>
              <a:ea typeface="Verdana" panose="020B0604030504040204" pitchFamily="34" charset="0"/>
              <a:cs typeface="Verdana" panose="020B0604030504040204" pitchFamily="34" charset="0"/>
            </a:endParaRPr>
          </a:p>
          <a:p>
            <a:pPr algn="just">
              <a:buClr>
                <a:schemeClr val="accent1">
                  <a:lumMod val="75000"/>
                </a:schemeClr>
              </a:buClr>
              <a:buFont typeface="Wingdings" panose="05000000000000000000" pitchFamily="2" charset="2"/>
              <a:buChar char="§"/>
              <a:defRPr/>
            </a:pPr>
            <a:endParaRPr lang="fr-FR" altLang="fr-FR" sz="1800" b="1" dirty="0">
              <a:solidFill>
                <a:srgbClr val="0070C0"/>
              </a:solidFill>
              <a:latin typeface="+mj-lt"/>
            </a:endParaRPr>
          </a:p>
          <a:p>
            <a:pPr marL="0" indent="0">
              <a:buClr>
                <a:schemeClr val="accent1">
                  <a:lumMod val="75000"/>
                </a:schemeClr>
              </a:buClr>
              <a:buNone/>
              <a:defRPr/>
            </a:pPr>
            <a:endParaRPr lang="fr-FR" altLang="fr-FR" sz="2000" b="1" dirty="0">
              <a:solidFill>
                <a:srgbClr val="0070C0"/>
              </a:solidFill>
              <a:latin typeface="+mj-lt"/>
            </a:endParaRPr>
          </a:p>
          <a:p>
            <a:pPr marL="0" indent="0">
              <a:buClr>
                <a:schemeClr val="accent1">
                  <a:lumMod val="75000"/>
                </a:schemeClr>
              </a:buClr>
              <a:buNone/>
              <a:defRPr/>
            </a:pPr>
            <a:endParaRPr lang="fr-FR" altLang="fr-FR" sz="2000" dirty="0">
              <a:solidFill>
                <a:schemeClr val="tx1">
                  <a:lumMod val="75000"/>
                  <a:lumOff val="25000"/>
                </a:schemeClr>
              </a:solidFill>
            </a:endParaRPr>
          </a:p>
          <a:p>
            <a:pPr>
              <a:buClr>
                <a:schemeClr val="accent1">
                  <a:lumMod val="75000"/>
                </a:schemeClr>
              </a:buClr>
              <a:buFont typeface="Wingdings" panose="05000000000000000000" pitchFamily="2" charset="2"/>
              <a:buChar char="q"/>
              <a:defRPr/>
            </a:pPr>
            <a:endParaRPr lang="fr-FR" altLang="fr-FR" sz="2000" dirty="0">
              <a:solidFill>
                <a:schemeClr val="tx1">
                  <a:lumMod val="75000"/>
                  <a:lumOff val="25000"/>
                </a:schemeClr>
              </a:solidFill>
            </a:endParaRPr>
          </a:p>
        </p:txBody>
      </p:sp>
      <p:sp>
        <p:nvSpPr>
          <p:cNvPr id="4" name="Espace réservé du contenu 1">
            <a:extLst>
              <a:ext uri="{FF2B5EF4-FFF2-40B4-BE49-F238E27FC236}">
                <a16:creationId xmlns:a16="http://schemas.microsoft.com/office/drawing/2014/main" id="{618C54F8-5E89-A21D-364B-89C7B3F56183}"/>
              </a:ext>
            </a:extLst>
          </p:cNvPr>
          <p:cNvSpPr txBox="1"/>
          <p:nvPr/>
        </p:nvSpPr>
        <p:spPr>
          <a:xfrm>
            <a:off x="0" y="-24061"/>
            <a:ext cx="9144000" cy="3843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Conclusion</a:t>
            </a: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588480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1419079" y="2030353"/>
            <a:ext cx="6453335" cy="275927"/>
          </a:xfrm>
          <a:ln>
            <a:solidFill>
              <a:schemeClr val="bg1"/>
            </a:solidFill>
            <a:miter lim="800000"/>
            <a:headEnd/>
            <a:tailEnd/>
          </a:ln>
        </p:spPr>
        <p:txBody>
          <a:bodyPr>
            <a:noAutofit/>
          </a:bodyPr>
          <a:lstStyle/>
          <a:p>
            <a:pPr marL="214313" indent="-214313" algn="ctr">
              <a:buFont typeface="Wingdings" panose="05000000000000000000" pitchFamily="2" charset="2"/>
              <a:buChar char="Ø"/>
              <a:defRPr/>
            </a:pPr>
            <a:r>
              <a:rPr lang="fr-FR" altLang="fr-FR" sz="1350" b="1" dirty="0">
                <a:latin typeface="Century Gothic" panose="020B0502020202020204" pitchFamily="34" charset="0"/>
              </a:rPr>
              <a:t>Les différents appels de fonds et leurs caractéristiques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98841082"/>
              </p:ext>
            </p:extLst>
          </p:nvPr>
        </p:nvGraphicFramePr>
        <p:xfrm>
          <a:off x="801546" y="874592"/>
          <a:ext cx="7540908" cy="5784090"/>
        </p:xfrm>
        <a:graphic>
          <a:graphicData uri="http://schemas.openxmlformats.org/drawingml/2006/table">
            <a:tbl>
              <a:tblPr firstRow="1" bandRow="1">
                <a:tableStyleId>{8A107856-5554-42FB-B03E-39F5DBC370BA}</a:tableStyleId>
              </a:tblPr>
              <a:tblGrid>
                <a:gridCol w="2142092">
                  <a:extLst>
                    <a:ext uri="{9D8B030D-6E8A-4147-A177-3AD203B41FA5}">
                      <a16:colId xmlns:a16="http://schemas.microsoft.com/office/drawing/2014/main" val="20000"/>
                    </a:ext>
                  </a:extLst>
                </a:gridCol>
                <a:gridCol w="3045934">
                  <a:extLst>
                    <a:ext uri="{9D8B030D-6E8A-4147-A177-3AD203B41FA5}">
                      <a16:colId xmlns:a16="http://schemas.microsoft.com/office/drawing/2014/main" val="20001"/>
                    </a:ext>
                  </a:extLst>
                </a:gridCol>
                <a:gridCol w="2352882">
                  <a:extLst>
                    <a:ext uri="{9D8B030D-6E8A-4147-A177-3AD203B41FA5}">
                      <a16:colId xmlns:a16="http://schemas.microsoft.com/office/drawing/2014/main" val="20002"/>
                    </a:ext>
                  </a:extLst>
                </a:gridCol>
              </a:tblGrid>
              <a:tr h="176132">
                <a:tc>
                  <a:txBody>
                    <a:bodyPr/>
                    <a:lstStyle/>
                    <a:p>
                      <a:pPr marL="0" algn="ctr" defTabSz="914400" rtl="0" eaLnBrk="1" latinLnBrk="0" hangingPunct="1"/>
                      <a:r>
                        <a:rPr lang="fr-FR" sz="1050" b="0" kern="1200" dirty="0">
                          <a:solidFill>
                            <a:schemeClr val="dk1"/>
                          </a:solidFill>
                          <a:latin typeface="+mn-lt"/>
                          <a:ea typeface="Batang" panose="02030600000101010101" pitchFamily="18" charset="-127"/>
                          <a:cs typeface="+mn-cs"/>
                        </a:rPr>
                        <a:t>Type</a:t>
                      </a:r>
                      <a:r>
                        <a:rPr lang="fr-FR" sz="1050" b="0" kern="1200" baseline="0" dirty="0">
                          <a:solidFill>
                            <a:schemeClr val="dk1"/>
                          </a:solidFill>
                          <a:latin typeface="+mn-lt"/>
                          <a:ea typeface="Batang" panose="02030600000101010101" pitchFamily="18" charset="-127"/>
                          <a:cs typeface="+mn-cs"/>
                        </a:rPr>
                        <a:t> d’appel</a:t>
                      </a:r>
                      <a:endParaRPr lang="fr-FR" sz="1050" b="0" kern="1200" dirty="0">
                        <a:solidFill>
                          <a:schemeClr val="dk1"/>
                        </a:solidFill>
                        <a:latin typeface="+mn-lt"/>
                        <a:ea typeface="Batang" panose="02030600000101010101" pitchFamily="18" charset="-127"/>
                        <a:cs typeface="+mn-cs"/>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fr-FR" sz="1050" b="0" kern="1200" dirty="0">
                          <a:solidFill>
                            <a:schemeClr val="dk1"/>
                          </a:solidFill>
                          <a:latin typeface="+mn-lt"/>
                          <a:ea typeface="Batang" panose="02030600000101010101" pitchFamily="18" charset="-127"/>
                          <a:cs typeface="+mn-cs"/>
                        </a:rPr>
                        <a:t>Origine/source</a:t>
                      </a: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latinLnBrk="0" hangingPunct="1"/>
                      <a:r>
                        <a:rPr lang="fr-FR" sz="1050" b="0" kern="1200" dirty="0">
                          <a:solidFill>
                            <a:schemeClr val="dk1"/>
                          </a:solidFill>
                          <a:latin typeface="+mn-lt"/>
                          <a:ea typeface="Batang" panose="02030600000101010101" pitchFamily="18" charset="-127"/>
                          <a:cs typeface="+mn-cs"/>
                        </a:rPr>
                        <a:t>Pour</a:t>
                      </a:r>
                      <a:r>
                        <a:rPr lang="fr-FR" sz="1050" b="0" kern="1200" baseline="0" dirty="0">
                          <a:solidFill>
                            <a:schemeClr val="dk1"/>
                          </a:solidFill>
                          <a:latin typeface="+mn-lt"/>
                          <a:ea typeface="Batang" panose="02030600000101010101" pitchFamily="18" charset="-127"/>
                          <a:cs typeface="+mn-cs"/>
                        </a:rPr>
                        <a:t> qui / quand? </a:t>
                      </a:r>
                      <a:endParaRPr lang="fr-FR" sz="1050" b="0" kern="1200" dirty="0">
                        <a:solidFill>
                          <a:schemeClr val="dk1"/>
                        </a:solidFill>
                        <a:latin typeface="+mn-lt"/>
                        <a:ea typeface="Batang" panose="02030600000101010101" pitchFamily="18" charset="-127"/>
                        <a:cs typeface="+mn-cs"/>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377990">
                <a:tc>
                  <a:txBody>
                    <a:bodyPr/>
                    <a:lstStyle/>
                    <a:p>
                      <a:pPr marL="0" algn="l" defTabSz="914400" rtl="0" eaLnBrk="1" latinLnBrk="0" hangingPunct="1"/>
                      <a:r>
                        <a:rPr lang="fr-FR" sz="1050" b="0" kern="1200" dirty="0">
                          <a:latin typeface="+mn-lt"/>
                          <a:ea typeface="Batang" panose="02030600000101010101" pitchFamily="18" charset="-127"/>
                        </a:rPr>
                        <a:t>Charges courantes </a:t>
                      </a:r>
                      <a:r>
                        <a:rPr lang="fr-FR" sz="1050" b="0" kern="1200" baseline="0" dirty="0">
                          <a:solidFill>
                            <a:srgbClr val="FF0000"/>
                          </a:solidFill>
                          <a:latin typeface="+mn-lt"/>
                          <a:ea typeface="Batang" panose="02030600000101010101" pitchFamily="18" charset="-127"/>
                        </a:rPr>
                        <a:t>article 14-1 (</a:t>
                      </a:r>
                      <a:r>
                        <a:rPr lang="fr-FR" sz="1050" b="0" kern="1200" dirty="0">
                          <a:solidFill>
                            <a:srgbClr val="FF0000"/>
                          </a:solidFill>
                          <a:latin typeface="+mn-lt"/>
                          <a:ea typeface="Batang" panose="02030600000101010101" pitchFamily="18" charset="-127"/>
                        </a:rPr>
                        <a:t>+ appel travaux</a:t>
                      </a:r>
                      <a:r>
                        <a:rPr lang="fr-FR" sz="1050" b="0" kern="1200" baseline="0" dirty="0">
                          <a:solidFill>
                            <a:srgbClr val="FF0000"/>
                          </a:solidFill>
                          <a:latin typeface="+mn-lt"/>
                          <a:ea typeface="Batang" panose="02030600000101010101" pitchFamily="18" charset="-127"/>
                        </a:rPr>
                        <a:t> et 14-1 II de la loi du 10 juillet 1965)  </a:t>
                      </a:r>
                      <a:endParaRPr lang="fr-FR" sz="1050" b="0" kern="1200" dirty="0">
                        <a:solidFill>
                          <a:srgbClr val="FF0000"/>
                        </a:solidFill>
                        <a:latin typeface="+mn-lt"/>
                        <a:ea typeface="Batang" panose="02030600000101010101" pitchFamily="18" charset="-127"/>
                        <a:cs typeface="+mn-cs"/>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latinLnBrk="0" hangingPunct="1"/>
                      <a:r>
                        <a:rPr lang="fr-FR" sz="1050" b="0" kern="1200" dirty="0">
                          <a:solidFill>
                            <a:srgbClr val="FF0000"/>
                          </a:solidFill>
                          <a:latin typeface="+mn-lt"/>
                          <a:ea typeface="Batang" panose="02030600000101010101" pitchFamily="18" charset="-127"/>
                          <a:cs typeface="+mn-cs"/>
                        </a:rPr>
                        <a:t>Article 14-1- I.- </a:t>
                      </a:r>
                      <a:r>
                        <a:rPr lang="fr-FR" sz="1050" b="0" kern="1200" dirty="0">
                          <a:solidFill>
                            <a:schemeClr val="dk1"/>
                          </a:solidFill>
                          <a:latin typeface="+mn-lt"/>
                          <a:ea typeface="Batang" panose="02030600000101010101" pitchFamily="18" charset="-127"/>
                          <a:cs typeface="+mn-cs"/>
                        </a:rPr>
                        <a:t>Pour faire face aux dépenses courantes de maintenance, de fonctionnement et d'administration des parties communes et équipements communs de l'immeuble, le syndicat des copropriétaires vote, chaque année, un budget prévisionnel</a:t>
                      </a:r>
                    </a:p>
                    <a:p>
                      <a:pPr marL="0" algn="just" defTabSz="914400" rtl="0" eaLnBrk="1" latinLnBrk="0" hangingPunct="1"/>
                      <a:endParaRPr lang="fr-FR" sz="1050" b="0" kern="1200" dirty="0">
                        <a:solidFill>
                          <a:schemeClr val="dk1"/>
                        </a:solidFill>
                        <a:latin typeface="+mn-lt"/>
                        <a:ea typeface="Batang" panose="02030600000101010101" pitchFamily="18" charset="-127"/>
                        <a:cs typeface="+mn-cs"/>
                      </a:endParaRPr>
                    </a:p>
                    <a:p>
                      <a:pPr marL="0" algn="just" defTabSz="914400" rtl="0" eaLnBrk="1" latinLnBrk="0" hangingPunct="1"/>
                      <a:r>
                        <a:rPr lang="fr-FR" sz="1050" b="0" kern="1200" dirty="0">
                          <a:solidFill>
                            <a:srgbClr val="FF0000"/>
                          </a:solidFill>
                          <a:latin typeface="+mn-lt"/>
                          <a:ea typeface="Batang" panose="02030600000101010101" pitchFamily="18" charset="-127"/>
                          <a:cs typeface="+mn-cs"/>
                        </a:rPr>
                        <a:t>Article</a:t>
                      </a:r>
                      <a:r>
                        <a:rPr lang="fr-FR" sz="1050" b="0" kern="1200" baseline="0" dirty="0">
                          <a:solidFill>
                            <a:srgbClr val="FF0000"/>
                          </a:solidFill>
                          <a:latin typeface="+mn-lt"/>
                          <a:ea typeface="Batang" panose="02030600000101010101" pitchFamily="18" charset="-127"/>
                          <a:cs typeface="+mn-cs"/>
                        </a:rPr>
                        <a:t> 14-1 </a:t>
                      </a:r>
                      <a:r>
                        <a:rPr lang="fr-FR" sz="1050" b="0" kern="1200" dirty="0">
                          <a:solidFill>
                            <a:srgbClr val="FF0000"/>
                          </a:solidFill>
                          <a:latin typeface="+mn-lt"/>
                          <a:ea typeface="Batang" panose="02030600000101010101" pitchFamily="18" charset="-127"/>
                          <a:cs typeface="+mn-cs"/>
                        </a:rPr>
                        <a:t>II</a:t>
                      </a:r>
                      <a:r>
                        <a:rPr lang="fr-FR" sz="1050" b="0" kern="1200" dirty="0">
                          <a:solidFill>
                            <a:srgbClr val="E36C0A"/>
                          </a:solidFill>
                          <a:latin typeface="+mn-lt"/>
                          <a:ea typeface="Batang" panose="02030600000101010101" pitchFamily="18" charset="-127"/>
                          <a:cs typeface="+mn-cs"/>
                        </a:rPr>
                        <a:t>.- Ne sont pas comprises dans le budget prévisionnel les dépenses du syndicat pour travaux, dont la liste est fixée par décret en Conseil d'Etat. Les sommes afférentes à ces dépenses sont exigibles selon les modalités votées par l'assemblée générale.</a:t>
                      </a: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latinLnBrk="0" hangingPunct="1"/>
                      <a:r>
                        <a:rPr lang="fr-FR" sz="1050" b="0" i="1" dirty="0">
                          <a:latin typeface="+mn-lt"/>
                          <a:ea typeface="Batang" panose="02030600000101010101" pitchFamily="18" charset="-127"/>
                        </a:rPr>
                        <a:t>le premier jour de chaque trimestre  ou </a:t>
                      </a:r>
                      <a:r>
                        <a:rPr lang="fr-FR" sz="1050" b="0" kern="1200" dirty="0">
                          <a:latin typeface="+mn-lt"/>
                          <a:ea typeface="Batang" panose="02030600000101010101" pitchFamily="18" charset="-127"/>
                        </a:rPr>
                        <a:t>Exigibles selon un calendrier établi</a:t>
                      </a:r>
                      <a:r>
                        <a:rPr lang="fr-FR" sz="1050" b="0" kern="1200" baseline="0" dirty="0">
                          <a:latin typeface="+mn-lt"/>
                          <a:ea typeface="Batang" panose="02030600000101010101" pitchFamily="18" charset="-127"/>
                        </a:rPr>
                        <a:t> en assemblée générale. </a:t>
                      </a:r>
                    </a:p>
                    <a:p>
                      <a:pPr marL="0" algn="just" defTabSz="914400" rtl="0" eaLnBrk="1" latinLnBrk="0" hangingPunct="1"/>
                      <a:endParaRPr lang="fr-FR" sz="1050" b="0" kern="1200" baseline="0" dirty="0">
                        <a:latin typeface="+mn-lt"/>
                        <a:ea typeface="Batang" panose="02030600000101010101" pitchFamily="18" charset="-127"/>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050" b="0" dirty="0">
                        <a:solidFill>
                          <a:srgbClr val="E36C0A"/>
                        </a:solidFill>
                        <a:latin typeface="+mn-lt"/>
                        <a:ea typeface="Batang" panose="02030600000101010101" pitchFamily="18" charset="-127"/>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050" b="0" dirty="0">
                        <a:solidFill>
                          <a:srgbClr val="E36C0A"/>
                        </a:solidFill>
                        <a:latin typeface="+mn-lt"/>
                        <a:ea typeface="Batang" panose="02030600000101010101" pitchFamily="18" charset="-12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050" b="0" dirty="0">
                          <a:solidFill>
                            <a:srgbClr val="E36C0A"/>
                          </a:solidFill>
                          <a:latin typeface="+mn-lt"/>
                          <a:ea typeface="Batang" panose="02030600000101010101" pitchFamily="18" charset="-127"/>
                        </a:rPr>
                        <a:t>Exigibles selon le calendrier défini en assemblée générale.</a:t>
                      </a:r>
                    </a:p>
                    <a:p>
                      <a:pPr marL="0" algn="just" defTabSz="914400" rtl="0" eaLnBrk="1" latinLnBrk="0" hangingPunct="1"/>
                      <a:endParaRPr lang="fr-FR" sz="1050" b="0" kern="1200" baseline="0" dirty="0">
                        <a:solidFill>
                          <a:srgbClr val="E36C0A"/>
                        </a:solidFill>
                        <a:latin typeface="+mn-lt"/>
                        <a:ea typeface="Batang" panose="02030600000101010101" pitchFamily="18" charset="-127"/>
                        <a:cs typeface="+mn-cs"/>
                      </a:endParaRPr>
                    </a:p>
                    <a:p>
                      <a:pPr marL="0" algn="just" defTabSz="914400" rtl="0" eaLnBrk="1" latinLnBrk="0" hangingPunct="1"/>
                      <a:r>
                        <a:rPr lang="fr-CA" sz="1050" b="0" kern="1200" baseline="0" dirty="0">
                          <a:solidFill>
                            <a:srgbClr val="FF0000"/>
                          </a:solidFill>
                          <a:latin typeface="+mn-lt"/>
                          <a:ea typeface="Batang" panose="02030600000101010101" pitchFamily="18" charset="-127"/>
                          <a:cs typeface="+mn-cs"/>
                        </a:rPr>
                        <a:t> </a:t>
                      </a: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19592">
                <a:tc>
                  <a:txBody>
                    <a:bodyPr/>
                    <a:lstStyle/>
                    <a:p>
                      <a:pPr algn="just"/>
                      <a:r>
                        <a:rPr lang="fr-FR" sz="1050" b="0" dirty="0">
                          <a:latin typeface="+mn-lt"/>
                          <a:ea typeface="Batang" panose="02030600000101010101" pitchFamily="18" charset="-127"/>
                        </a:rPr>
                        <a:t>PPT  (A</a:t>
                      </a:r>
                      <a:r>
                        <a:rPr lang="fr-FR" sz="1050" b="0" baseline="0" dirty="0">
                          <a:latin typeface="+mn-lt"/>
                          <a:ea typeface="Batang" panose="02030600000101010101" pitchFamily="18" charset="-127"/>
                        </a:rPr>
                        <a:t>rticle 14-2 et  de la loi du 10 juillet 1965) et </a:t>
                      </a:r>
                      <a:r>
                        <a:rPr lang="fr-FR" sz="1050" b="0" baseline="0" dirty="0">
                          <a:solidFill>
                            <a:srgbClr val="E36C0A"/>
                          </a:solidFill>
                          <a:latin typeface="+mn-lt"/>
                          <a:ea typeface="Batang" panose="02030600000101010101" pitchFamily="18" charset="-127"/>
                        </a:rPr>
                        <a:t>Fonds travaux alur obligatoire et 14-2-1 </a:t>
                      </a:r>
                      <a:r>
                        <a:rPr lang="fr-FR" sz="1050" b="0" i="0" dirty="0">
                          <a:solidFill>
                            <a:srgbClr val="000000"/>
                          </a:solidFill>
                          <a:effectLst/>
                          <a:latin typeface="+mn-lt"/>
                        </a:rPr>
                        <a:t>Ce fonds de travaux est alimenté par une cotisation annuelle obligatoire de minimum</a:t>
                      </a:r>
                      <a:r>
                        <a:rPr lang="fr-FR" sz="1050" b="0" i="0" baseline="0" dirty="0">
                          <a:solidFill>
                            <a:srgbClr val="000000"/>
                          </a:solidFill>
                          <a:effectLst/>
                          <a:latin typeface="+mn-lt"/>
                        </a:rPr>
                        <a:t> 5%/budget</a:t>
                      </a:r>
                      <a:r>
                        <a:rPr lang="fr-FR" sz="1050" b="0" i="0" dirty="0">
                          <a:solidFill>
                            <a:srgbClr val="000000"/>
                          </a:solidFill>
                          <a:effectLst/>
                          <a:latin typeface="+mn-lt"/>
                        </a:rPr>
                        <a:t>. </a:t>
                      </a:r>
                      <a:endParaRPr lang="fr-FR" sz="1050" b="0" dirty="0">
                        <a:solidFill>
                          <a:srgbClr val="E36C0A"/>
                        </a:solidFill>
                        <a:latin typeface="+mn-lt"/>
                        <a:ea typeface="Batang" panose="02030600000101010101" pitchFamily="18" charset="-127"/>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solidFill>
                          <a:effectLst/>
                          <a:uLnTx/>
                          <a:uFillTx/>
                          <a:latin typeface="+mn-lt"/>
                          <a:ea typeface="+mn-ea"/>
                          <a:cs typeface="+mn-cs"/>
                        </a:rPr>
                        <a:t>A l'expiration d'un délai de quinze ans à compter de la date de réception des travaux de construction de l'immeuble, un projet de plan pluriannuel de travaux est élaboré dans les immeubles à destination partielle ou totale d'habitation . Il est actualisé tous les dix ans.</a:t>
                      </a:r>
                      <a:r>
                        <a:rPr lang="fr-FR" sz="1050" b="0" i="0" dirty="0">
                          <a:solidFill>
                            <a:srgbClr val="000000"/>
                          </a:solidFill>
                          <a:effectLst/>
                          <a:latin typeface="+mn-lt"/>
                        </a:rPr>
                        <a:t> </a:t>
                      </a:r>
                      <a:br>
                        <a:rPr kumimoji="0" lang="fr-FR" sz="1050" b="0" i="0" u="none" strike="noStrike" kern="1200" cap="none" spc="0" normalizeH="0" baseline="0" noProof="0" dirty="0">
                          <a:ln>
                            <a:noFill/>
                          </a:ln>
                          <a:solidFill>
                            <a:srgbClr val="000000"/>
                          </a:solidFill>
                          <a:effectLst/>
                          <a:uLnTx/>
                          <a:uFillTx/>
                          <a:latin typeface="+mn-lt"/>
                          <a:ea typeface="+mn-ea"/>
                          <a:cs typeface="+mn-cs"/>
                        </a:rPr>
                      </a:br>
                      <a:endParaRPr kumimoji="0" lang="fr-FR" sz="105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i="0" dirty="0">
                          <a:solidFill>
                            <a:srgbClr val="E36C0A"/>
                          </a:solidFill>
                          <a:effectLst/>
                          <a:latin typeface="+mn-lt"/>
                        </a:rPr>
                        <a:t>le montant de la cotisation annuelle ne peut être inférieur à 2,5 % du montant des travaux prévus dans le plan adopté et à 5 % du budget prévisionnel mentionné à l'article 14-1</a:t>
                      </a:r>
                      <a:r>
                        <a:rPr lang="fr-FR" sz="1050" b="0" i="0" dirty="0">
                          <a:solidFill>
                            <a:srgbClr val="000000"/>
                          </a:solidFill>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i="0" dirty="0">
                          <a:solidFill>
                            <a:srgbClr val="FF0000"/>
                          </a:solidFill>
                          <a:effectLst/>
                          <a:latin typeface="+mn-lt"/>
                        </a:rPr>
                        <a:t>A défaut d'adoption d'un plan, le montant de la cotisation annuelle ne peut être inférieur à 5 % du budget prévisionnel mentionné au même article 14-1.</a:t>
                      </a:r>
                    </a:p>
                    <a:p>
                      <a:endParaRPr lang="fr-FR" sz="1050" b="0" dirty="0">
                        <a:latin typeface="+mn-lt"/>
                        <a:ea typeface="Batang" panose="02030600000101010101" pitchFamily="18" charset="-127"/>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fr-FR" sz="1050" b="0" dirty="0">
                          <a:latin typeface="+mn-lt"/>
                        </a:rPr>
                        <a:t>Depuis le 1er janvier 2023, copropriétaires comprenant plus de 200 lots</a:t>
                      </a:r>
                    </a:p>
                    <a:p>
                      <a:pPr marL="171450" indent="-171450" algn="l">
                        <a:buFont typeface="Arial" panose="020B0604020202020204" pitchFamily="34" charset="0"/>
                        <a:buChar char="•"/>
                      </a:pPr>
                      <a:endParaRPr lang="fr-FR" sz="1050" b="0" dirty="0">
                        <a:latin typeface="+mn-lt"/>
                      </a:endParaRPr>
                    </a:p>
                    <a:p>
                      <a:pPr marL="171450" indent="-171450" algn="l">
                        <a:buFont typeface="Arial" panose="020B0604020202020204" pitchFamily="34" charset="0"/>
                        <a:buChar char="•"/>
                      </a:pPr>
                      <a:r>
                        <a:rPr lang="fr-FR" sz="1050" b="0" dirty="0">
                          <a:latin typeface="+mn-lt"/>
                        </a:rPr>
                        <a:t>Entre 51 et 200 lots à partir du 1er janvier 2024</a:t>
                      </a:r>
                    </a:p>
                    <a:p>
                      <a:pPr marL="171450" indent="-171450" algn="l">
                        <a:buFont typeface="Arial" panose="020B0604020202020204" pitchFamily="34" charset="0"/>
                        <a:buChar char="•"/>
                      </a:pPr>
                      <a:endParaRPr lang="fr-FR" sz="1050" b="0" dirty="0">
                        <a:latin typeface="+mn-lt"/>
                      </a:endParaRPr>
                    </a:p>
                    <a:p>
                      <a:pPr marL="171450" indent="-171450" algn="l">
                        <a:buFont typeface="Arial" panose="020B0604020202020204" pitchFamily="34" charset="0"/>
                        <a:buChar char="•"/>
                      </a:pPr>
                      <a:r>
                        <a:rPr lang="fr-FR" sz="1050" b="0" dirty="0">
                          <a:latin typeface="+mn-lt"/>
                        </a:rPr>
                        <a:t>comprenant 50 lots maximum à partir du 1er janvier 2025</a:t>
                      </a:r>
                    </a:p>
                    <a:p>
                      <a:pPr marL="0" indent="0" algn="just">
                        <a:buFont typeface="Arial" panose="020B0604020202020204" pitchFamily="34" charset="0"/>
                        <a:buNone/>
                      </a:pPr>
                      <a:br>
                        <a:rPr lang="fr-FR" sz="1050" b="0" dirty="0">
                          <a:latin typeface="+mn-lt"/>
                        </a:rPr>
                      </a:br>
                      <a:r>
                        <a:rPr lang="fr-FR" sz="1050" b="0" dirty="0">
                          <a:solidFill>
                            <a:srgbClr val="FF0000"/>
                          </a:solidFill>
                          <a:latin typeface="+mn-lt"/>
                        </a:rPr>
                        <a:t>Les sommes versées au titre du fonds de travaux sont attachées aux lots </a:t>
                      </a:r>
                      <a:r>
                        <a:rPr lang="fr-FR" sz="1050" b="0" i="0" dirty="0">
                          <a:solidFill>
                            <a:srgbClr val="000000"/>
                          </a:solidFill>
                          <a:effectLst/>
                          <a:latin typeface="+mn-lt"/>
                        </a:rPr>
                        <a:t>Chaque copropriétaire contribue au fonds selon les mêmes modalités que celles décidées par l'assemblée générale pour le versement des provisions du budget prévisionnel</a:t>
                      </a:r>
                      <a:endParaRPr lang="fr-FR" sz="1050" b="0" dirty="0">
                        <a:solidFill>
                          <a:srgbClr val="FF0000"/>
                        </a:solidFill>
                        <a:latin typeface="+mn-lt"/>
                        <a:ea typeface="Batang" panose="02030600000101010101" pitchFamily="18" charset="-127"/>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8502">
                <a:tc>
                  <a:txBody>
                    <a:bodyPr/>
                    <a:lstStyle/>
                    <a:p>
                      <a:r>
                        <a:rPr lang="fr-FR" sz="1050" b="0" dirty="0">
                          <a:latin typeface="+mn-lt"/>
                          <a:ea typeface="Batang" panose="02030600000101010101" pitchFamily="18" charset="-127"/>
                        </a:rPr>
                        <a:t>Régularisations (appels</a:t>
                      </a:r>
                      <a:r>
                        <a:rPr lang="fr-FR" sz="1050" b="0" baseline="0" dirty="0">
                          <a:latin typeface="+mn-lt"/>
                          <a:ea typeface="Batang" panose="02030600000101010101" pitchFamily="18" charset="-127"/>
                        </a:rPr>
                        <a:t> de charges et travaux) via une décision d’AG</a:t>
                      </a:r>
                      <a:endParaRPr lang="fr-FR" sz="1050" b="0" dirty="0">
                        <a:latin typeface="+mn-lt"/>
                        <a:ea typeface="Batang" panose="02030600000101010101" pitchFamily="18" charset="-127"/>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b="0" dirty="0">
                          <a:latin typeface="+mn-lt"/>
                          <a:ea typeface="Batang" panose="02030600000101010101" pitchFamily="18" charset="-127"/>
                        </a:rPr>
                        <a:t>Exigibles uniquement</a:t>
                      </a:r>
                      <a:r>
                        <a:rPr lang="fr-FR" sz="1050" b="0" baseline="0" dirty="0">
                          <a:latin typeface="+mn-lt"/>
                          <a:ea typeface="Batang" panose="02030600000101010101" pitchFamily="18" charset="-127"/>
                        </a:rPr>
                        <a:t> après l’approbation des comptes  en assemblée générale. </a:t>
                      </a: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b="0" dirty="0">
                          <a:solidFill>
                            <a:srgbClr val="00B050"/>
                          </a:solidFill>
                          <a:latin typeface="+mn-lt"/>
                          <a:ea typeface="Batang" panose="02030600000101010101" pitchFamily="18" charset="-127"/>
                        </a:rPr>
                        <a:t>Exigible auprès des copropriétaires après</a:t>
                      </a:r>
                      <a:r>
                        <a:rPr lang="fr-FR" sz="1050" b="0" baseline="0" dirty="0">
                          <a:solidFill>
                            <a:srgbClr val="00B050"/>
                          </a:solidFill>
                          <a:latin typeface="+mn-lt"/>
                          <a:ea typeface="Batang" panose="02030600000101010101" pitchFamily="18" charset="-127"/>
                        </a:rPr>
                        <a:t> l’approbation des comptes. </a:t>
                      </a:r>
                      <a:endParaRPr lang="fr-FR" sz="1050" b="0" dirty="0">
                        <a:solidFill>
                          <a:srgbClr val="00B050"/>
                        </a:solidFill>
                        <a:latin typeface="+mn-lt"/>
                        <a:ea typeface="Batang" panose="02030600000101010101" pitchFamily="18" charset="-127"/>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4962">
                <a:tc>
                  <a:txBody>
                    <a:bodyPr/>
                    <a:lstStyle/>
                    <a:p>
                      <a:r>
                        <a:rPr lang="fr-FR" sz="1050" b="0" dirty="0">
                          <a:latin typeface="+mn-lt"/>
                          <a:ea typeface="Batang" panose="02030600000101010101" pitchFamily="18" charset="-127"/>
                        </a:rPr>
                        <a:t>Avances ( de trésorerie, de solidarité, etc.</a:t>
                      </a:r>
                      <a:r>
                        <a:rPr lang="fr-FR" sz="1050" b="0" baseline="0" dirty="0">
                          <a:latin typeface="+mn-lt"/>
                          <a:ea typeface="Batang" panose="02030600000101010101" pitchFamily="18" charset="-127"/>
                        </a:rPr>
                        <a:t>..</a:t>
                      </a:r>
                      <a:r>
                        <a:rPr lang="fr-FR" sz="1050" b="0" dirty="0">
                          <a:latin typeface="+mn-lt"/>
                          <a:ea typeface="Batang" panose="02030600000101010101" pitchFamily="18" charset="-127"/>
                        </a:rPr>
                        <a:t>) –prévues</a:t>
                      </a:r>
                      <a:r>
                        <a:rPr lang="fr-FR" sz="1050" b="0" baseline="0" dirty="0">
                          <a:latin typeface="+mn-lt"/>
                          <a:ea typeface="Batang" panose="02030600000101010101" pitchFamily="18" charset="-127"/>
                        </a:rPr>
                        <a:t> par le RCP ou vote AG</a:t>
                      </a:r>
                      <a:endParaRPr lang="fr-FR" sz="1050" b="0" dirty="0">
                        <a:latin typeface="+mn-lt"/>
                        <a:ea typeface="Batang" panose="02030600000101010101" pitchFamily="18" charset="-127"/>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b="0" dirty="0">
                          <a:solidFill>
                            <a:srgbClr val="00B050"/>
                          </a:solidFill>
                          <a:latin typeface="+mn-lt"/>
                          <a:ea typeface="Batang" panose="02030600000101010101" pitchFamily="18" charset="-127"/>
                        </a:rPr>
                        <a:t>Votée(s) en assemblée générale. </a:t>
                      </a:r>
                      <a:r>
                        <a:rPr lang="fr-FR" sz="1050" b="0" dirty="0">
                          <a:solidFill>
                            <a:srgbClr val="FF0000"/>
                          </a:solidFill>
                          <a:latin typeface="+mn-lt"/>
                          <a:ea typeface="Batang" panose="02030600000101010101" pitchFamily="18" charset="-127"/>
                        </a:rPr>
                        <a:t>Cette avance ne doit pas dépasser 1/6e du montant du budget prévisionnel (cela correspond à 2 mois de budget).</a:t>
                      </a: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050" b="0" dirty="0">
                          <a:latin typeface="+mn-lt"/>
                          <a:ea typeface="Batang" panose="02030600000101010101" pitchFamily="18" charset="-127"/>
                        </a:rPr>
                        <a:t>Exigibles selon le calendrier défini en assemblée générale.</a:t>
                      </a:r>
                    </a:p>
                    <a:p>
                      <a:r>
                        <a:rPr lang="fr-FR" sz="1050" b="0" dirty="0">
                          <a:solidFill>
                            <a:srgbClr val="FF0000"/>
                          </a:solidFill>
                          <a:latin typeface="+mn-lt"/>
                          <a:ea typeface="Batang" panose="02030600000101010101" pitchFamily="18" charset="-127"/>
                        </a:rPr>
                        <a:t>Restituables</a:t>
                      </a:r>
                      <a:r>
                        <a:rPr lang="fr-FR" sz="1050" b="0" baseline="0" dirty="0">
                          <a:solidFill>
                            <a:srgbClr val="FF0000"/>
                          </a:solidFill>
                          <a:latin typeface="+mn-lt"/>
                          <a:ea typeface="Batang" panose="02030600000101010101" pitchFamily="18" charset="-127"/>
                        </a:rPr>
                        <a:t> au copropriétaire vendeur. </a:t>
                      </a:r>
                      <a:endParaRPr lang="fr-FR" sz="1050" b="0" dirty="0">
                        <a:solidFill>
                          <a:srgbClr val="FF0000"/>
                        </a:solidFill>
                        <a:latin typeface="+mn-lt"/>
                        <a:ea typeface="Batang" panose="02030600000101010101" pitchFamily="18" charset="-127"/>
                      </a:endParaRPr>
                    </a:p>
                  </a:txBody>
                  <a:tcPr marL="36164" marR="36164" marT="13561" marB="135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3" name="Image 2"/>
          <p:cNvPicPr>
            <a:picLocks noChangeAspect="1"/>
          </p:cNvPicPr>
          <p:nvPr/>
        </p:nvPicPr>
        <p:blipFill>
          <a:blip r:embed="rId3"/>
          <a:stretch>
            <a:fillRect/>
          </a:stretch>
        </p:blipFill>
        <p:spPr>
          <a:xfrm>
            <a:off x="47230" y="1606703"/>
            <a:ext cx="708722" cy="699577"/>
          </a:xfrm>
          <a:prstGeom prst="rect">
            <a:avLst/>
          </a:prstGeom>
        </p:spPr>
      </p:pic>
      <p:sp>
        <p:nvSpPr>
          <p:cNvPr id="2" name="Espace réservé du contenu 1">
            <a:extLst>
              <a:ext uri="{FF2B5EF4-FFF2-40B4-BE49-F238E27FC236}">
                <a16:creationId xmlns:a16="http://schemas.microsoft.com/office/drawing/2014/main" id="{DBA820D0-80F2-720D-CA7E-C9EAB929823B}"/>
              </a:ext>
            </a:extLst>
          </p:cNvPr>
          <p:cNvSpPr txBox="1"/>
          <p:nvPr/>
        </p:nvSpPr>
        <p:spPr>
          <a:xfrm>
            <a:off x="0" y="-24061"/>
            <a:ext cx="9144000" cy="768032"/>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Complément d’information</a:t>
            </a:r>
          </a:p>
          <a:p>
            <a:pPr algn="ctr">
              <a:lnSpc>
                <a:spcPct val="90000"/>
              </a:lnSpc>
              <a:spcBef>
                <a:spcPts val="422"/>
              </a:spcBef>
              <a:defRPr sz="1800" b="0" i="0" u="none" strike="noStrike" kern="0" cap="none" spc="0" baseline="0">
                <a:solidFill>
                  <a:srgbClr val="000000"/>
                </a:solidFill>
                <a:uFillTx/>
              </a:defRPr>
            </a:pPr>
            <a:r>
              <a:rPr lang="fr-FR" sz="2400" b="1" kern="0">
                <a:solidFill>
                  <a:schemeClr val="bg1"/>
                </a:solidFill>
                <a:latin typeface="Century Gothic" panose="020B0502020202020204" pitchFamily="34" charset="0"/>
              </a:rPr>
              <a:t>Synthèse des documents à analyser par le CS ? </a:t>
            </a:r>
            <a:endParaRPr lang="fr-FR" sz="24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811287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786946"/>
            <a:ext cx="7886700" cy="4351338"/>
          </a:xfrm>
        </p:spPr>
        <p:txBody>
          <a:bodyPr>
            <a:normAutofit/>
          </a:bodyPr>
          <a:lstStyle/>
          <a:p>
            <a:pPr algn="ctr">
              <a:buNone/>
            </a:pPr>
            <a:endParaRPr lang="fr-FR" sz="1800" dirty="0"/>
          </a:p>
          <a:p>
            <a:pPr algn="ctr">
              <a:buNone/>
            </a:pPr>
            <a:endParaRPr lang="fr-FR" sz="1800" dirty="0"/>
          </a:p>
          <a:p>
            <a:pPr algn="ctr">
              <a:buNone/>
            </a:pPr>
            <a:r>
              <a:rPr lang="fr-FR" sz="1800" b="1" dirty="0">
                <a:latin typeface="Century Gothic" panose="020B0502020202020204" pitchFamily="34" charset="0"/>
              </a:rPr>
              <a:t>Merci pour votre attention !</a:t>
            </a:r>
          </a:p>
          <a:p>
            <a:pPr algn="ctr">
              <a:buNone/>
            </a:pPr>
            <a:endParaRPr lang="fr-FR" sz="1800" dirty="0"/>
          </a:p>
          <a:p>
            <a:pPr algn="ctr">
              <a:buNone/>
            </a:pPr>
            <a:endParaRPr lang="fr-CA" sz="1800" b="1" dirty="0">
              <a:solidFill>
                <a:srgbClr val="002060"/>
              </a:solidFill>
            </a:endParaRPr>
          </a:p>
          <a:p>
            <a:pPr algn="ctr">
              <a:buNone/>
            </a:pPr>
            <a:r>
              <a:rPr lang="fr-CA" sz="1800" b="1" dirty="0">
                <a:solidFill>
                  <a:srgbClr val="002060"/>
                </a:solidFill>
                <a:latin typeface="Century Gothic" panose="020B0502020202020204" pitchFamily="34" charset="0"/>
              </a:rPr>
              <a:t>POUR PLUS D’INFORMATIONS SUR VOS DROITS ET SUR NOS ACTIONS, VISITEZ NOTRE SITE INTERNET: </a:t>
            </a:r>
            <a:r>
              <a:rPr lang="fr-CA" sz="1800" b="1" dirty="0">
                <a:solidFill>
                  <a:srgbClr val="002060"/>
                </a:solidFill>
                <a:latin typeface="Century Gothic" panose="020B0502020202020204" pitchFamily="34" charset="0"/>
                <a:hlinkClick r:id="rId2"/>
              </a:rPr>
              <a:t>www.arc-copro.fr</a:t>
            </a:r>
            <a:r>
              <a:rPr lang="fr-CA" sz="1800" b="1" dirty="0">
                <a:solidFill>
                  <a:srgbClr val="002060"/>
                </a:solidFill>
                <a:latin typeface="Century Gothic" panose="020B0502020202020204" pitchFamily="34" charset="0"/>
              </a:rPr>
              <a:t> </a:t>
            </a:r>
          </a:p>
          <a:p>
            <a:pPr algn="ctr">
              <a:buNone/>
            </a:pPr>
            <a:endParaRPr lang="fr-CA" sz="1800" b="1" dirty="0">
              <a:solidFill>
                <a:srgbClr val="002060"/>
              </a:solidFill>
              <a:latin typeface="Century Gothic" panose="020B0502020202020204" pitchFamily="34" charset="0"/>
            </a:endParaRPr>
          </a:p>
          <a:p>
            <a:pPr algn="ctr">
              <a:spcBef>
                <a:spcPct val="0"/>
              </a:spcBef>
              <a:buNone/>
              <a:defRPr/>
            </a:pPr>
            <a:r>
              <a:rPr lang="fr-FR" altLang="fr-FR" sz="1800" b="1" dirty="0">
                <a:latin typeface="Century Gothic" panose="020B0502020202020204" pitchFamily="34" charset="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800" b="1" dirty="0">
                <a:latin typeface="Century Gothic" panose="020B0502020202020204" pitchFamily="34" charset="0"/>
                <a:ea typeface="Batang" panose="02030600000101010101" pitchFamily="18" charset="-127"/>
                <a:cs typeface="Arial" panose="020B0604020202020204" pitchFamily="34" charset="0"/>
              </a:rPr>
              <a:t>Toute reproduction est interdite sans accord de l’ARC. </a:t>
            </a:r>
          </a:p>
          <a:p>
            <a:pPr algn="ctr">
              <a:buNone/>
            </a:pPr>
            <a:r>
              <a:rPr lang="fr-CA" sz="1800" dirty="0">
                <a:latin typeface="Century Gothic" panose="020B0502020202020204" pitchFamily="34" charset="0"/>
              </a:rPr>
              <a:t> </a:t>
            </a:r>
            <a:endParaRPr lang="fr-FR" sz="1800" dirty="0">
              <a:latin typeface="Century Gothic" panose="020B0502020202020204" pitchFamily="34" charset="0"/>
            </a:endParaRPr>
          </a:p>
        </p:txBody>
      </p:sp>
      <p:sp>
        <p:nvSpPr>
          <p:cNvPr id="7" name="Rectangle 6"/>
          <p:cNvSpPr/>
          <p:nvPr/>
        </p:nvSpPr>
        <p:spPr>
          <a:xfrm>
            <a:off x="2547937" y="3018022"/>
            <a:ext cx="4048125" cy="3961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600"/>
              </a:spcAft>
              <a:defRPr/>
            </a:pPr>
            <a:r>
              <a:rPr lang="fr-CA" sz="2000" dirty="0">
                <a:latin typeface="Century Gothic" panose="020B0502020202020204" pitchFamily="34" charset="0"/>
                <a:ea typeface="Calibri" panose="020F0502020204030204" pitchFamily="34" charset="0"/>
                <a:cs typeface="Times New Roman" panose="02020603050405020304" pitchFamily="18" charset="0"/>
              </a:rPr>
              <a:t>ARC- Martina FORBES</a:t>
            </a:r>
            <a:endParaRPr lang="fr-FR" sz="20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26" name="AutoShape 2" descr="flyer_salon_19_2"/>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sp>
        <p:nvSpPr>
          <p:cNvPr id="1028" name="AutoShape 4" descr="flyer_salon_19_2"/>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pic>
        <p:nvPicPr>
          <p:cNvPr id="5" name="Picture 2">
            <a:extLst>
              <a:ext uri="{FF2B5EF4-FFF2-40B4-BE49-F238E27FC236}">
                <a16:creationId xmlns:a16="http://schemas.microsoft.com/office/drawing/2014/main" id="{632E180F-20E2-5E6E-BD99-07E937BE41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7661" y="748903"/>
            <a:ext cx="1488678" cy="145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D448B6C0-4B8C-BE00-F5B6-4A96BDE726F9}"/>
              </a:ext>
            </a:extLst>
          </p:cNvPr>
          <p:cNvSpPr>
            <a:spLocks noGrp="1"/>
          </p:cNvSpPr>
          <p:nvPr>
            <p:ph type="sldNum" sz="quarter" idx="12"/>
          </p:nvPr>
        </p:nvSpPr>
        <p:spPr/>
        <p:txBody>
          <a:bodyPr/>
          <a:lstStyle/>
          <a:p>
            <a:fld id="{524F4E30-4F36-4098-97E2-E1F6D838FDE3}" type="slidenum">
              <a:rPr lang="fr-FR" smtClean="0"/>
              <a:t>44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4140" y="903258"/>
            <a:ext cx="7915720" cy="4952955"/>
          </a:xfrm>
          <a:solidFill>
            <a:srgbClr val="EDF5F9"/>
          </a:solidFill>
        </p:spPr>
        <p:txBody>
          <a:bodyPr>
            <a:noAutofit/>
          </a:bodyPr>
          <a:lstStyle/>
          <a:p>
            <a:pPr algn="just">
              <a:buFont typeface="Wingdings" panose="05000000000000000000" pitchFamily="2" charset="2"/>
              <a:buChar char="ü"/>
            </a:pPr>
            <a:r>
              <a:rPr lang="fr-FR" sz="1600" b="1" dirty="0">
                <a:solidFill>
                  <a:srgbClr val="00B050"/>
                </a:solidFill>
                <a:latin typeface="Century Gothic" panose="020B0502020202020204" pitchFamily="34" charset="0"/>
              </a:rPr>
              <a:t>Les copropriétaires sont tenus de participer aux charges entraînées par les services collectifs et les équipements</a:t>
            </a:r>
            <a:r>
              <a:rPr lang="fr-FR" sz="1600" b="1" dirty="0">
                <a:latin typeface="Century Gothic" panose="020B0502020202020204" pitchFamily="34" charset="0"/>
              </a:rPr>
              <a:t> communs en fonction de l'utilité objective que ces services et éléments présentent à l'égard de chaque lot, dès lors que ces charges ne sont pas individualisées</a:t>
            </a:r>
            <a:r>
              <a:rPr lang="fr-FR" sz="1600" dirty="0">
                <a:latin typeface="Century Gothic" panose="020B0502020202020204" pitchFamily="34" charset="0"/>
              </a:rPr>
              <a:t>.</a:t>
            </a:r>
          </a:p>
          <a:p>
            <a:pPr algn="just">
              <a:buFont typeface="Wingdings" panose="05000000000000000000" pitchFamily="2" charset="2"/>
              <a:buChar char="ü"/>
            </a:pPr>
            <a:r>
              <a:rPr lang="fr-FR" sz="1600" b="1" dirty="0">
                <a:solidFill>
                  <a:srgbClr val="00B050"/>
                </a:solidFill>
                <a:latin typeface="Century Gothic" panose="020B0502020202020204" pitchFamily="34" charset="0"/>
              </a:rPr>
              <a:t>Ils sont tenus de participer aux charges relatives à la conservation, à l'entretien et à l'administration des parties communes, générales et spéciales, et de verser au fonds de travaux mentionné à l'article 14-2 la cotisation prévue au même article, proportionnellement aux valeurs relatives des parties privatives comprises dans leurs lots, telles que ces valeurs résultent des dispositions de l'article 5.</a:t>
            </a:r>
          </a:p>
          <a:p>
            <a:pPr algn="just"/>
            <a:r>
              <a:rPr lang="fr-FR" sz="1600" dirty="0">
                <a:latin typeface="Century Gothic" panose="020B0502020202020204" pitchFamily="34" charset="0"/>
              </a:rPr>
              <a:t>Le règlement de copropriété fixe la quote-part afférente à chaque lot dans chacune des catégories de charges et indique les éléments pris en considération ainsi que la méthode de calcul ayant permis de fixer les quotes-parts de parties communes et la répartition des charges.</a:t>
            </a:r>
          </a:p>
          <a:p>
            <a:pPr algn="just"/>
            <a:r>
              <a:rPr lang="fr-FR" sz="1600" dirty="0">
                <a:latin typeface="Century Gothic" panose="020B0502020202020204" pitchFamily="34" charset="0"/>
              </a:rPr>
              <a:t>Lorsque le règlement de copropriété met à la seule charge de certains copropriétaires les dépenses d'entretien et de fonctionnement entraînées par certains services collectifs ou éléments d'équipements, il peut prévoir que ces copropriétaires prennent seuls part au vote sur les décisions qui concernent ces dépenses. Chacun d'eux dispose d'un nombre de voix proportionnel à sa participation auxdites dépenses.</a:t>
            </a:r>
          </a:p>
          <a:p>
            <a:pPr algn="just"/>
            <a:endParaRPr lang="fr-FR" sz="1600" dirty="0">
              <a:latin typeface="Century Gothic" panose="020B0502020202020204" pitchFamily="34" charset="0"/>
            </a:endParaRPr>
          </a:p>
        </p:txBody>
      </p:sp>
      <p:sp>
        <p:nvSpPr>
          <p:cNvPr id="2" name="Espace réservé du contenu 1">
            <a:extLst>
              <a:ext uri="{FF2B5EF4-FFF2-40B4-BE49-F238E27FC236}">
                <a16:creationId xmlns:a16="http://schemas.microsoft.com/office/drawing/2014/main" id="{05BDF4AB-A8B2-190B-7E9D-F2BB05ED3FDD}"/>
              </a:ext>
            </a:extLst>
          </p:cNvPr>
          <p:cNvSpPr txBox="1"/>
          <p:nvPr/>
        </p:nvSpPr>
        <p:spPr>
          <a:xfrm>
            <a:off x="0" y="-15515"/>
            <a:ext cx="9144000" cy="550536"/>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Obligation des copropriétaires de payer les appels de fonds : </a:t>
            </a:r>
            <a:br>
              <a:rPr lang="fr-FR" b="1" kern="0">
                <a:solidFill>
                  <a:schemeClr val="bg1"/>
                </a:solidFill>
                <a:latin typeface="Century Gothic" panose="020B0502020202020204" pitchFamily="34" charset="0"/>
              </a:rPr>
            </a:br>
            <a:r>
              <a:rPr lang="fr-FR" b="1" kern="0">
                <a:solidFill>
                  <a:schemeClr val="bg1"/>
                </a:solidFill>
                <a:latin typeface="Century Gothic" panose="020B0502020202020204" pitchFamily="34" charset="0"/>
              </a:rPr>
              <a:t>Article 10 de la loi du 10 juillet  1965</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1192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68350" y="1473304"/>
            <a:ext cx="7607300" cy="2970510"/>
          </a:xfrm>
          <a:solidFill>
            <a:srgbClr val="ECF5FA"/>
          </a:solidFill>
        </p:spPr>
        <p:txBody>
          <a:bodyPr rtlCol="0">
            <a:noAutofit/>
          </a:bodyPr>
          <a:lstStyle/>
          <a:p>
            <a:pPr algn="just" eaLnBrk="1" hangingPunct="1">
              <a:buFont typeface="Wingdings" panose="05000000000000000000" pitchFamily="2" charset="2"/>
              <a:buChar char="ü"/>
              <a:defRPr/>
            </a:pPr>
            <a:r>
              <a:rPr lang="fr-FR" altLang="fr-FR" sz="1800" b="1" i="1" dirty="0">
                <a:latin typeface="Century Gothic" panose="020B0502020202020204" pitchFamily="34" charset="0"/>
                <a:ea typeface="Verdana" panose="020B0604030504040204" pitchFamily="34" charset="0"/>
                <a:cs typeface="Verdana" panose="020B0604030504040204" pitchFamily="34" charset="0"/>
              </a:rPr>
              <a:t>Extrait : texte de l’article 55 du décret du 17 mars 1967 :</a:t>
            </a:r>
          </a:p>
          <a:p>
            <a:pPr marL="0" indent="0" algn="just">
              <a:buNone/>
              <a:defRPr/>
            </a:pPr>
            <a:r>
              <a:rPr lang="fr-FR" altLang="fr-FR" sz="1800" b="1" i="1" dirty="0">
                <a:latin typeface="Century Gothic" panose="020B0502020202020204" pitchFamily="34" charset="0"/>
                <a:ea typeface="Verdana" panose="020B0604030504040204" pitchFamily="34" charset="0"/>
                <a:cs typeface="Verdana" panose="020B0604030504040204" pitchFamily="34" charset="0"/>
              </a:rPr>
              <a:t>« -</a:t>
            </a:r>
            <a:r>
              <a:rPr lang="fr-FR" altLang="fr-FR" sz="1800" b="1" dirty="0">
                <a:latin typeface="Century Gothic" panose="020B0502020202020204" pitchFamily="34" charset="0"/>
                <a:ea typeface="Verdana" panose="020B0604030504040204" pitchFamily="34" charset="0"/>
                <a:cs typeface="Verdana" panose="020B0604030504040204" pitchFamily="34" charset="0"/>
              </a:rPr>
              <a:t> </a:t>
            </a:r>
            <a:r>
              <a:rPr lang="fr-FR" sz="1800" b="1" dirty="0">
                <a:latin typeface="Century Gothic" panose="020B0502020202020204" pitchFamily="34" charset="0"/>
                <a:ea typeface="Verdana" panose="020B0604030504040204" pitchFamily="34" charset="0"/>
              </a:rPr>
              <a:t>Le syndic ne peut agir en justice au nom du syndicat sans y avoir été autorisé par une décision de l'assemblée générale ». </a:t>
            </a:r>
          </a:p>
          <a:p>
            <a:pPr algn="just"/>
            <a:r>
              <a:rPr lang="fr-FR" sz="1800" b="1" dirty="0">
                <a:solidFill>
                  <a:srgbClr val="00B050"/>
                </a:solidFill>
                <a:latin typeface="Century Gothic" panose="020B0502020202020204" pitchFamily="34" charset="0"/>
                <a:ea typeface="Verdana" panose="020B0604030504040204" pitchFamily="34" charset="0"/>
              </a:rPr>
              <a:t>Une telle autorisation n'est pas nécessaire pour les actions en recouvrement de créance, la mise en œuvre des voies d'exécution forcée à l'exception de la saisie en vue de la vente d'un lot.</a:t>
            </a:r>
          </a:p>
          <a:p>
            <a:pPr algn="just"/>
            <a:r>
              <a:rPr lang="fr-FR" sz="1800" b="1" dirty="0">
                <a:latin typeface="Century Gothic" panose="020B0502020202020204" pitchFamily="34" charset="0"/>
                <a:ea typeface="Verdana" panose="020B0604030504040204" pitchFamily="34" charset="0"/>
              </a:rPr>
              <a:t>Dans tous les cas, le syndic rend compte à la prochaine assemblée générale des actions introduites.</a:t>
            </a:r>
          </a:p>
          <a:p>
            <a:pPr algn="just" eaLnBrk="1" hangingPunct="1">
              <a:buFont typeface="Wingdings" panose="05000000000000000000" pitchFamily="2" charset="2"/>
              <a:buChar char="§"/>
              <a:defRPr/>
            </a:pPr>
            <a:endParaRPr lang="fr-FR" altLang="fr-FR" sz="1800" dirty="0">
              <a:solidFill>
                <a:schemeClr val="tx2"/>
              </a:solidFill>
              <a:latin typeface="Century Gothic" panose="020B0502020202020204" pitchFamily="34" charset="0"/>
              <a:ea typeface="Verdana" panose="020B0604030504040204" pitchFamily="34" charset="0"/>
              <a:cs typeface="Verdana" panose="020B0604030504040204" pitchFamily="34" charset="0"/>
            </a:endParaRPr>
          </a:p>
          <a:p>
            <a:pPr>
              <a:spcBef>
                <a:spcPct val="40000"/>
              </a:spcBef>
              <a:buClr>
                <a:schemeClr val="accent1">
                  <a:lumMod val="75000"/>
                </a:schemeClr>
              </a:buClr>
              <a:buFont typeface="Wingdings 3" charset="2"/>
              <a:buChar char=""/>
              <a:defRPr/>
            </a:pPr>
            <a:endParaRPr lang="fr-FR" altLang="fr-FR" sz="1476"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spcBef>
                <a:spcPct val="40000"/>
              </a:spcBef>
              <a:buClr>
                <a:schemeClr val="accent1">
                  <a:lumMod val="75000"/>
                </a:schemeClr>
              </a:buClr>
              <a:buFont typeface="Wingdings 3" charset="2"/>
              <a:buChar char=""/>
              <a:defRPr/>
            </a:pPr>
            <a:endParaRPr lang="fr-FR" altLang="fr-FR" sz="1476" dirty="0">
              <a:solidFill>
                <a:schemeClr val="tx1">
                  <a:lumMod val="75000"/>
                  <a:lumOff val="25000"/>
                </a:schemeClr>
              </a:solidFill>
              <a:latin typeface="Vrinda" panose="020B0502040204020203"/>
              <a:ea typeface="Verdana" panose="020B0604030504040204" pitchFamily="34" charset="0"/>
              <a:cs typeface="Verdana" panose="020B0604030504040204" pitchFamily="34" charset="0"/>
            </a:endParaRPr>
          </a:p>
        </p:txBody>
      </p:sp>
      <p:sp>
        <p:nvSpPr>
          <p:cNvPr id="4" name="Espace réservé du contenu 1">
            <a:extLst>
              <a:ext uri="{FF2B5EF4-FFF2-40B4-BE49-F238E27FC236}">
                <a16:creationId xmlns:a16="http://schemas.microsoft.com/office/drawing/2014/main" id="{158B55ED-82B8-3007-B9AD-AAC42FEB8852}"/>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Les obligations du syndic dans le recouvrement des impayés de charges</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6043797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2478" y="377083"/>
            <a:ext cx="7939043" cy="6057900"/>
          </a:xfrm>
          <a:solidFill>
            <a:srgbClr val="ECF5F9"/>
          </a:solidFill>
        </p:spPr>
        <p:txBody>
          <a:bodyPr>
            <a:noAutofit/>
          </a:bodyPr>
          <a:lstStyle/>
          <a:p>
            <a:pPr algn="just">
              <a:lnSpc>
                <a:spcPct val="150000"/>
              </a:lnSpc>
              <a:spcBef>
                <a:spcPts val="431"/>
              </a:spcBef>
              <a:buClr>
                <a:srgbClr val="4F81BD">
                  <a:lumMod val="75000"/>
                </a:srgbClr>
              </a:buClr>
              <a:buFont typeface="Wingdings" panose="05000000000000000000" pitchFamily="2" charset="2"/>
              <a:buChar char="ü"/>
              <a:defRPr/>
            </a:pPr>
            <a:r>
              <a:rPr lang="fr-FR" altLang="fr-FR" sz="16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Il a un droit de regard permanent sur la gestion et les comptes du syndic, Il peut interroger le syndic et lui demander copie de tous les documents intéressants de la copropriété et il peut également examiner et contrôler toutes les pièces qu’</a:t>
            </a:r>
            <a:r>
              <a:rPr lang="fr-FR" altLang="ja-JP" sz="16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il souhaite… </a:t>
            </a:r>
            <a:r>
              <a:rPr lang="fr-FR" altLang="fr-FR" sz="16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(art 21 de la loi du 10/07/1965).</a:t>
            </a:r>
          </a:p>
          <a:p>
            <a:pPr algn="just">
              <a:lnSpc>
                <a:spcPct val="150000"/>
              </a:lnSpc>
              <a:spcBef>
                <a:spcPts val="431"/>
              </a:spcBef>
              <a:buClr>
                <a:srgbClr val="4F81BD">
                  <a:lumMod val="75000"/>
                </a:srgbClr>
              </a:buClr>
              <a:buFont typeface="Wingdings" panose="05000000000000000000" pitchFamily="2" charset="2"/>
              <a:buChar char="ü"/>
              <a:defRPr/>
            </a:pPr>
            <a:r>
              <a:rPr lang="fr-FR" altLang="fr-FR" sz="16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Le rôle du conseil syndical est de contrôler et d’</a:t>
            </a:r>
            <a:r>
              <a:rPr lang="fr-FR" altLang="ja-JP" sz="16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assister le syndic dans le cadre de sa gestion (article 26 du décret 17 mars 1967:  </a:t>
            </a:r>
            <a:r>
              <a:rPr lang="fr-FR" sz="1600" b="1" i="1" dirty="0">
                <a:solidFill>
                  <a:prstClr val="black"/>
                </a:solidFill>
                <a:latin typeface="Century Gothic" panose="020B0502020202020204" pitchFamily="34" charset="0"/>
                <a:ea typeface="Verdana" panose="020B0604030504040204" pitchFamily="34" charset="0"/>
                <a:cs typeface="Verdana" panose="020B0604030504040204" pitchFamily="34" charset="0"/>
              </a:rPr>
              <a:t>Il contrôle la gestion du syndic, notamment la comptabilité de ce dernier, la répartition des dépenses, les conditions dans lesquelles sont passés et exécutés les marchés et tous les autres contrats…)</a:t>
            </a:r>
          </a:p>
          <a:p>
            <a:pPr algn="just">
              <a:buFont typeface="Wingdings" panose="05000000000000000000" pitchFamily="2" charset="2"/>
              <a:buChar char="Ø"/>
            </a:pPr>
            <a:r>
              <a:rPr lang="fr-FR" sz="1600" b="1" dirty="0">
                <a:solidFill>
                  <a:srgbClr val="FF0000"/>
                </a:solidFill>
                <a:latin typeface="Century Gothic" panose="020B0502020202020204" pitchFamily="34" charset="0"/>
                <a:ea typeface="Verdana" panose="020B0604030504040204" pitchFamily="34" charset="0"/>
              </a:rPr>
              <a:t>Attention nouveauté : Pénalités en cas de retard à la remise des documents réclamés par le conseil syndical</a:t>
            </a:r>
          </a:p>
          <a:p>
            <a:pPr algn="just">
              <a:buFont typeface="Wingdings" panose="05000000000000000000" pitchFamily="2" charset="2"/>
              <a:buChar char="§"/>
            </a:pPr>
            <a:r>
              <a:rPr lang="fr-FR" sz="1600" b="1" i="1" dirty="0">
                <a:latin typeface="Century Gothic" panose="020B0502020202020204" pitchFamily="34" charset="0"/>
                <a:ea typeface="Verdana" panose="020B0604030504040204" pitchFamily="34" charset="0"/>
              </a:rPr>
              <a:t>Article 21 de la loi  10/07/1965</a:t>
            </a:r>
          </a:p>
          <a:p>
            <a:pPr marL="192790" indent="-192790" algn="just">
              <a:buFontTx/>
              <a:buChar char="-"/>
            </a:pPr>
            <a:r>
              <a:rPr lang="fr-FR" sz="1200" b="1" i="1" dirty="0">
                <a:solidFill>
                  <a:srgbClr val="00B050"/>
                </a:solidFill>
                <a:latin typeface="Century Gothic" panose="020B0502020202020204" pitchFamily="34" charset="0"/>
                <a:ea typeface="Verdana" panose="020B0604030504040204" pitchFamily="34" charset="0"/>
              </a:rPr>
              <a:t>Au-delà d’un mois, en cas de retard par le syndic à remettre les documents de la copropriété réclamés par le conseil syndical des pénalités de retard sont calculées. Cette pénalité est d’un montant minimal de 15 euros par jour de retard.  </a:t>
            </a:r>
          </a:p>
          <a:p>
            <a:pPr marL="192790" indent="-192790" algn="just">
              <a:buFontTx/>
              <a:buChar char="-"/>
            </a:pPr>
            <a:r>
              <a:rPr lang="fr-FR" sz="1200" b="1" i="1" dirty="0">
                <a:solidFill>
                  <a:srgbClr val="00B050"/>
                </a:solidFill>
                <a:latin typeface="Century Gothic" panose="020B0502020202020204" pitchFamily="34" charset="0"/>
                <a:ea typeface="Verdana" panose="020B0604030504040204" pitchFamily="34" charset="0"/>
              </a:rPr>
              <a:t>Ces pénalités sont déduites de la rémunération du syndic lors de l'établissement des comptes définitifs à clôturer et à soumettre à l'assemblée générale pour approbation. </a:t>
            </a:r>
          </a:p>
          <a:p>
            <a:pPr marL="192790" indent="-192790" algn="just">
              <a:buFontTx/>
              <a:buChar char="-"/>
            </a:pPr>
            <a:r>
              <a:rPr lang="fr-FR" sz="1200" b="1" i="1" dirty="0">
                <a:solidFill>
                  <a:srgbClr val="00B050"/>
                </a:solidFill>
                <a:latin typeface="Century Gothic" panose="020B0502020202020204" pitchFamily="34" charset="0"/>
                <a:ea typeface="Verdana" panose="020B0604030504040204" pitchFamily="34" charset="0"/>
              </a:rPr>
              <a:t>A défaut d’avoir imputé les pénalités, le président du conseil syndical peut demander au président du tribunal judiciaire, statuant selon la procédure accélérée au fond, la condamnation du syndic au paiement de ces pénalités au profit du syndicat des copropriétaires.</a:t>
            </a:r>
            <a:endParaRPr lang="fr-FR" sz="1200" b="1" i="1" dirty="0">
              <a:solidFill>
                <a:srgbClr val="00B050"/>
              </a:solidFill>
              <a:latin typeface="Century Gothic" panose="020B0502020202020204" pitchFamily="34" charset="0"/>
            </a:endParaRPr>
          </a:p>
          <a:p>
            <a:pPr algn="just"/>
            <a:endParaRPr lang="fr-FR" sz="1200" b="1" dirty="0">
              <a:solidFill>
                <a:srgbClr val="00B050"/>
              </a:solidFill>
              <a:latin typeface="Century Gothic" panose="020B0502020202020204" pitchFamily="34" charset="0"/>
            </a:endParaRPr>
          </a:p>
        </p:txBody>
      </p:sp>
      <p:sp>
        <p:nvSpPr>
          <p:cNvPr id="2" name="Espace réservé du contenu 1">
            <a:extLst>
              <a:ext uri="{FF2B5EF4-FFF2-40B4-BE49-F238E27FC236}">
                <a16:creationId xmlns:a16="http://schemas.microsoft.com/office/drawing/2014/main" id="{5DB33E18-B646-85FF-B0F3-C6DA5C1A3D2F}"/>
              </a:ext>
            </a:extLst>
          </p:cNvPr>
          <p:cNvSpPr txBox="1"/>
          <p:nvPr/>
        </p:nvSpPr>
        <p:spPr>
          <a:xfrm>
            <a:off x="0" y="-24061"/>
            <a:ext cx="9144000" cy="30123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Le rôle du CS dans le suivi du recouvrement des impayés de charges</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6972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775972" y="1986263"/>
            <a:ext cx="7592056" cy="2885473"/>
          </a:xfrm>
          <a:solidFill>
            <a:srgbClr val="EDF5FA"/>
          </a:solidFill>
        </p:spPr>
        <p:txBody>
          <a:bodyPr>
            <a:noAutofit/>
          </a:bodyPr>
          <a:lstStyle/>
          <a:p>
            <a:pPr marL="400050" indent="-400050" algn="ctr">
              <a:buFont typeface="+mj-lt"/>
              <a:buAutoNum type="romanUcPeriod" startAt="2"/>
            </a:pPr>
            <a:r>
              <a:rPr lang="fr-FR" sz="1800" b="1" dirty="0">
                <a:solidFill>
                  <a:srgbClr val="0070C0"/>
                </a:solidFill>
                <a:latin typeface="Century Gothic" panose="020B0502020202020204" pitchFamily="34" charset="0"/>
              </a:rPr>
              <a:t>Comment effectuer le suivi des dettes et du recouvrement</a:t>
            </a:r>
          </a:p>
          <a:p>
            <a:pPr marL="400050" indent="-400050" algn="ctr">
              <a:buFont typeface="+mj-lt"/>
              <a:buAutoNum type="romanUcPeriod" startAt="2"/>
            </a:pPr>
            <a:endParaRPr lang="fr-FR" sz="1800" dirty="0">
              <a:latin typeface="Century Gothic" panose="020B0502020202020204" pitchFamily="34" charset="0"/>
            </a:endParaRPr>
          </a:p>
          <a:p>
            <a:pPr>
              <a:buFont typeface="Wingdings" panose="05000000000000000000" pitchFamily="2" charset="2"/>
              <a:buChar char="§"/>
            </a:pPr>
            <a:r>
              <a:rPr lang="fr-FR" sz="1800" dirty="0">
                <a:latin typeface="Century Gothic" panose="020B0502020202020204" pitchFamily="34" charset="0"/>
              </a:rPr>
              <a:t>Méthodologie du suivi du recouvrement des charges :  La commission de suivi (GTI)</a:t>
            </a:r>
          </a:p>
          <a:p>
            <a:pPr>
              <a:buFont typeface="Wingdings" panose="05000000000000000000" pitchFamily="2" charset="2"/>
              <a:buChar char="§"/>
            </a:pPr>
            <a:r>
              <a:rPr lang="fr-FR" sz="1800" dirty="0">
                <a:latin typeface="Century Gothic" panose="020B0502020202020204" pitchFamily="34" charset="0"/>
              </a:rPr>
              <a:t>Les documents à obtenir pour un bon suivi </a:t>
            </a:r>
          </a:p>
          <a:p>
            <a:pPr>
              <a:buFont typeface="Wingdings" panose="05000000000000000000" pitchFamily="2" charset="2"/>
              <a:buChar char="§"/>
            </a:pPr>
            <a:r>
              <a:rPr lang="fr-FR" sz="1800" dirty="0">
                <a:latin typeface="Century Gothic" panose="020B0502020202020204" pitchFamily="34" charset="0"/>
              </a:rPr>
              <a:t>Comment analyser les dossiers impayés ? </a:t>
            </a:r>
          </a:p>
          <a:p>
            <a:pPr>
              <a:buFont typeface="Wingdings" panose="05000000000000000000" pitchFamily="2" charset="2"/>
              <a:buChar char="§"/>
            </a:pPr>
            <a:r>
              <a:rPr lang="fr-FR" sz="1800" dirty="0">
                <a:latin typeface="Century Gothic" panose="020B0502020202020204" pitchFamily="34" charset="0"/>
              </a:rPr>
              <a:t> Les frais et les honoraires</a:t>
            </a:r>
          </a:p>
        </p:txBody>
      </p:sp>
      <p:sp>
        <p:nvSpPr>
          <p:cNvPr id="2" name="Espace réservé du contenu 1">
            <a:extLst>
              <a:ext uri="{FF2B5EF4-FFF2-40B4-BE49-F238E27FC236}">
                <a16:creationId xmlns:a16="http://schemas.microsoft.com/office/drawing/2014/main" id="{8A36625E-A02B-95A9-1815-595704881281}"/>
              </a:ext>
            </a:extLst>
          </p:cNvPr>
          <p:cNvSpPr txBox="1"/>
          <p:nvPr/>
        </p:nvSpPr>
        <p:spPr>
          <a:xfrm>
            <a:off x="0" y="-24061"/>
            <a:ext cx="9144000" cy="342787"/>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endParaRPr lang="fr-FR" sz="2100"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4916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771460" y="1296824"/>
            <a:ext cx="7601080" cy="4264351"/>
          </a:xfrm>
          <a:solidFill>
            <a:srgbClr val="EFF5F9"/>
          </a:solidFill>
        </p:spPr>
        <p:txBody>
          <a:bodyPr rtlCol="0">
            <a:normAutofit/>
          </a:bodyPr>
          <a:lstStyle/>
          <a:p>
            <a:pPr eaLnBrk="1" hangingPunct="1">
              <a:buFont typeface="Wingdings" panose="05000000000000000000" pitchFamily="2" charset="2"/>
              <a:buChar char="Ø"/>
              <a:defRPr/>
            </a:pPr>
            <a:r>
              <a:rPr lang="fr-FR" altLang="fr-FR" sz="1600" b="1" dirty="0">
                <a:latin typeface="Century Gothic" panose="020B0502020202020204" pitchFamily="34" charset="0"/>
                <a:ea typeface="Verdana" panose="020B0604030504040204" pitchFamily="34" charset="0"/>
                <a:cs typeface="Verdana" panose="020B0604030504040204" pitchFamily="34" charset="0"/>
              </a:rPr>
              <a:t>Désigner un des membre(s) du CS comme un référent </a:t>
            </a:r>
            <a:r>
              <a:rPr lang="fr-FR" altLang="fr-FR" sz="1600" dirty="0">
                <a:latin typeface="Century Gothic" panose="020B0502020202020204" pitchFamily="34" charset="0"/>
                <a:ea typeface="Verdana" panose="020B0604030504040204" pitchFamily="34" charset="0"/>
                <a:cs typeface="Verdana" panose="020B0604030504040204" pitchFamily="34" charset="0"/>
              </a:rPr>
              <a:t>« Suivi des impayés  »</a:t>
            </a:r>
          </a:p>
          <a:p>
            <a:pPr>
              <a:buFont typeface="Wingdings" panose="05000000000000000000" pitchFamily="2" charset="2"/>
              <a:buChar char="Ø"/>
              <a:defRPr/>
            </a:pPr>
            <a:endParaRPr lang="fr-FR" altLang="fr-FR" sz="1600" dirty="0">
              <a:latin typeface="Century Gothic" panose="020B0502020202020204" pitchFamily="34" charset="0"/>
              <a:ea typeface="Verdana" panose="020B0604030504040204" pitchFamily="34" charset="0"/>
              <a:cs typeface="Verdana" panose="020B0604030504040204" pitchFamily="34" charset="0"/>
            </a:endParaRPr>
          </a:p>
          <a:p>
            <a:pPr marL="257071" lvl="1" indent="-214313">
              <a:buFont typeface="Wingdings" panose="05000000000000000000" pitchFamily="2" charset="2"/>
              <a:buChar char="Ø"/>
              <a:defRPr/>
            </a:pPr>
            <a:r>
              <a:rPr lang="fr-FR" altLang="fr-FR" sz="1600" b="1" dirty="0">
                <a:latin typeface="Century Gothic" panose="020B0502020202020204" pitchFamily="34" charset="0"/>
                <a:ea typeface="Verdana" panose="020B0604030504040204" pitchFamily="34" charset="0"/>
                <a:cs typeface="Verdana" panose="020B0604030504040204" pitchFamily="34" charset="0"/>
              </a:rPr>
              <a:t>Organiser un point périodique de suivi des impayés </a:t>
            </a:r>
            <a:r>
              <a:rPr lang="fr-FR" altLang="fr-FR" sz="1600" dirty="0">
                <a:latin typeface="Century Gothic" panose="020B0502020202020204" pitchFamily="34" charset="0"/>
                <a:ea typeface="Verdana" panose="020B0604030504040204" pitchFamily="34" charset="0"/>
                <a:cs typeface="Verdana" panose="020B0604030504040204" pitchFamily="34" charset="0"/>
              </a:rPr>
              <a:t>: </a:t>
            </a:r>
            <a:r>
              <a:rPr lang="fr-FR" altLang="fr-FR" sz="1600" i="1" dirty="0">
                <a:latin typeface="Century Gothic" panose="020B0502020202020204" pitchFamily="34" charset="0"/>
                <a:ea typeface="Verdana" panose="020B0604030504040204" pitchFamily="34" charset="0"/>
                <a:cs typeface="Verdana" panose="020B0604030504040204" pitchFamily="34" charset="0"/>
              </a:rPr>
              <a:t>chez le syndic et en présence de la personne en charge du contentieux , (par mois ou par trimestre selon la situation du SDC) </a:t>
            </a:r>
          </a:p>
          <a:p>
            <a:pPr marL="214313" lvl="1" indent="-214313">
              <a:buFont typeface="Wingdings" panose="05000000000000000000" pitchFamily="2" charset="2"/>
              <a:buChar char="Ø"/>
              <a:defRPr/>
            </a:pPr>
            <a:endParaRPr lang="fr-FR" altLang="fr-FR" sz="1600" i="1" dirty="0">
              <a:latin typeface="Century Gothic" panose="020B050202020202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defRPr/>
            </a:pPr>
            <a:r>
              <a:rPr lang="fr-FR" altLang="fr-FR" sz="1600" i="1" u="sng" dirty="0">
                <a:latin typeface="Century Gothic" panose="020B0502020202020204" pitchFamily="34" charset="0"/>
                <a:ea typeface="Verdana" panose="020B0604030504040204" pitchFamily="34" charset="0"/>
                <a:cs typeface="Verdana" panose="020B0604030504040204" pitchFamily="34" charset="0"/>
              </a:rPr>
              <a:t>Les réunions nécessitant un travail préparatoire </a:t>
            </a:r>
            <a:r>
              <a:rPr lang="fr-FR" altLang="fr-FR" sz="1600" i="1" dirty="0">
                <a:latin typeface="Century Gothic" panose="020B0502020202020204" pitchFamily="34" charset="0"/>
                <a:ea typeface="Verdana" panose="020B0604030504040204" pitchFamily="34" charset="0"/>
                <a:cs typeface="Verdana" panose="020B0604030504040204" pitchFamily="34" charset="0"/>
              </a:rPr>
              <a:t>: </a:t>
            </a:r>
          </a:p>
          <a:p>
            <a:pPr marL="257175" lvl="1" indent="-257175">
              <a:buFont typeface="+mj-lt"/>
              <a:buAutoNum type="arabicPeriod"/>
              <a:defRPr/>
            </a:pPr>
            <a:r>
              <a:rPr lang="fr-FR" altLang="fr-FR" sz="1600" i="1" dirty="0">
                <a:latin typeface="Century Gothic" panose="020B0502020202020204" pitchFamily="34" charset="0"/>
                <a:ea typeface="Verdana" panose="020B0604030504040204" pitchFamily="34" charset="0"/>
                <a:cs typeface="Verdana" panose="020B0604030504040204" pitchFamily="34" charset="0"/>
              </a:rPr>
              <a:t>Demande de documents au préalable</a:t>
            </a:r>
          </a:p>
          <a:p>
            <a:pPr marL="257175" lvl="1" indent="-257175">
              <a:buFont typeface="+mj-lt"/>
              <a:buAutoNum type="arabicPeriod"/>
              <a:defRPr/>
            </a:pPr>
            <a:r>
              <a:rPr lang="fr-FR" altLang="fr-FR" sz="1600" i="1" dirty="0">
                <a:latin typeface="Century Gothic" panose="020B0502020202020204" pitchFamily="34" charset="0"/>
                <a:ea typeface="Verdana" panose="020B0604030504040204" pitchFamily="34" charset="0"/>
                <a:cs typeface="Verdana" panose="020B0604030504040204" pitchFamily="34" charset="0"/>
              </a:rPr>
              <a:t>Analyse des documents au préalable</a:t>
            </a:r>
          </a:p>
          <a:p>
            <a:pPr marL="257175" lvl="1" indent="-257175">
              <a:buFont typeface="+mj-lt"/>
              <a:buAutoNum type="arabicPeriod"/>
              <a:defRPr/>
            </a:pPr>
            <a:r>
              <a:rPr lang="fr-FR" altLang="fr-FR" sz="1600" i="1" dirty="0">
                <a:latin typeface="Century Gothic" panose="020B0502020202020204" pitchFamily="34" charset="0"/>
                <a:ea typeface="Verdana" panose="020B0604030504040204" pitchFamily="34" charset="0"/>
                <a:cs typeface="Verdana" panose="020B0604030504040204" pitchFamily="34" charset="0"/>
              </a:rPr>
              <a:t>Poser les questions et vérifier l’état d’avancement des dossiers lors de la réunion périodique</a:t>
            </a:r>
          </a:p>
          <a:p>
            <a:pPr marL="257175" lvl="1" indent="-257175">
              <a:buFont typeface="+mj-lt"/>
              <a:buAutoNum type="arabicPeriod"/>
              <a:defRPr/>
            </a:pPr>
            <a:endParaRPr lang="fr-FR" altLang="fr-FR" sz="1600" i="1" dirty="0">
              <a:latin typeface="Century Gothic" panose="020B0502020202020204" pitchFamily="34" charset="0"/>
              <a:ea typeface="Verdana" panose="020B0604030504040204" pitchFamily="34" charset="0"/>
              <a:cs typeface="Verdana" panose="020B0604030504040204" pitchFamily="34" charset="0"/>
            </a:endParaRPr>
          </a:p>
          <a:p>
            <a:pPr marL="299933" lvl="1" indent="-257175">
              <a:buFont typeface="+mj-lt"/>
              <a:buAutoNum type="arabicPeriod"/>
              <a:defRPr/>
            </a:pPr>
            <a:r>
              <a:rPr lang="fr-FR" altLang="fr-FR" sz="1600" i="1" dirty="0">
                <a:latin typeface="Century Gothic" panose="020B0502020202020204" pitchFamily="34" charset="0"/>
                <a:ea typeface="Verdana" panose="020B0604030504040204" pitchFamily="34" charset="0"/>
                <a:cs typeface="Verdana" panose="020B0604030504040204" pitchFamily="34" charset="0"/>
              </a:rPr>
              <a:t>Présence de l’avocat si nécessaire  (dossiers complexes : type Saisie immobilière, succession…) </a:t>
            </a:r>
          </a:p>
          <a:p>
            <a:pPr marL="0" lvl="1" indent="0">
              <a:buNone/>
              <a:defRPr/>
            </a:pPr>
            <a:endParaRPr lang="fr-FR" altLang="fr-FR" sz="3200" i="1" dirty="0">
              <a:latin typeface="Century Gothic" panose="020B0502020202020204" pitchFamily="34" charset="0"/>
              <a:cs typeface="Arial" panose="020B0604020202020204" pitchFamily="34" charset="0"/>
            </a:endParaRPr>
          </a:p>
        </p:txBody>
      </p:sp>
      <p:sp>
        <p:nvSpPr>
          <p:cNvPr id="5" name="Espace réservé du contenu 1">
            <a:extLst>
              <a:ext uri="{FF2B5EF4-FFF2-40B4-BE49-F238E27FC236}">
                <a16:creationId xmlns:a16="http://schemas.microsoft.com/office/drawing/2014/main" id="{9F53CFF3-A40F-E610-F78E-2C830655CFDC}"/>
              </a:ext>
            </a:extLst>
          </p:cNvPr>
          <p:cNvSpPr txBox="1"/>
          <p:nvPr/>
        </p:nvSpPr>
        <p:spPr>
          <a:xfrm>
            <a:off x="0" y="-24061"/>
            <a:ext cx="9144000" cy="550536"/>
          </a:xfrm>
          <a:prstGeom prst="rect">
            <a:avLst/>
          </a:prstGeom>
          <a:solidFill>
            <a:srgbClr val="558ED5"/>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FR" b="1" kern="0">
                <a:solidFill>
                  <a:schemeClr val="bg1"/>
                </a:solidFill>
                <a:latin typeface="Century Gothic" panose="020B0502020202020204" pitchFamily="34" charset="0"/>
              </a:rPr>
              <a:t>Méthodologie du suivi du recouvrement des charges : </a:t>
            </a:r>
            <a:br>
              <a:rPr lang="fr-FR" b="1" kern="0">
                <a:solidFill>
                  <a:schemeClr val="bg1"/>
                </a:solidFill>
                <a:latin typeface="Century Gothic" panose="020B0502020202020204" pitchFamily="34" charset="0"/>
              </a:rPr>
            </a:br>
            <a:r>
              <a:rPr lang="fr-FR" b="1" kern="0">
                <a:solidFill>
                  <a:schemeClr val="bg1"/>
                </a:solidFill>
                <a:latin typeface="Century Gothic" panose="020B0502020202020204" pitchFamily="34" charset="0"/>
              </a:rPr>
              <a:t> La commission de suivi (GTI)</a:t>
            </a:r>
            <a:endParaRPr lang="fr-FR" b="1" kern="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83454816"/>
      </p:ext>
    </p:extLst>
  </p:cSld>
  <p:clrMapOvr>
    <a:masterClrMapping/>
  </p:clrMapOvr>
  <p:transition spd="slow"/>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4537</TotalTime>
  <Words>4899</Words>
  <Application>Microsoft Office PowerPoint</Application>
  <PresentationFormat>Affichage à l'écran (4:3)</PresentationFormat>
  <Paragraphs>436</Paragraphs>
  <Slides>44</Slides>
  <Notes>21</Notes>
  <HiddenSlides>0</HiddenSlides>
  <MMClips>0</MMClips>
  <ScaleCrop>false</ScaleCrop>
  <HeadingPairs>
    <vt:vector size="6" baseType="variant">
      <vt:variant>
        <vt:lpstr>Polices utilisées</vt:lpstr>
      </vt:variant>
      <vt:variant>
        <vt:i4>16</vt:i4>
      </vt:variant>
      <vt:variant>
        <vt:lpstr>Thème</vt:lpstr>
      </vt:variant>
      <vt:variant>
        <vt:i4>2</vt:i4>
      </vt:variant>
      <vt:variant>
        <vt:lpstr>Titres des diapositives</vt:lpstr>
      </vt:variant>
      <vt:variant>
        <vt:i4>44</vt:i4>
      </vt:variant>
    </vt:vector>
  </HeadingPairs>
  <TitlesOfParts>
    <vt:vector size="62" baseType="lpstr">
      <vt:lpstr>Batang</vt:lpstr>
      <vt:lpstr>ＭＳ Ｐゴシック</vt:lpstr>
      <vt:lpstr>Arial</vt:lpstr>
      <vt:lpstr>Calibri</vt:lpstr>
      <vt:lpstr>Calibri Light</vt:lpstr>
      <vt:lpstr>Century Gothic</vt:lpstr>
      <vt:lpstr>Courier New</vt:lpstr>
      <vt:lpstr>Helvetica</vt:lpstr>
      <vt:lpstr>Liberation Sans</vt:lpstr>
      <vt:lpstr>Times New Roman</vt:lpstr>
      <vt:lpstr>Trebuchet MS</vt:lpstr>
      <vt:lpstr>Verdana</vt:lpstr>
      <vt:lpstr>Vrinda</vt:lpstr>
      <vt:lpstr>Wingdings</vt:lpstr>
      <vt:lpstr>Wingdings 3</vt:lpstr>
      <vt:lpstr>ヒラギノ角ゴ Pro W3</vt:lpstr>
      <vt:lpstr>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Questions ?</vt:lpstr>
      <vt:lpstr>Présentation PowerPoint</vt:lpstr>
      <vt:lpstr>Présentation PowerPoint</vt:lpstr>
      <vt:lpstr>Présentation PowerPoint</vt:lpstr>
      <vt:lpstr>Du nouveau depuis le 1er octobre 2023 : « loi justice » </vt:lpstr>
      <vt:lpstr>Présentation PowerPoint</vt:lpstr>
      <vt:lpstr>Présentation PowerPoint</vt:lpstr>
      <vt:lpstr>Présentation PowerPoint</vt:lpstr>
      <vt:lpstr>Présentation PowerPoint</vt:lpstr>
      <vt:lpstr>Présentation PowerPoint</vt:lpstr>
      <vt:lpstr>Présentation PowerPoint</vt:lpstr>
      <vt:lpstr>Vos Questions ?</vt:lpstr>
      <vt:lpstr>Présentation PowerPoint</vt:lpstr>
      <vt:lpstr>Présentation PowerPoint</vt:lpstr>
      <vt:lpstr>Présentation PowerPoint</vt:lpstr>
      <vt:lpstr>La procédure d’ordre: la distribution du prix de vente</vt:lpstr>
      <vt:lpstr>Présentation PowerPoint</vt:lpstr>
      <vt:lpstr>Vos Questions ?</vt:lpstr>
      <vt:lpstr>Présentation PowerPoint</vt:lpstr>
      <vt:lpstr>Présentation PowerPoint</vt:lpstr>
      <vt:lpstr>  </vt:lpstr>
      <vt:lpstr>Les différents appels de fonds et leurs caractéristiques </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Karima BEN AHMED</dc:creator>
  <cp:lastModifiedBy>Asia LAJAJ</cp:lastModifiedBy>
  <cp:revision>202</cp:revision>
  <cp:lastPrinted>2023-10-20T15:10:17Z</cp:lastPrinted>
  <dcterms:created xsi:type="dcterms:W3CDTF">2019-10-31T11:35:14Z</dcterms:created>
  <dcterms:modified xsi:type="dcterms:W3CDTF">2024-07-12T07:05:49Z</dcterms:modified>
</cp:coreProperties>
</file>