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7" r:id="rId6"/>
    <p:sldId id="268" r:id="rId7"/>
    <p:sldId id="269" r:id="rId8"/>
    <p:sldId id="265" r:id="rId9"/>
  </p:sldIdLst>
  <p:sldSz cx="9144000" cy="6858000" type="screen4x3"/>
  <p:notesSz cx="6742113" cy="98726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41811B8-A718-4B61-8743-5547038D2567}" type="datetimeFigureOut">
              <a:rPr lang="fr-FR" smtClean="0"/>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41811B8-A718-4B61-8743-5547038D2567}" type="datetimeFigureOut">
              <a:rPr lang="fr-FR" smtClean="0"/>
              <a:t>15/10/2024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41811B8-A718-4B61-8743-5547038D2567}" type="datetimeFigureOut">
              <a:rPr lang="fr-FR" smtClean="0"/>
              <a:t>15/10/2024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41811B8-A718-4B61-8743-5547038D2567}" type="datetimeFigureOut">
              <a:rPr lang="fr-FR" smtClean="0"/>
              <a:t>15/10/2024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41811B8-A718-4B61-8743-5547038D2567}" type="datetimeFigureOut">
              <a:rPr lang="fr-FR" smtClean="0"/>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41811B8-A718-4B61-8743-5547038D2567}" type="datetimeFigureOut">
              <a:rPr lang="fr-FR" smtClean="0"/>
              <a:t>15/10/2024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588CE7-4BA5-4358-91C8-27749FE07EB4}"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811B8-A718-4B61-8743-5547038D2567}" type="datetimeFigureOut">
              <a:rPr lang="fr-FR" smtClean="0"/>
              <a:t>15/10/2024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88CE7-4BA5-4358-91C8-27749FE07EB4}"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7584" y="1928803"/>
            <a:ext cx="7630616" cy="2940358"/>
          </a:xfrm>
          <a:ln>
            <a:solidFill>
              <a:schemeClr val="accent1"/>
            </a:solidFill>
          </a:ln>
        </p:spPr>
        <p:txBody>
          <a:bodyPr>
            <a:normAutofit/>
          </a:bodyPr>
          <a:lstStyle/>
          <a:p>
            <a:r>
              <a:rPr lang="fr-FR" sz="2800" b="1" dirty="0"/>
              <a:t>LA DELEGATION DE POUVOIR </a:t>
            </a:r>
            <a:br>
              <a:rPr lang="fr-FR" sz="2800" b="1" dirty="0"/>
            </a:br>
            <a:r>
              <a:rPr lang="fr-FR" sz="2800" b="1" dirty="0"/>
              <a:t>DU CONSEIL SYNDICAL</a:t>
            </a:r>
            <a:endParaRPr lang="fr-FR" sz="2800" dirty="0"/>
          </a:p>
        </p:txBody>
      </p:sp>
      <p:sp>
        <p:nvSpPr>
          <p:cNvPr id="1026" name="AutoShape 2" descr="flyer_salon-2_2018"/>
          <p:cNvSpPr>
            <a:spLocks noChangeAspect="1" noChangeArrowheads="1"/>
          </p:cNvSpPr>
          <p:nvPr/>
        </p:nvSpPr>
        <p:spPr bwMode="auto">
          <a:xfrm>
            <a:off x="31750" y="-487363"/>
            <a:ext cx="6667500" cy="10287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908720"/>
            <a:ext cx="8186766" cy="4752528"/>
          </a:xfrm>
        </p:spPr>
        <p:txBody>
          <a:bodyPr>
            <a:normAutofit/>
          </a:bodyPr>
          <a:lstStyle/>
          <a:p>
            <a:pPr marL="0" indent="0" algn="just">
              <a:lnSpc>
                <a:spcPct val="100000"/>
              </a:lnSpc>
              <a:spcBef>
                <a:spcPts val="0"/>
              </a:spcBef>
              <a:buNone/>
              <a:defRPr/>
            </a:pPr>
            <a:endParaRPr lang="fr-FR" sz="2000" b="1" dirty="0"/>
          </a:p>
          <a:p>
            <a:pPr algn="just">
              <a:spcBef>
                <a:spcPts val="0"/>
              </a:spcBef>
              <a:buNone/>
              <a:defRPr/>
            </a:pPr>
            <a:r>
              <a:rPr lang="fr-FR" altLang="fr-FR" sz="2000" b="1" dirty="0">
                <a:cs typeface="Arial" panose="020B0604020202020204" pitchFamily="34" charset="0"/>
              </a:rPr>
              <a:t>Plan</a:t>
            </a:r>
          </a:p>
          <a:p>
            <a:pPr algn="just">
              <a:spcBef>
                <a:spcPts val="0"/>
              </a:spcBef>
              <a:buNone/>
              <a:defRPr/>
            </a:pPr>
            <a:endParaRPr lang="fr-FR" altLang="fr-FR" sz="2000" b="1" dirty="0">
              <a:cs typeface="Arial" panose="020B0604020202020204" pitchFamily="34" charset="0"/>
            </a:endParaRPr>
          </a:p>
          <a:p>
            <a:pPr algn="just">
              <a:spcBef>
                <a:spcPts val="0"/>
              </a:spcBef>
              <a:buNone/>
              <a:defRPr/>
            </a:pPr>
            <a:r>
              <a:rPr lang="fr-FR" altLang="fr-FR" sz="2000" b="1" dirty="0">
                <a:cs typeface="Arial" panose="020B0604020202020204" pitchFamily="34" charset="0"/>
              </a:rPr>
              <a:t>Introduction</a:t>
            </a:r>
          </a:p>
          <a:p>
            <a:pPr algn="just">
              <a:spcBef>
                <a:spcPts val="0"/>
              </a:spcBef>
              <a:buNone/>
              <a:defRPr/>
            </a:pPr>
            <a:endParaRPr lang="fr-FR" altLang="fr-FR" sz="2000" b="1" dirty="0">
              <a:cs typeface="Arial" panose="020B0604020202020204" pitchFamily="34" charset="0"/>
            </a:endParaRPr>
          </a:p>
          <a:p>
            <a:pPr marL="0" indent="0" algn="just">
              <a:spcBef>
                <a:spcPts val="0"/>
              </a:spcBef>
              <a:buNone/>
              <a:defRPr/>
            </a:pPr>
            <a:r>
              <a:rPr lang="fr-FR" altLang="fr-FR" sz="2000" b="1" dirty="0">
                <a:cs typeface="Arial" panose="020B0604020202020204" pitchFamily="34" charset="0"/>
              </a:rPr>
              <a:t>I. Deux catégories de délégation de pouvoir </a:t>
            </a:r>
          </a:p>
          <a:p>
            <a:pPr marL="0" indent="0" algn="just">
              <a:spcBef>
                <a:spcPts val="0"/>
              </a:spcBef>
              <a:buNone/>
              <a:defRPr/>
            </a:pPr>
            <a:r>
              <a:rPr lang="fr-FR" altLang="fr-FR" sz="2000" b="1" dirty="0">
                <a:cs typeface="Arial" panose="020B0604020202020204" pitchFamily="34" charset="0"/>
              </a:rPr>
              <a:t>		</a:t>
            </a:r>
          </a:p>
          <a:p>
            <a:pPr marL="0" indent="0" algn="just">
              <a:spcBef>
                <a:spcPts val="0"/>
              </a:spcBef>
              <a:buNone/>
              <a:defRPr/>
            </a:pPr>
            <a:r>
              <a:rPr lang="fr-FR" altLang="fr-FR" sz="2000" b="1" dirty="0">
                <a:cs typeface="Arial" panose="020B0604020202020204" pitchFamily="34" charset="0"/>
              </a:rPr>
              <a:t>II. Objets concernés et exclusions </a:t>
            </a:r>
          </a:p>
          <a:p>
            <a:pPr marL="0" indent="0" algn="just">
              <a:spcBef>
                <a:spcPts val="0"/>
              </a:spcBef>
              <a:buNone/>
              <a:defRPr/>
            </a:pPr>
            <a:endParaRPr lang="fr-FR" altLang="fr-FR" sz="2000" b="1" dirty="0">
              <a:cs typeface="Arial" panose="020B0604020202020204" pitchFamily="34" charset="0"/>
            </a:endParaRPr>
          </a:p>
          <a:p>
            <a:pPr marL="0" indent="0" algn="just">
              <a:spcBef>
                <a:spcPts val="0"/>
              </a:spcBef>
              <a:buNone/>
              <a:defRPr/>
            </a:pPr>
            <a:r>
              <a:rPr lang="fr-FR" altLang="fr-FR" sz="2000" b="1" dirty="0">
                <a:cs typeface="Arial" panose="020B0604020202020204" pitchFamily="34" charset="0"/>
              </a:rPr>
              <a:t>Conclusion </a:t>
            </a:r>
          </a:p>
          <a:p>
            <a:pPr marL="400050" lvl="1" indent="0">
              <a:spcBef>
                <a:spcPts val="0"/>
              </a:spcBef>
              <a:buNone/>
              <a:defRPr/>
            </a:pPr>
            <a:endParaRPr lang="fr-FR" altLang="fr-FR" sz="2000" dirty="0">
              <a:cs typeface="Arial" panose="020B0604020202020204" pitchFamily="34" charset="0"/>
            </a:endParaRPr>
          </a:p>
          <a:p>
            <a:pPr marL="0" indent="0">
              <a:buNone/>
            </a:pPr>
            <a:endParaRPr lang="fr-FR" sz="2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268760"/>
            <a:ext cx="8186766" cy="4968552"/>
          </a:xfrm>
        </p:spPr>
        <p:txBody>
          <a:bodyPr>
            <a:noAutofit/>
          </a:bodyPr>
          <a:lstStyle/>
          <a:p>
            <a:pPr marL="0" indent="0" algn="just">
              <a:spcBef>
                <a:spcPts val="0"/>
              </a:spcBef>
              <a:buNone/>
              <a:defRPr/>
            </a:pPr>
            <a:r>
              <a:rPr lang="fr-FR" altLang="fr-FR" sz="2000" b="1" dirty="0">
                <a:cs typeface="Arial" panose="020B0604020202020204" pitchFamily="34" charset="0"/>
              </a:rPr>
              <a:t>Introduction : </a:t>
            </a:r>
          </a:p>
          <a:p>
            <a:pPr marL="0" indent="0" algn="just">
              <a:spcBef>
                <a:spcPts val="0"/>
              </a:spcBef>
              <a:buNone/>
              <a:defRPr/>
            </a:pPr>
            <a:r>
              <a:rPr lang="fr-FR" altLang="fr-FR" sz="2000" b="1" dirty="0">
                <a:cs typeface="Arial" panose="020B0604020202020204" pitchFamily="34" charset="0"/>
              </a:rPr>
              <a:t>	</a:t>
            </a:r>
          </a:p>
          <a:p>
            <a:pPr marL="0" indent="0" algn="just">
              <a:spcBef>
                <a:spcPts val="0"/>
              </a:spcBef>
              <a:buNone/>
              <a:defRPr/>
            </a:pPr>
            <a:r>
              <a:rPr lang="fr-FR" altLang="fr-FR" sz="2000" dirty="0">
                <a:cs typeface="Arial" panose="020B0604020202020204" pitchFamily="34" charset="0"/>
              </a:rPr>
              <a:t>Le conseil syndical est un organe essentiel pour le fonctionnement optimal d’une copropriété, en tant qu’</a:t>
            </a:r>
            <a:r>
              <a:rPr lang="fr-FR" altLang="fr-FR" sz="2000" b="1" dirty="0">
                <a:cs typeface="Arial" panose="020B0604020202020204" pitchFamily="34" charset="0"/>
              </a:rPr>
              <a:t>instance</a:t>
            </a:r>
            <a:r>
              <a:rPr lang="fr-FR" altLang="fr-FR" sz="2000" dirty="0">
                <a:cs typeface="Arial" panose="020B0604020202020204" pitchFamily="34" charset="0"/>
              </a:rPr>
              <a:t> </a:t>
            </a:r>
            <a:r>
              <a:rPr lang="fr-FR" altLang="fr-FR" sz="2000" b="1" dirty="0">
                <a:cs typeface="Arial" panose="020B0604020202020204" pitchFamily="34" charset="0"/>
              </a:rPr>
              <a:t>de contrôle et d’assistance dans la gestion du syndic</a:t>
            </a:r>
            <a:r>
              <a:rPr lang="fr-FR" altLang="fr-FR" sz="2000" dirty="0">
                <a:cs typeface="Arial" panose="020B0604020202020204" pitchFamily="34" charset="0"/>
              </a:rPr>
              <a:t> (art. 21 de la loi du 10 juillet 1965). </a:t>
            </a:r>
          </a:p>
          <a:p>
            <a:pPr marL="0" indent="0" algn="just">
              <a:spcBef>
                <a:spcPts val="0"/>
              </a:spcBef>
              <a:buNone/>
              <a:defRPr/>
            </a:pPr>
            <a:endParaRPr lang="fr-FR" altLang="fr-FR" sz="2000" dirty="0">
              <a:cs typeface="Arial" panose="020B0604020202020204" pitchFamily="34" charset="0"/>
            </a:endParaRPr>
          </a:p>
          <a:p>
            <a:pPr marL="0" indent="0" algn="just">
              <a:spcBef>
                <a:spcPts val="0"/>
              </a:spcBef>
              <a:buNone/>
              <a:defRPr/>
            </a:pPr>
            <a:r>
              <a:rPr lang="fr-FR" altLang="fr-FR" sz="2000" dirty="0">
                <a:cs typeface="Arial" panose="020B0604020202020204" pitchFamily="34" charset="0"/>
              </a:rPr>
              <a:t>Autrement dit, le </a:t>
            </a:r>
            <a:r>
              <a:rPr lang="fr-FR" altLang="fr-FR" sz="2000" b="1" dirty="0">
                <a:cs typeface="Arial" panose="020B0604020202020204" pitchFamily="34" charset="0"/>
              </a:rPr>
              <a:t>conseil syndical n’est pas un pôle décisionnaire</a:t>
            </a:r>
            <a:r>
              <a:rPr lang="fr-FR" altLang="fr-FR" sz="2000" dirty="0">
                <a:cs typeface="Arial" panose="020B0604020202020204" pitchFamily="34" charset="0"/>
              </a:rPr>
              <a:t>, exception faite d’un transfert de compétence de l’AG. </a:t>
            </a:r>
          </a:p>
          <a:p>
            <a:pPr marL="0" indent="0" algn="just">
              <a:spcBef>
                <a:spcPts val="0"/>
              </a:spcBef>
              <a:buNone/>
              <a:defRPr/>
            </a:pPr>
            <a:endParaRPr lang="fr-FR" altLang="fr-FR" sz="2000" dirty="0">
              <a:cs typeface="Arial" panose="020B0604020202020204" pitchFamily="34" charset="0"/>
            </a:endParaRPr>
          </a:p>
          <a:p>
            <a:pPr marL="0" indent="0" algn="just">
              <a:spcBef>
                <a:spcPts val="0"/>
              </a:spcBef>
              <a:buNone/>
              <a:defRPr/>
            </a:pPr>
            <a:r>
              <a:rPr lang="fr-FR" altLang="fr-FR" sz="2000" dirty="0">
                <a:cs typeface="Arial" panose="020B0604020202020204" pitchFamily="34" charset="0"/>
              </a:rPr>
              <a:t>Cette délégation : </a:t>
            </a:r>
          </a:p>
          <a:p>
            <a:pPr marL="0" indent="0" algn="just">
              <a:spcBef>
                <a:spcPts val="0"/>
              </a:spcBef>
              <a:buNone/>
              <a:defRPr/>
            </a:pPr>
            <a:endParaRPr lang="fr-FR" altLang="fr-FR" sz="2000" dirty="0">
              <a:cs typeface="Arial" panose="020B0604020202020204" pitchFamily="34" charset="0"/>
            </a:endParaRPr>
          </a:p>
          <a:p>
            <a:pPr marL="0" indent="0" algn="just">
              <a:spcBef>
                <a:spcPts val="0"/>
              </a:spcBef>
              <a:buNone/>
              <a:defRPr/>
            </a:pPr>
            <a:r>
              <a:rPr lang="fr-FR" altLang="fr-FR" sz="2000" dirty="0">
                <a:cs typeface="Arial" panose="020B0604020202020204" pitchFamily="34" charset="0"/>
              </a:rPr>
              <a:t>- comprend deux catégories ; </a:t>
            </a:r>
          </a:p>
          <a:p>
            <a:pPr marL="0" indent="0" algn="just">
              <a:spcBef>
                <a:spcPts val="0"/>
              </a:spcBef>
              <a:buNone/>
              <a:defRPr/>
            </a:pPr>
            <a:r>
              <a:rPr lang="fr-FR" altLang="fr-FR" sz="2000" dirty="0">
                <a:cs typeface="Arial" panose="020B0604020202020204" pitchFamily="34" charset="0"/>
              </a:rPr>
              <a:t>- est diverse, sauf domaines réservés exclusivement à l’AG. </a:t>
            </a:r>
          </a:p>
          <a:p>
            <a:pPr marL="0" indent="0" algn="just">
              <a:lnSpc>
                <a:spcPct val="100000"/>
              </a:lnSpc>
              <a:spcBef>
                <a:spcPts val="0"/>
              </a:spcBef>
              <a:buNone/>
              <a:defRPr/>
            </a:pPr>
            <a:r>
              <a:rPr lang="fr-FR" sz="2000" b="1" dirty="0"/>
              <a:t> </a:t>
            </a:r>
            <a:endParaRPr lang="fr-FR" sz="2000" dirty="0"/>
          </a:p>
        </p:txBody>
      </p:sp>
    </p:spTree>
    <p:extLst>
      <p:ext uri="{BB962C8B-B14F-4D97-AF65-F5344CB8AC3E}">
        <p14:creationId xmlns:p14="http://schemas.microsoft.com/office/powerpoint/2010/main" val="2384147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186766" cy="6120680"/>
          </a:xfrm>
        </p:spPr>
        <p:txBody>
          <a:bodyPr>
            <a:normAutofit/>
          </a:bodyPr>
          <a:lstStyle/>
          <a:p>
            <a:pPr marL="0" indent="0">
              <a:spcBef>
                <a:spcPts val="0"/>
              </a:spcBef>
              <a:buNone/>
              <a:defRPr/>
            </a:pPr>
            <a:r>
              <a:rPr lang="fr-FR" altLang="fr-FR" sz="2000" b="1" dirty="0">
                <a:cs typeface="Arial" panose="020B0604020202020204" pitchFamily="34" charset="0"/>
              </a:rPr>
              <a:t>I. Deux catégories de délégation de pouvoir </a:t>
            </a:r>
          </a:p>
          <a:p>
            <a:pPr marL="0" indent="0">
              <a:spcBef>
                <a:spcPts val="0"/>
              </a:spcBef>
              <a:buNone/>
              <a:defRPr/>
            </a:pPr>
            <a:endParaRPr lang="fr-FR" altLang="fr-FR" sz="2000" b="1" dirty="0">
              <a:cs typeface="Arial" panose="020B0604020202020204" pitchFamily="34" charset="0"/>
            </a:endParaRPr>
          </a:p>
          <a:p>
            <a:pPr marL="0" indent="0">
              <a:spcBef>
                <a:spcPts val="0"/>
              </a:spcBef>
              <a:buNone/>
              <a:defRPr/>
            </a:pPr>
            <a:r>
              <a:rPr lang="fr-FR" altLang="fr-FR" sz="2000" b="1" dirty="0">
                <a:cs typeface="Arial" panose="020B0604020202020204" pitchFamily="34" charset="0"/>
              </a:rPr>
              <a:t>A. La délégation déterminée (art. 25 al. a de la loi)</a:t>
            </a:r>
          </a:p>
          <a:p>
            <a:pPr marL="0" indent="0">
              <a:spcBef>
                <a:spcPts val="0"/>
              </a:spcBef>
              <a:buNone/>
              <a:defRPr/>
            </a:pPr>
            <a:endParaRPr lang="fr-FR" altLang="fr-FR" sz="2000" b="1" dirty="0">
              <a:cs typeface="Arial" panose="020B0604020202020204" pitchFamily="34" charset="0"/>
            </a:endParaRPr>
          </a:p>
          <a:p>
            <a:pPr marL="0" indent="0" algn="just">
              <a:spcBef>
                <a:spcPts val="0"/>
              </a:spcBef>
              <a:buNone/>
              <a:defRPr/>
            </a:pPr>
            <a:r>
              <a:rPr lang="fr-FR" altLang="fr-FR" sz="2000" dirty="0">
                <a:cs typeface="Arial" panose="020B0604020202020204" pitchFamily="34" charset="0"/>
              </a:rPr>
              <a:t>L’article 25 al. a de la loi autorise un transfert de compétence au CS, voire au syndic, mais sur un objet précis. Il est à noter, que le CS partage cette prérogative avec le syndic </a:t>
            </a:r>
          </a:p>
          <a:p>
            <a:pPr marL="0" indent="0">
              <a:spcBef>
                <a:spcPts val="0"/>
              </a:spcBef>
              <a:buNone/>
              <a:defRPr/>
            </a:pPr>
            <a:endParaRPr lang="fr-FR" altLang="fr-FR" sz="2000" dirty="0">
              <a:cs typeface="Arial" panose="020B0604020202020204" pitchFamily="34" charset="0"/>
            </a:endParaRPr>
          </a:p>
          <a:p>
            <a:pPr marL="0" indent="0" algn="just">
              <a:lnSpc>
                <a:spcPct val="100000"/>
              </a:lnSpc>
              <a:spcBef>
                <a:spcPts val="0"/>
              </a:spcBef>
              <a:buNone/>
              <a:defRPr/>
            </a:pPr>
            <a:r>
              <a:rPr lang="fr-FR" sz="2000" b="1" dirty="0"/>
              <a:t>B. La délégation étendue (art. 21-1 et s. de la loi)</a:t>
            </a:r>
          </a:p>
          <a:p>
            <a:pPr marL="0" indent="0" algn="just">
              <a:lnSpc>
                <a:spcPct val="100000"/>
              </a:lnSpc>
              <a:spcBef>
                <a:spcPts val="0"/>
              </a:spcBef>
              <a:buNone/>
              <a:defRPr/>
            </a:pPr>
            <a:endParaRPr lang="fr-FR" sz="2000" b="1" dirty="0"/>
          </a:p>
          <a:p>
            <a:pPr marL="0" indent="0" algn="just">
              <a:lnSpc>
                <a:spcPct val="100000"/>
              </a:lnSpc>
              <a:spcBef>
                <a:spcPts val="0"/>
              </a:spcBef>
              <a:buNone/>
              <a:defRPr/>
            </a:pPr>
            <a:r>
              <a:rPr lang="fr-FR" sz="2000" dirty="0"/>
              <a:t>Le SDC a la faculté de concéder ponctuellement plusieurs domaines au CS. </a:t>
            </a:r>
          </a:p>
          <a:p>
            <a:pPr marL="0" indent="0" algn="just">
              <a:lnSpc>
                <a:spcPct val="100000"/>
              </a:lnSpc>
              <a:spcBef>
                <a:spcPts val="0"/>
              </a:spcBef>
              <a:buNone/>
              <a:defRPr/>
            </a:pPr>
            <a:endParaRPr lang="fr-FR" sz="2000" dirty="0"/>
          </a:p>
          <a:p>
            <a:pPr marL="0" indent="0" algn="just">
              <a:lnSpc>
                <a:spcPct val="100000"/>
              </a:lnSpc>
              <a:spcBef>
                <a:spcPts val="0"/>
              </a:spcBef>
              <a:buNone/>
              <a:defRPr/>
            </a:pPr>
            <a:r>
              <a:rPr lang="fr-FR" sz="2000" dirty="0"/>
              <a:t>La loi impose dans ce cas, un CS : </a:t>
            </a:r>
          </a:p>
          <a:p>
            <a:pPr marL="0" indent="0" algn="just">
              <a:lnSpc>
                <a:spcPct val="100000"/>
              </a:lnSpc>
              <a:spcBef>
                <a:spcPts val="0"/>
              </a:spcBef>
              <a:buNone/>
              <a:defRPr/>
            </a:pPr>
            <a:r>
              <a:rPr lang="fr-FR" sz="2000" dirty="0"/>
              <a:t>- constitué d’au moins 3 membres, avec prépondérance pour son Pdt, en cas de partage des voix lors de la délibération ; </a:t>
            </a:r>
          </a:p>
          <a:p>
            <a:pPr marL="0" indent="0" algn="just">
              <a:lnSpc>
                <a:spcPct val="100000"/>
              </a:lnSpc>
              <a:spcBef>
                <a:spcPts val="0"/>
              </a:spcBef>
              <a:buNone/>
              <a:defRPr/>
            </a:pPr>
            <a:r>
              <a:rPr lang="fr-FR" sz="2000" dirty="0"/>
              <a:t>- doté d’un budget maximal sur au plus deux années ; </a:t>
            </a:r>
          </a:p>
          <a:p>
            <a:pPr marL="0" indent="0" algn="just">
              <a:lnSpc>
                <a:spcPct val="100000"/>
              </a:lnSpc>
              <a:spcBef>
                <a:spcPts val="0"/>
              </a:spcBef>
              <a:buNone/>
              <a:defRPr/>
            </a:pPr>
            <a:r>
              <a:rPr lang="fr-FR" sz="2000" dirty="0"/>
              <a:t>- la souscription d’une assurance de responsabilité civile pour ses membres ; </a:t>
            </a:r>
          </a:p>
          <a:p>
            <a:pPr marL="0" indent="0" algn="just">
              <a:lnSpc>
                <a:spcPct val="100000"/>
              </a:lnSpc>
              <a:spcBef>
                <a:spcPts val="0"/>
              </a:spcBef>
              <a:buNone/>
              <a:defRPr/>
            </a:pPr>
            <a:r>
              <a:rPr lang="fr-FR" sz="2000" dirty="0"/>
              <a:t>- de rendre compte annuellement à l’AG de son application par un rapport. </a:t>
            </a:r>
          </a:p>
        </p:txBody>
      </p:sp>
    </p:spTree>
    <p:extLst>
      <p:ext uri="{BB962C8B-B14F-4D97-AF65-F5344CB8AC3E}">
        <p14:creationId xmlns:p14="http://schemas.microsoft.com/office/powerpoint/2010/main" val="726110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186766" cy="6120680"/>
          </a:xfrm>
        </p:spPr>
        <p:txBody>
          <a:bodyPr>
            <a:normAutofit/>
          </a:bodyPr>
          <a:lstStyle/>
          <a:p>
            <a:pPr marL="0" indent="0">
              <a:spcBef>
                <a:spcPts val="0"/>
              </a:spcBef>
              <a:buNone/>
              <a:defRPr/>
            </a:pPr>
            <a:r>
              <a:rPr lang="fr-FR" altLang="fr-FR" sz="2000" b="1" dirty="0">
                <a:cs typeface="Arial" panose="020B0604020202020204" pitchFamily="34" charset="0"/>
              </a:rPr>
              <a:t>C. Adoption </a:t>
            </a:r>
          </a:p>
          <a:p>
            <a:pPr marL="0" indent="0">
              <a:spcBef>
                <a:spcPts val="0"/>
              </a:spcBef>
              <a:buNone/>
              <a:defRPr/>
            </a:pPr>
            <a:endParaRPr lang="fr-FR" altLang="fr-FR" sz="2000" b="1" dirty="0">
              <a:cs typeface="Arial" panose="020B0604020202020204" pitchFamily="34" charset="0"/>
            </a:endParaRPr>
          </a:p>
          <a:p>
            <a:pPr marL="0" indent="0">
              <a:spcBef>
                <a:spcPts val="0"/>
              </a:spcBef>
              <a:buNone/>
              <a:defRPr/>
            </a:pPr>
            <a:r>
              <a:rPr lang="fr-FR" altLang="fr-FR" sz="2000" dirty="0">
                <a:cs typeface="Arial" panose="020B0604020202020204" pitchFamily="34" charset="0"/>
              </a:rPr>
              <a:t>Elle requière l’</a:t>
            </a:r>
            <a:r>
              <a:rPr lang="fr-FR" altLang="fr-FR" sz="2000" b="1" dirty="0">
                <a:cs typeface="Arial" panose="020B0604020202020204" pitchFamily="34" charset="0"/>
              </a:rPr>
              <a:t>inscription à l’ordre du jour de l’AG </a:t>
            </a:r>
            <a:r>
              <a:rPr lang="fr-FR" altLang="fr-FR" sz="2000" dirty="0">
                <a:cs typeface="Arial" panose="020B0604020202020204" pitchFamily="34" charset="0"/>
              </a:rPr>
              <a:t>: </a:t>
            </a:r>
          </a:p>
          <a:p>
            <a:pPr marL="0" indent="0">
              <a:spcBef>
                <a:spcPts val="0"/>
              </a:spcBef>
              <a:buNone/>
              <a:defRPr/>
            </a:pPr>
            <a:endParaRPr lang="fr-FR" altLang="fr-FR" sz="2000" dirty="0">
              <a:cs typeface="Arial" panose="020B0604020202020204" pitchFamily="34" charset="0"/>
            </a:endParaRPr>
          </a:p>
          <a:p>
            <a:pPr marL="0" indent="0">
              <a:spcBef>
                <a:spcPts val="0"/>
              </a:spcBef>
              <a:buNone/>
              <a:defRPr/>
            </a:pPr>
            <a:r>
              <a:rPr lang="fr-FR" altLang="fr-FR" sz="2000" dirty="0">
                <a:cs typeface="Arial" panose="020B0604020202020204" pitchFamily="34" charset="0"/>
              </a:rPr>
              <a:t>- d’une question (art. 13 du décret du 17 mars 1967) ; </a:t>
            </a:r>
          </a:p>
          <a:p>
            <a:pPr marL="0" indent="0">
              <a:spcBef>
                <a:spcPts val="0"/>
              </a:spcBef>
              <a:buNone/>
              <a:defRPr/>
            </a:pPr>
            <a:r>
              <a:rPr lang="fr-FR" altLang="fr-FR" sz="2000" dirty="0">
                <a:cs typeface="Arial" panose="020B0604020202020204" pitchFamily="34" charset="0"/>
              </a:rPr>
              <a:t>- son projet de résolution (art. 11 al. 7 du décret). </a:t>
            </a:r>
          </a:p>
          <a:p>
            <a:pPr marL="0" indent="0">
              <a:spcBef>
                <a:spcPts val="0"/>
              </a:spcBef>
              <a:buNone/>
              <a:defRPr/>
            </a:pPr>
            <a:endParaRPr lang="fr-FR" altLang="fr-FR" sz="2000" dirty="0">
              <a:cs typeface="Arial" panose="020B0604020202020204" pitchFamily="34" charset="0"/>
            </a:endParaRPr>
          </a:p>
          <a:p>
            <a:pPr marL="0" indent="0">
              <a:spcBef>
                <a:spcPts val="0"/>
              </a:spcBef>
              <a:buNone/>
              <a:defRPr/>
            </a:pPr>
            <a:r>
              <a:rPr lang="fr-FR" altLang="fr-FR" sz="2000" dirty="0">
                <a:cs typeface="Arial" panose="020B0604020202020204" pitchFamily="34" charset="0"/>
              </a:rPr>
              <a:t>Son approbation est soumise en :</a:t>
            </a:r>
          </a:p>
          <a:p>
            <a:pPr marL="0" indent="0">
              <a:spcBef>
                <a:spcPts val="0"/>
              </a:spcBef>
              <a:buNone/>
              <a:defRPr/>
            </a:pPr>
            <a:endParaRPr lang="fr-FR" altLang="fr-FR" sz="2000" dirty="0">
              <a:cs typeface="Arial" panose="020B0604020202020204" pitchFamily="34" charset="0"/>
            </a:endParaRPr>
          </a:p>
          <a:p>
            <a:pPr marL="0" indent="0">
              <a:spcBef>
                <a:spcPts val="0"/>
              </a:spcBef>
              <a:buNone/>
              <a:defRPr/>
            </a:pPr>
            <a:r>
              <a:rPr lang="fr-FR" altLang="fr-FR" sz="2000" dirty="0">
                <a:cs typeface="Arial" panose="020B0604020202020204" pitchFamily="34" charset="0"/>
              </a:rPr>
              <a:t>- 1</a:t>
            </a:r>
            <a:r>
              <a:rPr lang="fr-FR" altLang="fr-FR" sz="2000" baseline="30000" dirty="0">
                <a:cs typeface="Arial" panose="020B0604020202020204" pitchFamily="34" charset="0"/>
              </a:rPr>
              <a:t>ère</a:t>
            </a:r>
            <a:r>
              <a:rPr lang="fr-FR" altLang="fr-FR" sz="2000" dirty="0">
                <a:cs typeface="Arial" panose="020B0604020202020204" pitchFamily="34" charset="0"/>
              </a:rPr>
              <a:t> lecture à la </a:t>
            </a:r>
            <a:r>
              <a:rPr lang="fr-FR" altLang="fr-FR" sz="2000" b="1" dirty="0">
                <a:cs typeface="Arial" panose="020B0604020202020204" pitchFamily="34" charset="0"/>
              </a:rPr>
              <a:t>majorité absolue des voix du SDC </a:t>
            </a:r>
            <a:r>
              <a:rPr lang="fr-FR" altLang="fr-FR" sz="2000" dirty="0">
                <a:cs typeface="Arial" panose="020B0604020202020204" pitchFamily="34" charset="0"/>
              </a:rPr>
              <a:t>(art. 25 de la loi);</a:t>
            </a:r>
          </a:p>
          <a:p>
            <a:pPr marL="0" indent="0">
              <a:spcBef>
                <a:spcPts val="0"/>
              </a:spcBef>
              <a:buNone/>
              <a:defRPr/>
            </a:pPr>
            <a:r>
              <a:rPr lang="fr-FR" altLang="fr-FR" sz="2000" dirty="0">
                <a:cs typeface="Arial" panose="020B0604020202020204" pitchFamily="34" charset="0"/>
              </a:rPr>
              <a:t>- 2</a:t>
            </a:r>
            <a:r>
              <a:rPr lang="fr-FR" altLang="fr-FR" sz="2000" baseline="30000" dirty="0">
                <a:cs typeface="Arial" panose="020B0604020202020204" pitchFamily="34" charset="0"/>
              </a:rPr>
              <a:t>nde</a:t>
            </a:r>
            <a:r>
              <a:rPr lang="fr-FR" altLang="fr-FR" sz="2000" dirty="0">
                <a:cs typeface="Arial" panose="020B0604020202020204" pitchFamily="34" charset="0"/>
              </a:rPr>
              <a:t> lecture à la majorité relative de l’article 24 de la loi, si la décision n’a pas réunie lors du 1</a:t>
            </a:r>
            <a:r>
              <a:rPr lang="fr-FR" altLang="fr-FR" sz="2000" baseline="30000" dirty="0">
                <a:cs typeface="Arial" panose="020B0604020202020204" pitchFamily="34" charset="0"/>
              </a:rPr>
              <a:t>er</a:t>
            </a:r>
            <a:r>
              <a:rPr lang="fr-FR" altLang="fr-FR" sz="2000" dirty="0">
                <a:cs typeface="Arial" panose="020B0604020202020204" pitchFamily="34" charset="0"/>
              </a:rPr>
              <a:t> vote le seuil requis, mais au moins le 1/3 des voix du SDC (art. 25-1 de la loi). </a:t>
            </a:r>
          </a:p>
          <a:p>
            <a:pPr marL="0" indent="0">
              <a:spcBef>
                <a:spcPts val="0"/>
              </a:spcBef>
              <a:buNone/>
              <a:defRPr/>
            </a:pPr>
            <a:endParaRPr lang="fr-FR" sz="2000" b="1" dirty="0">
              <a:cs typeface="Arial" panose="020B0604020202020204" pitchFamily="34" charset="0"/>
            </a:endParaRPr>
          </a:p>
        </p:txBody>
      </p:sp>
    </p:spTree>
    <p:extLst>
      <p:ext uri="{BB962C8B-B14F-4D97-AF65-F5344CB8AC3E}">
        <p14:creationId xmlns:p14="http://schemas.microsoft.com/office/powerpoint/2010/main" val="2722695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186766" cy="5616624"/>
          </a:xfrm>
        </p:spPr>
        <p:txBody>
          <a:bodyPr>
            <a:normAutofit lnSpcReduction="10000"/>
          </a:bodyPr>
          <a:lstStyle/>
          <a:p>
            <a:pPr marL="0" indent="0">
              <a:spcBef>
                <a:spcPts val="0"/>
              </a:spcBef>
              <a:buNone/>
              <a:defRPr/>
            </a:pPr>
            <a:r>
              <a:rPr lang="fr-FR" sz="2000" b="1" dirty="0">
                <a:cs typeface="Arial" panose="020B0604020202020204" pitchFamily="34" charset="0"/>
              </a:rPr>
              <a:t>II. Objets et exclusions de la délégation de pouvoir </a:t>
            </a:r>
          </a:p>
          <a:p>
            <a:pPr marL="0" indent="0">
              <a:spcBef>
                <a:spcPts val="0"/>
              </a:spcBef>
              <a:buNone/>
              <a:defRPr/>
            </a:pPr>
            <a:endParaRPr lang="fr-FR" sz="2000" b="1" dirty="0">
              <a:cs typeface="Arial" panose="020B0604020202020204" pitchFamily="34" charset="0"/>
            </a:endParaRPr>
          </a:p>
          <a:p>
            <a:pPr marL="0" indent="0">
              <a:spcBef>
                <a:spcPts val="0"/>
              </a:spcBef>
              <a:buNone/>
              <a:defRPr/>
            </a:pPr>
            <a:r>
              <a:rPr lang="fr-FR" sz="2000" b="1" dirty="0">
                <a:cs typeface="Arial" panose="020B0604020202020204" pitchFamily="34" charset="0"/>
              </a:rPr>
              <a:t>A. Domaine </a:t>
            </a:r>
          </a:p>
          <a:p>
            <a:pPr marL="0" indent="0">
              <a:spcBef>
                <a:spcPts val="0"/>
              </a:spcBef>
              <a:buNone/>
              <a:defRPr/>
            </a:pPr>
            <a:endParaRPr lang="fr-FR" sz="2000" dirty="0">
              <a:cs typeface="Arial" panose="020B0604020202020204" pitchFamily="34" charset="0"/>
            </a:endParaRPr>
          </a:p>
          <a:p>
            <a:pPr marL="0" indent="0" algn="just">
              <a:spcBef>
                <a:spcPts val="0"/>
              </a:spcBef>
              <a:buNone/>
              <a:defRPr/>
            </a:pPr>
            <a:r>
              <a:rPr lang="fr-FR" sz="2000" dirty="0">
                <a:cs typeface="Arial" panose="020B0604020202020204" pitchFamily="34" charset="0"/>
              </a:rPr>
              <a:t>Les articles 25 al. a et 21-1 de la loi précisent, que </a:t>
            </a:r>
            <a:r>
              <a:rPr lang="fr-FR" sz="2000" b="1" dirty="0">
                <a:cs typeface="Arial" panose="020B0604020202020204" pitchFamily="34" charset="0"/>
              </a:rPr>
              <a:t>ce transfert doit porter sur des questions initialement soumises à la majorité relative de l’article 24</a:t>
            </a:r>
            <a:r>
              <a:rPr lang="fr-FR" sz="2000" dirty="0">
                <a:cs typeface="Arial" panose="020B0604020202020204" pitchFamily="34" charset="0"/>
              </a:rPr>
              <a:t>, ce qui correspond essentiellement :  </a:t>
            </a:r>
          </a:p>
          <a:p>
            <a:pPr marL="0" indent="0">
              <a:spcBef>
                <a:spcPts val="0"/>
              </a:spcBef>
              <a:buNone/>
              <a:defRPr/>
            </a:pPr>
            <a:endParaRPr lang="fr-FR" sz="2000" dirty="0">
              <a:cs typeface="Arial" panose="020B0604020202020204" pitchFamily="34" charset="0"/>
            </a:endParaRPr>
          </a:p>
          <a:p>
            <a:pPr marL="0" indent="0" algn="just">
              <a:spcBef>
                <a:spcPts val="0"/>
              </a:spcBef>
              <a:buNone/>
              <a:defRPr/>
            </a:pPr>
            <a:r>
              <a:rPr lang="fr-FR" sz="2000" dirty="0">
                <a:cs typeface="Arial" panose="020B0604020202020204" pitchFamily="34" charset="0"/>
              </a:rPr>
              <a:t>- aux </a:t>
            </a:r>
            <a:r>
              <a:rPr lang="fr-FR" sz="2000" b="1" dirty="0">
                <a:cs typeface="Arial" panose="020B0604020202020204" pitchFamily="34" charset="0"/>
              </a:rPr>
              <a:t>travaux</a:t>
            </a:r>
            <a:r>
              <a:rPr lang="fr-FR" sz="2000" dirty="0">
                <a:cs typeface="Arial" panose="020B0604020202020204" pitchFamily="34" charset="0"/>
              </a:rPr>
              <a:t> d’entretien, réglementaires, de sécurisation des parties et installations communes, l’adoption de </a:t>
            </a:r>
            <a:r>
              <a:rPr lang="fr-FR" sz="2000" b="1" dirty="0">
                <a:cs typeface="Arial" panose="020B0604020202020204" pitchFamily="34" charset="0"/>
              </a:rPr>
              <a:t>contrats de maintenance </a:t>
            </a:r>
            <a:r>
              <a:rPr lang="fr-FR" sz="2000" dirty="0">
                <a:cs typeface="Arial" panose="020B0604020202020204" pitchFamily="34" charset="0"/>
              </a:rPr>
              <a:t>de celles-ci ; </a:t>
            </a:r>
          </a:p>
          <a:p>
            <a:pPr marL="0" indent="0" algn="just">
              <a:spcBef>
                <a:spcPts val="0"/>
              </a:spcBef>
              <a:buNone/>
              <a:defRPr/>
            </a:pPr>
            <a:endParaRPr lang="fr-FR" sz="2000" dirty="0">
              <a:cs typeface="Arial" panose="020B0604020202020204" pitchFamily="34" charset="0"/>
            </a:endParaRPr>
          </a:p>
          <a:p>
            <a:pPr marL="0" indent="0">
              <a:spcBef>
                <a:spcPts val="0"/>
              </a:spcBef>
              <a:buNone/>
              <a:defRPr/>
            </a:pPr>
            <a:r>
              <a:rPr lang="fr-FR" sz="2000" dirty="0">
                <a:cs typeface="Arial" panose="020B0604020202020204" pitchFamily="34" charset="0"/>
              </a:rPr>
              <a:t>- au choix : </a:t>
            </a:r>
          </a:p>
          <a:p>
            <a:pPr marL="0" indent="0">
              <a:spcBef>
                <a:spcPts val="0"/>
              </a:spcBef>
              <a:buNone/>
              <a:defRPr/>
            </a:pPr>
            <a:endParaRPr lang="fr-FR" sz="2000" dirty="0">
              <a:cs typeface="Arial" panose="020B0604020202020204" pitchFamily="34" charset="0"/>
            </a:endParaRPr>
          </a:p>
          <a:p>
            <a:pPr marL="0" indent="0">
              <a:spcBef>
                <a:spcPts val="0"/>
              </a:spcBef>
              <a:buNone/>
              <a:defRPr/>
            </a:pPr>
            <a:r>
              <a:rPr lang="fr-FR" sz="2000" dirty="0">
                <a:cs typeface="Arial" panose="020B0604020202020204" pitchFamily="34" charset="0"/>
              </a:rPr>
              <a:t>• de l’entreprise, CA Paris, 23</a:t>
            </a:r>
            <a:r>
              <a:rPr lang="fr-FR" sz="2000" baseline="30000" dirty="0">
                <a:cs typeface="Arial" panose="020B0604020202020204" pitchFamily="34" charset="0"/>
              </a:rPr>
              <a:t>e</a:t>
            </a:r>
            <a:r>
              <a:rPr lang="fr-FR" sz="2000" dirty="0">
                <a:cs typeface="Arial" panose="020B0604020202020204" pitchFamily="34" charset="0"/>
              </a:rPr>
              <a:t> ch. B, 22 mai 1998, n° 97 - 08184 ;</a:t>
            </a:r>
          </a:p>
          <a:p>
            <a:pPr marL="0" indent="0">
              <a:spcBef>
                <a:spcPts val="0"/>
              </a:spcBef>
              <a:buNone/>
              <a:defRPr/>
            </a:pPr>
            <a:r>
              <a:rPr lang="fr-FR" sz="2000" dirty="0">
                <a:cs typeface="Arial" panose="020B0604020202020204" pitchFamily="34" charset="0"/>
              </a:rPr>
              <a:t>• du coloris, </a:t>
            </a:r>
            <a:r>
              <a:rPr lang="fr-FR" sz="2000" dirty="0" err="1">
                <a:cs typeface="Arial" panose="020B0604020202020204" pitchFamily="34" charset="0"/>
              </a:rPr>
              <a:t>Cass</a:t>
            </a:r>
            <a:r>
              <a:rPr lang="fr-FR" sz="2000" dirty="0">
                <a:cs typeface="Arial" panose="020B0604020202020204" pitchFamily="34" charset="0"/>
              </a:rPr>
              <a:t>. 3</a:t>
            </a:r>
            <a:r>
              <a:rPr lang="fr-FR" sz="2000" baseline="30000" dirty="0">
                <a:cs typeface="Arial" panose="020B0604020202020204" pitchFamily="34" charset="0"/>
              </a:rPr>
              <a:t>e</a:t>
            </a:r>
            <a:r>
              <a:rPr lang="fr-FR" sz="2000" dirty="0">
                <a:cs typeface="Arial" panose="020B0604020202020204" pitchFamily="34" charset="0"/>
              </a:rPr>
              <a:t> civ. 24 septembre 2003 ; </a:t>
            </a:r>
          </a:p>
          <a:p>
            <a:pPr marL="0" indent="0">
              <a:spcBef>
                <a:spcPts val="0"/>
              </a:spcBef>
              <a:buNone/>
              <a:defRPr/>
            </a:pPr>
            <a:endParaRPr lang="fr-FR" sz="2000" dirty="0">
              <a:cs typeface="Arial" panose="020B0604020202020204" pitchFamily="34" charset="0"/>
            </a:endParaRPr>
          </a:p>
          <a:p>
            <a:pPr marL="0" indent="0" algn="just">
              <a:spcBef>
                <a:spcPts val="0"/>
              </a:spcBef>
              <a:buNone/>
              <a:defRPr/>
            </a:pPr>
            <a:r>
              <a:rPr lang="fr-FR" sz="2000" dirty="0">
                <a:cs typeface="Arial" panose="020B0604020202020204" pitchFamily="34" charset="0"/>
              </a:rPr>
              <a:t>- le choix d’un avocat dans une action contentieuse du SDC, voire l’introduction même de celle-ci dans le règlement d’un différend déterminé,  CA Paris, 19</a:t>
            </a:r>
            <a:r>
              <a:rPr lang="fr-FR" sz="2000" baseline="30000" dirty="0">
                <a:cs typeface="Arial" panose="020B0604020202020204" pitchFamily="34" charset="0"/>
              </a:rPr>
              <a:t>e</a:t>
            </a:r>
            <a:r>
              <a:rPr lang="fr-FR" sz="2000" dirty="0">
                <a:cs typeface="Arial" panose="020B0604020202020204" pitchFamily="34" charset="0"/>
              </a:rPr>
              <a:t> ch. B, 8 mai 1981, </a:t>
            </a:r>
            <a:r>
              <a:rPr lang="fr-FR" sz="2000" dirty="0" err="1">
                <a:cs typeface="Arial" panose="020B0604020202020204" pitchFamily="34" charset="0"/>
              </a:rPr>
              <a:t>Guidot</a:t>
            </a:r>
            <a:r>
              <a:rPr lang="fr-FR" sz="2000" dirty="0">
                <a:cs typeface="Arial" panose="020B0604020202020204" pitchFamily="34" charset="0"/>
              </a:rPr>
              <a:t> c/SDC de la Résidence de la gare. </a:t>
            </a:r>
          </a:p>
          <a:p>
            <a:pPr marL="0" indent="0">
              <a:spcBef>
                <a:spcPts val="0"/>
              </a:spcBef>
              <a:buNone/>
              <a:defRPr/>
            </a:pPr>
            <a:endParaRPr lang="fr-FR" sz="2000" dirty="0">
              <a:cs typeface="Arial" panose="020B0604020202020204" pitchFamily="34" charset="0"/>
            </a:endParaRPr>
          </a:p>
        </p:txBody>
      </p:sp>
    </p:spTree>
    <p:extLst>
      <p:ext uri="{BB962C8B-B14F-4D97-AF65-F5344CB8AC3E}">
        <p14:creationId xmlns:p14="http://schemas.microsoft.com/office/powerpoint/2010/main" val="2874650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404664"/>
            <a:ext cx="8186766" cy="6120680"/>
          </a:xfrm>
        </p:spPr>
        <p:txBody>
          <a:bodyPr>
            <a:normAutofit/>
          </a:bodyPr>
          <a:lstStyle/>
          <a:p>
            <a:pPr marL="0" indent="0">
              <a:spcBef>
                <a:spcPts val="0"/>
              </a:spcBef>
              <a:buNone/>
              <a:defRPr/>
            </a:pPr>
            <a:r>
              <a:rPr lang="fr-FR" sz="2000" b="1" dirty="0">
                <a:cs typeface="Arial" panose="020B0604020202020204" pitchFamily="34" charset="0"/>
              </a:rPr>
              <a:t>II. Objets et exclusions de la délégation de pouvoir </a:t>
            </a:r>
          </a:p>
          <a:p>
            <a:pPr marL="0" indent="0">
              <a:spcBef>
                <a:spcPts val="0"/>
              </a:spcBef>
              <a:buNone/>
              <a:defRPr/>
            </a:pPr>
            <a:endParaRPr lang="fr-FR" sz="2000" b="1" dirty="0">
              <a:cs typeface="Arial" panose="020B0604020202020204" pitchFamily="34" charset="0"/>
            </a:endParaRPr>
          </a:p>
          <a:p>
            <a:pPr marL="0" indent="0">
              <a:spcBef>
                <a:spcPts val="0"/>
              </a:spcBef>
              <a:buNone/>
              <a:defRPr/>
            </a:pPr>
            <a:r>
              <a:rPr lang="fr-FR" sz="2000" b="1" dirty="0">
                <a:cs typeface="Arial" panose="020B0604020202020204" pitchFamily="34" charset="0"/>
              </a:rPr>
              <a:t>B. Les dérogations </a:t>
            </a:r>
          </a:p>
          <a:p>
            <a:pPr marL="0" indent="0">
              <a:spcBef>
                <a:spcPts val="0"/>
              </a:spcBef>
              <a:buNone/>
              <a:defRPr/>
            </a:pPr>
            <a:endParaRPr lang="fr-FR" sz="2000" b="1" dirty="0">
              <a:cs typeface="Arial" panose="020B0604020202020204" pitchFamily="34" charset="0"/>
            </a:endParaRPr>
          </a:p>
          <a:p>
            <a:pPr marL="0" indent="0" algn="just">
              <a:spcBef>
                <a:spcPts val="0"/>
              </a:spcBef>
              <a:buNone/>
              <a:defRPr/>
            </a:pPr>
            <a:r>
              <a:rPr lang="fr-FR" sz="2000" dirty="0">
                <a:cs typeface="Arial" panose="020B0604020202020204" pitchFamily="34" charset="0"/>
              </a:rPr>
              <a:t>L’article 21-1 de la loi exclut ce transfert par l’AG du syndicat au CS sur certains domaines relevant pourtant de la majorité relative de l’article 24.  </a:t>
            </a:r>
          </a:p>
          <a:p>
            <a:pPr marL="0" indent="0" algn="just">
              <a:spcBef>
                <a:spcPts val="0"/>
              </a:spcBef>
              <a:buNone/>
              <a:defRPr/>
            </a:pPr>
            <a:endParaRPr lang="fr-FR" sz="2000" dirty="0">
              <a:cs typeface="Arial" panose="020B0604020202020204" pitchFamily="34" charset="0"/>
            </a:endParaRPr>
          </a:p>
          <a:p>
            <a:pPr marL="0" indent="0" algn="just">
              <a:spcBef>
                <a:spcPts val="0"/>
              </a:spcBef>
              <a:buNone/>
              <a:defRPr/>
            </a:pPr>
            <a:r>
              <a:rPr lang="fr-FR" sz="2000" dirty="0">
                <a:cs typeface="Arial" panose="020B0604020202020204" pitchFamily="34" charset="0"/>
              </a:rPr>
              <a:t>Cette interdiction se justifie en raison de </a:t>
            </a:r>
            <a:r>
              <a:rPr lang="fr-FR" sz="2000" b="1" dirty="0">
                <a:cs typeface="Arial" panose="020B0604020202020204" pitchFamily="34" charset="0"/>
              </a:rPr>
              <a:t>l’importance de leur objet</a:t>
            </a:r>
            <a:r>
              <a:rPr lang="fr-FR" sz="2000" dirty="0">
                <a:cs typeface="Arial" panose="020B0604020202020204" pitchFamily="34" charset="0"/>
              </a:rPr>
              <a:t>, qui demeure d’un vote direct des </a:t>
            </a:r>
            <a:r>
              <a:rPr lang="fr-FR" sz="2000" dirty="0" err="1">
                <a:cs typeface="Arial" panose="020B0604020202020204" pitchFamily="34" charset="0"/>
              </a:rPr>
              <a:t>copros</a:t>
            </a:r>
            <a:r>
              <a:rPr lang="fr-FR" sz="2000" dirty="0">
                <a:cs typeface="Arial" panose="020B0604020202020204" pitchFamily="34" charset="0"/>
              </a:rPr>
              <a:t> en AG, à savoir :</a:t>
            </a:r>
          </a:p>
          <a:p>
            <a:pPr marL="0" indent="0" algn="just">
              <a:spcBef>
                <a:spcPts val="0"/>
              </a:spcBef>
              <a:buNone/>
              <a:defRPr/>
            </a:pPr>
            <a:endParaRPr lang="fr-FR" sz="2000" dirty="0">
              <a:cs typeface="Arial" panose="020B0604020202020204" pitchFamily="34" charset="0"/>
            </a:endParaRPr>
          </a:p>
          <a:p>
            <a:pPr marL="0" indent="0" algn="just">
              <a:spcBef>
                <a:spcPts val="0"/>
              </a:spcBef>
              <a:buNone/>
              <a:defRPr/>
            </a:pPr>
            <a:r>
              <a:rPr lang="fr-FR" sz="2000" dirty="0">
                <a:cs typeface="Arial" panose="020B0604020202020204" pitchFamily="34" charset="0"/>
              </a:rPr>
              <a:t>- </a:t>
            </a:r>
            <a:r>
              <a:rPr lang="fr-FR" sz="2000" b="1" dirty="0">
                <a:cs typeface="Arial" panose="020B0604020202020204" pitchFamily="34" charset="0"/>
              </a:rPr>
              <a:t>l’approbation du budget prévisionnel</a:t>
            </a:r>
            <a:r>
              <a:rPr lang="fr-FR" sz="2000" dirty="0">
                <a:cs typeface="Arial" panose="020B0604020202020204" pitchFamily="34" charset="0"/>
              </a:rPr>
              <a:t>, </a:t>
            </a:r>
            <a:r>
              <a:rPr lang="fr-FR" sz="2000" dirty="0" err="1">
                <a:cs typeface="Arial" panose="020B0604020202020204" pitchFamily="34" charset="0"/>
              </a:rPr>
              <a:t>Cass</a:t>
            </a:r>
            <a:r>
              <a:rPr lang="fr-FR" sz="2000" dirty="0">
                <a:cs typeface="Arial" panose="020B0604020202020204" pitchFamily="34" charset="0"/>
              </a:rPr>
              <a:t>. 25 mai 1976, n° 75 - 10126 ;  </a:t>
            </a:r>
          </a:p>
          <a:p>
            <a:pPr marL="0" indent="0" algn="just">
              <a:spcBef>
                <a:spcPts val="0"/>
              </a:spcBef>
              <a:buNone/>
              <a:defRPr/>
            </a:pPr>
            <a:r>
              <a:rPr lang="fr-FR" sz="2000" dirty="0">
                <a:cs typeface="Arial" panose="020B0604020202020204" pitchFamily="34" charset="0"/>
              </a:rPr>
              <a:t>- </a:t>
            </a:r>
            <a:r>
              <a:rPr lang="fr-FR" sz="2000" b="1" dirty="0">
                <a:cs typeface="Arial" panose="020B0604020202020204" pitchFamily="34" charset="0"/>
              </a:rPr>
              <a:t>l’adoption des comptes clos du SDC</a:t>
            </a:r>
            <a:r>
              <a:rPr lang="fr-FR" sz="2000" dirty="0">
                <a:cs typeface="Arial" panose="020B0604020202020204" pitchFamily="34" charset="0"/>
              </a:rPr>
              <a:t>, JP idem ; </a:t>
            </a:r>
          </a:p>
          <a:p>
            <a:pPr marL="0" indent="0" algn="just">
              <a:spcBef>
                <a:spcPts val="0"/>
              </a:spcBef>
              <a:buNone/>
              <a:defRPr/>
            </a:pPr>
            <a:r>
              <a:rPr lang="fr-FR" sz="2000" dirty="0">
                <a:cs typeface="Arial" panose="020B0604020202020204" pitchFamily="34" charset="0"/>
              </a:rPr>
              <a:t>- </a:t>
            </a:r>
            <a:r>
              <a:rPr lang="fr-FR" sz="2000" b="1" dirty="0">
                <a:cs typeface="Arial" panose="020B0604020202020204" pitchFamily="34" charset="0"/>
              </a:rPr>
              <a:t>la nomination du syndic</a:t>
            </a:r>
            <a:r>
              <a:rPr lang="fr-FR" sz="2000" dirty="0">
                <a:cs typeface="Arial" panose="020B0604020202020204" pitchFamily="34" charset="0"/>
              </a:rPr>
              <a:t>, JP idem ; </a:t>
            </a:r>
          </a:p>
          <a:p>
            <a:pPr marL="0" indent="0" algn="just">
              <a:spcBef>
                <a:spcPts val="0"/>
              </a:spcBef>
              <a:buNone/>
              <a:defRPr/>
            </a:pPr>
            <a:r>
              <a:rPr lang="fr-FR" sz="2000" dirty="0">
                <a:cs typeface="Arial" panose="020B0604020202020204" pitchFamily="34" charset="0"/>
              </a:rPr>
              <a:t>- </a:t>
            </a:r>
            <a:r>
              <a:rPr lang="fr-FR" sz="2000" b="1" dirty="0">
                <a:cs typeface="Arial" panose="020B0604020202020204" pitchFamily="34" charset="0"/>
              </a:rPr>
              <a:t>l’entérinement d’un avenant au R.C.P. </a:t>
            </a:r>
            <a:r>
              <a:rPr lang="fr-FR" sz="2000" dirty="0">
                <a:cs typeface="Arial" panose="020B0604020202020204" pitchFamily="34" charset="0"/>
              </a:rPr>
              <a:t>rendu nécessaire par l’évolution des dispositions légales et réglementaires impératives ;</a:t>
            </a:r>
          </a:p>
          <a:p>
            <a:pPr marL="0" indent="0" algn="just">
              <a:spcBef>
                <a:spcPts val="0"/>
              </a:spcBef>
              <a:buNone/>
              <a:defRPr/>
            </a:pPr>
            <a:r>
              <a:rPr lang="fr-FR" sz="2000" dirty="0">
                <a:cs typeface="Arial" panose="020B0604020202020204" pitchFamily="34" charset="0"/>
              </a:rPr>
              <a:t>- </a:t>
            </a:r>
            <a:r>
              <a:rPr lang="fr-FR" sz="2000" b="1" dirty="0">
                <a:cs typeface="Arial" panose="020B0604020202020204" pitchFamily="34" charset="0"/>
              </a:rPr>
              <a:t>de représentation en principe du SDC par le CS dans une procédure à l’encontre d’un tiers</a:t>
            </a:r>
            <a:r>
              <a:rPr lang="fr-FR" sz="2000" dirty="0">
                <a:cs typeface="Arial" panose="020B0604020202020204" pitchFamily="34" charset="0"/>
              </a:rPr>
              <a:t>, </a:t>
            </a:r>
            <a:r>
              <a:rPr lang="fr-FR" sz="2000" dirty="0" err="1">
                <a:cs typeface="Arial" panose="020B0604020202020204" pitchFamily="34" charset="0"/>
              </a:rPr>
              <a:t>Cass</a:t>
            </a:r>
            <a:r>
              <a:rPr lang="fr-FR" sz="2000" dirty="0">
                <a:cs typeface="Arial" panose="020B0604020202020204" pitchFamily="34" charset="0"/>
              </a:rPr>
              <a:t>. 3</a:t>
            </a:r>
            <a:r>
              <a:rPr lang="fr-FR" sz="2000" baseline="30000" dirty="0">
                <a:cs typeface="Arial" panose="020B0604020202020204" pitchFamily="34" charset="0"/>
              </a:rPr>
              <a:t>e</a:t>
            </a:r>
            <a:r>
              <a:rPr lang="fr-FR" sz="2000" dirty="0">
                <a:cs typeface="Arial" panose="020B0604020202020204" pitchFamily="34" charset="0"/>
              </a:rPr>
              <a:t> civ. 17 avril 1991, n° 89 - 12569. </a:t>
            </a:r>
          </a:p>
        </p:txBody>
      </p:sp>
    </p:spTree>
    <p:extLst>
      <p:ext uri="{BB962C8B-B14F-4D97-AF65-F5344CB8AC3E}">
        <p14:creationId xmlns:p14="http://schemas.microsoft.com/office/powerpoint/2010/main" val="3962008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00034" y="1340768"/>
            <a:ext cx="8186766" cy="4752528"/>
          </a:xfrm>
        </p:spPr>
        <p:txBody>
          <a:bodyPr>
            <a:normAutofit/>
          </a:bodyPr>
          <a:lstStyle/>
          <a:p>
            <a:pPr marL="0" indent="0" algn="just">
              <a:spcBef>
                <a:spcPts val="0"/>
              </a:spcBef>
              <a:buNone/>
            </a:pPr>
            <a:r>
              <a:rPr lang="fr-FR" altLang="fr-FR" sz="2400" b="1" dirty="0"/>
              <a:t>Conclusion : </a:t>
            </a:r>
          </a:p>
          <a:p>
            <a:pPr marL="0" indent="0" algn="just">
              <a:spcBef>
                <a:spcPts val="0"/>
              </a:spcBef>
              <a:buNone/>
            </a:pPr>
            <a:endParaRPr lang="fr-FR" altLang="fr-FR" sz="2400" dirty="0"/>
          </a:p>
          <a:p>
            <a:pPr marL="0" indent="0" algn="just">
              <a:spcBef>
                <a:spcPts val="0"/>
              </a:spcBef>
              <a:buNone/>
            </a:pPr>
            <a:r>
              <a:rPr lang="fr-FR" altLang="fr-FR" sz="2400" dirty="0"/>
              <a:t>L</a:t>
            </a:r>
            <a:r>
              <a:rPr lang="fr-FR" altLang="fr-FR" sz="2000" dirty="0"/>
              <a:t>e conseil syndical peut se voir doter d’un pouvoir décisionnaire effectif, ce qui l’expose de la part de copropriétaires procéduriers à une action judiciaire en indemnisation en cas de fautes dommageables présumées, d’où l’obligation légale d’une assurance de responsabilité civile. </a:t>
            </a:r>
          </a:p>
          <a:p>
            <a:pPr marL="0" indent="0" algn="just">
              <a:spcBef>
                <a:spcPts val="0"/>
              </a:spcBef>
              <a:buNone/>
            </a:pPr>
            <a:endParaRPr lang="fr-FR" altLang="fr-FR" sz="2400" dirty="0"/>
          </a:p>
          <a:p>
            <a:pPr marL="0" indent="0" algn="just">
              <a:spcBef>
                <a:spcPts val="0"/>
              </a:spcBef>
              <a:buNone/>
            </a:pPr>
            <a:r>
              <a:rPr lang="fr-FR" altLang="fr-FR" sz="2000" dirty="0"/>
              <a:t>Même dans cette hypothèse, la responsabilité civile des conseillers syndicaux est difficilement retenue, ses membres agissant bénévolement (art. 27 du décret). Il incombe au poursuivant d’attester d’une faute caractérisée pour un non professionnel, </a:t>
            </a:r>
            <a:r>
              <a:rPr lang="fr-FR" sz="2000" dirty="0" err="1"/>
              <a:t>Cass</a:t>
            </a:r>
            <a:r>
              <a:rPr lang="fr-FR" sz="2000" dirty="0"/>
              <a:t>. 3</a:t>
            </a:r>
            <a:r>
              <a:rPr lang="fr-FR" sz="2000" baseline="30000" dirty="0"/>
              <a:t>e</a:t>
            </a:r>
            <a:r>
              <a:rPr lang="fr-FR" sz="2000" dirty="0"/>
              <a:t> civ. 14 février 1996, n° 93 - 16919 tels que des frais de bouche sans lien avec leur fonction, CA Paris 23</a:t>
            </a:r>
            <a:r>
              <a:rPr lang="fr-FR" sz="2000" baseline="30000" dirty="0"/>
              <a:t>e</a:t>
            </a:r>
            <a:r>
              <a:rPr lang="fr-FR" sz="2000" dirty="0"/>
              <a:t> ch. B, 26 mai 1995, n° 94 - 001390. </a:t>
            </a:r>
            <a:endParaRPr lang="fr-FR" sz="2000" b="1" dirty="0"/>
          </a:p>
          <a:p>
            <a:pPr marL="0" indent="0" algn="just">
              <a:spcBef>
                <a:spcPts val="0"/>
              </a:spcBef>
              <a:buNone/>
              <a:defRPr/>
            </a:pPr>
            <a:endParaRPr lang="fr-FR" sz="2000" b="1" dirty="0"/>
          </a:p>
        </p:txBody>
      </p:sp>
    </p:spTree>
    <p:extLst>
      <p:ext uri="{BB962C8B-B14F-4D97-AF65-F5344CB8AC3E}">
        <p14:creationId xmlns:p14="http://schemas.microsoft.com/office/powerpoint/2010/main" val="384522197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830</Words>
  <Application>Microsoft Office PowerPoint</Application>
  <PresentationFormat>Affichage à l'écran (4:3)</PresentationFormat>
  <Paragraphs>80</Paragraphs>
  <Slides>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Arial</vt:lpstr>
      <vt:lpstr>Calibri</vt:lpstr>
      <vt:lpstr>Thème Office</vt:lpstr>
      <vt:lpstr>LA DELEGATION DE POUVOIR  DU CONSEIL SYNDICAL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conférence ou de l’atelier</dc:title>
  <dc:creator>pc</dc:creator>
  <cp:lastModifiedBy>Asia LAJAJ</cp:lastModifiedBy>
  <cp:revision>68</cp:revision>
  <cp:lastPrinted>2023-11-21T17:40:55Z</cp:lastPrinted>
  <dcterms:created xsi:type="dcterms:W3CDTF">2018-09-22T09:06:44Z</dcterms:created>
  <dcterms:modified xsi:type="dcterms:W3CDTF">2024-10-15T07:36:39Z</dcterms:modified>
</cp:coreProperties>
</file>