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67" r:id="rId2"/>
    <p:sldId id="270" r:id="rId3"/>
    <p:sldId id="272" r:id="rId4"/>
    <p:sldId id="312" r:id="rId5"/>
    <p:sldId id="313" r:id="rId6"/>
    <p:sldId id="315" r:id="rId7"/>
    <p:sldId id="316" r:id="rId8"/>
    <p:sldId id="317" r:id="rId9"/>
    <p:sldId id="318" r:id="rId10"/>
    <p:sldId id="319" r:id="rId11"/>
    <p:sldId id="320" r:id="rId12"/>
    <p:sldId id="321" r:id="rId13"/>
    <p:sldId id="323" r:id="rId14"/>
    <p:sldId id="324" r:id="rId15"/>
    <p:sldId id="325" r:id="rId16"/>
    <p:sldId id="326" r:id="rId17"/>
    <p:sldId id="328" r:id="rId18"/>
    <p:sldId id="327" r:id="rId19"/>
    <p:sldId id="322" r:id="rId20"/>
    <p:sldId id="314" r:id="rId21"/>
    <p:sldId id="273" r:id="rId22"/>
    <p:sldId id="274" r:id="rId23"/>
    <p:sldId id="276" r:id="rId24"/>
    <p:sldId id="275" r:id="rId25"/>
    <p:sldId id="277" r:id="rId26"/>
    <p:sldId id="278" r:id="rId27"/>
    <p:sldId id="280" r:id="rId28"/>
    <p:sldId id="281" r:id="rId29"/>
    <p:sldId id="290" r:id="rId30"/>
    <p:sldId id="291" r:id="rId31"/>
    <p:sldId id="292" r:id="rId32"/>
    <p:sldId id="293" r:id="rId33"/>
    <p:sldId id="294" r:id="rId34"/>
    <p:sldId id="295" r:id="rId35"/>
    <p:sldId id="296" r:id="rId36"/>
    <p:sldId id="306" r:id="rId37"/>
    <p:sldId id="307" r:id="rId38"/>
    <p:sldId id="308" r:id="rId39"/>
    <p:sldId id="309" r:id="rId40"/>
    <p:sldId id="310" r:id="rId41"/>
    <p:sldId id="311" r:id="rId42"/>
    <p:sldId id="282" r:id="rId43"/>
    <p:sldId id="283" r:id="rId44"/>
    <p:sldId id="284" r:id="rId45"/>
    <p:sldId id="285" r:id="rId46"/>
    <p:sldId id="286" r:id="rId47"/>
    <p:sldId id="287" r:id="rId48"/>
    <p:sldId id="288" r:id="rId49"/>
    <p:sldId id="289" r:id="rId50"/>
  </p:sldIdLst>
  <p:sldSz cx="9144000" cy="6858000" type="screen4x3"/>
  <p:notesSz cx="6742113"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662" autoAdjust="0"/>
    <p:restoredTop sz="94660"/>
  </p:normalViewPr>
  <p:slideViewPr>
    <p:cSldViewPr>
      <p:cViewPr varScale="1">
        <p:scale>
          <a:sx n="108" d="100"/>
          <a:sy n="108" d="100"/>
        </p:scale>
        <p:origin x="130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6106A713-D3A1-4065-B729-A62006278ABD}" type="datetimeFigureOut">
              <a:rPr lang="fr-FR" smtClean="0"/>
              <a:t>03/01/2025</a:t>
            </a:fld>
            <a:endParaRPr lang="fr-FR"/>
          </a:p>
        </p:txBody>
      </p:sp>
      <p:sp>
        <p:nvSpPr>
          <p:cNvPr id="4" name="Espace réservé de l'image des diapositives 3"/>
          <p:cNvSpPr>
            <a:spLocks noGrp="1" noRot="1" noChangeAspect="1"/>
          </p:cNvSpPr>
          <p:nvPr>
            <p:ph type="sldImg" idx="2"/>
          </p:nvPr>
        </p:nvSpPr>
        <p:spPr>
          <a:xfrm>
            <a:off x="1150938" y="1233488"/>
            <a:ext cx="4440237" cy="33321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4212" y="4751219"/>
            <a:ext cx="5393690" cy="3887361"/>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7317"/>
            <a:ext cx="2921582" cy="49534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8971" y="9377317"/>
            <a:ext cx="2921582" cy="495347"/>
          </a:xfrm>
          <a:prstGeom prst="rect">
            <a:avLst/>
          </a:prstGeom>
        </p:spPr>
        <p:txBody>
          <a:bodyPr vert="horz" lIns="91440" tIns="45720" rIns="91440" bIns="45720" rtlCol="0" anchor="b"/>
          <a:lstStyle>
            <a:lvl1pPr algn="r">
              <a:defRPr sz="1200"/>
            </a:lvl1pPr>
          </a:lstStyle>
          <a:p>
            <a:fld id="{457A7DCA-F3CB-40E2-8F4F-E3ABD33BB80D}" type="slidenum">
              <a:rPr lang="fr-FR" smtClean="0"/>
              <a:t>‹N°›</a:t>
            </a:fld>
            <a:endParaRPr lang="fr-FR"/>
          </a:p>
        </p:txBody>
      </p:sp>
    </p:spTree>
    <p:extLst>
      <p:ext uri="{BB962C8B-B14F-4D97-AF65-F5344CB8AC3E}">
        <p14:creationId xmlns:p14="http://schemas.microsoft.com/office/powerpoint/2010/main" val="3973829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1EEF5F27-4C92-4FF2-98A2-1EC7C2F8B1B4}" type="datetime1">
              <a:rPr lang="fr-FR" smtClean="0"/>
              <a:t>03/01/2025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88CE7-4BA5-4358-91C8-27749FE07EB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57265F9-5276-405A-809E-0CEB4716B09A}" type="datetime1">
              <a:rPr lang="fr-FR" smtClean="0"/>
              <a:t>03/01/2025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88CE7-4BA5-4358-91C8-27749FE07EB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F454645-491A-48A6-878A-5994B6955B9B}" type="datetime1">
              <a:rPr lang="fr-FR" smtClean="0"/>
              <a:t>03/01/2025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88CE7-4BA5-4358-91C8-27749FE07EB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1B8D633-A848-4980-B49B-EBDF1186246F}" type="datetime1">
              <a:rPr lang="fr-FR" smtClean="0"/>
              <a:t>03/01/2025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88CE7-4BA5-4358-91C8-27749FE07EB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8454E3D-1234-4648-A49F-B983C2CEB3B9}" type="datetime1">
              <a:rPr lang="fr-FR" smtClean="0"/>
              <a:t>03/01/2025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88CE7-4BA5-4358-91C8-27749FE07EB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7FBA696-320C-44B6-998E-08B110435870}" type="datetime1">
              <a:rPr lang="fr-FR" smtClean="0"/>
              <a:t>03/01/2025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588CE7-4BA5-4358-91C8-27749FE07EB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D98C3D4-4787-4DC7-AF4D-BF9B793E8622}" type="datetime1">
              <a:rPr lang="fr-FR" smtClean="0"/>
              <a:t>03/01/2025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2588CE7-4BA5-4358-91C8-27749FE07EB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BE1485FC-C158-48F2-B90F-2093AA405033}" type="datetime1">
              <a:rPr lang="fr-FR" smtClean="0"/>
              <a:t>03/01/2025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2588CE7-4BA5-4358-91C8-27749FE07EB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E1FF3CD-76C5-45DA-95EA-D18CE88602F7}" type="datetime1">
              <a:rPr lang="fr-FR" smtClean="0"/>
              <a:t>03/01/2025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2588CE7-4BA5-4358-91C8-27749FE07EB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FFA884D-75C3-41D1-BC0A-DA6856F3347F}" type="datetime1">
              <a:rPr lang="fr-FR" smtClean="0"/>
              <a:t>03/01/2025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588CE7-4BA5-4358-91C8-27749FE07EB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8746B30-B9F1-41F1-B33B-470745590C2E}" type="datetime1">
              <a:rPr lang="fr-FR" smtClean="0"/>
              <a:t>03/01/2025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588CE7-4BA5-4358-91C8-27749FE07EB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F0D1F1-6A05-4B94-A239-E909D98D93C0}" type="datetime1">
              <a:rPr lang="fr-FR" smtClean="0"/>
              <a:t>03/01/2025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88CE7-4BA5-4358-91C8-27749FE07EB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CA" dirty="0"/>
              <a:t> </a:t>
            </a:r>
            <a:endParaRPr lang="fr-FR" dirty="0"/>
          </a:p>
        </p:txBody>
      </p:sp>
      <p:sp>
        <p:nvSpPr>
          <p:cNvPr id="3" name="Sous-titre 2"/>
          <p:cNvSpPr>
            <a:spLocks noGrp="1"/>
          </p:cNvSpPr>
          <p:nvPr>
            <p:ph type="subTitle" idx="1"/>
          </p:nvPr>
        </p:nvSpPr>
        <p:spPr/>
        <p:txBody>
          <a:bodyPr/>
          <a:lstStyle/>
          <a:p>
            <a:r>
              <a:rPr lang="fr-CA" dirty="0"/>
              <a:t>La location de courte durée </a:t>
            </a:r>
            <a:endParaRPr lang="fr-FR"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097030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CA" dirty="0"/>
              <a:t>La location de meublé de tourisme n’est donc pas : -Une mise à disposition à titre gratuit d’un logement </a:t>
            </a:r>
          </a:p>
          <a:p>
            <a:pPr marL="0" indent="0">
              <a:buNone/>
            </a:pPr>
            <a:r>
              <a:rPr lang="fr-CA" dirty="0"/>
              <a:t>-Un bail mobilité de courte durée conclu avec des  personnes en situation de mobilité  professionnelle(personnes en service civique , en mutation professionnelle)</a:t>
            </a:r>
          </a:p>
          <a:p>
            <a:pPr marL="0" indent="0">
              <a:buNone/>
            </a:pPr>
            <a:r>
              <a:rPr lang="fr-CA" dirty="0"/>
              <a:t>-Une location à un étudiant à titre de résidence principale  pour une durée minimum de 9 mois</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7588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marL="0" indent="0">
              <a:buNone/>
            </a:pPr>
            <a:r>
              <a:rPr lang="fr-CA" dirty="0"/>
              <a:t>La nature de l’activité: sur le plan fiscal , les loyers générés  par la location meublée de tourisme sont imposables comme des bénéficies industriels et commerciaux et non en tant que revenus fonciers ;pour un meublé de tourisme non classé , l’abattement fiscal est désormais de 30% au lieu de 50% ; pour un meublé classé, l’abattement est de 50% au lieu de 71%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69351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marL="0" indent="0">
              <a:buNone/>
            </a:pPr>
            <a:r>
              <a:rPr lang="fr-CA" dirty="0"/>
              <a:t>La location meublée de tourisme est –elle une activité  commerciale ? </a:t>
            </a:r>
          </a:p>
          <a:p>
            <a:pPr marL="0" indent="0">
              <a:buNone/>
            </a:pPr>
            <a:r>
              <a:rPr lang="fr-CA" dirty="0"/>
              <a:t>Dans un arrêt rendu le 24/01/2024, la troisième chambre civile de la Cour de cassation a confirmé que l’activité était de nature civile ,</a:t>
            </a:r>
          </a:p>
          <a:p>
            <a:pPr marL="0" indent="0">
              <a:buNone/>
            </a:pPr>
            <a:r>
              <a:rPr lang="fr-CA" dirty="0"/>
              <a:t>Elle devient commerciale qu’en présence d’au moins trois prestations dites hôtelières ou para –hôtelières </a:t>
            </a:r>
          </a:p>
          <a:p>
            <a:pPr marL="0" indent="0">
              <a:buNone/>
            </a:pPr>
            <a:endParaRPr lang="fr-CA"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732064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marL="0" indent="0">
              <a:buNone/>
            </a:pPr>
            <a:r>
              <a:rPr lang="fr-CA" dirty="0"/>
              <a:t>Ces critères de commercialité sont définis à l’article 261-D du Code général des  impôts : </a:t>
            </a:r>
          </a:p>
          <a:p>
            <a:pPr marL="0" indent="0">
              <a:buNone/>
            </a:pPr>
            <a:r>
              <a:rPr lang="fr-CA" dirty="0"/>
              <a:t>-le nettoyage régulier des locaux </a:t>
            </a:r>
          </a:p>
          <a:p>
            <a:pPr marL="0" indent="0">
              <a:buNone/>
            </a:pPr>
            <a:r>
              <a:rPr lang="fr-CA" dirty="0"/>
              <a:t>-le  petit déjeuner </a:t>
            </a:r>
          </a:p>
          <a:p>
            <a:pPr marL="0" indent="0">
              <a:buNone/>
            </a:pPr>
            <a:r>
              <a:rPr lang="fr-CA" dirty="0"/>
              <a:t>-la fourniture du linge de  maison </a:t>
            </a:r>
          </a:p>
          <a:p>
            <a:pPr marL="0" indent="0">
              <a:buNone/>
            </a:pPr>
            <a:r>
              <a:rPr lang="fr-CA" dirty="0"/>
              <a:t>-la réception , même non personnalisée de la clientèle; un simple système d’accueil électronique est suffisant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1990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marL="0" indent="0">
              <a:buNone/>
            </a:pPr>
            <a:r>
              <a:rPr lang="fr-CA" dirty="0"/>
              <a:t>Un service de ménage avant l’entrée du locataire et à sa sortie ne constitue pas un ménage régulier; il en va de même pour le  linge de  maison fourni uniquement à l’entrée du locataire; il ne s’agit pas d’un service régulier </a:t>
            </a:r>
          </a:p>
          <a:p>
            <a:pPr marL="0" indent="0">
              <a:buNone/>
            </a:pPr>
            <a:r>
              <a:rPr lang="fr-CA" dirty="0"/>
              <a:t>La simple remise des clés ne  permet pas de remplir la condition relative à  la réception de la  clientèle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577985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CA" dirty="0"/>
              <a:t>II)Les autorisations administratives à obtenir </a:t>
            </a:r>
          </a:p>
          <a:p>
            <a:pPr marL="0" indent="0">
              <a:buNone/>
            </a:pPr>
            <a:r>
              <a:rPr lang="fr-CA" dirty="0"/>
              <a:t>-les obligations déclaratives pour le loueur en meuble de tourisme : </a:t>
            </a:r>
          </a:p>
          <a:p>
            <a:pPr marL="0" indent="0">
              <a:buNone/>
            </a:pPr>
            <a:r>
              <a:rPr lang="fr-CA" dirty="0"/>
              <a:t>La résidence principale est le  lieu où l’on réside au moins 8 mois par an , sauf obligation  professionnelle , raison de santé ou cas de force majeure ( Article 2 de la  loi du 06/07/1989 ) </a:t>
            </a:r>
          </a:p>
          <a:p>
            <a:pPr marL="0" indent="0">
              <a:buNone/>
            </a:pPr>
            <a:r>
              <a:rPr lang="fr-CA" dirty="0"/>
              <a:t>La location de sa résidence principale dans la  limite de 120jours n’est donc soumise à aucune autorisation administrative</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420698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a:xfrm>
            <a:off x="539552" y="1700808"/>
            <a:ext cx="8229600" cy="4525963"/>
          </a:xfrm>
        </p:spPr>
        <p:txBody>
          <a:bodyPr>
            <a:normAutofit fontScale="92500" lnSpcReduction="10000"/>
          </a:bodyPr>
          <a:lstStyle/>
          <a:p>
            <a:pPr marL="0" indent="0">
              <a:buNone/>
            </a:pPr>
            <a:r>
              <a:rPr lang="fr-CA" dirty="0"/>
              <a:t>En cas de dépassement de la durée maximale de 120 jours de location d’une résidence principale , la sanction encourue est une amende 10 000euros ( article L324-1-1du Code de tourisme)</a:t>
            </a:r>
          </a:p>
          <a:p>
            <a:pPr marL="0" indent="0">
              <a:buNone/>
            </a:pPr>
            <a:r>
              <a:rPr lang="fr-CA" dirty="0"/>
              <a:t>La location pour une durée de plus de 120jours par an ou la location proposant des prestations hôtelières ou para-hôtelières requiert un changement d’usage ; au sens du Code de l’urbanisme, le  logement devient un hébergement touristique , soit un meublé de tourisme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671324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marL="0" indent="0">
              <a:buNone/>
            </a:pPr>
            <a:r>
              <a:rPr lang="fr-CA" dirty="0"/>
              <a:t>Dans les  communes de plus de 200 000 habitants , et celles des départements des hauts de Seine, de la Seine-Saint –Denis et du Val de Marne  ainsi que dans toutes les  communes qui l’ont décidé , l’article L631-7-A impose un changement d’affectation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45129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marL="0" indent="0">
              <a:buNone/>
            </a:pPr>
            <a:r>
              <a:rPr lang="fr-CA" dirty="0"/>
              <a:t>Non respect par le loueur de cette obligation: 50 000 euros par  local, assortis le cas échéant de  1000 euros d’astreinte par mètres carrés </a:t>
            </a:r>
            <a:r>
              <a:rPr lang="fr-CA" dirty="0" err="1"/>
              <a:t>jusu</a:t>
            </a:r>
            <a:r>
              <a:rPr lang="fr-CA" dirty="0"/>
              <a:t> ‘à ce que le local soit rendu  à son usage  d’habitation ( Article L 651-2 du Code de la construction et de l’habitation)</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18761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marL="0" indent="0">
              <a:buNone/>
            </a:pPr>
            <a:r>
              <a:rPr lang="fr-CA" dirty="0"/>
              <a:t>Avec loi récemment votée , de nouveaux  outils sont proposés aux mairies : mise en place de quotas de meublés de tourisme ;instauration des zones réservées exclusivement à la construction de résidences  principales , si elles sont situées en zone tendue ; au 1</a:t>
            </a:r>
            <a:r>
              <a:rPr lang="fr-CA" baseline="30000" dirty="0"/>
              <a:t>er</a:t>
            </a:r>
            <a:r>
              <a:rPr lang="fr-CA" dirty="0"/>
              <a:t> janvier 2025, les maires pourront abaisser de 120 à 90 jours maximal pendant lesquels une résidence principale pourra être mise en location</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265581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Introduction </a:t>
            </a:r>
            <a:endParaRPr lang="fr-FR" dirty="0"/>
          </a:p>
        </p:txBody>
      </p:sp>
      <p:sp>
        <p:nvSpPr>
          <p:cNvPr id="3" name="Espace réservé du contenu 2"/>
          <p:cNvSpPr>
            <a:spLocks noGrp="1"/>
          </p:cNvSpPr>
          <p:nvPr>
            <p:ph idx="1"/>
          </p:nvPr>
        </p:nvSpPr>
        <p:spPr/>
        <p:txBody>
          <a:bodyPr/>
          <a:lstStyle/>
          <a:p>
            <a:pPr marL="0" indent="0">
              <a:buNone/>
            </a:pPr>
            <a:r>
              <a:rPr lang="fr-CA" dirty="0"/>
              <a:t>Longtemps utilisée à des fins exclusivement touristiques , la location d’un logement pour une courte durée se développe en France à compter des années 70.Internet et le développement des plateformes numériques révolutionnent le marché en permettant la mise en relation simple et rapide de bailleurs et de </a:t>
            </a:r>
            <a:r>
              <a:rPr lang="fr-CA" dirty="0" err="1"/>
              <a:t>locataires;les</a:t>
            </a:r>
            <a:r>
              <a:rPr lang="fr-CA" dirty="0"/>
              <a:t> sociétés telles que AIRBNB ou BOOKING sont les emblèmes de ce succès</a:t>
            </a:r>
          </a:p>
          <a:p>
            <a:endParaRPr lang="fr-FR"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775874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fontScale="92500"/>
          </a:bodyPr>
          <a:lstStyle/>
          <a:p>
            <a:pPr marL="0" indent="0">
              <a:buNone/>
            </a:pPr>
            <a:r>
              <a:rPr lang="fr-CA" dirty="0"/>
              <a:t>-les obligations déclaratives qui pèsent sur les plateformes numériques </a:t>
            </a:r>
          </a:p>
          <a:p>
            <a:pPr marL="0" indent="0">
              <a:buNone/>
            </a:pPr>
            <a:r>
              <a:rPr lang="fr-CA" dirty="0"/>
              <a:t>Informer le loueur de son obligation de déclaration préalable </a:t>
            </a:r>
          </a:p>
          <a:p>
            <a:pPr marL="0" indent="0">
              <a:buNone/>
            </a:pPr>
            <a:r>
              <a:rPr lang="fr-CA" dirty="0"/>
              <a:t>Déconnection des annonces dépourvues d’un numéro d’enregistrement et les annonces qui dépassent le seuil de  120 jours dans le cas d’une résidence principale ou dans les  communes ayant mis en place  le  numéro d’enregistrement </a:t>
            </a:r>
          </a:p>
          <a:p>
            <a:pPr marL="0" indent="0">
              <a:buNone/>
            </a:pPr>
            <a:endParaRPr lang="fr-CA"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254891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pPr marL="0" indent="0">
              <a:buNone/>
            </a:pPr>
            <a:r>
              <a:rPr lang="fr-CA" dirty="0"/>
              <a:t> Toute personne qui ne se conforme pas à ces  obligations est passible d’une amende pouvant aller </a:t>
            </a:r>
            <a:r>
              <a:rPr lang="fr-CA" dirty="0" err="1"/>
              <a:t>jusqu</a:t>
            </a:r>
            <a:r>
              <a:rPr lang="fr-CA" dirty="0"/>
              <a:t> ‘à 50 00 euros par meublé </a:t>
            </a:r>
            <a:r>
              <a:rPr lang="fr-CA"/>
              <a:t>de tourisme ,</a:t>
            </a:r>
            <a:endParaRPr lang="fr-CA"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752140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92500"/>
          </a:bodyPr>
          <a:lstStyle/>
          <a:p>
            <a:pPr marL="0" indent="0">
              <a:buNone/>
            </a:pPr>
            <a:r>
              <a:rPr lang="fr-CA" dirty="0"/>
              <a:t>III)Le règlement de copropriété et la location de courte durée </a:t>
            </a:r>
          </a:p>
          <a:p>
            <a:pPr marL="0" indent="0">
              <a:buNone/>
            </a:pPr>
            <a:r>
              <a:rPr lang="fr-CA" dirty="0"/>
              <a:t>-La destination de l’immeuble </a:t>
            </a:r>
          </a:p>
          <a:p>
            <a:pPr marL="0" indent="0">
              <a:buNone/>
            </a:pPr>
            <a:r>
              <a:rPr lang="fr-CA" dirty="0"/>
              <a:t>Aux  termes de l’article 8 de la loi du10/07/1965, le règlement de  copropriété ne peut imposer aucune restriction aux droits des copropriétaires en dehors de celles qui seraient justifiées par la destination de l’immeuble , telle qu’elle est définie aux actes par ses caractères ou sa situation </a:t>
            </a:r>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CA" dirty="0"/>
          </a:p>
          <a:p>
            <a:endParaRPr lang="fr-FR"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86565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CA" dirty="0"/>
              <a:t>La destination de l’immeuble , c’est d’abord ce pourquoi l’immeuble est fait .</a:t>
            </a:r>
          </a:p>
          <a:p>
            <a:pPr marL="0" indent="0">
              <a:buNone/>
            </a:pPr>
            <a:r>
              <a:rPr lang="fr-CA" dirty="0"/>
              <a:t>Selon le Rapporteur de la  loi de 1965 devant  l’Assemblée Nationale , cette notion serait l’ensemble des conditions en  vue desquelles un copropriétaire a acheté son lot compte tenu des divers éléments , notamment : -l’ensemble des clauses et documents contractuels </a:t>
            </a:r>
          </a:p>
          <a:p>
            <a:pPr marL="0" indent="0">
              <a:buNone/>
            </a:pPr>
            <a:endParaRPr lang="fr-CA" dirty="0"/>
          </a:p>
          <a:p>
            <a:pPr marL="0" indent="0">
              <a:buNone/>
            </a:pPr>
            <a:endParaRPr lang="fr-CA"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377454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8453" y="1611376"/>
            <a:ext cx="8229600" cy="4525963"/>
          </a:xfrm>
        </p:spPr>
        <p:txBody>
          <a:bodyPr>
            <a:normAutofit/>
          </a:bodyPr>
          <a:lstStyle/>
          <a:p>
            <a:pPr marL="0" indent="0">
              <a:buNone/>
            </a:pPr>
            <a:r>
              <a:rPr lang="fr-CA" dirty="0"/>
              <a:t>-des caractéristiques physiques et de la situation de l’immeuble </a:t>
            </a:r>
          </a:p>
          <a:p>
            <a:pPr marL="0" indent="0">
              <a:buNone/>
            </a:pPr>
            <a:r>
              <a:rPr lang="fr-CA" dirty="0"/>
              <a:t>-la situation sociale de ses occupants </a:t>
            </a:r>
          </a:p>
          <a:p>
            <a:pPr marL="0" indent="0">
              <a:buNone/>
            </a:pPr>
            <a:r>
              <a:rPr lang="fr-CA" dirty="0"/>
              <a:t>La destination de  l’immeuble permet : -de définir de ce qu’est l’immeuble </a:t>
            </a:r>
          </a:p>
          <a:p>
            <a:pPr marL="0" indent="0">
              <a:buNone/>
            </a:pPr>
            <a:r>
              <a:rPr lang="fr-CA" dirty="0"/>
              <a:t>-de préciser les modes d’affectation des lots: usage d’habitation ,  local  commercial , local professionnel</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073702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marL="0" indent="0">
              <a:buNone/>
            </a:pPr>
            <a:r>
              <a:rPr lang="fr-CA" dirty="0"/>
              <a:t>Le plus couramment , on retrouve trois catégories de destination différentes s’agissant d’immeubles en copropriété :-les immeubles à usage unique d’habitation </a:t>
            </a:r>
          </a:p>
          <a:p>
            <a:pPr marL="0" indent="0">
              <a:buNone/>
            </a:pPr>
            <a:r>
              <a:rPr lang="fr-CA" dirty="0"/>
              <a:t>-les immeubles destinés à l’exercice d’une activité professionnelle ( industrie, bureaux,….)</a:t>
            </a:r>
          </a:p>
          <a:p>
            <a:pPr marL="0" indent="0">
              <a:buNone/>
            </a:pPr>
            <a:r>
              <a:rPr lang="fr-CA" dirty="0"/>
              <a:t>-les immeubles mixtes à usage d’habitation , mais abritant également des locaux professionnels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7729539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395536" y="2018772"/>
            <a:ext cx="8229600" cy="4525963"/>
          </a:xfrm>
        </p:spPr>
        <p:txBody>
          <a:bodyPr>
            <a:normAutofit lnSpcReduction="10000"/>
          </a:bodyPr>
          <a:lstStyle/>
          <a:p>
            <a:pPr marL="0" indent="0">
              <a:buNone/>
            </a:pPr>
            <a:r>
              <a:rPr lang="fr-CA" dirty="0"/>
              <a:t>Le règlement de copropriété  comporte  une  clause dite d’habitation bourgeoise à titre ordinaire: aucune activité professionnelle n’est tolérée ; l’activité de location de meublée de tourisme est directement contraire à la destination de  l’immeuble </a:t>
            </a:r>
          </a:p>
          <a:p>
            <a:pPr marL="0" indent="0">
              <a:buNone/>
            </a:pPr>
            <a:r>
              <a:rPr lang="fr-CA" dirty="0"/>
              <a:t>S’il n’existe qu’une clause d’habitation bourgeoise à titre ordinaire , l’exercice d’une profession libérale est tolérée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308657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700808"/>
            <a:ext cx="8229600" cy="4525963"/>
          </a:xfrm>
        </p:spPr>
        <p:txBody>
          <a:bodyPr>
            <a:normAutofit/>
          </a:bodyPr>
          <a:lstStyle/>
          <a:p>
            <a:pPr marL="0" indent="0">
              <a:buNone/>
            </a:pPr>
            <a:r>
              <a:rPr lang="fr-CA" dirty="0"/>
              <a:t>Une mise en location d’un appartement pour  une durée ne dépassant 120 jours ne porte pas atteinte à  la destination de l’immeuble ; une location dépassant 120 jours et nécessitant un changement d’usage porte atteinte à la destination de l’immeuble compte tenu de ce que le  lot devient un meublé dit de tourisme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2042267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CA" dirty="0"/>
              <a:t>Dans  un arrêt de la Cour d’appel de Paris rendu le 25/10/2023, il a été jugé que le fait pour les copropriétaires d’avoir obtenu de la  part de  la  commune , une autorisation de changement d’usage pour pouvoir faire de la location de meublé de tourisme , ne  leur permet pas de soutenir qu’ils  n’exercent pas d’</a:t>
            </a:r>
            <a:r>
              <a:rPr lang="fr-CA" dirty="0" err="1"/>
              <a:t>acitivté</a:t>
            </a:r>
            <a:r>
              <a:rPr lang="fr-CA" dirty="0"/>
              <a:t>  commerciale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5297009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marL="0" indent="0">
              <a:buNone/>
            </a:pPr>
            <a:r>
              <a:rPr lang="fr-CA" dirty="0" err="1"/>
              <a:t>Jusqu</a:t>
            </a:r>
            <a:r>
              <a:rPr lang="fr-CA" dirty="0"/>
              <a:t> ‘à l’adoption de la loi visant à renforcer les  outils de régulation des  meublés de tourisme  à  l’échelle  locale , l’assemblée générale ne pouvait pas  interdire la location meublée sans  un  vote à l’unanimité des  voix des copropriétaire . </a:t>
            </a:r>
          </a:p>
          <a:p>
            <a:pPr marL="0" indent="0">
              <a:buNone/>
            </a:pPr>
            <a:r>
              <a:rPr lang="fr-CA" dirty="0"/>
              <a:t>Aux  termes de l’article 26  de la  loi du 10/07/1965 , l’assemblée générale ne peut pas , à quelque  majorité que ce soit , imposer à  un  copropriétaire une modification à la destination de ses parties privatives , telles qu’elles résultent du règlement de copropriété.</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846606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marL="0" indent="0">
              <a:buNone/>
            </a:pPr>
            <a:r>
              <a:rPr lang="fr-CA" dirty="0"/>
              <a:t>La location meublée saisonnière est très attractive: rentabilité plus forte qu’en location nue , régime fiscal très favorable , obligations moindres que dans le cadre d’un contrat de location classique </a:t>
            </a:r>
          </a:p>
          <a:p>
            <a:pPr marL="0" indent="0">
              <a:buNone/>
            </a:pPr>
            <a:r>
              <a:rPr lang="fr-CA" dirty="0"/>
              <a:t>AIRBNB a  -pour la France- recensé 5 fois plus de réservations en 2024 que l’année précédente ;cette activité suscite des réactions d’hostilité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2722703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CA" dirty="0"/>
              <a:t>Après le quatrième alinéa de l’article 26 de la loi du 10/07/1965 , la modification du règlement de copropriété qui concerne l’interdiction de location des lots à usage d’habitation autres que ceux  constituant une résidence principale au sens de l’article 2 de la  loi n°89-462 du6 /07/1989 tendant à améliorer les rapports locatifs et portant modification de la  loi 86-1290 du 23/12/1986, en meublés de tourisme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2454826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marL="0" indent="0">
              <a:buNone/>
            </a:pPr>
            <a:r>
              <a:rPr lang="fr-CA" dirty="0"/>
              <a:t>La modification prévue au d  du présent article ne  être décidée que dans les copropriétés  dont le règlement interdit toute activité  commerciale dans les  lots qui ne sont pas spécifiquement à destination commerciale.</a:t>
            </a:r>
          </a:p>
          <a:p>
            <a:pPr marL="0" indent="0">
              <a:buNone/>
            </a:pPr>
            <a:r>
              <a:rPr lang="fr-CA" dirty="0"/>
              <a:t>Cette disposition est une avancée majeure dans la faculté donnée aux syndicats de copropriétaires de lutter contre le développement de la location de meublé de tourisme ; il y a toutefois lieu de s’interroger sur la censure éventuelle que le Conseil constitutionnel pourrait prononcer s’il était saisi</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9127643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CA" dirty="0"/>
              <a:t>La loi ALUR prévoyait un tel dispositif mais  avec  un vote à  la  majorité des suffrages exprimés, soit celle de l’article 24 de la  loi du 10/07/1965</a:t>
            </a:r>
          </a:p>
          <a:p>
            <a:pPr marL="0" indent="0">
              <a:buNone/>
            </a:pPr>
            <a:r>
              <a:rPr lang="fr-CA" dirty="0"/>
              <a:t>Censure au visa de l’article 2 de la Déclaration de 1789 relatives aux  conditions  d’exercice  du droit de propriété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2915072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Conclusion </a:t>
            </a:r>
            <a:endParaRPr lang="fr-FR" dirty="0"/>
          </a:p>
        </p:txBody>
      </p:sp>
      <p:sp>
        <p:nvSpPr>
          <p:cNvPr id="3" name="Espace réservé du contenu 2"/>
          <p:cNvSpPr>
            <a:spLocks noGrp="1"/>
          </p:cNvSpPr>
          <p:nvPr>
            <p:ph idx="1"/>
          </p:nvPr>
        </p:nvSpPr>
        <p:spPr/>
        <p:txBody>
          <a:bodyPr>
            <a:normAutofit/>
          </a:bodyPr>
          <a:lstStyle/>
          <a:p>
            <a:pPr marL="0" indent="0">
              <a:buNone/>
            </a:pPr>
            <a:r>
              <a:rPr lang="fr-CA" dirty="0"/>
              <a:t>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2680517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CA"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9434042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CA"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8669316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3852065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485850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1233650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91811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CA" dirty="0"/>
              <a:t>-il est de plus en plus difficile de trouver des logements à des prix raisonnables dans les grandes villes.</a:t>
            </a:r>
          </a:p>
          <a:p>
            <a:pPr marL="0" indent="0">
              <a:buNone/>
            </a:pPr>
            <a:r>
              <a:rPr lang="fr-CA" dirty="0"/>
              <a:t>-les résidents se plaignent des nuisances liées au allées et venues des locataires , des dégradations causées aux parties communes , et des troubles de voisinage </a:t>
            </a:r>
          </a:p>
          <a:p>
            <a:pPr marL="0" indent="0">
              <a:buNone/>
            </a:pPr>
            <a:r>
              <a:rPr lang="fr-CA" dirty="0"/>
              <a:t>-les professionnels de l’hôtellerie dénoncent une concurrence déloyale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204246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609924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1353566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marL="0" indent="0">
              <a:buNone/>
            </a:pPr>
            <a:r>
              <a:rPr lang="fr-CA" dirty="0"/>
              <a:t>Article L242-1 du Code des assurances :Toute personne physique qui , agissant en qualité de propriétaire de l’ouvrage , fait réaliser des travaux de construction, doit souscrire avant  l’ouverture du chantier , pour son compte ou  pour celui des propriétaires  successifs , une assurance garantissant ,en dehors  de toute recherche  des responsabilités , le paiement de la totalité des  travaux de réparation des dommages de la nature de ceux dont sont responsables  les constructeurs  au sens de l’article 1792-1du Code civil,</a:t>
            </a:r>
            <a:endParaRPr lang="fr-FR"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8821474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pPr marL="0" indent="0">
              <a:buNone/>
            </a:pPr>
            <a:r>
              <a:rPr lang="fr-CA" dirty="0"/>
              <a:t>L’assurance doit  être souscrite avant le début  du  chantier ; sanctions encourues : responsabilité pénale et  civile du syndic </a:t>
            </a:r>
          </a:p>
          <a:p>
            <a:pPr marL="0" indent="0">
              <a:buNone/>
            </a:pPr>
            <a:r>
              <a:rPr lang="fr-CA" dirty="0"/>
              <a:t>Elle entre en vigueur : avant  la réception des travaux  après mise en demeure restée infructueuse à  l’entrepreneur et résiliation du marché  pour défaut de réparation de désordres à  caractère décennal </a:t>
            </a:r>
          </a:p>
          <a:p>
            <a:pPr marL="0" indent="0">
              <a:buNone/>
            </a:pPr>
            <a:r>
              <a:rPr lang="fr-CA" dirty="0"/>
              <a:t>Après réception des  travaux , lorsque l’entrepreneur n’a pas exécuté la levée des réserves  durant l’année  de la  garantie de parfait achèvement </a:t>
            </a:r>
            <a:endParaRPr lang="fr-FR"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9934237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pPr marL="0" indent="0">
              <a:buNone/>
            </a:pPr>
            <a:r>
              <a:rPr lang="fr-CA" dirty="0"/>
              <a:t>Formalisme de la déclaration de sinistre –délais et étapes de gestion  </a:t>
            </a:r>
          </a:p>
          <a:p>
            <a:pPr marL="0" indent="0">
              <a:buNone/>
            </a:pPr>
            <a:r>
              <a:rPr lang="fr-CA" dirty="0"/>
              <a:t>Déclaration doit comporter  certaines mentions ( dont numéro du  contrat , date d’apparition des désordres description et localisation)</a:t>
            </a:r>
          </a:p>
          <a:p>
            <a:pPr marL="0" indent="0">
              <a:buNone/>
            </a:pPr>
            <a:r>
              <a:rPr lang="fr-CA" dirty="0"/>
              <a:t>Dans les  15 jours de la déclaration de sinistre , l’assureur peut rejeter la  garantie si celle-ci est manifestement injustifiée ou proposer une indemnité lorsque le montant de réparation des dommages  est  inférieur ou égal à  1800 euros</a:t>
            </a:r>
            <a:endParaRPr lang="fr-FR"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6807850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CA" dirty="0"/>
              <a:t>Désignation d’un expert  dans  tous  les  autres  cas; délai de 60 jours à compter de  la réception de la déclaration de  sinistre pour  notifier à l’assuré sa décision quant au principe de la  mise en  jeu de la  garantie ; en cas d’acceptation de cette garantie , l offre d’indemnité doit être présentée dans les 90 jours de  la déclaration de sinistre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35527869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marL="0" indent="0">
              <a:buNone/>
            </a:pPr>
            <a:r>
              <a:rPr lang="fr-CA" dirty="0"/>
              <a:t>Article L242-1 du Code des assurances :Toute personne physique qui , agissant en qualité de propriétaire de l’ouvrage , fait réaliser des travaux de construction, doit souscrire avant  l’ouverture du chantier , pour son compte ou  pour celui des propriétaires  successifs , une assurance garantissant ,en dehors  de toute recherche  des responsabilités , le paiement de la totalité des  travaux de réparation des dommages de la nature de ceux dont sont responsables  les constructeurs  au sens de l’article 1792-1du Code civil,</a:t>
            </a:r>
            <a:endParaRPr lang="fr-FR"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7149089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marL="0" indent="0">
              <a:buNone/>
            </a:pPr>
            <a:r>
              <a:rPr lang="fr-CA" dirty="0"/>
              <a:t>Article L242-1 du Code des assurances :Toute personne physique qui , agissant en qualité de propriétaire de l’ouvrage , fait réaliser des travaux de construction, doit souscrire avant  l’ouverture du chantier , pour son compte ou  pour celui des propriétaires  successifs , une assurance garantissant ,en dehors  de toute recherche  des responsabilités , le paiement de la totalité des  travaux de réparation des dommages de la nature de ceux dont sont responsables  les constructeurs  au sens de l’article 1792-1du Code civil,</a:t>
            </a:r>
            <a:endParaRPr lang="fr-FR"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7071435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marL="0" indent="0">
              <a:buNone/>
            </a:pPr>
            <a:r>
              <a:rPr lang="fr-CA" dirty="0"/>
              <a:t>Article L242-1 du Code des assurances :Toute personne physique qui , agissant en qualité de propriétaire de l’ouvrage , fait réaliser des travaux de construction, doit souscrire avant  l’ouverture du chantier , pour son compte ou  pour celui des propriétaires  successifs , une assurance garantissant ,en dehors  de toute recherche  des responsabilités , le paiement de la totalité des  travaux de réparation des dommages de la nature de ceux dont sont responsables  les constructeurs  au sens de l’article 1792-1du Code civil,</a:t>
            </a:r>
            <a:endParaRPr lang="fr-FR"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1741127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marL="0" indent="0">
              <a:buNone/>
            </a:pPr>
            <a:r>
              <a:rPr lang="fr-CA" dirty="0"/>
              <a:t>Article L242-1 du Code des assurances :Toute personne physique qui , agissant en qualité de propriétaire de l’ouvrage , fait réaliser des travaux de construction, doit souscrire avant  l’ouverture du chantier , pour son compte ou  pour celui des propriétaires  successifs , une assurance garantissant ,en dehors  de toute recherche  des responsabilités , le paiement de la totalité des  travaux de réparation des dommages de la nature de ceux dont sont responsables  les constructeurs  au sens de l’article 1792-1du Code civil,</a:t>
            </a:r>
            <a:endParaRPr lang="fr-FR"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882501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marL="0" indent="0">
              <a:buNone/>
            </a:pPr>
            <a:r>
              <a:rPr lang="fr-CA" dirty="0"/>
              <a:t>Nous allons tenter de clarifier le régime  des locations de meublés de courte  durée et de vous proposer des  solutions pour les limiter , voire les interdire purement et simplement; une proposition de loi –visant à renforcer les outils de régulation des meublés de tourisme à l’échelle locale a été votée le 5/11/2024 au Sénat et le 7/11/2024 à  l’Assemblée  nationale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757162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marL="0" indent="0">
              <a:buNone/>
            </a:pPr>
            <a:r>
              <a:rPr lang="fr-CA" dirty="0"/>
              <a:t>Pour la première fois , le législateur donne aux syndicats des copropriétaires la possibilité d’interdire les  locations de meublées de tourisme par  une modification du règlement de copropriété dans un certain type d’immeuble : celui dans lequel aucune activité commerciale n’est tolérée.</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1669692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marL="0" indent="0">
              <a:buNone/>
            </a:pPr>
            <a:r>
              <a:rPr lang="fr-CA" dirty="0"/>
              <a:t>Les principales étapes de la législation applicables aux meublés de tourisme : </a:t>
            </a:r>
          </a:p>
          <a:p>
            <a:pPr marL="0" indent="0">
              <a:buNone/>
            </a:pPr>
            <a:r>
              <a:rPr lang="fr-CA" dirty="0"/>
              <a:t>-Loi ALUR (2014):la location d’un logement comme meublé de tourisme constitue un changement d’usage /Obligations d’information des loueurs par les plateformes</a:t>
            </a:r>
          </a:p>
          <a:p>
            <a:pPr marL="0" indent="0">
              <a:buNone/>
            </a:pPr>
            <a:r>
              <a:rPr lang="fr-CA" dirty="0"/>
              <a:t>-Loi République numérique : -Création de la procédure du numéro d’enregistrement </a:t>
            </a:r>
          </a:p>
          <a:p>
            <a:pPr marL="0" indent="0">
              <a:buNone/>
            </a:pPr>
            <a:endParaRPr lang="fr-CA" dirty="0"/>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171629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fontScale="92500"/>
          </a:bodyPr>
          <a:lstStyle/>
          <a:p>
            <a:pPr marL="0" indent="0">
              <a:buNone/>
            </a:pPr>
            <a:r>
              <a:rPr lang="fr-CA" dirty="0"/>
              <a:t>-Interdiction pour les plateformes de permettre la location plus de 120 jours d’une résidence principale par leur intermédiaire </a:t>
            </a:r>
          </a:p>
          <a:p>
            <a:pPr marL="0" indent="0">
              <a:buNone/>
            </a:pPr>
            <a:r>
              <a:rPr lang="fr-CA" dirty="0"/>
              <a:t>-Loi ELAN ( 2018) : -Création de la  procédure de transmission d’informations aux  communes qui appliquent le  numéro d’enregistrement ,</a:t>
            </a:r>
          </a:p>
          <a:p>
            <a:pPr marL="0" indent="0">
              <a:buNone/>
            </a:pPr>
            <a:r>
              <a:rPr lang="fr-CA" dirty="0"/>
              <a:t>-Loi Engagement et proximité :-Création de la  procédure d’autorisation pour la location de locaux  commerciaux comme meublés de tourisme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2024894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fontScale="85000" lnSpcReduction="10000"/>
          </a:bodyPr>
          <a:lstStyle/>
          <a:p>
            <a:pPr marL="0" indent="0">
              <a:buNone/>
            </a:pPr>
            <a:r>
              <a:rPr lang="fr-CA" dirty="0"/>
              <a:t>I)Qu’est ce que la  location de courte durée </a:t>
            </a:r>
          </a:p>
          <a:p>
            <a:pPr marL="0" indent="0">
              <a:buNone/>
            </a:pPr>
            <a:r>
              <a:rPr lang="fr-CA" dirty="0"/>
              <a:t>La location de type AIRBNB est un hébergement meublé, équipé pour y vivre correctement de sorte que le locataire puisse entrer dans les lieux en apportant uniquement ses effets personnels </a:t>
            </a:r>
          </a:p>
          <a:p>
            <a:pPr marL="0" indent="0">
              <a:buNone/>
            </a:pPr>
            <a:r>
              <a:rPr lang="fr-CA" dirty="0"/>
              <a:t>Une définition en est donnée à l’article L 324-1-1 du Code du tourisme : « des villas, des appartements ou des studios meublés à l’usage exclusif du locataire , offerts à une clientèle de passage qui n’ y élit pas domicile et qui y effectue des séjours caractérisés par une location  à la  journée , à la semaine ou au mois </a:t>
            </a:r>
          </a:p>
        </p:txBody>
      </p:sp>
      <p:sp>
        <p:nvSpPr>
          <p:cNvPr id="4" name="Espace réservé du pied de page 3"/>
          <p:cNvSpPr>
            <a:spLocks noGrp="1"/>
          </p:cNvSpPr>
          <p:nvPr>
            <p:ph type="ftr" sz="quarter" idx="11"/>
          </p:nvPr>
        </p:nvSpPr>
        <p:spPr/>
        <p:txBody>
          <a:bodyPr/>
          <a:lstStyle/>
          <a:p>
            <a:endParaRPr lang="fr-FR"/>
          </a:p>
        </p:txBody>
      </p:sp>
    </p:spTree>
    <p:extLst>
      <p:ext uri="{BB962C8B-B14F-4D97-AF65-F5344CB8AC3E}">
        <p14:creationId xmlns:p14="http://schemas.microsoft.com/office/powerpoint/2010/main" val="405033764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786</TotalTime>
  <Words>2502</Words>
  <Application>Microsoft Office PowerPoint</Application>
  <PresentationFormat>Affichage à l'écran (4:3)</PresentationFormat>
  <Paragraphs>104</Paragraphs>
  <Slides>49</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49</vt:i4>
      </vt:variant>
    </vt:vector>
  </HeadingPairs>
  <TitlesOfParts>
    <vt:vector size="52" baseType="lpstr">
      <vt:lpstr>Arial</vt:lpstr>
      <vt:lpstr>Calibri</vt:lpstr>
      <vt:lpstr>Thème Office</vt:lpstr>
      <vt:lpstr> </vt:lpstr>
      <vt:lpstr>Introduction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Conclusion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conférence ou de l’atelier</dc:title>
  <dc:creator>pc</dc:creator>
  <cp:lastModifiedBy>Asia LAJAJ</cp:lastModifiedBy>
  <cp:revision>93</cp:revision>
  <cp:lastPrinted>2023-05-03T09:24:37Z</cp:lastPrinted>
  <dcterms:created xsi:type="dcterms:W3CDTF">2018-09-22T09:06:44Z</dcterms:created>
  <dcterms:modified xsi:type="dcterms:W3CDTF">2025-01-03T08:04:34Z</dcterms:modified>
</cp:coreProperties>
</file>