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62" r:id="rId4"/>
    <p:sldId id="279" r:id="rId5"/>
    <p:sldId id="258" r:id="rId6"/>
    <p:sldId id="259" r:id="rId7"/>
    <p:sldId id="281" r:id="rId8"/>
    <p:sldId id="282" r:id="rId9"/>
    <p:sldId id="284" r:id="rId10"/>
    <p:sldId id="283" r:id="rId11"/>
    <p:sldId id="285" r:id="rId12"/>
    <p:sldId id="286" r:id="rId13"/>
    <p:sldId id="287" r:id="rId14"/>
    <p:sldId id="288" r:id="rId15"/>
    <p:sldId id="289" r:id="rId16"/>
    <p:sldId id="290" r:id="rId17"/>
    <p:sldId id="291" r:id="rId18"/>
    <p:sldId id="293" r:id="rId19"/>
    <p:sldId id="292" r:id="rId20"/>
    <p:sldId id="294" r:id="rId21"/>
    <p:sldId id="278" r:id="rId22"/>
  </p:sldIdLst>
  <p:sldSz cx="12192000" cy="6858000"/>
  <p:notesSz cx="6742113"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3A4C56-DA29-4385-AB28-2503579B05A0}" v="809" dt="2024-01-09T17:50:42.291"/>
    <p1510:client id="{313F8352-1874-47B3-AC42-45600E0E934E}" v="2121" dt="2024-01-05T20:55:55.991"/>
    <p1510:client id="{7C217928-4615-4B43-8B83-202BE87A72FA}" v="1921" dt="2024-01-11T14:52:50.082"/>
    <p1510:client id="{914ED7B6-4732-4435-AB97-F2E0F4CF77EB}" v="985" dt="2024-01-11T16:33:55.820"/>
    <p1510:client id="{A688B7AB-3BB8-4FBB-9810-F0BDC885C963}" v="68" dt="2024-01-05T20:01:23.014"/>
    <p1510:client id="{EAC8DFDD-0752-4AD3-A0EB-2BE36741E4B5}" v="264" dt="2024-01-05T21:15:56.231"/>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4660"/>
  </p:normalViewPr>
  <p:slideViewPr>
    <p:cSldViewPr snapToGrid="0">
      <p:cViewPr varScale="1">
        <p:scale>
          <a:sx n="114" d="100"/>
          <a:sy n="114" d="100"/>
        </p:scale>
        <p:origin x="35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fr-FR" smtClean="0"/>
              <a:t>18/03/2025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18/03/2025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38941B0-F4D5-4460-BCAD-F7E2B41A8257}" type="datetimeFigureOut">
              <a:rPr lang="fr-FR" smtClean="0"/>
              <a:t>18/03/2025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38941B0-F4D5-4460-BCAD-F7E2B41A8257}" type="datetimeFigureOut">
              <a:rPr lang="fr-FR" smtClean="0"/>
              <a:t>18/03/2025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fr-FR" smtClean="0"/>
              <a:t>18/03/2025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18/03/2025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fr-FR" smtClean="0"/>
              <a:t>18/03/2025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C6CCC6-2BE5-4E42-96A4-D1E8E81A3D8E}" type="slidenum">
              <a:rPr lang="fr-FR" smtClean="0"/>
              <a:t>‹N°›</a:t>
            </a:fld>
            <a:endParaRPr lang="fr-FR"/>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38941B0-F4D5-4460-BCAD-F7E2B41A8257}" type="datetimeFigureOut">
              <a:rPr lang="fr-FR" smtClean="0"/>
              <a:t>18/03/2025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7C6CCC6-2BE5-4E42-96A4-D1E8E81A3D8E}" type="slidenum">
              <a:rPr lang="fr-FR" smtClean="0"/>
              <a:t>‹N°›</a:t>
            </a:fld>
            <a:endParaRPr lang="fr-FR"/>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ctrTitle"/>
          </p:nvPr>
        </p:nvSpPr>
        <p:spPr>
          <a:xfrm>
            <a:off x="1524000" y="1293338"/>
            <a:ext cx="9144000" cy="3274592"/>
          </a:xfrm>
        </p:spPr>
        <p:txBody>
          <a:bodyPr anchor="ctr">
            <a:normAutofit fontScale="90000"/>
          </a:bodyPr>
          <a:lstStyle/>
          <a:p>
            <a:r>
              <a:rPr lang="fr-FR" sz="7200" dirty="0"/>
              <a:t>Le non-renouvellement et la résiliation du contrat de syndic</a:t>
            </a:r>
            <a:br>
              <a:rPr lang="fr-FR" sz="7200" dirty="0"/>
            </a:br>
            <a:endParaRPr lang="fr-FR" sz="7200" dirty="0"/>
          </a:p>
        </p:txBody>
      </p:sp>
      <p:sp>
        <p:nvSpPr>
          <p:cNvPr id="3" name="Sous-titre 2"/>
          <p:cNvSpPr>
            <a:spLocks noGrp="1"/>
          </p:cNvSpPr>
          <p:nvPr>
            <p:ph type="subTitle" idx="1"/>
          </p:nvPr>
        </p:nvSpPr>
        <p:spPr>
          <a:xfrm>
            <a:off x="1524000" y="5514052"/>
            <a:ext cx="9144000" cy="651910"/>
          </a:xfrm>
        </p:spPr>
        <p:txBody>
          <a:bodyPr vert="horz" lIns="91440" tIns="45720" rIns="91440" bIns="45720" rtlCol="0" anchor="ctr">
            <a:normAutofit/>
          </a:bodyPr>
          <a:lstStyle/>
          <a:p>
            <a:endParaRPr lang="fr-FR" sz="1500" dirty="0">
              <a:latin typeface="Arial" panose="020B0604020202020204" pitchFamily="34" charset="0"/>
              <a:cs typeface="Arial" panose="020B0604020202020204" pitchFamily="34" charset="0"/>
            </a:endParaRPr>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26" name="Picture 2" descr="f8df1bef-6142-4e4a-b0fa-a0c9dc9f2f98@mxp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3" y="4763"/>
            <a:ext cx="129540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408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solidFill>
                  <a:srgbClr val="0070C0"/>
                </a:solidFill>
              </a:rPr>
              <a:t>II / La résiliation du contrat de syndic</a:t>
            </a:r>
            <a:endParaRPr lang="fr-FR" dirty="0">
              <a:solidFill>
                <a:srgbClr val="0070C0"/>
              </a:solidFill>
            </a:endParaRPr>
          </a:p>
        </p:txBody>
      </p:sp>
      <p:sp>
        <p:nvSpPr>
          <p:cNvPr id="3" name="Espace réservé du contenu 2"/>
          <p:cNvSpPr>
            <a:spLocks noGrp="1"/>
          </p:cNvSpPr>
          <p:nvPr>
            <p:ph idx="1"/>
          </p:nvPr>
        </p:nvSpPr>
        <p:spPr>
          <a:xfrm>
            <a:off x="838200" y="1408670"/>
            <a:ext cx="10515600" cy="4768293"/>
          </a:xfrm>
        </p:spPr>
        <p:txBody>
          <a:bodyPr>
            <a:normAutofit/>
          </a:bodyPr>
          <a:lstStyle/>
          <a:p>
            <a:pPr marL="0" indent="0">
              <a:buNone/>
            </a:pPr>
            <a:r>
              <a:rPr lang="fr-CA" sz="2200" dirty="0"/>
              <a:t>Cf. article 5 du contrat type : </a:t>
            </a:r>
            <a:endParaRPr lang="fr-FR" sz="2200" dirty="0"/>
          </a:p>
          <a:p>
            <a:pPr marL="0" indent="0">
              <a:buNone/>
            </a:pPr>
            <a:r>
              <a:rPr lang="fr-CA" sz="2000" dirty="0"/>
              <a:t>« 5. Nouvelle désignation du syndic</a:t>
            </a:r>
          </a:p>
          <a:p>
            <a:pPr marL="0" indent="0" algn="ctr">
              <a:buNone/>
            </a:pPr>
            <a:r>
              <a:rPr lang="fr-CA" sz="2000" dirty="0"/>
              <a:t>[…]</a:t>
            </a:r>
            <a:endParaRPr lang="fr-FR" sz="2000" dirty="0"/>
          </a:p>
          <a:p>
            <a:pPr marL="0" indent="0" algn="just">
              <a:buNone/>
            </a:pPr>
            <a:r>
              <a:rPr lang="fr-FR" sz="2000" dirty="0"/>
              <a:t>Lorsqu'il est envisagé de désigner un nouveau syndic, il peut être mis fin au présent contrat, de manière anticipée et sans indemnité, dès lors que la question du changement de syndic et de la date de fin du présent contrat sont inscrites à l'ordre du jour d'une assemblée générale convoquée dans les trois mois précédant le terme du présent contrat.</a:t>
            </a:r>
            <a:br>
              <a:rPr lang="fr-FR" sz="2000" dirty="0"/>
            </a:br>
            <a:endParaRPr lang="fr-FR" sz="2000" dirty="0"/>
          </a:p>
          <a:p>
            <a:pPr marL="0" indent="0" algn="just">
              <a:buNone/>
            </a:pPr>
            <a:r>
              <a:rPr lang="fr-FR" sz="2000" dirty="0"/>
              <a:t>Le syndic qui ne souhaite pas être désigné à nouveau doit en informer le président du conseil syndical au moins trois mois avant la tenue de cette assemblée générale. »</a:t>
            </a:r>
          </a:p>
          <a:p>
            <a:pPr marL="0" indent="0">
              <a:buNone/>
            </a:pPr>
            <a:endParaRPr lang="fr-CA" sz="2000" dirty="0"/>
          </a:p>
          <a:p>
            <a:pPr marL="0" indent="0">
              <a:buNone/>
            </a:pPr>
            <a:r>
              <a:rPr lang="fr-CA" sz="2000" dirty="0"/>
              <a:t>Dans le cadre de cette procédure, il n’est pas besoin de démontrer une faute particulière, que ce soit de la part du syndic ou du syndicat des copropriétaires ;</a:t>
            </a:r>
            <a:endParaRPr lang="fr-FR" sz="2000" dirty="0"/>
          </a:p>
          <a:p>
            <a:pPr marL="0" indent="0">
              <a:buNone/>
            </a:pPr>
            <a:endParaRPr lang="fr-FR" dirty="0"/>
          </a:p>
        </p:txBody>
      </p:sp>
    </p:spTree>
    <p:extLst>
      <p:ext uri="{BB962C8B-B14F-4D97-AF65-F5344CB8AC3E}">
        <p14:creationId xmlns:p14="http://schemas.microsoft.com/office/powerpoint/2010/main" val="4248074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158875"/>
          </a:xfrm>
        </p:spPr>
        <p:txBody>
          <a:bodyPr>
            <a:normAutofit fontScale="90000"/>
          </a:bodyPr>
          <a:lstStyle/>
          <a:p>
            <a:r>
              <a:rPr lang="fr-CA" b="1" dirty="0">
                <a:solidFill>
                  <a:srgbClr val="C00000"/>
                </a:solidFill>
              </a:rPr>
              <a:t>B/ La résiliation pour inexécution suffisamment grave</a:t>
            </a:r>
            <a:endParaRPr lang="fr-FR" b="1" dirty="0">
              <a:solidFill>
                <a:srgbClr val="C00000"/>
              </a:solidFill>
            </a:endParaRPr>
          </a:p>
        </p:txBody>
      </p:sp>
      <p:sp>
        <p:nvSpPr>
          <p:cNvPr id="3" name="Espace réservé du contenu 2"/>
          <p:cNvSpPr>
            <a:spLocks noGrp="1"/>
          </p:cNvSpPr>
          <p:nvPr>
            <p:ph idx="1"/>
          </p:nvPr>
        </p:nvSpPr>
        <p:spPr>
          <a:xfrm>
            <a:off x="411893" y="1524000"/>
            <a:ext cx="11532972" cy="4983891"/>
          </a:xfrm>
        </p:spPr>
        <p:txBody>
          <a:bodyPr>
            <a:normAutofit/>
          </a:bodyPr>
          <a:lstStyle/>
          <a:p>
            <a:pPr marL="0" indent="0">
              <a:buNone/>
            </a:pPr>
            <a:r>
              <a:rPr lang="fr-CA" sz="2000" dirty="0">
                <a:solidFill>
                  <a:srgbClr val="00B050"/>
                </a:solidFill>
              </a:rPr>
              <a:t>1 / La résiliation à l’initiative du syndic </a:t>
            </a:r>
          </a:p>
          <a:p>
            <a:pPr marL="0" indent="0" algn="just">
              <a:buNone/>
            </a:pPr>
            <a:r>
              <a:rPr lang="fr-CA" sz="2000" b="1" u="sng" dirty="0"/>
              <a:t>Rappel</a:t>
            </a:r>
            <a:r>
              <a:rPr lang="fr-CA" sz="2000" dirty="0"/>
              <a:t> : La résiliation d’un contrat pour inexécution suffisamment grave est prévue dans le droit commun des contrats, à l’article 1224 du Code civil. Cf. également art. 18 de la loi de 1965 : </a:t>
            </a:r>
            <a:endParaRPr lang="fr-FR" sz="2000" dirty="0"/>
          </a:p>
          <a:p>
            <a:pPr marL="0" indent="0" algn="just">
              <a:buNone/>
            </a:pPr>
            <a:r>
              <a:rPr lang="fr-FR" sz="2000" dirty="0"/>
              <a:t>« VIII.- Le contrat de syndic peut être résilié par une partie </a:t>
            </a:r>
            <a:r>
              <a:rPr lang="fr-FR" sz="2000" b="1" dirty="0"/>
              <a:t>en cas d'inexécution suffisamment grave de l'autre partie.</a:t>
            </a:r>
            <a:endParaRPr lang="fr-FR" sz="2000" dirty="0"/>
          </a:p>
          <a:p>
            <a:pPr marL="0" indent="0" algn="just">
              <a:buNone/>
            </a:pPr>
            <a:r>
              <a:rPr lang="fr-FR" sz="2000" dirty="0"/>
              <a:t>Lorsque le syndic est à l'initiative de la résiliation du contrat</a:t>
            </a:r>
            <a:r>
              <a:rPr lang="fr-FR" sz="2000" b="1" u="sng" dirty="0"/>
              <a:t>, il notifie sa volonté de résiliation au président du conseil syndical, ou, à défaut de conseil syndical, à l'ensemble des copropriétaires, en précisant la ou les inexécutions reprochées au syndicat des copropriétaires</a:t>
            </a:r>
            <a:r>
              <a:rPr lang="fr-FR" sz="2000" dirty="0"/>
              <a:t>.</a:t>
            </a:r>
          </a:p>
          <a:p>
            <a:pPr marL="0" indent="0" algn="just">
              <a:buNone/>
            </a:pPr>
            <a:r>
              <a:rPr lang="fr-FR" sz="2000" dirty="0"/>
              <a:t>Dans un délai qui ne peut être inférieur à deux mois à compter de cette notification, le syndic convoque une assemblée générale et inscrit à l'ordre du jour la question de la désignation d'un nouveau syndic. La résiliation du contrat prend effet au plus tôt un jour franc après la tenue de l'assemblée générale. </a:t>
            </a:r>
          </a:p>
          <a:p>
            <a:pPr marL="0" indent="0" algn="just">
              <a:buNone/>
            </a:pPr>
            <a:r>
              <a:rPr lang="fr-FR" sz="2000" dirty="0"/>
              <a:t>Lorsqu'au cours de cette assemblée générale le syndicat des copropriétaires désigne un nouveau syndic, il fixe la date de prise d'effet du contrat. »</a:t>
            </a:r>
          </a:p>
          <a:p>
            <a:pPr marL="0" indent="0">
              <a:buNone/>
            </a:pPr>
            <a:endParaRPr lang="fr-CA" sz="2000" dirty="0"/>
          </a:p>
          <a:p>
            <a:pPr marL="0" indent="0">
              <a:buNone/>
            </a:pPr>
            <a:endParaRPr lang="fr-FR" sz="2000" dirty="0"/>
          </a:p>
        </p:txBody>
      </p:sp>
    </p:spTree>
    <p:extLst>
      <p:ext uri="{BB962C8B-B14F-4D97-AF65-F5344CB8AC3E}">
        <p14:creationId xmlns:p14="http://schemas.microsoft.com/office/powerpoint/2010/main" val="2680048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28216"/>
          </a:xfrm>
        </p:spPr>
        <p:txBody>
          <a:bodyPr>
            <a:normAutofit/>
          </a:bodyPr>
          <a:lstStyle/>
          <a:p>
            <a:r>
              <a:rPr lang="fr-CA" sz="2800" dirty="0">
                <a:solidFill>
                  <a:srgbClr val="00B050"/>
                </a:solidFill>
              </a:rPr>
              <a:t>2/ La résiliation à l’initiative du conseil syndical </a:t>
            </a:r>
            <a:br>
              <a:rPr lang="fr-CA" sz="2800" dirty="0">
                <a:solidFill>
                  <a:srgbClr val="00B050"/>
                </a:solidFill>
              </a:rPr>
            </a:br>
            <a:endParaRPr lang="fr-FR" sz="2800" dirty="0">
              <a:solidFill>
                <a:srgbClr val="00B050"/>
              </a:solidFill>
            </a:endParaRPr>
          </a:p>
        </p:txBody>
      </p:sp>
      <p:sp>
        <p:nvSpPr>
          <p:cNvPr id="3" name="Espace réservé du contenu 2"/>
          <p:cNvSpPr>
            <a:spLocks noGrp="1"/>
          </p:cNvSpPr>
          <p:nvPr>
            <p:ph idx="1"/>
          </p:nvPr>
        </p:nvSpPr>
        <p:spPr>
          <a:xfrm>
            <a:off x="838200" y="1169773"/>
            <a:ext cx="10515600" cy="5007190"/>
          </a:xfrm>
        </p:spPr>
        <p:txBody>
          <a:bodyPr>
            <a:normAutofit/>
          </a:bodyPr>
          <a:lstStyle/>
          <a:p>
            <a:pPr marL="0" indent="0">
              <a:buNone/>
            </a:pPr>
            <a:r>
              <a:rPr lang="fr-CA" sz="2200" dirty="0"/>
              <a:t>Même article 18, VIII : </a:t>
            </a:r>
            <a:endParaRPr lang="fr-FR" sz="2200" dirty="0"/>
          </a:p>
          <a:p>
            <a:pPr marL="0" indent="0">
              <a:buNone/>
            </a:pPr>
            <a:r>
              <a:rPr lang="fr-FR" sz="2200" dirty="0"/>
              <a:t>« </a:t>
            </a:r>
            <a:r>
              <a:rPr lang="fr-FR" sz="2000" dirty="0"/>
              <a:t>Lorsque le conseil syndical est à l'initiative de la résiliation du contrat, il notifie au syndic une demande motivée d'inscription de cette question à l'ordre du jour de la prochaine assemblée générale, en précisant la ou les inexécutions qui lui sont reprochées.</a:t>
            </a:r>
          </a:p>
          <a:p>
            <a:pPr marL="0" indent="0">
              <a:buNone/>
            </a:pPr>
            <a:r>
              <a:rPr lang="fr-FR" sz="2000" dirty="0"/>
              <a:t>Le syndic est tenu de convoquer une assemblée générale dans un délai de deux mois à compter de la première présentation d'une lettre recommandée, lorsque le président du conseil syndical en fait la demande. A défaut, le président du conseil syndical est habilité à la convoquer. </a:t>
            </a:r>
          </a:p>
          <a:p>
            <a:pPr marL="0" indent="0">
              <a:buNone/>
            </a:pPr>
            <a:r>
              <a:rPr lang="fr-FR" sz="2000" dirty="0"/>
              <a:t>L'assemblée générale se prononce sur la question de la résiliation du contrat et, le cas échéant, fixe sa date de prise d'effet au plus tôt un jour franc après la tenue de cette assemblée.</a:t>
            </a:r>
          </a:p>
          <a:p>
            <a:pPr marL="0" indent="0">
              <a:buNone/>
            </a:pPr>
            <a:r>
              <a:rPr lang="fr-FR" sz="2000" dirty="0"/>
              <a:t>Lorsqu'au cours de la même assemblée le syndicat des copropriétaires désigne un nouveau syndic, il fixe la date de prise d'effet du contrat.</a:t>
            </a:r>
            <a:r>
              <a:rPr lang="fr-FR" sz="2200" dirty="0"/>
              <a:t> </a:t>
            </a:r>
            <a:r>
              <a:rPr lang="fr-FR" dirty="0"/>
              <a:t>»</a:t>
            </a:r>
          </a:p>
          <a:p>
            <a:pPr marL="0" indent="0">
              <a:buNone/>
            </a:pPr>
            <a:endParaRPr lang="fr-FR" dirty="0"/>
          </a:p>
        </p:txBody>
      </p:sp>
    </p:spTree>
    <p:extLst>
      <p:ext uri="{BB962C8B-B14F-4D97-AF65-F5344CB8AC3E}">
        <p14:creationId xmlns:p14="http://schemas.microsoft.com/office/powerpoint/2010/main" val="2229161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969405"/>
          </a:xfrm>
        </p:spPr>
        <p:txBody>
          <a:bodyPr>
            <a:normAutofit/>
          </a:bodyPr>
          <a:lstStyle/>
          <a:p>
            <a:r>
              <a:rPr lang="fr-CA" sz="2800" b="1" dirty="0">
                <a:solidFill>
                  <a:srgbClr val="00B050"/>
                </a:solidFill>
              </a:rPr>
              <a:t>2/ La résiliation à l’initiative du conseil syndical</a:t>
            </a:r>
            <a:endParaRPr lang="fr-FR" sz="2800" b="1" dirty="0">
              <a:solidFill>
                <a:srgbClr val="00B050"/>
              </a:solidFill>
            </a:endParaRPr>
          </a:p>
        </p:txBody>
      </p:sp>
      <p:sp>
        <p:nvSpPr>
          <p:cNvPr id="3" name="Espace réservé du contenu 2"/>
          <p:cNvSpPr>
            <a:spLocks noGrp="1"/>
          </p:cNvSpPr>
          <p:nvPr>
            <p:ph idx="1"/>
          </p:nvPr>
        </p:nvSpPr>
        <p:spPr>
          <a:xfrm>
            <a:off x="205945" y="1243914"/>
            <a:ext cx="11516497" cy="4933049"/>
          </a:xfrm>
        </p:spPr>
        <p:txBody>
          <a:bodyPr>
            <a:normAutofit/>
          </a:bodyPr>
          <a:lstStyle/>
          <a:p>
            <a:pPr marL="0" indent="0" algn="just">
              <a:buNone/>
            </a:pPr>
            <a:r>
              <a:rPr lang="fr-FR" sz="2200" dirty="0"/>
              <a:t>Que faire en l’absence de convocation de l’AG par le syndic dans le délai de deux mois ? </a:t>
            </a:r>
          </a:p>
          <a:p>
            <a:pPr marL="0" indent="0" algn="just">
              <a:buNone/>
            </a:pPr>
            <a:r>
              <a:rPr lang="fr-FR" sz="2200" dirty="0"/>
              <a:t>Le président du conseil syndical devra procéder lui-même à la convocation de cette assemblée générale. </a:t>
            </a:r>
          </a:p>
          <a:p>
            <a:pPr marL="0" indent="0" algn="just">
              <a:buNone/>
            </a:pPr>
            <a:r>
              <a:rPr lang="fr-FR" sz="2200" dirty="0"/>
              <a:t>Ce qui suppose que le CS dispose de </a:t>
            </a:r>
            <a:r>
              <a:rPr lang="fr-FR" sz="2200" b="1" dirty="0"/>
              <a:t>la liste de l’article 32 du décret du 17 mars 1967</a:t>
            </a:r>
            <a:r>
              <a:rPr lang="fr-FR" sz="2200" dirty="0"/>
              <a:t>, liste qui devrait obligatoirement se trouver dans la section conseil syndical de l’extranet (article 3 décret du 23 mai 2019), mais qui en pratique s’y trouve rarement, empêchant ainsi de convoquer l’AG de résiliation anticipée du contrat de syndic. </a:t>
            </a:r>
          </a:p>
          <a:p>
            <a:pPr marL="0" indent="0" algn="just">
              <a:buNone/>
            </a:pPr>
            <a:r>
              <a:rPr lang="fr-FR" sz="2200" dirty="0"/>
              <a:t>Il est aussi très compliqué pour les conseillers syndicaux d’organiser une AG si la copropriété est de taille importante. La résiliation pour inexécution suffisamment grave risque alors d’être privée d’efficacité.</a:t>
            </a:r>
          </a:p>
          <a:p>
            <a:endParaRPr lang="fr-FR" dirty="0"/>
          </a:p>
        </p:txBody>
      </p:sp>
    </p:spTree>
    <p:extLst>
      <p:ext uri="{BB962C8B-B14F-4D97-AF65-F5344CB8AC3E}">
        <p14:creationId xmlns:p14="http://schemas.microsoft.com/office/powerpoint/2010/main" val="1914140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97708"/>
            <a:ext cx="10515600" cy="708454"/>
          </a:xfrm>
        </p:spPr>
        <p:txBody>
          <a:bodyPr>
            <a:normAutofit/>
          </a:bodyPr>
          <a:lstStyle/>
          <a:p>
            <a:r>
              <a:rPr lang="fr-CA" sz="2800" b="1" dirty="0">
                <a:solidFill>
                  <a:srgbClr val="C00000"/>
                </a:solidFill>
              </a:rPr>
              <a:t>3/ La notion d’inexécution « suffisamment grave »</a:t>
            </a:r>
            <a:endParaRPr lang="fr-FR" sz="2800" b="1" dirty="0">
              <a:solidFill>
                <a:srgbClr val="C00000"/>
              </a:solidFill>
            </a:endParaRPr>
          </a:p>
        </p:txBody>
      </p:sp>
      <p:sp>
        <p:nvSpPr>
          <p:cNvPr id="3" name="Espace réservé du contenu 2"/>
          <p:cNvSpPr>
            <a:spLocks noGrp="1"/>
          </p:cNvSpPr>
          <p:nvPr>
            <p:ph idx="1"/>
          </p:nvPr>
        </p:nvSpPr>
        <p:spPr>
          <a:xfrm>
            <a:off x="838200" y="906163"/>
            <a:ext cx="10515600" cy="5305167"/>
          </a:xfrm>
        </p:spPr>
        <p:txBody>
          <a:bodyPr>
            <a:normAutofit fontScale="85000" lnSpcReduction="20000"/>
          </a:bodyPr>
          <a:lstStyle/>
          <a:p>
            <a:pPr marL="0" indent="0" algn="just">
              <a:buNone/>
            </a:pPr>
            <a:r>
              <a:rPr lang="fr-CA" sz="2900" dirty="0"/>
              <a:t>Si le syndicat des copropriétaires résilie le contrat sans caractériser cette inexécution suffisamment grave, le syndic pourra obtenir du syndicat par voie judiciaire la condamnation du syndicat au paiement de sa rémunération restante.</a:t>
            </a:r>
            <a:endParaRPr lang="fr-FR" sz="2900" dirty="0"/>
          </a:p>
          <a:p>
            <a:pPr marL="0" indent="0" algn="just">
              <a:buNone/>
            </a:pPr>
            <a:r>
              <a:rPr lang="fr-CA" sz="2900" dirty="0"/>
              <a:t>Il en sera de même dans l’hypothèse où le syndic aurait lui-même résilié sans motif valable. </a:t>
            </a:r>
          </a:p>
          <a:p>
            <a:pPr marL="0" indent="0" algn="just">
              <a:buNone/>
            </a:pPr>
            <a:endParaRPr lang="fr-FR" dirty="0"/>
          </a:p>
          <a:p>
            <a:pPr marL="0" indent="0" algn="just">
              <a:buNone/>
            </a:pPr>
            <a:r>
              <a:rPr lang="fr-FR" dirty="0"/>
              <a:t>Le motif grave justifiant la révocation du syndic s’apprécie par référence aux obligations contractuelles du syndic à l’égard du syndicat des copropriétaires telles qu’elles ressortent de l’article 18 de la loi du 10 juillet 1965.</a:t>
            </a:r>
          </a:p>
          <a:p>
            <a:pPr marL="0" indent="0" algn="just">
              <a:buNone/>
            </a:pPr>
            <a:r>
              <a:rPr lang="fr-FR" dirty="0"/>
              <a:t>Le seul constat de l’inexécution suffisamment grave suffit pour décider de voter la résiliation du contrat, pas besoin de démontrer un préjudice ou lien de causalité entre la/les inexécutions suffisamment graves avec le préjudice constaté.</a:t>
            </a:r>
          </a:p>
          <a:p>
            <a:pPr marL="0" indent="0" algn="just">
              <a:buNone/>
            </a:pPr>
            <a:r>
              <a:rPr lang="fr-FR" dirty="0"/>
              <a:t>L’inexécution ne se limite pas à un défaut d’action du syndic mais peut également viser des actes contraires aux intérêts de la copropriété.</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3829498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557513"/>
          </a:xfrm>
        </p:spPr>
        <p:txBody>
          <a:bodyPr>
            <a:normAutofit fontScale="90000"/>
          </a:bodyPr>
          <a:lstStyle/>
          <a:p>
            <a:r>
              <a:rPr lang="fr-CA" dirty="0">
                <a:solidFill>
                  <a:srgbClr val="C00000"/>
                </a:solidFill>
              </a:rPr>
              <a:t>3/ La notion d’inexécution « suffisamment grave »</a:t>
            </a:r>
            <a:endParaRPr lang="fr-FR" dirty="0">
              <a:solidFill>
                <a:srgbClr val="C00000"/>
              </a:solidFill>
            </a:endParaRPr>
          </a:p>
        </p:txBody>
      </p:sp>
      <p:sp>
        <p:nvSpPr>
          <p:cNvPr id="3" name="Espace réservé du contenu 2"/>
          <p:cNvSpPr>
            <a:spLocks noGrp="1"/>
          </p:cNvSpPr>
          <p:nvPr>
            <p:ph idx="1"/>
          </p:nvPr>
        </p:nvSpPr>
        <p:spPr>
          <a:xfrm>
            <a:off x="838200" y="1219200"/>
            <a:ext cx="10515600" cy="5263978"/>
          </a:xfrm>
        </p:spPr>
        <p:txBody>
          <a:bodyPr>
            <a:normAutofit fontScale="85000" lnSpcReduction="10000"/>
          </a:bodyPr>
          <a:lstStyle/>
          <a:p>
            <a:pPr marL="0" indent="0">
              <a:buNone/>
            </a:pPr>
            <a:r>
              <a:rPr lang="fr-CA" sz="2000" dirty="0"/>
              <a:t>Quelques exemples d’inexécutions suffisamment graves à reprocher au syndic : </a:t>
            </a:r>
          </a:p>
          <a:p>
            <a:pPr>
              <a:buFont typeface="Symbol" panose="05050102010706020507" pitchFamily="18" charset="2"/>
              <a:buChar char="Þ"/>
            </a:pPr>
            <a:r>
              <a:rPr lang="fr-CA" sz="2000" dirty="0"/>
              <a:t>Des retards répétés dans le paiement des fournisseurs,</a:t>
            </a:r>
          </a:p>
          <a:p>
            <a:pPr>
              <a:buFont typeface="Symbol" panose="05050102010706020507" pitchFamily="18" charset="2"/>
              <a:buChar char="Þ"/>
            </a:pPr>
            <a:r>
              <a:rPr lang="fr-CA" sz="2000" dirty="0"/>
              <a:t>Une absence de diligence dans le recouvrement des impayés, </a:t>
            </a:r>
          </a:p>
          <a:p>
            <a:pPr>
              <a:buFont typeface="Symbol" panose="05050102010706020507" pitchFamily="18" charset="2"/>
              <a:buChar char="Þ"/>
            </a:pPr>
            <a:r>
              <a:rPr lang="fr-CA" sz="2000" dirty="0"/>
              <a:t>Une absence prolongée de convocation d’AG,</a:t>
            </a:r>
          </a:p>
          <a:p>
            <a:pPr>
              <a:buFont typeface="Symbol" panose="05050102010706020507" pitchFamily="18" charset="2"/>
              <a:buChar char="Þ"/>
            </a:pPr>
            <a:r>
              <a:rPr lang="fr-CA" sz="2000" dirty="0"/>
              <a:t>Des dépenses inutiles qui seraient imposées à la copropriété,</a:t>
            </a:r>
          </a:p>
          <a:p>
            <a:pPr>
              <a:buFont typeface="Symbol" panose="05050102010706020507" pitchFamily="18" charset="2"/>
              <a:buChar char="Þ"/>
            </a:pPr>
            <a:r>
              <a:rPr lang="fr-CA" sz="2000" dirty="0"/>
              <a:t>Un défaut d’ouverture de compte rémunéré au profit du syndicat. </a:t>
            </a:r>
          </a:p>
          <a:p>
            <a:pPr marL="0" indent="0">
              <a:buNone/>
            </a:pPr>
            <a:r>
              <a:rPr lang="fr-CA" sz="2000" dirty="0"/>
              <a:t>Cette inexécution peut aussi résulter d’une série de manquements isolés du syndic, mais qui, accumulés, peuvent caractériser une inexécution suffisamment grave.</a:t>
            </a:r>
          </a:p>
          <a:p>
            <a:pPr marL="0" indent="0">
              <a:buNone/>
            </a:pPr>
            <a:endParaRPr lang="fr-CA" sz="2000" b="1" u="sng" dirty="0"/>
          </a:p>
          <a:p>
            <a:pPr marL="0" indent="0" algn="just">
              <a:buNone/>
            </a:pPr>
            <a:r>
              <a:rPr lang="fr-CA" sz="2000" b="1" u="sng" dirty="0"/>
              <a:t>Conseil</a:t>
            </a:r>
            <a:r>
              <a:rPr lang="fr-CA" sz="2000" dirty="0"/>
              <a:t> : toujours conserver des traces écrites de vos échanges avec le syndic, et ne pas hésiter à faire des recommandés contenant mise en demeure, dernier ressort avant une éventuelle procédure judiciaire. </a:t>
            </a:r>
          </a:p>
          <a:p>
            <a:pPr marL="0" indent="0" algn="just">
              <a:buNone/>
            </a:pPr>
            <a:endParaRPr lang="fr-CA" sz="2000" dirty="0"/>
          </a:p>
          <a:p>
            <a:pPr marL="0" indent="0" algn="just">
              <a:buNone/>
            </a:pPr>
            <a:r>
              <a:rPr lang="fr-CA" sz="2000" dirty="0"/>
              <a:t>Quelles inexécutions suffisamment graves pourraient être reprochés au syndicat des copropriétaires ? </a:t>
            </a:r>
          </a:p>
          <a:p>
            <a:pPr marL="0" indent="0" algn="just">
              <a:buNone/>
            </a:pPr>
            <a:r>
              <a:rPr lang="fr-CA" sz="2000" dirty="0"/>
              <a:t>Des travaux urgents et légitimes engagés par le syndic et qui ne seraient pas ratifiés en assemblée générale pour de justes motifs. </a:t>
            </a:r>
          </a:p>
          <a:p>
            <a:pPr marL="0" indent="0" algn="just">
              <a:buNone/>
            </a:pPr>
            <a:r>
              <a:rPr lang="fr-CA" sz="2000" dirty="0"/>
              <a:t>Des relations très dégradées avec le conseil syndical ou de nombreux copropriétaires, accompagnées d’insultes, de diffamation, dénigrement... </a:t>
            </a:r>
          </a:p>
          <a:p>
            <a:pPr marL="0" indent="0">
              <a:buNone/>
            </a:pPr>
            <a:endParaRPr lang="fr-CA" sz="2000" dirty="0"/>
          </a:p>
          <a:p>
            <a:pPr marL="0" indent="0">
              <a:buNone/>
            </a:pPr>
            <a:endParaRPr lang="fr-CA" dirty="0"/>
          </a:p>
          <a:p>
            <a:pPr marL="0" indent="0">
              <a:buNone/>
            </a:pPr>
            <a:endParaRPr lang="fr-FR" dirty="0"/>
          </a:p>
        </p:txBody>
      </p:sp>
    </p:spTree>
    <p:extLst>
      <p:ext uri="{BB962C8B-B14F-4D97-AF65-F5344CB8AC3E}">
        <p14:creationId xmlns:p14="http://schemas.microsoft.com/office/powerpoint/2010/main" val="2373198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2800" dirty="0">
                <a:solidFill>
                  <a:srgbClr val="C00000"/>
                </a:solidFill>
              </a:rPr>
              <a:t>3/ La notion d’inexécution « suffisamment grave »</a:t>
            </a:r>
            <a:endParaRPr lang="fr-FR" sz="2800" dirty="0">
              <a:solidFill>
                <a:srgbClr val="C00000"/>
              </a:solidFill>
            </a:endParaRPr>
          </a:p>
        </p:txBody>
      </p:sp>
      <p:sp>
        <p:nvSpPr>
          <p:cNvPr id="3" name="Espace réservé du contenu 2"/>
          <p:cNvSpPr>
            <a:spLocks noGrp="1"/>
          </p:cNvSpPr>
          <p:nvPr>
            <p:ph idx="1"/>
          </p:nvPr>
        </p:nvSpPr>
        <p:spPr>
          <a:xfrm>
            <a:off x="838200" y="1573427"/>
            <a:ext cx="10515600" cy="4603536"/>
          </a:xfrm>
        </p:spPr>
        <p:txBody>
          <a:bodyPr>
            <a:normAutofit/>
          </a:bodyPr>
          <a:lstStyle/>
          <a:p>
            <a:pPr marL="0" indent="0">
              <a:buNone/>
            </a:pPr>
            <a:r>
              <a:rPr lang="fr-CA" sz="2000" b="1" u="sng" dirty="0">
                <a:latin typeface="Arial" panose="020B0604020202020204" pitchFamily="34" charset="0"/>
                <a:cs typeface="Arial" panose="020B0604020202020204" pitchFamily="34" charset="0"/>
              </a:rPr>
              <a:t>Rappel</a:t>
            </a:r>
            <a:r>
              <a:rPr lang="fr-CA" sz="2000" dirty="0">
                <a:latin typeface="Arial" panose="020B0604020202020204" pitchFamily="34" charset="0"/>
                <a:cs typeface="Arial" panose="020B0604020202020204" pitchFamily="34" charset="0"/>
              </a:rPr>
              <a:t> : si l’inexécution suffisamment grave n’est pas bien démontrée, cela n’empêche pas la résiliation du contrat. </a:t>
            </a:r>
          </a:p>
          <a:p>
            <a:pPr marL="0" indent="0" algn="just">
              <a:buNone/>
            </a:pPr>
            <a:r>
              <a:rPr lang="fr-CA" sz="2000" dirty="0">
                <a:latin typeface="Arial" panose="020B0604020202020204" pitchFamily="34" charset="0"/>
                <a:cs typeface="Arial" panose="020B0604020202020204" pitchFamily="34" charset="0"/>
              </a:rPr>
              <a:t>Cela ouvrira droit à des indemnités (à demander judiciairement) pour la partie victime de cette résiliation abusive. </a:t>
            </a:r>
          </a:p>
          <a:p>
            <a:pPr marL="0" indent="0">
              <a:buNone/>
            </a:pPr>
            <a:r>
              <a:rPr lang="fr-CA" sz="1500" dirty="0">
                <a:latin typeface="Arial" panose="020B0604020202020204" pitchFamily="34" charset="0"/>
                <a:cs typeface="Arial" panose="020B0604020202020204" pitchFamily="34" charset="0"/>
              </a:rPr>
              <a:t>Point jurisprudentiel : jugement du TJ de Marseille, du 14 mai 2024, justifiant la résiliation pour inexécution suffisamment grave du contrat d’un syndic ayant accordé une prime au gardien sans accord de l’AG, ayant indument prélevé des honoraires, pour cause d’irrégularités comptables, engagement de frais inutiles dans le cadre de l’organisation d’une AG. </a:t>
            </a:r>
          </a:p>
          <a:p>
            <a:pPr marL="0" indent="0">
              <a:buNone/>
            </a:pPr>
            <a:r>
              <a:rPr lang="fr-CA" sz="1500" dirty="0">
                <a:latin typeface="Arial" panose="020B0604020202020204" pitchFamily="34" charset="0"/>
                <a:cs typeface="Arial" panose="020B0604020202020204" pitchFamily="34" charset="0"/>
              </a:rPr>
              <a:t>Un arrêt de la Cour de cassation, 3eme ch. </a:t>
            </a:r>
            <a:r>
              <a:rPr lang="fr-CA" sz="1500" dirty="0" err="1">
                <a:latin typeface="Arial" panose="020B0604020202020204" pitchFamily="34" charset="0"/>
                <a:cs typeface="Arial" panose="020B0604020202020204" pitchFamily="34" charset="0"/>
              </a:rPr>
              <a:t>Civ</a:t>
            </a:r>
            <a:r>
              <a:rPr lang="fr-CA" sz="1500" dirty="0">
                <a:latin typeface="Arial" panose="020B0604020202020204" pitchFamily="34" charset="0"/>
                <a:cs typeface="Arial" panose="020B0604020202020204" pitchFamily="34" charset="0"/>
              </a:rPr>
              <a:t>, numéro 12-26426, en date du 7 mai 2014, justifiant la résiliation pour inexécution suffisamment grave du contrat d’un syndic ayant pris pour son propre compte 14 pouvoirs de copropriétaires dans le cadre d’une AG. </a:t>
            </a:r>
          </a:p>
          <a:p>
            <a:pPr marL="0" indent="0">
              <a:buNone/>
            </a:pPr>
            <a:r>
              <a:rPr lang="fr-CA" sz="1500" dirty="0">
                <a:latin typeface="Arial" panose="020B0604020202020204" pitchFamily="34" charset="0"/>
                <a:cs typeface="Arial" panose="020B0604020202020204" pitchFamily="34" charset="0"/>
              </a:rPr>
              <a:t>Arrêt de la Cour d’appel d’Amiens, 11 juin 2024, n° 22/00659 : indiquant notamment que l’absence de préjudice financier subi par le syndicat des copropriétaire n’est pas requise pour justifier de la résiliation pour inexécution suffisamment grave. Les faits en question étaient relatifs notamment à une absence de recouvrement des charges de copropriété ainsi qu’une carence dans le suivi de travaux. </a:t>
            </a:r>
            <a:endParaRPr lang="fr-FR"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1915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600" dirty="0">
                <a:solidFill>
                  <a:srgbClr val="0070C0"/>
                </a:solidFill>
              </a:rPr>
              <a:t>III/ L’hypothèse de la carence et de l’empêchement du syndic</a:t>
            </a:r>
            <a:endParaRPr lang="fr-FR" sz="3600" dirty="0">
              <a:solidFill>
                <a:srgbClr val="0070C0"/>
              </a:solidFill>
            </a:endParaRPr>
          </a:p>
        </p:txBody>
      </p:sp>
      <p:sp>
        <p:nvSpPr>
          <p:cNvPr id="3" name="Espace réservé du contenu 2"/>
          <p:cNvSpPr>
            <a:spLocks noGrp="1"/>
          </p:cNvSpPr>
          <p:nvPr>
            <p:ph idx="1"/>
          </p:nvPr>
        </p:nvSpPr>
        <p:spPr/>
        <p:txBody>
          <a:bodyPr>
            <a:normAutofit lnSpcReduction="10000"/>
          </a:bodyPr>
          <a:lstStyle/>
          <a:p>
            <a:pPr marL="0" indent="0">
              <a:buNone/>
            </a:pPr>
            <a:r>
              <a:rPr lang="fr-CA" dirty="0"/>
              <a:t>Faculté prévue par l’article 18, V : </a:t>
            </a:r>
          </a:p>
          <a:p>
            <a:pPr marL="0" indent="0" algn="just">
              <a:buNone/>
            </a:pPr>
            <a:r>
              <a:rPr lang="fr-FR" sz="2000" dirty="0"/>
              <a:t>« En cas d'empêchement du syndic, pour quelque cause que ce soit, le président du conseil syndical peut convoquer une assemblée générale appelée à désigner un nouveau syndic. En cas de carence du syndic et à défaut de stipulation du règlement de copropriété, un administrateur ad hoc peut être désigné par décision de justice. »</a:t>
            </a:r>
          </a:p>
          <a:p>
            <a:pPr marL="0" indent="0">
              <a:buNone/>
            </a:pPr>
            <a:endParaRPr lang="fr-CA" sz="2000" dirty="0">
              <a:solidFill>
                <a:schemeClr val="accent4">
                  <a:lumMod val="75000"/>
                </a:schemeClr>
              </a:solidFill>
            </a:endParaRPr>
          </a:p>
          <a:p>
            <a:pPr marL="0" indent="0">
              <a:buNone/>
            </a:pPr>
            <a:r>
              <a:rPr lang="fr-CA" sz="2000" dirty="0">
                <a:solidFill>
                  <a:schemeClr val="accent4">
                    <a:lumMod val="75000"/>
                  </a:schemeClr>
                </a:solidFill>
              </a:rPr>
              <a:t>A/ L’empêchement du syndic</a:t>
            </a:r>
          </a:p>
          <a:p>
            <a:pPr marL="0" indent="0" algn="just">
              <a:buNone/>
            </a:pPr>
            <a:r>
              <a:rPr lang="fr-FR" sz="2000" dirty="0"/>
              <a:t>L’empêchement renvoie au cas où le syndic ne peut plus exécuter sa mission en raison d’évènements ou de circonstances extérieures à sa volonté (maladie, accident ou pour quelque cause que ce soit). Pour les cabinets de syndic, la cause la plus connue est la perte de la garantie financière. A noter que le redressement judiciaire n’est pas une situation d’empêchement. </a:t>
            </a:r>
          </a:p>
          <a:p>
            <a:pPr marL="0" indent="0" algn="just">
              <a:buNone/>
            </a:pPr>
            <a:r>
              <a:rPr lang="fr-FR" sz="2000" dirty="0"/>
              <a:t>Il ne s'agit pas de situations dans lesquelles les abstentions, les omissions, les silences, les non-réponses du syndic sont perçus comme dommageables par les copropriétaires.</a:t>
            </a:r>
          </a:p>
          <a:p>
            <a:pPr marL="0" indent="0">
              <a:buNone/>
            </a:pPr>
            <a:endParaRPr lang="fr-FR" dirty="0"/>
          </a:p>
        </p:txBody>
      </p:sp>
    </p:spTree>
    <p:extLst>
      <p:ext uri="{BB962C8B-B14F-4D97-AF65-F5344CB8AC3E}">
        <p14:creationId xmlns:p14="http://schemas.microsoft.com/office/powerpoint/2010/main" val="3542188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600" dirty="0">
                <a:solidFill>
                  <a:srgbClr val="0070C0"/>
                </a:solidFill>
              </a:rPr>
              <a:t>III/ L’hypothèse de la carence et de l’empêchement du syndic</a:t>
            </a:r>
            <a:endParaRPr lang="fr-FR" sz="3600" dirty="0">
              <a:solidFill>
                <a:srgbClr val="0070C0"/>
              </a:solidFill>
            </a:endParaRPr>
          </a:p>
        </p:txBody>
      </p:sp>
      <p:sp>
        <p:nvSpPr>
          <p:cNvPr id="3" name="Espace réservé du contenu 2"/>
          <p:cNvSpPr>
            <a:spLocks noGrp="1"/>
          </p:cNvSpPr>
          <p:nvPr>
            <p:ph idx="1"/>
          </p:nvPr>
        </p:nvSpPr>
        <p:spPr/>
        <p:txBody>
          <a:bodyPr>
            <a:normAutofit fontScale="92500"/>
          </a:bodyPr>
          <a:lstStyle/>
          <a:p>
            <a:pPr marL="0" indent="0">
              <a:buNone/>
            </a:pPr>
            <a:r>
              <a:rPr lang="fr-FR" sz="2200" b="1" u="sng" dirty="0">
                <a:latin typeface="Arial" panose="020B0604020202020204" pitchFamily="34" charset="0"/>
                <a:cs typeface="Arial" panose="020B0604020202020204" pitchFamily="34" charset="0"/>
              </a:rPr>
              <a:t>Attention ! Arrêt de la cour d'appel de Paris, Pôle 4 chambre 2 du 8 décembre 2021, RG 20/04932 </a:t>
            </a:r>
            <a:endParaRPr lang="fr-FR" sz="2200" dirty="0">
              <a:latin typeface="Arial" panose="020B0604020202020204" pitchFamily="34" charset="0"/>
              <a:cs typeface="Arial" panose="020B0604020202020204" pitchFamily="34" charset="0"/>
            </a:endParaRPr>
          </a:p>
          <a:p>
            <a:pPr marL="0" indent="0">
              <a:buNone/>
            </a:pPr>
            <a:r>
              <a:rPr lang="fr-FR" sz="2200" dirty="0">
                <a:latin typeface="Arial" panose="020B0604020202020204" pitchFamily="34" charset="0"/>
                <a:cs typeface="Arial" panose="020B0604020202020204" pitchFamily="34" charset="0"/>
              </a:rPr>
              <a:t>Le juge a annulé une assemblée générale convoquée par le président du Conseil syndical pour empêchement du syndic pour les raisons suivantes : </a:t>
            </a:r>
          </a:p>
          <a:p>
            <a:pPr marL="0" lvl="0" indent="0">
              <a:buNone/>
            </a:pPr>
            <a:r>
              <a:rPr lang="fr-FR" sz="2200" dirty="0">
                <a:latin typeface="Arial" panose="020B0604020202020204" pitchFamily="34" charset="0"/>
                <a:cs typeface="Arial" panose="020B0604020202020204" pitchFamily="34" charset="0"/>
              </a:rPr>
              <a:t>L'ordre du jour ne vise pas uniquement la désignation d'un nouveau syndic mais aussi d'autres points (approbation des comptes, élection des membres du CS... etc.)</a:t>
            </a:r>
          </a:p>
          <a:p>
            <a:pPr marL="0" lvl="0" indent="0">
              <a:buNone/>
            </a:pPr>
            <a:r>
              <a:rPr lang="fr-FR" sz="2200" dirty="0">
                <a:latin typeface="Arial" panose="020B0604020202020204" pitchFamily="34" charset="0"/>
                <a:cs typeface="Arial" panose="020B0604020202020204" pitchFamily="34" charset="0"/>
              </a:rPr>
              <a:t>L'empêchement s’entend en outre d’une impossibilité à agir ; qu’il appartient au syndicat des copropriétaires et au président du conseil syndical de le démontrer.</a:t>
            </a:r>
          </a:p>
          <a:p>
            <a:pPr marL="0" lvl="0" indent="0">
              <a:buNone/>
            </a:pPr>
            <a:r>
              <a:rPr lang="fr-FR" sz="2200" dirty="0">
                <a:latin typeface="Arial" panose="020B0604020202020204" pitchFamily="34" charset="0"/>
                <a:cs typeface="Arial" panose="020B0604020202020204" pitchFamily="34" charset="0"/>
              </a:rPr>
              <a:t>Le mandat du syndic de copropriété n’était pas expiré à la date des convocations faites par la présidente du conseil syndical,</a:t>
            </a:r>
          </a:p>
          <a:p>
            <a:pPr marL="0" lvl="0" indent="0">
              <a:buNone/>
            </a:pPr>
            <a:r>
              <a:rPr lang="fr-FR" sz="2200" dirty="0">
                <a:latin typeface="Arial" panose="020B0604020202020204" pitchFamily="34" charset="0"/>
                <a:cs typeface="Arial" panose="020B0604020202020204" pitchFamily="34" charset="0"/>
              </a:rPr>
              <a:t>La seule existence d’une procédure contentieuse en contestation de la désignation du syndic ne saurait caractériser un empêchement à agir au sens des dispositions susvisées.</a:t>
            </a:r>
            <a:r>
              <a:rPr lang="fr-FR" sz="2200" dirty="0">
                <a:latin typeface="+mj-lt"/>
              </a:rPr>
              <a:t> </a:t>
            </a:r>
          </a:p>
          <a:p>
            <a:endParaRPr lang="fr-FR" dirty="0"/>
          </a:p>
        </p:txBody>
      </p:sp>
    </p:spTree>
    <p:extLst>
      <p:ext uri="{BB962C8B-B14F-4D97-AF65-F5344CB8AC3E}">
        <p14:creationId xmlns:p14="http://schemas.microsoft.com/office/powerpoint/2010/main" val="3535492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600" dirty="0">
                <a:solidFill>
                  <a:srgbClr val="0070C0"/>
                </a:solidFill>
              </a:rPr>
              <a:t>III/ L’hypothèse de la carence et de l’empêchement du syndic</a:t>
            </a:r>
            <a:endParaRPr lang="fr-FR" sz="3600" dirty="0"/>
          </a:p>
        </p:txBody>
      </p:sp>
      <p:sp>
        <p:nvSpPr>
          <p:cNvPr id="3" name="Espace réservé du contenu 2"/>
          <p:cNvSpPr>
            <a:spLocks noGrp="1"/>
          </p:cNvSpPr>
          <p:nvPr>
            <p:ph idx="1"/>
          </p:nvPr>
        </p:nvSpPr>
        <p:spPr/>
        <p:txBody>
          <a:bodyPr>
            <a:normAutofit fontScale="92500" lnSpcReduction="10000"/>
          </a:bodyPr>
          <a:lstStyle/>
          <a:p>
            <a:pPr marL="0" indent="0" algn="just">
              <a:buNone/>
            </a:pPr>
            <a:r>
              <a:rPr lang="fr-CA" sz="2200" b="1" dirty="0">
                <a:solidFill>
                  <a:schemeClr val="accent4">
                    <a:lumMod val="75000"/>
                  </a:schemeClr>
                </a:solidFill>
                <a:latin typeface="Arial" panose="020B0604020202020204" pitchFamily="34" charset="0"/>
                <a:cs typeface="Arial" panose="020B0604020202020204" pitchFamily="34" charset="0"/>
              </a:rPr>
              <a:t>B/ La carence du syndic</a:t>
            </a:r>
            <a:endParaRPr lang="fr-FR" sz="2200" b="1" dirty="0">
              <a:solidFill>
                <a:schemeClr val="accent4">
                  <a:lumMod val="75000"/>
                </a:schemeClr>
              </a:solidFill>
              <a:latin typeface="Arial" panose="020B0604020202020204" pitchFamily="34" charset="0"/>
              <a:cs typeface="Arial" panose="020B0604020202020204" pitchFamily="34" charset="0"/>
            </a:endParaRPr>
          </a:p>
          <a:p>
            <a:pPr marL="0" indent="0" algn="just">
              <a:buNone/>
            </a:pPr>
            <a:endParaRPr lang="fr-FR" sz="2200" b="1" u="sng" dirty="0">
              <a:latin typeface="Arial" panose="020B0604020202020204" pitchFamily="34" charset="0"/>
              <a:cs typeface="Arial" panose="020B0604020202020204" pitchFamily="34" charset="0"/>
            </a:endParaRPr>
          </a:p>
          <a:p>
            <a:pPr marL="0" indent="0" algn="just">
              <a:buNone/>
            </a:pPr>
            <a:r>
              <a:rPr lang="fr-FR" sz="2200" b="1" u="sng" dirty="0">
                <a:latin typeface="Arial" panose="020B0604020202020204" pitchFamily="34" charset="0"/>
                <a:cs typeface="Arial" panose="020B0604020202020204" pitchFamily="34" charset="0"/>
              </a:rPr>
              <a:t>En cas de carence du syndic</a:t>
            </a:r>
            <a:r>
              <a:rPr lang="fr-FR" sz="2200" dirty="0">
                <a:latin typeface="Arial" panose="020B0604020202020204" pitchFamily="34" charset="0"/>
                <a:cs typeface="Arial" panose="020B0604020202020204" pitchFamily="34" charset="0"/>
              </a:rPr>
              <a:t> et à défaut de stipulation du règlement de copropriété, un administrateur ad hoc peut être désigné par décision de justice.</a:t>
            </a:r>
          </a:p>
          <a:p>
            <a:pPr marL="0" lvl="0" indent="0" algn="just">
              <a:buNone/>
            </a:pPr>
            <a:r>
              <a:rPr lang="fr-FR" sz="2200" b="1" dirty="0">
                <a:latin typeface="Arial" panose="020B0604020202020204" pitchFamily="34" charset="0"/>
                <a:cs typeface="Arial" panose="020B0604020202020204" pitchFamily="34" charset="0"/>
              </a:rPr>
              <a:t>Il y a état de carence chaque fois que le syndic n’exerce pas sa mission comme il le devrait. </a:t>
            </a:r>
            <a:endParaRPr lang="fr-FR" sz="2200" dirty="0">
              <a:latin typeface="Arial" panose="020B0604020202020204" pitchFamily="34" charset="0"/>
              <a:cs typeface="Arial" panose="020B0604020202020204" pitchFamily="34" charset="0"/>
            </a:endParaRPr>
          </a:p>
          <a:p>
            <a:pPr marL="0" lvl="0" indent="0" algn="just">
              <a:buNone/>
            </a:pPr>
            <a:r>
              <a:rPr lang="fr-FR" sz="2200" dirty="0">
                <a:latin typeface="Arial" panose="020B0604020202020204" pitchFamily="34" charset="0"/>
                <a:cs typeface="Arial" panose="020B0604020202020204" pitchFamily="34" charset="0"/>
              </a:rPr>
              <a:t>Les cas de carence sont multiples : incurie dans le recouvrement des charges, absence d’action en justice pour la sauvegarde des intérêts du syndicat, négligence dans l’exécution d’un jugement favorable au syndicat des copropriétaires, ou dans l’exécution d’une décision de l’assemblée générale, etc.</a:t>
            </a:r>
          </a:p>
          <a:p>
            <a:pPr marL="0" lvl="0" indent="0" algn="just">
              <a:buNone/>
            </a:pPr>
            <a:r>
              <a:rPr lang="fr-FR" sz="2200" dirty="0">
                <a:latin typeface="Arial" panose="020B0604020202020204" pitchFamily="34" charset="0"/>
                <a:cs typeface="Arial" panose="020B0604020202020204" pitchFamily="34" charset="0"/>
              </a:rPr>
              <a:t>En revanche, l’absence de convocation par le syndic de l’assemblée générale n’est pas assimilable à un état de carence (</a:t>
            </a:r>
            <a:r>
              <a:rPr lang="fr-FR" sz="2200" dirty="0" err="1">
                <a:latin typeface="Arial" panose="020B0604020202020204" pitchFamily="34" charset="0"/>
                <a:cs typeface="Arial" panose="020B0604020202020204" pitchFamily="34" charset="0"/>
              </a:rPr>
              <a:t>Cass</a:t>
            </a:r>
            <a:r>
              <a:rPr lang="fr-FR" sz="2200" dirty="0">
                <a:latin typeface="Arial" panose="020B0604020202020204" pitchFamily="34" charset="0"/>
                <a:cs typeface="Arial" panose="020B0604020202020204" pitchFamily="34" charset="0"/>
              </a:rPr>
              <a:t>. civ 3ème. 06 juillet 2011 10-14.780).</a:t>
            </a:r>
          </a:p>
          <a:p>
            <a:pPr marL="0" lvl="0" indent="0" algn="just">
              <a:buNone/>
            </a:pPr>
            <a:r>
              <a:rPr lang="fr-FR" sz="2200" dirty="0">
                <a:latin typeface="Arial" panose="020B0604020202020204" pitchFamily="34" charset="0"/>
                <a:cs typeface="Arial" panose="020B0604020202020204" pitchFamily="34" charset="0"/>
              </a:rPr>
              <a:t>La carence doit surtout être manifeste et établie par les demandeurs. </a:t>
            </a:r>
            <a:r>
              <a:rPr lang="fr-FR" sz="2400" dirty="0">
                <a:latin typeface="Arial" panose="020B0604020202020204" pitchFamily="34" charset="0"/>
                <a:cs typeface="Arial" panose="020B0604020202020204" pitchFamily="34" charset="0"/>
              </a:rPr>
              <a:t> </a:t>
            </a:r>
          </a:p>
          <a:p>
            <a:pPr marL="0" indent="0">
              <a:buNone/>
            </a:pPr>
            <a:endParaRPr lang="fr-FR" dirty="0"/>
          </a:p>
        </p:txBody>
      </p:sp>
    </p:spTree>
    <p:extLst>
      <p:ext uri="{BB962C8B-B14F-4D97-AF65-F5344CB8AC3E}">
        <p14:creationId xmlns:p14="http://schemas.microsoft.com/office/powerpoint/2010/main" val="2764997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CA" b="1" dirty="0"/>
              <a:t>PLAN DE L’EXPOSE</a:t>
            </a:r>
            <a:endParaRPr lang="fr-FR" b="1" dirty="0"/>
          </a:p>
        </p:txBody>
      </p:sp>
      <p:sp>
        <p:nvSpPr>
          <p:cNvPr id="3" name="Espace réservé du contenu 2"/>
          <p:cNvSpPr>
            <a:spLocks noGrp="1"/>
          </p:cNvSpPr>
          <p:nvPr>
            <p:ph idx="1"/>
          </p:nvPr>
        </p:nvSpPr>
        <p:spPr>
          <a:xfrm>
            <a:off x="838200" y="1367481"/>
            <a:ext cx="10515600" cy="4809482"/>
          </a:xfrm>
        </p:spPr>
        <p:txBody>
          <a:bodyPr>
            <a:normAutofit lnSpcReduction="10000"/>
          </a:bodyPr>
          <a:lstStyle/>
          <a:p>
            <a:pPr marL="0" indent="0">
              <a:buNone/>
            </a:pPr>
            <a:r>
              <a:rPr lang="fr-CA" dirty="0"/>
              <a:t>Introduction</a:t>
            </a:r>
          </a:p>
          <a:p>
            <a:pPr marL="0" indent="0">
              <a:buNone/>
            </a:pPr>
            <a:r>
              <a:rPr lang="fr-CA" u="sng" dirty="0">
                <a:solidFill>
                  <a:schemeClr val="tx2">
                    <a:lumMod val="50000"/>
                    <a:lumOff val="50000"/>
                  </a:schemeClr>
                </a:solidFill>
              </a:rPr>
              <a:t>I / Le non-renouvellement du contrat de syndic</a:t>
            </a:r>
          </a:p>
          <a:p>
            <a:pPr marL="0" indent="0">
              <a:buNone/>
            </a:pPr>
            <a:r>
              <a:rPr lang="fr-CA" dirty="0"/>
              <a:t>	</a:t>
            </a:r>
            <a:r>
              <a:rPr lang="fr-CA" dirty="0">
                <a:solidFill>
                  <a:srgbClr val="C00000"/>
                </a:solidFill>
              </a:rPr>
              <a:t>A/ A l’initiative du syndicat des copropriétaires</a:t>
            </a:r>
          </a:p>
          <a:p>
            <a:pPr marL="0" indent="0">
              <a:buNone/>
            </a:pPr>
            <a:r>
              <a:rPr lang="fr-CA" dirty="0">
                <a:solidFill>
                  <a:srgbClr val="C00000"/>
                </a:solidFill>
              </a:rPr>
              <a:t>	B/ A l’initiative du syndic </a:t>
            </a:r>
          </a:p>
          <a:p>
            <a:pPr marL="0" indent="0">
              <a:buNone/>
            </a:pPr>
            <a:r>
              <a:rPr lang="fr-CA" u="sng" dirty="0">
                <a:solidFill>
                  <a:schemeClr val="tx2">
                    <a:lumMod val="50000"/>
                    <a:lumOff val="50000"/>
                  </a:schemeClr>
                </a:solidFill>
              </a:rPr>
              <a:t>II / La résiliation du contrat de syndic </a:t>
            </a:r>
          </a:p>
          <a:p>
            <a:pPr marL="0" indent="0">
              <a:buNone/>
            </a:pPr>
            <a:r>
              <a:rPr lang="fr-CA" dirty="0"/>
              <a:t>	</a:t>
            </a:r>
            <a:r>
              <a:rPr lang="fr-CA" dirty="0">
                <a:solidFill>
                  <a:srgbClr val="C00000"/>
                </a:solidFill>
              </a:rPr>
              <a:t>A / La résiliation anticipée dans les trois mois précédant le terme du contrat</a:t>
            </a:r>
          </a:p>
          <a:p>
            <a:pPr marL="0" indent="0">
              <a:buNone/>
            </a:pPr>
            <a:r>
              <a:rPr lang="fr-CA" dirty="0">
                <a:solidFill>
                  <a:srgbClr val="C00000"/>
                </a:solidFill>
              </a:rPr>
              <a:t>	B/ La résiliation pour inexécution suffisamment grave</a:t>
            </a:r>
          </a:p>
          <a:p>
            <a:pPr marL="0" indent="0">
              <a:buNone/>
            </a:pPr>
            <a:r>
              <a:rPr lang="fr-CA" dirty="0">
                <a:solidFill>
                  <a:srgbClr val="C00000"/>
                </a:solidFill>
              </a:rPr>
              <a:t>	C/ L’hypothèse de la carence et de l’empêchement du syndic</a:t>
            </a:r>
          </a:p>
          <a:p>
            <a:pPr marL="0" indent="0">
              <a:buNone/>
            </a:pPr>
            <a:endParaRPr lang="fr-CA" dirty="0"/>
          </a:p>
        </p:txBody>
      </p:sp>
      <p:pic>
        <p:nvPicPr>
          <p:cNvPr id="2050" name="Picture 2" descr="f8df1bef-6142-4e4a-b0fa-a0c9dc9f2f98@mxp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3" y="4763"/>
            <a:ext cx="129540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44233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600" dirty="0">
                <a:solidFill>
                  <a:srgbClr val="0070C0"/>
                </a:solidFill>
              </a:rPr>
              <a:t>III/ L’hypothèse de la carence et de l’empêchement du syndic</a:t>
            </a:r>
            <a:endParaRPr lang="fr-FR" sz="3600" dirty="0"/>
          </a:p>
        </p:txBody>
      </p:sp>
      <p:sp>
        <p:nvSpPr>
          <p:cNvPr id="3" name="Espace réservé du contenu 2"/>
          <p:cNvSpPr>
            <a:spLocks noGrp="1"/>
          </p:cNvSpPr>
          <p:nvPr>
            <p:ph idx="1"/>
          </p:nvPr>
        </p:nvSpPr>
        <p:spPr/>
        <p:txBody>
          <a:bodyPr/>
          <a:lstStyle/>
          <a:p>
            <a:pPr marL="0" lvl="0" indent="0">
              <a:buNone/>
            </a:pPr>
            <a:r>
              <a:rPr lang="fr-FR" sz="2000" b="1" u="sng" dirty="0">
                <a:latin typeface="Arial" panose="020B0604020202020204" pitchFamily="34" charset="0"/>
                <a:cs typeface="Arial" panose="020B0604020202020204" pitchFamily="34" charset="0"/>
              </a:rPr>
              <a:t>2 situations sont à distinguer</a:t>
            </a:r>
            <a:r>
              <a:rPr lang="fr-FR" sz="2000" b="1" dirty="0">
                <a:latin typeface="Arial" panose="020B0604020202020204" pitchFamily="34" charset="0"/>
                <a:cs typeface="Arial" panose="020B0604020202020204" pitchFamily="34" charset="0"/>
              </a:rPr>
              <a:t> : </a:t>
            </a:r>
          </a:p>
          <a:p>
            <a:pPr marL="0" lvl="0" indent="0">
              <a:buNone/>
            </a:pPr>
            <a:endParaRPr lang="fr-FR" sz="2000" dirty="0">
              <a:latin typeface="Arial" panose="020B0604020202020204" pitchFamily="34" charset="0"/>
              <a:cs typeface="Arial" panose="020B0604020202020204" pitchFamily="34" charset="0"/>
            </a:endParaRPr>
          </a:p>
          <a:p>
            <a:pPr lvl="1"/>
            <a:r>
              <a:rPr lang="fr-FR" sz="2000" dirty="0">
                <a:latin typeface="Arial" panose="020B0604020202020204" pitchFamily="34" charset="0"/>
                <a:cs typeface="Arial" panose="020B0604020202020204" pitchFamily="34" charset="0"/>
              </a:rPr>
              <a:t>Le règlement de copropriété donne la possibilité au président du conseil syndical de convoquer une assemblée générale en cas de carence du syndic </a:t>
            </a:r>
          </a:p>
          <a:p>
            <a:pPr lvl="1"/>
            <a:r>
              <a:rPr lang="fr-FR" sz="2000" dirty="0">
                <a:latin typeface="Arial" panose="020B0604020202020204" pitchFamily="34" charset="0"/>
                <a:cs typeface="Arial" panose="020B0604020202020204" pitchFamily="34" charset="0"/>
              </a:rPr>
              <a:t>Si rien n'est prévu dans le règlement de copropriété : un administrateur ad hoc doit être désigné en justice.</a:t>
            </a:r>
          </a:p>
          <a:p>
            <a:pPr marL="0" indent="0">
              <a:buNone/>
            </a:pPr>
            <a:endParaRPr lang="fr-FR" dirty="0"/>
          </a:p>
        </p:txBody>
      </p:sp>
    </p:spTree>
    <p:extLst>
      <p:ext uri="{BB962C8B-B14F-4D97-AF65-F5344CB8AC3E}">
        <p14:creationId xmlns:p14="http://schemas.microsoft.com/office/powerpoint/2010/main" val="116847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1A4B6D4-44BE-72F0-7924-D349FE8C8D90}"/>
              </a:ext>
            </a:extLst>
          </p:cNvPr>
          <p:cNvSpPr>
            <a:spLocks noGrp="1"/>
          </p:cNvSpPr>
          <p:nvPr>
            <p:ph type="title"/>
          </p:nvPr>
        </p:nvSpPr>
        <p:spPr>
          <a:xfrm>
            <a:off x="915571" y="108688"/>
            <a:ext cx="10217143" cy="1254421"/>
          </a:xfrm>
        </p:spPr>
        <p:txBody>
          <a:bodyPr anchor="b">
            <a:normAutofit/>
          </a:bodyPr>
          <a:lstStyle/>
          <a:p>
            <a:pPr algn="just"/>
            <a:r>
              <a:rPr lang="fr-FR" sz="4200" dirty="0"/>
              <a:t>Conclusion : conseils pratiques si vous souhaitez changer de syndic </a:t>
            </a:r>
          </a:p>
        </p:txBody>
      </p:sp>
      <p:sp>
        <p:nvSpPr>
          <p:cNvPr id="3" name="Espace réservé du contenu 2">
            <a:extLst>
              <a:ext uri="{FF2B5EF4-FFF2-40B4-BE49-F238E27FC236}">
                <a16:creationId xmlns:a16="http://schemas.microsoft.com/office/drawing/2014/main" id="{A9968E5B-D1BB-E8A5-631D-879C12CBDD20}"/>
              </a:ext>
            </a:extLst>
          </p:cNvPr>
          <p:cNvSpPr>
            <a:spLocks noGrp="1"/>
          </p:cNvSpPr>
          <p:nvPr>
            <p:ph idx="1"/>
          </p:nvPr>
        </p:nvSpPr>
        <p:spPr>
          <a:xfrm>
            <a:off x="649769" y="1986937"/>
            <a:ext cx="10870286" cy="3948144"/>
          </a:xfrm>
        </p:spPr>
        <p:txBody>
          <a:bodyPr vert="horz" lIns="91440" tIns="45720" rIns="91440" bIns="45720" rtlCol="0" anchor="ctr">
            <a:noAutofit/>
          </a:bodyPr>
          <a:lstStyle/>
          <a:p>
            <a:pPr>
              <a:buNone/>
            </a:pPr>
            <a:r>
              <a:rPr lang="fr-FR" sz="1200" dirty="0">
                <a:latin typeface="Wingdings 3"/>
                <a:sym typeface="Wingdings 3"/>
              </a:rPr>
              <a:t>u</a:t>
            </a:r>
            <a:r>
              <a:rPr lang="fr-FR" sz="1200" u="sng" dirty="0">
                <a:latin typeface="Trebuchet MS"/>
              </a:rPr>
              <a:t>8 mois avant la tenue de l’assemblée générale </a:t>
            </a:r>
            <a:r>
              <a:rPr lang="fr-FR" sz="1200" dirty="0">
                <a:latin typeface="Trebuchet MS"/>
              </a:rPr>
              <a:t>: </a:t>
            </a:r>
            <a:endParaRPr lang="fr-FR" sz="1200" dirty="0"/>
          </a:p>
          <a:p>
            <a:pPr>
              <a:buNone/>
            </a:pPr>
            <a:r>
              <a:rPr lang="fr-FR" sz="1200" dirty="0">
                <a:latin typeface="Trebuchet MS"/>
              </a:rPr>
              <a:t>Recenser les besoins de la copropriété et L’expression des prestations incluses dans le forfait </a:t>
            </a:r>
            <a:endParaRPr lang="fr-FR" sz="1200" dirty="0"/>
          </a:p>
          <a:p>
            <a:pPr>
              <a:buNone/>
            </a:pPr>
            <a:r>
              <a:rPr lang="fr-FR" sz="1200" dirty="0">
                <a:latin typeface="Wingdings 3"/>
                <a:sym typeface="Wingdings 3"/>
              </a:rPr>
              <a:t>u</a:t>
            </a:r>
            <a:r>
              <a:rPr lang="fr-FR" sz="1200" u="sng" dirty="0">
                <a:latin typeface="Trebuchet MS"/>
              </a:rPr>
              <a:t>6 mois avant la tenue de l’assemblée générale : </a:t>
            </a:r>
            <a:endParaRPr lang="fr-FR" sz="1200" dirty="0"/>
          </a:p>
          <a:p>
            <a:pPr>
              <a:buNone/>
            </a:pPr>
            <a:r>
              <a:rPr lang="fr-FR" sz="1200" dirty="0">
                <a:latin typeface="Trebuchet MS"/>
              </a:rPr>
              <a:t>L’audition des syndics/ réflexion sur le contrat proposé </a:t>
            </a:r>
            <a:endParaRPr lang="fr-FR" sz="1200" dirty="0"/>
          </a:p>
          <a:p>
            <a:pPr>
              <a:buNone/>
            </a:pPr>
            <a:r>
              <a:rPr lang="fr-FR" sz="1200" dirty="0">
                <a:latin typeface="Wingdings 3"/>
                <a:sym typeface="Wingdings 3"/>
              </a:rPr>
              <a:t>u</a:t>
            </a:r>
            <a:r>
              <a:rPr lang="fr-FR" sz="1200" u="sng" dirty="0">
                <a:latin typeface="Trebuchet MS"/>
              </a:rPr>
              <a:t>4-3 mois avant la tenue de l’assemblée générale :</a:t>
            </a:r>
            <a:r>
              <a:rPr lang="fr-FR" sz="1200" dirty="0">
                <a:latin typeface="Trebuchet MS"/>
              </a:rPr>
              <a:t> </a:t>
            </a:r>
            <a:endParaRPr lang="fr-FR" sz="1200" dirty="0"/>
          </a:p>
          <a:p>
            <a:pPr>
              <a:buNone/>
            </a:pPr>
            <a:r>
              <a:rPr lang="fr-FR" sz="1200" dirty="0">
                <a:latin typeface="Trebuchet MS"/>
              </a:rPr>
              <a:t>Le contrôle du contrat du syndic et de la fiche d’information</a:t>
            </a:r>
            <a:endParaRPr lang="fr-FR" sz="1200" dirty="0"/>
          </a:p>
          <a:p>
            <a:pPr>
              <a:buNone/>
            </a:pPr>
            <a:r>
              <a:rPr lang="fr-FR" sz="1200" dirty="0">
                <a:latin typeface="Trebuchet MS"/>
              </a:rPr>
              <a:t>Rédaction rapport du Conseil Syndical si mise en concurrence </a:t>
            </a:r>
            <a:endParaRPr lang="fr-FR" sz="1200" dirty="0"/>
          </a:p>
          <a:p>
            <a:pPr>
              <a:buNone/>
            </a:pPr>
            <a:r>
              <a:rPr lang="fr-FR" sz="1200" b="1" dirty="0">
                <a:solidFill>
                  <a:schemeClr val="tx2">
                    <a:lumMod val="75000"/>
                    <a:lumOff val="25000"/>
                  </a:schemeClr>
                </a:solidFill>
                <a:latin typeface="Trebuchet MS"/>
              </a:rPr>
              <a:t>Si situation conflictuelle avec le syndic actuel : récupérer les documents comptables et administratifs de la copropriété (grand livre comptable, relevés de comptes, liste des adresses des copropriétaires, copie des contrats en cours avec la copropriété…) </a:t>
            </a:r>
            <a:endParaRPr lang="fr-FR" sz="1200" b="1" dirty="0">
              <a:solidFill>
                <a:schemeClr val="tx2">
                  <a:lumMod val="75000"/>
                  <a:lumOff val="25000"/>
                </a:schemeClr>
              </a:solidFill>
            </a:endParaRPr>
          </a:p>
          <a:p>
            <a:pPr>
              <a:buNone/>
            </a:pPr>
            <a:r>
              <a:rPr lang="fr-FR" sz="1200" dirty="0">
                <a:latin typeface="Wingdings 3"/>
                <a:sym typeface="Wingdings 3"/>
              </a:rPr>
              <a:t>u</a:t>
            </a:r>
            <a:r>
              <a:rPr lang="fr-FR" sz="1200" u="sng" dirty="0">
                <a:latin typeface="Trebuchet MS"/>
              </a:rPr>
              <a:t>2 mois avant la date de l’assemblée générale </a:t>
            </a:r>
            <a:r>
              <a:rPr lang="fr-FR" sz="1200" dirty="0">
                <a:latin typeface="Trebuchet MS"/>
              </a:rPr>
              <a:t>:  </a:t>
            </a:r>
            <a:endParaRPr lang="fr-FR" sz="1200" dirty="0"/>
          </a:p>
          <a:p>
            <a:pPr>
              <a:buNone/>
            </a:pPr>
            <a:r>
              <a:rPr lang="fr-FR" sz="1200" dirty="0">
                <a:latin typeface="Trebuchet MS"/>
              </a:rPr>
              <a:t>L’inscription à l’ordre du jour de l’assemblée générale de la désignation du syndic </a:t>
            </a:r>
            <a:endParaRPr lang="fr-FR" sz="1200" dirty="0"/>
          </a:p>
          <a:p>
            <a:pPr>
              <a:buNone/>
            </a:pPr>
            <a:r>
              <a:rPr lang="fr-FR" sz="1200" dirty="0">
                <a:latin typeface="Trebuchet MS"/>
              </a:rPr>
              <a:t>- Le projet de résolution </a:t>
            </a:r>
            <a:endParaRPr lang="fr-FR" sz="1200" dirty="0"/>
          </a:p>
          <a:p>
            <a:pPr>
              <a:buNone/>
            </a:pPr>
            <a:r>
              <a:rPr lang="fr-FR" sz="1200" dirty="0">
                <a:latin typeface="Trebuchet MS"/>
              </a:rPr>
              <a:t>- Le contrat de syndic  </a:t>
            </a:r>
            <a:endParaRPr lang="fr-FR" sz="1200" dirty="0"/>
          </a:p>
          <a:p>
            <a:pPr>
              <a:buNone/>
            </a:pPr>
            <a:r>
              <a:rPr lang="fr-FR" sz="1200" dirty="0">
                <a:latin typeface="Trebuchet MS"/>
              </a:rPr>
              <a:t>- La fiche d’information </a:t>
            </a:r>
            <a:endParaRPr lang="fr-FR" sz="1200" dirty="0"/>
          </a:p>
          <a:p>
            <a:pPr>
              <a:buNone/>
            </a:pPr>
            <a:r>
              <a:rPr lang="fr-FR" sz="1200" dirty="0">
                <a:latin typeface="Trebuchet MS"/>
              </a:rPr>
              <a:t>Cette demande doit être envoyée par lettre recommandée avec accusé de réception. Il faut une demande d’inscription par candidat </a:t>
            </a:r>
            <a:endParaRPr lang="fr-FR" sz="1200" dirty="0"/>
          </a:p>
          <a:p>
            <a:pPr>
              <a:buNone/>
            </a:pPr>
            <a:r>
              <a:rPr lang="fr-FR" sz="1200" dirty="0">
                <a:latin typeface="Trebuchet MS"/>
              </a:rPr>
              <a:t>Sensibiliser les copropriétaires pour qu’ils se fassent représenter en AG plutôt qu’ils ne votent par correspondance (si la résolution est amendée leur vote sera considéré comme défaillant))</a:t>
            </a:r>
            <a:endParaRPr lang="fr-FR" sz="1200" dirty="0"/>
          </a:p>
          <a:p>
            <a:pPr>
              <a:buNone/>
            </a:pPr>
            <a:endParaRPr lang="fr-FR" sz="500" dirty="0"/>
          </a:p>
          <a:p>
            <a:pPr marL="0" indent="0">
              <a:buNone/>
            </a:pPr>
            <a:endParaRPr lang="fr-FR" sz="500" dirty="0"/>
          </a:p>
        </p:txBody>
      </p:sp>
    </p:spTree>
    <p:extLst>
      <p:ext uri="{BB962C8B-B14F-4D97-AF65-F5344CB8AC3E}">
        <p14:creationId xmlns:p14="http://schemas.microsoft.com/office/powerpoint/2010/main" val="393431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4565BE-65FC-DA14-FB45-1B51BFDC48B6}"/>
              </a:ext>
            </a:extLst>
          </p:cNvPr>
          <p:cNvSpPr>
            <a:spLocks noGrp="1"/>
          </p:cNvSpPr>
          <p:nvPr>
            <p:ph type="title"/>
          </p:nvPr>
        </p:nvSpPr>
        <p:spPr/>
        <p:txBody>
          <a:bodyPr/>
          <a:lstStyle/>
          <a:p>
            <a:pPr algn="ctr"/>
            <a:r>
              <a:rPr lang="fr-FR" b="1" dirty="0"/>
              <a:t>INTRODUCTION</a:t>
            </a:r>
            <a:r>
              <a:rPr lang="fr-FR" dirty="0"/>
              <a:t> </a:t>
            </a:r>
            <a:br>
              <a:rPr lang="fr-FR" dirty="0"/>
            </a:br>
            <a:r>
              <a:rPr lang="fr-FR" dirty="0"/>
              <a:t>Caractéristiques des contrats de syndic</a:t>
            </a:r>
          </a:p>
        </p:txBody>
      </p:sp>
      <p:sp>
        <p:nvSpPr>
          <p:cNvPr id="3" name="Espace réservé du contenu 2">
            <a:extLst>
              <a:ext uri="{FF2B5EF4-FFF2-40B4-BE49-F238E27FC236}">
                <a16:creationId xmlns:a16="http://schemas.microsoft.com/office/drawing/2014/main" id="{00282C9A-CA27-0F79-CFB7-C98A2E171622}"/>
              </a:ext>
            </a:extLst>
          </p:cNvPr>
          <p:cNvSpPr>
            <a:spLocks noGrp="1"/>
          </p:cNvSpPr>
          <p:nvPr>
            <p:ph idx="1"/>
          </p:nvPr>
        </p:nvSpPr>
        <p:spPr>
          <a:xfrm>
            <a:off x="838200" y="1825624"/>
            <a:ext cx="10515600" cy="4758055"/>
          </a:xfrm>
        </p:spPr>
        <p:txBody>
          <a:bodyPr vert="horz" lIns="91440" tIns="45720" rIns="91440" bIns="45720" rtlCol="0" anchor="t">
            <a:normAutofit/>
          </a:bodyPr>
          <a:lstStyle/>
          <a:p>
            <a:pPr marL="0" indent="0">
              <a:buNone/>
            </a:pPr>
            <a:r>
              <a:rPr lang="fr-CA" sz="1800" dirty="0"/>
              <a:t>° Le contrat de syndic doit correspondre au contrat type figurant en annexe du décret du 17 mars 1967 ;</a:t>
            </a:r>
          </a:p>
          <a:p>
            <a:pPr marL="0" indent="0">
              <a:buNone/>
            </a:pPr>
            <a:r>
              <a:rPr lang="fr-CA" sz="1800" dirty="0"/>
              <a:t>° Ce contrat type a été rendu obligatoire par la loi ALUR de 2014 et fixé par un décret du 26 mars 2015 (il a fait l’objet de plusieurs modifications depuis, la dernière datant du 30 juin 2021) ; </a:t>
            </a:r>
          </a:p>
          <a:p>
            <a:r>
              <a:rPr lang="fr-CA" sz="1800" dirty="0"/>
              <a:t>Ce contrat type ne s’impose que pour les copropriétés à usage total ou partiel d’habitation (article 18-1AA de la loi du 10 juillet 1965). </a:t>
            </a:r>
            <a:endParaRPr lang="fr-FR" sz="1800" dirty="0"/>
          </a:p>
          <a:p>
            <a:r>
              <a:rPr lang="fr-CA" sz="1800" dirty="0"/>
              <a:t>En cas d’irrespect du contrat type : amende administrative dont le montant ne peut excéder 3000 € pour une personne physique et 15 000 € pour une personne morale (article 18-1 A de la loi du 10 juillet 1965). </a:t>
            </a:r>
            <a:endParaRPr lang="fr-FR" sz="1800" dirty="0"/>
          </a:p>
          <a:p>
            <a:r>
              <a:rPr lang="fr-CA" sz="1800" dirty="0"/>
              <a:t>En matière de syndic non professionnel, le contrat type n’est obligatoire que dans l’hypothèse où une rémunération serait accordée. </a:t>
            </a:r>
            <a:endParaRPr lang="fr-FR" sz="1800" dirty="0"/>
          </a:p>
          <a:p>
            <a:r>
              <a:rPr lang="fr-FR" sz="1800" dirty="0"/>
              <a:t>Les contrats de syndic sont établis pour une certaine durée allant de 1 an jusqu'à 3 ans maximum (article 28 du décret du 17 mars 1967)</a:t>
            </a:r>
          </a:p>
          <a:p>
            <a:pPr marL="0" indent="0">
              <a:buNone/>
            </a:pPr>
            <a:endParaRPr lang="fr-FR" sz="2000" dirty="0"/>
          </a:p>
          <a:p>
            <a:pPr marL="0" indent="0">
              <a:buNone/>
            </a:pPr>
            <a:endParaRPr lang="fr-FR" dirty="0"/>
          </a:p>
          <a:p>
            <a:pPr marL="0" indent="0">
              <a:buNone/>
            </a:pPr>
            <a:endParaRPr lang="fr-FR" dirty="0"/>
          </a:p>
        </p:txBody>
      </p:sp>
      <p:pic>
        <p:nvPicPr>
          <p:cNvPr id="3074" name="Picture 2" descr="f8df1bef-6142-4e4a-b0fa-a0c9dc9f2f98@mxp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3" y="4763"/>
            <a:ext cx="129540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7043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384683"/>
          </a:xfrm>
        </p:spPr>
        <p:txBody>
          <a:bodyPr>
            <a:normAutofit fontScale="90000"/>
          </a:bodyPr>
          <a:lstStyle/>
          <a:p>
            <a:pPr algn="ctr"/>
            <a:r>
              <a:rPr lang="fr-CA" b="1" dirty="0"/>
              <a:t>INTRODUCTION</a:t>
            </a:r>
            <a:endParaRPr lang="fr-FR" b="1" dirty="0"/>
          </a:p>
        </p:txBody>
      </p:sp>
      <p:sp>
        <p:nvSpPr>
          <p:cNvPr id="3" name="Espace réservé du contenu 2"/>
          <p:cNvSpPr>
            <a:spLocks noGrp="1"/>
          </p:cNvSpPr>
          <p:nvPr>
            <p:ph idx="1"/>
          </p:nvPr>
        </p:nvSpPr>
        <p:spPr>
          <a:xfrm>
            <a:off x="838200" y="1078992"/>
            <a:ext cx="10515600" cy="5097971"/>
          </a:xfrm>
        </p:spPr>
        <p:txBody>
          <a:bodyPr/>
          <a:lstStyle/>
          <a:p>
            <a:endParaRPr lang="fr-FR" sz="1800" dirty="0"/>
          </a:p>
          <a:p>
            <a:r>
              <a:rPr lang="fr-FR" sz="1800" dirty="0"/>
              <a:t>La durée est fixée dans le contrat de syndic (point 2.1 du contrat type) et aux termes de la résolution d'assemblée générale ayant élu le syndic.</a:t>
            </a:r>
          </a:p>
          <a:p>
            <a:r>
              <a:rPr lang="fr-FR" sz="1800" b="1" u="sng" dirty="0"/>
              <a:t>Très important</a:t>
            </a:r>
            <a:r>
              <a:rPr lang="fr-FR" sz="1800" dirty="0"/>
              <a:t> : le contrat de syndic ne peut pas être renouvelé par tacite reconduction. L’article 18 précise à ce titre que le contrat de syndic est conclu pour une durée déterminée.  </a:t>
            </a:r>
          </a:p>
          <a:p>
            <a:r>
              <a:rPr lang="fr-FR" sz="1800" dirty="0"/>
              <a:t>Le paiement des honoraires du syndic étant en général échelonné (trimestriellement/ mensuellement- par avance ou à terme échu) : la résiliation entraine l'arrêt des prélèvements. Attention toutefois, si le règlement se fait en avance et de façon trimestrielle, le syndic pourrait prélever l’intégralité des honoraires trimestriels le premier jour du trimestre, même si le contrat a pris fin au cours du premier mois =&gt; il reviendra alors au syndicat de réclamer le trop perçu. </a:t>
            </a:r>
          </a:p>
          <a:p>
            <a:r>
              <a:rPr lang="fr-CA" sz="1800" dirty="0"/>
              <a:t>Petit focus sur contrats MATERA que nous avons pu voir. </a:t>
            </a:r>
            <a:endParaRPr lang="fr-FR" sz="1800" dirty="0"/>
          </a:p>
          <a:p>
            <a:endParaRPr lang="fr-FR" sz="1800" dirty="0"/>
          </a:p>
          <a:p>
            <a:endParaRPr lang="fr-FR" dirty="0"/>
          </a:p>
        </p:txBody>
      </p:sp>
      <p:pic>
        <p:nvPicPr>
          <p:cNvPr id="4098" name="Picture 2" descr="f8df1bef-6142-4e4a-b0fa-a0c9dc9f2f98@mxp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3" y="4763"/>
            <a:ext cx="129540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8921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9E9887D-757C-B551-E923-6E30BE826602}"/>
              </a:ext>
            </a:extLst>
          </p:cNvPr>
          <p:cNvSpPr>
            <a:spLocks noGrp="1"/>
          </p:cNvSpPr>
          <p:nvPr>
            <p:ph type="title"/>
          </p:nvPr>
        </p:nvSpPr>
        <p:spPr>
          <a:xfrm>
            <a:off x="793662" y="386930"/>
            <a:ext cx="10066122" cy="1298448"/>
          </a:xfrm>
        </p:spPr>
        <p:txBody>
          <a:bodyPr anchor="b">
            <a:normAutofit fontScale="90000"/>
          </a:bodyPr>
          <a:lstStyle/>
          <a:p>
            <a:pPr algn="ctr"/>
            <a:r>
              <a:rPr lang="fr-FR" sz="3000" b="1" dirty="0"/>
              <a:t>RAPPEL TERMINOLOGIQUE</a:t>
            </a:r>
            <a:br>
              <a:rPr lang="fr-FR" sz="3000" b="1" dirty="0"/>
            </a:br>
            <a:r>
              <a:rPr lang="fr-FR" sz="3000" dirty="0">
                <a:ea typeface="+mj-lt"/>
                <a:cs typeface="+mj-lt"/>
              </a:rPr>
              <a:t>Distinguer la "résiliation" d'un contrat, de sa "résolution" ou de sa "nullité" ou "caducité"</a:t>
            </a:r>
            <a:endParaRPr lang="fr-FR" sz="3000" dirty="0"/>
          </a:p>
        </p:txBody>
      </p:sp>
      <p:sp>
        <p:nvSpPr>
          <p:cNvPr id="30" name="Rectangle 29">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C1D2F7C0-94FD-6141-C89C-220B1280C3B9}"/>
              </a:ext>
            </a:extLst>
          </p:cNvPr>
          <p:cNvSpPr>
            <a:spLocks noGrp="1"/>
          </p:cNvSpPr>
          <p:nvPr>
            <p:ph idx="1"/>
          </p:nvPr>
        </p:nvSpPr>
        <p:spPr>
          <a:xfrm>
            <a:off x="793661" y="2599509"/>
            <a:ext cx="4530898" cy="3639450"/>
          </a:xfrm>
        </p:spPr>
        <p:txBody>
          <a:bodyPr vert="horz" lIns="91440" tIns="45720" rIns="91440" bIns="45720" rtlCol="0" anchor="ctr">
            <a:normAutofit/>
          </a:bodyPr>
          <a:lstStyle/>
          <a:p>
            <a:pPr marL="0" indent="0">
              <a:buNone/>
            </a:pPr>
            <a:endParaRPr lang="fr-FR" sz="2000"/>
          </a:p>
          <a:p>
            <a:pPr marL="0" indent="0">
              <a:buNone/>
            </a:pPr>
            <a:endParaRPr lang="fr-FR" sz="2000"/>
          </a:p>
        </p:txBody>
      </p:sp>
      <p:sp>
        <p:nvSpPr>
          <p:cNvPr id="32" name="Rectangle 31">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au 3">
            <a:extLst>
              <a:ext uri="{FF2B5EF4-FFF2-40B4-BE49-F238E27FC236}">
                <a16:creationId xmlns:a16="http://schemas.microsoft.com/office/drawing/2014/main" id="{79EC218C-FBD1-EBB0-7A2B-5CB09D98FC42}"/>
              </a:ext>
            </a:extLst>
          </p:cNvPr>
          <p:cNvGraphicFramePr>
            <a:graphicFrameLocks noGrp="1"/>
          </p:cNvGraphicFramePr>
          <p:nvPr>
            <p:extLst>
              <p:ext uri="{D42A27DB-BD31-4B8C-83A1-F6EECF244321}">
                <p14:modId xmlns:p14="http://schemas.microsoft.com/office/powerpoint/2010/main" val="2483103599"/>
              </p:ext>
            </p:extLst>
          </p:nvPr>
        </p:nvGraphicFramePr>
        <p:xfrm>
          <a:off x="671763" y="2336131"/>
          <a:ext cx="10318450" cy="3651292"/>
        </p:xfrm>
        <a:graphic>
          <a:graphicData uri="http://schemas.openxmlformats.org/drawingml/2006/table">
            <a:tbl>
              <a:tblPr firstRow="1" bandRow="1">
                <a:tableStyleId>{5C22544A-7EE6-4342-B048-85BDC9FD1C3A}</a:tableStyleId>
              </a:tblPr>
              <a:tblGrid>
                <a:gridCol w="2771471">
                  <a:extLst>
                    <a:ext uri="{9D8B030D-6E8A-4147-A177-3AD203B41FA5}">
                      <a16:colId xmlns:a16="http://schemas.microsoft.com/office/drawing/2014/main" val="3207759233"/>
                    </a:ext>
                  </a:extLst>
                </a:gridCol>
                <a:gridCol w="2532777">
                  <a:extLst>
                    <a:ext uri="{9D8B030D-6E8A-4147-A177-3AD203B41FA5}">
                      <a16:colId xmlns:a16="http://schemas.microsoft.com/office/drawing/2014/main" val="1461891712"/>
                    </a:ext>
                  </a:extLst>
                </a:gridCol>
                <a:gridCol w="2519518">
                  <a:extLst>
                    <a:ext uri="{9D8B030D-6E8A-4147-A177-3AD203B41FA5}">
                      <a16:colId xmlns:a16="http://schemas.microsoft.com/office/drawing/2014/main" val="1195820410"/>
                    </a:ext>
                  </a:extLst>
                </a:gridCol>
                <a:gridCol w="2494684">
                  <a:extLst>
                    <a:ext uri="{9D8B030D-6E8A-4147-A177-3AD203B41FA5}">
                      <a16:colId xmlns:a16="http://schemas.microsoft.com/office/drawing/2014/main" val="2832521823"/>
                    </a:ext>
                  </a:extLst>
                </a:gridCol>
              </a:tblGrid>
              <a:tr h="491289">
                <a:tc>
                  <a:txBody>
                    <a:bodyPr/>
                    <a:lstStyle/>
                    <a:p>
                      <a:r>
                        <a:rPr lang="fr-FR" sz="1400" dirty="0">
                          <a:latin typeface="Arial" panose="020B0604020202020204" pitchFamily="34" charset="0"/>
                          <a:cs typeface="Arial" panose="020B0604020202020204" pitchFamily="34" charset="0"/>
                        </a:rPr>
                        <a:t>Résiliation </a:t>
                      </a:r>
                    </a:p>
                  </a:txBody>
                  <a:tcPr marL="56136" marR="56136" marT="28068" marB="28068"/>
                </a:tc>
                <a:tc>
                  <a:txBody>
                    <a:bodyPr/>
                    <a:lstStyle/>
                    <a:p>
                      <a:r>
                        <a:rPr lang="fr-FR" sz="1400" dirty="0">
                          <a:latin typeface="Arial" panose="020B0604020202020204" pitchFamily="34" charset="0"/>
                          <a:cs typeface="Arial" panose="020B0604020202020204" pitchFamily="34" charset="0"/>
                        </a:rPr>
                        <a:t>Résolution</a:t>
                      </a:r>
                    </a:p>
                  </a:txBody>
                  <a:tcPr marL="56136" marR="56136" marT="28068" marB="28068"/>
                </a:tc>
                <a:tc>
                  <a:txBody>
                    <a:bodyPr/>
                    <a:lstStyle/>
                    <a:p>
                      <a:r>
                        <a:rPr lang="fr-FR" sz="1400" dirty="0">
                          <a:latin typeface="Arial" panose="020B0604020202020204" pitchFamily="34" charset="0"/>
                          <a:cs typeface="Arial" panose="020B0604020202020204" pitchFamily="34" charset="0"/>
                        </a:rPr>
                        <a:t>Nullité</a:t>
                      </a:r>
                    </a:p>
                  </a:txBody>
                  <a:tcPr marL="56136" marR="56136" marT="28068" marB="28068"/>
                </a:tc>
                <a:tc>
                  <a:txBody>
                    <a:bodyPr/>
                    <a:lstStyle/>
                    <a:p>
                      <a:r>
                        <a:rPr lang="fr-FR" sz="1400" dirty="0">
                          <a:latin typeface="Arial" panose="020B0604020202020204" pitchFamily="34" charset="0"/>
                          <a:cs typeface="Arial" panose="020B0604020202020204" pitchFamily="34" charset="0"/>
                        </a:rPr>
                        <a:t>Caducité</a:t>
                      </a:r>
                    </a:p>
                  </a:txBody>
                  <a:tcPr marL="56136" marR="56136" marT="28068" marB="28068"/>
                </a:tc>
                <a:extLst>
                  <a:ext uri="{0D108BD9-81ED-4DB2-BD59-A6C34878D82A}">
                    <a16:rowId xmlns:a16="http://schemas.microsoft.com/office/drawing/2014/main" val="2390498940"/>
                  </a:ext>
                </a:extLst>
              </a:tr>
              <a:tr h="962526">
                <a:tc>
                  <a:txBody>
                    <a:bodyPr/>
                    <a:lstStyle/>
                    <a:p>
                      <a:pPr lvl="0" algn="ctr">
                        <a:buNone/>
                      </a:pPr>
                      <a:r>
                        <a:rPr lang="fr-FR" sz="1100" b="0" i="0" u="none" strike="noStrike" noProof="0" dirty="0">
                          <a:latin typeface="Arial" panose="020B0604020202020204" pitchFamily="34" charset="0"/>
                          <a:cs typeface="Arial" panose="020B0604020202020204" pitchFamily="34" charset="0"/>
                        </a:rPr>
                        <a:t>Inexécution d'une obligation née d'un contrat successif ou acte volontaire d'une partie liée par un contrat successif</a:t>
                      </a:r>
                      <a:endParaRPr lang="en-US" sz="1100" b="0" i="0" u="none" strike="noStrike" noProof="0" dirty="0">
                        <a:latin typeface="Arial" panose="020B0604020202020204" pitchFamily="34" charset="0"/>
                        <a:cs typeface="Arial" panose="020B0604020202020204" pitchFamily="34" charset="0"/>
                      </a:endParaRPr>
                    </a:p>
                    <a:p>
                      <a:pPr lvl="0" algn="ctr">
                        <a:buNone/>
                      </a:pPr>
                      <a:r>
                        <a:rPr lang="fr-FR" sz="1100" b="0" i="0" u="none" strike="noStrike" noProof="0" dirty="0">
                          <a:latin typeface="Arial" panose="020B0604020202020204" pitchFamily="34" charset="0"/>
                          <a:cs typeface="Arial" panose="020B0604020202020204" pitchFamily="34" charset="0"/>
                        </a:rPr>
                        <a:t>(C. civ., art. 1224)</a:t>
                      </a:r>
                      <a:endParaRPr lang="en-US" sz="1100" b="0" i="0" u="none" strike="noStrike" noProof="0" dirty="0">
                        <a:latin typeface="Arial" panose="020B0604020202020204" pitchFamily="34" charset="0"/>
                        <a:cs typeface="Arial" panose="020B0604020202020204" pitchFamily="34" charset="0"/>
                      </a:endParaRPr>
                    </a:p>
                    <a:p>
                      <a:pPr lvl="0">
                        <a:buNone/>
                      </a:pPr>
                      <a:endParaRPr lang="fr-FR" sz="1100" dirty="0">
                        <a:latin typeface="Arial" panose="020B0604020202020204" pitchFamily="34" charset="0"/>
                        <a:cs typeface="Arial" panose="020B0604020202020204" pitchFamily="34" charset="0"/>
                      </a:endParaRPr>
                    </a:p>
                  </a:txBody>
                  <a:tcPr marL="56136" marR="56136" marT="28068" marB="28068"/>
                </a:tc>
                <a:tc>
                  <a:txBody>
                    <a:bodyPr/>
                    <a:lstStyle/>
                    <a:p>
                      <a:pPr lvl="0" algn="ctr">
                        <a:buNone/>
                      </a:pPr>
                      <a:r>
                        <a:rPr lang="fr-FR" sz="1100" b="0" i="0" u="none" strike="noStrike" noProof="0" dirty="0">
                          <a:latin typeface="Arial" panose="020B0604020202020204" pitchFamily="34" charset="0"/>
                          <a:cs typeface="Arial" panose="020B0604020202020204" pitchFamily="34" charset="0"/>
                        </a:rPr>
                        <a:t>Inexécution d'une obligation née d'un contrat </a:t>
                      </a:r>
                      <a:endParaRPr lang="en-US" sz="1100" b="0" i="0" u="none" strike="noStrike" noProof="0" dirty="0">
                        <a:latin typeface="Arial" panose="020B0604020202020204" pitchFamily="34" charset="0"/>
                        <a:cs typeface="Arial" panose="020B0604020202020204" pitchFamily="34" charset="0"/>
                      </a:endParaRPr>
                    </a:p>
                    <a:p>
                      <a:pPr lvl="0" algn="ctr">
                        <a:buNone/>
                      </a:pPr>
                      <a:r>
                        <a:rPr lang="fr-FR" sz="1100" b="0" i="0" u="none" strike="noStrike" noProof="0" dirty="0">
                          <a:latin typeface="Arial" panose="020B0604020202020204" pitchFamily="34" charset="0"/>
                          <a:cs typeface="Arial" panose="020B0604020202020204" pitchFamily="34" charset="0"/>
                        </a:rPr>
                        <a:t>(C. civ., art. 1229)</a:t>
                      </a:r>
                      <a:endParaRPr lang="fr-FR" sz="1100" dirty="0">
                        <a:latin typeface="Arial" panose="020B0604020202020204" pitchFamily="34" charset="0"/>
                        <a:cs typeface="Arial" panose="020B0604020202020204" pitchFamily="34" charset="0"/>
                      </a:endParaRPr>
                    </a:p>
                  </a:txBody>
                  <a:tcPr marL="56136" marR="56136" marT="28068" marB="28068"/>
                </a:tc>
                <a:tc>
                  <a:txBody>
                    <a:bodyPr/>
                    <a:lstStyle/>
                    <a:p>
                      <a:pPr lvl="0" algn="ctr">
                        <a:buNone/>
                      </a:pPr>
                      <a:r>
                        <a:rPr lang="fr-FR" sz="1100" b="0" i="0" u="none" strike="noStrike" noProof="0" dirty="0">
                          <a:latin typeface="Arial" panose="020B0604020202020204" pitchFamily="34" charset="0"/>
                          <a:cs typeface="Arial" panose="020B0604020202020204" pitchFamily="34" charset="0"/>
                        </a:rPr>
                        <a:t>Existence d’un vice du consentement au stade de la formation du contrat</a:t>
                      </a:r>
                      <a:endParaRPr lang="en-US" sz="1100" b="0" i="0" u="none" strike="noStrike" noProof="0" dirty="0">
                        <a:latin typeface="Arial" panose="020B0604020202020204" pitchFamily="34" charset="0"/>
                        <a:cs typeface="Arial" panose="020B0604020202020204" pitchFamily="34" charset="0"/>
                      </a:endParaRPr>
                    </a:p>
                    <a:p>
                      <a:pPr lvl="0" algn="ctr">
                        <a:buNone/>
                      </a:pPr>
                      <a:r>
                        <a:rPr lang="fr-FR" sz="1100" b="0" i="0" u="none" strike="noStrike" noProof="0" dirty="0">
                          <a:latin typeface="Arial" panose="020B0604020202020204" pitchFamily="34" charset="0"/>
                          <a:cs typeface="Arial" panose="020B0604020202020204" pitchFamily="34" charset="0"/>
                        </a:rPr>
                        <a:t>(C. civ., art. 1178 et s.)</a:t>
                      </a:r>
                      <a:endParaRPr lang="fr-FR" sz="1100" dirty="0">
                        <a:latin typeface="Arial" panose="020B0604020202020204" pitchFamily="34" charset="0"/>
                        <a:cs typeface="Arial" panose="020B0604020202020204" pitchFamily="34" charset="0"/>
                      </a:endParaRPr>
                    </a:p>
                  </a:txBody>
                  <a:tcPr marL="56136" marR="56136" marT="28068" marB="28068"/>
                </a:tc>
                <a:tc>
                  <a:txBody>
                    <a:bodyPr/>
                    <a:lstStyle/>
                    <a:p>
                      <a:pPr lvl="0" algn="ctr">
                        <a:buNone/>
                      </a:pPr>
                      <a:r>
                        <a:rPr lang="fr-FR" sz="1100" b="0" i="0" u="none" strike="noStrike" noProof="0" dirty="0">
                          <a:latin typeface="Arial" panose="020B0604020202020204" pitchFamily="34" charset="0"/>
                          <a:cs typeface="Arial" panose="020B0604020202020204" pitchFamily="34" charset="0"/>
                        </a:rPr>
                        <a:t>Survenance d’un fait postérieurement à la formation d’un acte juridique</a:t>
                      </a:r>
                      <a:endParaRPr lang="en-US" sz="1100" b="0" i="0" u="none" strike="noStrike" noProof="0" dirty="0">
                        <a:latin typeface="Arial" panose="020B0604020202020204" pitchFamily="34" charset="0"/>
                        <a:cs typeface="Arial" panose="020B0604020202020204" pitchFamily="34" charset="0"/>
                      </a:endParaRPr>
                    </a:p>
                    <a:p>
                      <a:pPr lvl="0" algn="ctr">
                        <a:buNone/>
                      </a:pPr>
                      <a:r>
                        <a:rPr lang="fr-FR" sz="1100" b="0" i="0" u="none" strike="noStrike" noProof="0" dirty="0">
                          <a:latin typeface="Arial" panose="020B0604020202020204" pitchFamily="34" charset="0"/>
                          <a:cs typeface="Arial" panose="020B0604020202020204" pitchFamily="34" charset="0"/>
                        </a:rPr>
                        <a:t>(C. civ., art. 1186 et s.) </a:t>
                      </a:r>
                      <a:endParaRPr lang="en-US" sz="1100" b="0" i="0" u="none" strike="noStrike" noProof="0">
                        <a:latin typeface="Arial" panose="020B0604020202020204" pitchFamily="34" charset="0"/>
                        <a:cs typeface="Arial" panose="020B0604020202020204" pitchFamily="34" charset="0"/>
                      </a:endParaRPr>
                    </a:p>
                    <a:p>
                      <a:pPr lvl="0">
                        <a:buNone/>
                      </a:pPr>
                      <a:endParaRPr lang="fr-FR" sz="1100" dirty="0">
                        <a:latin typeface="Arial" panose="020B0604020202020204" pitchFamily="34" charset="0"/>
                        <a:cs typeface="Arial" panose="020B0604020202020204" pitchFamily="34" charset="0"/>
                      </a:endParaRPr>
                    </a:p>
                  </a:txBody>
                  <a:tcPr marL="56136" marR="56136" marT="28068" marB="28068"/>
                </a:tc>
                <a:extLst>
                  <a:ext uri="{0D108BD9-81ED-4DB2-BD59-A6C34878D82A}">
                    <a16:rowId xmlns:a16="http://schemas.microsoft.com/office/drawing/2014/main" val="1284937884"/>
                  </a:ext>
                </a:extLst>
              </a:tr>
              <a:tr h="902368">
                <a:tc>
                  <a:txBody>
                    <a:bodyPr/>
                    <a:lstStyle/>
                    <a:p>
                      <a:r>
                        <a:rPr lang="fr-FR" sz="1100" dirty="0">
                          <a:latin typeface="Arial" panose="020B0604020202020204" pitchFamily="34" charset="0"/>
                          <a:cs typeface="Arial" panose="020B0604020202020204" pitchFamily="34" charset="0"/>
                        </a:rPr>
                        <a:t>Suppression </a:t>
                      </a:r>
                      <a:r>
                        <a:rPr lang="fr-FR" sz="1100" b="1" u="sng" dirty="0">
                          <a:latin typeface="Arial" panose="020B0604020202020204" pitchFamily="34" charset="0"/>
                          <a:cs typeface="Arial" panose="020B0604020202020204" pitchFamily="34" charset="0"/>
                        </a:rPr>
                        <a:t>pour l'avenir </a:t>
                      </a:r>
                      <a:r>
                        <a:rPr lang="fr-FR" sz="1100" dirty="0">
                          <a:latin typeface="Arial" panose="020B0604020202020204" pitchFamily="34" charset="0"/>
                          <a:cs typeface="Arial" panose="020B0604020202020204" pitchFamily="34" charset="0"/>
                        </a:rPr>
                        <a:t>du contrat dont les prestations peuvent "s'échelonner" : ex le contrat de syndic </a:t>
                      </a:r>
                    </a:p>
                  </a:txBody>
                  <a:tcPr marL="56136" marR="56136" marT="28068" marB="28068"/>
                </a:tc>
                <a:tc>
                  <a:txBody>
                    <a:bodyPr/>
                    <a:lstStyle/>
                    <a:p>
                      <a:r>
                        <a:rPr lang="fr-FR" sz="1100" dirty="0">
                          <a:latin typeface="Arial" panose="020B0604020202020204" pitchFamily="34" charset="0"/>
                          <a:cs typeface="Arial" panose="020B0604020202020204" pitchFamily="34" charset="0"/>
                        </a:rPr>
                        <a:t>Anéantissement rétroactif des obligations nées d'un contrat </a:t>
                      </a:r>
                    </a:p>
                  </a:txBody>
                  <a:tcPr marL="56136" marR="56136" marT="28068" marB="28068"/>
                </a:tc>
                <a:tc>
                  <a:txBody>
                    <a:bodyPr/>
                    <a:lstStyle/>
                    <a:p>
                      <a:r>
                        <a:rPr lang="fr-FR" sz="1100" dirty="0">
                          <a:latin typeface="Arial" panose="020B0604020202020204" pitchFamily="34" charset="0"/>
                          <a:cs typeface="Arial" panose="020B0604020202020204" pitchFamily="34" charset="0"/>
                        </a:rPr>
                        <a:t>Anéantissement rétroactif nées d'un contrat vicié</a:t>
                      </a:r>
                    </a:p>
                  </a:txBody>
                  <a:tcPr marL="56136" marR="56136" marT="28068" marB="28068"/>
                </a:tc>
                <a:tc>
                  <a:txBody>
                    <a:bodyPr/>
                    <a:lstStyle/>
                    <a:p>
                      <a:pPr lvl="0">
                        <a:buNone/>
                      </a:pPr>
                      <a:r>
                        <a:rPr lang="fr-FR" sz="1100" b="0" i="0" u="none" strike="noStrike" noProof="0" dirty="0">
                          <a:latin typeface="Arial" panose="020B0604020202020204" pitchFamily="34" charset="0"/>
                          <a:cs typeface="Arial" panose="020B0604020202020204" pitchFamily="34" charset="0"/>
                        </a:rPr>
                        <a:t>Suppression des effets du contrat lequel demeure toutefois valable</a:t>
                      </a:r>
                      <a:endParaRPr lang="fr-FR" sz="1100" dirty="0">
                        <a:latin typeface="Arial" panose="020B0604020202020204" pitchFamily="34" charset="0"/>
                        <a:cs typeface="Arial" panose="020B0604020202020204" pitchFamily="34" charset="0"/>
                      </a:endParaRPr>
                    </a:p>
                  </a:txBody>
                  <a:tcPr marL="56136" marR="56136" marT="28068" marB="28068"/>
                </a:tc>
                <a:extLst>
                  <a:ext uri="{0D108BD9-81ED-4DB2-BD59-A6C34878D82A}">
                    <a16:rowId xmlns:a16="http://schemas.microsoft.com/office/drawing/2014/main" val="3784142291"/>
                  </a:ext>
                </a:extLst>
              </a:tr>
              <a:tr h="1295109">
                <a:tc>
                  <a:txBody>
                    <a:bodyPr/>
                    <a:lstStyle/>
                    <a:p>
                      <a:r>
                        <a:rPr lang="fr-FR" sz="1100" dirty="0">
                          <a:latin typeface="Arial" panose="020B0604020202020204" pitchFamily="34" charset="0"/>
                          <a:cs typeface="Arial" panose="020B0604020202020204" pitchFamily="34" charset="0"/>
                        </a:rPr>
                        <a:t>Pas de remboursement des sommes antérieurement avancées</a:t>
                      </a:r>
                    </a:p>
                  </a:txBody>
                  <a:tcPr marL="56136" marR="56136" marT="28068" marB="28068"/>
                </a:tc>
                <a:tc>
                  <a:txBody>
                    <a:bodyPr/>
                    <a:lstStyle/>
                    <a:p>
                      <a:r>
                        <a:rPr lang="fr-FR" sz="1100" dirty="0">
                          <a:latin typeface="Arial" panose="020B0604020202020204" pitchFamily="34" charset="0"/>
                          <a:cs typeface="Arial" panose="020B0604020202020204" pitchFamily="34" charset="0"/>
                        </a:rPr>
                        <a:t>Suppose que l'exécution complète des prestations du contrat soient nécessaire : ex je commande une télé, on me livre un frigidaire.</a:t>
                      </a:r>
                    </a:p>
                  </a:txBody>
                  <a:tcPr marL="56136" marR="56136" marT="28068" marB="28068"/>
                </a:tc>
                <a:tc>
                  <a:txBody>
                    <a:bodyPr/>
                    <a:lstStyle/>
                    <a:p>
                      <a:r>
                        <a:rPr lang="fr-FR" sz="1100" dirty="0">
                          <a:latin typeface="Arial" panose="020B0604020202020204" pitchFamily="34" charset="0"/>
                          <a:cs typeface="Arial" panose="020B0604020202020204" pitchFamily="34" charset="0"/>
                        </a:rPr>
                        <a:t>Imperfection entachant l'intégrité de mon consentement au contrat : erreur, dol ou violence (l'une des parties n'aurait pas conclu le contrat ou l'aurait conclu à des conditions substantiellement différentes</a:t>
                      </a:r>
                    </a:p>
                  </a:txBody>
                  <a:tcPr marL="56136" marR="56136" marT="28068" marB="28068"/>
                </a:tc>
                <a:tc>
                  <a:txBody>
                    <a:bodyPr/>
                    <a:lstStyle/>
                    <a:p>
                      <a:r>
                        <a:rPr lang="fr-FR" sz="1100" dirty="0">
                          <a:latin typeface="Arial" panose="020B0604020202020204" pitchFamily="34" charset="0"/>
                          <a:cs typeface="Arial" panose="020B0604020202020204" pitchFamily="34" charset="0"/>
                        </a:rPr>
                        <a:t>L'un des élément essentiel à l'exécution d'un contrat disparait : ex le contrat de location est caduc si le bien loué brule </a:t>
                      </a:r>
                    </a:p>
                  </a:txBody>
                  <a:tcPr marL="56136" marR="56136" marT="28068" marB="28068"/>
                </a:tc>
                <a:extLst>
                  <a:ext uri="{0D108BD9-81ED-4DB2-BD59-A6C34878D82A}">
                    <a16:rowId xmlns:a16="http://schemas.microsoft.com/office/drawing/2014/main" val="4089665457"/>
                  </a:ext>
                </a:extLst>
              </a:tr>
            </a:tbl>
          </a:graphicData>
        </a:graphic>
      </p:graphicFrame>
    </p:spTree>
    <p:extLst>
      <p:ext uri="{BB962C8B-B14F-4D97-AF65-F5344CB8AC3E}">
        <p14:creationId xmlns:p14="http://schemas.microsoft.com/office/powerpoint/2010/main" val="394363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E7ADDF-1FD0-5591-CD91-E986F8628752}"/>
              </a:ext>
            </a:extLst>
          </p:cNvPr>
          <p:cNvSpPr>
            <a:spLocks noGrp="1"/>
          </p:cNvSpPr>
          <p:nvPr>
            <p:ph type="title"/>
          </p:nvPr>
        </p:nvSpPr>
        <p:spPr/>
        <p:txBody>
          <a:bodyPr>
            <a:normAutofit/>
          </a:bodyPr>
          <a:lstStyle/>
          <a:p>
            <a:r>
              <a:rPr lang="fr-CA" sz="4000" dirty="0">
                <a:solidFill>
                  <a:srgbClr val="0070C0"/>
                </a:solidFill>
                <a:latin typeface="Arial" panose="020B0604020202020204" pitchFamily="34" charset="0"/>
                <a:cs typeface="Arial" panose="020B0604020202020204" pitchFamily="34" charset="0"/>
              </a:rPr>
              <a:t>I / Le non-renouvellement du contrat de syndic</a:t>
            </a:r>
            <a:endParaRPr lang="fr-FR" sz="4000" dirty="0">
              <a:solidFill>
                <a:srgbClr val="0070C0"/>
              </a:solidFill>
              <a:latin typeface="Arial" panose="020B0604020202020204" pitchFamily="34" charset="0"/>
              <a:cs typeface="Arial" panose="020B0604020202020204" pitchFamily="34" charset="0"/>
            </a:endParaRPr>
          </a:p>
        </p:txBody>
      </p:sp>
      <p:sp>
        <p:nvSpPr>
          <p:cNvPr id="3" name="Espace réservé du contenu 2">
            <a:extLst>
              <a:ext uri="{FF2B5EF4-FFF2-40B4-BE49-F238E27FC236}">
                <a16:creationId xmlns:a16="http://schemas.microsoft.com/office/drawing/2014/main" id="{E9FDECC9-48A9-9DF3-0C25-9E3B21A6B7DE}"/>
              </a:ext>
            </a:extLst>
          </p:cNvPr>
          <p:cNvSpPr>
            <a:spLocks noGrp="1"/>
          </p:cNvSpPr>
          <p:nvPr>
            <p:ph idx="1"/>
          </p:nvPr>
        </p:nvSpPr>
        <p:spPr>
          <a:xfrm>
            <a:off x="838200" y="1825625"/>
            <a:ext cx="10515600" cy="4748170"/>
          </a:xfrm>
        </p:spPr>
        <p:txBody>
          <a:bodyPr vert="horz" lIns="91440" tIns="45720" rIns="91440" bIns="45720" rtlCol="0" anchor="t">
            <a:normAutofit/>
          </a:bodyPr>
          <a:lstStyle/>
          <a:p>
            <a:pPr marL="0" indent="0">
              <a:buNone/>
            </a:pPr>
            <a:r>
              <a:rPr lang="fr-CA" dirty="0">
                <a:solidFill>
                  <a:srgbClr val="C00000"/>
                </a:solidFill>
              </a:rPr>
              <a:t>A/ A l’initiative du syndicat des copropriétaires</a:t>
            </a:r>
          </a:p>
          <a:p>
            <a:pPr marL="0" indent="0" algn="just">
              <a:buNone/>
            </a:pPr>
            <a:r>
              <a:rPr lang="fr-CA" sz="2000" dirty="0"/>
              <a:t>Hypothèse courante : au cours de l’AG annuelle, le SDC décide de ne pas approuver le nouveau contrat proposé par son syndic actuel. </a:t>
            </a:r>
          </a:p>
          <a:p>
            <a:pPr marL="0" indent="0" algn="just">
              <a:buNone/>
            </a:pPr>
            <a:r>
              <a:rPr lang="fr-CA" sz="2000" dirty="0"/>
              <a:t>En général, ce non-renouvellement a été anticipé, à la fois par le syndic et par le SDC, et le conseil syndical a fait parvenir au préalable au syndic un ou plusieurs autres projets de contrat de syndic. </a:t>
            </a:r>
          </a:p>
          <a:p>
            <a:pPr marL="0" indent="0">
              <a:buNone/>
            </a:pPr>
            <a:r>
              <a:rPr lang="fr-CA" sz="2000" dirty="0"/>
              <a:t>Extinction de plein droit du contrat, sans besoin d’une quelconque formalité.</a:t>
            </a:r>
          </a:p>
          <a:p>
            <a:pPr marL="0" indent="0" algn="just">
              <a:buNone/>
            </a:pPr>
            <a:r>
              <a:rPr lang="fr-FR" sz="2000" b="1" u="sng" dirty="0"/>
              <a:t>Rappel</a:t>
            </a:r>
            <a:r>
              <a:rPr lang="fr-FR" sz="2000" dirty="0"/>
              <a:t> : il n’est plus possible pour le syndic non renouvelé d’abandonner ses fonctions à l’instant même de son non-renouvellement. </a:t>
            </a:r>
          </a:p>
          <a:p>
            <a:pPr marL="0" indent="0" algn="just">
              <a:buNone/>
            </a:pPr>
            <a:r>
              <a:rPr lang="fr-FR" sz="2000" dirty="0"/>
              <a:t>Depuis l’ordonnance du 30 octobre 2019, entrée en vigueur le 1</a:t>
            </a:r>
            <a:r>
              <a:rPr lang="fr-FR" sz="2000" baseline="30000" dirty="0"/>
              <a:t>er</a:t>
            </a:r>
            <a:r>
              <a:rPr lang="fr-FR" sz="2000" dirty="0"/>
              <a:t> juin 2020, le syndic sortant reste en fonction une journée après l’assemblée. L’article 18, VII, précise en effet que « L’assemblée désigne un nouveau syndic et fixe les dates de fin du contrat en cours et de prise d’effet du nouveau contrat, </a:t>
            </a:r>
            <a:r>
              <a:rPr lang="fr-FR" sz="2000" u="sng" dirty="0"/>
              <a:t>qui interviennent au plus tôt un jour franc après la tenue de cette assemblée</a:t>
            </a:r>
            <a:r>
              <a:rPr lang="fr-FR" sz="2000" dirty="0"/>
              <a:t> ». </a:t>
            </a:r>
          </a:p>
          <a:p>
            <a:pPr marL="0" indent="0">
              <a:buNone/>
            </a:pPr>
            <a:endParaRPr lang="fr-FR" dirty="0"/>
          </a:p>
        </p:txBody>
      </p:sp>
    </p:spTree>
    <p:extLst>
      <p:ext uri="{BB962C8B-B14F-4D97-AF65-F5344CB8AC3E}">
        <p14:creationId xmlns:p14="http://schemas.microsoft.com/office/powerpoint/2010/main" val="1872614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4000" dirty="0">
                <a:solidFill>
                  <a:srgbClr val="0070C0"/>
                </a:solidFill>
                <a:latin typeface="Arial" panose="020B0604020202020204" pitchFamily="34" charset="0"/>
                <a:cs typeface="Arial" panose="020B0604020202020204" pitchFamily="34" charset="0"/>
              </a:rPr>
              <a:t>I/ Le non-renouvellement du contrat de syndic</a:t>
            </a:r>
            <a:endParaRPr lang="fr-FR" sz="4000" dirty="0">
              <a:solidFill>
                <a:srgbClr val="0070C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200" y="1425146"/>
            <a:ext cx="10515600" cy="4751817"/>
          </a:xfrm>
        </p:spPr>
        <p:txBody>
          <a:bodyPr>
            <a:normAutofit/>
          </a:bodyPr>
          <a:lstStyle/>
          <a:p>
            <a:pPr marL="0" indent="0">
              <a:buNone/>
            </a:pPr>
            <a:r>
              <a:rPr lang="fr-CA" sz="1500" dirty="0"/>
              <a:t>Néanmoins, que se passe-t-il si aucun syndic n’a été désigné au cours de l’AG ? Hypothèse du syndic judiciaire. </a:t>
            </a:r>
            <a:endParaRPr lang="fr-FR" sz="1500" dirty="0"/>
          </a:p>
          <a:p>
            <a:pPr marL="0" indent="0">
              <a:buNone/>
            </a:pPr>
            <a:r>
              <a:rPr lang="fr-CA" dirty="0"/>
              <a:t>Article 46 du décret du 17 mars 1967 : </a:t>
            </a:r>
            <a:endParaRPr lang="fr-FR" dirty="0"/>
          </a:p>
          <a:p>
            <a:pPr marL="0" indent="0" algn="just">
              <a:buNone/>
            </a:pPr>
            <a:r>
              <a:rPr lang="fr-FR" dirty="0"/>
              <a:t>« </a:t>
            </a:r>
            <a:r>
              <a:rPr lang="fr-FR" sz="1500" dirty="0"/>
              <a:t>A défaut de nomination du syndic par l'assemblée des copropriétaires dûment convoqués à cet effet, </a:t>
            </a:r>
            <a:r>
              <a:rPr lang="fr-FR" sz="1500" u="sng" dirty="0"/>
              <a:t>le président du tribunal judiciaire désigne le syndic par ordonnance sur requête d'un ou plusieurs copropriétaires ou sur requête d'un ou plusieurs membres du conseil syndical ou du maire de la commune ou du président de l'établissement public de coopération intercommunale compétent en matière d'habitat du lieu de situation de l'immeuble</a:t>
            </a:r>
            <a:r>
              <a:rPr lang="fr-FR" sz="1500" dirty="0"/>
              <a:t>. </a:t>
            </a:r>
          </a:p>
          <a:p>
            <a:pPr algn="just"/>
            <a:r>
              <a:rPr lang="fr-FR" sz="1500" dirty="0"/>
              <a:t>La même ordonnance fixe la durée de la mission du syndic. Cette durée peut être prorogée. Il peut être mis fin à la mission suivant la même procédure. </a:t>
            </a:r>
          </a:p>
          <a:p>
            <a:pPr algn="just"/>
            <a:r>
              <a:rPr lang="fr-FR" sz="1500" dirty="0"/>
              <a:t>Indépendamment de missions particulières qui peuvent lui être confiées par l'ordonnance visée à l'alinéa 1er du présent article, le syndic ainsi désigné administre la copropriété dans les conditions prévues par les articles 18 à 18-2 de la loi du 10 juillet 1965 et par le présent décret. Il doit notamment convoquer l'assemblée générale en vue de la désignation d'un syndic deux mois avant la fin de ses fonctions. </a:t>
            </a:r>
          </a:p>
          <a:p>
            <a:pPr algn="just"/>
            <a:r>
              <a:rPr lang="fr-FR" sz="1500" dirty="0"/>
              <a:t>La mission du syndic désigné par le président du tribunal cesse de plein droit à compter de l'acceptation de son mandat par le syndic désigné par l'assemblée générale. </a:t>
            </a:r>
            <a:r>
              <a:rPr lang="fr-FR" dirty="0"/>
              <a:t>»</a:t>
            </a:r>
          </a:p>
          <a:p>
            <a:pPr marL="0" indent="0">
              <a:buNone/>
            </a:pPr>
            <a:endParaRPr lang="fr-FR" dirty="0"/>
          </a:p>
        </p:txBody>
      </p:sp>
    </p:spTree>
    <p:extLst>
      <p:ext uri="{BB962C8B-B14F-4D97-AF65-F5344CB8AC3E}">
        <p14:creationId xmlns:p14="http://schemas.microsoft.com/office/powerpoint/2010/main" val="13958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89471"/>
            <a:ext cx="10515600" cy="1079156"/>
          </a:xfrm>
        </p:spPr>
        <p:txBody>
          <a:bodyPr>
            <a:normAutofit/>
          </a:bodyPr>
          <a:lstStyle/>
          <a:p>
            <a:r>
              <a:rPr lang="fr-CA" sz="4000" dirty="0">
                <a:solidFill>
                  <a:srgbClr val="0070C0"/>
                </a:solidFill>
                <a:latin typeface="Arial" panose="020B0604020202020204" pitchFamily="34" charset="0"/>
                <a:cs typeface="Arial" panose="020B0604020202020204" pitchFamily="34" charset="0"/>
              </a:rPr>
              <a:t>I/ Le non-renouvellement du contrat de syndic</a:t>
            </a:r>
            <a:endParaRPr lang="fr-FR" sz="4000" dirty="0">
              <a:solidFill>
                <a:srgbClr val="0070C0"/>
              </a:solidFill>
              <a:latin typeface="Arial" panose="020B0604020202020204" pitchFamily="34" charset="0"/>
              <a:cs typeface="Arial" panose="020B0604020202020204" pitchFamily="34" charset="0"/>
            </a:endParaRPr>
          </a:p>
        </p:txBody>
      </p:sp>
      <p:sp>
        <p:nvSpPr>
          <p:cNvPr id="3" name="Espace réservé du contenu 2"/>
          <p:cNvSpPr>
            <a:spLocks noGrp="1"/>
          </p:cNvSpPr>
          <p:nvPr>
            <p:ph idx="1"/>
          </p:nvPr>
        </p:nvSpPr>
        <p:spPr>
          <a:xfrm>
            <a:off x="838200" y="1120346"/>
            <a:ext cx="10515600" cy="5338119"/>
          </a:xfrm>
        </p:spPr>
        <p:txBody>
          <a:bodyPr>
            <a:normAutofit fontScale="70000" lnSpcReduction="20000"/>
          </a:bodyPr>
          <a:lstStyle/>
          <a:p>
            <a:pPr marL="0" indent="0">
              <a:buNone/>
            </a:pPr>
            <a:r>
              <a:rPr lang="fr-CA" sz="3700" dirty="0">
                <a:solidFill>
                  <a:srgbClr val="C00000"/>
                </a:solidFill>
              </a:rPr>
              <a:t>B/ A l’initiative du syndic </a:t>
            </a:r>
          </a:p>
          <a:p>
            <a:pPr marL="0" indent="0">
              <a:buNone/>
            </a:pPr>
            <a:endParaRPr lang="fr-CA" dirty="0"/>
          </a:p>
          <a:p>
            <a:pPr marL="0" indent="0">
              <a:buNone/>
            </a:pPr>
            <a:r>
              <a:rPr lang="fr-CA" dirty="0"/>
              <a:t>Le syndic aussi, peut avoir envie de changer ! Rien ne l’oblige à présenter un nouveau contrat afin d’être réélu. </a:t>
            </a:r>
            <a:endParaRPr lang="fr-FR" dirty="0"/>
          </a:p>
          <a:p>
            <a:pPr marL="0" indent="0">
              <a:buNone/>
            </a:pPr>
            <a:r>
              <a:rPr lang="fr-CA" dirty="0"/>
              <a:t>Cela étant, il doit respecter un certain formalisme : l’article 5 du contrat type de syndic précise ainsi que « […] </a:t>
            </a:r>
            <a:r>
              <a:rPr lang="fr-CA" i="1" u="sng" dirty="0"/>
              <a:t>Le syndic qui ne souhaite pas être désigné à nouveau doit en informer le président du conseil syndical au moins trois mois avant la tenue de cette assemblée générale</a:t>
            </a:r>
            <a:r>
              <a:rPr lang="fr-CA" dirty="0"/>
              <a:t>. » </a:t>
            </a:r>
          </a:p>
          <a:p>
            <a:pPr marL="0" indent="0" algn="just">
              <a:buNone/>
            </a:pPr>
            <a:r>
              <a:rPr lang="fr-CA" dirty="0"/>
              <a:t>Toutefois, aucune sanction particulière n’est prévue en l’absence de respect de ce formalisme. </a:t>
            </a:r>
          </a:p>
          <a:p>
            <a:pPr marL="0" indent="0" algn="just">
              <a:buNone/>
            </a:pPr>
            <a:endParaRPr lang="fr-FR" dirty="0"/>
          </a:p>
          <a:p>
            <a:pPr marL="0" indent="0">
              <a:buNone/>
            </a:pPr>
            <a:r>
              <a:rPr lang="fr-CA" dirty="0"/>
              <a:t>De la même manière, quid en l’absence de président du CS valablement élu ? Il faut alors envisager que le syndic prévienne tous les membres du conseil syndical. Et, à défaut, tous les copropriétaires, si le conseil syndical n’est pas ou plus valablement constitué. </a:t>
            </a:r>
            <a:endParaRPr lang="fr-FR" dirty="0"/>
          </a:p>
          <a:p>
            <a:pPr marL="0" indent="0">
              <a:buNone/>
            </a:pPr>
            <a:r>
              <a:rPr lang="fr-CA" dirty="0"/>
              <a:t>Le délai de 3 mois est prévu afin de laisser le temps au conseil syndical de démarcher de nouveaux syndics et d’obtenir des projets de contrats qui devront être annexés à la convocation. Attention, il s’agit d’un délai court quant on déduit le délai de 21 jours et le temps nécessaire au démarchage des syndics et à l’obtention des projets de contrats.</a:t>
            </a:r>
            <a:endParaRPr lang="fr-FR" dirty="0"/>
          </a:p>
          <a:p>
            <a:pPr marL="0" indent="0">
              <a:buNone/>
            </a:pPr>
            <a:endParaRPr lang="fr-FR" dirty="0"/>
          </a:p>
        </p:txBody>
      </p:sp>
    </p:spTree>
    <p:extLst>
      <p:ext uri="{BB962C8B-B14F-4D97-AF65-F5344CB8AC3E}">
        <p14:creationId xmlns:p14="http://schemas.microsoft.com/office/powerpoint/2010/main" val="41316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216540"/>
          </a:xfrm>
        </p:spPr>
        <p:txBody>
          <a:bodyPr/>
          <a:lstStyle/>
          <a:p>
            <a:r>
              <a:rPr lang="fr-CA" b="1" dirty="0">
                <a:solidFill>
                  <a:srgbClr val="0070C0"/>
                </a:solidFill>
              </a:rPr>
              <a:t>II / La résiliation du contrat de syndic</a:t>
            </a:r>
            <a:endParaRPr lang="fr-FR" b="1" dirty="0">
              <a:solidFill>
                <a:srgbClr val="0070C0"/>
              </a:solidFill>
            </a:endParaRPr>
          </a:p>
        </p:txBody>
      </p:sp>
      <p:sp>
        <p:nvSpPr>
          <p:cNvPr id="3" name="Espace réservé du contenu 2"/>
          <p:cNvSpPr>
            <a:spLocks noGrp="1"/>
          </p:cNvSpPr>
          <p:nvPr>
            <p:ph idx="1"/>
          </p:nvPr>
        </p:nvSpPr>
        <p:spPr/>
        <p:txBody>
          <a:bodyPr/>
          <a:lstStyle/>
          <a:p>
            <a:pPr marL="0" indent="0" algn="just">
              <a:buNone/>
            </a:pPr>
            <a:r>
              <a:rPr lang="fr-CA" b="1" dirty="0">
                <a:solidFill>
                  <a:srgbClr val="C00000"/>
                </a:solidFill>
                <a:latin typeface="+mj-lt"/>
              </a:rPr>
              <a:t>A / La résiliation anticipée sans avoir à justifier d’un motif quelconque dans les 3 mois précédant le terme du contrat</a:t>
            </a:r>
          </a:p>
          <a:p>
            <a:pPr marL="0" indent="0">
              <a:buNone/>
            </a:pPr>
            <a:endParaRPr lang="fr-CA" sz="2000" dirty="0">
              <a:latin typeface="+mj-lt"/>
            </a:endParaRPr>
          </a:p>
          <a:p>
            <a:pPr marL="0" indent="0">
              <a:buNone/>
            </a:pPr>
            <a:r>
              <a:rPr lang="fr-CA" sz="2000" dirty="0">
                <a:latin typeface="+mj-lt"/>
              </a:rPr>
              <a:t>Faculté prévue par l’article 18, VII, de la loi du 10 juillet 1965 : </a:t>
            </a:r>
          </a:p>
          <a:p>
            <a:pPr marL="0" indent="0">
              <a:buNone/>
            </a:pPr>
            <a:r>
              <a:rPr lang="fr-CA" sz="2000" dirty="0">
                <a:latin typeface="+mj-lt"/>
              </a:rPr>
              <a:t>« </a:t>
            </a:r>
            <a:r>
              <a:rPr lang="fr-FR" sz="2000" dirty="0">
                <a:latin typeface="+mj-lt"/>
              </a:rPr>
              <a:t>VII.- Lorsqu'une partie ne souhaite pas conclure un nouveau contrat de syndic avec le même cocontractant, il peut y être mis fin sans indemnité, dans les conditions suivantes.</a:t>
            </a:r>
          </a:p>
          <a:p>
            <a:pPr marL="0" indent="0">
              <a:buNone/>
            </a:pPr>
            <a:r>
              <a:rPr lang="fr-FR" sz="2000" dirty="0">
                <a:latin typeface="+mj-lt"/>
              </a:rPr>
              <a:t>Les questions de la désignation d'un nouveau syndic ainsi que de la fixation d'une date anticipée de fin de contrat sont portées à l'ordre du jour d'une assemblée générale tenue </a:t>
            </a:r>
            <a:r>
              <a:rPr lang="fr-FR" sz="2000" u="sng" dirty="0">
                <a:latin typeface="+mj-lt"/>
              </a:rPr>
              <a:t>dans les trois mois précédant le terme du contrat</a:t>
            </a:r>
            <a:r>
              <a:rPr lang="fr-FR" sz="2000" dirty="0">
                <a:latin typeface="+mj-lt"/>
              </a:rPr>
              <a:t>. L'assemblée générale désigne un nouveau syndic et fixe les dates de fin du contrat en cours et de prise d'effet du nouveau contrat, qui interviennent au plus tôt un jour franc après la tenue de cette assemblée. »</a:t>
            </a:r>
          </a:p>
          <a:p>
            <a:pPr marL="0" indent="0">
              <a:buNone/>
            </a:pPr>
            <a:r>
              <a:rPr lang="fr-CA" sz="2000" dirty="0"/>
              <a:t> </a:t>
            </a:r>
            <a:endParaRPr lang="fr-FR" sz="2000" dirty="0"/>
          </a:p>
        </p:txBody>
      </p:sp>
    </p:spTree>
    <p:extLst>
      <p:ext uri="{BB962C8B-B14F-4D97-AF65-F5344CB8AC3E}">
        <p14:creationId xmlns:p14="http://schemas.microsoft.com/office/powerpoint/2010/main" val="209110753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789</TotalTime>
  <Words>3464</Words>
  <Application>Microsoft Office PowerPoint</Application>
  <PresentationFormat>Grand écran</PresentationFormat>
  <Paragraphs>172</Paragraphs>
  <Slides>21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21</vt:i4>
      </vt:variant>
    </vt:vector>
  </HeadingPairs>
  <TitlesOfParts>
    <vt:vector size="28" baseType="lpstr">
      <vt:lpstr>Aptos</vt:lpstr>
      <vt:lpstr>Aptos Display</vt:lpstr>
      <vt:lpstr>Arial</vt:lpstr>
      <vt:lpstr>Symbol</vt:lpstr>
      <vt:lpstr>Trebuchet MS</vt:lpstr>
      <vt:lpstr>Wingdings 3</vt:lpstr>
      <vt:lpstr>Thème Office</vt:lpstr>
      <vt:lpstr>Le non-renouvellement et la résiliation du contrat de syndic </vt:lpstr>
      <vt:lpstr>PLAN DE L’EXPOSE</vt:lpstr>
      <vt:lpstr>INTRODUCTION  Caractéristiques des contrats de syndic</vt:lpstr>
      <vt:lpstr>INTRODUCTION</vt:lpstr>
      <vt:lpstr>RAPPEL TERMINOLOGIQUE Distinguer la "résiliation" d'un contrat, de sa "résolution" ou de sa "nullité" ou "caducité"</vt:lpstr>
      <vt:lpstr>I / Le non-renouvellement du contrat de syndic</vt:lpstr>
      <vt:lpstr>I/ Le non-renouvellement du contrat de syndic</vt:lpstr>
      <vt:lpstr>I/ Le non-renouvellement du contrat de syndic</vt:lpstr>
      <vt:lpstr>II / La résiliation du contrat de syndic</vt:lpstr>
      <vt:lpstr>II / La résiliation du contrat de syndic</vt:lpstr>
      <vt:lpstr>B/ La résiliation pour inexécution suffisamment grave</vt:lpstr>
      <vt:lpstr>2/ La résiliation à l’initiative du conseil syndical  </vt:lpstr>
      <vt:lpstr>2/ La résiliation à l’initiative du conseil syndical</vt:lpstr>
      <vt:lpstr>3/ La notion d’inexécution « suffisamment grave »</vt:lpstr>
      <vt:lpstr>3/ La notion d’inexécution « suffisamment grave »</vt:lpstr>
      <vt:lpstr>3/ La notion d’inexécution « suffisamment grave »</vt:lpstr>
      <vt:lpstr>III/ L’hypothèse de la carence et de l’empêchement du syndic</vt:lpstr>
      <vt:lpstr>III/ L’hypothèse de la carence et de l’empêchement du syndic</vt:lpstr>
      <vt:lpstr>III/ L’hypothèse de la carence et de l’empêchement du syndic</vt:lpstr>
      <vt:lpstr>III/ L’hypothèse de la carence et de l’empêchement du syndic</vt:lpstr>
      <vt:lpstr>Conclusion : conseils pratiques si vous souhaitez changer de syndic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Audrey Dejean de la Batie</dc:creator>
  <cp:lastModifiedBy>Asia LAJAJ</cp:lastModifiedBy>
  <cp:revision>1322</cp:revision>
  <cp:lastPrinted>2025-03-13T13:57:53Z</cp:lastPrinted>
  <dcterms:created xsi:type="dcterms:W3CDTF">2024-01-05T19:52:59Z</dcterms:created>
  <dcterms:modified xsi:type="dcterms:W3CDTF">2025-03-18T15:46:07Z</dcterms:modified>
</cp:coreProperties>
</file>