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257" r:id="rId3"/>
    <p:sldId id="258" r:id="rId4"/>
    <p:sldId id="260" r:id="rId5"/>
    <p:sldId id="261" r:id="rId6"/>
    <p:sldId id="259" r:id="rId7"/>
    <p:sldId id="262" r:id="rId8"/>
    <p:sldId id="285" r:id="rId9"/>
    <p:sldId id="263" r:id="rId10"/>
    <p:sldId id="264" r:id="rId11"/>
    <p:sldId id="265" r:id="rId12"/>
    <p:sldId id="266" r:id="rId13"/>
    <p:sldId id="268" r:id="rId14"/>
    <p:sldId id="267" r:id="rId15"/>
    <p:sldId id="269" r:id="rId16"/>
    <p:sldId id="270" r:id="rId17"/>
    <p:sldId id="273" r:id="rId18"/>
    <p:sldId id="271" r:id="rId19"/>
    <p:sldId id="272" r:id="rId20"/>
    <p:sldId id="274" r:id="rId21"/>
    <p:sldId id="275" r:id="rId22"/>
    <p:sldId id="276" r:id="rId23"/>
    <p:sldId id="277" r:id="rId24"/>
    <p:sldId id="278" r:id="rId25"/>
    <p:sldId id="279" r:id="rId26"/>
    <p:sldId id="280" r:id="rId27"/>
    <p:sldId id="281" r:id="rId28"/>
    <p:sldId id="282" r:id="rId29"/>
    <p:sldId id="283" r:id="rId30"/>
    <p:sldId id="290" r:id="rId31"/>
    <p:sldId id="291" r:id="rId32"/>
    <p:sldId id="292" r:id="rId33"/>
    <p:sldId id="293" r:id="rId34"/>
    <p:sldId id="298" r:id="rId35"/>
    <p:sldId id="284" r:id="rId36"/>
    <p:sldId id="286" r:id="rId37"/>
    <p:sldId id="296" r:id="rId38"/>
    <p:sldId id="297" r:id="rId39"/>
    <p:sldId id="287" r:id="rId40"/>
    <p:sldId id="288" r:id="rId41"/>
    <p:sldId id="289" r:id="rId42"/>
    <p:sldId id="295" r:id="rId43"/>
    <p:sldId id="301" r:id="rId44"/>
    <p:sldId id="299" r:id="rId45"/>
    <p:sldId id="300" r:id="rId46"/>
    <p:sldId id="302" r:id="rId47"/>
    <p:sldId id="294" r:id="rId48"/>
    <p:sldId id="303" r:id="rId49"/>
    <p:sldId id="304" r:id="rId50"/>
    <p:sldId id="305" r:id="rId51"/>
    <p:sldId id="306" r:id="rId5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FA82EA-492C-4589-9986-1A32290A8A42}" type="datetimeFigureOut">
              <a:rPr lang="fr-FR" smtClean="0"/>
              <a:t>04/04/2025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529289-ACEC-4CB2-B650-94437D559822}" type="slidenum">
              <a:rPr lang="fr-FR" smtClean="0"/>
              <a:t>‹N°›</a:t>
            </a:fld>
            <a:endParaRPr lang="fr-FR"/>
          </a:p>
        </p:txBody>
      </p:sp>
    </p:spTree>
    <p:extLst>
      <p:ext uri="{BB962C8B-B14F-4D97-AF65-F5344CB8AC3E}">
        <p14:creationId xmlns:p14="http://schemas.microsoft.com/office/powerpoint/2010/main" val="1057492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8529289-ACEC-4CB2-B650-94437D559822}" type="slidenum">
              <a:rPr lang="fr-FR" smtClean="0"/>
              <a:t>47</a:t>
            </a:fld>
            <a:endParaRPr lang="fr-FR"/>
          </a:p>
        </p:txBody>
      </p:sp>
    </p:spTree>
    <p:extLst>
      <p:ext uri="{BB962C8B-B14F-4D97-AF65-F5344CB8AC3E}">
        <p14:creationId xmlns:p14="http://schemas.microsoft.com/office/powerpoint/2010/main" val="404448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5B26D5D-CD3E-45A1-9D8E-BD97595BA67D}" type="datetime1">
              <a:rPr lang="fr-FR" smtClean="0"/>
              <a:t>04/04/2025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3043392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E6A05E8-C5B0-4C21-AF63-B4444E4A4D87}" type="datetime1">
              <a:rPr lang="fr-FR" smtClean="0"/>
              <a:t>04/04/2025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386801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AE500A3-EF41-46B2-994C-AA628B4D6B6B}" type="datetime1">
              <a:rPr lang="fr-FR" smtClean="0"/>
              <a:t>04/04/2025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114274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9DBE341-656D-4282-966B-72CD74166190}" type="datetime1">
              <a:rPr lang="fr-FR" smtClean="0"/>
              <a:t>04/04/2025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171543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255D85D1-F97E-4774-9D65-F477DF83CF22}" type="datetime1">
              <a:rPr lang="fr-FR" smtClean="0"/>
              <a:t>04/04/2025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2572112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65F0A26-B48B-4243-9998-34697FD53299}" type="datetime1">
              <a:rPr lang="fr-FR" smtClean="0"/>
              <a:t>04/04/2025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248324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2A7FCD7-BDD9-4B2E-8A4D-50FD669FF331}" type="datetime1">
              <a:rPr lang="fr-FR" smtClean="0"/>
              <a:t>04/04/2025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388655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A243335-F2A5-44E9-86F2-A0CECC135AE9}" type="datetime1">
              <a:rPr lang="fr-FR" smtClean="0"/>
              <a:t>04/04/2025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408936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CD682C-F07A-4D44-A5A4-218D8544C033}" type="datetime1">
              <a:rPr lang="fr-FR" smtClean="0"/>
              <a:t>04/04/2025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155475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F4BCAE3-95A0-4CFF-92AB-5DFEBCDAEE49}" type="datetime1">
              <a:rPr lang="fr-FR" smtClean="0"/>
              <a:t>04/04/2025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105537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6AFC34F-32C5-4F50-986B-FA56886A7452}" type="datetime1">
              <a:rPr lang="fr-FR" smtClean="0"/>
              <a:t>04/04/2025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32E342-4711-4E2F-A638-97223A58BC2C}" type="slidenum">
              <a:rPr lang="fr-FR" smtClean="0"/>
              <a:t>‹N°›</a:t>
            </a:fld>
            <a:endParaRPr lang="fr-FR"/>
          </a:p>
        </p:txBody>
      </p:sp>
    </p:spTree>
    <p:extLst>
      <p:ext uri="{BB962C8B-B14F-4D97-AF65-F5344CB8AC3E}">
        <p14:creationId xmlns:p14="http://schemas.microsoft.com/office/powerpoint/2010/main" val="2675909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9C872-662B-42C0-BEA8-0FDEFAEDC494}" type="datetime1">
              <a:rPr lang="fr-FR" smtClean="0"/>
              <a:t>04/04/2025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2E342-4711-4E2F-A638-97223A58BC2C}" type="slidenum">
              <a:rPr lang="fr-FR" smtClean="0"/>
              <a:t>‹N°›</a:t>
            </a:fld>
            <a:endParaRPr lang="fr-FR"/>
          </a:p>
        </p:txBody>
      </p:sp>
    </p:spTree>
    <p:extLst>
      <p:ext uri="{BB962C8B-B14F-4D97-AF65-F5344CB8AC3E}">
        <p14:creationId xmlns:p14="http://schemas.microsoft.com/office/powerpoint/2010/main" val="2101837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egifrance.gouv.fr/affichTexteArticle.do?cidTexte=JORFTEXT000000880200&amp;idArticle=LEGIARTI000025558834&amp;dateTexte=&amp;categorieLien=cid" TargetMode="External"/><Relationship Id="rId2" Type="http://schemas.openxmlformats.org/officeDocument/2006/relationships/hyperlink" Target="https://www.legifrance.gouv.fr/affichTexteArticle.do?cidTexte=JORFTEXT000000880200&amp;idArticle=LEGIARTI000025558840&amp;dateTexte=&amp;categorieLien=cid"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4096&amp;idArticle=LEGIARTI000006825823&amp;dateTexte=&amp;categorieLien=cid" TargetMode="External"/><Relationship Id="rId2" Type="http://schemas.openxmlformats.org/officeDocument/2006/relationships/hyperlink" Target="https://www.legifrance.gouv.fr/affichCodeArticle.do?cidTexte=LEGITEXT000006074096&amp;idArticle=LEGIARTI000039347602&amp;dateTexte=&amp;categorieLien=id"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egifrance.gouv.fr/affichTexteArticle.do?cidTexte=JORFTEXT000000880200&amp;idArticle=LEGIARTI000020441575&amp;dateTexte=&amp;categorieLien=ci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egifrance.gouv.fr/affichTexteArticle.do?cidTexte=JORFTEXT000000880200&amp;idArticle=LEGIARTI000006472047&amp;dateTexte=&amp;categorieLien=cid" TargetMode="External"/><Relationship Id="rId2" Type="http://schemas.openxmlformats.org/officeDocument/2006/relationships/hyperlink" Target="https://www.legifrance.gouv.fr/affichTexteArticle.do?cidTexte=JORFTEXT000000880200&amp;idArticle=LEGIARTI000031716372&amp;dateTexte=&amp;categorieLien=cid"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legifrance.gouv.fr/affichTexteArticle.do?cidTexte=JORFTEXT000000880200&amp;idArticle=LEGIARTI000031716374&amp;dateTexte=&amp;categorieLien=cid" TargetMode="External"/><Relationship Id="rId2" Type="http://schemas.openxmlformats.org/officeDocument/2006/relationships/hyperlink" Target="https://www.legifrance.gouv.fr/affichTexteArticle.do?cidTexte=JORFTEXT000000880200&amp;idArticle=LEGIARTI000022481831&amp;dateTexte=&amp;categorieLien=cid"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2" name="Titre 1"/>
          <p:cNvSpPr>
            <a:spLocks noGrp="1"/>
          </p:cNvSpPr>
          <p:nvPr>
            <p:ph type="ctrTitle"/>
          </p:nvPr>
        </p:nvSpPr>
        <p:spPr>
          <a:xfrm>
            <a:off x="1524000" y="1530553"/>
            <a:ext cx="9144000" cy="3889252"/>
          </a:xfrm>
        </p:spPr>
        <p:txBody>
          <a:bodyPr>
            <a:normAutofit fontScale="90000"/>
          </a:bodyPr>
          <a:lstStyle/>
          <a:p>
            <a:r>
              <a:rPr lang="fr-FR" dirty="0"/>
              <a:t>LE FORMALISME DE LA CONVOCATION A L’ASSEMBLEE GENERALE ET DE LA NOTIFICATION DU PROCES-VERBAL D’ASSEMBLEE GENERALE</a:t>
            </a:r>
          </a:p>
        </p:txBody>
      </p:sp>
      <p:sp>
        <p:nvSpPr>
          <p:cNvPr id="5" name="Espace réservé du numéro de diapositive 4"/>
          <p:cNvSpPr>
            <a:spLocks noGrp="1"/>
          </p:cNvSpPr>
          <p:nvPr>
            <p:ph type="sldNum" sz="quarter" idx="12"/>
          </p:nvPr>
        </p:nvSpPr>
        <p:spPr/>
        <p:txBody>
          <a:bodyPr/>
          <a:lstStyle/>
          <a:p>
            <a:fld id="{6432E342-4711-4E2F-A638-97223A58BC2C}" type="slidenum">
              <a:rPr lang="fr-FR" smtClean="0"/>
              <a:t>1</a:t>
            </a:fld>
            <a:endParaRPr lang="fr-FR"/>
          </a:p>
        </p:txBody>
      </p:sp>
    </p:spTree>
    <p:extLst>
      <p:ext uri="{BB962C8B-B14F-4D97-AF65-F5344CB8AC3E}">
        <p14:creationId xmlns:p14="http://schemas.microsoft.com/office/powerpoint/2010/main" val="1840578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QUID DE LA NOTIFICATION PAR VOIE ELECTRONIQUE ?</a:t>
            </a:r>
          </a:p>
        </p:txBody>
      </p:sp>
      <p:sp>
        <p:nvSpPr>
          <p:cNvPr id="3" name="Espace réservé du contenu 2"/>
          <p:cNvSpPr>
            <a:spLocks noGrp="1"/>
          </p:cNvSpPr>
          <p:nvPr>
            <p:ph idx="1"/>
          </p:nvPr>
        </p:nvSpPr>
        <p:spPr/>
        <p:txBody>
          <a:bodyPr/>
          <a:lstStyle/>
          <a:p>
            <a:pPr marL="0" indent="0">
              <a:buNone/>
            </a:pPr>
            <a:endParaRPr lang="fr-FR" dirty="0"/>
          </a:p>
          <a:p>
            <a:pPr marL="0" indent="0">
              <a:buNone/>
            </a:pPr>
            <a:endParaRPr lang="fr-FR" dirty="0"/>
          </a:p>
          <a:p>
            <a:pPr marL="0" indent="0" algn="just">
              <a:buNone/>
            </a:pPr>
            <a:r>
              <a:rPr lang="fr-FR" dirty="0"/>
              <a:t>Au regard de l’article précédent, il apparaît que la notification par lettre recommandée électronique devient la règle.</a:t>
            </a:r>
          </a:p>
          <a:p>
            <a:pPr marL="0" indent="0" algn="just">
              <a:buNone/>
            </a:pPr>
            <a:endParaRPr lang="fr-FR" dirty="0"/>
          </a:p>
          <a:p>
            <a:pPr marL="0" indent="0" algn="just">
              <a:buNone/>
            </a:pPr>
            <a:r>
              <a:rPr lang="fr-FR" dirty="0"/>
              <a:t>Le copropriétaire qui souhaite recevoir la convocation par voie postale doit en informer le Syndic par écrit.</a:t>
            </a:r>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10</a:t>
            </a:fld>
            <a:endParaRPr lang="fr-FR"/>
          </a:p>
        </p:txBody>
      </p:sp>
    </p:spTree>
    <p:extLst>
      <p:ext uri="{BB962C8B-B14F-4D97-AF65-F5344CB8AC3E}">
        <p14:creationId xmlns:p14="http://schemas.microsoft.com/office/powerpoint/2010/main" val="2460350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1694"/>
            <a:ext cx="10515600" cy="874591"/>
          </a:xfrm>
        </p:spPr>
        <p:txBody>
          <a:bodyPr>
            <a:normAutofit fontScale="90000"/>
          </a:bodyPr>
          <a:lstStyle/>
          <a:p>
            <a:pPr algn="ctr"/>
            <a:r>
              <a:rPr lang="fr-FR" dirty="0"/>
              <a:t>PIECES NECESSAIRES POUR LA VALIDITE DE LA DECISION</a:t>
            </a:r>
          </a:p>
        </p:txBody>
      </p:sp>
      <p:sp>
        <p:nvSpPr>
          <p:cNvPr id="3" name="Espace réservé du contenu 2"/>
          <p:cNvSpPr>
            <a:spLocks noGrp="1"/>
          </p:cNvSpPr>
          <p:nvPr>
            <p:ph idx="1"/>
          </p:nvPr>
        </p:nvSpPr>
        <p:spPr>
          <a:xfrm>
            <a:off x="838200" y="1292470"/>
            <a:ext cx="10515600" cy="4289340"/>
          </a:xfrm>
        </p:spPr>
        <p:txBody>
          <a:bodyPr>
            <a:normAutofit fontScale="77500" lnSpcReduction="20000"/>
          </a:bodyPr>
          <a:lstStyle/>
          <a:p>
            <a:pPr marL="0" indent="0" algn="just">
              <a:buNone/>
            </a:pPr>
            <a:r>
              <a:rPr lang="fr-FR" i="1" dirty="0">
                <a:solidFill>
                  <a:srgbClr val="000000"/>
                </a:solidFill>
                <a:latin typeface="sourcesanspro"/>
              </a:rPr>
              <a:t>1° L'état financier du syndicat des copropriétaires et son compte de gestion général, lorsque l'assemblée est appelée à approuver les comptes. Ces documents sont présentés avec le comparatif des comptes de l'exercice précédent approuvé ;</a:t>
            </a:r>
          </a:p>
          <a:p>
            <a:pPr marL="0" indent="0" algn="just">
              <a:buNone/>
            </a:pPr>
            <a:r>
              <a:rPr lang="fr-FR" dirty="0">
                <a:solidFill>
                  <a:srgbClr val="000000"/>
                </a:solidFill>
                <a:latin typeface="sourcesanspro"/>
              </a:rPr>
              <a:t>Approbation des comptes</a:t>
            </a:r>
          </a:p>
          <a:p>
            <a:pPr marL="0" indent="0" algn="just">
              <a:buNone/>
            </a:pPr>
            <a:r>
              <a:rPr lang="fr-FR" i="1" dirty="0">
                <a:solidFill>
                  <a:srgbClr val="000000"/>
                </a:solidFill>
                <a:latin typeface="sourcesanspro"/>
              </a:rPr>
              <a:t>2° Le projet du budget présenté avec le comparatif du dernier budget prévisionnel voté, lorsque l'assemblée est appelée à voter le budget prévisionnel ;</a:t>
            </a:r>
          </a:p>
          <a:p>
            <a:pPr marL="0" indent="0" algn="just">
              <a:buNone/>
            </a:pPr>
            <a:r>
              <a:rPr lang="fr-FR" i="1" dirty="0">
                <a:solidFill>
                  <a:srgbClr val="000000"/>
                </a:solidFill>
                <a:latin typeface="sourcesanspro"/>
              </a:rPr>
              <a:t>La présentation des documents énumérés au 1° et au 2° ci-dessus est conforme aux modèles établis par le décret relatif aux comptes du syndicat des copropriétaires et ses annexes.</a:t>
            </a:r>
          </a:p>
          <a:p>
            <a:pPr marL="0" indent="0" algn="just">
              <a:buNone/>
            </a:pPr>
            <a:r>
              <a:rPr lang="fr-FR" dirty="0">
                <a:solidFill>
                  <a:srgbClr val="000000"/>
                </a:solidFill>
                <a:latin typeface="sourcesanspro"/>
              </a:rPr>
              <a:t>Vote du budget prévisionnel </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Il n’est pas nécessaire de communiquer le grand livre mais le budget de l’année précédente et le budget prévisionnel doivent être joints à la convocation.</a:t>
            </a:r>
          </a:p>
          <a:p>
            <a:pPr marL="0" indent="0" algn="just">
              <a:buNone/>
            </a:pPr>
            <a:endParaRPr lang="fr-FR" dirty="0">
              <a:solidFill>
                <a:srgbClr val="000000"/>
              </a:solidFill>
              <a:latin typeface="sourcesanspro"/>
            </a:endParaRPr>
          </a:p>
          <a:p>
            <a:pPr marL="0" indent="0">
              <a:buNone/>
            </a:pPr>
            <a:endParaRPr lang="fr-FR" dirty="0"/>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11</a:t>
            </a:fld>
            <a:endParaRPr lang="fr-FR"/>
          </a:p>
        </p:txBody>
      </p:sp>
    </p:spTree>
    <p:extLst>
      <p:ext uri="{BB962C8B-B14F-4D97-AF65-F5344CB8AC3E}">
        <p14:creationId xmlns:p14="http://schemas.microsoft.com/office/powerpoint/2010/main" val="2365592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7862" y="709002"/>
            <a:ext cx="10515600" cy="4742230"/>
          </a:xfrm>
        </p:spPr>
        <p:txBody>
          <a:bodyPr>
            <a:normAutofit fontScale="92500" lnSpcReduction="10000"/>
          </a:bodyPr>
          <a:lstStyle/>
          <a:p>
            <a:pPr marL="0" indent="0" algn="just">
              <a:buNone/>
            </a:pPr>
            <a:r>
              <a:rPr lang="fr-FR" i="1" dirty="0">
                <a:solidFill>
                  <a:srgbClr val="000000"/>
                </a:solidFill>
                <a:latin typeface="sourcesanspro"/>
              </a:rPr>
              <a:t>3° Les conditions essentielles du contrat ou, en cas d'appel à la concurrence, des contrats proposés, lorsque l'assemblée est appelée à approuver un contrat, un devis ou un marché, notamment pour la réalisation de travaux ainsi que les conditions générales et particulières du projet de contrat et la proposition d'engagement de caution mentionné au deuxième alinéa de</a:t>
            </a:r>
            <a:r>
              <a:rPr lang="fr-FR" i="1" dirty="0">
                <a:latin typeface="sourcesanspro"/>
              </a:rPr>
              <a:t> </a:t>
            </a:r>
            <a:r>
              <a:rPr lang="fr-FR" i="1" u="sng" dirty="0">
                <a:latin typeface="sourcesanspro"/>
                <a:hlinkClick r:id="rId2"/>
              </a:rPr>
              <a:t>l'article 26-7 </a:t>
            </a:r>
            <a:r>
              <a:rPr lang="fr-FR" i="1" dirty="0">
                <a:latin typeface="sourcesanspro"/>
              </a:rPr>
              <a:t>de la </a:t>
            </a:r>
            <a:r>
              <a:rPr lang="fr-FR" i="1" dirty="0">
                <a:solidFill>
                  <a:srgbClr val="000000"/>
                </a:solidFill>
                <a:latin typeface="sourcesanspro"/>
              </a:rPr>
              <a:t>loi du 10 juillet 1965 lorsque le contrat proposé a pour objet la souscription d'un prêt bancaire au nom du syndicat dans les conditions prévues à </a:t>
            </a:r>
            <a:r>
              <a:rPr lang="fr-FR" i="1" u="sng" dirty="0">
                <a:solidFill>
                  <a:srgbClr val="4A5E81"/>
                </a:solidFill>
                <a:latin typeface="sourcesanspro"/>
                <a:hlinkClick r:id="rId3"/>
              </a:rPr>
              <a:t>l'article 26-4 </a:t>
            </a:r>
            <a:r>
              <a:rPr lang="fr-FR" i="1" dirty="0">
                <a:solidFill>
                  <a:srgbClr val="000000"/>
                </a:solidFill>
                <a:latin typeface="sourcesanspro"/>
              </a:rPr>
              <a:t>de cette loi</a:t>
            </a:r>
          </a:p>
          <a:p>
            <a:pPr marL="0" indent="0" algn="just">
              <a:buNone/>
            </a:pPr>
            <a:r>
              <a:rPr lang="fr-FR" dirty="0">
                <a:solidFill>
                  <a:srgbClr val="000000"/>
                </a:solidFill>
                <a:latin typeface="sourcesanspro"/>
              </a:rPr>
              <a:t>Vote d’un contrat sauf celui du syndic</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L’article 26-4 de la Loi du 10 juillet 1965 porte sur la souscription d’un emprunt au nom du Syndicat des Copropriétaires.</a:t>
            </a:r>
            <a:endParaRPr lang="fr-FR" dirty="0"/>
          </a:p>
        </p:txBody>
      </p:sp>
      <p:pic>
        <p:nvPicPr>
          <p:cNvPr id="4" name="Image 3"/>
          <p:cNvPicPr>
            <a:picLocks noChangeAspect="1"/>
          </p:cNvPicPr>
          <p:nvPr/>
        </p:nvPicPr>
        <p:blipFill>
          <a:blip r:embed="rId4"/>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12</a:t>
            </a:fld>
            <a:endParaRPr lang="fr-FR"/>
          </a:p>
        </p:txBody>
      </p:sp>
    </p:spTree>
    <p:extLst>
      <p:ext uri="{BB962C8B-B14F-4D97-AF65-F5344CB8AC3E}">
        <p14:creationId xmlns:p14="http://schemas.microsoft.com/office/powerpoint/2010/main" val="2055628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230472"/>
            <a:ext cx="10515600" cy="4351338"/>
          </a:xfrm>
        </p:spPr>
        <p:txBody>
          <a:bodyPr>
            <a:normAutofit lnSpcReduction="10000"/>
          </a:bodyPr>
          <a:lstStyle/>
          <a:p>
            <a:pPr marL="0" indent="0" algn="just">
              <a:buNone/>
            </a:pPr>
            <a:r>
              <a:rPr lang="fr-FR" i="1" dirty="0">
                <a:solidFill>
                  <a:srgbClr val="000000"/>
                </a:solidFill>
                <a:latin typeface="sourcesanspro"/>
              </a:rPr>
              <a:t>4° Le ou les projets de contrat du syndic, accompagné de la fiche d'information prévue au troisième alinéa du I de l'article 18-1 A, lorsque l'assemblée est appelée à désigner le représentant légal du syndicat</a:t>
            </a:r>
          </a:p>
          <a:p>
            <a:pPr marL="0" indent="0" algn="just">
              <a:buNone/>
            </a:pPr>
            <a:r>
              <a:rPr lang="fr-FR" dirty="0">
                <a:solidFill>
                  <a:srgbClr val="000000"/>
                </a:solidFill>
                <a:latin typeface="sourcesanspro"/>
              </a:rPr>
              <a:t>Vote du contrat d’un syndic </a:t>
            </a:r>
          </a:p>
          <a:p>
            <a:pPr marL="0" indent="0" algn="just">
              <a:buNone/>
            </a:pPr>
            <a:r>
              <a:rPr lang="fr-FR" dirty="0">
                <a:solidFill>
                  <a:srgbClr val="000000"/>
                </a:solidFill>
                <a:latin typeface="sourcesanspro"/>
              </a:rPr>
              <a:t>Il s’agit de la fiche d'information sur le prix et les prestations proposées par le syndic.</a:t>
            </a:r>
          </a:p>
          <a:p>
            <a:pPr marL="0" indent="0" algn="just">
              <a:buNone/>
            </a:pPr>
            <a:endParaRPr lang="fr-FR" dirty="0">
              <a:solidFill>
                <a:srgbClr val="000000"/>
              </a:solidFill>
              <a:latin typeface="sourcesanspro"/>
            </a:endParaRPr>
          </a:p>
          <a:p>
            <a:pPr marL="0" indent="0" algn="just">
              <a:buNone/>
            </a:pPr>
            <a:r>
              <a:rPr lang="fr-FR" i="1" dirty="0">
                <a:solidFill>
                  <a:srgbClr val="000000"/>
                </a:solidFill>
                <a:latin typeface="sourcesanspro"/>
              </a:rPr>
              <a:t>5° Le projet de convention, ou la convention, mentionné à l'article 39 outre les projets mentionnés au 4° ci-dessus</a:t>
            </a:r>
          </a:p>
          <a:p>
            <a:pPr marL="0" indent="0">
              <a:buNone/>
            </a:pPr>
            <a:endParaRPr lang="fr-FR" dirty="0"/>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13</a:t>
            </a:fld>
            <a:endParaRPr lang="fr-FR"/>
          </a:p>
        </p:txBody>
      </p:sp>
    </p:spTree>
    <p:extLst>
      <p:ext uri="{BB962C8B-B14F-4D97-AF65-F5344CB8AC3E}">
        <p14:creationId xmlns:p14="http://schemas.microsoft.com/office/powerpoint/2010/main" val="3030324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462816"/>
            <a:ext cx="10515600" cy="5181845"/>
          </a:xfrm>
        </p:spPr>
        <p:txBody>
          <a:bodyPr>
            <a:normAutofit fontScale="92500" lnSpcReduction="20000"/>
          </a:bodyPr>
          <a:lstStyle/>
          <a:p>
            <a:pPr marL="0" indent="0" algn="just">
              <a:buNone/>
            </a:pPr>
            <a:r>
              <a:rPr lang="fr-FR" dirty="0"/>
              <a:t>Article 39 du Décret du 17 mars 1967 :</a:t>
            </a:r>
          </a:p>
          <a:p>
            <a:pPr marL="0" indent="0" algn="just">
              <a:buNone/>
            </a:pPr>
            <a:r>
              <a:rPr lang="fr-FR" i="1" dirty="0"/>
              <a:t>Doit être spécialement autorisée par une décision de l'assemblée générale toute convention entre le syndicat et le syndic, ses préposés, son conjoint, le partenaire lié à lui par un pacte civil de solidarité, son concubin, ses parents ou alliés jusqu'au deuxième degré inclus.</a:t>
            </a:r>
          </a:p>
          <a:p>
            <a:pPr marL="0" indent="0" algn="just">
              <a:buNone/>
            </a:pPr>
            <a:r>
              <a:rPr lang="fr-FR" i="1" dirty="0"/>
              <a:t>Il en est de même des conventions entre le syndicat et une entreprise dont les personnes mentionnées à l'alinéa précédent sont propriétaires ou détiennent une participation dans son capital, ou dans lesquelles elles exercent des fonctions de direction ou de contrôle, ou dont elles sont salariées ou préposées.</a:t>
            </a:r>
          </a:p>
          <a:p>
            <a:pPr marL="0" indent="0" algn="just">
              <a:buNone/>
            </a:pPr>
            <a:r>
              <a:rPr lang="fr-FR" i="1" dirty="0"/>
              <a:t>Le syndic, lorsqu'il est une personne morale, ne peut, sans y avoir été spécialement autorisé par une décision de l'assemblée générale, contracter pour le compte du syndicat avec une entreprise qui détient, directement ou indirectement, une participation dans son capital.</a:t>
            </a:r>
          </a:p>
          <a:p>
            <a:pPr marL="0" indent="0" algn="just">
              <a:buNone/>
            </a:pPr>
            <a:r>
              <a:rPr lang="fr-FR" i="1" dirty="0"/>
              <a:t>Le syndic précise la nature des liens qui rendent nécessaire l'autorisation de la convention.</a:t>
            </a:r>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14</a:t>
            </a:fld>
            <a:endParaRPr lang="fr-FR"/>
          </a:p>
        </p:txBody>
      </p:sp>
    </p:spTree>
    <p:extLst>
      <p:ext uri="{BB962C8B-B14F-4D97-AF65-F5344CB8AC3E}">
        <p14:creationId xmlns:p14="http://schemas.microsoft.com/office/powerpoint/2010/main" val="2763575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615462"/>
            <a:ext cx="10515600" cy="5561501"/>
          </a:xfrm>
        </p:spPr>
        <p:txBody>
          <a:bodyPr>
            <a:normAutofit/>
          </a:bodyPr>
          <a:lstStyle/>
          <a:p>
            <a:pPr marL="0" indent="0" algn="just">
              <a:buNone/>
            </a:pPr>
            <a:endParaRPr lang="fr-FR" i="1" dirty="0"/>
          </a:p>
          <a:p>
            <a:pPr marL="0" indent="0" algn="just">
              <a:buNone/>
            </a:pPr>
            <a:endParaRPr lang="fr-FR" i="1" dirty="0"/>
          </a:p>
          <a:p>
            <a:pPr marL="0" indent="0" algn="just">
              <a:buNone/>
            </a:pPr>
            <a:endParaRPr lang="fr-FR" i="1" dirty="0"/>
          </a:p>
          <a:p>
            <a:pPr marL="0" indent="0" algn="just">
              <a:buNone/>
            </a:pPr>
            <a:endParaRPr lang="fr-FR" i="1" dirty="0"/>
          </a:p>
          <a:p>
            <a:pPr marL="0" indent="0" algn="just">
              <a:buNone/>
            </a:pPr>
            <a:r>
              <a:rPr lang="fr-FR" i="1" dirty="0"/>
              <a:t>6° Le projet de règlement de copropriété, de l'état descriptif de division, de l'état de répartition des charges ou le projet de modification desdits actes, lorsque l'assemblée est appelée, suivant le cas, à établir ou à modifier ces actes</a:t>
            </a:r>
          </a:p>
          <a:p>
            <a:pPr marL="0" indent="0">
              <a:buNone/>
            </a:pPr>
            <a:endParaRPr lang="fr-FR" i="1" dirty="0"/>
          </a:p>
          <a:p>
            <a:pPr marL="0" indent="0">
              <a:buNone/>
            </a:pPr>
            <a:endParaRPr lang="fr-FR" dirty="0"/>
          </a:p>
          <a:p>
            <a:pPr marL="0" indent="0">
              <a:buNone/>
            </a:pPr>
            <a:endParaRPr lang="fr-FR" dirty="0"/>
          </a:p>
          <a:p>
            <a:pPr marL="0" indent="0">
              <a:buNone/>
            </a:pPr>
            <a:endParaRPr lang="fr-FR" dirty="0"/>
          </a:p>
          <a:p>
            <a:pPr marL="0" indent="0">
              <a:buNone/>
            </a:pPr>
            <a:endParaRPr lang="fr-FR" i="1" dirty="0"/>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15</a:t>
            </a:fld>
            <a:endParaRPr lang="fr-FR"/>
          </a:p>
        </p:txBody>
      </p:sp>
    </p:spTree>
    <p:extLst>
      <p:ext uri="{BB962C8B-B14F-4D97-AF65-F5344CB8AC3E}">
        <p14:creationId xmlns:p14="http://schemas.microsoft.com/office/powerpoint/2010/main" val="1896023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1631" y="668216"/>
            <a:ext cx="10515600" cy="5398477"/>
          </a:xfrm>
        </p:spPr>
        <p:txBody>
          <a:bodyPr>
            <a:normAutofit fontScale="70000" lnSpcReduction="20000"/>
          </a:bodyPr>
          <a:lstStyle/>
          <a:p>
            <a:pPr marL="0" indent="0" algn="just">
              <a:buNone/>
            </a:pPr>
            <a:r>
              <a:rPr lang="fr-FR" i="1" dirty="0"/>
              <a:t>7° Le projet de résolution lorsque l'assemblée est appelée à statuer sur l'une des questions mentionnées aux articles 14-1 (2e et 3e alinéa), 14-2 (2e alinéa), 18-1 A (1er et 2e alinéas du II), 24 II, 25, 26, 30 (alinéas 1er, 2 et 3), 35,37 (alinéas 3 et 4) et 39 de la loi du 10 juillet 1965 ;</a:t>
            </a:r>
          </a:p>
          <a:p>
            <a:pPr marL="0" indent="0" algn="just">
              <a:buNone/>
            </a:pPr>
            <a:endParaRPr lang="fr-FR" dirty="0"/>
          </a:p>
          <a:p>
            <a:pPr marL="0" indent="0" algn="just">
              <a:buNone/>
            </a:pPr>
            <a:r>
              <a:rPr lang="fr-FR" dirty="0"/>
              <a:t>L'article 14-1, alinéas 2 et 3 de la Loi de 1965, porte sur les modalités de paiement des charges.</a:t>
            </a:r>
          </a:p>
          <a:p>
            <a:pPr marL="0" indent="0" algn="just">
              <a:buNone/>
            </a:pPr>
            <a:endParaRPr lang="fr-FR" dirty="0"/>
          </a:p>
          <a:p>
            <a:pPr marL="0" indent="0" algn="just">
              <a:buNone/>
            </a:pPr>
            <a:r>
              <a:rPr lang="fr-FR" dirty="0"/>
              <a:t>L’article 14-2, alinéa 2, de cette même loi porte sur l’élaboration du PPT et les diagnostics nécessaires .</a:t>
            </a:r>
          </a:p>
          <a:p>
            <a:pPr marL="0" indent="0" algn="just">
              <a:buNone/>
            </a:pPr>
            <a:endParaRPr lang="fr-FR" dirty="0"/>
          </a:p>
          <a:p>
            <a:pPr marL="0" indent="0" algn="just">
              <a:buNone/>
            </a:pPr>
            <a:r>
              <a:rPr lang="fr-FR" dirty="0"/>
              <a:t>L’article 18-1 A II, alinéas 1 et 2, de cette même loi porte sur la souscription par le Syndic avec le syndicat d’une convention portant sur des prestations de services autres que celles relevant de sa mission de syndic, après autorisation expresse de l'assemblée générale donnée à la majorité de l’article 24. Ces prestations ne peuvent figurer dans le contrat de syndic.</a:t>
            </a:r>
          </a:p>
          <a:p>
            <a:pPr marL="0" indent="0" algn="just">
              <a:buNone/>
            </a:pPr>
            <a:endParaRPr lang="fr-FR" dirty="0"/>
          </a:p>
          <a:p>
            <a:pPr marL="0" indent="0" algn="just">
              <a:buNone/>
            </a:pPr>
            <a:r>
              <a:rPr lang="fr-FR" dirty="0"/>
              <a:t>Il convient que le projet de résolution qui appelle à voter soit libellé clairement et que la majorité requise soit mentionnée (avec mention des passerelles le cas échéant).</a:t>
            </a:r>
          </a:p>
        </p:txBody>
      </p:sp>
      <p:pic>
        <p:nvPicPr>
          <p:cNvPr id="5" name="Image 4"/>
          <p:cNvPicPr>
            <a:picLocks noChangeAspect="1"/>
          </p:cNvPicPr>
          <p:nvPr/>
        </p:nvPicPr>
        <p:blipFill>
          <a:blip r:embed="rId2"/>
          <a:stretch>
            <a:fillRect/>
          </a:stretch>
        </p:blipFill>
        <p:spPr>
          <a:xfrm>
            <a:off x="5443619" y="5581810"/>
            <a:ext cx="1304762" cy="1276190"/>
          </a:xfrm>
          <a:prstGeom prst="rect">
            <a:avLst/>
          </a:prstGeom>
        </p:spPr>
      </p:pic>
      <p:sp>
        <p:nvSpPr>
          <p:cNvPr id="4" name="Espace réservé du numéro de diapositive 3"/>
          <p:cNvSpPr>
            <a:spLocks noGrp="1"/>
          </p:cNvSpPr>
          <p:nvPr>
            <p:ph type="sldNum" sz="quarter" idx="12"/>
          </p:nvPr>
        </p:nvSpPr>
        <p:spPr/>
        <p:txBody>
          <a:bodyPr/>
          <a:lstStyle/>
          <a:p>
            <a:fld id="{6432E342-4711-4E2F-A638-97223A58BC2C}" type="slidenum">
              <a:rPr lang="fr-FR" smtClean="0"/>
              <a:t>16</a:t>
            </a:fld>
            <a:endParaRPr lang="fr-FR"/>
          </a:p>
        </p:txBody>
      </p:sp>
    </p:spTree>
    <p:extLst>
      <p:ext uri="{BB962C8B-B14F-4D97-AF65-F5344CB8AC3E}">
        <p14:creationId xmlns:p14="http://schemas.microsoft.com/office/powerpoint/2010/main" val="1524159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7861" y="756138"/>
            <a:ext cx="10515600" cy="5275385"/>
          </a:xfrm>
        </p:spPr>
        <p:txBody>
          <a:bodyPr>
            <a:normAutofit fontScale="62500" lnSpcReduction="20000"/>
          </a:bodyPr>
          <a:lstStyle/>
          <a:p>
            <a:pPr marL="0" indent="0" algn="just">
              <a:buNone/>
            </a:pPr>
            <a:r>
              <a:rPr lang="fr-FR" i="1" dirty="0">
                <a:solidFill>
                  <a:srgbClr val="000000"/>
                </a:solidFill>
                <a:latin typeface="sourcesanspro"/>
              </a:rPr>
              <a:t>8° Le projet de résolution tendant à autoriser, s'il y a lieu, le syndic à introduire une demande en justice ;</a:t>
            </a:r>
          </a:p>
          <a:p>
            <a:pPr marL="0" indent="0" algn="just">
              <a:buNone/>
            </a:pPr>
            <a:endParaRPr lang="fr-FR" i="1" dirty="0">
              <a:solidFill>
                <a:srgbClr val="000000"/>
              </a:solidFill>
              <a:latin typeface="sourcesanspro"/>
            </a:endParaRPr>
          </a:p>
          <a:p>
            <a:pPr marL="0" indent="0" algn="just">
              <a:buNone/>
            </a:pPr>
            <a:r>
              <a:rPr lang="fr-FR" dirty="0">
                <a:solidFill>
                  <a:srgbClr val="000000"/>
                </a:solidFill>
                <a:latin typeface="sourcesanspro"/>
              </a:rPr>
              <a:t>A ce titre, il sera rappelé que cette autorisation n’est pas toujours nécessaire.</a:t>
            </a:r>
          </a:p>
          <a:p>
            <a:pPr marL="0" indent="0" algn="just">
              <a:buNone/>
            </a:pPr>
            <a:endParaRPr lang="fr-FR" dirty="0">
              <a:solidFill>
                <a:srgbClr val="000000"/>
              </a:solidFill>
              <a:latin typeface="sourcesanspro"/>
            </a:endParaRPr>
          </a:p>
          <a:p>
            <a:pPr marL="0" lvl="0" indent="0" algn="just">
              <a:buNone/>
            </a:pPr>
            <a:r>
              <a:rPr lang="fr-FR" dirty="0">
                <a:solidFill>
                  <a:srgbClr val="000000"/>
                </a:solidFill>
                <a:latin typeface="sourcesanspro"/>
              </a:rPr>
              <a:t>L’article 55, alinéa 3 du décret du 17 mars 1967 précise, en effet :</a:t>
            </a:r>
          </a:p>
          <a:p>
            <a:pPr marL="0" indent="0" algn="just">
              <a:buNone/>
            </a:pPr>
            <a:r>
              <a:rPr lang="fr-FR" i="1" dirty="0">
                <a:solidFill>
                  <a:srgbClr val="000000"/>
                </a:solidFill>
                <a:latin typeface="sourcesanspro"/>
              </a:rPr>
              <a:t>« Une telle autorisation n'est pas nécessaire pour les actions en recouvrement de créance, la mise en œuvre des voies d'exécution forcée à l'exception de la saisie en vue de la vente d'un lot, les mesures conservatoires, l'opposition aux travaux permettant la recharge normale des véhicules électriques prévue à l'article </a:t>
            </a:r>
            <a:r>
              <a:rPr lang="fr-FR" i="1" u="sng" dirty="0">
                <a:solidFill>
                  <a:srgbClr val="4A5E81"/>
                </a:solidFill>
                <a:latin typeface="sourcesanspro"/>
                <a:hlinkClick r:id="rId2" tooltip="Code de la construction et de l'habitation. - art. R136-2 (VD)"/>
              </a:rPr>
              <a:t>R. 136-2</a:t>
            </a:r>
            <a:r>
              <a:rPr lang="fr-FR" i="1" dirty="0">
                <a:solidFill>
                  <a:srgbClr val="000000"/>
                </a:solidFill>
                <a:latin typeface="sourcesanspro"/>
              </a:rPr>
              <a:t> du code de la construction et de l'habitation et les demandes qui relèvent des pouvoirs de juge des référés, ainsi que pour défendre aux actions intentées contre le syndicat. Elle n'est pas non plus nécessaire lorsque le président du tribunal judiciaire est saisi en application des premiers alinéas des articles 29-1A et 29-1 de la loi du 10 juillet 1965 ou du premier alinéa de </a:t>
            </a:r>
            <a:r>
              <a:rPr lang="fr-FR" i="1" u="sng" dirty="0">
                <a:solidFill>
                  <a:srgbClr val="4A5E81"/>
                </a:solidFill>
                <a:latin typeface="sourcesanspro"/>
                <a:hlinkClick r:id="rId3"/>
              </a:rPr>
              <a:t>l'article L. 615-6 </a:t>
            </a:r>
            <a:r>
              <a:rPr lang="fr-FR" i="1" dirty="0">
                <a:solidFill>
                  <a:srgbClr val="000000"/>
                </a:solidFill>
                <a:latin typeface="sourcesanspro"/>
              </a:rPr>
              <a:t>du code de la construction et de l'habitation.</a:t>
            </a:r>
          </a:p>
          <a:p>
            <a:pPr marL="0" indent="0" algn="just">
              <a:buNone/>
            </a:pPr>
            <a:r>
              <a:rPr lang="fr-FR" i="1" dirty="0">
                <a:solidFill>
                  <a:srgbClr val="000000"/>
                </a:solidFill>
                <a:latin typeface="sourcesanspro"/>
              </a:rPr>
              <a:t>Dans tous les cas, le syndic rend compte à la prochaine assemblée générale des actions introduites ».</a:t>
            </a:r>
          </a:p>
          <a:p>
            <a:pPr marL="0" indent="0" algn="just">
              <a:buNone/>
            </a:pPr>
            <a:endParaRPr lang="fr-FR" i="1" dirty="0">
              <a:solidFill>
                <a:srgbClr val="000000"/>
              </a:solidFill>
              <a:latin typeface="sourcesanspro"/>
            </a:endParaRPr>
          </a:p>
          <a:p>
            <a:pPr marL="0" indent="0" algn="just">
              <a:buNone/>
            </a:pPr>
            <a:r>
              <a:rPr lang="fr-FR" dirty="0">
                <a:solidFill>
                  <a:srgbClr val="000000"/>
                </a:solidFill>
                <a:latin typeface="sourcesanspro"/>
              </a:rPr>
              <a:t>L’alinéa 2 du même article rappelle que seuls les copropriétaires peuvent se prévaloir de l'absence d'autorisation du syndic à agir en justice.</a:t>
            </a:r>
            <a:endParaRPr lang="fr-FR" i="1" dirty="0">
              <a:solidFill>
                <a:srgbClr val="000000"/>
              </a:solidFill>
              <a:latin typeface="sourcesanspro"/>
            </a:endParaRPr>
          </a:p>
        </p:txBody>
      </p:sp>
      <p:pic>
        <p:nvPicPr>
          <p:cNvPr id="5" name="Image 4"/>
          <p:cNvPicPr>
            <a:picLocks noChangeAspect="1"/>
          </p:cNvPicPr>
          <p:nvPr/>
        </p:nvPicPr>
        <p:blipFill>
          <a:blip r:embed="rId4"/>
          <a:stretch>
            <a:fillRect/>
          </a:stretch>
        </p:blipFill>
        <p:spPr>
          <a:xfrm>
            <a:off x="5443619" y="5581810"/>
            <a:ext cx="1304762" cy="1276190"/>
          </a:xfrm>
          <a:prstGeom prst="rect">
            <a:avLst/>
          </a:prstGeom>
        </p:spPr>
      </p:pic>
      <p:sp>
        <p:nvSpPr>
          <p:cNvPr id="4" name="Espace réservé du numéro de diapositive 3"/>
          <p:cNvSpPr>
            <a:spLocks noGrp="1"/>
          </p:cNvSpPr>
          <p:nvPr>
            <p:ph type="sldNum" sz="quarter" idx="12"/>
          </p:nvPr>
        </p:nvSpPr>
        <p:spPr/>
        <p:txBody>
          <a:bodyPr/>
          <a:lstStyle/>
          <a:p>
            <a:fld id="{6432E342-4711-4E2F-A638-97223A58BC2C}" type="slidenum">
              <a:rPr lang="fr-FR" smtClean="0"/>
              <a:t>17</a:t>
            </a:fld>
            <a:endParaRPr lang="fr-FR"/>
          </a:p>
        </p:txBody>
      </p:sp>
    </p:spTree>
    <p:extLst>
      <p:ext uri="{BB962C8B-B14F-4D97-AF65-F5344CB8AC3E}">
        <p14:creationId xmlns:p14="http://schemas.microsoft.com/office/powerpoint/2010/main" val="416184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738554"/>
            <a:ext cx="10515600" cy="5438409"/>
          </a:xfrm>
        </p:spPr>
        <p:txBody>
          <a:bodyPr>
            <a:normAutofit lnSpcReduction="10000"/>
          </a:bodyPr>
          <a:lstStyle/>
          <a:p>
            <a:pPr marL="0" indent="0" algn="just">
              <a:buNone/>
            </a:pPr>
            <a:r>
              <a:rPr lang="fr-FR" i="1" dirty="0">
                <a:solidFill>
                  <a:srgbClr val="000000"/>
                </a:solidFill>
                <a:latin typeface="sourcesanspro"/>
              </a:rPr>
              <a:t>9° Les conclusions du rapport de l'administrateur provisoire lorsqu'il en a été désigné un par le président du tribunal judiciaire en application des dispositions de l'article 29-1 de la loi du 10 juillet 1965 et lorsque l'assemblée est appelée à statuer sur une question dont la mention à l'ordre du jour résulte de ces conclusions ;</a:t>
            </a:r>
          </a:p>
          <a:p>
            <a:pPr marL="0" indent="0" algn="just">
              <a:buNone/>
            </a:pPr>
            <a:r>
              <a:rPr lang="fr-FR" i="1" dirty="0">
                <a:solidFill>
                  <a:srgbClr val="000000"/>
                </a:solidFill>
                <a:latin typeface="sourcesanspro"/>
              </a:rPr>
              <a:t>10° Les conclusions du rapport du mandataire ad hoc lorsqu'il en a été désigné un par le président du tribunal judiciaire en vertu de </a:t>
            </a:r>
            <a:r>
              <a:rPr lang="fr-FR" i="1" u="sng" dirty="0">
                <a:solidFill>
                  <a:srgbClr val="4A5E81"/>
                </a:solidFill>
                <a:latin typeface="sourcesanspro"/>
                <a:hlinkClick r:id="rId2"/>
              </a:rPr>
              <a:t>l'article 29-1B de la loi du 10 juillet 1965 </a:t>
            </a:r>
            <a:r>
              <a:rPr lang="fr-FR" i="1" dirty="0">
                <a:solidFill>
                  <a:srgbClr val="000000"/>
                </a:solidFill>
                <a:latin typeface="sourcesanspro"/>
              </a:rPr>
              <a:t>et que l'assemblée générale est appelée à statuer sur les projets de résolution nécessaires à la mise en œuvre de ce rapport ;</a:t>
            </a:r>
          </a:p>
          <a:p>
            <a:pPr marL="0" indent="0" algn="just">
              <a:buNone/>
            </a:pPr>
            <a:endParaRPr lang="fr-FR" i="1" dirty="0">
              <a:solidFill>
                <a:srgbClr val="000000"/>
              </a:solidFill>
              <a:latin typeface="sourcesanspro"/>
            </a:endParaRPr>
          </a:p>
          <a:p>
            <a:pPr marL="0" indent="0" algn="just">
              <a:buNone/>
            </a:pPr>
            <a:r>
              <a:rPr lang="fr-FR" dirty="0">
                <a:solidFill>
                  <a:srgbClr val="000000"/>
                </a:solidFill>
                <a:latin typeface="sourcesanspro"/>
              </a:rPr>
              <a:t>Ces articles s’appliquent pour les copropriétés en difficulté.</a:t>
            </a:r>
          </a:p>
          <a:p>
            <a:pPr marL="0" indent="0">
              <a:buNone/>
            </a:pPr>
            <a:endParaRPr lang="fr-FR" dirty="0"/>
          </a:p>
        </p:txBody>
      </p:sp>
      <p:pic>
        <p:nvPicPr>
          <p:cNvPr id="4" name="Image 3"/>
          <p:cNvPicPr>
            <a:picLocks noChangeAspect="1"/>
          </p:cNvPicPr>
          <p:nvPr/>
        </p:nvPicPr>
        <p:blipFill>
          <a:blip r:embed="rId3"/>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18</a:t>
            </a:fld>
            <a:endParaRPr lang="fr-FR"/>
          </a:p>
        </p:txBody>
      </p:sp>
    </p:spTree>
    <p:extLst>
      <p:ext uri="{BB962C8B-B14F-4D97-AF65-F5344CB8AC3E}">
        <p14:creationId xmlns:p14="http://schemas.microsoft.com/office/powerpoint/2010/main" val="3313120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66800" y="280261"/>
            <a:ext cx="10515600" cy="5579085"/>
          </a:xfrm>
        </p:spPr>
        <p:txBody>
          <a:bodyPr>
            <a:normAutofit fontScale="92500" lnSpcReduction="10000"/>
          </a:bodyPr>
          <a:lstStyle/>
          <a:p>
            <a:pPr marL="0" indent="0" algn="just">
              <a:buNone/>
            </a:pPr>
            <a:r>
              <a:rPr lang="fr-FR" i="1" dirty="0">
                <a:solidFill>
                  <a:srgbClr val="000000"/>
                </a:solidFill>
                <a:latin typeface="sourcesanspro"/>
              </a:rPr>
              <a:t>11° Les projets de résolution mentionnant, d'une part, la saisie immobilière d'un lot, d'autre part, le montant de la mise à prix, ainsi que le montant des sommes estimées définitivement perdues, lorsque l'assemblée générale est appelée à autoriser le syndic à poursuivre la saisie immobilière d'un lot ;</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En cas de saisie immobilière, l’assemblée générale est amenée à voter sur cette question.</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Il convient que le lot soit bien déterminé et que le montant de le mise aux enchères soit précisé ainsi que le montant des sommes qui seront a priori </a:t>
            </a:r>
            <a:r>
              <a:rPr lang="fr-FR" dirty="0" err="1">
                <a:solidFill>
                  <a:srgbClr val="000000"/>
                </a:solidFill>
                <a:latin typeface="sourcesanspro"/>
              </a:rPr>
              <a:t>irrecouvrables</a:t>
            </a:r>
            <a:r>
              <a:rPr lang="fr-FR" dirty="0">
                <a:solidFill>
                  <a:srgbClr val="000000"/>
                </a:solidFill>
                <a:latin typeface="sourcesanspro"/>
              </a:rPr>
              <a:t>.</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Le copropriétaire en cause ne vote pas.</a:t>
            </a:r>
          </a:p>
          <a:p>
            <a:pPr marL="0" indent="0" algn="just">
              <a:buNone/>
            </a:pPr>
            <a:endParaRPr lang="fr-FR" dirty="0"/>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19</a:t>
            </a:fld>
            <a:endParaRPr lang="fr-FR"/>
          </a:p>
        </p:txBody>
      </p:sp>
    </p:spTree>
    <p:extLst>
      <p:ext uri="{BB962C8B-B14F-4D97-AF65-F5344CB8AC3E}">
        <p14:creationId xmlns:p14="http://schemas.microsoft.com/office/powerpoint/2010/main" val="4142277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641839"/>
            <a:ext cx="10515600" cy="4950070"/>
          </a:xfrm>
        </p:spPr>
        <p:txBody>
          <a:bodyPr>
            <a:normAutofit lnSpcReduction="10000"/>
          </a:bodyPr>
          <a:lstStyle/>
          <a:p>
            <a:pPr marL="0" indent="0">
              <a:buNone/>
            </a:pPr>
            <a:endParaRPr lang="fr-FR" dirty="0">
              <a:solidFill>
                <a:prstClr val="black"/>
              </a:solidFill>
              <a:latin typeface="+mj-lt"/>
              <a:ea typeface="+mj-ea"/>
              <a:cs typeface="+mj-cs"/>
            </a:endParaRPr>
          </a:p>
          <a:p>
            <a:pPr marL="0" indent="0" algn="just">
              <a:buNone/>
            </a:pPr>
            <a:r>
              <a:rPr lang="fr-FR" dirty="0">
                <a:solidFill>
                  <a:prstClr val="black"/>
                </a:solidFill>
                <a:latin typeface="+mj-lt"/>
                <a:ea typeface="+mj-ea"/>
                <a:cs typeface="+mj-cs"/>
              </a:rPr>
              <a:t>Article 17, alinéa 1 de la Loi du 10 juillet 1965 :</a:t>
            </a:r>
          </a:p>
          <a:p>
            <a:pPr marL="0" indent="0" algn="just">
              <a:buNone/>
            </a:pPr>
            <a:r>
              <a:rPr lang="fr-FR" dirty="0">
                <a:solidFill>
                  <a:srgbClr val="000000"/>
                </a:solidFill>
                <a:latin typeface="+mj-lt"/>
              </a:rPr>
              <a:t>« </a:t>
            </a:r>
            <a:r>
              <a:rPr lang="fr-FR" i="1" dirty="0">
                <a:solidFill>
                  <a:srgbClr val="000000"/>
                </a:solidFill>
                <a:latin typeface="+mj-lt"/>
              </a:rPr>
              <a:t>Les décisions du syndicat sont prises en assemblée générale des copropriétaires ; leur exécution est confiée à un syndic placé éventuellement sous le contrôle d'un conseil syndical</a:t>
            </a:r>
            <a:r>
              <a:rPr lang="fr-FR" dirty="0">
                <a:solidFill>
                  <a:srgbClr val="000000"/>
                </a:solidFill>
                <a:latin typeface="+mj-lt"/>
              </a:rPr>
              <a:t> ».</a:t>
            </a:r>
          </a:p>
          <a:p>
            <a:pPr marL="0" indent="0" algn="just">
              <a:buNone/>
            </a:pPr>
            <a:endParaRPr lang="fr-FR" dirty="0">
              <a:solidFill>
                <a:srgbClr val="000000"/>
              </a:solidFill>
              <a:latin typeface="+mj-lt"/>
            </a:endParaRPr>
          </a:p>
          <a:p>
            <a:pPr marL="0" indent="0" algn="just">
              <a:buNone/>
            </a:pPr>
            <a:r>
              <a:rPr lang="fr-FR" dirty="0">
                <a:solidFill>
                  <a:srgbClr val="000000"/>
                </a:solidFill>
                <a:latin typeface="+mj-lt"/>
              </a:rPr>
              <a:t>Article 7, alinéas 1 et 2, du Décret du 17 mars 1967 :</a:t>
            </a:r>
          </a:p>
          <a:p>
            <a:pPr marL="0" indent="0" algn="just">
              <a:buNone/>
            </a:pPr>
            <a:r>
              <a:rPr lang="fr-FR" dirty="0">
                <a:latin typeface="+mj-lt"/>
              </a:rPr>
              <a:t>« </a:t>
            </a:r>
            <a:r>
              <a:rPr lang="fr-FR" i="1" dirty="0">
                <a:latin typeface="+mj-lt"/>
              </a:rPr>
              <a:t>Dans tout syndicat de copropriété, il est tenu, au moins une fois chaque année, une assemblée générale des copropriétaires.</a:t>
            </a:r>
          </a:p>
          <a:p>
            <a:pPr marL="0" indent="0" algn="just">
              <a:buNone/>
            </a:pPr>
            <a:r>
              <a:rPr lang="fr-FR" i="1" dirty="0">
                <a:latin typeface="+mj-lt"/>
              </a:rPr>
              <a:t>Sauf s'il en est disposé autrement dans la loi du 10 juillet 1965 ou le présent décret, l'assemblée générale est convoquée par le syndic</a:t>
            </a:r>
            <a:r>
              <a:rPr lang="fr-FR" dirty="0">
                <a:latin typeface="+mj-lt"/>
              </a:rPr>
              <a:t> ».</a:t>
            </a:r>
          </a:p>
        </p:txBody>
      </p:sp>
      <p:pic>
        <p:nvPicPr>
          <p:cNvPr id="4" name="Image 3"/>
          <p:cNvPicPr>
            <a:picLocks noChangeAspect="1"/>
          </p:cNvPicPr>
          <p:nvPr/>
        </p:nvPicPr>
        <p:blipFill>
          <a:blip r:embed="rId2"/>
          <a:stretch>
            <a:fillRect/>
          </a:stretch>
        </p:blipFill>
        <p:spPr>
          <a:xfrm>
            <a:off x="5443619" y="5498936"/>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a:t>
            </a:fld>
            <a:endParaRPr lang="fr-FR"/>
          </a:p>
        </p:txBody>
      </p:sp>
    </p:spTree>
    <p:extLst>
      <p:ext uri="{BB962C8B-B14F-4D97-AF65-F5344CB8AC3E}">
        <p14:creationId xmlns:p14="http://schemas.microsoft.com/office/powerpoint/2010/main" val="2365125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477108"/>
            <a:ext cx="10515600" cy="4699855"/>
          </a:xfrm>
        </p:spPr>
        <p:txBody>
          <a:bodyPr/>
          <a:lstStyle/>
          <a:p>
            <a:pPr marL="0" indent="0" algn="just">
              <a:buNone/>
            </a:pPr>
            <a:r>
              <a:rPr lang="fr-FR" i="1" dirty="0">
                <a:solidFill>
                  <a:srgbClr val="000000"/>
                </a:solidFill>
                <a:latin typeface="sourcesanspro"/>
              </a:rPr>
              <a:t>12° Les projets des conventions et l'avis du conseil syndical mentionnés au troisième alinéa de </a:t>
            </a:r>
            <a:r>
              <a:rPr lang="fr-FR" i="1" u="sng" dirty="0">
                <a:solidFill>
                  <a:srgbClr val="4A5E81"/>
                </a:solidFill>
                <a:latin typeface="sourcesanspro"/>
                <a:hlinkClick r:id="rId2"/>
              </a:rPr>
              <a:t>l'article 41-6 </a:t>
            </a:r>
            <a:r>
              <a:rPr lang="fr-FR" i="1" dirty="0">
                <a:solidFill>
                  <a:srgbClr val="000000"/>
                </a:solidFill>
                <a:latin typeface="sourcesanspro"/>
              </a:rPr>
              <a:t>de la loi du 10 juillet 1965 ou le projet de résolution portant délégation en application du deuxième alinéa de cet article ;</a:t>
            </a:r>
          </a:p>
          <a:p>
            <a:pPr marL="0" indent="0" algn="just">
              <a:buNone/>
            </a:pPr>
            <a:r>
              <a:rPr lang="fr-FR" i="1" dirty="0">
                <a:solidFill>
                  <a:srgbClr val="000000"/>
                </a:solidFill>
                <a:latin typeface="sourcesanspro"/>
              </a:rPr>
              <a:t>13° Le rapport mentionné au troisième alinéa de </a:t>
            </a:r>
            <a:r>
              <a:rPr lang="fr-FR" i="1" u="sng" dirty="0">
                <a:solidFill>
                  <a:srgbClr val="4A5E81"/>
                </a:solidFill>
                <a:latin typeface="sourcesanspro"/>
                <a:hlinkClick r:id="rId3"/>
              </a:rPr>
              <a:t>l'article 41-1</a:t>
            </a:r>
            <a:r>
              <a:rPr lang="fr-FR" i="1" dirty="0">
                <a:solidFill>
                  <a:srgbClr val="000000"/>
                </a:solidFill>
                <a:latin typeface="sourcesanspro"/>
              </a:rPr>
              <a:t> de la loi du 10 juillet 1965 ;</a:t>
            </a:r>
          </a:p>
          <a:p>
            <a:pPr marL="0" indent="0">
              <a:buNone/>
            </a:pPr>
            <a:endParaRPr lang="fr-FR" dirty="0"/>
          </a:p>
          <a:p>
            <a:pPr marL="0" indent="0" algn="just">
              <a:buNone/>
            </a:pPr>
            <a:r>
              <a:rPr lang="fr-FR" dirty="0"/>
              <a:t>Ces points concernent les résidences avec services.</a:t>
            </a:r>
          </a:p>
        </p:txBody>
      </p:sp>
      <p:pic>
        <p:nvPicPr>
          <p:cNvPr id="4" name="Image 3"/>
          <p:cNvPicPr>
            <a:picLocks noChangeAspect="1"/>
          </p:cNvPicPr>
          <p:nvPr/>
        </p:nvPicPr>
        <p:blipFill>
          <a:blip r:embed="rId4"/>
          <a:stretch>
            <a:fillRect/>
          </a:stretch>
        </p:blipFill>
        <p:spPr>
          <a:xfrm>
            <a:off x="5443619" y="5428597"/>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20</a:t>
            </a:fld>
            <a:endParaRPr lang="fr-FR"/>
          </a:p>
        </p:txBody>
      </p:sp>
    </p:spTree>
    <p:extLst>
      <p:ext uri="{BB962C8B-B14F-4D97-AF65-F5344CB8AC3E}">
        <p14:creationId xmlns:p14="http://schemas.microsoft.com/office/powerpoint/2010/main" val="931309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791308"/>
            <a:ext cx="10515600" cy="5086717"/>
          </a:xfrm>
        </p:spPr>
        <p:txBody>
          <a:bodyPr>
            <a:normAutofit fontScale="85000" lnSpcReduction="20000"/>
          </a:bodyPr>
          <a:lstStyle/>
          <a:p>
            <a:pPr marL="0" indent="0" algn="just">
              <a:buNone/>
            </a:pPr>
            <a:r>
              <a:rPr lang="fr-FR" i="1" dirty="0">
                <a:solidFill>
                  <a:srgbClr val="000000"/>
                </a:solidFill>
                <a:latin typeface="sourcesanspro"/>
              </a:rPr>
              <a:t>14° Lorsque l'assemblée générale est appelée à se prononcer sur des travaux d'intérêt collectif réalisés sur parties privatives, en application du II de l'article 9 de la loi du 10 juillet 1965, une analyse des solutions éventuelles n'affectant pas ces parties.</a:t>
            </a:r>
          </a:p>
          <a:p>
            <a:pPr marL="0" indent="0" algn="just">
              <a:buNone/>
            </a:pPr>
            <a:r>
              <a:rPr lang="fr-FR" dirty="0">
                <a:solidFill>
                  <a:srgbClr val="000000"/>
                </a:solidFill>
                <a:latin typeface="sourcesanspro"/>
              </a:rPr>
              <a:t>Travaux d’intérêt collectif sur parties privatives</a:t>
            </a:r>
          </a:p>
          <a:p>
            <a:pPr marL="0" indent="0" algn="just">
              <a:buNone/>
            </a:pPr>
            <a:endParaRPr lang="fr-FR" i="1" dirty="0">
              <a:solidFill>
                <a:srgbClr val="000000"/>
              </a:solidFill>
              <a:latin typeface="sourcesanspro"/>
            </a:endParaRPr>
          </a:p>
          <a:p>
            <a:pPr marL="0" indent="0" algn="just">
              <a:buNone/>
            </a:pPr>
            <a:r>
              <a:rPr lang="fr-FR" dirty="0">
                <a:solidFill>
                  <a:srgbClr val="000000"/>
                </a:solidFill>
                <a:latin typeface="sourcesanspro"/>
              </a:rPr>
              <a:t>L’article 9 II de la Loi du 10 juillet 1965 précise :</a:t>
            </a:r>
          </a:p>
          <a:p>
            <a:pPr marL="0" indent="0" algn="just">
              <a:buNone/>
            </a:pPr>
            <a:r>
              <a:rPr lang="fr-FR" dirty="0">
                <a:solidFill>
                  <a:srgbClr val="000000"/>
                </a:solidFill>
                <a:latin typeface="sourcesanspro"/>
              </a:rPr>
              <a:t>« </a:t>
            </a:r>
            <a:r>
              <a:rPr lang="fr-FR" i="1" dirty="0">
                <a:solidFill>
                  <a:srgbClr val="000000"/>
                </a:solidFill>
                <a:latin typeface="sourcesanspro"/>
              </a:rPr>
              <a:t>Un copropriétaire ne peut faire obstacle à l'exécution, même sur ses parties privatives, de travaux d'intérêt collectif régulièrement décidés par l'assemblée générale des copropriétaires, dès lors que l'affectation, la consistance ou la jouissance des parties privatives n'en sont pas altérées de manière durable. La réalisation de tels travaux sur une partie privative, lorsqu'il existe une autre solution n'affectant pas cette partie, ne peut être imposée au copropriétaire concerné que si les circonstances le justifient.</a:t>
            </a:r>
          </a:p>
          <a:p>
            <a:pPr marL="0" indent="0" algn="just">
              <a:buNone/>
            </a:pPr>
            <a:r>
              <a:rPr lang="fr-FR" i="1" dirty="0">
                <a:solidFill>
                  <a:srgbClr val="000000"/>
                </a:solidFill>
                <a:latin typeface="sourcesanspro"/>
              </a:rPr>
              <a:t>Pour la réalisation de travaux d'intérêt collectif sur des parties privatives, le syndicat exerce les pouvoirs du maître d'ouvrage jusqu'à la réception des travaux</a:t>
            </a:r>
            <a:r>
              <a:rPr lang="fr-FR" dirty="0">
                <a:solidFill>
                  <a:srgbClr val="000000"/>
                </a:solidFill>
                <a:latin typeface="sourcesanspro"/>
              </a:rPr>
              <a:t> ».</a:t>
            </a:r>
          </a:p>
          <a:p>
            <a:pPr marL="0" indent="0" algn="just">
              <a:buNone/>
            </a:pPr>
            <a:endParaRPr lang="fr-FR" dirty="0"/>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21</a:t>
            </a:fld>
            <a:endParaRPr lang="fr-FR"/>
          </a:p>
        </p:txBody>
      </p:sp>
    </p:spTree>
    <p:extLst>
      <p:ext uri="{BB962C8B-B14F-4D97-AF65-F5344CB8AC3E}">
        <p14:creationId xmlns:p14="http://schemas.microsoft.com/office/powerpoint/2010/main" val="496499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just">
              <a:buNone/>
            </a:pPr>
            <a:r>
              <a:rPr lang="fr-FR" dirty="0"/>
              <a:t>L’ensemble des éléments visés ci-avant doit nécessairement être joint à </a:t>
            </a:r>
            <a:r>
              <a:rPr lang="fr-FR"/>
              <a:t>la convocation </a:t>
            </a:r>
            <a:r>
              <a:rPr lang="fr-FR" dirty="0"/>
              <a:t>pour la validité des décisions de l’assemblée générale.</a:t>
            </a:r>
          </a:p>
          <a:p>
            <a:pPr marL="0" indent="0" algn="just">
              <a:buNone/>
            </a:pPr>
            <a:endParaRPr lang="fr-FR" dirty="0"/>
          </a:p>
          <a:p>
            <a:pPr marL="0" indent="0" algn="just">
              <a:buNone/>
            </a:pPr>
            <a:r>
              <a:rPr lang="fr-FR" dirty="0"/>
              <a:t>A défaut, les décisions prises sont annulables en justice.</a:t>
            </a:r>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22</a:t>
            </a:fld>
            <a:endParaRPr lang="fr-FR"/>
          </a:p>
        </p:txBody>
      </p:sp>
    </p:spTree>
    <p:extLst>
      <p:ext uri="{BB962C8B-B14F-4D97-AF65-F5344CB8AC3E}">
        <p14:creationId xmlns:p14="http://schemas.microsoft.com/office/powerpoint/2010/main" val="2212170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PIECES NECESSAIRES POUR L’INFORMATION DES COPROPRIETAIRES</a:t>
            </a:r>
          </a:p>
        </p:txBody>
      </p:sp>
      <p:sp>
        <p:nvSpPr>
          <p:cNvPr id="3" name="Espace réservé du contenu 2"/>
          <p:cNvSpPr>
            <a:spLocks noGrp="1"/>
          </p:cNvSpPr>
          <p:nvPr>
            <p:ph idx="1"/>
          </p:nvPr>
        </p:nvSpPr>
        <p:spPr>
          <a:xfrm>
            <a:off x="838200" y="1825625"/>
            <a:ext cx="10515600" cy="3687152"/>
          </a:xfrm>
        </p:spPr>
        <p:txBody>
          <a:bodyPr>
            <a:normAutofit fontScale="92500" lnSpcReduction="20000"/>
          </a:bodyPr>
          <a:lstStyle/>
          <a:p>
            <a:pPr marL="0" indent="0">
              <a:buNone/>
            </a:pPr>
            <a:r>
              <a:rPr lang="fr-FR" i="1" dirty="0">
                <a:solidFill>
                  <a:srgbClr val="000000"/>
                </a:solidFill>
                <a:latin typeface="sourcesanspro"/>
              </a:rPr>
              <a:t>1° Les annexes au budget prévisionnel ;</a:t>
            </a:r>
          </a:p>
          <a:p>
            <a:pPr marL="0" indent="0">
              <a:buNone/>
            </a:pPr>
            <a:r>
              <a:rPr lang="fr-FR" i="1" dirty="0">
                <a:solidFill>
                  <a:srgbClr val="000000"/>
                </a:solidFill>
                <a:latin typeface="sourcesanspro"/>
              </a:rPr>
              <a:t>2° L'état détaillé des sommes perçues par le syndic au titre de sa rémunération </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Les annexes ne sont pas validées en assemblée générale ; il s’agit d’une simple information des copropriétaires.</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Concernant l’état détaillé des sommes perçues par le Syndic, ce document est rarement produit et il convient de le réclamer au Syndic en amont.</a:t>
            </a:r>
          </a:p>
          <a:p>
            <a:pPr marL="0" indent="0">
              <a:buNone/>
            </a:pPr>
            <a:endParaRPr lang="fr-FR" dirty="0"/>
          </a:p>
        </p:txBody>
      </p:sp>
      <p:pic>
        <p:nvPicPr>
          <p:cNvPr id="4" name="Image 3"/>
          <p:cNvPicPr>
            <a:picLocks noChangeAspect="1"/>
          </p:cNvPicPr>
          <p:nvPr/>
        </p:nvPicPr>
        <p:blipFill>
          <a:blip r:embed="rId2"/>
          <a:stretch>
            <a:fillRect/>
          </a:stretch>
        </p:blipFill>
        <p:spPr>
          <a:xfrm>
            <a:off x="5443619" y="5512777"/>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23</a:t>
            </a:fld>
            <a:endParaRPr lang="fr-FR"/>
          </a:p>
        </p:txBody>
      </p:sp>
    </p:spTree>
    <p:extLst>
      <p:ext uri="{BB962C8B-B14F-4D97-AF65-F5344CB8AC3E}">
        <p14:creationId xmlns:p14="http://schemas.microsoft.com/office/powerpoint/2010/main" val="326090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0277" y="937602"/>
            <a:ext cx="10515600" cy="4351338"/>
          </a:xfrm>
        </p:spPr>
        <p:txBody>
          <a:bodyPr>
            <a:normAutofit fontScale="92500" lnSpcReduction="10000"/>
          </a:bodyPr>
          <a:lstStyle/>
          <a:p>
            <a:pPr marL="0" indent="0" algn="just">
              <a:buNone/>
            </a:pPr>
            <a:r>
              <a:rPr lang="fr-FR" i="1" dirty="0"/>
              <a:t>3° L'avis rendu par le conseil syndical lorsque sa consultation est obligatoire, en application du deuxième alinéa de l'article 21 de la loi du 10 juillet 1965 </a:t>
            </a:r>
          </a:p>
          <a:p>
            <a:pPr marL="0" indent="0" algn="just">
              <a:buNone/>
            </a:pPr>
            <a:endParaRPr lang="fr-FR" dirty="0"/>
          </a:p>
          <a:p>
            <a:pPr marL="0" indent="0" algn="just">
              <a:buNone/>
            </a:pPr>
            <a:r>
              <a:rPr lang="fr-FR" dirty="0"/>
              <a:t>L’article 21, alinéa 2 de la Loi du 10 juillet 1965 précise :</a:t>
            </a:r>
          </a:p>
          <a:p>
            <a:pPr marL="0" indent="0" algn="just">
              <a:buNone/>
            </a:pPr>
            <a:r>
              <a:rPr lang="fr-FR" dirty="0"/>
              <a:t>« </a:t>
            </a:r>
            <a:r>
              <a:rPr lang="fr-FR" i="1" dirty="0"/>
              <a:t>En outre, il donne son avis au syndic ou à l'assemblée générale sur toutes questions concernant le syndicat, pour lesquelles il est consulté ou dont il se saisit lui-même. </a:t>
            </a:r>
            <a:r>
              <a:rPr lang="fr-FR" b="1" i="1" dirty="0"/>
              <a:t>L'assemblée générale des copropriétaires, statuant à la majorité de l'article 25, arrête un montant des marchés et des contrats à partir duquel la consultation du conseil syndical est rendue obligatoire</a:t>
            </a:r>
            <a:r>
              <a:rPr lang="fr-FR" i="1" dirty="0"/>
              <a:t>. A la même majorité, elle arrête un montant des marchés et des contrats autres que celui de syndic à partir duquel une mise en concurrence est rendue obligatoire</a:t>
            </a:r>
            <a:r>
              <a:rPr lang="fr-FR" dirty="0"/>
              <a:t> ».</a:t>
            </a:r>
          </a:p>
          <a:p>
            <a:pPr marL="0" indent="0" algn="just">
              <a:buNone/>
            </a:pPr>
            <a:endParaRPr lang="fr-FR" dirty="0"/>
          </a:p>
        </p:txBody>
      </p:sp>
      <p:pic>
        <p:nvPicPr>
          <p:cNvPr id="4" name="Image 3"/>
          <p:cNvPicPr>
            <a:picLocks noChangeAspect="1"/>
          </p:cNvPicPr>
          <p:nvPr/>
        </p:nvPicPr>
        <p:blipFill>
          <a:blip r:embed="rId2"/>
          <a:stretch>
            <a:fillRect/>
          </a:stretch>
        </p:blipFill>
        <p:spPr>
          <a:xfrm>
            <a:off x="5355696" y="5490144"/>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24</a:t>
            </a:fld>
            <a:endParaRPr lang="fr-FR"/>
          </a:p>
        </p:txBody>
      </p:sp>
    </p:spTree>
    <p:extLst>
      <p:ext uri="{BB962C8B-B14F-4D97-AF65-F5344CB8AC3E}">
        <p14:creationId xmlns:p14="http://schemas.microsoft.com/office/powerpoint/2010/main" val="732604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lgn="just">
              <a:buNone/>
            </a:pPr>
            <a:r>
              <a:rPr lang="fr-FR" i="1" dirty="0">
                <a:solidFill>
                  <a:srgbClr val="000000"/>
                </a:solidFill>
                <a:latin typeface="sourcesanspro"/>
              </a:rPr>
              <a:t>4° Le compte rendu de l'exécution de la mission du conseil syndical prévu au deuxième alinéa de l'article 22 du présent décret et le bilan établi par le conseil syndical en application du troisième alinéa de l'article 41-6 de la loi du 10 juillet 1965 ;</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Le Conseil Syndical rend compte à l’assemblée générale, chaque année, de l’exécution de sa mission.</a:t>
            </a:r>
          </a:p>
          <a:p>
            <a:pPr marL="0" indent="0" algn="just">
              <a:buNone/>
            </a:pPr>
            <a:endParaRPr lang="fr-FR" i="1" dirty="0">
              <a:solidFill>
                <a:srgbClr val="000000"/>
              </a:solidFill>
              <a:latin typeface="sourcesanspro"/>
            </a:endParaRPr>
          </a:p>
          <a:p>
            <a:pPr marL="0" indent="0" algn="just">
              <a:buNone/>
            </a:pPr>
            <a:r>
              <a:rPr lang="fr-FR" dirty="0">
                <a:solidFill>
                  <a:srgbClr val="000000"/>
                </a:solidFill>
                <a:latin typeface="sourcesanspro"/>
              </a:rPr>
              <a:t>L’article 41-6 de la Loi du 10 juillet 1965 concerne les résidences de services.</a:t>
            </a:r>
            <a:endParaRPr lang="fr-FR" dirty="0"/>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25</a:t>
            </a:fld>
            <a:endParaRPr lang="fr-FR"/>
          </a:p>
        </p:txBody>
      </p:sp>
    </p:spTree>
    <p:extLst>
      <p:ext uri="{BB962C8B-B14F-4D97-AF65-F5344CB8AC3E}">
        <p14:creationId xmlns:p14="http://schemas.microsoft.com/office/powerpoint/2010/main" val="3908371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0423" y="796413"/>
            <a:ext cx="10515600" cy="4560483"/>
          </a:xfrm>
        </p:spPr>
        <p:txBody>
          <a:bodyPr>
            <a:normAutofit fontScale="77500" lnSpcReduction="20000"/>
          </a:bodyPr>
          <a:lstStyle/>
          <a:p>
            <a:pPr marL="0" indent="0" algn="just">
              <a:buNone/>
            </a:pPr>
            <a:r>
              <a:rPr lang="fr-FR" i="1" dirty="0">
                <a:solidFill>
                  <a:srgbClr val="000000"/>
                </a:solidFill>
                <a:latin typeface="sourcesanspro"/>
              </a:rPr>
              <a:t>5° En vue de l'approbation des comptes par l'assemblée générale, le projet d'état individuel de répartition des comptes de chaque copropriétaire ;</a:t>
            </a:r>
          </a:p>
          <a:p>
            <a:pPr marL="0" indent="0" algn="just">
              <a:buNone/>
            </a:pPr>
            <a:r>
              <a:rPr lang="fr-FR" i="1" dirty="0">
                <a:solidFill>
                  <a:srgbClr val="000000"/>
                </a:solidFill>
                <a:latin typeface="sourcesanspro"/>
              </a:rPr>
              <a:t>6° L'état actualisé des lots délaissés prévu au </a:t>
            </a:r>
            <a:r>
              <a:rPr lang="fr-FR" i="1" u="sng" dirty="0">
                <a:solidFill>
                  <a:srgbClr val="4A5E81"/>
                </a:solidFill>
                <a:latin typeface="sourcesanspro"/>
                <a:hlinkClick r:id="rId2"/>
              </a:rPr>
              <a:t>second alinéa de l'article 24-6 de la loi n° 65-557 du 10 juillet 1965 </a:t>
            </a:r>
            <a:r>
              <a:rPr lang="fr-FR" i="1" dirty="0">
                <a:solidFill>
                  <a:srgbClr val="000000"/>
                </a:solidFill>
                <a:latin typeface="sourcesanspro"/>
              </a:rPr>
              <a:t>fixant le statut de la copropriété des immeubles bâtis ;</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Le point n°6 porte sur les immeubles concernés par un plan de prévention des risques technologiques avec expropriation.</a:t>
            </a:r>
          </a:p>
          <a:p>
            <a:pPr marL="0" indent="0" algn="just">
              <a:buNone/>
            </a:pPr>
            <a:endParaRPr lang="fr-FR" dirty="0">
              <a:solidFill>
                <a:srgbClr val="000000"/>
              </a:solidFill>
              <a:latin typeface="sourcesanspro"/>
            </a:endParaRPr>
          </a:p>
          <a:p>
            <a:pPr marL="0" indent="0" algn="just">
              <a:buNone/>
            </a:pPr>
            <a:r>
              <a:rPr lang="fr-FR" i="1" dirty="0">
                <a:solidFill>
                  <a:srgbClr val="000000"/>
                </a:solidFill>
                <a:latin typeface="sourcesanspro"/>
              </a:rPr>
              <a:t>7° Le compte rendu de la dernière réunion du conseil des résidents mentionnant l'avis émis en application du quatrième alinéa de </a:t>
            </a:r>
            <a:r>
              <a:rPr lang="fr-FR" i="1" u="sng" dirty="0">
                <a:solidFill>
                  <a:srgbClr val="4A5E81"/>
                </a:solidFill>
                <a:latin typeface="sourcesanspro"/>
                <a:hlinkClick r:id="rId3"/>
              </a:rPr>
              <a:t>l'article 41-7 </a:t>
            </a:r>
            <a:r>
              <a:rPr lang="fr-FR" i="1" dirty="0">
                <a:solidFill>
                  <a:srgbClr val="000000"/>
                </a:solidFill>
                <a:latin typeface="sourcesanspro"/>
              </a:rPr>
              <a:t>de la loi du 10 juillet 1965 ;</a:t>
            </a:r>
          </a:p>
          <a:p>
            <a:pPr marL="0" indent="0" algn="just">
              <a:buNone/>
            </a:pPr>
            <a:endParaRPr lang="fr-FR" i="1" dirty="0">
              <a:solidFill>
                <a:srgbClr val="000000"/>
              </a:solidFill>
              <a:latin typeface="sourcesanspro"/>
            </a:endParaRPr>
          </a:p>
          <a:p>
            <a:pPr marL="0" indent="0" algn="just">
              <a:buNone/>
            </a:pPr>
            <a:r>
              <a:rPr lang="fr-FR" dirty="0">
                <a:solidFill>
                  <a:srgbClr val="000000"/>
                </a:solidFill>
                <a:latin typeface="sourcesanspro"/>
              </a:rPr>
              <a:t>Cela concerne les résidences avec services.</a:t>
            </a:r>
          </a:p>
          <a:p>
            <a:pPr marL="0" indent="0" algn="just">
              <a:buNone/>
            </a:pPr>
            <a:endParaRPr lang="fr-FR" dirty="0">
              <a:solidFill>
                <a:srgbClr val="000000"/>
              </a:solidFill>
              <a:latin typeface="sourcesanspro"/>
            </a:endParaRPr>
          </a:p>
          <a:p>
            <a:pPr marL="0" indent="0" algn="just">
              <a:buNone/>
            </a:pPr>
            <a:endParaRPr lang="fr-FR" dirty="0">
              <a:solidFill>
                <a:srgbClr val="000000"/>
              </a:solidFill>
              <a:latin typeface="sourcesanspro"/>
            </a:endParaRPr>
          </a:p>
          <a:p>
            <a:pPr marL="0" indent="0">
              <a:buNone/>
            </a:pPr>
            <a:endParaRPr lang="fr-FR" dirty="0"/>
          </a:p>
        </p:txBody>
      </p:sp>
      <p:pic>
        <p:nvPicPr>
          <p:cNvPr id="4" name="Image 3"/>
          <p:cNvPicPr>
            <a:picLocks noChangeAspect="1"/>
          </p:cNvPicPr>
          <p:nvPr/>
        </p:nvPicPr>
        <p:blipFill>
          <a:blip r:embed="rId4"/>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26</a:t>
            </a:fld>
            <a:endParaRPr lang="fr-FR"/>
          </a:p>
        </p:txBody>
      </p:sp>
    </p:spTree>
    <p:extLst>
      <p:ext uri="{BB962C8B-B14F-4D97-AF65-F5344CB8AC3E}">
        <p14:creationId xmlns:p14="http://schemas.microsoft.com/office/powerpoint/2010/main" val="529114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729761"/>
            <a:ext cx="10515600" cy="5174640"/>
          </a:xfrm>
        </p:spPr>
        <p:txBody>
          <a:bodyPr>
            <a:normAutofit fontScale="77500" lnSpcReduction="20000"/>
          </a:bodyPr>
          <a:lstStyle/>
          <a:p>
            <a:pPr marL="0" indent="0" algn="just">
              <a:buNone/>
            </a:pPr>
            <a:r>
              <a:rPr lang="fr-FR" i="1" dirty="0">
                <a:solidFill>
                  <a:srgbClr val="000000"/>
                </a:solidFill>
                <a:latin typeface="sourcesanspro"/>
              </a:rPr>
              <a:t>8° Le descriptif détaillé des travaux, mentionné au premier alinéa de l'article 25-2 de la loi du 10 juillet 1965 ;</a:t>
            </a:r>
          </a:p>
          <a:p>
            <a:pPr marL="0" indent="0" algn="just">
              <a:buNone/>
            </a:pPr>
            <a:endParaRPr lang="fr-FR" dirty="0">
              <a:solidFill>
                <a:srgbClr val="000000"/>
              </a:solidFill>
              <a:latin typeface="sourcesanspro"/>
            </a:endParaRPr>
          </a:p>
          <a:p>
            <a:pPr marL="0" indent="0" algn="just">
              <a:buNone/>
            </a:pPr>
            <a:r>
              <a:rPr lang="fr-FR" dirty="0">
                <a:solidFill>
                  <a:srgbClr val="000000"/>
                </a:solidFill>
                <a:latin typeface="sourcesanspro"/>
              </a:rPr>
              <a:t>Cet article dispose :</a:t>
            </a:r>
          </a:p>
          <a:p>
            <a:pPr marL="0" indent="0" algn="just">
              <a:buNone/>
            </a:pPr>
            <a:r>
              <a:rPr lang="fr-FR" dirty="0">
                <a:solidFill>
                  <a:srgbClr val="000000"/>
                </a:solidFill>
                <a:latin typeface="sourcesanspro"/>
              </a:rPr>
              <a:t>« </a:t>
            </a:r>
            <a:r>
              <a:rPr lang="fr-FR" i="1" dirty="0">
                <a:solidFill>
                  <a:srgbClr val="000000"/>
                </a:solidFill>
                <a:latin typeface="sourcesanspro"/>
              </a:rPr>
              <a:t>Chaque copropriétaire peut faire réaliser, à ses frais, des travaux pour </a:t>
            </a:r>
            <a:r>
              <a:rPr lang="fr-FR" b="1" i="1" dirty="0">
                <a:solidFill>
                  <a:srgbClr val="000000"/>
                </a:solidFill>
                <a:latin typeface="sourcesanspro"/>
              </a:rPr>
              <a:t>l'accessibilité des logements aux personnes handicapées ou à mobilité réduite qui affectent les parties communes ou l'aspect extérieur de l'immeuble</a:t>
            </a:r>
            <a:r>
              <a:rPr lang="fr-FR" i="1" dirty="0">
                <a:solidFill>
                  <a:srgbClr val="000000"/>
                </a:solidFill>
                <a:latin typeface="sourcesanspro"/>
              </a:rPr>
              <a:t>. A cette fin, le copropriétaire notifie au syndic une demande d'inscription d'un point d'information à l'ordre du jour de la prochaine assemblée générale, accompagnée d'un descriptif détaillé des travaux envisagés.</a:t>
            </a:r>
          </a:p>
          <a:p>
            <a:pPr marL="0" indent="0" algn="just">
              <a:buNone/>
            </a:pPr>
            <a:r>
              <a:rPr lang="fr-FR" i="1" dirty="0">
                <a:solidFill>
                  <a:srgbClr val="000000"/>
                </a:solidFill>
                <a:latin typeface="sourcesanspro"/>
              </a:rPr>
              <a:t>Jusqu'à la réception des travaux, le copropriétaire exerce les pouvoirs du maître d'ouvrage.</a:t>
            </a:r>
          </a:p>
          <a:p>
            <a:pPr marL="0" indent="0" algn="just">
              <a:buNone/>
            </a:pPr>
            <a:br>
              <a:rPr lang="fr-FR" i="1" dirty="0">
                <a:solidFill>
                  <a:srgbClr val="000000"/>
                </a:solidFill>
                <a:latin typeface="sourcesanspro"/>
              </a:rPr>
            </a:br>
            <a:r>
              <a:rPr lang="fr-FR" i="1" dirty="0">
                <a:solidFill>
                  <a:srgbClr val="000000"/>
                </a:solidFill>
                <a:latin typeface="sourcesanspro"/>
              </a:rPr>
              <a:t>L'assemblée générale peut, à la majorité des voix des copropriétaires, s'opposer à la réalisation de ces travaux par décision motivée par l'atteinte portée par les travaux à la structure de l'immeuble ou à ses éléments d'équipements essentiels, ou leur non-conformité à la destination de l'immeuble</a:t>
            </a:r>
            <a:r>
              <a:rPr lang="fr-FR" dirty="0">
                <a:solidFill>
                  <a:srgbClr val="000000"/>
                </a:solidFill>
                <a:latin typeface="sourcesanspro"/>
              </a:rPr>
              <a:t> ».</a:t>
            </a:r>
          </a:p>
          <a:p>
            <a:pPr marL="0" indent="0" algn="just">
              <a:buNone/>
            </a:pPr>
            <a:endParaRPr lang="fr-FR" dirty="0"/>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27</a:t>
            </a:fld>
            <a:endParaRPr lang="fr-FR"/>
          </a:p>
        </p:txBody>
      </p:sp>
    </p:spTree>
    <p:extLst>
      <p:ext uri="{BB962C8B-B14F-4D97-AF65-F5344CB8AC3E}">
        <p14:creationId xmlns:p14="http://schemas.microsoft.com/office/powerpoint/2010/main" val="4008759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9408" y="888022"/>
            <a:ext cx="10515600" cy="4348163"/>
          </a:xfrm>
        </p:spPr>
        <p:txBody>
          <a:bodyPr>
            <a:normAutofit fontScale="92500" lnSpcReduction="10000"/>
          </a:bodyPr>
          <a:lstStyle/>
          <a:p>
            <a:pPr marL="0" indent="0" algn="just">
              <a:buNone/>
            </a:pPr>
            <a:r>
              <a:rPr lang="fr-FR" i="1" dirty="0">
                <a:solidFill>
                  <a:srgbClr val="000000"/>
                </a:solidFill>
                <a:latin typeface="sourcesanspro"/>
              </a:rPr>
              <a:t>9° Une présentation générale des principales caractéristiques du recours à l'emprunt collectif, lorsque la question de la souscription d'un tel emprunt est inscrite à l'ordre du jour de l'assemblée générale ;</a:t>
            </a:r>
          </a:p>
          <a:p>
            <a:pPr marL="0" indent="0" algn="just">
              <a:buNone/>
            </a:pPr>
            <a:br>
              <a:rPr lang="fr-FR" i="1" dirty="0">
                <a:solidFill>
                  <a:srgbClr val="000000"/>
                </a:solidFill>
                <a:latin typeface="sourcesanspro"/>
              </a:rPr>
            </a:br>
            <a:r>
              <a:rPr lang="fr-FR" i="1" dirty="0">
                <a:solidFill>
                  <a:srgbClr val="000000"/>
                </a:solidFill>
                <a:latin typeface="sourcesanspro"/>
              </a:rPr>
              <a:t>10° Le rapport prévu au dernier alinéa de l'article 21-5 de la loi du 10 juillet 1965.</a:t>
            </a:r>
          </a:p>
          <a:p>
            <a:pPr marL="0" indent="0" algn="just">
              <a:buNone/>
            </a:pPr>
            <a:endParaRPr lang="fr-FR" dirty="0"/>
          </a:p>
          <a:p>
            <a:pPr marL="0" indent="0" algn="just">
              <a:buNone/>
            </a:pPr>
            <a:r>
              <a:rPr lang="fr-FR" dirty="0"/>
              <a:t>Le point 10° concerne le rapport du Conseil Syndical qui bénéficie d’une délégation de pouvoir, votée en assemblée générale à la majorité des voix de tous les copropriétaires, de prendre tout ou partie des décisions relevant de la majorité des voix exprimées des copropriétaires présents, représentés, ou votant par correspondance.</a:t>
            </a:r>
          </a:p>
          <a:p>
            <a:pPr marL="0" indent="0">
              <a:buNone/>
            </a:pPr>
            <a:endParaRPr lang="fr-FR" dirty="0"/>
          </a:p>
        </p:txBody>
      </p:sp>
      <p:pic>
        <p:nvPicPr>
          <p:cNvPr id="4" name="Image 3"/>
          <p:cNvPicPr>
            <a:picLocks noChangeAspect="1"/>
          </p:cNvPicPr>
          <p:nvPr/>
        </p:nvPicPr>
        <p:blipFill>
          <a:blip r:embed="rId2"/>
          <a:stretch>
            <a:fillRect/>
          </a:stretch>
        </p:blipFill>
        <p:spPr>
          <a:xfrm>
            <a:off x="5434827" y="5561499"/>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28</a:t>
            </a:fld>
            <a:endParaRPr lang="fr-FR"/>
          </a:p>
        </p:txBody>
      </p:sp>
    </p:spTree>
    <p:extLst>
      <p:ext uri="{BB962C8B-B14F-4D97-AF65-F5344CB8AC3E}">
        <p14:creationId xmlns:p14="http://schemas.microsoft.com/office/powerpoint/2010/main" val="1700140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76654" y="2540976"/>
            <a:ext cx="10515600" cy="3345839"/>
          </a:xfrm>
        </p:spPr>
        <p:txBody>
          <a:bodyPr/>
          <a:lstStyle/>
          <a:p>
            <a:pPr marL="0" indent="0" algn="just">
              <a:buNone/>
            </a:pPr>
            <a:r>
              <a:rPr lang="fr-FR" dirty="0"/>
              <a:t>Les points visés au II de l’article 11 du Décret du 17 mars 1967 ne donnent pas lieu à des votes des copropriétaires.</a:t>
            </a:r>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29</a:t>
            </a:fld>
            <a:endParaRPr lang="fr-FR"/>
          </a:p>
        </p:txBody>
      </p:sp>
    </p:spTree>
    <p:extLst>
      <p:ext uri="{BB962C8B-B14F-4D97-AF65-F5344CB8AC3E}">
        <p14:creationId xmlns:p14="http://schemas.microsoft.com/office/powerpoint/2010/main" val="2175278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0616" y="154111"/>
            <a:ext cx="10515600" cy="645990"/>
          </a:xfrm>
        </p:spPr>
        <p:txBody>
          <a:bodyPr>
            <a:normAutofit fontScale="90000"/>
          </a:bodyPr>
          <a:lstStyle/>
          <a:p>
            <a:pPr algn="ctr"/>
            <a:r>
              <a:rPr lang="fr-FR" dirty="0"/>
              <a:t>La convocation à l’assemblée générale</a:t>
            </a:r>
          </a:p>
        </p:txBody>
      </p:sp>
      <p:sp>
        <p:nvSpPr>
          <p:cNvPr id="3" name="Espace réservé du contenu 2"/>
          <p:cNvSpPr>
            <a:spLocks noGrp="1"/>
          </p:cNvSpPr>
          <p:nvPr>
            <p:ph idx="1"/>
          </p:nvPr>
        </p:nvSpPr>
        <p:spPr>
          <a:xfrm>
            <a:off x="820616" y="879231"/>
            <a:ext cx="10515600" cy="5213838"/>
          </a:xfrm>
        </p:spPr>
        <p:txBody>
          <a:bodyPr>
            <a:noAutofit/>
          </a:bodyPr>
          <a:lstStyle/>
          <a:p>
            <a:pPr marL="0" indent="0" algn="just">
              <a:buNone/>
            </a:pPr>
            <a:r>
              <a:rPr lang="fr-FR" sz="2000" dirty="0"/>
              <a:t>Article 9 du Décret du 17 mars 1967 :</a:t>
            </a:r>
          </a:p>
          <a:p>
            <a:pPr marL="0" indent="0" algn="just">
              <a:buNone/>
            </a:pPr>
            <a:r>
              <a:rPr lang="fr-FR" sz="2000" dirty="0"/>
              <a:t>« </a:t>
            </a:r>
            <a:r>
              <a:rPr lang="fr-FR" sz="2000" i="1" dirty="0"/>
              <a:t>La convocation contient l'indication </a:t>
            </a:r>
            <a:r>
              <a:rPr lang="fr-FR" sz="2000" b="1" i="1" dirty="0"/>
              <a:t>des lieu, date et heure </a:t>
            </a:r>
            <a:r>
              <a:rPr lang="fr-FR" sz="2000" i="1" dirty="0"/>
              <a:t>de la réunion, ainsi que </a:t>
            </a:r>
            <a:r>
              <a:rPr lang="fr-FR" sz="2000" b="1" i="1" dirty="0"/>
              <a:t>l'ordre du jour </a:t>
            </a:r>
            <a:r>
              <a:rPr lang="fr-FR" sz="2000" i="1" dirty="0"/>
              <a:t>qui précise chacune des questions soumises à la délibération de l'assemblée. A défaut de stipulation du règlement de copropriété ou de décision de l'assemblée générale, la personne qui convoque l'assemblée fixe le lieu et l'heure de la réunion. La convocation indique le lieu, le ou les jours et les heures de consultation des pièces justificatives des charges.</a:t>
            </a:r>
          </a:p>
          <a:p>
            <a:pPr marL="0" indent="0" algn="just">
              <a:buNone/>
            </a:pPr>
            <a:r>
              <a:rPr lang="fr-FR" sz="2000" i="1" dirty="0"/>
              <a:t>Le formulaire de vote par correspondance mentionné au deuxième alinéa de l'article 17-1 A est joint à la convocation.</a:t>
            </a:r>
          </a:p>
          <a:p>
            <a:pPr marL="0" indent="0" algn="just">
              <a:buNone/>
            </a:pPr>
            <a:r>
              <a:rPr lang="fr-FR" sz="2000" i="1" dirty="0"/>
              <a:t>Sauf urgence, cette convocation est notifiée </a:t>
            </a:r>
            <a:r>
              <a:rPr lang="fr-FR" sz="2000" b="1" i="1" dirty="0"/>
              <a:t>au moins vingt et un jours avant la date de la réunion</a:t>
            </a:r>
            <a:r>
              <a:rPr lang="fr-FR" sz="2000" i="1" dirty="0"/>
              <a:t>, à moins que le règlement de copropriété n'ait prévu un délai plus long. Sans que cette formalité soit prescrite à peine de nullité de l'assemblée générale, le syndic indique, par voie d'affichage, aux copropriétaires, la date de la prochaine assemblée générale et la possibilité qui leur est offerte de solliciter l'inscription d'une ou plusieurs questions à l'ordre du jour. L'affichage, qui reproduit les dispositions de l'article 10, est réalisé dans un délai raisonnable permettant aux copropriétaires de faire inscrire leurs questions à l'ordre du jour.</a:t>
            </a:r>
          </a:p>
          <a:p>
            <a:pPr marL="0" indent="0" algn="just">
              <a:buNone/>
            </a:pPr>
            <a:r>
              <a:rPr lang="fr-FR" sz="2000" i="1" dirty="0"/>
              <a:t>Sous réserve des stipulations du règlement de copropriété, </a:t>
            </a:r>
            <a:r>
              <a:rPr lang="fr-FR" sz="2000" b="1" i="1" dirty="0"/>
              <a:t>l'assemblée générale est réunie dans la commune de la situation de l'immeuble</a:t>
            </a:r>
            <a:r>
              <a:rPr lang="fr-FR" sz="2000" dirty="0"/>
              <a:t> ».</a:t>
            </a:r>
          </a:p>
        </p:txBody>
      </p:sp>
      <p:pic>
        <p:nvPicPr>
          <p:cNvPr id="4" name="Image 3"/>
          <p:cNvPicPr>
            <a:picLocks noChangeAspect="1"/>
          </p:cNvPicPr>
          <p:nvPr/>
        </p:nvPicPr>
        <p:blipFill>
          <a:blip r:embed="rId2"/>
          <a:stretch>
            <a:fillRect/>
          </a:stretch>
        </p:blipFill>
        <p:spPr>
          <a:xfrm>
            <a:off x="5882053" y="6031522"/>
            <a:ext cx="848743" cy="826477"/>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a:t>
            </a:fld>
            <a:endParaRPr lang="fr-FR"/>
          </a:p>
        </p:txBody>
      </p:sp>
    </p:spTree>
    <p:extLst>
      <p:ext uri="{BB962C8B-B14F-4D97-AF65-F5344CB8AC3E}">
        <p14:creationId xmlns:p14="http://schemas.microsoft.com/office/powerpoint/2010/main" val="441478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8940"/>
            <a:ext cx="10515600" cy="1325563"/>
          </a:xfrm>
        </p:spPr>
        <p:txBody>
          <a:bodyPr/>
          <a:lstStyle/>
          <a:p>
            <a:pPr algn="ctr"/>
            <a:r>
              <a:rPr lang="fr-FR" dirty="0"/>
              <a:t>VOTE PAR CORRESPONDANCE</a:t>
            </a:r>
          </a:p>
        </p:txBody>
      </p:sp>
      <p:sp>
        <p:nvSpPr>
          <p:cNvPr id="3" name="Espace réservé du contenu 2"/>
          <p:cNvSpPr>
            <a:spLocks noGrp="1"/>
          </p:cNvSpPr>
          <p:nvPr>
            <p:ph idx="1"/>
          </p:nvPr>
        </p:nvSpPr>
        <p:spPr>
          <a:xfrm>
            <a:off x="838200" y="1230472"/>
            <a:ext cx="10515600" cy="4351338"/>
          </a:xfrm>
        </p:spPr>
        <p:txBody>
          <a:bodyPr>
            <a:normAutofit fontScale="85000" lnSpcReduction="10000"/>
          </a:bodyPr>
          <a:lstStyle/>
          <a:p>
            <a:pPr marL="0" indent="0">
              <a:buNone/>
            </a:pPr>
            <a:r>
              <a:rPr lang="fr-FR" dirty="0"/>
              <a:t>L’article 17-1 A de la Loi du 10 juillet 1965 dispose :</a:t>
            </a:r>
          </a:p>
          <a:p>
            <a:pPr marL="0" indent="0" algn="just">
              <a:buNone/>
            </a:pPr>
            <a:r>
              <a:rPr lang="fr-FR" dirty="0"/>
              <a:t>« </a:t>
            </a:r>
            <a:r>
              <a:rPr lang="fr-FR" i="1" dirty="0"/>
              <a:t>Les copropriétaires peuvent participer à l'assemblée générale par présence physique, par visioconférence ou par tout autre moyen de communication électronique permettant leur identification.</a:t>
            </a:r>
          </a:p>
          <a:p>
            <a:pPr marL="0" indent="0" algn="just">
              <a:buNone/>
            </a:pPr>
            <a:r>
              <a:rPr lang="fr-FR" i="1" dirty="0"/>
              <a:t>Les copropriétaires peuvent, par ailleurs, </a:t>
            </a:r>
            <a:r>
              <a:rPr lang="fr-FR" b="1" i="1" dirty="0"/>
              <a:t>voter par correspondance avant la tenue de l'assemblée générale, au moyen d'un formulaire établi conformément à un modèle fixé par arrêté</a:t>
            </a:r>
            <a:r>
              <a:rPr lang="fr-FR" i="1" dirty="0"/>
              <a:t>. Si la résolution objet du vote par correspondance est amendée en cours d'assemblée générale, le votant par correspondance ayant voté favorablement est assimilé à un copropriétaire défaillant pour cette résolution.</a:t>
            </a:r>
          </a:p>
          <a:p>
            <a:pPr marL="0" indent="0" algn="just">
              <a:buNone/>
            </a:pPr>
            <a:r>
              <a:rPr lang="fr-FR" i="1" dirty="0"/>
              <a:t>Les conditions d'identification des copropriétaires usant de moyens de communication électronique pour participer à l'assemblée générale et les modalités de remise au syndic du formulaire de vote par correspondance sont définies par décret en Conseil d'Etat </a:t>
            </a:r>
            <a:r>
              <a:rPr lang="fr-FR" dirty="0"/>
              <a:t>».</a:t>
            </a:r>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30</a:t>
            </a:fld>
            <a:endParaRPr lang="fr-FR"/>
          </a:p>
        </p:txBody>
      </p:sp>
    </p:spTree>
    <p:extLst>
      <p:ext uri="{BB962C8B-B14F-4D97-AF65-F5344CB8AC3E}">
        <p14:creationId xmlns:p14="http://schemas.microsoft.com/office/powerpoint/2010/main" val="22315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9069" y="1007940"/>
            <a:ext cx="10515600" cy="4351338"/>
          </a:xfrm>
        </p:spPr>
        <p:txBody>
          <a:bodyPr/>
          <a:lstStyle/>
          <a:p>
            <a:pPr marL="0" indent="0" algn="just">
              <a:buNone/>
            </a:pPr>
            <a:r>
              <a:rPr lang="fr-FR" dirty="0"/>
              <a:t>Doit être joint à la convocation un formulaire de vote par correspondance.</a:t>
            </a:r>
          </a:p>
          <a:p>
            <a:pPr marL="0" indent="0" algn="just">
              <a:buNone/>
            </a:pPr>
            <a:endParaRPr lang="fr-FR" dirty="0"/>
          </a:p>
          <a:p>
            <a:pPr marL="0" indent="0" algn="just">
              <a:buNone/>
            </a:pPr>
            <a:r>
              <a:rPr lang="fr-FR" dirty="0"/>
              <a:t>Le formulaire de vote par correspondance doit être transmis au Syndic au plus tard 3 jours avant le tenue de l’Assemblée générale.</a:t>
            </a:r>
          </a:p>
          <a:p>
            <a:pPr marL="0" indent="0" algn="just">
              <a:buNone/>
            </a:pPr>
            <a:endParaRPr lang="fr-FR" dirty="0"/>
          </a:p>
          <a:p>
            <a:pPr marL="0" indent="0" algn="just">
              <a:buNone/>
            </a:pPr>
            <a:r>
              <a:rPr lang="fr-FR" dirty="0"/>
              <a:t>Un modèle a été publié au Journal Officiel n°0163 du 03/07/2020 (texte 5 sur 146).</a:t>
            </a:r>
          </a:p>
          <a:p>
            <a:pPr marL="0" indent="0" algn="just">
              <a:buNone/>
            </a:pPr>
            <a:endParaRPr lang="fr-FR" dirty="0"/>
          </a:p>
        </p:txBody>
      </p:sp>
      <p:pic>
        <p:nvPicPr>
          <p:cNvPr id="4" name="Image 3"/>
          <p:cNvPicPr>
            <a:picLocks noChangeAspect="1"/>
          </p:cNvPicPr>
          <p:nvPr/>
        </p:nvPicPr>
        <p:blipFill>
          <a:blip r:embed="rId2"/>
          <a:stretch>
            <a:fillRect/>
          </a:stretch>
        </p:blipFill>
        <p:spPr>
          <a:xfrm>
            <a:off x="5443619" y="542859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31</a:t>
            </a:fld>
            <a:endParaRPr lang="fr-FR"/>
          </a:p>
        </p:txBody>
      </p:sp>
    </p:spTree>
    <p:extLst>
      <p:ext uri="{BB962C8B-B14F-4D97-AF65-F5344CB8AC3E}">
        <p14:creationId xmlns:p14="http://schemas.microsoft.com/office/powerpoint/2010/main" val="5164888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7732"/>
            <a:ext cx="10515600" cy="1325563"/>
          </a:xfrm>
        </p:spPr>
        <p:txBody>
          <a:bodyPr/>
          <a:lstStyle/>
          <a:p>
            <a:pPr algn="ctr"/>
            <a:r>
              <a:rPr lang="fr-FR" dirty="0"/>
              <a:t>POUVOIR </a:t>
            </a:r>
          </a:p>
        </p:txBody>
      </p:sp>
      <p:sp>
        <p:nvSpPr>
          <p:cNvPr id="3" name="Espace réservé du contenu 2"/>
          <p:cNvSpPr>
            <a:spLocks noGrp="1"/>
          </p:cNvSpPr>
          <p:nvPr>
            <p:ph idx="1"/>
          </p:nvPr>
        </p:nvSpPr>
        <p:spPr>
          <a:xfrm>
            <a:off x="832338" y="1453295"/>
            <a:ext cx="10515600" cy="4351338"/>
          </a:xfrm>
        </p:spPr>
        <p:txBody>
          <a:bodyPr>
            <a:normAutofit fontScale="85000" lnSpcReduction="20000"/>
          </a:bodyPr>
          <a:lstStyle/>
          <a:p>
            <a:pPr marL="0" indent="0">
              <a:buNone/>
            </a:pPr>
            <a:r>
              <a:rPr lang="fr-FR" dirty="0"/>
              <a:t>L’article 22, alinéa 3, de la Loi du 10 juillet 1965 précise :</a:t>
            </a:r>
          </a:p>
          <a:p>
            <a:pPr marL="0" indent="0" algn="just">
              <a:buNone/>
            </a:pPr>
            <a:r>
              <a:rPr lang="fr-FR" i="1" dirty="0">
                <a:solidFill>
                  <a:srgbClr val="000000"/>
                </a:solidFill>
              </a:rPr>
              <a:t>« Tout copropriétaire peut déléguer son droit de vote à un mandataire, que ce dernier soit ou non membre du syndicat. Chaque mandataire ne peut, à quelque titre que ce soit, recevoir plus de trois délégations de vote. Toutefois, </a:t>
            </a:r>
            <a:r>
              <a:rPr lang="fr-FR" b="1" i="1" dirty="0">
                <a:solidFill>
                  <a:srgbClr val="000000"/>
                </a:solidFill>
              </a:rPr>
              <a:t>un mandataire peut recevoir plus de trois délégations de vote si le total des voix dont il dispose lui-même et de celles de ses mandants n'excède pas 10 % des voix du syndicat</a:t>
            </a:r>
            <a:r>
              <a:rPr lang="fr-FR" i="1" dirty="0">
                <a:solidFill>
                  <a:srgbClr val="000000"/>
                </a:solidFill>
              </a:rPr>
              <a:t>. Chacun des époux copropriétaires communs ou indivis d'un lot peut recevoir personnellement des délégations de vote, dans les conditions prévues au présent article. Tout mandataire désigné peut subdéléguer son mandat à une autre personne, à condition que cela ne soit pas interdit par le mandat. Le mandataire peut, en outre, recevoir plus de trois délégations de vote s'il participe à l'assemblée générale d'un syndicat principal et si tous ses mandants appartiennent à un même syndicat secondaire. Lorsque le syndic a reçu des mandats sans indication de mandataire, il ne peut ni les conserver pour voter en son nom, ni les distribuer lui-même aux mandataires qu'il choisit ».</a:t>
            </a:r>
            <a:endParaRPr lang="fr-FR" i="1" dirty="0"/>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32</a:t>
            </a:fld>
            <a:endParaRPr lang="fr-FR"/>
          </a:p>
        </p:txBody>
      </p:sp>
    </p:spTree>
    <p:extLst>
      <p:ext uri="{BB962C8B-B14F-4D97-AF65-F5344CB8AC3E}">
        <p14:creationId xmlns:p14="http://schemas.microsoft.com/office/powerpoint/2010/main" val="42391834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817685"/>
            <a:ext cx="10515600" cy="5359278"/>
          </a:xfrm>
        </p:spPr>
        <p:txBody>
          <a:bodyPr>
            <a:normAutofit/>
          </a:bodyPr>
          <a:lstStyle/>
          <a:p>
            <a:pPr marL="0" indent="0" algn="just">
              <a:buNone/>
            </a:pPr>
            <a:r>
              <a:rPr lang="fr-FR" dirty="0"/>
              <a:t>Un formulaire de pouvoir peut être joint à la convocation à l’assemblée générale.</a:t>
            </a:r>
          </a:p>
          <a:p>
            <a:pPr marL="0" indent="0" algn="just">
              <a:buNone/>
            </a:pPr>
            <a:endParaRPr lang="fr-FR" dirty="0"/>
          </a:p>
          <a:p>
            <a:pPr marL="0" indent="0" algn="just">
              <a:buNone/>
            </a:pPr>
            <a:r>
              <a:rPr lang="fr-FR" dirty="0"/>
              <a:t>Ce n’est pas une obligation légale.</a:t>
            </a:r>
          </a:p>
          <a:p>
            <a:pPr marL="0" indent="0" algn="just">
              <a:buNone/>
            </a:pPr>
            <a:endParaRPr lang="fr-FR" dirty="0"/>
          </a:p>
          <a:p>
            <a:pPr marL="0" indent="0" algn="just">
              <a:buNone/>
            </a:pPr>
            <a:r>
              <a:rPr lang="fr-FR" dirty="0"/>
              <a:t>Il s’agit d’un mandat spécial qui doit viser la date de l’assemblée générale pour lequel il est donné, l’identité du mandant et l’identité du mandataire.</a:t>
            </a:r>
          </a:p>
          <a:p>
            <a:pPr marL="0" indent="0" algn="just">
              <a:buNone/>
            </a:pPr>
            <a:endParaRPr lang="fr-FR" dirty="0"/>
          </a:p>
          <a:p>
            <a:pPr marL="0" indent="0" algn="just">
              <a:buNone/>
            </a:pPr>
            <a:r>
              <a:rPr lang="fr-FR" dirty="0"/>
              <a:t>Le pouvoir peut spécifier les instructions de vote.</a:t>
            </a:r>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33</a:t>
            </a:fld>
            <a:endParaRPr lang="fr-FR"/>
          </a:p>
        </p:txBody>
      </p:sp>
    </p:spTree>
    <p:extLst>
      <p:ext uri="{BB962C8B-B14F-4D97-AF65-F5344CB8AC3E}">
        <p14:creationId xmlns:p14="http://schemas.microsoft.com/office/powerpoint/2010/main" val="3645351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CONFLIT ENTRE VOTE PAR CORRESPONDANCE ET POUVOIR</a:t>
            </a:r>
          </a:p>
        </p:txBody>
      </p:sp>
      <p:sp>
        <p:nvSpPr>
          <p:cNvPr id="3" name="Espace réservé du contenu 2"/>
          <p:cNvSpPr>
            <a:spLocks noGrp="1"/>
          </p:cNvSpPr>
          <p:nvPr>
            <p:ph idx="1"/>
          </p:nvPr>
        </p:nvSpPr>
        <p:spPr/>
        <p:txBody>
          <a:bodyPr/>
          <a:lstStyle/>
          <a:p>
            <a:pPr marL="0" indent="0">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L'article 14-1 du Décret de 1967 prévoit :</a:t>
            </a:r>
          </a:p>
          <a:p>
            <a:pPr marL="0" indent="0" algn="just">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 </a:t>
            </a:r>
            <a:r>
              <a:rPr lang="fr-FR" i="1" dirty="0">
                <a:latin typeface="Calibri" panose="020F0502020204030204" pitchFamily="34" charset="0"/>
                <a:ea typeface="Calibri" panose="020F0502020204030204" pitchFamily="34" charset="0"/>
                <a:cs typeface="Times New Roman" panose="02020603050405020304" pitchFamily="18" charset="0"/>
              </a:rPr>
              <a:t>Au moment du vote, le formulaire de vote par correspondance n'est pas pris en compte lorsque le copropriétaire, l'associé ou leur mandataire est présent à l'assemblée générale, quelle que soit la date à laquelle a été établi ou reçu le formulaire de vote par correspondance ou le mandat avec délégation de vote, y compris en cas de délégation de vote sans désignation d'un mandataire</a:t>
            </a:r>
            <a:r>
              <a:rPr lang="fr-FR" dirty="0">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fr-FR" dirty="0"/>
          </a:p>
        </p:txBody>
      </p:sp>
      <p:pic>
        <p:nvPicPr>
          <p:cNvPr id="4" name="Image 3"/>
          <p:cNvPicPr>
            <a:picLocks noChangeAspect="1"/>
          </p:cNvPicPr>
          <p:nvPr/>
        </p:nvPicPr>
        <p:blipFill>
          <a:blip r:embed="rId2"/>
          <a:stretch>
            <a:fillRect/>
          </a:stretch>
        </p:blipFill>
        <p:spPr>
          <a:xfrm>
            <a:off x="5443619" y="5472559"/>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34</a:t>
            </a:fld>
            <a:endParaRPr lang="fr-FR"/>
          </a:p>
        </p:txBody>
      </p:sp>
    </p:spTree>
    <p:extLst>
      <p:ext uri="{BB962C8B-B14F-4D97-AF65-F5344CB8AC3E}">
        <p14:creationId xmlns:p14="http://schemas.microsoft.com/office/powerpoint/2010/main" val="3055516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NOTIFICATION DU PROCES-VERBAL D’ASSEMBLEE GENERALE</a:t>
            </a:r>
          </a:p>
        </p:txBody>
      </p:sp>
      <p:sp>
        <p:nvSpPr>
          <p:cNvPr id="3" name="Espace réservé du contenu 2"/>
          <p:cNvSpPr>
            <a:spLocks noGrp="1"/>
          </p:cNvSpPr>
          <p:nvPr>
            <p:ph idx="1"/>
          </p:nvPr>
        </p:nvSpPr>
        <p:spPr/>
        <p:txBody>
          <a:bodyPr>
            <a:normAutofit/>
          </a:bodyPr>
          <a:lstStyle/>
          <a:p>
            <a:pPr marL="0" indent="0">
              <a:buNone/>
            </a:pPr>
            <a:r>
              <a:rPr lang="fr-FR" dirty="0"/>
              <a:t>L’article 42, alinéa 2, de la Loi du 10 juillet 1965 dispose :</a:t>
            </a:r>
          </a:p>
          <a:p>
            <a:pPr marL="0" indent="0" algn="just">
              <a:buNone/>
            </a:pPr>
            <a:r>
              <a:rPr lang="fr-FR" dirty="0"/>
              <a:t>« </a:t>
            </a:r>
            <a:r>
              <a:rPr lang="fr-FR" i="1" dirty="0"/>
              <a:t>Les actions en contestation des décisions des assemblées générales doivent, à peine de déchéance, être introduites par les copropriétaires opposants ou défaillants dans un délai de deux mois à compter de la notification du procès-verbal d'assemblée, sans ses annexes. Cette notification est réalisée par le syndic </a:t>
            </a:r>
            <a:r>
              <a:rPr lang="fr-FR" b="1" i="1" dirty="0"/>
              <a:t>dans le délai d'un mois à compter de la tenue de l'assemblée générale</a:t>
            </a:r>
            <a:r>
              <a:rPr lang="fr-FR" dirty="0"/>
              <a:t> ».</a:t>
            </a:r>
          </a:p>
        </p:txBody>
      </p:sp>
      <p:pic>
        <p:nvPicPr>
          <p:cNvPr id="4" name="Image 3"/>
          <p:cNvPicPr>
            <a:picLocks noChangeAspect="1"/>
          </p:cNvPicPr>
          <p:nvPr/>
        </p:nvPicPr>
        <p:blipFill>
          <a:blip r:embed="rId2"/>
          <a:stretch>
            <a:fillRect/>
          </a:stretch>
        </p:blipFill>
        <p:spPr>
          <a:xfrm>
            <a:off x="5443619" y="5463766"/>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35</a:t>
            </a:fld>
            <a:endParaRPr lang="fr-FR"/>
          </a:p>
        </p:txBody>
      </p:sp>
    </p:spTree>
    <p:extLst>
      <p:ext uri="{BB962C8B-B14F-4D97-AF65-F5344CB8AC3E}">
        <p14:creationId xmlns:p14="http://schemas.microsoft.com/office/powerpoint/2010/main" val="3950921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66800" y="394349"/>
            <a:ext cx="10515600" cy="5187461"/>
          </a:xfrm>
        </p:spPr>
        <p:txBody>
          <a:bodyPr>
            <a:normAutofit fontScale="62500" lnSpcReduction="20000"/>
          </a:bodyPr>
          <a:lstStyle/>
          <a:p>
            <a:pPr marL="0" indent="0">
              <a:buNone/>
            </a:pPr>
            <a:r>
              <a:rPr lang="fr-FR" dirty="0"/>
              <a:t>L’article 17 du Décret du 17 mars 1967 dispose :</a:t>
            </a:r>
          </a:p>
          <a:p>
            <a:pPr marL="0" indent="0" algn="just">
              <a:buNone/>
            </a:pPr>
            <a:r>
              <a:rPr lang="fr-FR" dirty="0"/>
              <a:t>« </a:t>
            </a:r>
            <a:r>
              <a:rPr lang="fr-FR" i="1" dirty="0"/>
              <a:t>Il est établi un procès-verbal des décisions de chaque assemblée qui est signé, à la fin de la séance, ou dans les huit jours suivant la tenue de l'assemblée, par le président, par le secrétaire et par le ou les scrutateurs.</a:t>
            </a:r>
          </a:p>
          <a:p>
            <a:pPr marL="0" indent="0" algn="just">
              <a:buNone/>
            </a:pPr>
            <a:r>
              <a:rPr lang="fr-FR" i="1" dirty="0"/>
              <a:t>Le procès-verbal précise, le cas échéant, si les mandats de vote ont été distribués par le président du conseil syndical, par un membre du conseil syndical ou par le président de séance dans les conditions prévues à l'article 15-1.</a:t>
            </a:r>
          </a:p>
          <a:p>
            <a:pPr marL="0" indent="0" algn="just">
              <a:buNone/>
            </a:pPr>
            <a:r>
              <a:rPr lang="fr-FR" i="1" dirty="0"/>
              <a:t>Le procès-verbal comporte, sous l'intitulé de chaque question inscrite à l'ordre du jour, le résultat du vote. Il précise les noms et nombre de voix des copropriétaires ou associés qui se sont opposés à la décision, qui se sont abstenus, ou qui sont assimilés à un copropriétaire défaillant en application du deuxième alinéa de l'article 17-1 A de la loi du 10 juillet 1965.</a:t>
            </a:r>
          </a:p>
          <a:p>
            <a:pPr marL="0" indent="0" algn="just">
              <a:buNone/>
            </a:pPr>
            <a:r>
              <a:rPr lang="fr-FR" i="1" dirty="0"/>
              <a:t>Le procès-verbal mentionne les réserves éventuellement formulées par les copropriétaires ou associés opposants sur la régularité des décisions.</a:t>
            </a:r>
          </a:p>
          <a:p>
            <a:pPr marL="0" indent="0" algn="just">
              <a:buNone/>
            </a:pPr>
            <a:r>
              <a:rPr lang="fr-FR" i="1" dirty="0"/>
              <a:t>Les incidents techniques ayant empêché le copropriétaire ou l'associé qui a eu recours à la visioconférence, à l'audioconférence ou à tout autre moyen de communication électronique de faire connaître son vote sont mentionnés dans le procès-verbal.</a:t>
            </a:r>
          </a:p>
          <a:p>
            <a:pPr marL="0" indent="0" algn="just">
              <a:buNone/>
            </a:pPr>
            <a:r>
              <a:rPr lang="fr-FR" i="1" dirty="0"/>
              <a:t>La feuille de présence est annexée au procès-verbal.</a:t>
            </a:r>
          </a:p>
          <a:p>
            <a:pPr marL="0" indent="0" algn="just">
              <a:buNone/>
            </a:pPr>
            <a:r>
              <a:rPr lang="fr-FR" i="1" dirty="0"/>
              <a:t>Les procès-verbaux des assemblées générales sont inscrits, à la suite les uns des autres, sur un registre spécialement ouvert à cet effet.</a:t>
            </a:r>
          </a:p>
          <a:p>
            <a:pPr marL="0" indent="0" algn="just">
              <a:buNone/>
            </a:pPr>
            <a:r>
              <a:rPr lang="fr-FR" i="1" dirty="0"/>
              <a:t>Ce registre peut être tenu sous forme électronique dans les conditions définies par l'article 1366 du code civil. Dans ce cas, la feuille de présence et les procès-verbaux peuvent être établis sous forme électronique et sont signés dans les conditions prévues au second alinéa de l'article 1367 du code civil</a:t>
            </a:r>
            <a:r>
              <a:rPr lang="fr-FR" dirty="0"/>
              <a:t> ».</a:t>
            </a:r>
          </a:p>
          <a:p>
            <a:pPr marL="0" indent="0">
              <a:buNone/>
            </a:pPr>
            <a:endParaRPr lang="fr-FR" dirty="0"/>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36</a:t>
            </a:fld>
            <a:endParaRPr lang="fr-FR"/>
          </a:p>
        </p:txBody>
      </p:sp>
    </p:spTree>
    <p:extLst>
      <p:ext uri="{BB962C8B-B14F-4D97-AF65-F5344CB8AC3E}">
        <p14:creationId xmlns:p14="http://schemas.microsoft.com/office/powerpoint/2010/main" val="2012164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633046"/>
            <a:ext cx="10515600" cy="5543917"/>
          </a:xfrm>
        </p:spPr>
        <p:txBody>
          <a:bodyPr/>
          <a:lstStyle/>
          <a:p>
            <a:pPr marL="0" indent="0" algn="just">
              <a:buNone/>
            </a:pPr>
            <a:r>
              <a:rPr lang="fr-FR" dirty="0"/>
              <a:t>Le procès-verbal d’assemblé générale doit être signé au plus tard dans les 8 jours de la tenue de l’assemblée générale.</a:t>
            </a:r>
          </a:p>
          <a:p>
            <a:pPr marL="0" indent="0" algn="just">
              <a:buNone/>
            </a:pPr>
            <a:br>
              <a:rPr lang="fr-FR" dirty="0"/>
            </a:br>
            <a:r>
              <a:rPr lang="fr-FR" dirty="0"/>
              <a:t>A ce titre, si le Président de séance refuse de signé le procès-verbal, cela n’entache pas de nullité la tenue de l’assemblée générale et les résolutions votées.</a:t>
            </a:r>
          </a:p>
          <a:p>
            <a:pPr marL="0" indent="0" algn="just">
              <a:buNone/>
            </a:pPr>
            <a:endParaRPr lang="fr-FR" dirty="0"/>
          </a:p>
          <a:p>
            <a:pPr marL="0" indent="0" algn="just">
              <a:buNone/>
            </a:pPr>
            <a:r>
              <a:rPr lang="fr-FR" dirty="0"/>
              <a:t>Par ailleurs, l'irrégularité formelle affectant le procès-verbal d'assemblée générale ou la feuille de présence, lorsqu'elle est relative aux conditions de vote ou à la computation des voix, n'entraine pas nécessairement la nullité de l'assemblée générale dès lors qu'il est possible de reconstituer le sens du vote et que le résultat de celui-ci n'en est pas affecté.</a:t>
            </a:r>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37</a:t>
            </a:fld>
            <a:endParaRPr lang="fr-FR"/>
          </a:p>
        </p:txBody>
      </p:sp>
    </p:spTree>
    <p:extLst>
      <p:ext uri="{BB962C8B-B14F-4D97-AF65-F5344CB8AC3E}">
        <p14:creationId xmlns:p14="http://schemas.microsoft.com/office/powerpoint/2010/main" val="39365797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feuille de présence (article 14 du décret du 17 mars 1967)</a:t>
            </a:r>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La feuille de présence comporte plusieurs feuillets, qui indique les nom et domicile de chaque copropriétaire ou associé :</a:t>
            </a:r>
          </a:p>
          <a:p>
            <a:pPr marL="0" indent="0">
              <a:buNone/>
            </a:pPr>
            <a:r>
              <a:rPr lang="fr-FR" dirty="0"/>
              <a:t>- présent physiquement ou représenté ;</a:t>
            </a:r>
          </a:p>
          <a:p>
            <a:pPr marL="0" indent="0">
              <a:buNone/>
            </a:pPr>
            <a:r>
              <a:rPr lang="fr-FR" dirty="0"/>
              <a:t>- participant à l'assemblée générale par visioconférence, par audioconférence ou par un autre moyen de communication électronique ;</a:t>
            </a:r>
          </a:p>
          <a:p>
            <a:pPr>
              <a:buFontTx/>
              <a:buChar char="-"/>
            </a:pPr>
            <a:r>
              <a:rPr lang="fr-FR" dirty="0"/>
              <a:t>ayant voté par correspondance avec mention de la date de réception du formulaire par le syndic.</a:t>
            </a:r>
          </a:p>
          <a:p>
            <a:pPr>
              <a:buFontTx/>
              <a:buChar char="-"/>
            </a:pPr>
            <a:r>
              <a:rPr lang="fr-FR" dirty="0"/>
              <a:t>Cette feuille indique pour chaque copropriétaire le nombre de voix dont il dispose, le cas échéant en faisant application des dispositions des deuxième et troisième alinéas du I de l'article 22 et du dernier alinéa de l'article 10 de la loi du 10 juillet 1965.</a:t>
            </a:r>
          </a:p>
          <a:p>
            <a:pPr>
              <a:buFontTx/>
              <a:buChar char="-"/>
            </a:pPr>
            <a:r>
              <a:rPr lang="fr-FR" dirty="0"/>
              <a:t>Elle est émargée par chaque copropriétaire ou associé présent physiquement, ou par son mandataire.</a:t>
            </a:r>
          </a:p>
          <a:p>
            <a:pPr>
              <a:buFontTx/>
              <a:buChar char="-"/>
            </a:pPr>
            <a:r>
              <a:rPr lang="fr-FR" dirty="0"/>
              <a:t>Elle est certifiée exacte par le président de séance désigné par l'assemblée générale.</a:t>
            </a:r>
          </a:p>
          <a:p>
            <a:pPr>
              <a:buFontTx/>
              <a:buChar char="-"/>
            </a:pPr>
            <a:r>
              <a:rPr lang="fr-FR" b="1" dirty="0"/>
              <a:t>Elle peut être tenue sous forme électronique dans les conditions définies par les articles 1366 et 1367 du </a:t>
            </a:r>
            <a:r>
              <a:rPr lang="fr-FR" b="1"/>
              <a:t>code civil</a:t>
            </a:r>
            <a:endParaRPr lang="fr-FR" b="1" dirty="0"/>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38</a:t>
            </a:fld>
            <a:endParaRPr lang="fr-FR"/>
          </a:p>
        </p:txBody>
      </p:sp>
    </p:spTree>
    <p:extLst>
      <p:ext uri="{BB962C8B-B14F-4D97-AF65-F5344CB8AC3E}">
        <p14:creationId xmlns:p14="http://schemas.microsoft.com/office/powerpoint/2010/main" val="4170051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CAS D’UNE SCI</a:t>
            </a:r>
          </a:p>
        </p:txBody>
      </p:sp>
      <p:sp>
        <p:nvSpPr>
          <p:cNvPr id="3" name="Espace réservé du contenu 2"/>
          <p:cNvSpPr>
            <a:spLocks noGrp="1"/>
          </p:cNvSpPr>
          <p:nvPr>
            <p:ph idx="1"/>
          </p:nvPr>
        </p:nvSpPr>
        <p:spPr/>
        <p:txBody>
          <a:bodyPr/>
          <a:lstStyle/>
          <a:p>
            <a:pPr marL="0" indent="0" algn="just">
              <a:buNone/>
            </a:pPr>
            <a:r>
              <a:rPr lang="fr-FR" dirty="0">
                <a:latin typeface="Calibri" panose="020F0502020204030204" pitchFamily="34" charset="0"/>
                <a:ea typeface="Calibri" panose="020F0502020204030204" pitchFamily="34" charset="0"/>
                <a:cs typeface="Times New Roman" panose="02020603050405020304" pitchFamily="18" charset="0"/>
              </a:rPr>
              <a:t>La convocation et la notification du PV d’assemblée générale doivent être envoyées au siège social de la SCI et au nom de cette dernière (voir notamment l’arrêt rendu par la Cour de Cassation, 3ème chambre civile, du 12 décembre 2001 (n°00-14.157)).</a:t>
            </a:r>
            <a:endParaRPr lang="fr-FR" dirty="0"/>
          </a:p>
        </p:txBody>
      </p:sp>
      <p:pic>
        <p:nvPicPr>
          <p:cNvPr id="4" name="Image 3"/>
          <p:cNvPicPr>
            <a:picLocks noChangeAspect="1"/>
          </p:cNvPicPr>
          <p:nvPr/>
        </p:nvPicPr>
        <p:blipFill>
          <a:blip r:embed="rId2"/>
          <a:stretch>
            <a:fillRect/>
          </a:stretch>
        </p:blipFill>
        <p:spPr>
          <a:xfrm>
            <a:off x="5443619" y="5472559"/>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39</a:t>
            </a:fld>
            <a:endParaRPr lang="fr-FR"/>
          </a:p>
        </p:txBody>
      </p:sp>
    </p:spTree>
    <p:extLst>
      <p:ext uri="{BB962C8B-B14F-4D97-AF65-F5344CB8AC3E}">
        <p14:creationId xmlns:p14="http://schemas.microsoft.com/office/powerpoint/2010/main" val="1142832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9998"/>
            <a:ext cx="10515600" cy="1024059"/>
          </a:xfrm>
        </p:spPr>
        <p:txBody>
          <a:bodyPr/>
          <a:lstStyle/>
          <a:p>
            <a:pPr algn="ctr"/>
            <a:r>
              <a:rPr lang="fr-FR" dirty="0"/>
              <a:t>Article 11 du Décret du 17 mars 1967 (1/2)</a:t>
            </a:r>
          </a:p>
        </p:txBody>
      </p:sp>
      <p:sp>
        <p:nvSpPr>
          <p:cNvPr id="3" name="Espace réservé du contenu 2"/>
          <p:cNvSpPr>
            <a:spLocks noGrp="1"/>
          </p:cNvSpPr>
          <p:nvPr>
            <p:ph idx="1"/>
          </p:nvPr>
        </p:nvSpPr>
        <p:spPr>
          <a:xfrm>
            <a:off x="838200" y="633047"/>
            <a:ext cx="10515600" cy="5539154"/>
          </a:xfrm>
        </p:spPr>
        <p:txBody>
          <a:bodyPr>
            <a:normAutofit fontScale="25000" lnSpcReduction="20000"/>
          </a:bodyPr>
          <a:lstStyle/>
          <a:p>
            <a:pPr marL="0" indent="0" algn="just">
              <a:buNone/>
            </a:pPr>
            <a:r>
              <a:rPr lang="fr-FR" sz="4400" dirty="0"/>
              <a:t>Sont notifiés au plus tard en même temps que l'ordre du jour :</a:t>
            </a:r>
          </a:p>
          <a:p>
            <a:pPr marL="0" indent="0" algn="just">
              <a:buNone/>
            </a:pPr>
            <a:r>
              <a:rPr lang="fr-FR" sz="4400" dirty="0" err="1"/>
              <a:t>I.-Pour</a:t>
            </a:r>
            <a:r>
              <a:rPr lang="fr-FR" sz="4400" dirty="0"/>
              <a:t> la </a:t>
            </a:r>
            <a:r>
              <a:rPr lang="fr-FR" sz="4400" b="1" dirty="0"/>
              <a:t>validité</a:t>
            </a:r>
            <a:r>
              <a:rPr lang="fr-FR" sz="4400" dirty="0"/>
              <a:t> de la décision :</a:t>
            </a:r>
          </a:p>
          <a:p>
            <a:pPr marL="0" indent="0" algn="just">
              <a:buNone/>
            </a:pPr>
            <a:r>
              <a:rPr lang="fr-FR" sz="4400" dirty="0"/>
              <a:t>1° L'état financier du syndicat des copropriétaires et son compte de gestion général, lorsque l'assemblée est appelée à approuver les comptes. Ces documents sont présentés avec le comparatif des comptes de l'exercice précédent approuvé ;</a:t>
            </a:r>
          </a:p>
          <a:p>
            <a:pPr marL="0" indent="0" algn="just">
              <a:buNone/>
            </a:pPr>
            <a:r>
              <a:rPr lang="fr-FR" sz="4400" dirty="0"/>
              <a:t>2° Le projet du budget présenté avec le comparatif du dernier budget prévisionnel voté, lorsque l'assemblée est appelée à voter le budget prévisionnel ;</a:t>
            </a:r>
          </a:p>
          <a:p>
            <a:pPr marL="0" indent="0" algn="just">
              <a:buNone/>
            </a:pPr>
            <a:r>
              <a:rPr lang="fr-FR" sz="4400" dirty="0"/>
              <a:t>La présentation des documents énumérés au 1° et au 2° ci-dessus est conforme aux modèles établis par le décret relatif aux comptes du syndicat des copropriétaires et ses annexes ;</a:t>
            </a:r>
          </a:p>
          <a:p>
            <a:pPr marL="0" indent="0" algn="just">
              <a:buNone/>
            </a:pPr>
            <a:r>
              <a:rPr lang="fr-FR" sz="4400" dirty="0"/>
              <a:t>3° Les conditions essentielles du contrat ou, en cas d'appel à la concurrence, des contrats proposés, lorsque l'assemblée est appelée à approuver un contrat, un devis ou un marché, notamment pour la réalisation de travaux ainsi que les conditions générales et particulières du projet de contrat et la proposition d'engagement de caution mentionné au deuxième alinéa de l'article 26-7 de la loi du 10 juillet 1965 lorsque le contrat proposé a pour objet la souscription d'un prêt bancaire au nom du syndicat dans les conditions prévues à l'article 26-4 de cette loi ;</a:t>
            </a:r>
          </a:p>
          <a:p>
            <a:pPr marL="0" indent="0" algn="just">
              <a:buNone/>
            </a:pPr>
            <a:r>
              <a:rPr lang="fr-FR" sz="4400" dirty="0"/>
              <a:t>4° Le ou les projets de contrat du syndic, accompagné de la fiche d'information prévue au troisième alinéa du I de l'article 18-1 A, lorsque l'assemblée est appelée à désigner le représentant légal du syndicat ;</a:t>
            </a:r>
          </a:p>
          <a:p>
            <a:pPr marL="0" indent="0" algn="just">
              <a:buNone/>
            </a:pPr>
            <a:r>
              <a:rPr lang="fr-FR" sz="4400" dirty="0"/>
              <a:t>5° Le projet de convention, ou la convention, mentionné à l'article 39 outre les projets mentionnés au 4° ci-dessus ;</a:t>
            </a:r>
          </a:p>
          <a:p>
            <a:pPr marL="0" indent="0" algn="just">
              <a:buNone/>
            </a:pPr>
            <a:r>
              <a:rPr lang="fr-FR" sz="4400" dirty="0"/>
              <a:t>6° Le projet de règlement de copropriété, de l'état descriptif de division, de l'état de répartition des charges ou le projet de modification desdits actes, lorsque l'assemblée est appelée, suivant le cas, à établir ou à modifier ces actes ;</a:t>
            </a:r>
          </a:p>
          <a:p>
            <a:pPr marL="0" indent="0" algn="just">
              <a:buNone/>
            </a:pPr>
            <a:r>
              <a:rPr lang="fr-FR" sz="4400" dirty="0"/>
              <a:t>7° Le projet de résolution lorsque l'assemblée est appelée à statuer sur l'une des questions mentionnées aux articles 14-1 (2e et 3e alinéa), 14-2 (2e alinéa), 18-1 A (1er et 2e alinéas du II), 24 II, 25, 26, 30 (alinéas 1er, 2 et 3), 35,37 (alinéas 3 et 4) et 39 de la loi du 10 juillet 1965 ;</a:t>
            </a:r>
          </a:p>
          <a:p>
            <a:pPr marL="0" indent="0" algn="just">
              <a:buNone/>
            </a:pPr>
            <a:r>
              <a:rPr lang="fr-FR" sz="4400" dirty="0"/>
              <a:t>8° Le projet de résolution tendant à autoriser, s'il y a lieu, le syndic à introduire une demande en justice ;</a:t>
            </a:r>
          </a:p>
          <a:p>
            <a:pPr marL="0" indent="0" algn="just">
              <a:buNone/>
            </a:pPr>
            <a:r>
              <a:rPr lang="fr-FR" sz="4400" dirty="0"/>
              <a:t>9° Les conclusions du rapport de l'administrateur provisoire lorsqu'il en a été désigné un par le président du tribunal judiciaire en application des dispositions de l'article 29-1 de la loi du 10 juillet 1965 et lorsque l'assemblée est appelée à statuer sur une question dont la mention à l'ordre du jour résulte de ces conclusions ;</a:t>
            </a:r>
          </a:p>
          <a:p>
            <a:pPr marL="0" indent="0" algn="just">
              <a:buNone/>
            </a:pPr>
            <a:r>
              <a:rPr lang="fr-FR" sz="4400" dirty="0"/>
              <a:t>10° Les conclusions du rapport du mandataire ad hoc lorsqu'il en a été désigné un par le président du tribunal judiciaire en vertu de l'article 29-1B de la loi du 10 juillet 1965 et que l'assemblée générale est appelée à statuer sur les projets de résolution nécessaires à la mise en œuvre de ce rapport ;</a:t>
            </a:r>
          </a:p>
          <a:p>
            <a:pPr marL="0" indent="0" algn="just">
              <a:buNone/>
            </a:pPr>
            <a:r>
              <a:rPr lang="fr-FR" sz="4400" dirty="0"/>
              <a:t>11° Les projets de résolution mentionnant, d'une part, la saisie immobilière d'un lot, d'autre part, le montant de la mise à prix, ainsi que le montant des sommes estimées définitivement perdues, lorsque l'assemblée générale est appelée à autoriser le syndic à poursuivre la saisie immobilière d'un lot ;</a:t>
            </a:r>
          </a:p>
          <a:p>
            <a:pPr marL="0" indent="0" algn="just">
              <a:buNone/>
            </a:pPr>
            <a:r>
              <a:rPr lang="fr-FR" sz="4400" dirty="0"/>
              <a:t>12° Les projets des conventions et l'avis du conseil syndical mentionnés au troisième alinéa de l'article 41-6 de la loi du 10 juillet 1965 ou le projet de résolution portant délégation en application du deuxième alinéa de cet article ;</a:t>
            </a:r>
          </a:p>
          <a:p>
            <a:pPr marL="0" indent="0" algn="just">
              <a:buNone/>
            </a:pPr>
            <a:r>
              <a:rPr lang="fr-FR" sz="4400" dirty="0"/>
              <a:t>13° Le rapport mentionné au troisième alinéa de l'article 41-1 de la loi du 10 juillet 1965 ;</a:t>
            </a:r>
          </a:p>
          <a:p>
            <a:pPr marL="0" indent="0" algn="just">
              <a:buNone/>
            </a:pPr>
            <a:r>
              <a:rPr lang="fr-FR" sz="4400" dirty="0"/>
              <a:t>14° Lorsque l'assemblée générale est appelée à se prononcer sur des travaux d'intérêt collectif réalisés sur parties privatives, en application du II de l'article 9 de la loi du 10 juillet 1965, une analyse des solutions éventuelles n'affectant pas ces parties.</a:t>
            </a:r>
          </a:p>
          <a:p>
            <a:pPr marL="0" indent="0">
              <a:buNone/>
            </a:pPr>
            <a:endParaRPr lang="fr-FR" dirty="0"/>
          </a:p>
        </p:txBody>
      </p:sp>
      <p:pic>
        <p:nvPicPr>
          <p:cNvPr id="4" name="Image 3"/>
          <p:cNvPicPr>
            <a:picLocks noChangeAspect="1"/>
          </p:cNvPicPr>
          <p:nvPr/>
        </p:nvPicPr>
        <p:blipFill>
          <a:blip r:embed="rId2"/>
          <a:stretch>
            <a:fillRect/>
          </a:stretch>
        </p:blipFill>
        <p:spPr>
          <a:xfrm>
            <a:off x="6198576" y="6172201"/>
            <a:ext cx="708065" cy="567756"/>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a:t>
            </a:fld>
            <a:endParaRPr lang="fr-FR"/>
          </a:p>
        </p:txBody>
      </p:sp>
    </p:spTree>
    <p:extLst>
      <p:ext uri="{BB962C8B-B14F-4D97-AF65-F5344CB8AC3E}">
        <p14:creationId xmlns:p14="http://schemas.microsoft.com/office/powerpoint/2010/main" val="3826584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CAS DU DEMEMBREMENT DU DROIT DE PROPRIETE</a:t>
            </a:r>
          </a:p>
        </p:txBody>
      </p:sp>
      <p:sp>
        <p:nvSpPr>
          <p:cNvPr id="3" name="Espace réservé du contenu 2"/>
          <p:cNvSpPr>
            <a:spLocks noGrp="1"/>
          </p:cNvSpPr>
          <p:nvPr>
            <p:ph idx="1"/>
          </p:nvPr>
        </p:nvSpPr>
        <p:spPr/>
        <p:txBody>
          <a:bodyPr/>
          <a:lstStyle/>
          <a:p>
            <a:pPr marL="0" indent="0" algn="just">
              <a:buNone/>
            </a:pPr>
            <a:r>
              <a:rPr lang="fr-FR" dirty="0"/>
              <a:t>L’article 23, alinéa 3 de la Loi du 10 juillet 1965 précise :</a:t>
            </a:r>
          </a:p>
          <a:p>
            <a:pPr marL="0" indent="0" algn="just">
              <a:buNone/>
            </a:pPr>
            <a:r>
              <a:rPr lang="fr-FR" dirty="0"/>
              <a:t>« </a:t>
            </a:r>
            <a:r>
              <a:rPr lang="fr-FR" i="1" dirty="0"/>
              <a:t>En cas d'usufruit, les intéressés sont, à défaut d'accord, représentés par le nu-propriétaire. En cas de pluralité de </a:t>
            </a:r>
            <a:r>
              <a:rPr lang="fr-FR" i="1" dirty="0" err="1"/>
              <a:t>nus-propriétaires</a:t>
            </a:r>
            <a:r>
              <a:rPr lang="fr-FR" i="1" dirty="0"/>
              <a:t>, le mandataire commun est, à défaut d'accord, désigné par le président du tribunal judiciaire saisi par l'un d'entre eux ou par le syndic</a:t>
            </a:r>
            <a:r>
              <a:rPr lang="fr-FR" dirty="0"/>
              <a:t> ».</a:t>
            </a:r>
          </a:p>
          <a:p>
            <a:pPr marL="0" indent="0" algn="just">
              <a:buNone/>
            </a:pPr>
            <a:r>
              <a:rPr lang="fr-FR" dirty="0"/>
              <a:t>En cas de mandataire commun, lorsqu’il y a plusieurs </a:t>
            </a:r>
            <a:r>
              <a:rPr lang="fr-FR" dirty="0" err="1"/>
              <a:t>nus-propriétaires</a:t>
            </a:r>
            <a:r>
              <a:rPr lang="fr-FR" dirty="0"/>
              <a:t>, la convocation et le PV d’assemblée générale sont adressées au mandataire commun.</a:t>
            </a:r>
          </a:p>
          <a:p>
            <a:pPr marL="0" indent="0">
              <a:buNone/>
            </a:pPr>
            <a:endParaRPr lang="fr-FR" dirty="0"/>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40</a:t>
            </a:fld>
            <a:endParaRPr lang="fr-FR"/>
          </a:p>
        </p:txBody>
      </p:sp>
    </p:spTree>
    <p:extLst>
      <p:ext uri="{BB962C8B-B14F-4D97-AF65-F5344CB8AC3E}">
        <p14:creationId xmlns:p14="http://schemas.microsoft.com/office/powerpoint/2010/main" val="56573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CAS DE L’INDIVISION </a:t>
            </a:r>
          </a:p>
        </p:txBody>
      </p:sp>
      <p:sp>
        <p:nvSpPr>
          <p:cNvPr id="3" name="Espace réservé du contenu 2"/>
          <p:cNvSpPr>
            <a:spLocks noGrp="1"/>
          </p:cNvSpPr>
          <p:nvPr>
            <p:ph idx="1"/>
          </p:nvPr>
        </p:nvSpPr>
        <p:spPr/>
        <p:txBody>
          <a:bodyPr/>
          <a:lstStyle/>
          <a:p>
            <a:pPr marL="0" indent="0" algn="just">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L’article 23, alinéa 2 de la Loi du 10 juillet 1965 précise :</a:t>
            </a:r>
          </a:p>
          <a:p>
            <a:pPr marL="0" indent="0" algn="just">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 </a:t>
            </a:r>
            <a:r>
              <a:rPr lang="fr-FR" i="1" dirty="0">
                <a:latin typeface="Calibri" panose="020F0502020204030204" pitchFamily="34" charset="0"/>
                <a:ea typeface="Calibri" panose="020F0502020204030204" pitchFamily="34" charset="0"/>
                <a:cs typeface="Times New Roman" panose="02020603050405020304" pitchFamily="18" charset="0"/>
              </a:rPr>
              <a:t>En cas d'indivision, les indivisaires sont représentés par un mandataire commun qui est, à défaut d'accord, désigné par le président du tribunal judiciaire saisi par l'un d'entre eux ou par le syndic</a:t>
            </a:r>
            <a:r>
              <a:rPr lang="fr-FR" dirty="0">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La convocation et la notification du PV d’assemblée générale doivent être envoyées au mandataire commun.</a:t>
            </a:r>
          </a:p>
          <a:p>
            <a:pPr marL="0" indent="0" algn="just">
              <a:lnSpc>
                <a:spcPct val="107000"/>
              </a:lnSpc>
              <a:spcAft>
                <a:spcPts val="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p:cNvPicPr>
            <a:picLocks noChangeAspect="1"/>
          </p:cNvPicPr>
          <p:nvPr/>
        </p:nvPicPr>
        <p:blipFill>
          <a:blip r:embed="rId2"/>
          <a:stretch>
            <a:fillRect/>
          </a:stretch>
        </p:blipFill>
        <p:spPr>
          <a:xfrm>
            <a:off x="5443619" y="5411013"/>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41</a:t>
            </a:fld>
            <a:endParaRPr lang="fr-FR"/>
          </a:p>
        </p:txBody>
      </p:sp>
    </p:spTree>
    <p:extLst>
      <p:ext uri="{BB962C8B-B14F-4D97-AF65-F5344CB8AC3E}">
        <p14:creationId xmlns:p14="http://schemas.microsoft.com/office/powerpoint/2010/main" val="2584827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ASSEMBLEE GENERALE EXTRAORDINAIRE</a:t>
            </a:r>
          </a:p>
        </p:txBody>
      </p:sp>
      <p:sp>
        <p:nvSpPr>
          <p:cNvPr id="3" name="Espace réservé du contenu 2"/>
          <p:cNvSpPr>
            <a:spLocks noGrp="1"/>
          </p:cNvSpPr>
          <p:nvPr>
            <p:ph idx="1"/>
          </p:nvPr>
        </p:nvSpPr>
        <p:spPr/>
        <p:txBody>
          <a:bodyPr/>
          <a:lstStyle/>
          <a:p>
            <a:pPr marL="0" indent="0">
              <a:buNone/>
            </a:pPr>
            <a:r>
              <a:rPr lang="fr-FR" dirty="0"/>
              <a:t>Le formalisme de l’assemblée générale extraordinaire est le même que l’assemblée générale ordinaire.</a:t>
            </a:r>
          </a:p>
          <a:p>
            <a:pPr marL="0" indent="0">
              <a:buNone/>
            </a:pPr>
            <a:endParaRPr lang="fr-FR" dirty="0"/>
          </a:p>
          <a:p>
            <a:pPr marL="0" indent="0">
              <a:buNone/>
            </a:pPr>
            <a:r>
              <a:rPr lang="fr-FR" dirty="0"/>
              <a:t>Le délai de 21 jours entre la convocation et la tenue de l’assemblée générale est maintenu, tout comme le formalisme vu préalablement.</a:t>
            </a:r>
          </a:p>
          <a:p>
            <a:pPr marL="0" indent="0">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5443619" y="540222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42</a:t>
            </a:fld>
            <a:endParaRPr lang="fr-FR"/>
          </a:p>
        </p:txBody>
      </p:sp>
    </p:spTree>
    <p:extLst>
      <p:ext uri="{BB962C8B-B14F-4D97-AF65-F5344CB8AC3E}">
        <p14:creationId xmlns:p14="http://schemas.microsoft.com/office/powerpoint/2010/main" val="1490559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8940"/>
            <a:ext cx="10515600" cy="1325563"/>
          </a:xfrm>
        </p:spPr>
        <p:txBody>
          <a:bodyPr/>
          <a:lstStyle/>
          <a:p>
            <a:pPr algn="ctr"/>
            <a:r>
              <a:rPr lang="fr-FR" dirty="0"/>
              <a:t>L’ASSEMBLEE GENERALE DITE D’URGENCE</a:t>
            </a:r>
            <a:br>
              <a:rPr lang="fr-FR" dirty="0"/>
            </a:br>
            <a:r>
              <a:rPr lang="fr-FR" dirty="0"/>
              <a:t>Article 37 du Décret du 17 mars 1967</a:t>
            </a:r>
          </a:p>
        </p:txBody>
      </p:sp>
      <p:sp>
        <p:nvSpPr>
          <p:cNvPr id="3" name="Espace réservé du contenu 2"/>
          <p:cNvSpPr>
            <a:spLocks noGrp="1"/>
          </p:cNvSpPr>
          <p:nvPr>
            <p:ph idx="1"/>
          </p:nvPr>
        </p:nvSpPr>
        <p:spPr>
          <a:xfrm>
            <a:off x="838200" y="1444503"/>
            <a:ext cx="10515600" cy="4351338"/>
          </a:xfrm>
        </p:spPr>
        <p:txBody>
          <a:bodyPr>
            <a:normAutofit fontScale="92500" lnSpcReduction="20000"/>
          </a:bodyPr>
          <a:lstStyle/>
          <a:p>
            <a:pPr marL="0" indent="0" algn="just">
              <a:buNone/>
            </a:pPr>
            <a:r>
              <a:rPr lang="fr-FR" dirty="0"/>
              <a:t>« </a:t>
            </a:r>
            <a:r>
              <a:rPr lang="fr-FR" i="1" dirty="0"/>
              <a:t>Lorsqu'en cas d'urgence le syndic fait procéder, de sa propre initiative, à l'exécution de travaux nécessaires à la sauvegarde de l'immeuble, il en informe les copropriétaires et convoque immédiatement une assemblée générale </a:t>
            </a:r>
            <a:r>
              <a:rPr lang="fr-FR" dirty="0"/>
              <a:t>».</a:t>
            </a:r>
          </a:p>
          <a:p>
            <a:pPr marL="0" indent="0" algn="just">
              <a:buNone/>
            </a:pPr>
            <a:r>
              <a:rPr lang="fr-FR" dirty="0"/>
              <a:t>Une approbation ultérieure des dépenses est insuffisante.</a:t>
            </a:r>
          </a:p>
          <a:p>
            <a:pPr marL="0" indent="0" algn="just">
              <a:buNone/>
            </a:pPr>
            <a:r>
              <a:rPr lang="fr-FR" dirty="0"/>
              <a:t>A défaut de convocation de l’assemblée générale, le copropriétaire qui ne règle pas sa quote-part ne peut pas être condamné.</a:t>
            </a:r>
          </a:p>
          <a:p>
            <a:pPr marL="0" indent="0" algn="just">
              <a:buNone/>
            </a:pPr>
            <a:r>
              <a:rPr lang="fr-FR" dirty="0"/>
              <a:t>Dès lors, la jurisprudence a affirmé que, dans ce cas, le Syndic n’est pas tenu de respecter les délais de convocation de droit commun, ce qui est d’ailleurs induit de l’article 9, alinéa 3 du Décret du 17 mars 1967 (TGI Paris, 25/06/1980).</a:t>
            </a:r>
          </a:p>
          <a:p>
            <a:pPr marL="0" indent="0" algn="just">
              <a:buNone/>
            </a:pPr>
            <a:r>
              <a:rPr lang="fr-FR" dirty="0"/>
              <a:t>Il faut un délai suffisant (appréciation au cas par cas).</a:t>
            </a:r>
          </a:p>
          <a:p>
            <a:pPr marL="0" indent="0" algn="just">
              <a:buNone/>
            </a:pPr>
            <a:endParaRPr lang="fr-FR" dirty="0"/>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43</a:t>
            </a:fld>
            <a:endParaRPr lang="fr-FR"/>
          </a:p>
        </p:txBody>
      </p:sp>
    </p:spTree>
    <p:extLst>
      <p:ext uri="{BB962C8B-B14F-4D97-AF65-F5344CB8AC3E}">
        <p14:creationId xmlns:p14="http://schemas.microsoft.com/office/powerpoint/2010/main" val="2214858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22405"/>
          </a:xfrm>
        </p:spPr>
        <p:txBody>
          <a:bodyPr>
            <a:normAutofit fontScale="90000"/>
          </a:bodyPr>
          <a:lstStyle/>
          <a:p>
            <a:pPr algn="ctr"/>
            <a:r>
              <a:rPr lang="fr-FR" dirty="0"/>
              <a:t>MISE A L’ORDRE DU JOUR D’UNE RESOLUTION PAR UN COPROPRIETAIRE</a:t>
            </a:r>
          </a:p>
        </p:txBody>
      </p:sp>
      <p:sp>
        <p:nvSpPr>
          <p:cNvPr id="3" name="Espace réservé du contenu 2"/>
          <p:cNvSpPr>
            <a:spLocks noGrp="1"/>
          </p:cNvSpPr>
          <p:nvPr>
            <p:ph idx="1"/>
          </p:nvPr>
        </p:nvSpPr>
        <p:spPr>
          <a:xfrm>
            <a:off x="838200" y="1456348"/>
            <a:ext cx="10515600" cy="4351338"/>
          </a:xfrm>
        </p:spPr>
        <p:txBody>
          <a:bodyPr>
            <a:normAutofit fontScale="62500" lnSpcReduction="20000"/>
          </a:bodyPr>
          <a:lstStyle/>
          <a:p>
            <a:pPr marL="0" indent="0">
              <a:buNone/>
            </a:pPr>
            <a:r>
              <a:rPr lang="fr-FR" dirty="0"/>
              <a:t>L’article 10 du Décret du 17 mars 1967 dispose :</a:t>
            </a:r>
          </a:p>
          <a:p>
            <a:pPr marL="0" indent="0" algn="just">
              <a:buNone/>
            </a:pPr>
            <a:r>
              <a:rPr lang="fr-FR" dirty="0"/>
              <a:t>« </a:t>
            </a:r>
            <a:r>
              <a:rPr lang="fr-FR" i="1" dirty="0"/>
              <a:t>A tout moment, un ou plusieurs copropriétaires, ou le conseil syndical, peuvent notifier au syndic la ou les questions dont ils demandent qu'elles soient inscrites à l'ordre du jour d'une assemblée générale. Le syndic porte ces questions à l'ordre du jour de la convocation de la prochaine assemblée générale. Toutefois, si la ou les questions notifiées ne peuvent être inscrites à cette assemblée compte tenu de la date de réception de la demande par le syndic, elles le sont à l'assemblée suivante.</a:t>
            </a:r>
          </a:p>
          <a:p>
            <a:pPr marL="0" indent="0" algn="just">
              <a:buNone/>
            </a:pPr>
            <a:r>
              <a:rPr lang="fr-FR" i="1" dirty="0"/>
              <a:t>Lorsque la convocation de l'assemblée générale est sollicitée en application de l'article 17-1 AA de la loi du 10 juillet 1965, le syndic ne porte à l'ordre du jour de cette assemblée que les questions relatives aux droits et obligations du ou des copropriétaires demandeurs</a:t>
            </a:r>
          </a:p>
          <a:p>
            <a:pPr marL="0" indent="0" algn="just">
              <a:buNone/>
            </a:pPr>
            <a:r>
              <a:rPr lang="fr-FR" i="1" dirty="0"/>
              <a:t>Le ou les copropriétaires ou le conseil syndical qui demandent l'inscription d'une question à l'ordre du jour notifient au syndic, avec leur demande, </a:t>
            </a:r>
            <a:r>
              <a:rPr lang="fr-FR" b="1" i="1" dirty="0"/>
              <a:t>le projet de résolution lorsque cette notification est requise en application des 7° et 8° du I de l'article 11. Lorsque le projet de résolution porte sur l'application du b de l'article 25 de la loi du 10 juillet 1965, il est accompagné d'un document précisant l'implantation et la consistance des travaux.</a:t>
            </a:r>
          </a:p>
          <a:p>
            <a:pPr marL="0" indent="0" algn="just">
              <a:buNone/>
            </a:pPr>
            <a:r>
              <a:rPr lang="fr-FR" i="1" dirty="0"/>
              <a:t>Le syndic rappelle les dispositions du présent article sur les appels de fonds qu'il adresse aux copropriétaires</a:t>
            </a:r>
            <a:r>
              <a:rPr lang="fr-FR" dirty="0"/>
              <a:t> ».</a:t>
            </a:r>
          </a:p>
          <a:p>
            <a:pPr marL="0" indent="0" algn="just">
              <a:buNone/>
            </a:pPr>
            <a:r>
              <a:rPr lang="fr-FR" dirty="0"/>
              <a:t>Il faut adresser une LRAR au Syndic.</a:t>
            </a:r>
          </a:p>
        </p:txBody>
      </p:sp>
      <p:pic>
        <p:nvPicPr>
          <p:cNvPr id="4" name="Image 3"/>
          <p:cNvPicPr>
            <a:picLocks noChangeAspect="1"/>
          </p:cNvPicPr>
          <p:nvPr/>
        </p:nvPicPr>
        <p:blipFill>
          <a:blip r:embed="rId2"/>
          <a:stretch>
            <a:fillRect/>
          </a:stretch>
        </p:blipFill>
        <p:spPr>
          <a:xfrm>
            <a:off x="5443619" y="553886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44</a:t>
            </a:fld>
            <a:endParaRPr lang="fr-FR"/>
          </a:p>
        </p:txBody>
      </p:sp>
    </p:spTree>
    <p:extLst>
      <p:ext uri="{BB962C8B-B14F-4D97-AF65-F5344CB8AC3E}">
        <p14:creationId xmlns:p14="http://schemas.microsoft.com/office/powerpoint/2010/main" val="4237369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80975"/>
            <a:ext cx="10515600" cy="1325563"/>
          </a:xfrm>
        </p:spPr>
        <p:txBody>
          <a:bodyPr/>
          <a:lstStyle/>
          <a:p>
            <a:r>
              <a:rPr lang="fr-FR" dirty="0"/>
              <a:t>Article 17-1 AA de la Loi du 10 juillet 1965</a:t>
            </a:r>
          </a:p>
        </p:txBody>
      </p:sp>
      <p:sp>
        <p:nvSpPr>
          <p:cNvPr id="3" name="Espace réservé du contenu 2"/>
          <p:cNvSpPr>
            <a:spLocks noGrp="1"/>
          </p:cNvSpPr>
          <p:nvPr>
            <p:ph idx="1"/>
          </p:nvPr>
        </p:nvSpPr>
        <p:spPr>
          <a:xfrm>
            <a:off x="899746" y="1187530"/>
            <a:ext cx="10515600" cy="4351338"/>
          </a:xfrm>
        </p:spPr>
        <p:txBody>
          <a:bodyPr>
            <a:normAutofit fontScale="92500"/>
          </a:bodyPr>
          <a:lstStyle/>
          <a:p>
            <a:pPr marL="0" indent="0" algn="just">
              <a:buNone/>
            </a:pPr>
            <a:r>
              <a:rPr lang="fr-FR" dirty="0"/>
              <a:t>« </a:t>
            </a:r>
            <a:r>
              <a:rPr lang="fr-FR" i="1" dirty="0"/>
              <a:t>Tout copropriétaire peut solliciter du syndic la convocation et la tenue, à ses frais, d'une assemblée générale pour faire inscrire à l'ordre du jour une ou plusieurs questions ne concernant que ses droits ou obligations</a:t>
            </a:r>
            <a:r>
              <a:rPr lang="fr-FR" dirty="0"/>
              <a:t> ».</a:t>
            </a:r>
          </a:p>
          <a:p>
            <a:pPr marL="0" indent="0" algn="just">
              <a:buNone/>
            </a:pPr>
            <a:endParaRPr lang="fr-FR" dirty="0"/>
          </a:p>
          <a:p>
            <a:pPr marL="0" indent="0" algn="just">
              <a:buNone/>
            </a:pPr>
            <a:r>
              <a:rPr lang="fr-FR" dirty="0"/>
              <a:t>Les frais sont à la charge du copropriétaire et les résolutions soumises au vote ne peuvent concerner que les droits du copropriétaire à l’initiative de la tenue de l’assemblée générale.</a:t>
            </a:r>
          </a:p>
          <a:p>
            <a:pPr marL="0" indent="0" algn="just">
              <a:buNone/>
            </a:pPr>
            <a:endParaRPr lang="fr-FR" dirty="0"/>
          </a:p>
          <a:p>
            <a:pPr marL="0" indent="0" algn="just">
              <a:buNone/>
            </a:pPr>
            <a:r>
              <a:rPr lang="fr-FR" dirty="0"/>
              <a:t>L’ensemble des pièces requises pour le vote et l’information des copropriétaires doivent être jointes à la convocation.</a:t>
            </a:r>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45</a:t>
            </a:fld>
            <a:endParaRPr lang="fr-FR"/>
          </a:p>
        </p:txBody>
      </p:sp>
    </p:spTree>
    <p:extLst>
      <p:ext uri="{BB962C8B-B14F-4D97-AF65-F5344CB8AC3E}">
        <p14:creationId xmlns:p14="http://schemas.microsoft.com/office/powerpoint/2010/main" val="11674836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Article 8 de Décret du 17 mars 1967</a:t>
            </a:r>
          </a:p>
        </p:txBody>
      </p:sp>
      <p:sp>
        <p:nvSpPr>
          <p:cNvPr id="3" name="Espace réservé du contenu 2"/>
          <p:cNvSpPr>
            <a:spLocks noGrp="1"/>
          </p:cNvSpPr>
          <p:nvPr>
            <p:ph idx="1"/>
          </p:nvPr>
        </p:nvSpPr>
        <p:spPr>
          <a:xfrm>
            <a:off x="838200" y="1359633"/>
            <a:ext cx="10515600" cy="4351338"/>
          </a:xfrm>
        </p:spPr>
        <p:txBody>
          <a:bodyPr>
            <a:normAutofit fontScale="62500" lnSpcReduction="20000"/>
          </a:bodyPr>
          <a:lstStyle/>
          <a:p>
            <a:pPr marL="0" indent="0" algn="just">
              <a:buNone/>
            </a:pPr>
            <a:r>
              <a:rPr lang="fr-FR" dirty="0"/>
              <a:t>« </a:t>
            </a:r>
            <a:r>
              <a:rPr lang="fr-FR" b="1" i="1" dirty="0"/>
              <a:t>La convocation de l'assemblée est de droit lorsqu'elle est demandée au syndic soit par le conseil syndical, s'il en existe un, soit par un ou plusieurs copropriétaires représentant au moins un quart des voix de tous les copropriétaires, à moins que le règlement de copropriété ne prévoie un nombre inférieur de voix. La demande, qui est notifiée au syndic, précise les questions dont l'inscription à l'ordre du jour de l'assemblée est demandée</a:t>
            </a:r>
            <a:r>
              <a:rPr lang="fr-FR" i="1" dirty="0"/>
              <a:t>.</a:t>
            </a:r>
          </a:p>
          <a:p>
            <a:pPr marL="0" indent="0" algn="just">
              <a:buNone/>
            </a:pPr>
            <a:r>
              <a:rPr lang="fr-FR" i="1" dirty="0"/>
              <a:t>Dans les cas prévus au précédent alinéa, l'assemblée générale des copropriétaires est valablement convoquée par le président du conseil syndical, s'il en existe un, après mise en demeure au syndic restée infructueuse pendant plus de huit jours.</a:t>
            </a:r>
          </a:p>
          <a:p>
            <a:pPr marL="0" indent="0" algn="just">
              <a:buNone/>
            </a:pPr>
            <a:r>
              <a:rPr lang="fr-FR" i="1" dirty="0"/>
              <a:t>Dans les mêmes cas, s'il n'existe pas de conseil syndical ou si les membres de ce conseil n'ont pas été désignés ou si le président de ce conseil ne procède pas à la convocation de l'assemblée, tout copropriétaire peut alors provoquer ladite convocation dans les conditions prévues à l'article 50 du présent décret.</a:t>
            </a:r>
          </a:p>
          <a:p>
            <a:pPr marL="0" indent="0" algn="just">
              <a:buNone/>
            </a:pPr>
            <a:r>
              <a:rPr lang="fr-FR" i="1" dirty="0"/>
              <a:t>Lorsque l'assemblée est convoquée en application du présent article, la convocation est notifiée au syndic.</a:t>
            </a:r>
          </a:p>
          <a:p>
            <a:pPr marL="0" indent="0" algn="just">
              <a:buNone/>
            </a:pPr>
            <a:r>
              <a:rPr lang="fr-FR" i="1" dirty="0"/>
              <a:t>Les dispositions des alinéas précédents ne sont pas applicables lorsque l'administrateur provisoire est investi par le président du tribunal judiciaire, sur le fondement de l'article 62-7, de tous les pouvoirs de l'assemblée générale. Lorsqu'il n'est investi que d'une partie de ces pouvoirs, les dispositions des alinéas précédents ne s'appliquent que dans la limite des pouvoirs conservés par l'assemblée générale et le conseil syndical</a:t>
            </a:r>
            <a:r>
              <a:rPr lang="fr-FR" dirty="0"/>
              <a:t> ».</a:t>
            </a:r>
          </a:p>
        </p:txBody>
      </p:sp>
      <p:pic>
        <p:nvPicPr>
          <p:cNvPr id="4" name="Image 3"/>
          <p:cNvPicPr>
            <a:picLocks noChangeAspect="1"/>
          </p:cNvPicPr>
          <p:nvPr/>
        </p:nvPicPr>
        <p:blipFill>
          <a:blip r:embed="rId2"/>
          <a:stretch>
            <a:fillRect/>
          </a:stretch>
        </p:blipFill>
        <p:spPr>
          <a:xfrm>
            <a:off x="5443619" y="5507728"/>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46</a:t>
            </a:fld>
            <a:endParaRPr lang="fr-FR"/>
          </a:p>
        </p:txBody>
      </p:sp>
    </p:spTree>
    <p:extLst>
      <p:ext uri="{BB962C8B-B14F-4D97-AF65-F5344CB8AC3E}">
        <p14:creationId xmlns:p14="http://schemas.microsoft.com/office/powerpoint/2010/main" val="34512385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RAPPEL</a:t>
            </a:r>
          </a:p>
        </p:txBody>
      </p:sp>
      <p:sp>
        <p:nvSpPr>
          <p:cNvPr id="3" name="Espace réservé du contenu 2"/>
          <p:cNvSpPr>
            <a:spLocks noGrp="1"/>
          </p:cNvSpPr>
          <p:nvPr>
            <p:ph idx="1"/>
          </p:nvPr>
        </p:nvSpPr>
        <p:spPr/>
        <p:txBody>
          <a:bodyPr>
            <a:normAutofit/>
          </a:bodyPr>
          <a:lstStyle/>
          <a:p>
            <a:pPr marL="0" indent="0" algn="just">
              <a:buNone/>
            </a:pPr>
            <a:r>
              <a:rPr lang="fr-FR" dirty="0"/>
              <a:t>Les règles légales peuvent être aménagées par le Règlement de Copropriété.</a:t>
            </a:r>
          </a:p>
          <a:p>
            <a:pPr marL="0" indent="0" algn="just">
              <a:buNone/>
            </a:pPr>
            <a:r>
              <a:rPr lang="fr-FR" dirty="0"/>
              <a:t>Il faut faire attention cependant aux clauses susceptibles d’être jugées réputées non écrites du style « convocation sous 15 jours » ou en cas de majorités non conformes à la loi du 10 juillet 1965.</a:t>
            </a:r>
          </a:p>
          <a:p>
            <a:pPr marL="0" indent="0" algn="just">
              <a:buNone/>
            </a:pPr>
            <a:r>
              <a:rPr lang="fr-FR" dirty="0"/>
              <a:t>Il convient d’être vigilant et de toujours vérifier les dispositions de ce document.</a:t>
            </a:r>
          </a:p>
        </p:txBody>
      </p:sp>
      <p:pic>
        <p:nvPicPr>
          <p:cNvPr id="4" name="Image 3"/>
          <p:cNvPicPr>
            <a:picLocks noChangeAspect="1"/>
          </p:cNvPicPr>
          <p:nvPr/>
        </p:nvPicPr>
        <p:blipFill>
          <a:blip r:embed="rId3"/>
          <a:stretch>
            <a:fillRect/>
          </a:stretch>
        </p:blipFill>
        <p:spPr>
          <a:xfrm>
            <a:off x="5443671" y="5536827"/>
            <a:ext cx="1304657" cy="1280271"/>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47</a:t>
            </a:fld>
            <a:endParaRPr lang="fr-FR"/>
          </a:p>
        </p:txBody>
      </p:sp>
    </p:spTree>
    <p:extLst>
      <p:ext uri="{BB962C8B-B14F-4D97-AF65-F5344CB8AC3E}">
        <p14:creationId xmlns:p14="http://schemas.microsoft.com/office/powerpoint/2010/main" val="15141994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42899"/>
            <a:ext cx="10515600" cy="5834063"/>
          </a:xfrm>
        </p:spPr>
        <p:txBody>
          <a:bodyPr/>
          <a:lstStyle/>
          <a:p>
            <a:pPr marL="0" indent="0">
              <a:buNone/>
            </a:pPr>
            <a:r>
              <a:rPr lang="fr-FR" dirty="0"/>
              <a:t>Réponses aux questions :</a:t>
            </a:r>
          </a:p>
          <a:p>
            <a:pPr marL="0" indent="0">
              <a:buNone/>
            </a:pPr>
            <a:endParaRPr lang="fr-FR" dirty="0"/>
          </a:p>
          <a:p>
            <a:pPr marL="0" indent="0" algn="just">
              <a:buNone/>
            </a:pPr>
            <a:r>
              <a:rPr lang="fr-FR" dirty="0"/>
              <a:t>1/ </a:t>
            </a:r>
            <a:r>
              <a:rPr lang="fr-FR" b="1" i="1" u="sng" dirty="0"/>
              <a:t>La majorité requise </a:t>
            </a:r>
            <a:r>
              <a:rPr lang="fr-FR" b="1" i="1" u="sng" dirty="0" err="1"/>
              <a:t>doit-elle</a:t>
            </a:r>
            <a:r>
              <a:rPr lang="fr-FR" b="1" i="1" u="sng" dirty="0"/>
              <a:t> être mentionnée sur la convocation et/ou sur le procès-verbal d’assemblée générale ?</a:t>
            </a:r>
          </a:p>
          <a:p>
            <a:pPr marL="0" indent="0" algn="just">
              <a:buNone/>
            </a:pPr>
            <a:r>
              <a:rPr lang="fr-FR" dirty="0"/>
              <a:t>Les articles 9 et 17 du Décret du 17 mars 1967 n’imposent pas la mention de la majorité requise pour le vote.</a:t>
            </a:r>
          </a:p>
          <a:p>
            <a:pPr marL="0" indent="0" algn="just">
              <a:buNone/>
            </a:pPr>
            <a:r>
              <a:rPr lang="fr-FR" dirty="0"/>
              <a:t>Néanmoins, dans un arrêt du 03 juin 1998, la Cour de cassation a considéré que cette mention était obligatoire dans le procès-verbal.</a:t>
            </a:r>
          </a:p>
          <a:p>
            <a:pPr marL="0" indent="0" algn="just">
              <a:buNone/>
            </a:pPr>
            <a:r>
              <a:rPr lang="fr-FR" dirty="0"/>
              <a:t>Si la majorité mentionnée est erronée mais que la majorité légalement requise pour la résolution est finalement obtenue, cette erreur n’entraine pas nullité du procès-verbal.</a:t>
            </a:r>
          </a:p>
          <a:p>
            <a:pPr marL="0" indent="0">
              <a:buNone/>
            </a:pPr>
            <a:endParaRPr lang="fr-FR" dirty="0"/>
          </a:p>
          <a:p>
            <a:pPr marL="0" indent="0">
              <a:buNone/>
            </a:pPr>
            <a:endParaRPr lang="fr-FR"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6432E342-4711-4E2F-A638-97223A58BC2C}" type="slidenum">
              <a:rPr lang="fr-FR" smtClean="0"/>
              <a:t>48</a:t>
            </a:fld>
            <a:endParaRPr lang="fr-FR"/>
          </a:p>
        </p:txBody>
      </p:sp>
      <p:pic>
        <p:nvPicPr>
          <p:cNvPr id="6" name="Image 5"/>
          <p:cNvPicPr>
            <a:picLocks noChangeAspect="1"/>
          </p:cNvPicPr>
          <p:nvPr/>
        </p:nvPicPr>
        <p:blipFill>
          <a:blip r:embed="rId2"/>
          <a:stretch>
            <a:fillRect/>
          </a:stretch>
        </p:blipFill>
        <p:spPr>
          <a:xfrm>
            <a:off x="5443671" y="5536827"/>
            <a:ext cx="1304657" cy="1280271"/>
          </a:xfrm>
          <a:prstGeom prst="rect">
            <a:avLst/>
          </a:prstGeom>
        </p:spPr>
      </p:pic>
    </p:spTree>
    <p:extLst>
      <p:ext uri="{BB962C8B-B14F-4D97-AF65-F5344CB8AC3E}">
        <p14:creationId xmlns:p14="http://schemas.microsoft.com/office/powerpoint/2010/main" val="31543490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51692"/>
            <a:ext cx="10515600" cy="5825271"/>
          </a:xfrm>
        </p:spPr>
        <p:txBody>
          <a:bodyPr/>
          <a:lstStyle/>
          <a:p>
            <a:pPr marL="0" indent="0" algn="just">
              <a:buNone/>
            </a:pPr>
            <a:r>
              <a:rPr lang="fr-FR" b="1" i="1" u="sng" dirty="0"/>
              <a:t>2/ Le formulaire de vote par correspondance doit-il mentionné les votes à la majorité initiale et à la majorité « passerelle » (article 25-1 et 26-1 de la Loi du 10 juillet 1965) ?</a:t>
            </a:r>
            <a:endParaRPr lang="fr-FR" dirty="0"/>
          </a:p>
          <a:p>
            <a:pPr marL="0" indent="0" algn="just">
              <a:buNone/>
            </a:pPr>
            <a:r>
              <a:rPr lang="fr-FR" dirty="0"/>
              <a:t>Le modèle communiqué au Journal Officiel ne mentionne pas les majorités requises et ne prévoit pas deux lignes en cas de vote avec passerelle.</a:t>
            </a:r>
          </a:p>
          <a:p>
            <a:pPr marL="0" indent="0" algn="just">
              <a:buNone/>
            </a:pPr>
            <a:r>
              <a:rPr lang="fr-FR" dirty="0"/>
              <a:t>Néanmoins, un jugement du Tribunal Judiciaire d’Orléans, en date du 05 mai 2021, a considéré que le formulaire de vote par correspondance doit prévoir le jeu de la passerelle de majorité de l’article 25-1 de la Loi de 1965.</a:t>
            </a:r>
          </a:p>
          <a:p>
            <a:pPr marL="0" indent="0" algn="just">
              <a:buNone/>
            </a:pPr>
            <a:r>
              <a:rPr lang="fr-FR" dirty="0"/>
              <a:t>La question n’est pas tranchée et, afin d’éviter toute difficulté, mieux vaut prévoir les deux lignes.</a:t>
            </a:r>
          </a:p>
        </p:txBody>
      </p:sp>
      <p:sp>
        <p:nvSpPr>
          <p:cNvPr id="4" name="Espace réservé du numéro de diapositive 3"/>
          <p:cNvSpPr>
            <a:spLocks noGrp="1"/>
          </p:cNvSpPr>
          <p:nvPr>
            <p:ph type="sldNum" sz="quarter" idx="12"/>
          </p:nvPr>
        </p:nvSpPr>
        <p:spPr/>
        <p:txBody>
          <a:bodyPr/>
          <a:lstStyle/>
          <a:p>
            <a:fld id="{6432E342-4711-4E2F-A638-97223A58BC2C}" type="slidenum">
              <a:rPr lang="fr-FR" smtClean="0"/>
              <a:t>49</a:t>
            </a:fld>
            <a:endParaRPr lang="fr-FR"/>
          </a:p>
        </p:txBody>
      </p:sp>
      <p:pic>
        <p:nvPicPr>
          <p:cNvPr id="5" name="Image 4"/>
          <p:cNvPicPr>
            <a:picLocks noChangeAspect="1"/>
          </p:cNvPicPr>
          <p:nvPr/>
        </p:nvPicPr>
        <p:blipFill>
          <a:blip r:embed="rId2"/>
          <a:stretch>
            <a:fillRect/>
          </a:stretch>
        </p:blipFill>
        <p:spPr>
          <a:xfrm>
            <a:off x="5443671" y="5441204"/>
            <a:ext cx="1304657" cy="1280271"/>
          </a:xfrm>
          <a:prstGeom prst="rect">
            <a:avLst/>
          </a:prstGeom>
        </p:spPr>
      </p:pic>
    </p:spTree>
    <p:extLst>
      <p:ext uri="{BB962C8B-B14F-4D97-AF65-F5344CB8AC3E}">
        <p14:creationId xmlns:p14="http://schemas.microsoft.com/office/powerpoint/2010/main" val="4088266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75651"/>
          </a:xfrm>
        </p:spPr>
        <p:txBody>
          <a:bodyPr>
            <a:normAutofit fontScale="90000"/>
          </a:bodyPr>
          <a:lstStyle/>
          <a:p>
            <a:pPr algn="ctr"/>
            <a:r>
              <a:rPr lang="fr-FR" dirty="0"/>
              <a:t>Article 11 du Décret du 17 mars 1967 (2/2)</a:t>
            </a:r>
          </a:p>
        </p:txBody>
      </p:sp>
      <p:sp>
        <p:nvSpPr>
          <p:cNvPr id="3" name="Espace réservé du contenu 2"/>
          <p:cNvSpPr>
            <a:spLocks noGrp="1"/>
          </p:cNvSpPr>
          <p:nvPr>
            <p:ph idx="1"/>
          </p:nvPr>
        </p:nvSpPr>
        <p:spPr>
          <a:xfrm>
            <a:off x="838200" y="940777"/>
            <a:ext cx="10515600" cy="5117123"/>
          </a:xfrm>
        </p:spPr>
        <p:txBody>
          <a:bodyPr>
            <a:normAutofit fontScale="55000" lnSpcReduction="20000"/>
          </a:bodyPr>
          <a:lstStyle/>
          <a:p>
            <a:pPr marL="0" indent="0" algn="just">
              <a:buNone/>
            </a:pPr>
            <a:r>
              <a:rPr lang="fr-FR" dirty="0" err="1"/>
              <a:t>II.-Pour</a:t>
            </a:r>
            <a:r>
              <a:rPr lang="fr-FR" dirty="0"/>
              <a:t> </a:t>
            </a:r>
            <a:r>
              <a:rPr lang="fr-FR" b="1" dirty="0"/>
              <a:t>l'information</a:t>
            </a:r>
            <a:r>
              <a:rPr lang="fr-FR" dirty="0"/>
              <a:t> des copropriétaires :</a:t>
            </a:r>
          </a:p>
          <a:p>
            <a:pPr marL="0" indent="0" algn="just">
              <a:buNone/>
            </a:pPr>
            <a:endParaRPr lang="fr-FR" dirty="0"/>
          </a:p>
          <a:p>
            <a:pPr marL="0" indent="0" algn="just">
              <a:buNone/>
            </a:pPr>
            <a:r>
              <a:rPr lang="fr-FR" dirty="0"/>
              <a:t>1° Les annexes au budget prévisionnel ;</a:t>
            </a:r>
          </a:p>
          <a:p>
            <a:pPr marL="0" indent="0" algn="just">
              <a:buNone/>
            </a:pPr>
            <a:r>
              <a:rPr lang="fr-FR" dirty="0"/>
              <a:t>2° L'état détaillé des sommes perçues par le syndic au titre de sa rémunération ;</a:t>
            </a:r>
          </a:p>
          <a:p>
            <a:pPr marL="0" indent="0" algn="just">
              <a:buNone/>
            </a:pPr>
            <a:r>
              <a:rPr lang="fr-FR" dirty="0"/>
              <a:t>3° L'avis rendu par le conseil syndical lorsque sa consultation est obligatoire, en application du deuxième alinéa de l'article 21 de la loi du 10 juillet 1965 ;</a:t>
            </a:r>
          </a:p>
          <a:p>
            <a:pPr marL="0" indent="0" algn="just">
              <a:buNone/>
            </a:pPr>
            <a:r>
              <a:rPr lang="fr-FR" dirty="0"/>
              <a:t>4° Le compte rendu de l'exécution de la mission du conseil syndical prévu au deuxième alinéa de l'article 22 du présent décret et le bilan établi par le conseil syndical en application du troisième alinéa de l'article 41-6 de la loi du 10 juillet 1965 ;</a:t>
            </a:r>
          </a:p>
          <a:p>
            <a:pPr marL="0" indent="0" algn="just">
              <a:buNone/>
            </a:pPr>
            <a:r>
              <a:rPr lang="fr-FR" dirty="0"/>
              <a:t>5° En vue de l'approbation des comptes par l'assemblée générale, le projet d'état individuel de répartition des comptes de chaque copropriétaire ;</a:t>
            </a:r>
          </a:p>
          <a:p>
            <a:pPr marL="0" indent="0" algn="just">
              <a:buNone/>
            </a:pPr>
            <a:r>
              <a:rPr lang="fr-FR" dirty="0"/>
              <a:t>6° L'état actualisé des lots délaissés prévu au second alinéa de l'article 24-6 de la loi n° 65-557 du 10 juillet 1965 fixant le statut de la copropriété des immeubles bâtis ;</a:t>
            </a:r>
          </a:p>
          <a:p>
            <a:pPr marL="0" indent="0" algn="just">
              <a:buNone/>
            </a:pPr>
            <a:r>
              <a:rPr lang="fr-FR" dirty="0"/>
              <a:t>7° Le compte rendu de la dernière réunion du conseil des résidents mentionnant l'avis émis en application du quatrième alinéa de l'article 41-7 de la loi du 10 juillet 1965 ;</a:t>
            </a:r>
          </a:p>
          <a:p>
            <a:pPr marL="0" indent="0" algn="just">
              <a:buNone/>
            </a:pPr>
            <a:r>
              <a:rPr lang="fr-FR" dirty="0"/>
              <a:t>8° Le descriptif détaillé des travaux, mentionné au premier alinéa de l'article 25-2 de la loi du 10 juillet 1965 </a:t>
            </a:r>
          </a:p>
          <a:p>
            <a:pPr marL="0" indent="0" algn="just">
              <a:buNone/>
            </a:pPr>
            <a:r>
              <a:rPr lang="fr-FR" dirty="0"/>
              <a:t>9° Une présentation générale des principales caractéristiques du recours à l'emprunt collectif, lorsque la question de la souscription d'un tel emprunt est inscrite à l'ordre du jour de l'assemblée générale ;</a:t>
            </a:r>
          </a:p>
          <a:p>
            <a:pPr marL="0" indent="0" algn="just">
              <a:buNone/>
            </a:pPr>
            <a:r>
              <a:rPr lang="fr-FR" dirty="0"/>
              <a:t>10° Le rapport prévu au dernier alinéa de l'article 21-5 de la loi du 10 juillet 1965.</a:t>
            </a:r>
          </a:p>
          <a:p>
            <a:pPr marL="0" indent="0" algn="just">
              <a:buNone/>
            </a:pPr>
            <a:r>
              <a:rPr lang="fr-FR" dirty="0"/>
              <a:t>Le contenu de ces documents ne fait pas l'objet d'un vote par l'assemblée des copropriétaires.</a:t>
            </a:r>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5</a:t>
            </a:fld>
            <a:endParaRPr lang="fr-FR"/>
          </a:p>
        </p:txBody>
      </p:sp>
    </p:spTree>
    <p:extLst>
      <p:ext uri="{BB962C8B-B14F-4D97-AF65-F5344CB8AC3E}">
        <p14:creationId xmlns:p14="http://schemas.microsoft.com/office/powerpoint/2010/main" val="3881793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562708"/>
            <a:ext cx="10515600" cy="5614255"/>
          </a:xfrm>
        </p:spPr>
        <p:txBody>
          <a:bodyPr/>
          <a:lstStyle/>
          <a:p>
            <a:pPr marL="0" indent="0" algn="just">
              <a:buNone/>
            </a:pPr>
            <a:r>
              <a:rPr lang="fr-FR" b="1" i="1" u="sng" dirty="0"/>
              <a:t>3/ Quid du vote en ligne sur l’espace personnel du Syndic ?</a:t>
            </a:r>
          </a:p>
          <a:p>
            <a:pPr marL="0" indent="0" algn="just">
              <a:buNone/>
            </a:pPr>
            <a:r>
              <a:rPr lang="fr-FR" dirty="0"/>
              <a:t>L’article 17-1 A, alinéa 1 de la Loi du 10 juillet 1965 dispose :</a:t>
            </a:r>
          </a:p>
          <a:p>
            <a:pPr marL="0" indent="0" algn="just">
              <a:buNone/>
            </a:pPr>
            <a:r>
              <a:rPr lang="fr-FR" dirty="0"/>
              <a:t>« </a:t>
            </a:r>
            <a:r>
              <a:rPr lang="fr-FR" i="1" dirty="0"/>
              <a:t>Les copropriétaires peuvent participer à l'assemblée générale par présence physique, par visioconférence </a:t>
            </a:r>
            <a:r>
              <a:rPr lang="fr-FR" b="1" i="1" dirty="0"/>
              <a:t>ou par tout autre moyen de communication électronique permettant leur identification</a:t>
            </a:r>
            <a:r>
              <a:rPr lang="fr-FR" dirty="0"/>
              <a:t> ».</a:t>
            </a:r>
          </a:p>
          <a:p>
            <a:pPr marL="0" indent="0" algn="just">
              <a:buNone/>
            </a:pPr>
            <a:r>
              <a:rPr lang="fr-FR" dirty="0"/>
              <a:t>A ce titre, certains Syndics ont mis en place le vote en ligne, qui n’est pas expressément prévu par la Loi de 1965 ou par le Décret de 1967.</a:t>
            </a:r>
          </a:p>
          <a:p>
            <a:pPr marL="0" indent="0" algn="just">
              <a:buNone/>
            </a:pPr>
            <a:r>
              <a:rPr lang="fr-FR" dirty="0"/>
              <a:t>Dès lors que ce vote permet l’identification de la personne qui s’exprime et, surtout, si ce type de vote a été accepté en assemblée générale précédemment, on peut l’assimiler à un vote par correspondance.</a:t>
            </a:r>
          </a:p>
        </p:txBody>
      </p:sp>
      <p:sp>
        <p:nvSpPr>
          <p:cNvPr id="4" name="Espace réservé du numéro de diapositive 3"/>
          <p:cNvSpPr>
            <a:spLocks noGrp="1"/>
          </p:cNvSpPr>
          <p:nvPr>
            <p:ph type="sldNum" sz="quarter" idx="12"/>
          </p:nvPr>
        </p:nvSpPr>
        <p:spPr/>
        <p:txBody>
          <a:bodyPr/>
          <a:lstStyle/>
          <a:p>
            <a:fld id="{6432E342-4711-4E2F-A638-97223A58BC2C}" type="slidenum">
              <a:rPr lang="fr-FR" smtClean="0"/>
              <a:t>50</a:t>
            </a:fld>
            <a:endParaRPr lang="fr-FR"/>
          </a:p>
        </p:txBody>
      </p:sp>
      <p:pic>
        <p:nvPicPr>
          <p:cNvPr id="5" name="Image 4"/>
          <p:cNvPicPr>
            <a:picLocks noChangeAspect="1"/>
          </p:cNvPicPr>
          <p:nvPr/>
        </p:nvPicPr>
        <p:blipFill>
          <a:blip r:embed="rId2"/>
          <a:stretch>
            <a:fillRect/>
          </a:stretch>
        </p:blipFill>
        <p:spPr>
          <a:xfrm>
            <a:off x="5443671" y="5441204"/>
            <a:ext cx="1304657" cy="1280271"/>
          </a:xfrm>
          <a:prstGeom prst="rect">
            <a:avLst/>
          </a:prstGeom>
        </p:spPr>
      </p:pic>
    </p:spTree>
    <p:extLst>
      <p:ext uri="{BB962C8B-B14F-4D97-AF65-F5344CB8AC3E}">
        <p14:creationId xmlns:p14="http://schemas.microsoft.com/office/powerpoint/2010/main" val="14360064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457199"/>
            <a:ext cx="10515600" cy="5508748"/>
          </a:xfrm>
        </p:spPr>
        <p:txBody>
          <a:bodyPr>
            <a:normAutofit lnSpcReduction="10000"/>
          </a:bodyPr>
          <a:lstStyle/>
          <a:p>
            <a:pPr marL="0" indent="0" algn="just">
              <a:buNone/>
            </a:pPr>
            <a:r>
              <a:rPr lang="fr-FR" b="1" i="1" u="sng" dirty="0"/>
              <a:t>4/ Les annexes comptables doivent-elles être annexées à la convocation de l’union et les majorités doivent-elles être mentionnées ?</a:t>
            </a:r>
          </a:p>
          <a:p>
            <a:pPr marL="0" indent="0" algn="just">
              <a:buNone/>
            </a:pPr>
            <a:r>
              <a:rPr lang="fr-FR" dirty="0"/>
              <a:t>L’Union de Syndicats est prévue à l’article 29 de la Loi du 10 juillet 1965.</a:t>
            </a:r>
          </a:p>
          <a:p>
            <a:pPr marL="0" indent="0" algn="just">
              <a:buNone/>
            </a:pPr>
            <a:r>
              <a:rPr lang="fr-FR" dirty="0"/>
              <a:t>Dans la mesure où cette Union a pour objet la création, la gestion et l’entretien d’éléments d’équipements communs ainsi que la gestion de service d’intérêts communs, elle n’est pas soumise à la comptabilité des Syndicats des copropriétaires du Décret du 14 mars 2005.</a:t>
            </a:r>
          </a:p>
          <a:p>
            <a:pPr marL="0" indent="0" algn="just">
              <a:buNone/>
            </a:pPr>
            <a:r>
              <a:rPr lang="fr-FR" dirty="0"/>
              <a:t>Les statuts de l’Union de Syndicats peuvent prévoir des règles spécifiques.</a:t>
            </a:r>
          </a:p>
          <a:p>
            <a:pPr marL="0" indent="0" algn="just">
              <a:buNone/>
            </a:pPr>
            <a:r>
              <a:rPr lang="fr-FR" dirty="0"/>
              <a:t>Concernant les majorités, elles ne sont pas nécessairement mentionnées dans la convocation ou le procès-verbal d’assemblée générale.</a:t>
            </a:r>
          </a:p>
        </p:txBody>
      </p:sp>
      <p:sp>
        <p:nvSpPr>
          <p:cNvPr id="4" name="Espace réservé du numéro de diapositive 3"/>
          <p:cNvSpPr>
            <a:spLocks noGrp="1"/>
          </p:cNvSpPr>
          <p:nvPr>
            <p:ph type="sldNum" sz="quarter" idx="12"/>
          </p:nvPr>
        </p:nvSpPr>
        <p:spPr/>
        <p:txBody>
          <a:bodyPr/>
          <a:lstStyle/>
          <a:p>
            <a:fld id="{6432E342-4711-4E2F-A638-97223A58BC2C}" type="slidenum">
              <a:rPr lang="fr-FR" smtClean="0"/>
              <a:t>51</a:t>
            </a:fld>
            <a:endParaRPr lang="fr-FR"/>
          </a:p>
        </p:txBody>
      </p:sp>
      <p:pic>
        <p:nvPicPr>
          <p:cNvPr id="6" name="Image 5"/>
          <p:cNvPicPr>
            <a:picLocks noChangeAspect="1"/>
          </p:cNvPicPr>
          <p:nvPr/>
        </p:nvPicPr>
        <p:blipFill>
          <a:blip r:embed="rId2"/>
          <a:stretch>
            <a:fillRect/>
          </a:stretch>
        </p:blipFill>
        <p:spPr>
          <a:xfrm>
            <a:off x="5443671" y="5441204"/>
            <a:ext cx="1304657" cy="1280271"/>
          </a:xfrm>
          <a:prstGeom prst="rect">
            <a:avLst/>
          </a:prstGeom>
        </p:spPr>
      </p:pic>
    </p:spTree>
    <p:extLst>
      <p:ext uri="{BB962C8B-B14F-4D97-AF65-F5344CB8AC3E}">
        <p14:creationId xmlns:p14="http://schemas.microsoft.com/office/powerpoint/2010/main" val="3158449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OU ?</a:t>
            </a:r>
          </a:p>
        </p:txBody>
      </p:sp>
      <p:sp>
        <p:nvSpPr>
          <p:cNvPr id="3" name="Espace réservé du contenu 2"/>
          <p:cNvSpPr>
            <a:spLocks noGrp="1"/>
          </p:cNvSpPr>
          <p:nvPr>
            <p:ph idx="1"/>
          </p:nvPr>
        </p:nvSpPr>
        <p:spPr/>
        <p:txBody>
          <a:bodyPr/>
          <a:lstStyle/>
          <a:p>
            <a:pPr marL="0" indent="0" algn="just">
              <a:buNone/>
            </a:pPr>
            <a:r>
              <a:rPr lang="fr-FR" dirty="0"/>
              <a:t>L’assemblée générale doit se tenir dans la commune du lieu de situation de l’immeuble</a:t>
            </a:r>
          </a:p>
          <a:p>
            <a:pPr marL="0" indent="0" algn="just">
              <a:buNone/>
            </a:pPr>
            <a:endParaRPr lang="fr-FR" dirty="0"/>
          </a:p>
          <a:p>
            <a:pPr marL="0" indent="0" algn="just">
              <a:buNone/>
            </a:pPr>
            <a:r>
              <a:rPr lang="fr-FR" dirty="0"/>
              <a:t>Le Règlement de Copropriété peut déroger à cette règle.</a:t>
            </a:r>
          </a:p>
        </p:txBody>
      </p:sp>
      <p:pic>
        <p:nvPicPr>
          <p:cNvPr id="4" name="Image 3"/>
          <p:cNvPicPr>
            <a:picLocks noChangeAspect="1"/>
          </p:cNvPicPr>
          <p:nvPr/>
        </p:nvPicPr>
        <p:blipFill>
          <a:blip r:embed="rId2"/>
          <a:stretch>
            <a:fillRect/>
          </a:stretch>
        </p:blipFill>
        <p:spPr>
          <a:xfrm>
            <a:off x="5443619" y="5308271"/>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6</a:t>
            </a:fld>
            <a:endParaRPr lang="fr-FR"/>
          </a:p>
        </p:txBody>
      </p:sp>
    </p:spTree>
    <p:extLst>
      <p:ext uri="{BB962C8B-B14F-4D97-AF65-F5344CB8AC3E}">
        <p14:creationId xmlns:p14="http://schemas.microsoft.com/office/powerpoint/2010/main" val="2928133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75386"/>
            <a:ext cx="10515600" cy="972202"/>
          </a:xfrm>
        </p:spPr>
        <p:txBody>
          <a:bodyPr/>
          <a:lstStyle/>
          <a:p>
            <a:pPr algn="ctr"/>
            <a:r>
              <a:rPr lang="fr-FR" dirty="0"/>
              <a:t>QUAND ?</a:t>
            </a:r>
          </a:p>
        </p:txBody>
      </p:sp>
      <p:sp>
        <p:nvSpPr>
          <p:cNvPr id="3" name="Espace réservé du contenu 2"/>
          <p:cNvSpPr>
            <a:spLocks noGrp="1"/>
          </p:cNvSpPr>
          <p:nvPr>
            <p:ph idx="1"/>
          </p:nvPr>
        </p:nvSpPr>
        <p:spPr>
          <a:xfrm>
            <a:off x="838200" y="826477"/>
            <a:ext cx="10515600" cy="4756638"/>
          </a:xfrm>
        </p:spPr>
        <p:txBody>
          <a:bodyPr>
            <a:normAutofit fontScale="62500" lnSpcReduction="20000"/>
          </a:bodyPr>
          <a:lstStyle/>
          <a:p>
            <a:pPr marL="0" indent="0" algn="just">
              <a:buNone/>
            </a:pPr>
            <a:r>
              <a:rPr lang="fr-FR" dirty="0"/>
              <a:t>L’article 14-1 I de la Loi du 10 juillet 1965 précise :</a:t>
            </a:r>
          </a:p>
          <a:p>
            <a:pPr marL="0" indent="0" algn="just">
              <a:buNone/>
            </a:pPr>
            <a:r>
              <a:rPr lang="fr-FR" dirty="0"/>
              <a:t>« </a:t>
            </a:r>
            <a:r>
              <a:rPr lang="fr-FR" i="1" dirty="0"/>
              <a:t>I.- Pour faire face aux dépenses courantes de maintenance, de fonctionnement et d'administration des parties communes et équipements communs de l'immeuble, le syndicat des copropriétaires vote, chaque année, un budget prévisionnel. L'assemblée générale des copropriétaires appelée à voter le budget prévisionnel est réunie </a:t>
            </a:r>
            <a:r>
              <a:rPr lang="fr-FR" b="1" i="1" dirty="0"/>
              <a:t>dans un délai de six mois à compter du dernier jour de l'exercice comptable précédent.</a:t>
            </a:r>
          </a:p>
          <a:p>
            <a:pPr marL="0" indent="0" algn="just">
              <a:buNone/>
            </a:pPr>
            <a:r>
              <a:rPr lang="fr-FR" i="1" dirty="0"/>
              <a:t>Les copropriétaires versent au syndicat des provisions égales au quart du budget voté. Toutefois, l'assemblée générale peut fixer des modalités différentes.</a:t>
            </a:r>
          </a:p>
          <a:p>
            <a:pPr marL="0" indent="0" algn="just">
              <a:buNone/>
            </a:pPr>
            <a:r>
              <a:rPr lang="fr-FR" i="1" dirty="0"/>
              <a:t>La provision est exigible le premier jour de chaque trimestre ou le premier jour de la période fixée par l'assemblée générale</a:t>
            </a:r>
            <a:r>
              <a:rPr lang="fr-FR" dirty="0"/>
              <a:t> ».</a:t>
            </a:r>
          </a:p>
          <a:p>
            <a:pPr marL="0" indent="0" algn="just">
              <a:buNone/>
            </a:pPr>
            <a:endParaRPr lang="fr-FR" dirty="0"/>
          </a:p>
          <a:p>
            <a:pPr marL="0" indent="0" algn="just">
              <a:buNone/>
            </a:pPr>
            <a:r>
              <a:rPr lang="fr-FR" dirty="0"/>
              <a:t>L’assemblée générale a, notamment, pour objet de valider les comptes de l’exercice précédent.</a:t>
            </a:r>
          </a:p>
          <a:p>
            <a:pPr marL="0" indent="0" algn="just">
              <a:buNone/>
            </a:pPr>
            <a:endParaRPr lang="fr-FR" dirty="0"/>
          </a:p>
          <a:p>
            <a:pPr marL="0" indent="0" algn="just">
              <a:buNone/>
            </a:pPr>
            <a:r>
              <a:rPr lang="fr-FR" dirty="0"/>
              <a:t>Dès lors, elle doit se tenir dans les 6 mois de la clôture des comptes de l’exercice précédent.</a:t>
            </a:r>
          </a:p>
          <a:p>
            <a:pPr marL="0" indent="0" algn="just">
              <a:buNone/>
            </a:pPr>
            <a:r>
              <a:rPr lang="fr-FR" u="sng" dirty="0"/>
              <a:t>NB</a:t>
            </a:r>
            <a:r>
              <a:rPr lang="fr-FR" dirty="0"/>
              <a:t> : il n’y a pas de sanction à un dépassement si le budget prévisionnel de l’exercice en cours est déjà voté. </a:t>
            </a:r>
          </a:p>
          <a:p>
            <a:pPr marL="0" indent="0" algn="just">
              <a:buNone/>
            </a:pPr>
            <a:r>
              <a:rPr lang="fr-FR" u="sng" dirty="0"/>
              <a:t>Ex</a:t>
            </a:r>
            <a:r>
              <a:rPr lang="fr-FR" dirty="0"/>
              <a:t> : clôture des comptes au 31 décembre – l’AG doit se tenir au plus tard le 30 juin.</a:t>
            </a:r>
          </a:p>
          <a:p>
            <a:pPr marL="0" indent="0" algn="just">
              <a:buNone/>
            </a:pPr>
            <a:endParaRPr lang="fr-FR" dirty="0"/>
          </a:p>
        </p:txBody>
      </p:sp>
      <p:pic>
        <p:nvPicPr>
          <p:cNvPr id="4" name="Image 3"/>
          <p:cNvPicPr>
            <a:picLocks noChangeAspect="1"/>
          </p:cNvPicPr>
          <p:nvPr/>
        </p:nvPicPr>
        <p:blipFill>
          <a:blip r:embed="rId2"/>
          <a:stretch>
            <a:fillRect/>
          </a:stretch>
        </p:blipFill>
        <p:spPr>
          <a:xfrm>
            <a:off x="5443619" y="5472559"/>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7</a:t>
            </a:fld>
            <a:endParaRPr lang="fr-FR"/>
          </a:p>
        </p:txBody>
      </p:sp>
    </p:spTree>
    <p:extLst>
      <p:ext uri="{BB962C8B-B14F-4D97-AF65-F5344CB8AC3E}">
        <p14:creationId xmlns:p14="http://schemas.microsoft.com/office/powerpoint/2010/main" val="170643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764931"/>
            <a:ext cx="10515600" cy="5412032"/>
          </a:xfrm>
        </p:spPr>
        <p:txBody>
          <a:bodyPr>
            <a:normAutofit lnSpcReduction="10000"/>
          </a:bodyPr>
          <a:lstStyle/>
          <a:p>
            <a:pPr marL="0" indent="0" algn="just">
              <a:buNone/>
            </a:pPr>
            <a:r>
              <a:rPr lang="fr-FR" dirty="0"/>
              <a:t>La convocation fixe la date et l’heure de l’assemblée générale.</a:t>
            </a:r>
          </a:p>
          <a:p>
            <a:pPr marL="0" indent="0" algn="just">
              <a:buNone/>
            </a:pPr>
            <a:endParaRPr lang="fr-FR" dirty="0"/>
          </a:p>
          <a:p>
            <a:pPr marL="0" indent="0" algn="just">
              <a:buNone/>
            </a:pPr>
            <a:r>
              <a:rPr lang="fr-FR" dirty="0"/>
              <a:t>L’article 9, alinéa 3, du Décret du 17 mars 1967 précise que la convocation est notifiée au moins 21 jours avant la date de la réunion (sauf disposition contraire du Règlement de Copropriété).</a:t>
            </a:r>
          </a:p>
          <a:p>
            <a:pPr marL="0" indent="0" algn="just">
              <a:buNone/>
            </a:pPr>
            <a:endParaRPr lang="fr-FR" dirty="0"/>
          </a:p>
          <a:p>
            <a:pPr marL="0" indent="0" algn="just">
              <a:buNone/>
            </a:pPr>
            <a:r>
              <a:rPr lang="fr-FR" dirty="0"/>
              <a:t>La date de présentation du courrier ouvre ce délai de 21 jours, pas celle de la réception du courrier.</a:t>
            </a:r>
          </a:p>
          <a:p>
            <a:pPr marL="0" indent="0" algn="just">
              <a:buNone/>
            </a:pPr>
            <a:endParaRPr lang="fr-FR" dirty="0"/>
          </a:p>
          <a:p>
            <a:pPr marL="0" indent="0" algn="just">
              <a:buNone/>
            </a:pPr>
            <a:r>
              <a:rPr lang="fr-FR" dirty="0"/>
              <a:t>Dans l’idéal, le Syndic procède également par voie d’affichage dans les parties communes. Néanmoins, cela n’est pas requis à peine de nullité de l’AG.</a:t>
            </a:r>
          </a:p>
        </p:txBody>
      </p:sp>
      <p:pic>
        <p:nvPicPr>
          <p:cNvPr id="4" name="Image 3"/>
          <p:cNvPicPr>
            <a:picLocks noChangeAspect="1"/>
          </p:cNvPicPr>
          <p:nvPr/>
        </p:nvPicPr>
        <p:blipFill>
          <a:blip r:embed="rId2"/>
          <a:stretch>
            <a:fillRect/>
          </a:stretch>
        </p:blipFill>
        <p:spPr>
          <a:xfrm>
            <a:off x="5443671" y="5539876"/>
            <a:ext cx="1304657" cy="1274174"/>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8</a:t>
            </a:fld>
            <a:endParaRPr lang="fr-FR"/>
          </a:p>
        </p:txBody>
      </p:sp>
    </p:spTree>
    <p:extLst>
      <p:ext uri="{BB962C8B-B14F-4D97-AF65-F5344CB8AC3E}">
        <p14:creationId xmlns:p14="http://schemas.microsoft.com/office/powerpoint/2010/main" val="2634308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58067"/>
          </a:xfrm>
        </p:spPr>
        <p:txBody>
          <a:bodyPr>
            <a:normAutofit fontScale="90000"/>
          </a:bodyPr>
          <a:lstStyle/>
          <a:p>
            <a:pPr algn="ctr"/>
            <a:r>
              <a:rPr lang="fr-FR" dirty="0"/>
              <a:t>COMMENT ?</a:t>
            </a:r>
          </a:p>
        </p:txBody>
      </p:sp>
      <p:sp>
        <p:nvSpPr>
          <p:cNvPr id="3" name="Espace réservé du contenu 2"/>
          <p:cNvSpPr>
            <a:spLocks noGrp="1"/>
          </p:cNvSpPr>
          <p:nvPr>
            <p:ph idx="1"/>
          </p:nvPr>
        </p:nvSpPr>
        <p:spPr>
          <a:xfrm>
            <a:off x="917331" y="1139825"/>
            <a:ext cx="10515600" cy="4351338"/>
          </a:xfrm>
        </p:spPr>
        <p:txBody>
          <a:bodyPr>
            <a:normAutofit fontScale="77500" lnSpcReduction="20000"/>
          </a:bodyPr>
          <a:lstStyle/>
          <a:p>
            <a:pPr marL="0" indent="0" algn="just">
              <a:buNone/>
            </a:pPr>
            <a:r>
              <a:rPr lang="fr-FR" dirty="0"/>
              <a:t>L’article 9 du décret du 17 mars 1967 parle d’une notification.</a:t>
            </a:r>
          </a:p>
          <a:p>
            <a:pPr marL="0" indent="0" algn="just">
              <a:buNone/>
            </a:pPr>
            <a:endParaRPr lang="fr-FR" dirty="0"/>
          </a:p>
          <a:p>
            <a:pPr marL="0" indent="0" algn="just">
              <a:buNone/>
            </a:pPr>
            <a:r>
              <a:rPr lang="fr-FR" dirty="0"/>
              <a:t>Cela signifie que la convocation doit être envoyée par LRAR. </a:t>
            </a:r>
          </a:p>
          <a:p>
            <a:pPr marL="0" indent="0" algn="just">
              <a:buNone/>
            </a:pPr>
            <a:endParaRPr lang="fr-FR" dirty="0"/>
          </a:p>
          <a:p>
            <a:pPr marL="0" indent="0" algn="just">
              <a:buNone/>
            </a:pPr>
            <a:r>
              <a:rPr lang="fr-FR" dirty="0"/>
              <a:t>Elle peut aussi être remise en main propre contre émargement ou récépissé (article 64, dernier alinéa, du Décret du 17 mars 1967)</a:t>
            </a:r>
          </a:p>
          <a:p>
            <a:pPr marL="0" indent="0" algn="just">
              <a:buNone/>
            </a:pPr>
            <a:endParaRPr lang="fr-FR" dirty="0"/>
          </a:p>
          <a:p>
            <a:pPr marL="0" indent="0" algn="just">
              <a:buNone/>
            </a:pPr>
            <a:r>
              <a:rPr lang="fr-FR" u="sng" dirty="0"/>
              <a:t>ATTENTION</a:t>
            </a:r>
            <a:r>
              <a:rPr lang="fr-FR" dirty="0"/>
              <a:t> : l’article 42-1 de la Loi du 10 juillet 1965 dispose :</a:t>
            </a:r>
          </a:p>
          <a:p>
            <a:pPr marL="0" indent="0" algn="just">
              <a:buNone/>
            </a:pPr>
            <a:r>
              <a:rPr lang="fr-FR" dirty="0"/>
              <a:t>« </a:t>
            </a:r>
            <a:r>
              <a:rPr lang="fr-FR" i="1" dirty="0"/>
              <a:t>Les notifications et les mises en demeure sont valablement faites par voie électronique.</a:t>
            </a:r>
          </a:p>
          <a:p>
            <a:pPr marL="0" indent="0" algn="just">
              <a:buNone/>
            </a:pPr>
            <a:r>
              <a:rPr lang="fr-FR" i="1" dirty="0"/>
              <a:t>Les copropriétaires peuvent, à tout moment et par tout moyen, demander à recevoir les notifications et les mises en demeure par voie postale.</a:t>
            </a:r>
          </a:p>
          <a:p>
            <a:pPr marL="0" indent="0" algn="just">
              <a:buNone/>
            </a:pPr>
            <a:r>
              <a:rPr lang="fr-FR" i="1" dirty="0"/>
              <a:t>Le syndic informe les copropriétaires des moyens qui s'offrent à eux pour conserver un mode d'information par voie postale</a:t>
            </a:r>
            <a:r>
              <a:rPr lang="fr-FR" dirty="0"/>
              <a:t> ».</a:t>
            </a:r>
          </a:p>
          <a:p>
            <a:pPr marL="0" indent="0">
              <a:buNone/>
            </a:pPr>
            <a:endParaRPr lang="fr-FR" dirty="0"/>
          </a:p>
        </p:txBody>
      </p:sp>
      <p:pic>
        <p:nvPicPr>
          <p:cNvPr id="4" name="Image 3"/>
          <p:cNvPicPr>
            <a:picLocks noChangeAspect="1"/>
          </p:cNvPicPr>
          <p:nvPr/>
        </p:nvPicPr>
        <p:blipFill>
          <a:blip r:embed="rId2"/>
          <a:stretch>
            <a:fillRect/>
          </a:stretch>
        </p:blipFill>
        <p:spPr>
          <a:xfrm>
            <a:off x="5443619" y="5581810"/>
            <a:ext cx="1304762" cy="1276190"/>
          </a:xfrm>
          <a:prstGeom prst="rect">
            <a:avLst/>
          </a:prstGeom>
        </p:spPr>
      </p:pic>
      <p:sp>
        <p:nvSpPr>
          <p:cNvPr id="5" name="Espace réservé du numéro de diapositive 4"/>
          <p:cNvSpPr>
            <a:spLocks noGrp="1"/>
          </p:cNvSpPr>
          <p:nvPr>
            <p:ph type="sldNum" sz="quarter" idx="12"/>
          </p:nvPr>
        </p:nvSpPr>
        <p:spPr/>
        <p:txBody>
          <a:bodyPr/>
          <a:lstStyle/>
          <a:p>
            <a:fld id="{6432E342-4711-4E2F-A638-97223A58BC2C}" type="slidenum">
              <a:rPr lang="fr-FR" smtClean="0"/>
              <a:t>9</a:t>
            </a:fld>
            <a:endParaRPr lang="fr-FR"/>
          </a:p>
        </p:txBody>
      </p:sp>
    </p:spTree>
    <p:extLst>
      <p:ext uri="{BB962C8B-B14F-4D97-AF65-F5344CB8AC3E}">
        <p14:creationId xmlns:p14="http://schemas.microsoft.com/office/powerpoint/2010/main" val="41513312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6939</Words>
  <Application>Microsoft Office PowerPoint</Application>
  <PresentationFormat>Grand écran</PresentationFormat>
  <Paragraphs>359</Paragraphs>
  <Slides>51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51</vt:i4>
      </vt:variant>
    </vt:vector>
  </HeadingPairs>
  <TitlesOfParts>
    <vt:vector size="56" baseType="lpstr">
      <vt:lpstr>Arial</vt:lpstr>
      <vt:lpstr>Calibri</vt:lpstr>
      <vt:lpstr>Calibri Light</vt:lpstr>
      <vt:lpstr>sourcesanspro</vt:lpstr>
      <vt:lpstr>Thème Office</vt:lpstr>
      <vt:lpstr>LE FORMALISME DE LA CONVOCATION A L’ASSEMBLEE GENERALE ET DE LA NOTIFICATION DU PROCES-VERBAL D’ASSEMBLEE GENERALE</vt:lpstr>
      <vt:lpstr>Présentation PowerPoint</vt:lpstr>
      <vt:lpstr>La convocation à l’assemblée générale</vt:lpstr>
      <vt:lpstr>Article 11 du Décret du 17 mars 1967 (1/2)</vt:lpstr>
      <vt:lpstr>Article 11 du Décret du 17 mars 1967 (2/2)</vt:lpstr>
      <vt:lpstr>OU ?</vt:lpstr>
      <vt:lpstr>QUAND ?</vt:lpstr>
      <vt:lpstr>Présentation PowerPoint</vt:lpstr>
      <vt:lpstr>COMMENT ?</vt:lpstr>
      <vt:lpstr>QUID DE LA NOTIFICATION PAR VOIE ELECTRONIQUE ?</vt:lpstr>
      <vt:lpstr>PIECES NECESSAIRES POUR LA VALIDITE DE LA DECISION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PIECES NECESSAIRES POUR L’INFORMATION DES COPROPRIETAIRES</vt:lpstr>
      <vt:lpstr>Présentation PowerPoint</vt:lpstr>
      <vt:lpstr>Présentation PowerPoint</vt:lpstr>
      <vt:lpstr>Présentation PowerPoint</vt:lpstr>
      <vt:lpstr>Présentation PowerPoint</vt:lpstr>
      <vt:lpstr>Présentation PowerPoint</vt:lpstr>
      <vt:lpstr>Présentation PowerPoint</vt:lpstr>
      <vt:lpstr>VOTE PAR CORRESPONDANCE</vt:lpstr>
      <vt:lpstr>Présentation PowerPoint</vt:lpstr>
      <vt:lpstr>POUVOIR </vt:lpstr>
      <vt:lpstr>Présentation PowerPoint</vt:lpstr>
      <vt:lpstr>CONFLIT ENTRE VOTE PAR CORRESPONDANCE ET POUVOIR</vt:lpstr>
      <vt:lpstr>NOTIFICATION DU PROCES-VERBAL D’ASSEMBLEE GENERALE</vt:lpstr>
      <vt:lpstr>Présentation PowerPoint</vt:lpstr>
      <vt:lpstr>Présentation PowerPoint</vt:lpstr>
      <vt:lpstr>La feuille de présence (article 14 du décret du 17 mars 1967)</vt:lpstr>
      <vt:lpstr>CAS D’UNE SCI</vt:lpstr>
      <vt:lpstr>CAS DU DEMEMBREMENT DU DROIT DE PROPRIETE</vt:lpstr>
      <vt:lpstr>CAS DE L’INDIVISION </vt:lpstr>
      <vt:lpstr>ASSEMBLEE GENERALE EXTRAORDINAIRE</vt:lpstr>
      <vt:lpstr>L’ASSEMBLEE GENERALE DITE D’URGENCE Article 37 du Décret du 17 mars 1967</vt:lpstr>
      <vt:lpstr>MISE A L’ORDRE DU JOUR D’UNE RESOLUTION PAR UN COPROPRIETAIRE</vt:lpstr>
      <vt:lpstr>Article 17-1 AA de la Loi du 10 juillet 1965</vt:lpstr>
      <vt:lpstr>Article 8 de Décret du 17 mars 1967</vt:lpstr>
      <vt:lpstr>RAPPEL</vt:lpstr>
      <vt:lpstr>Présentation PowerPoint</vt:lpstr>
      <vt:lpstr>Présentation PowerPoint</vt:lpstr>
      <vt:lpstr>Présentation PowerPoint</vt:lpstr>
      <vt:lpstr>Présentation PowerPoint</vt:lpstr>
    </vt:vector>
  </TitlesOfParts>
  <Company>leblogosd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FORMALISME DE LA CONVOCATION A L’ASSEMBLEE GENERALE ET LA NOTIFICATION DU PROCES-VERBAL D’ASSEMBLEE GENERALE</dc:title>
  <dc:creator>Virginie SEVIN</dc:creator>
  <cp:lastModifiedBy>Asia LAJAJ</cp:lastModifiedBy>
  <cp:revision>63</cp:revision>
  <dcterms:created xsi:type="dcterms:W3CDTF">2025-03-11T15:58:33Z</dcterms:created>
  <dcterms:modified xsi:type="dcterms:W3CDTF">2025-04-04T08:12:49Z</dcterms:modified>
</cp:coreProperties>
</file>