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0" r:id="rId3"/>
    <p:sldId id="262" r:id="rId4"/>
    <p:sldId id="279" r:id="rId5"/>
    <p:sldId id="295" r:id="rId6"/>
    <p:sldId id="259" r:id="rId7"/>
    <p:sldId id="296" r:id="rId8"/>
    <p:sldId id="281" r:id="rId9"/>
    <p:sldId id="297" r:id="rId10"/>
    <p:sldId id="299" r:id="rId11"/>
    <p:sldId id="298" r:id="rId12"/>
    <p:sldId id="284" r:id="rId13"/>
  </p:sldIdLst>
  <p:sldSz cx="12192000" cy="6858000"/>
  <p:notesSz cx="6742113" cy="987266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3A4C56-DA29-4385-AB28-2503579B05A0}" v="809" dt="2024-01-09T17:50:42.291"/>
    <p1510:client id="{313F8352-1874-47B3-AC42-45600E0E934E}" v="2121" dt="2024-01-05T20:55:55.991"/>
    <p1510:client id="{7C217928-4615-4B43-8B83-202BE87A72FA}" v="1921" dt="2024-01-11T14:52:50.082"/>
    <p1510:client id="{914ED7B6-4732-4435-AB97-F2E0F4CF77EB}" v="985" dt="2024-01-11T16:33:55.820"/>
    <p1510:client id="{A688B7AB-3BB8-4FBB-9810-F0BDC885C963}" v="68" dt="2024-01-05T20:01:23.014"/>
    <p1510:client id="{EAC8DFDD-0752-4AD3-A0EB-2BE36741E4B5}" v="264" dt="2024-01-05T21:15:56.231"/>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Style moyen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8" autoAdjust="0"/>
    <p:restoredTop sz="94660"/>
  </p:normalViewPr>
  <p:slideViewPr>
    <p:cSldViewPr snapToGrid="0">
      <p:cViewPr varScale="1">
        <p:scale>
          <a:sx n="114" d="100"/>
          <a:sy n="114" d="100"/>
        </p:scale>
        <p:origin x="35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638941B0-F4D5-4460-BCAD-F7E2B41A8257}" type="datetimeFigureOut">
              <a:rPr lang="fr-FR" smtClean="0"/>
              <a:t>20/06/2025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310491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8941B0-F4D5-4460-BCAD-F7E2B41A8257}" type="datetimeFigureOut">
              <a:rPr lang="fr-FR" smtClean="0"/>
              <a:t>20/06/2025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4172787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8941B0-F4D5-4460-BCAD-F7E2B41A8257}" type="datetimeFigureOut">
              <a:rPr lang="fr-FR" smtClean="0"/>
              <a:t>20/06/2025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1902177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8941B0-F4D5-4460-BCAD-F7E2B41A8257}" type="datetimeFigureOut">
              <a:rPr lang="fr-FR" smtClean="0"/>
              <a:t>20/06/2025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841795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638941B0-F4D5-4460-BCAD-F7E2B41A8257}" type="datetimeFigureOut">
              <a:rPr lang="fr-FR" smtClean="0"/>
              <a:t>20/06/2025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466923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638941B0-F4D5-4460-BCAD-F7E2B41A8257}" type="datetimeFigureOut">
              <a:rPr lang="fr-FR" smtClean="0"/>
              <a:t>20/06/2025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747632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638941B0-F4D5-4460-BCAD-F7E2B41A8257}" type="datetimeFigureOut">
              <a:rPr lang="fr-FR" smtClean="0"/>
              <a:t>20/06/2025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2611866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638941B0-F4D5-4460-BCAD-F7E2B41A8257}" type="datetimeFigureOut">
              <a:rPr lang="fr-FR" smtClean="0"/>
              <a:t>20/06/2025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395854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38941B0-F4D5-4460-BCAD-F7E2B41A8257}" type="datetimeFigureOut">
              <a:rPr lang="fr-FR" smtClean="0"/>
              <a:t>20/06/2025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4040201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38941B0-F4D5-4460-BCAD-F7E2B41A8257}" type="datetimeFigureOut">
              <a:rPr lang="fr-FR" smtClean="0"/>
              <a:t>20/06/2025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2706407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38941B0-F4D5-4460-BCAD-F7E2B41A8257}" type="datetimeFigureOut">
              <a:rPr lang="fr-FR" smtClean="0"/>
              <a:t>20/06/2025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1610903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38941B0-F4D5-4460-BCAD-F7E2B41A8257}" type="datetimeFigureOut">
              <a:rPr lang="fr-FR" smtClean="0"/>
              <a:t>20/06/2025</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7C6CCC6-2BE5-4E42-96A4-D1E8E81A3D8E}" type="slidenum">
              <a:rPr lang="fr-FR" smtClean="0"/>
              <a:t>‹N°›</a:t>
            </a:fld>
            <a:endParaRPr lang="fr-FR"/>
          </a:p>
        </p:txBody>
      </p:sp>
    </p:spTree>
    <p:extLst>
      <p:ext uri="{BB962C8B-B14F-4D97-AF65-F5344CB8AC3E}">
        <p14:creationId xmlns:p14="http://schemas.microsoft.com/office/powerpoint/2010/main" val="3071127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522B21E-B2B9-4C72-9A71-C87EFD137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p:cNvSpPr>
            <a:spLocks noGrp="1"/>
          </p:cNvSpPr>
          <p:nvPr>
            <p:ph type="ctrTitle"/>
          </p:nvPr>
        </p:nvSpPr>
        <p:spPr>
          <a:xfrm>
            <a:off x="1519236" y="890116"/>
            <a:ext cx="9144000" cy="3936994"/>
          </a:xfrm>
        </p:spPr>
        <p:txBody>
          <a:bodyPr anchor="ctr">
            <a:normAutofit fontScale="90000"/>
          </a:bodyPr>
          <a:lstStyle/>
          <a:p>
            <a:r>
              <a:rPr lang="fr-CA" sz="4000" b="1" dirty="0">
                <a:solidFill>
                  <a:srgbClr val="002060"/>
                </a:solidFill>
                <a:latin typeface="Calibri" panose="020F0502020204030204" pitchFamily="34" charset="0"/>
                <a:cs typeface="Calibri" panose="020F0502020204030204" pitchFamily="34" charset="0"/>
              </a:rPr>
              <a:t>ARC  </a:t>
            </a:r>
            <a:br>
              <a:rPr lang="fr-CA" sz="4000" b="1" dirty="0">
                <a:solidFill>
                  <a:srgbClr val="002060"/>
                </a:solidFill>
                <a:latin typeface="Calibri" panose="020F0502020204030204" pitchFamily="34" charset="0"/>
                <a:cs typeface="Calibri" panose="020F0502020204030204" pitchFamily="34" charset="0"/>
              </a:rPr>
            </a:br>
            <a:r>
              <a:rPr lang="fr-CA" sz="4000" b="1" dirty="0">
                <a:solidFill>
                  <a:srgbClr val="002060"/>
                </a:solidFill>
                <a:latin typeface="Calibri" panose="020F0502020204030204" pitchFamily="34" charset="0"/>
                <a:cs typeface="Calibri" panose="020F0502020204030204" pitchFamily="34" charset="0"/>
              </a:rPr>
              <a:t>Formation </a:t>
            </a:r>
            <a:br>
              <a:rPr lang="fr-CA" sz="4000" b="1" dirty="0">
                <a:solidFill>
                  <a:srgbClr val="002060"/>
                </a:solidFill>
                <a:latin typeface="Calibri" panose="020F0502020204030204" pitchFamily="34" charset="0"/>
                <a:cs typeface="Calibri" panose="020F0502020204030204" pitchFamily="34" charset="0"/>
              </a:rPr>
            </a:br>
            <a:r>
              <a:rPr lang="fr-CA" sz="4000" b="1" dirty="0">
                <a:solidFill>
                  <a:srgbClr val="002060"/>
                </a:solidFill>
                <a:latin typeface="Calibri" panose="020F0502020204030204" pitchFamily="34" charset="0"/>
                <a:cs typeface="Calibri" panose="020F0502020204030204" pitchFamily="34" charset="0"/>
              </a:rPr>
              <a:t>19 juin 2025</a:t>
            </a:r>
            <a:br>
              <a:rPr lang="fr-CA" sz="7200" dirty="0"/>
            </a:br>
            <a:br>
              <a:rPr lang="fr-CA" sz="7200" dirty="0"/>
            </a:br>
            <a:r>
              <a:rPr lang="fr-CA" sz="5600" dirty="0">
                <a:solidFill>
                  <a:schemeClr val="tx2">
                    <a:lumMod val="75000"/>
                    <a:lumOff val="25000"/>
                  </a:schemeClr>
                </a:solidFill>
                <a:latin typeface="Calibri" panose="020F0502020204030204" pitchFamily="34" charset="0"/>
                <a:cs typeface="Calibri" panose="020F0502020204030204" pitchFamily="34" charset="0"/>
              </a:rPr>
              <a:t>Les délégations de pouvoir au conseil syndical </a:t>
            </a:r>
            <a:endParaRPr lang="fr-FR" sz="5600" dirty="0">
              <a:solidFill>
                <a:schemeClr val="tx2">
                  <a:lumMod val="75000"/>
                  <a:lumOff val="25000"/>
                </a:schemeClr>
              </a:solidFill>
              <a:latin typeface="Calibri" panose="020F0502020204030204" pitchFamily="34" charset="0"/>
              <a:cs typeface="Calibri" panose="020F0502020204030204" pitchFamily="34" charset="0"/>
            </a:endParaRPr>
          </a:p>
        </p:txBody>
      </p:sp>
      <p:sp>
        <p:nvSpPr>
          <p:cNvPr id="3" name="Sous-titre 2"/>
          <p:cNvSpPr>
            <a:spLocks noGrp="1"/>
          </p:cNvSpPr>
          <p:nvPr>
            <p:ph type="subTitle" idx="1"/>
          </p:nvPr>
        </p:nvSpPr>
        <p:spPr>
          <a:xfrm>
            <a:off x="1524000" y="5514052"/>
            <a:ext cx="9144000" cy="651910"/>
          </a:xfrm>
        </p:spPr>
        <p:txBody>
          <a:bodyPr vert="horz" lIns="91440" tIns="45720" rIns="91440" bIns="45720" rtlCol="0" anchor="ctr">
            <a:normAutofit/>
          </a:bodyPr>
          <a:lstStyle/>
          <a:p>
            <a:endParaRPr lang="fr-FR" sz="1500" dirty="0">
              <a:latin typeface="Arial" panose="020B0604020202020204" pitchFamily="34" charset="0"/>
              <a:cs typeface="Arial" panose="020B0604020202020204" pitchFamily="34" charset="0"/>
            </a:endParaRPr>
          </a:p>
        </p:txBody>
      </p:sp>
      <p:cxnSp>
        <p:nvCxnSpPr>
          <p:cNvPr id="14" name="Straight Connector 13">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1026" name="Image 1" descr="cid:image005.png@01DA8B41.68E95C3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505819" cy="1342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84089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985880"/>
          </a:xfrm>
        </p:spPr>
        <p:txBody>
          <a:bodyPr>
            <a:normAutofit fontScale="90000"/>
          </a:bodyPr>
          <a:lstStyle/>
          <a:p>
            <a:r>
              <a:rPr lang="fr-CA" sz="4000" dirty="0">
                <a:solidFill>
                  <a:srgbClr val="0070C0"/>
                </a:solidFill>
                <a:latin typeface="Calibri" panose="020F0502020204030204" pitchFamily="34" charset="0"/>
                <a:cs typeface="Calibri" panose="020F0502020204030204" pitchFamily="34" charset="0"/>
              </a:rPr>
              <a:t>IV/ Quelle responsabilité pour les membres du conseil syndical dans ce cadre ?</a:t>
            </a:r>
            <a:endParaRPr lang="fr-FR" sz="4000"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idx="1"/>
          </p:nvPr>
        </p:nvSpPr>
        <p:spPr>
          <a:xfrm>
            <a:off x="838200" y="1565189"/>
            <a:ext cx="10515600" cy="4611774"/>
          </a:xfrm>
        </p:spPr>
        <p:txBody>
          <a:bodyPr>
            <a:normAutofit/>
          </a:bodyPr>
          <a:lstStyle/>
          <a:p>
            <a:pPr marL="0" indent="0" algn="just">
              <a:buNone/>
            </a:pPr>
            <a:r>
              <a:rPr lang="fr-CA" sz="2000" dirty="0">
                <a:latin typeface="Calibri" panose="020F0502020204030204" pitchFamily="34" charset="0"/>
                <a:cs typeface="Calibri" panose="020F0502020204030204" pitchFamily="34" charset="0"/>
              </a:rPr>
              <a:t>Dans le cadre des délégations de pouvoirs évoquées, et spécialement s’agissant de la délégation de pouvoir étendue, le conseil syndical est doté d’un pouvoir décisionnaire, ce qui, en principe, l’expose à un plus grand risque d’action judiciaire, notamment de la part de copropriétaires procéduriers, d’où l’obligation d’une assurance de responsabilité civile imposée par la loi. </a:t>
            </a:r>
          </a:p>
          <a:p>
            <a:pPr marL="0" indent="0" algn="just">
              <a:buNone/>
            </a:pPr>
            <a:r>
              <a:rPr lang="fr-CA" sz="2000" dirty="0">
                <a:latin typeface="Calibri" panose="020F0502020204030204" pitchFamily="34" charset="0"/>
                <a:cs typeface="Calibri" panose="020F0502020204030204" pitchFamily="34" charset="0"/>
              </a:rPr>
              <a:t>Cela étant, il ne faut pas perdre de vue que les conseillers syndicaux exercent toujours leur fonction de façon bénévole (article 27 du décret du 17 mars 1967). L’article 1992 du Code civil prévoit à ce titre que : </a:t>
            </a:r>
          </a:p>
          <a:p>
            <a:pPr marL="0" indent="0" algn="just">
              <a:buNone/>
            </a:pPr>
            <a:r>
              <a:rPr lang="fr-CA" sz="2000" dirty="0">
                <a:latin typeface="Calibri" panose="020F0502020204030204" pitchFamily="34" charset="0"/>
                <a:cs typeface="Calibri" panose="020F0502020204030204" pitchFamily="34" charset="0"/>
              </a:rPr>
              <a:t>« </a:t>
            </a:r>
            <a:r>
              <a:rPr lang="fr-FR" sz="1500" dirty="0">
                <a:latin typeface="Calibri" panose="020F0502020204030204" pitchFamily="34" charset="0"/>
                <a:cs typeface="Calibri" panose="020F0502020204030204" pitchFamily="34" charset="0"/>
              </a:rPr>
              <a:t>Le mandataire répond non seulement du dol, mais encore des fautes qu'il commet dans sa gestion.</a:t>
            </a:r>
          </a:p>
          <a:p>
            <a:pPr marL="0" indent="0" algn="just">
              <a:buNone/>
            </a:pPr>
            <a:r>
              <a:rPr lang="fr-FR" sz="1500" dirty="0">
                <a:solidFill>
                  <a:srgbClr val="C00000"/>
                </a:solidFill>
                <a:latin typeface="Calibri" panose="020F0502020204030204" pitchFamily="34" charset="0"/>
                <a:cs typeface="Calibri" panose="020F0502020204030204" pitchFamily="34" charset="0"/>
              </a:rPr>
              <a:t>Néanmoins, la responsabilité relative aux fautes est appliquée moins rigoureusement à celui dont le mandat est gratuit qu'à celui qui reçoit un salaire</a:t>
            </a:r>
            <a:r>
              <a:rPr lang="fr-FR" sz="2000" dirty="0">
                <a:latin typeface="Calibri" panose="020F0502020204030204" pitchFamily="34" charset="0"/>
                <a:cs typeface="Calibri" panose="020F0502020204030204" pitchFamily="34" charset="0"/>
              </a:rPr>
              <a:t>. »</a:t>
            </a:r>
          </a:p>
          <a:p>
            <a:pPr marL="0" indent="0" algn="just">
              <a:buNone/>
            </a:pPr>
            <a:r>
              <a:rPr lang="fr-CA" sz="2000" dirty="0">
                <a:latin typeface="Calibri" panose="020F0502020204030204" pitchFamily="34" charset="0"/>
                <a:cs typeface="Calibri" panose="020F0502020204030204" pitchFamily="34" charset="0"/>
              </a:rPr>
              <a:t>Il faudra par conséquent démontrer une faute caractérisée, ou encore une collusion frauduleuse avec le syndic. Cf. Cour de cassation, troisième chambre civile, arrêt en date du 29/11/2018, n° 17-27.766.</a:t>
            </a:r>
          </a:p>
          <a:p>
            <a:pPr marL="0" indent="0">
              <a:buNone/>
            </a:pPr>
            <a:endParaRPr lang="fr-FR"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046184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br>
              <a:rPr lang="fr-CA" b="1" dirty="0">
                <a:solidFill>
                  <a:srgbClr val="0070C0"/>
                </a:solidFill>
              </a:rPr>
            </a:br>
            <a:r>
              <a:rPr lang="fr-CA" b="1" dirty="0">
                <a:solidFill>
                  <a:srgbClr val="0070C0"/>
                </a:solidFill>
              </a:rPr>
              <a:t>MERCI DE VOTRE ATTENTION</a:t>
            </a:r>
            <a:br>
              <a:rPr lang="fr-CA" b="1" dirty="0">
                <a:solidFill>
                  <a:srgbClr val="0070C0"/>
                </a:solidFill>
              </a:rPr>
            </a:br>
            <a:endParaRPr lang="fr-FR" b="1" dirty="0">
              <a:solidFill>
                <a:srgbClr val="0070C0"/>
              </a:solidFill>
            </a:endParaRPr>
          </a:p>
        </p:txBody>
      </p:sp>
      <p:sp>
        <p:nvSpPr>
          <p:cNvPr id="3" name="Espace réservé du contenu 2"/>
          <p:cNvSpPr>
            <a:spLocks noGrp="1"/>
          </p:cNvSpPr>
          <p:nvPr>
            <p:ph idx="1"/>
          </p:nvPr>
        </p:nvSpPr>
        <p:spPr/>
        <p:txBody>
          <a:bodyPr>
            <a:normAutofit/>
          </a:bodyPr>
          <a:lstStyle/>
          <a:p>
            <a:pPr marL="0" indent="0" algn="ctr">
              <a:buNone/>
            </a:pPr>
            <a:r>
              <a:rPr lang="fr-CA" b="1" dirty="0">
                <a:solidFill>
                  <a:srgbClr val="002060"/>
                </a:solidFill>
                <a:latin typeface="Calibri" panose="020F0502020204030204" pitchFamily="34" charset="0"/>
                <a:cs typeface="Calibri" panose="020F0502020204030204" pitchFamily="34" charset="0"/>
              </a:rPr>
              <a:t>RENDEZ-VOUS DANS NOTRE ESPACE LIBRAIRIE POUR DECOUVRIR NOS NOUVEAUX OUVRAGES :</a:t>
            </a:r>
          </a:p>
          <a:p>
            <a:pPr marL="0" indent="0" algn="ctr">
              <a:buNone/>
            </a:pPr>
            <a:r>
              <a:rPr lang="fr-CA" b="1" dirty="0">
                <a:solidFill>
                  <a:srgbClr val="002060"/>
                </a:solidFill>
                <a:latin typeface="Calibri" panose="020F0502020204030204" pitchFamily="34" charset="0"/>
                <a:cs typeface="Calibri" panose="020F0502020204030204" pitchFamily="34" charset="0"/>
              </a:rPr>
              <a:t>POUR PLUS D’INFORMATIONS SUR VOS DROITS ET SUR NOS ACTIONS, VISITEZ NOTRE SITE INTERNET: </a:t>
            </a:r>
            <a:r>
              <a:rPr lang="fr-CA" sz="4000" b="1" dirty="0">
                <a:solidFill>
                  <a:srgbClr val="002060"/>
                </a:solidFill>
                <a:latin typeface="Calibri" panose="020F0502020204030204" pitchFamily="34" charset="0"/>
                <a:cs typeface="Calibri" panose="020F0502020204030204" pitchFamily="34" charset="0"/>
              </a:rPr>
              <a:t>www.arc-copro.fr</a:t>
            </a:r>
          </a:p>
          <a:p>
            <a:pPr marL="0" indent="0">
              <a:buNone/>
            </a:pPr>
            <a:endParaRPr lang="fr-FR" dirty="0"/>
          </a:p>
        </p:txBody>
      </p:sp>
      <p:pic>
        <p:nvPicPr>
          <p:cNvPr id="4" name="Image 3"/>
          <p:cNvPicPr>
            <a:picLocks noChangeAspect="1"/>
          </p:cNvPicPr>
          <p:nvPr/>
        </p:nvPicPr>
        <p:blipFill>
          <a:blip r:embed="rId2"/>
          <a:stretch>
            <a:fillRect/>
          </a:stretch>
        </p:blipFill>
        <p:spPr>
          <a:xfrm>
            <a:off x="588086" y="3781651"/>
            <a:ext cx="11136279" cy="1505160"/>
          </a:xfrm>
          <a:prstGeom prst="rect">
            <a:avLst/>
          </a:prstGeom>
        </p:spPr>
      </p:pic>
    </p:spTree>
    <p:extLst>
      <p:ext uri="{BB962C8B-B14F-4D97-AF65-F5344CB8AC3E}">
        <p14:creationId xmlns:p14="http://schemas.microsoft.com/office/powerpoint/2010/main" val="4560819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solidFill>
                <a:srgbClr val="0070C0"/>
              </a:solidFill>
            </a:endParaRPr>
          </a:p>
        </p:txBody>
      </p:sp>
      <p:sp>
        <p:nvSpPr>
          <p:cNvPr id="3" name="Espace réservé du contenu 2"/>
          <p:cNvSpPr>
            <a:spLocks noGrp="1"/>
          </p:cNvSpPr>
          <p:nvPr>
            <p:ph idx="1"/>
          </p:nvPr>
        </p:nvSpPr>
        <p:spPr/>
        <p:txBody>
          <a:bodyPr/>
          <a:lstStyle/>
          <a:p>
            <a:pPr marL="0" indent="0">
              <a:buNone/>
            </a:pPr>
            <a:endParaRPr lang="fr-CA" sz="2000" dirty="0"/>
          </a:p>
          <a:p>
            <a:pPr marL="0" indent="0">
              <a:buNone/>
            </a:pPr>
            <a:r>
              <a:rPr lang="fr-CA" sz="2000" dirty="0"/>
              <a:t> </a:t>
            </a:r>
            <a:endParaRPr lang="fr-FR" sz="2000" dirty="0"/>
          </a:p>
        </p:txBody>
      </p:sp>
    </p:spTree>
    <p:extLst>
      <p:ext uri="{BB962C8B-B14F-4D97-AF65-F5344CB8AC3E}">
        <p14:creationId xmlns:p14="http://schemas.microsoft.com/office/powerpoint/2010/main" val="20911075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73153"/>
            <a:ext cx="10515600" cy="1024127"/>
          </a:xfrm>
        </p:spPr>
        <p:txBody>
          <a:bodyPr>
            <a:normAutofit/>
          </a:bodyPr>
          <a:lstStyle/>
          <a:p>
            <a:pPr algn="ctr"/>
            <a:r>
              <a:rPr lang="fr-CA" b="1" dirty="0"/>
              <a:t>PLAN DE L’EXPOSE</a:t>
            </a:r>
            <a:endParaRPr lang="fr-FR" b="1" dirty="0"/>
          </a:p>
        </p:txBody>
      </p:sp>
      <p:sp>
        <p:nvSpPr>
          <p:cNvPr id="3" name="Espace réservé du contenu 2"/>
          <p:cNvSpPr>
            <a:spLocks noGrp="1"/>
          </p:cNvSpPr>
          <p:nvPr>
            <p:ph idx="1"/>
          </p:nvPr>
        </p:nvSpPr>
        <p:spPr>
          <a:xfrm>
            <a:off x="838200" y="996696"/>
            <a:ext cx="10515600" cy="5180267"/>
          </a:xfrm>
        </p:spPr>
        <p:txBody>
          <a:bodyPr>
            <a:normAutofit/>
          </a:bodyPr>
          <a:lstStyle/>
          <a:p>
            <a:pPr marL="0" indent="0">
              <a:buNone/>
            </a:pPr>
            <a:r>
              <a:rPr lang="fr-CA" b="1" dirty="0">
                <a:latin typeface="Calibri" panose="020F0502020204030204" pitchFamily="34" charset="0"/>
                <a:cs typeface="Calibri" panose="020F0502020204030204" pitchFamily="34" charset="0"/>
              </a:rPr>
              <a:t>Introduction </a:t>
            </a:r>
          </a:p>
          <a:p>
            <a:pPr marL="0" indent="0">
              <a:buNone/>
            </a:pPr>
            <a:r>
              <a:rPr lang="fr-CA" u="sng" dirty="0">
                <a:solidFill>
                  <a:schemeClr val="tx2">
                    <a:lumMod val="50000"/>
                    <a:lumOff val="50000"/>
                  </a:schemeClr>
                </a:solidFill>
                <a:latin typeface="Calibri" panose="020F0502020204030204" pitchFamily="34" charset="0"/>
                <a:cs typeface="Calibri" panose="020F0502020204030204" pitchFamily="34" charset="0"/>
              </a:rPr>
              <a:t>I/ La délégation de pouvoir « simple » (article 25, a)</a:t>
            </a:r>
          </a:p>
          <a:p>
            <a:pPr marL="0" indent="0">
              <a:buNone/>
            </a:pPr>
            <a:r>
              <a:rPr lang="fr-CA" u="sng" dirty="0">
                <a:solidFill>
                  <a:schemeClr val="tx2">
                    <a:lumMod val="50000"/>
                    <a:lumOff val="50000"/>
                  </a:schemeClr>
                </a:solidFill>
                <a:latin typeface="Calibri" panose="020F0502020204030204" pitchFamily="34" charset="0"/>
                <a:cs typeface="Calibri" panose="020F0502020204030204" pitchFamily="34" charset="0"/>
              </a:rPr>
              <a:t>II / Le champ d’application de la délégation de pouvoir étendue</a:t>
            </a:r>
          </a:p>
          <a:p>
            <a:pPr marL="0" indent="0">
              <a:buNone/>
            </a:pPr>
            <a:r>
              <a:rPr lang="fr-CA" b="1" dirty="0">
                <a:solidFill>
                  <a:srgbClr val="C00000"/>
                </a:solidFill>
                <a:latin typeface="Calibri" panose="020F0502020204030204" pitchFamily="34" charset="0"/>
                <a:cs typeface="Calibri" panose="020F0502020204030204" pitchFamily="34" charset="0"/>
              </a:rPr>
              <a:t>	A/ Les décisions pouvant être déléguées</a:t>
            </a:r>
          </a:p>
          <a:p>
            <a:pPr marL="0" indent="0">
              <a:buNone/>
            </a:pPr>
            <a:r>
              <a:rPr lang="fr-CA" b="1" dirty="0">
                <a:solidFill>
                  <a:srgbClr val="C00000"/>
                </a:solidFill>
                <a:latin typeface="Calibri" panose="020F0502020204030204" pitchFamily="34" charset="0"/>
                <a:cs typeface="Calibri" panose="020F0502020204030204" pitchFamily="34" charset="0"/>
              </a:rPr>
              <a:t>	B/ Les décisions ne pouvant pas être déléguées</a:t>
            </a:r>
          </a:p>
          <a:p>
            <a:pPr marL="0" indent="0">
              <a:buNone/>
            </a:pPr>
            <a:r>
              <a:rPr lang="fr-CA" u="sng" dirty="0">
                <a:solidFill>
                  <a:schemeClr val="tx2">
                    <a:lumMod val="50000"/>
                    <a:lumOff val="50000"/>
                  </a:schemeClr>
                </a:solidFill>
                <a:latin typeface="Calibri" panose="020F0502020204030204" pitchFamily="34" charset="0"/>
                <a:cs typeface="Calibri" panose="020F0502020204030204" pitchFamily="34" charset="0"/>
              </a:rPr>
              <a:t>III / La mise en œuvre de la délégation de pouvoir</a:t>
            </a:r>
          </a:p>
          <a:p>
            <a:pPr marL="0" indent="0">
              <a:buNone/>
            </a:pPr>
            <a:r>
              <a:rPr lang="fr-CA" dirty="0">
                <a:latin typeface="Calibri" panose="020F0502020204030204" pitchFamily="34" charset="0"/>
                <a:cs typeface="Calibri" panose="020F0502020204030204" pitchFamily="34" charset="0"/>
              </a:rPr>
              <a:t>	</a:t>
            </a:r>
            <a:r>
              <a:rPr lang="fr-CA" b="1" dirty="0">
                <a:solidFill>
                  <a:srgbClr val="C00000"/>
                </a:solidFill>
                <a:latin typeface="Calibri" panose="020F0502020204030204" pitchFamily="34" charset="0"/>
                <a:cs typeface="Calibri" panose="020F0502020204030204" pitchFamily="34" charset="0"/>
              </a:rPr>
              <a:t>A / Les conditions préalables	</a:t>
            </a:r>
          </a:p>
          <a:p>
            <a:pPr marL="0" indent="0">
              <a:buNone/>
            </a:pPr>
            <a:r>
              <a:rPr lang="fr-CA" b="1" dirty="0">
                <a:solidFill>
                  <a:srgbClr val="C00000"/>
                </a:solidFill>
                <a:latin typeface="Calibri" panose="020F0502020204030204" pitchFamily="34" charset="0"/>
                <a:cs typeface="Calibri" panose="020F0502020204030204" pitchFamily="34" charset="0"/>
              </a:rPr>
              <a:t>         B/   Les conditions d’exécutions et formalités postérieures</a:t>
            </a:r>
          </a:p>
          <a:p>
            <a:pPr marL="0" indent="0">
              <a:buNone/>
            </a:pPr>
            <a:r>
              <a:rPr lang="fr-CA" u="sng" dirty="0">
                <a:solidFill>
                  <a:schemeClr val="tx2">
                    <a:lumMod val="50000"/>
                    <a:lumOff val="50000"/>
                  </a:schemeClr>
                </a:solidFill>
                <a:latin typeface="Calibri" panose="020F0502020204030204" pitchFamily="34" charset="0"/>
                <a:cs typeface="Calibri" panose="020F0502020204030204" pitchFamily="34" charset="0"/>
              </a:rPr>
              <a:t>IV / La responsabilité des membres du conseil syndical</a:t>
            </a:r>
          </a:p>
          <a:p>
            <a:pPr marL="0" indent="0">
              <a:buNone/>
            </a:pPr>
            <a:endParaRPr lang="fr-CA" dirty="0"/>
          </a:p>
        </p:txBody>
      </p:sp>
    </p:spTree>
    <p:extLst>
      <p:ext uri="{BB962C8B-B14F-4D97-AF65-F5344CB8AC3E}">
        <p14:creationId xmlns:p14="http://schemas.microsoft.com/office/powerpoint/2010/main" val="734423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4565BE-65FC-DA14-FB45-1B51BFDC48B6}"/>
              </a:ext>
            </a:extLst>
          </p:cNvPr>
          <p:cNvSpPr>
            <a:spLocks noGrp="1"/>
          </p:cNvSpPr>
          <p:nvPr>
            <p:ph type="title"/>
          </p:nvPr>
        </p:nvSpPr>
        <p:spPr/>
        <p:txBody>
          <a:bodyPr/>
          <a:lstStyle/>
          <a:p>
            <a:pPr algn="ctr"/>
            <a:r>
              <a:rPr lang="fr-FR" b="1" dirty="0"/>
              <a:t>INTRODUCTION</a:t>
            </a:r>
            <a:r>
              <a:rPr lang="fr-FR" dirty="0"/>
              <a:t> </a:t>
            </a:r>
            <a:br>
              <a:rPr lang="fr-FR" dirty="0"/>
            </a:br>
            <a:endParaRPr lang="fr-FR" dirty="0"/>
          </a:p>
        </p:txBody>
      </p:sp>
      <p:sp>
        <p:nvSpPr>
          <p:cNvPr id="3" name="Espace réservé du contenu 2">
            <a:extLst>
              <a:ext uri="{FF2B5EF4-FFF2-40B4-BE49-F238E27FC236}">
                <a16:creationId xmlns:a16="http://schemas.microsoft.com/office/drawing/2014/main" id="{00282C9A-CA27-0F79-CFB7-C98A2E171622}"/>
              </a:ext>
            </a:extLst>
          </p:cNvPr>
          <p:cNvSpPr>
            <a:spLocks noGrp="1"/>
          </p:cNvSpPr>
          <p:nvPr>
            <p:ph idx="1"/>
          </p:nvPr>
        </p:nvSpPr>
        <p:spPr>
          <a:xfrm>
            <a:off x="838200" y="1243584"/>
            <a:ext cx="10515600" cy="5340095"/>
          </a:xfrm>
        </p:spPr>
        <p:txBody>
          <a:bodyPr vert="horz" lIns="91440" tIns="45720" rIns="91440" bIns="45720" rtlCol="0" anchor="t">
            <a:normAutofit/>
          </a:bodyPr>
          <a:lstStyle/>
          <a:p>
            <a:pPr marL="0" indent="0" algn="just">
              <a:buNone/>
            </a:pPr>
            <a:r>
              <a:rPr lang="fr-CA" sz="2000" dirty="0">
                <a:latin typeface="Calibri" panose="020F0502020204030204" pitchFamily="34" charset="0"/>
                <a:cs typeface="Calibri" panose="020F0502020204030204" pitchFamily="34" charset="0"/>
              </a:rPr>
              <a:t>L’ordonnance « copropriété » du 30 octobre 2019 et le décret consécutif du 2 juillet 2020 sont venus apporter de nombreuses modifications à la loi du 10 juillet 1965 et au décret du 17 mars 1967, parmi lesquelles le renforcement des pouvoirs accordés au conseil syndical ou encore la possibilité pour le président du conseil syndical, ou, à défaut à des copropriétaires représentant au moins un quart des voix de tous les copropriétaires, de se faire habiliter par l’assemblée générale afin d’intenter une action en justice contre le syndic en place (article 15 de la loi de 1965 et article 49-1 du décret de 1967). </a:t>
            </a:r>
          </a:p>
          <a:p>
            <a:pPr marL="0" indent="0" algn="just">
              <a:buNone/>
            </a:pPr>
            <a:r>
              <a:rPr lang="fr-CA" sz="2000" dirty="0">
                <a:latin typeface="Calibri" panose="020F0502020204030204" pitchFamily="34" charset="0"/>
                <a:cs typeface="Calibri" panose="020F0502020204030204" pitchFamily="34" charset="0"/>
              </a:rPr>
              <a:t>En pratique, il est toujours fréquent de voir dans les convocations et procès-verbaux d’assemblées générales des délégations de pouvoir larges et peu précises, accordant au conseil syndical le droit d’engager des dépenses à concurrence d’un montant déterminé, sans toutefois que l’objet des dépenses ne soit précisément déterminé, engendrant un risque important de dépassement de pouvoir ou de budget.  </a:t>
            </a:r>
          </a:p>
          <a:p>
            <a:pPr marL="0" indent="0">
              <a:buNone/>
            </a:pPr>
            <a:r>
              <a:rPr lang="fr-CA" sz="2000" dirty="0">
                <a:latin typeface="Calibri" panose="020F0502020204030204" pitchFamily="34" charset="0"/>
                <a:cs typeface="Calibri" panose="020F0502020204030204" pitchFamily="34" charset="0"/>
              </a:rPr>
              <a:t>L’ordonnance copropriété est venue ajouter plusieurs articles à la loi de 1965 : les articles 21-1 à 21-5, eux-mêmes complétés par les articles 21-1 et 26-1 insérés dans le décret du 17 mars 1967. </a:t>
            </a:r>
          </a:p>
          <a:p>
            <a:pPr marL="0" indent="0">
              <a:buNone/>
            </a:pPr>
            <a:r>
              <a:rPr lang="fr-CA" sz="2000" dirty="0">
                <a:latin typeface="Calibri" panose="020F0502020204030204" pitchFamily="34" charset="0"/>
                <a:cs typeface="Calibri" panose="020F0502020204030204" pitchFamily="34" charset="0"/>
              </a:rPr>
              <a:t>Le présent atelier portera sur la délégation de pouvoir étendue visée par les articles 21-1 de la loi de 1965 ainsi que sur la délégation de pouvoir « simple », visée par l’article 25 (a).  </a:t>
            </a:r>
            <a:endParaRPr lang="fr-FR" sz="2000" dirty="0">
              <a:latin typeface="Calibri" panose="020F0502020204030204" pitchFamily="34" charset="0"/>
              <a:cs typeface="Calibri" panose="020F0502020204030204" pitchFamily="34" charset="0"/>
            </a:endParaRPr>
          </a:p>
          <a:p>
            <a:pPr marL="0" indent="0">
              <a:buNone/>
            </a:pPr>
            <a:endParaRPr lang="fr-FR" dirty="0"/>
          </a:p>
          <a:p>
            <a:pPr marL="0" indent="0">
              <a:buNone/>
            </a:pPr>
            <a:endParaRPr lang="fr-FR" dirty="0"/>
          </a:p>
        </p:txBody>
      </p:sp>
    </p:spTree>
    <p:extLst>
      <p:ext uri="{BB962C8B-B14F-4D97-AF65-F5344CB8AC3E}">
        <p14:creationId xmlns:p14="http://schemas.microsoft.com/office/powerpoint/2010/main" val="877043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384683"/>
          </a:xfrm>
        </p:spPr>
        <p:txBody>
          <a:bodyPr>
            <a:noAutofit/>
          </a:bodyPr>
          <a:lstStyle/>
          <a:p>
            <a:pPr algn="ctr"/>
            <a:endParaRPr lang="fr-FR" b="1" dirty="0"/>
          </a:p>
        </p:txBody>
      </p:sp>
      <p:sp>
        <p:nvSpPr>
          <p:cNvPr id="3" name="Espace réservé du contenu 2"/>
          <p:cNvSpPr>
            <a:spLocks noGrp="1"/>
          </p:cNvSpPr>
          <p:nvPr>
            <p:ph idx="1"/>
          </p:nvPr>
        </p:nvSpPr>
        <p:spPr>
          <a:xfrm>
            <a:off x="838200" y="1078992"/>
            <a:ext cx="10515600" cy="5097971"/>
          </a:xfrm>
        </p:spPr>
        <p:txBody>
          <a:bodyPr>
            <a:normAutofit/>
          </a:bodyPr>
          <a:lstStyle/>
          <a:p>
            <a:pPr marL="0" indent="0" algn="just">
              <a:buNone/>
            </a:pPr>
            <a:r>
              <a:rPr lang="fr-CA" sz="3500" u="sng" dirty="0">
                <a:solidFill>
                  <a:srgbClr val="0070C0"/>
                </a:solidFill>
                <a:latin typeface="Calibri" panose="020F0502020204030204" pitchFamily="34" charset="0"/>
                <a:cs typeface="Calibri" panose="020F0502020204030204" pitchFamily="34" charset="0"/>
              </a:rPr>
              <a:t>I/ La délégation de pouvoir de l’article 25 (a)</a:t>
            </a:r>
          </a:p>
          <a:p>
            <a:pPr marL="0" indent="0">
              <a:buNone/>
            </a:pPr>
            <a:r>
              <a:rPr lang="fr-CA" sz="2000" dirty="0">
                <a:latin typeface="Calibri" panose="020F0502020204030204" pitchFamily="34" charset="0"/>
                <a:cs typeface="Calibri" panose="020F0502020204030204" pitchFamily="34" charset="0"/>
              </a:rPr>
              <a:t>L’article 25 a) prévoit qu’il est possible de donner une délégation de pouvoir « au syndic, au conseil syndical ou à toute personne de </a:t>
            </a:r>
            <a:r>
              <a:rPr lang="fr-CA" sz="2000" b="1" u="sng" dirty="0">
                <a:latin typeface="Calibri" panose="020F0502020204030204" pitchFamily="34" charset="0"/>
                <a:cs typeface="Calibri" panose="020F0502020204030204" pitchFamily="34" charset="0"/>
              </a:rPr>
              <a:t>prendre un acte ou une décision mentionné à l’article 24</a:t>
            </a:r>
            <a:r>
              <a:rPr lang="fr-CA" sz="2000" dirty="0">
                <a:latin typeface="Calibri" panose="020F0502020204030204" pitchFamily="34" charset="0"/>
                <a:cs typeface="Calibri" panose="020F0502020204030204" pitchFamily="34" charset="0"/>
              </a:rPr>
              <a:t>. </a:t>
            </a:r>
          </a:p>
          <a:p>
            <a:pPr marL="0" indent="0">
              <a:buNone/>
            </a:pPr>
            <a:r>
              <a:rPr lang="fr-CA" sz="2000" dirty="0">
                <a:latin typeface="Calibri" panose="020F0502020204030204" pitchFamily="34" charset="0"/>
                <a:cs typeface="Calibri" panose="020F0502020204030204" pitchFamily="34" charset="0"/>
              </a:rPr>
              <a:t>Lorsque l’assemblée autorise le délégataire à décider de dépenses, elle fixe le montant maximum des sommes allouées à ce titre ». </a:t>
            </a:r>
          </a:p>
          <a:p>
            <a:pPr marL="0" indent="0">
              <a:buNone/>
            </a:pPr>
            <a:r>
              <a:rPr lang="fr-CA" sz="2000" dirty="0">
                <a:latin typeface="Calibri" panose="020F0502020204030204" pitchFamily="34" charset="0"/>
                <a:cs typeface="Calibri" panose="020F0502020204030204" pitchFamily="34" charset="0"/>
              </a:rPr>
              <a:t>A la différence de la délégation de pouvoir élargie, il s’agit d’une délégation pour un objet bien spécifique et déterminé, relevant de la majorité de l’article 24. </a:t>
            </a:r>
          </a:p>
          <a:p>
            <a:pPr marL="0" indent="0">
              <a:buNone/>
            </a:pPr>
            <a:r>
              <a:rPr lang="fr-CA" sz="2000" dirty="0">
                <a:latin typeface="Calibri" panose="020F0502020204030204" pitchFamily="34" charset="0"/>
                <a:cs typeface="Calibri" panose="020F0502020204030204" pitchFamily="34" charset="0"/>
              </a:rPr>
              <a:t>L’article 21 du décret de 1967 précise quant à lui que cette délégation de pouvoir doit « mentionner expressément l’acte ou la décision déléguée » et qu’à l’issue de cette délégation, « le délégataire rend compte à l’assemblée de son exécution ». </a:t>
            </a:r>
          </a:p>
          <a:p>
            <a:pPr marL="0" indent="0">
              <a:buNone/>
            </a:pPr>
            <a:r>
              <a:rPr lang="fr-CA" sz="2000" dirty="0">
                <a:latin typeface="Calibri" panose="020F0502020204030204" pitchFamily="34" charset="0"/>
                <a:cs typeface="Calibri" panose="020F0502020204030204" pitchFamily="34" charset="0"/>
              </a:rPr>
              <a:t> En outre, l’article précise que cette délégation ne peut priver l’assemblée générale de son pouvoir de contrôle sur l’administration de l’immeuble et la gestion du syndic : on peut ainsi considérer qu’il n’est pas possible de déléguer au conseil syndical la possibilité d’approuver les comptes de la copropriété ou de donner quitus au syndic…. </a:t>
            </a:r>
            <a:endParaRPr lang="fr-FR"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58921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768731"/>
          </a:xfrm>
        </p:spPr>
        <p:txBody>
          <a:bodyPr>
            <a:normAutofit/>
          </a:bodyPr>
          <a:lstStyle/>
          <a:p>
            <a:pPr algn="ctr"/>
            <a:endParaRPr lang="fr-FR" b="1" dirty="0"/>
          </a:p>
        </p:txBody>
      </p:sp>
      <p:sp>
        <p:nvSpPr>
          <p:cNvPr id="3" name="Espace réservé du contenu 2"/>
          <p:cNvSpPr>
            <a:spLocks noGrp="1"/>
          </p:cNvSpPr>
          <p:nvPr>
            <p:ph idx="1"/>
          </p:nvPr>
        </p:nvSpPr>
        <p:spPr>
          <a:xfrm>
            <a:off x="838200" y="1261872"/>
            <a:ext cx="10515600" cy="4915091"/>
          </a:xfrm>
        </p:spPr>
        <p:txBody>
          <a:bodyPr>
            <a:normAutofit/>
          </a:bodyPr>
          <a:lstStyle/>
          <a:p>
            <a:pPr marL="0" indent="0" algn="just">
              <a:buNone/>
            </a:pPr>
            <a:r>
              <a:rPr lang="fr-CA" sz="2000" dirty="0">
                <a:latin typeface="Calibri" panose="020F0502020204030204" pitchFamily="34" charset="0"/>
                <a:cs typeface="Calibri" panose="020F0502020204030204" pitchFamily="34" charset="0"/>
              </a:rPr>
              <a:t>Un rapprochement est ici possible avec l’article 21-1 de la loi de 1965, concernant la délégation de pouvoir élargie, qui prévoit bien que cette délégation ne peut pas porter sur l’approbation des comptes, sur la détermination du budget prévisionnel, ou sur les adaptations du règlement de copropriété. </a:t>
            </a:r>
            <a:endParaRPr lang="fr-FR"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93776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E7ADDF-1FD0-5591-CD91-E986F8628752}"/>
              </a:ext>
            </a:extLst>
          </p:cNvPr>
          <p:cNvSpPr>
            <a:spLocks noGrp="1"/>
          </p:cNvSpPr>
          <p:nvPr>
            <p:ph type="title"/>
          </p:nvPr>
        </p:nvSpPr>
        <p:spPr>
          <a:xfrm>
            <a:off x="838200" y="365125"/>
            <a:ext cx="10515600" cy="1079627"/>
          </a:xfrm>
        </p:spPr>
        <p:txBody>
          <a:bodyPr>
            <a:normAutofit/>
          </a:bodyPr>
          <a:lstStyle/>
          <a:p>
            <a:r>
              <a:rPr lang="fr-CA" sz="3500" dirty="0">
                <a:solidFill>
                  <a:srgbClr val="0070C0"/>
                </a:solidFill>
                <a:latin typeface="Calibri" panose="020F0502020204030204" pitchFamily="34" charset="0"/>
                <a:cs typeface="Calibri" panose="020F0502020204030204" pitchFamily="34" charset="0"/>
              </a:rPr>
              <a:t>II / Le champ d’application de la délégation de pouvoir étendue</a:t>
            </a:r>
            <a:endParaRPr lang="fr-FR" sz="3500" dirty="0">
              <a:solidFill>
                <a:srgbClr val="0070C0"/>
              </a:solidFill>
              <a:latin typeface="Calibri" panose="020F0502020204030204" pitchFamily="34" charset="0"/>
              <a:cs typeface="Calibri" panose="020F0502020204030204" pitchFamily="34" charset="0"/>
            </a:endParaRPr>
          </a:p>
        </p:txBody>
      </p:sp>
      <p:sp>
        <p:nvSpPr>
          <p:cNvPr id="3" name="Espace réservé du contenu 2">
            <a:extLst>
              <a:ext uri="{FF2B5EF4-FFF2-40B4-BE49-F238E27FC236}">
                <a16:creationId xmlns:a16="http://schemas.microsoft.com/office/drawing/2014/main" id="{E9FDECC9-48A9-9DF3-0C25-9E3B21A6B7DE}"/>
              </a:ext>
            </a:extLst>
          </p:cNvPr>
          <p:cNvSpPr>
            <a:spLocks noGrp="1"/>
          </p:cNvSpPr>
          <p:nvPr>
            <p:ph idx="1"/>
          </p:nvPr>
        </p:nvSpPr>
        <p:spPr>
          <a:xfrm>
            <a:off x="838200" y="1444752"/>
            <a:ext cx="10515600" cy="4732211"/>
          </a:xfrm>
        </p:spPr>
        <p:txBody>
          <a:bodyPr vert="horz" lIns="91440" tIns="45720" rIns="91440" bIns="45720" rtlCol="0" anchor="t">
            <a:normAutofit fontScale="92500" lnSpcReduction="20000"/>
          </a:bodyPr>
          <a:lstStyle/>
          <a:p>
            <a:pPr marL="0" indent="0">
              <a:buNone/>
            </a:pPr>
            <a:r>
              <a:rPr lang="fr-CA" b="1" dirty="0">
                <a:solidFill>
                  <a:srgbClr val="C00000"/>
                </a:solidFill>
                <a:latin typeface="Calibri" panose="020F0502020204030204" pitchFamily="34" charset="0"/>
                <a:cs typeface="Calibri" panose="020F0502020204030204" pitchFamily="34" charset="0"/>
              </a:rPr>
              <a:t>A/ Les types de décisions pouvant être déléguées </a:t>
            </a:r>
          </a:p>
          <a:p>
            <a:pPr marL="0" indent="0" algn="just">
              <a:buNone/>
            </a:pPr>
            <a:r>
              <a:rPr lang="fr-CA" sz="2000" dirty="0">
                <a:latin typeface="Calibri" panose="020F0502020204030204" pitchFamily="34" charset="0"/>
                <a:cs typeface="Calibri" panose="020F0502020204030204" pitchFamily="34" charset="0"/>
              </a:rPr>
              <a:t>L’article 21-1 de la loi de 1965 énonce qu’il est possible de déléguer au CS le pouvoir de prendre « tout ou partie des décisions relevant de la majorité des voix exprimées des copropriétaires présents, représentés, ou votant par correspondance ». </a:t>
            </a:r>
          </a:p>
          <a:p>
            <a:pPr algn="just">
              <a:buFont typeface="Symbol" panose="05050102010706020507" pitchFamily="18" charset="2"/>
              <a:buChar char="Þ"/>
            </a:pPr>
            <a:r>
              <a:rPr lang="fr-CA" sz="2000" dirty="0">
                <a:latin typeface="Calibri" panose="020F0502020204030204" pitchFamily="34" charset="0"/>
                <a:cs typeface="Calibri" panose="020F0502020204030204" pitchFamily="34" charset="0"/>
              </a:rPr>
              <a:t>Le texte renvoie aux décisions pouvant être prises à la majorité de l’article 24. </a:t>
            </a:r>
          </a:p>
          <a:p>
            <a:pPr marL="0" indent="0" algn="just">
              <a:buNone/>
            </a:pPr>
            <a:r>
              <a:rPr lang="fr-CA" sz="2000" dirty="0">
                <a:latin typeface="Calibri" panose="020F0502020204030204" pitchFamily="34" charset="0"/>
                <a:cs typeface="Calibri" panose="020F0502020204030204" pitchFamily="34" charset="0"/>
              </a:rPr>
              <a:t>Pour rappel, cette majorité de l’article 24 s’applique notamment aux décisions suivantes, expressément visées par le texte : </a:t>
            </a:r>
          </a:p>
          <a:p>
            <a:pPr algn="just">
              <a:buFontTx/>
              <a:buChar char="-"/>
            </a:pPr>
            <a:r>
              <a:rPr lang="fr-CA" sz="2000" dirty="0">
                <a:latin typeface="Calibri" panose="020F0502020204030204" pitchFamily="34" charset="0"/>
                <a:cs typeface="Calibri" panose="020F0502020204030204" pitchFamily="34" charset="0"/>
              </a:rPr>
              <a:t>Les travaux nécessaires à la conservation de l’immeuble ainsi qu’à la préservation de la santé et de la sécurité physique des occupants […] ;</a:t>
            </a:r>
          </a:p>
          <a:p>
            <a:pPr algn="just">
              <a:buFontTx/>
              <a:buChar char="-"/>
            </a:pPr>
            <a:r>
              <a:rPr lang="fr-CA" sz="2000" dirty="0">
                <a:latin typeface="Calibri" panose="020F0502020204030204" pitchFamily="34" charset="0"/>
                <a:cs typeface="Calibri" panose="020F0502020204030204" pitchFamily="34" charset="0"/>
              </a:rPr>
              <a:t>Les modalités de réalisation et d’exécution des travaux rendus obligatoires en vertu de dispositions législatives ou réglementaires […]; </a:t>
            </a:r>
          </a:p>
          <a:p>
            <a:pPr>
              <a:buFontTx/>
              <a:buChar char="-"/>
            </a:pPr>
            <a:r>
              <a:rPr lang="fr-CA" sz="2100" dirty="0">
                <a:latin typeface="Calibri" panose="020F0502020204030204" pitchFamily="34" charset="0"/>
                <a:cs typeface="Calibri" panose="020F0502020204030204" pitchFamily="34" charset="0"/>
              </a:rPr>
              <a:t>La décision d’équiper les emplacements de stationnement avec des bornes de recharge pour véhicules électriques… </a:t>
            </a:r>
          </a:p>
          <a:p>
            <a:pPr marL="0" indent="0" algn="just">
              <a:buNone/>
            </a:pPr>
            <a:r>
              <a:rPr lang="fr-CA" sz="2100" dirty="0">
                <a:latin typeface="Calibri" panose="020F0502020204030204" pitchFamily="34" charset="0"/>
                <a:cs typeface="Calibri" panose="020F0502020204030204" pitchFamily="34" charset="0"/>
              </a:rPr>
              <a:t>Il faut aussi rappeler que la majorité de l’article 24 est la majorité qui s’applique à défaut de précision contraire par les textes. Exemple : l’autorisation donnée au syndic d’agir en justice, ou encore l’approbation des comptes et le vote du quitus. </a:t>
            </a:r>
            <a:endParaRPr lang="fr-CA" dirty="0">
              <a:latin typeface="Calibri" panose="020F0502020204030204" pitchFamily="34" charset="0"/>
              <a:cs typeface="Calibri" panose="020F0502020204030204" pitchFamily="34" charset="0"/>
            </a:endParaRPr>
          </a:p>
          <a:p>
            <a:pPr marL="0" indent="0">
              <a:buNone/>
            </a:pPr>
            <a:endParaRPr lang="fr-CA" dirty="0">
              <a:latin typeface="Calibri" panose="020F0502020204030204" pitchFamily="34" charset="0"/>
              <a:cs typeface="Calibri" panose="020F0502020204030204" pitchFamily="34" charset="0"/>
            </a:endParaRPr>
          </a:p>
          <a:p>
            <a:pPr marL="0" indent="0">
              <a:buNone/>
            </a:pPr>
            <a:endParaRPr lang="fr-CA" dirty="0">
              <a:latin typeface="Calibri" panose="020F0502020204030204" pitchFamily="34" charset="0"/>
              <a:cs typeface="Calibri" panose="020F0502020204030204" pitchFamily="34" charset="0"/>
            </a:endParaRPr>
          </a:p>
          <a:p>
            <a:pPr marL="0" indent="0">
              <a:buNone/>
            </a:pPr>
            <a:endParaRPr lang="fr-CA" dirty="0">
              <a:latin typeface="Calibri" panose="020F0502020204030204" pitchFamily="34" charset="0"/>
              <a:cs typeface="Calibri" panose="020F0502020204030204" pitchFamily="34" charset="0"/>
            </a:endParaRPr>
          </a:p>
          <a:p>
            <a:pPr marL="0" indent="0">
              <a:buNone/>
            </a:pPr>
            <a:endParaRPr lang="fr-FR" dirty="0"/>
          </a:p>
          <a:p>
            <a:pPr marL="0" indent="0">
              <a:buNone/>
            </a:pPr>
            <a:endParaRPr lang="fr-CA" dirty="0"/>
          </a:p>
        </p:txBody>
      </p:sp>
    </p:spTree>
    <p:extLst>
      <p:ext uri="{BB962C8B-B14F-4D97-AF65-F5344CB8AC3E}">
        <p14:creationId xmlns:p14="http://schemas.microsoft.com/office/powerpoint/2010/main" val="1872614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500" dirty="0">
                <a:solidFill>
                  <a:srgbClr val="0070C0"/>
                </a:solidFill>
                <a:latin typeface="Calibri" panose="020F0502020204030204" pitchFamily="34" charset="0"/>
                <a:cs typeface="Calibri" panose="020F0502020204030204" pitchFamily="34" charset="0"/>
              </a:rPr>
              <a:t>II / Le champ d’application de la délégation de pouvoir étendue</a:t>
            </a:r>
            <a:endParaRPr lang="fr-FR" sz="3500" dirty="0">
              <a:latin typeface="Calibri" panose="020F0502020204030204" pitchFamily="34" charset="0"/>
              <a:cs typeface="Calibri" panose="020F0502020204030204" pitchFamily="34" charset="0"/>
            </a:endParaRPr>
          </a:p>
        </p:txBody>
      </p:sp>
      <p:sp>
        <p:nvSpPr>
          <p:cNvPr id="3" name="Espace réservé du contenu 2"/>
          <p:cNvSpPr>
            <a:spLocks noGrp="1"/>
          </p:cNvSpPr>
          <p:nvPr>
            <p:ph idx="1"/>
          </p:nvPr>
        </p:nvSpPr>
        <p:spPr/>
        <p:txBody>
          <a:bodyPr/>
          <a:lstStyle/>
          <a:p>
            <a:pPr marL="0" indent="0">
              <a:buNone/>
            </a:pPr>
            <a:r>
              <a:rPr lang="fr-CA" sz="2600" b="1" dirty="0">
                <a:solidFill>
                  <a:srgbClr val="C00000"/>
                </a:solidFill>
                <a:latin typeface="Calibri" panose="020F0502020204030204" pitchFamily="34" charset="0"/>
                <a:cs typeface="Calibri" panose="020F0502020204030204" pitchFamily="34" charset="0"/>
              </a:rPr>
              <a:t>B/ Les décisions ne pouvant pas être déléguées</a:t>
            </a:r>
            <a:endParaRPr lang="fr-FR" sz="2600" b="1" dirty="0">
              <a:solidFill>
                <a:srgbClr val="C00000"/>
              </a:solidFill>
              <a:latin typeface="Calibri" panose="020F0502020204030204" pitchFamily="34" charset="0"/>
              <a:cs typeface="Calibri" panose="020F0502020204030204" pitchFamily="34" charset="0"/>
            </a:endParaRPr>
          </a:p>
          <a:p>
            <a:pPr marL="0" indent="0">
              <a:buNone/>
            </a:pPr>
            <a:r>
              <a:rPr lang="fr-CA" sz="1900" dirty="0">
                <a:latin typeface="Calibri" panose="020F0502020204030204" pitchFamily="34" charset="0"/>
                <a:cs typeface="Calibri" panose="020F0502020204030204" pitchFamily="34" charset="0"/>
              </a:rPr>
              <a:t>L’article 21-1 prévoit expressément que la délégation de pouvoirs ne peut pas porter sur : </a:t>
            </a:r>
          </a:p>
          <a:p>
            <a:pPr>
              <a:buFontTx/>
              <a:buChar char="-"/>
            </a:pPr>
            <a:r>
              <a:rPr lang="fr-CA" sz="1900" dirty="0">
                <a:latin typeface="Calibri" panose="020F0502020204030204" pitchFamily="34" charset="0"/>
                <a:cs typeface="Calibri" panose="020F0502020204030204" pitchFamily="34" charset="0"/>
              </a:rPr>
              <a:t>l’approbation des comptes ; </a:t>
            </a:r>
          </a:p>
          <a:p>
            <a:pPr>
              <a:buFontTx/>
              <a:buChar char="-"/>
            </a:pPr>
            <a:r>
              <a:rPr lang="fr-CA" sz="1900" dirty="0">
                <a:latin typeface="Calibri" panose="020F0502020204030204" pitchFamily="34" charset="0"/>
                <a:cs typeface="Calibri" panose="020F0502020204030204" pitchFamily="34" charset="0"/>
              </a:rPr>
              <a:t>La détermination du budget prévisionnel ; </a:t>
            </a:r>
          </a:p>
          <a:p>
            <a:pPr>
              <a:buFontTx/>
              <a:buChar char="-"/>
            </a:pPr>
            <a:r>
              <a:rPr lang="fr-CA" sz="1900" dirty="0">
                <a:latin typeface="Calibri" panose="020F0502020204030204" pitchFamily="34" charset="0"/>
                <a:cs typeface="Calibri" panose="020F0502020204030204" pitchFamily="34" charset="0"/>
              </a:rPr>
              <a:t>Les adaptations du règlements de copropriété rendues nécessaires par les modifications législatives et réglementaires intervenues depuis son établissement ;</a:t>
            </a:r>
          </a:p>
          <a:p>
            <a:pPr marL="0" indent="0">
              <a:buNone/>
            </a:pPr>
            <a:r>
              <a:rPr lang="fr-CA" sz="1900" dirty="0">
                <a:latin typeface="Calibri" panose="020F0502020204030204" pitchFamily="34" charset="0"/>
                <a:cs typeface="Calibri" panose="020F0502020204030204" pitchFamily="34" charset="0"/>
              </a:rPr>
              <a:t>Le législateur a ainsi voulu éviter que le syndicat des copropriétaires ne se dessaisisse intégralement de ses prérogatives, au premier rang desquelles figurent les questions d’ordre financier : ainsi, l’approbation des comptes et la détermination du budget prévisionnel ne peuvent faire l’objet d’une délégation de pouvoir au profit du CS. </a:t>
            </a:r>
          </a:p>
        </p:txBody>
      </p:sp>
    </p:spTree>
    <p:extLst>
      <p:ext uri="{BB962C8B-B14F-4D97-AF65-F5344CB8AC3E}">
        <p14:creationId xmlns:p14="http://schemas.microsoft.com/office/powerpoint/2010/main" val="3236052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
            <a:ext cx="10515600" cy="1463040"/>
          </a:xfrm>
        </p:spPr>
        <p:txBody>
          <a:bodyPr>
            <a:normAutofit/>
          </a:bodyPr>
          <a:lstStyle/>
          <a:p>
            <a:r>
              <a:rPr lang="fr-CA" sz="3500" dirty="0">
                <a:solidFill>
                  <a:srgbClr val="0070C0"/>
                </a:solidFill>
                <a:latin typeface="Calibri" panose="020F0502020204030204" pitchFamily="34" charset="0"/>
                <a:cs typeface="Calibri" panose="020F0502020204030204" pitchFamily="34" charset="0"/>
              </a:rPr>
              <a:t>III/ Les conditions de la délégation</a:t>
            </a:r>
            <a:endParaRPr lang="fr-FR" sz="3500"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idx="1"/>
          </p:nvPr>
        </p:nvSpPr>
        <p:spPr>
          <a:xfrm>
            <a:off x="838200" y="1170432"/>
            <a:ext cx="10515600" cy="5006531"/>
          </a:xfrm>
        </p:spPr>
        <p:txBody>
          <a:bodyPr>
            <a:normAutofit fontScale="55000" lnSpcReduction="20000"/>
          </a:bodyPr>
          <a:lstStyle/>
          <a:p>
            <a:pPr marL="0" indent="0">
              <a:buNone/>
            </a:pPr>
            <a:r>
              <a:rPr lang="fr-CA" sz="5500" b="1" dirty="0">
                <a:solidFill>
                  <a:srgbClr val="C00000"/>
                </a:solidFill>
                <a:latin typeface="Calibri" panose="020F0502020204030204" pitchFamily="34" charset="0"/>
                <a:cs typeface="Calibri" panose="020F0502020204030204" pitchFamily="34" charset="0"/>
              </a:rPr>
              <a:t>A/ Les conditions préalables</a:t>
            </a:r>
          </a:p>
          <a:p>
            <a:pPr marL="0" indent="0">
              <a:buNone/>
            </a:pPr>
            <a:endParaRPr lang="fr-CA" dirty="0"/>
          </a:p>
          <a:p>
            <a:pPr marL="0" indent="0">
              <a:buNone/>
            </a:pPr>
            <a:r>
              <a:rPr lang="fr-CA" sz="3500" b="1" u="sng" dirty="0">
                <a:latin typeface="Calibri" panose="020F0502020204030204" pitchFamily="34" charset="0"/>
                <a:cs typeface="Calibri" panose="020F0502020204030204" pitchFamily="34" charset="0"/>
              </a:rPr>
              <a:t>1</a:t>
            </a:r>
            <a:r>
              <a:rPr lang="fr-CA" sz="3500" b="1" u="sng" baseline="30000" dirty="0">
                <a:latin typeface="Calibri" panose="020F0502020204030204" pitchFamily="34" charset="0"/>
                <a:cs typeface="Calibri" panose="020F0502020204030204" pitchFamily="34" charset="0"/>
              </a:rPr>
              <a:t>re</a:t>
            </a:r>
            <a:r>
              <a:rPr lang="fr-CA" sz="3500" b="1" u="sng" dirty="0">
                <a:latin typeface="Calibri" panose="020F0502020204030204" pitchFamily="34" charset="0"/>
                <a:cs typeface="Calibri" panose="020F0502020204030204" pitchFamily="34" charset="0"/>
              </a:rPr>
              <a:t> condition : un nombre minimum de conseillers syndicaux</a:t>
            </a:r>
          </a:p>
          <a:p>
            <a:pPr marL="0" indent="0" algn="just">
              <a:buNone/>
            </a:pPr>
            <a:r>
              <a:rPr lang="fr-CA" sz="3500" dirty="0">
                <a:latin typeface="Calibri" panose="020F0502020204030204" pitchFamily="34" charset="0"/>
                <a:cs typeface="Calibri" panose="020F0502020204030204" pitchFamily="34" charset="0"/>
              </a:rPr>
              <a:t>Pour que la délégation puisse être consentie, l’article 21-1 de la loi de 1965 impose que le conseil syndical soit composé « d’au moins trois membres ». </a:t>
            </a:r>
          </a:p>
          <a:p>
            <a:pPr marL="0" indent="0">
              <a:buNone/>
            </a:pPr>
            <a:r>
              <a:rPr lang="fr-CA" sz="3500" b="1" u="sng" dirty="0">
                <a:latin typeface="Calibri" panose="020F0502020204030204" pitchFamily="34" charset="0"/>
                <a:cs typeface="Calibri" panose="020F0502020204030204" pitchFamily="34" charset="0"/>
              </a:rPr>
              <a:t>2</a:t>
            </a:r>
            <a:r>
              <a:rPr lang="fr-CA" sz="3500" b="1" u="sng" baseline="30000" dirty="0">
                <a:latin typeface="Calibri" panose="020F0502020204030204" pitchFamily="34" charset="0"/>
                <a:cs typeface="Calibri" panose="020F0502020204030204" pitchFamily="34" charset="0"/>
              </a:rPr>
              <a:t>ème</a:t>
            </a:r>
            <a:r>
              <a:rPr lang="fr-CA" sz="3500" b="1" u="sng" dirty="0">
                <a:latin typeface="Calibri" panose="020F0502020204030204" pitchFamily="34" charset="0"/>
                <a:cs typeface="Calibri" panose="020F0502020204030204" pitchFamily="34" charset="0"/>
              </a:rPr>
              <a:t> condition : un montant maximum des dépenses fixée par l’AG</a:t>
            </a:r>
          </a:p>
          <a:p>
            <a:pPr marL="0" indent="0" algn="just">
              <a:buNone/>
            </a:pPr>
            <a:r>
              <a:rPr lang="fr-CA" sz="3500" dirty="0">
                <a:latin typeface="Calibri" panose="020F0502020204030204" pitchFamily="34" charset="0"/>
                <a:cs typeface="Calibri" panose="020F0502020204030204" pitchFamily="34" charset="0"/>
              </a:rPr>
              <a:t>Condition fixée par l’article 21-2, qui oblige l’assemblée générale à fixer le montant maximum des sommes allouées au CS pour mettre en œuvre sa délégation de pouvoir. </a:t>
            </a:r>
          </a:p>
          <a:p>
            <a:pPr marL="0" indent="0">
              <a:buNone/>
            </a:pPr>
            <a:r>
              <a:rPr lang="fr-CA" sz="3500" b="1" u="sng" dirty="0">
                <a:latin typeface="Calibri" panose="020F0502020204030204" pitchFamily="34" charset="0"/>
                <a:cs typeface="Calibri" panose="020F0502020204030204" pitchFamily="34" charset="0"/>
              </a:rPr>
              <a:t>3</a:t>
            </a:r>
            <a:r>
              <a:rPr lang="fr-CA" sz="3500" b="1" u="sng" baseline="30000" dirty="0">
                <a:latin typeface="Calibri" panose="020F0502020204030204" pitchFamily="34" charset="0"/>
                <a:cs typeface="Calibri" panose="020F0502020204030204" pitchFamily="34" charset="0"/>
              </a:rPr>
              <a:t>eme</a:t>
            </a:r>
            <a:r>
              <a:rPr lang="fr-CA" sz="3500" b="1" u="sng" dirty="0">
                <a:latin typeface="Calibri" panose="020F0502020204030204" pitchFamily="34" charset="0"/>
                <a:cs typeface="Calibri" panose="020F0502020204030204" pitchFamily="34" charset="0"/>
              </a:rPr>
              <a:t> condition : une assurance de responsabilité civile</a:t>
            </a:r>
          </a:p>
          <a:p>
            <a:pPr marL="0" indent="0" algn="just">
              <a:buNone/>
            </a:pPr>
            <a:r>
              <a:rPr lang="fr-CA" sz="3500" dirty="0">
                <a:latin typeface="Calibri" panose="020F0502020204030204" pitchFamily="34" charset="0"/>
                <a:cs typeface="Calibri" panose="020F0502020204030204" pitchFamily="34" charset="0"/>
              </a:rPr>
              <a:t>Condition fixée par l’article 21-4, qui prévoit que « le syndicat des copropriétaires souscrit, pour chacun des membres du CS, une assurance de responsabilité civile ». </a:t>
            </a:r>
          </a:p>
          <a:p>
            <a:pPr marL="0" indent="0">
              <a:buNone/>
            </a:pPr>
            <a:r>
              <a:rPr lang="fr-CA" sz="3500" b="1" u="sng" dirty="0">
                <a:latin typeface="Calibri" panose="020F0502020204030204" pitchFamily="34" charset="0"/>
                <a:cs typeface="Calibri" panose="020F0502020204030204" pitchFamily="34" charset="0"/>
              </a:rPr>
              <a:t>4eme condition : une limite temporelle</a:t>
            </a:r>
          </a:p>
          <a:p>
            <a:pPr marL="0" indent="0" algn="just">
              <a:buNone/>
            </a:pPr>
            <a:r>
              <a:rPr lang="fr-CA" sz="3500" dirty="0">
                <a:latin typeface="Calibri" panose="020F0502020204030204" pitchFamily="34" charset="0"/>
                <a:cs typeface="Calibri" panose="020F0502020204030204" pitchFamily="34" charset="0"/>
              </a:rPr>
              <a:t>Condition fixée par l’article 21-3 : la délégation de pouvoirs est accordée au conseil syndical pour une durée maximale de deux ans. Elle est renouvelable par une décision expresse de l’assemblée générale. </a:t>
            </a:r>
          </a:p>
          <a:p>
            <a:pPr marL="0" indent="0">
              <a:buNone/>
            </a:pPr>
            <a:endParaRPr lang="fr-CA" dirty="0"/>
          </a:p>
          <a:p>
            <a:pPr marL="0" indent="0">
              <a:buNone/>
            </a:pPr>
            <a:r>
              <a:rPr lang="fr-CA" dirty="0"/>
              <a:t> </a:t>
            </a:r>
            <a:endParaRPr lang="fr-FR" dirty="0"/>
          </a:p>
        </p:txBody>
      </p:sp>
    </p:spTree>
    <p:extLst>
      <p:ext uri="{BB962C8B-B14F-4D97-AF65-F5344CB8AC3E}">
        <p14:creationId xmlns:p14="http://schemas.microsoft.com/office/powerpoint/2010/main" val="13958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430403"/>
          </a:xfrm>
        </p:spPr>
        <p:txBody>
          <a:bodyPr>
            <a:normAutofit fontScale="90000"/>
          </a:bodyPr>
          <a:lstStyle/>
          <a:p>
            <a:br>
              <a:rPr lang="fr-CA" b="1" dirty="0">
                <a:solidFill>
                  <a:srgbClr val="C00000"/>
                </a:solidFill>
                <a:latin typeface="Calibri" panose="020F0502020204030204" pitchFamily="34" charset="0"/>
                <a:cs typeface="Calibri" panose="020F0502020204030204" pitchFamily="34" charset="0"/>
              </a:rPr>
            </a:br>
            <a:br>
              <a:rPr lang="fr-CA" b="1" dirty="0">
                <a:solidFill>
                  <a:srgbClr val="C00000"/>
                </a:solidFill>
                <a:latin typeface="Calibri" panose="020F0502020204030204" pitchFamily="34" charset="0"/>
                <a:cs typeface="Calibri" panose="020F0502020204030204" pitchFamily="34" charset="0"/>
              </a:rPr>
            </a:br>
            <a:r>
              <a:rPr lang="fr-CA" dirty="0">
                <a:solidFill>
                  <a:srgbClr val="0070C0"/>
                </a:solidFill>
                <a:latin typeface="Calibri" panose="020F0502020204030204" pitchFamily="34" charset="0"/>
                <a:cs typeface="Calibri" panose="020F0502020204030204" pitchFamily="34" charset="0"/>
              </a:rPr>
              <a:t>III/ Les conditions de la délégation</a:t>
            </a:r>
            <a:br>
              <a:rPr lang="fr-CA" b="1" dirty="0">
                <a:solidFill>
                  <a:srgbClr val="C00000"/>
                </a:solidFill>
                <a:latin typeface="Calibri" panose="020F0502020204030204" pitchFamily="34" charset="0"/>
                <a:cs typeface="Calibri" panose="020F0502020204030204" pitchFamily="34" charset="0"/>
              </a:rPr>
            </a:br>
            <a:br>
              <a:rPr lang="fr-CA" b="1" dirty="0">
                <a:solidFill>
                  <a:srgbClr val="C00000"/>
                </a:solidFill>
                <a:latin typeface="Calibri" panose="020F0502020204030204" pitchFamily="34" charset="0"/>
                <a:cs typeface="Calibri" panose="020F0502020204030204" pitchFamily="34" charset="0"/>
              </a:rPr>
            </a:br>
            <a:r>
              <a:rPr lang="fr-CA" sz="3300" b="1" dirty="0">
                <a:solidFill>
                  <a:srgbClr val="C00000"/>
                </a:solidFill>
                <a:latin typeface="Calibri" panose="020F0502020204030204" pitchFamily="34" charset="0"/>
                <a:cs typeface="Calibri" panose="020F0502020204030204" pitchFamily="34" charset="0"/>
              </a:rPr>
              <a:t>B/ Les conditions d’exécution et formalités postérieures</a:t>
            </a:r>
            <a:endParaRPr lang="fr-FR" sz="3300" b="1" dirty="0">
              <a:solidFill>
                <a:srgbClr val="C0000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idx="1"/>
          </p:nvPr>
        </p:nvSpPr>
        <p:spPr/>
        <p:txBody>
          <a:bodyPr>
            <a:normAutofit fontScale="92500" lnSpcReduction="20000"/>
          </a:bodyPr>
          <a:lstStyle/>
          <a:p>
            <a:pPr marL="0" indent="0" algn="just">
              <a:buNone/>
            </a:pPr>
            <a:endParaRPr lang="fr-CA" sz="2000" b="1" dirty="0">
              <a:latin typeface="Calibri" panose="020F0502020204030204" pitchFamily="34" charset="0"/>
              <a:cs typeface="Calibri" panose="020F0502020204030204" pitchFamily="34" charset="0"/>
            </a:endParaRPr>
          </a:p>
          <a:p>
            <a:pPr marL="0" indent="0" algn="just">
              <a:buNone/>
            </a:pPr>
            <a:r>
              <a:rPr lang="fr-CA" sz="2000" b="1" dirty="0">
                <a:latin typeface="Calibri" panose="020F0502020204030204" pitchFamily="34" charset="0"/>
                <a:cs typeface="Calibri" panose="020F0502020204030204" pitchFamily="34" charset="0"/>
              </a:rPr>
              <a:t>Article 21-5 </a:t>
            </a:r>
            <a:r>
              <a:rPr lang="fr-CA" sz="2000" dirty="0">
                <a:latin typeface="Calibri" panose="020F0502020204030204" pitchFamily="34" charset="0"/>
                <a:cs typeface="Calibri" panose="020F0502020204030204" pitchFamily="34" charset="0"/>
              </a:rPr>
              <a:t>: « </a:t>
            </a:r>
            <a:r>
              <a:rPr lang="fr-FR" sz="2000" dirty="0">
                <a:latin typeface="Calibri" panose="020F0502020204030204" pitchFamily="34" charset="0"/>
                <a:cs typeface="Calibri" panose="020F0502020204030204" pitchFamily="34" charset="0"/>
              </a:rPr>
              <a:t>Les décisions du conseil syndical pour l'exercice de la délégation de pouvoirs mentionnée à l'article 21-1 sont prises à la majorité de ses membres. En cas de partage des voix, le président du conseil syndical a voix prépondérante.</a:t>
            </a:r>
          </a:p>
          <a:p>
            <a:pPr marL="0" indent="0">
              <a:buNone/>
            </a:pPr>
            <a:r>
              <a:rPr lang="fr-FR" sz="2000" dirty="0">
                <a:latin typeface="Calibri" panose="020F0502020204030204" pitchFamily="34" charset="0"/>
                <a:cs typeface="Calibri" panose="020F0502020204030204" pitchFamily="34" charset="0"/>
              </a:rPr>
              <a:t>Le conseil syndical rend compte de l'exercice de sa délégation de pouvoirs devant l'assemblée générale votant l'approbation des comptes.</a:t>
            </a:r>
          </a:p>
          <a:p>
            <a:pPr marL="0" indent="0">
              <a:buNone/>
            </a:pPr>
            <a:r>
              <a:rPr lang="fr-FR" sz="2000" dirty="0">
                <a:latin typeface="Calibri" panose="020F0502020204030204" pitchFamily="34" charset="0"/>
                <a:cs typeface="Calibri" panose="020F0502020204030204" pitchFamily="34" charset="0"/>
              </a:rPr>
              <a:t>Il établit un rapport en vue de l'information des copropriétaires. »</a:t>
            </a:r>
            <a:endParaRPr lang="fr-CA" sz="2000" dirty="0"/>
          </a:p>
          <a:p>
            <a:pPr marL="0" indent="0" algn="just">
              <a:buNone/>
            </a:pPr>
            <a:r>
              <a:rPr lang="fr-CA" sz="2000" dirty="0">
                <a:latin typeface="Calibri" panose="020F0502020204030204" pitchFamily="34" charset="0"/>
                <a:cs typeface="Calibri" panose="020F0502020204030204" pitchFamily="34" charset="0"/>
              </a:rPr>
              <a:t>Ce rapport est lui-même visé par l’article 11 du décret du 17 mars 1967. L’annexion de ce rapport à la convocation de l’assemblée générale n’est toutefois pas une condition de validité de celle-ci ; il n’est pas requis à peine de validité de la décision. </a:t>
            </a:r>
          </a:p>
          <a:p>
            <a:pPr marL="0" indent="0" algn="just">
              <a:buNone/>
            </a:pPr>
            <a:r>
              <a:rPr lang="fr-CA" sz="2000" dirty="0">
                <a:latin typeface="Calibri" panose="020F0502020204030204" pitchFamily="34" charset="0"/>
                <a:cs typeface="Calibri" panose="020F0502020204030204" pitchFamily="34" charset="0"/>
              </a:rPr>
              <a:t>En outre, l’article 21-1 du décret du 17 mars 1967 prévoit que les décisions du CS sont consignées dans un procès-verbal, signé par deux de ses membres. </a:t>
            </a:r>
          </a:p>
          <a:p>
            <a:pPr marL="0" indent="0" algn="just">
              <a:buNone/>
            </a:pPr>
            <a:r>
              <a:rPr lang="fr-CA" sz="2000" dirty="0">
                <a:latin typeface="Calibri" panose="020F0502020204030204" pitchFamily="34" charset="0"/>
                <a:cs typeface="Calibri" panose="020F0502020204030204" pitchFamily="34" charset="0"/>
              </a:rPr>
              <a:t>Le PV doit mentionner le nom des membres du conseil syndical ayant participé à la délibération et le sens de leur vote. </a:t>
            </a:r>
          </a:p>
          <a:p>
            <a:pPr marL="0" indent="0" algn="just">
              <a:buNone/>
            </a:pPr>
            <a:r>
              <a:rPr lang="fr-CA" sz="2000" dirty="0">
                <a:latin typeface="Calibri" panose="020F0502020204030204" pitchFamily="34" charset="0"/>
                <a:cs typeface="Calibri" panose="020F0502020204030204" pitchFamily="34" charset="0"/>
              </a:rPr>
              <a:t>Le PV des décisions du CS est transmis au syndic qui l’inscrit au registre des procès-verbaux des assemblées générales. </a:t>
            </a:r>
          </a:p>
          <a:p>
            <a:pPr marL="0" indent="0">
              <a:buNone/>
            </a:pPr>
            <a:endParaRPr lang="fr-CA" dirty="0"/>
          </a:p>
        </p:txBody>
      </p:sp>
    </p:spTree>
    <p:extLst>
      <p:ext uri="{BB962C8B-B14F-4D97-AF65-F5344CB8AC3E}">
        <p14:creationId xmlns:p14="http://schemas.microsoft.com/office/powerpoint/2010/main" val="345684454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Wisp</Template>
  <TotalTime>1820</TotalTime>
  <Words>1544</Words>
  <Application>Microsoft Office PowerPoint</Application>
  <PresentationFormat>Grand écran</PresentationFormat>
  <Paragraphs>75</Paragraphs>
  <Slides>12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12</vt:i4>
      </vt:variant>
    </vt:vector>
  </HeadingPairs>
  <TitlesOfParts>
    <vt:vector size="18" baseType="lpstr">
      <vt:lpstr>Aptos</vt:lpstr>
      <vt:lpstr>Aptos Display</vt:lpstr>
      <vt:lpstr>Arial</vt:lpstr>
      <vt:lpstr>Calibri</vt:lpstr>
      <vt:lpstr>Symbol</vt:lpstr>
      <vt:lpstr>Thème Office</vt:lpstr>
      <vt:lpstr>ARC   Formation  19 juin 2025  Les délégations de pouvoir au conseil syndical </vt:lpstr>
      <vt:lpstr>PLAN DE L’EXPOSE</vt:lpstr>
      <vt:lpstr>INTRODUCTION  </vt:lpstr>
      <vt:lpstr>Présentation PowerPoint</vt:lpstr>
      <vt:lpstr>Présentation PowerPoint</vt:lpstr>
      <vt:lpstr>II / Le champ d’application de la délégation de pouvoir étendue</vt:lpstr>
      <vt:lpstr>II / Le champ d’application de la délégation de pouvoir étendue</vt:lpstr>
      <vt:lpstr>III/ Les conditions de la délégation</vt:lpstr>
      <vt:lpstr>  III/ Les conditions de la délégation  B/ Les conditions d’exécution et formalités postérieures</vt:lpstr>
      <vt:lpstr>IV/ Quelle responsabilité pour les membres du conseil syndical dans ce cadre ?</vt:lpstr>
      <vt:lpstr> MERCI DE VOTRE ATTENTION </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Audrey Dejean de la Batie</dc:creator>
  <cp:lastModifiedBy>Asia LAJAJ</cp:lastModifiedBy>
  <cp:revision>1368</cp:revision>
  <cp:lastPrinted>2024-07-16T16:07:29Z</cp:lastPrinted>
  <dcterms:created xsi:type="dcterms:W3CDTF">2024-01-05T19:52:59Z</dcterms:created>
  <dcterms:modified xsi:type="dcterms:W3CDTF">2025-06-20T09:39:35Z</dcterms:modified>
</cp:coreProperties>
</file>