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1" r:id="rId3"/>
    <p:sldMasterId id="2147483718" r:id="rId4"/>
  </p:sldMasterIdLst>
  <p:notesMasterIdLst>
    <p:notesMasterId r:id="rId101"/>
  </p:notesMasterIdLst>
  <p:handoutMasterIdLst>
    <p:handoutMasterId r:id="rId102"/>
  </p:handoutMasterIdLst>
  <p:sldIdLst>
    <p:sldId id="257" r:id="rId5"/>
    <p:sldId id="258" r:id="rId6"/>
    <p:sldId id="594" r:id="rId7"/>
    <p:sldId id="699" r:id="rId8"/>
    <p:sldId id="700" r:id="rId9"/>
    <p:sldId id="693" r:id="rId10"/>
    <p:sldId id="368" r:id="rId11"/>
    <p:sldId id="264" r:id="rId12"/>
    <p:sldId id="261" r:id="rId13"/>
    <p:sldId id="613" r:id="rId14"/>
    <p:sldId id="262" r:id="rId15"/>
    <p:sldId id="690" r:id="rId16"/>
    <p:sldId id="614" r:id="rId17"/>
    <p:sldId id="703" r:id="rId18"/>
    <p:sldId id="377" r:id="rId19"/>
    <p:sldId id="704" r:id="rId20"/>
    <p:sldId id="705" r:id="rId21"/>
    <p:sldId id="706" r:id="rId22"/>
    <p:sldId id="707" r:id="rId23"/>
    <p:sldId id="708" r:id="rId24"/>
    <p:sldId id="709" r:id="rId25"/>
    <p:sldId id="710" r:id="rId26"/>
    <p:sldId id="711" r:id="rId27"/>
    <p:sldId id="338" r:id="rId28"/>
    <p:sldId id="713" r:id="rId29"/>
    <p:sldId id="282" r:id="rId30"/>
    <p:sldId id="283" r:id="rId31"/>
    <p:sldId id="712" r:id="rId32"/>
    <p:sldId id="371" r:id="rId33"/>
    <p:sldId id="729" r:id="rId34"/>
    <p:sldId id="737" r:id="rId35"/>
    <p:sldId id="291" r:id="rId36"/>
    <p:sldId id="288" r:id="rId37"/>
    <p:sldId id="378" r:id="rId38"/>
    <p:sldId id="375" r:id="rId39"/>
    <p:sldId id="730" r:id="rId40"/>
    <p:sldId id="731" r:id="rId41"/>
    <p:sldId id="732" r:id="rId42"/>
    <p:sldId id="701" r:id="rId43"/>
    <p:sldId id="714" r:id="rId44"/>
    <p:sldId id="715" r:id="rId45"/>
    <p:sldId id="738" r:id="rId46"/>
    <p:sldId id="733" r:id="rId47"/>
    <p:sldId id="734" r:id="rId48"/>
    <p:sldId id="735" r:id="rId49"/>
    <p:sldId id="301" r:id="rId50"/>
    <p:sldId id="302" r:id="rId51"/>
    <p:sldId id="736" r:id="rId52"/>
    <p:sldId id="716" r:id="rId53"/>
    <p:sldId id="365" r:id="rId54"/>
    <p:sldId id="366" r:id="rId55"/>
    <p:sldId id="345" r:id="rId56"/>
    <p:sldId id="306" r:id="rId57"/>
    <p:sldId id="308" r:id="rId58"/>
    <p:sldId id="309" r:id="rId59"/>
    <p:sldId id="310" r:id="rId60"/>
    <p:sldId id="311" r:id="rId61"/>
    <p:sldId id="312" r:id="rId62"/>
    <p:sldId id="344" r:id="rId63"/>
    <p:sldId id="343" r:id="rId64"/>
    <p:sldId id="373" r:id="rId65"/>
    <p:sldId id="313" r:id="rId66"/>
    <p:sldId id="315" r:id="rId67"/>
    <p:sldId id="314" r:id="rId68"/>
    <p:sldId id="316" r:id="rId69"/>
    <p:sldId id="317" r:id="rId70"/>
    <p:sldId id="319" r:id="rId71"/>
    <p:sldId id="346" r:id="rId72"/>
    <p:sldId id="349" r:id="rId73"/>
    <p:sldId id="320" r:id="rId74"/>
    <p:sldId id="348" r:id="rId75"/>
    <p:sldId id="350" r:id="rId76"/>
    <p:sldId id="351" r:id="rId77"/>
    <p:sldId id="352" r:id="rId78"/>
    <p:sldId id="353" r:id="rId79"/>
    <p:sldId id="321" r:id="rId80"/>
    <p:sldId id="376" r:id="rId81"/>
    <p:sldId id="355" r:id="rId82"/>
    <p:sldId id="323" r:id="rId83"/>
    <p:sldId id="358" r:id="rId84"/>
    <p:sldId id="357" r:id="rId85"/>
    <p:sldId id="359" r:id="rId86"/>
    <p:sldId id="360" r:id="rId87"/>
    <p:sldId id="356" r:id="rId88"/>
    <p:sldId id="324" r:id="rId89"/>
    <p:sldId id="361" r:id="rId90"/>
    <p:sldId id="325" r:id="rId91"/>
    <p:sldId id="326" r:id="rId92"/>
    <p:sldId id="327" r:id="rId93"/>
    <p:sldId id="328" r:id="rId94"/>
    <p:sldId id="329" r:id="rId95"/>
    <p:sldId id="330" r:id="rId96"/>
    <p:sldId id="331" r:id="rId97"/>
    <p:sldId id="332" r:id="rId98"/>
    <p:sldId id="333" r:id="rId99"/>
    <p:sldId id="374" r:id="rId100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6433" autoAdjust="0"/>
  </p:normalViewPr>
  <p:slideViewPr>
    <p:cSldViewPr snapToGrid="0">
      <p:cViewPr varScale="1">
        <p:scale>
          <a:sx n="102" d="100"/>
          <a:sy n="102" d="100"/>
        </p:scale>
        <p:origin x="390" y="-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55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029F531-BEE5-4DC1-9F4A-96BDC0E4A2B7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E6A57F5-74FF-4B07-851C-34EEF3DBE6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889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EE3B54-7658-4EB7-BB59-2E41B94DF5C1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3B4C5D-6C82-4162-8ACA-3078812AE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12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8935" indent="-31549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61966" indent="-2517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67089" indent="-2517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70532" indent="-2517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53839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37145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20451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3757" indent="-25172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86E2F0-2ABC-4AA0-B2CD-7FDDF35ACC78}" type="slidenum">
              <a:rPr lang="fr-FR" altLang="fr-F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7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822C5-BC88-B20C-5D3A-FB8753D90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DA1DD93-4E52-E4E9-86B3-862B919CF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339" indent="-30038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55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3181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4809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811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42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472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8033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47E45-24AD-4F26-951D-846E33DC8FAA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E9D8782-7289-5BAA-67CA-89C15FEB0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505042B-1642-171F-0D71-45FDB37F5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2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339" indent="-30038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55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3181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4809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811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42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472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8033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964657-A056-4820-A90B-352C858CC371}" type="slidenum">
              <a:rPr lang="fr-FR" altLang="fr-FR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339" indent="-30038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55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3181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4809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811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42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472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8033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2B5EF4-530F-4A7C-806F-12D0A8FEBEDE}" type="slidenum">
              <a:rPr lang="fr-FR" altLang="fr-FR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339" indent="-30038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55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3181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4809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811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42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472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8033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73EFF3-BA2E-41FD-AD56-8EEFE3C3D43A}" type="slidenum">
              <a:rPr lang="fr-FR" altLang="fr-FR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4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339" indent="-300389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553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3181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4809" indent="-239975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8115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421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4727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8033" indent="-23997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72C9E5-C8BB-41D4-9F84-13111147FA85}" type="slidenum">
              <a:rPr lang="fr-FR" altLang="fr-FR" sz="12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9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1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93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0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9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10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17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37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49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140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91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53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38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09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614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957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751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494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34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664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145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682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86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648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03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011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089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56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374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557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973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7483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239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89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34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840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568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439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614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F52EA-650F-A98B-66F4-956B7C36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80E44-7A93-04B0-A032-29E6DAD10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8DCC1-5DFD-226C-7AA5-CE9AF034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7933-9DFE-4098-A8F6-C1CBB40A9E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8182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E6B9D-5CB7-6763-E54A-96C1405E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7F5B-0816-89CC-523A-2B713044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8FDC-5D49-5CD0-FB52-594EB75A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1A03-897C-4B2F-8B82-AE3893F289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7868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936B8-51D4-4532-8DD5-FE59F81D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5ED14-4E02-A51A-C708-D399C82D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5AE43-ED57-A90A-AA40-AFC51C00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9479-EE73-4E61-8D11-02DB37F9501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2253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89020E-7F85-6FE4-2209-AAFC436E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C2FCA0-BDE8-0E40-638F-9708526D5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42BF5B-ADE9-1057-B8BA-0E92C039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CFD5-A39C-467A-ABB8-08AEC03616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9383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0FCCF7-BC4B-EF0F-53FD-764B93BB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A35941-4641-AB29-4B14-EF70660A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06C033A-46A6-675A-657A-0A3BC371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81CF-5473-4EE8-AF46-F33805A6969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1139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DCB345-0272-B6B4-81BD-EF659A68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957FF4-A235-5221-C905-8E36B3BDB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1F25F8-F93D-21C7-D1E5-E1A31986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4818-56C6-47C8-AEBD-E67072366A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88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305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2A7759-5297-F9DA-00C7-977D768D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BBB292-99F5-4FA0-1159-FBF60479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0C353B-2A52-45A3-3251-967476F7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7758-0E88-4C2F-8A25-A1656D7453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0461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44E5A-280B-4C8F-7B3D-65A0D4BBF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9D9306-CE54-A094-BE80-7CC2239B8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8ACBF1-EA1B-5820-1549-5EE2F888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827C-A239-4995-9AF8-EE4B1F208A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8007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12622-F192-B24C-EE26-24B52252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7679C1-C6C3-1204-65BD-E5C37EF8D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58A466-B216-2142-ED09-C4906965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06FC-F77B-4E02-8857-BD22AC0A52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5909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EBC48-7FAC-BF8C-BABE-C2775784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4FF95-9577-3145-3F0F-1E3D789A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7F778-B93D-9FEB-CAD3-47399D76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30B5F-AFFF-45F2-885F-905F3DAC69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67990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B2FCF-2372-8DD8-6F4C-11FC7193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615DB-BE77-52F5-2CEA-FB47D6B9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6F67B-3C65-9999-23E1-7BF9B077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B900-B501-4B71-8635-F01DAA5104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491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38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3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35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30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5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65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B3D0-173A-483C-9A01-E99063EA3A2A}" type="datetimeFigureOut">
              <a:rPr lang="fr-FR" smtClean="0"/>
              <a:t>16/09/2025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B7BA7A-3CD5-4F99-B282-2B25119850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7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8982566-2102-31BB-4366-14462971A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A99F01-10D8-C2DE-9F66-B329DB358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C83FE-D75E-FDFB-E995-493B4EA77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39AF4-FF6A-BBBF-C5C4-B71D714E9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97452-4015-15A3-93F0-2BA9A2E5D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CDF948-0081-40DC-B205-64CA33D139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611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D4F59DB-8431-4B58-95B5-00E2A20CB74F}" type="slidenum">
              <a:rPr lang="fr-FR" altLang="fr-FR" sz="1200">
                <a:solidFill>
                  <a:srgbClr val="FEFFFF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fr-FR" altLang="fr-FR" sz="1200">
              <a:solidFill>
                <a:srgbClr val="FEFFFF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-13216" y="4583575"/>
            <a:ext cx="12205216" cy="33239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7000" b="1" dirty="0">
                <a:solidFill>
                  <a:srgbClr val="00B0F0"/>
                </a:solidFill>
              </a:rPr>
              <a:t>L’ANALYSE ET LE CONTRÔLE DES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7000" b="1" dirty="0">
                <a:solidFill>
                  <a:srgbClr val="00B0F0"/>
                </a:solidFill>
              </a:rPr>
              <a:t> </a:t>
            </a:r>
            <a:r>
              <a:rPr lang="fr-FR" altLang="fr-FR" sz="7000" b="1">
                <a:solidFill>
                  <a:srgbClr val="00B0F0"/>
                </a:solidFill>
              </a:rPr>
              <a:t>ANNEXES COMPTABLES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7000" b="1">
                <a:solidFill>
                  <a:srgbClr val="00B0F0"/>
                </a:solidFill>
              </a:rPr>
              <a:t>www.arc-copro</a:t>
            </a:r>
            <a:r>
              <a:rPr lang="fr-FR" altLang="fr-FR" sz="7000" b="1" dirty="0">
                <a:solidFill>
                  <a:srgbClr val="00B0F0"/>
                </a:solidFill>
              </a:rPr>
              <a:t>.com/k24j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438741C-B855-5799-9D98-5FEB9CA4F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294208"/>
          </a:xfrm>
          <a:prstGeom prst="rect">
            <a:avLst/>
          </a:prstGeom>
        </p:spPr>
      </p:pic>
      <p:pic>
        <p:nvPicPr>
          <p:cNvPr id="2" name="Picture 3" descr="f8df1bef-6142-4e4a-b0fa-a0c9dc9f2f98@mxp5">
            <a:extLst>
              <a:ext uri="{FF2B5EF4-FFF2-40B4-BE49-F238E27FC236}">
                <a16:creationId xmlns:a16="http://schemas.microsoft.com/office/drawing/2014/main" id="{79C3D5F7-815A-6D40-186E-9C509C5C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1" y="1817224"/>
            <a:ext cx="2931215" cy="24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36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AB090CA-8463-2BF7-5066-85DD5C753C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01964" y="620714"/>
            <a:ext cx="4891087" cy="1296987"/>
          </a:xfrm>
        </p:spPr>
        <p:txBody>
          <a:bodyPr/>
          <a:lstStyle/>
          <a:p>
            <a:br>
              <a:rPr lang="fr-FR" altLang="fr-FR" sz="4000"/>
            </a:br>
            <a:endParaRPr lang="fr-FR" altLang="fr-FR" sz="40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5062547-9B4E-8D33-0ACD-86049DC9FE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52750" y="3929063"/>
            <a:ext cx="6400800" cy="1752600"/>
          </a:xfrm>
        </p:spPr>
        <p:txBody>
          <a:bodyPr/>
          <a:lstStyle/>
          <a:p>
            <a:endParaRPr lang="fr-FR" altLang="fr-FR" dirty="0"/>
          </a:p>
          <a:p>
            <a:endParaRPr lang="fr-FR" altLang="fr-FR" dirty="0"/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40072453-F12D-2532-2C67-908A7151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4" y="333376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État financier après répartition au …</a:t>
            </a: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508993FA-5768-4D14-E84A-A16DC890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889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Annexe 1</a:t>
            </a:r>
          </a:p>
        </p:txBody>
      </p:sp>
      <p:sp>
        <p:nvSpPr>
          <p:cNvPr id="38919" name="Line 13">
            <a:extLst>
              <a:ext uri="{FF2B5EF4-FFF2-40B4-BE49-F238E27FC236}">
                <a16:creationId xmlns:a16="http://schemas.microsoft.com/office/drawing/2014/main" id="{B4FFE38B-F04D-270C-D55B-CDC31EE72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492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20" name="Text Box 14">
            <a:extLst>
              <a:ext uri="{FF2B5EF4-FFF2-40B4-BE49-F238E27FC236}">
                <a16:creationId xmlns:a16="http://schemas.microsoft.com/office/drawing/2014/main" id="{868C52BD-BDEC-F540-BBAA-5ACA9E971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541339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8921" name="Line 15">
            <a:extLst>
              <a:ext uri="{FF2B5EF4-FFF2-40B4-BE49-F238E27FC236}">
                <a16:creationId xmlns:a16="http://schemas.microsoft.com/office/drawing/2014/main" id="{677A9D30-1DBA-999B-9679-180D3C2A9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7651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22" name="Text Box 17">
            <a:extLst>
              <a:ext uri="{FF2B5EF4-FFF2-40B4-BE49-F238E27FC236}">
                <a16:creationId xmlns:a16="http://schemas.microsoft.com/office/drawing/2014/main" id="{C77CA858-574D-25FA-083B-DDC9360C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125539"/>
            <a:ext cx="2054226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23" name="Line 25">
            <a:extLst>
              <a:ext uri="{FF2B5EF4-FFF2-40B4-BE49-F238E27FC236}">
                <a16:creationId xmlns:a16="http://schemas.microsoft.com/office/drawing/2014/main" id="{19440C3F-EE3F-90DB-5894-5D481ACC45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1273175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24" name="Text Box 27">
            <a:extLst>
              <a:ext uri="{FF2B5EF4-FFF2-40B4-BE49-F238E27FC236}">
                <a16:creationId xmlns:a16="http://schemas.microsoft.com/office/drawing/2014/main" id="{EF025654-7783-4E6D-B754-8EE8E678B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6" y="765175"/>
            <a:ext cx="1071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8925" name="Text Box 28">
            <a:extLst>
              <a:ext uri="{FF2B5EF4-FFF2-40B4-BE49-F238E27FC236}">
                <a16:creationId xmlns:a16="http://schemas.microsoft.com/office/drawing/2014/main" id="{BBABBE31-4FFE-7694-7E56-78B764F95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1412876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26" name="Text Box 29">
            <a:extLst>
              <a:ext uri="{FF2B5EF4-FFF2-40B4-BE49-F238E27FC236}">
                <a16:creationId xmlns:a16="http://schemas.microsoft.com/office/drawing/2014/main" id="{9B86037A-A3A4-EB78-DD4C-BA59192AE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765175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8927" name="Line 30">
            <a:extLst>
              <a:ext uri="{FF2B5EF4-FFF2-40B4-BE49-F238E27FC236}">
                <a16:creationId xmlns:a16="http://schemas.microsoft.com/office/drawing/2014/main" id="{8E26016D-6566-5C2C-A83D-A21677BCB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4290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28" name="Text Box 34">
            <a:extLst>
              <a:ext uri="{FF2B5EF4-FFF2-40B4-BE49-F238E27FC236}">
                <a16:creationId xmlns:a16="http://schemas.microsoft.com/office/drawing/2014/main" id="{91F4C8DD-F56D-EA88-9088-2B3DAB6E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429000"/>
            <a:ext cx="107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8929" name="Text Box 36">
            <a:extLst>
              <a:ext uri="{FF2B5EF4-FFF2-40B4-BE49-F238E27FC236}">
                <a16:creationId xmlns:a16="http://schemas.microsoft.com/office/drawing/2014/main" id="{DBD0254F-34B7-6591-D13F-03D0F0FA8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429000"/>
            <a:ext cx="722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30" name="Text Box 38">
            <a:extLst>
              <a:ext uri="{FF2B5EF4-FFF2-40B4-BE49-F238E27FC236}">
                <a16:creationId xmlns:a16="http://schemas.microsoft.com/office/drawing/2014/main" id="{7C749F99-4B2E-ED91-0869-CFDAFDD45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213101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II- Créances</a:t>
            </a:r>
          </a:p>
        </p:txBody>
      </p:sp>
      <p:sp>
        <p:nvSpPr>
          <p:cNvPr id="38931" name="Line 40">
            <a:extLst>
              <a:ext uri="{FF2B5EF4-FFF2-40B4-BE49-F238E27FC236}">
                <a16:creationId xmlns:a16="http://schemas.microsoft.com/office/drawing/2014/main" id="{4A4C0688-205A-F4E2-29BE-10FB38D2E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8769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32" name="Text Box 41">
            <a:extLst>
              <a:ext uri="{FF2B5EF4-FFF2-40B4-BE49-F238E27FC236}">
                <a16:creationId xmlns:a16="http://schemas.microsoft.com/office/drawing/2014/main" id="{A3A88AF2-8E2E-689E-7CBE-6796413C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3860801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33" name="Text Box 44">
            <a:extLst>
              <a:ext uri="{FF2B5EF4-FFF2-40B4-BE49-F238E27FC236}">
                <a16:creationId xmlns:a16="http://schemas.microsoft.com/office/drawing/2014/main" id="{B53FAB8F-4874-10E4-D6FC-2B61C104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3429000"/>
            <a:ext cx="18732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 Copropriétaires-sommes       exigibles restant à recevoir(2)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459 Copropriétaires-créances(2) douteuses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Comptes de tiers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 à 44 Autres créances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 Débiteurs divers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 Comptes d’attente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 Comptes de régularisation</a:t>
            </a: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34" name="Rectangle 45">
            <a:extLst>
              <a:ext uri="{FF2B5EF4-FFF2-40B4-BE49-F238E27FC236}">
                <a16:creationId xmlns:a16="http://schemas.microsoft.com/office/drawing/2014/main" id="{9103CEF1-9CFF-2828-D3D0-A961AD282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765176"/>
            <a:ext cx="1873250" cy="4608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35" name="Line 48">
            <a:extLst>
              <a:ext uri="{FF2B5EF4-FFF2-40B4-BE49-F238E27FC236}">
                <a16:creationId xmlns:a16="http://schemas.microsoft.com/office/drawing/2014/main" id="{C1E900E5-B8AC-1335-EB36-D803F5B16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1263" y="15573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36" name="Line 49">
            <a:extLst>
              <a:ext uri="{FF2B5EF4-FFF2-40B4-BE49-F238E27FC236}">
                <a16:creationId xmlns:a16="http://schemas.microsoft.com/office/drawing/2014/main" id="{78F47943-084D-3B6E-8319-018E6A3BA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12652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37" name="Rectangle 52">
            <a:extLst>
              <a:ext uri="{FF2B5EF4-FFF2-40B4-BE49-F238E27FC236}">
                <a16:creationId xmlns:a16="http://schemas.microsoft.com/office/drawing/2014/main" id="{2B923117-AF46-C049-17EB-1A9F5879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757238"/>
            <a:ext cx="933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8938" name="Text Box 53">
            <a:extLst>
              <a:ext uri="{FF2B5EF4-FFF2-40B4-BE49-F238E27FC236}">
                <a16:creationId xmlns:a16="http://schemas.microsoft.com/office/drawing/2014/main" id="{C856CAD9-1804-0372-3364-5BB1F6210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3429000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8939" name="Text Box 54">
            <a:extLst>
              <a:ext uri="{FF2B5EF4-FFF2-40B4-BE49-F238E27FC236}">
                <a16:creationId xmlns:a16="http://schemas.microsoft.com/office/drawing/2014/main" id="{01F04C6E-7F3D-B003-F398-16E744F8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6" y="763588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40" name="Text Box 55">
            <a:extLst>
              <a:ext uri="{FF2B5EF4-FFF2-40B4-BE49-F238E27FC236}">
                <a16:creationId xmlns:a16="http://schemas.microsoft.com/office/drawing/2014/main" id="{54F63D14-6426-36B8-D3FA-27539F5A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9" y="3429000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41" name="Text Box 56">
            <a:extLst>
              <a:ext uri="{FF2B5EF4-FFF2-40B4-BE49-F238E27FC236}">
                <a16:creationId xmlns:a16="http://schemas.microsoft.com/office/drawing/2014/main" id="{5F71BFB2-F43A-538F-D160-D47093889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1" y="1136651"/>
            <a:ext cx="17303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Provisions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8942" name="Line 58">
            <a:extLst>
              <a:ext uri="{FF2B5EF4-FFF2-40B4-BE49-F238E27FC236}">
                <a16:creationId xmlns:a16="http://schemas.microsoft.com/office/drawing/2014/main" id="{86F128A5-C7FC-85D2-9300-CE5266404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2131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43" name="Line 59">
            <a:extLst>
              <a:ext uri="{FF2B5EF4-FFF2-40B4-BE49-F238E27FC236}">
                <a16:creationId xmlns:a16="http://schemas.microsoft.com/office/drawing/2014/main" id="{E89AD5DE-8764-4C62-1F22-C4EA7F2CD5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7651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44" name="Line 60">
            <a:extLst>
              <a:ext uri="{FF2B5EF4-FFF2-40B4-BE49-F238E27FC236}">
                <a16:creationId xmlns:a16="http://schemas.microsoft.com/office/drawing/2014/main" id="{4A56ED84-31D1-7746-1E21-0C94065D5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45" name="Line 64">
            <a:extLst>
              <a:ext uri="{FF2B5EF4-FFF2-40B4-BE49-F238E27FC236}">
                <a16:creationId xmlns:a16="http://schemas.microsoft.com/office/drawing/2014/main" id="{9A13CC94-0711-CF14-612A-7DABEAE99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6610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46" name="Line 68">
            <a:extLst>
              <a:ext uri="{FF2B5EF4-FFF2-40B4-BE49-F238E27FC236}">
                <a16:creationId xmlns:a16="http://schemas.microsoft.com/office/drawing/2014/main" id="{85C219F6-1C50-4B62-AF47-61E23EFE3A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1263" y="7651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47" name="Text Box 69">
            <a:extLst>
              <a:ext uri="{FF2B5EF4-FFF2-40B4-BE49-F238E27FC236}">
                <a16:creationId xmlns:a16="http://schemas.microsoft.com/office/drawing/2014/main" id="{F2581C29-AD88-BA31-3D5A-73E49FE5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2928939"/>
            <a:ext cx="165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</a:t>
            </a:r>
          </a:p>
        </p:txBody>
      </p:sp>
      <p:sp>
        <p:nvSpPr>
          <p:cNvPr id="38948" name="Text Box 70">
            <a:extLst>
              <a:ext uri="{FF2B5EF4-FFF2-40B4-BE49-F238E27FC236}">
                <a16:creationId xmlns:a16="http://schemas.microsoft.com/office/drawing/2014/main" id="{148699D5-0882-B693-9DA7-92215C3D0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997201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</a:t>
            </a:r>
            <a:r>
              <a:rPr kumimoji="0" lang="fr-FR" alt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fr-FR" alt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49" name="Text Box 71">
            <a:extLst>
              <a:ext uri="{FF2B5EF4-FFF2-40B4-BE49-F238E27FC236}">
                <a16:creationId xmlns:a16="http://schemas.microsoft.com/office/drawing/2014/main" id="{60F76680-E98E-FF8B-A555-5BB1CEBAC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5373689"/>
            <a:ext cx="8620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II</a:t>
            </a:r>
          </a:p>
        </p:txBody>
      </p:sp>
      <p:sp>
        <p:nvSpPr>
          <p:cNvPr id="38950" name="Text Box 72">
            <a:extLst>
              <a:ext uri="{FF2B5EF4-FFF2-40B4-BE49-F238E27FC236}">
                <a16:creationId xmlns:a16="http://schemas.microsoft.com/office/drawing/2014/main" id="{23386CF4-84FF-8887-6C93-7801041F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542925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51" name="Line 74">
            <a:extLst>
              <a:ext uri="{FF2B5EF4-FFF2-40B4-BE49-F238E27FC236}">
                <a16:creationId xmlns:a16="http://schemas.microsoft.com/office/drawing/2014/main" id="{F4AEF0E0-1F13-7325-0FE8-F17ACB7A9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38989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52" name="Line 75">
            <a:extLst>
              <a:ext uri="{FF2B5EF4-FFF2-40B4-BE49-F238E27FC236}">
                <a16:creationId xmlns:a16="http://schemas.microsoft.com/office/drawing/2014/main" id="{4C1F3D98-D1A2-2AB6-EBE4-DB62CCE42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3929063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53" name="Text Box 76">
            <a:extLst>
              <a:ext uri="{FF2B5EF4-FFF2-40B4-BE49-F238E27FC236}">
                <a16:creationId xmlns:a16="http://schemas.microsoft.com/office/drawing/2014/main" id="{BC8BFA9B-5620-248E-9F37-65CA93DED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3213100"/>
            <a:ext cx="57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Dettes</a:t>
            </a:r>
          </a:p>
        </p:txBody>
      </p:sp>
      <p:sp>
        <p:nvSpPr>
          <p:cNvPr id="38954" name="Text Box 78">
            <a:extLst>
              <a:ext uri="{FF2B5EF4-FFF2-40B4-BE49-F238E27FC236}">
                <a16:creationId xmlns:a16="http://schemas.microsoft.com/office/drawing/2014/main" id="{DADCD57E-F8E5-3893-D63D-51BDF22C3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6" y="3500438"/>
            <a:ext cx="2017713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 Copropriété-excédents versés(2)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Compte de tiers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 Fournisseurs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 à 44 Autres dettes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 Créditeurs divers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 Compte d’attente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 Compte de régularisation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 Dépréciation des comptes de tiers(2)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55" name="Line 79">
            <a:extLst>
              <a:ext uri="{FF2B5EF4-FFF2-40B4-BE49-F238E27FC236}">
                <a16:creationId xmlns:a16="http://schemas.microsoft.com/office/drawing/2014/main" id="{CEC7742F-C0DE-6FB4-2943-E692F380F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60213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56" name="Line 80">
            <a:extLst>
              <a:ext uri="{FF2B5EF4-FFF2-40B4-BE49-F238E27FC236}">
                <a16:creationId xmlns:a16="http://schemas.microsoft.com/office/drawing/2014/main" id="{545CAB55-9685-7D2B-B01F-4877149D7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57" name="Line 81">
            <a:extLst>
              <a:ext uri="{FF2B5EF4-FFF2-40B4-BE49-F238E27FC236}">
                <a16:creationId xmlns:a16="http://schemas.microsoft.com/office/drawing/2014/main" id="{98F7A82B-41BC-0B55-ED02-76F034811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645318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3885" name="Text Box 83">
            <a:extLst>
              <a:ext uri="{FF2B5EF4-FFF2-40B4-BE49-F238E27FC236}">
                <a16:creationId xmlns:a16="http://schemas.microsoft.com/office/drawing/2014/main" id="{46BF7771-C475-F881-482E-F81E5A7A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4" y="5600700"/>
            <a:ext cx="180022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général (1)+(2</a:t>
            </a:r>
            <a:r>
              <a:rPr kumimoji="0" lang="fr-FR" alt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38959" name="Text Box 84">
            <a:extLst>
              <a:ext uri="{FF2B5EF4-FFF2-40B4-BE49-F238E27FC236}">
                <a16:creationId xmlns:a16="http://schemas.microsoft.com/office/drawing/2014/main" id="{7F8D7449-109D-92BC-DB63-FD6973BF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5657850"/>
            <a:ext cx="1441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général (1)+(2)</a:t>
            </a:r>
          </a:p>
        </p:txBody>
      </p:sp>
      <p:sp>
        <p:nvSpPr>
          <p:cNvPr id="38960" name="Text Box 85">
            <a:extLst>
              <a:ext uri="{FF2B5EF4-FFF2-40B4-BE49-F238E27FC236}">
                <a16:creationId xmlns:a16="http://schemas.microsoft.com/office/drawing/2014/main" id="{BAB7E0EA-351D-5E50-EA1A-B4A6C3F4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876925"/>
            <a:ext cx="4040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Une somme affectée du signe &lt;-&gt; indique un découvert correspondant à une dette du syndicat.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Liste individualisée (nom et montant) ci – jointe. </a:t>
            </a:r>
          </a:p>
        </p:txBody>
      </p:sp>
      <p:sp>
        <p:nvSpPr>
          <p:cNvPr id="38961" name="Line 86">
            <a:extLst>
              <a:ext uri="{FF2B5EF4-FFF2-40B4-BE49-F238E27FC236}">
                <a16:creationId xmlns:a16="http://schemas.microsoft.com/office/drawing/2014/main" id="{E07C55E7-D344-FBB2-7823-BD2A24D36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4" y="306705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2" name="Line 87">
            <a:extLst>
              <a:ext uri="{FF2B5EF4-FFF2-40B4-BE49-F238E27FC236}">
                <a16:creationId xmlns:a16="http://schemas.microsoft.com/office/drawing/2014/main" id="{09E8CFE7-45D9-2E52-041E-17946B1D66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3" name="Line 88">
            <a:extLst>
              <a:ext uri="{FF2B5EF4-FFF2-40B4-BE49-F238E27FC236}">
                <a16:creationId xmlns:a16="http://schemas.microsoft.com/office/drawing/2014/main" id="{553E4132-5AC2-5A3D-316C-8BF2EE35E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4" name="Line 89">
            <a:extLst>
              <a:ext uri="{FF2B5EF4-FFF2-40B4-BE49-F238E27FC236}">
                <a16:creationId xmlns:a16="http://schemas.microsoft.com/office/drawing/2014/main" id="{F225F6B3-8F9B-C8C7-9A45-1952837797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314" y="5373688"/>
            <a:ext cx="5830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5" name="Line 90">
            <a:extLst>
              <a:ext uri="{FF2B5EF4-FFF2-40B4-BE49-F238E27FC236}">
                <a16:creationId xmlns:a16="http://schemas.microsoft.com/office/drawing/2014/main" id="{76C54FAA-0BBD-CC16-FE52-E462836A59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2313" y="144463"/>
            <a:ext cx="0" cy="547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6" name="Line 91">
            <a:extLst>
              <a:ext uri="{FF2B5EF4-FFF2-40B4-BE49-F238E27FC236}">
                <a16:creationId xmlns:a16="http://schemas.microsoft.com/office/drawing/2014/main" id="{EC128112-1EF4-9BC3-7C48-70D2A3CBC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1675" y="16510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7" name="Line 93">
            <a:extLst>
              <a:ext uri="{FF2B5EF4-FFF2-40B4-BE49-F238E27FC236}">
                <a16:creationId xmlns:a16="http://schemas.microsoft.com/office/drawing/2014/main" id="{86AA76E2-9E3B-C97D-8305-3570D9DF1D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8" name="Line 94">
            <a:extLst>
              <a:ext uri="{FF2B5EF4-FFF2-40B4-BE49-F238E27FC236}">
                <a16:creationId xmlns:a16="http://schemas.microsoft.com/office/drawing/2014/main" id="{F8849FA6-5713-D641-3020-CEDA9FD1E4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18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69" name="Line 95">
            <a:extLst>
              <a:ext uri="{FF2B5EF4-FFF2-40B4-BE49-F238E27FC236}">
                <a16:creationId xmlns:a16="http://schemas.microsoft.com/office/drawing/2014/main" id="{1D371472-1829-4DA1-496C-5DD3AB49E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53736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70" name="Text Box 96">
            <a:extLst>
              <a:ext uri="{FF2B5EF4-FFF2-40B4-BE49-F238E27FC236}">
                <a16:creationId xmlns:a16="http://schemas.microsoft.com/office/drawing/2014/main" id="{EF1BABA6-A050-5A58-0CB2-E1EB1C9BA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169863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Syndicat des copropriétaires:</a:t>
            </a: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C8FE9815-3812-701D-6011-778B02E5433D}"/>
              </a:ext>
            </a:extLst>
          </p:cNvPr>
          <p:cNvCxnSpPr>
            <a:cxnSpLocks/>
          </p:cNvCxnSpPr>
          <p:nvPr/>
        </p:nvCxnSpPr>
        <p:spPr>
          <a:xfrm>
            <a:off x="5953125" y="1384301"/>
            <a:ext cx="0" cy="1774825"/>
          </a:xfrm>
          <a:prstGeom prst="straightConnector1">
            <a:avLst/>
          </a:prstGeom>
          <a:ln w="1047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706000E-EBE8-79F8-2058-3E02659DF051}"/>
              </a:ext>
            </a:extLst>
          </p:cNvPr>
          <p:cNvSpPr/>
          <p:nvPr/>
        </p:nvSpPr>
        <p:spPr>
          <a:xfrm>
            <a:off x="3144838" y="2006600"/>
            <a:ext cx="5454650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PARTIE HAUTE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EB18B16D-26A9-824B-C471-F8DB4D4830C7}"/>
              </a:ext>
            </a:extLst>
          </p:cNvPr>
          <p:cNvCxnSpPr>
            <a:cxnSpLocks/>
          </p:cNvCxnSpPr>
          <p:nvPr/>
        </p:nvCxnSpPr>
        <p:spPr>
          <a:xfrm flipH="1">
            <a:off x="5894389" y="3443288"/>
            <a:ext cx="28575" cy="1924050"/>
          </a:xfrm>
          <a:prstGeom prst="straightConnector1">
            <a:avLst/>
          </a:prstGeom>
          <a:ln w="104775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8593168F-DA0C-B615-2A3A-2F600B6E4279}"/>
              </a:ext>
            </a:extLst>
          </p:cNvPr>
          <p:cNvSpPr/>
          <p:nvPr/>
        </p:nvSpPr>
        <p:spPr>
          <a:xfrm>
            <a:off x="3259139" y="4108450"/>
            <a:ext cx="545623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PARTIE BASSE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8" y="188914"/>
            <a:ext cx="9707262" cy="651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3EEF4-B9C9-486F-AB83-181DD34AAA96}"/>
              </a:ext>
            </a:extLst>
          </p:cNvPr>
          <p:cNvSpPr/>
          <p:nvPr/>
        </p:nvSpPr>
        <p:spPr>
          <a:xfrm>
            <a:off x="3367089" y="3716339"/>
            <a:ext cx="5457825" cy="357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HAUTE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6D231-D47A-4829-B9F8-E2E2D3353099}"/>
              </a:ext>
            </a:extLst>
          </p:cNvPr>
          <p:cNvSpPr/>
          <p:nvPr/>
        </p:nvSpPr>
        <p:spPr>
          <a:xfrm>
            <a:off x="9653589" y="2924176"/>
            <a:ext cx="941387" cy="3603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16856B-24F6-403A-BC4C-EE4287624557}"/>
              </a:ext>
            </a:extLst>
          </p:cNvPr>
          <p:cNvSpPr/>
          <p:nvPr/>
        </p:nvSpPr>
        <p:spPr>
          <a:xfrm>
            <a:off x="9588844" y="4755849"/>
            <a:ext cx="1006132" cy="1471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32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6">
            <a:extLst>
              <a:ext uri="{FF2B5EF4-FFF2-40B4-BE49-F238E27FC236}">
                <a16:creationId xmlns:a16="http://schemas.microsoft.com/office/drawing/2014/main" id="{C7A75735-BA18-97D2-1348-9ED636E2C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63" name="Text Box 7">
            <a:extLst>
              <a:ext uri="{FF2B5EF4-FFF2-40B4-BE49-F238E27FC236}">
                <a16:creationId xmlns:a16="http://schemas.microsoft.com/office/drawing/2014/main" id="{6C5CA9FA-AFD9-1B4D-1241-F570FC2C7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40964" name="Line 8">
            <a:extLst>
              <a:ext uri="{FF2B5EF4-FFF2-40B4-BE49-F238E27FC236}">
                <a16:creationId xmlns:a16="http://schemas.microsoft.com/office/drawing/2014/main" id="{C58054BF-8080-2DAD-6B97-9C9BC7DA1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65" name="Text Box 9">
            <a:extLst>
              <a:ext uri="{FF2B5EF4-FFF2-40B4-BE49-F238E27FC236}">
                <a16:creationId xmlns:a16="http://schemas.microsoft.com/office/drawing/2014/main" id="{E3E818F0-1342-7D7E-0085-FFABCD80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6" name="Line 10">
            <a:extLst>
              <a:ext uri="{FF2B5EF4-FFF2-40B4-BE49-F238E27FC236}">
                <a16:creationId xmlns:a16="http://schemas.microsoft.com/office/drawing/2014/main" id="{857B420D-363D-780F-1B8D-4A8814883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67" name="Text Box 11">
            <a:extLst>
              <a:ext uri="{FF2B5EF4-FFF2-40B4-BE49-F238E27FC236}">
                <a16:creationId xmlns:a16="http://schemas.microsoft.com/office/drawing/2014/main" id="{0DA700CB-17B4-1666-8C36-BA082861B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40968" name="Text Box 12">
            <a:extLst>
              <a:ext uri="{FF2B5EF4-FFF2-40B4-BE49-F238E27FC236}">
                <a16:creationId xmlns:a16="http://schemas.microsoft.com/office/drawing/2014/main" id="{5C90AAE5-69FB-38D6-D7B1-705A4982E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9" name="Text Box 13">
            <a:extLst>
              <a:ext uri="{FF2B5EF4-FFF2-40B4-BE49-F238E27FC236}">
                <a16:creationId xmlns:a16="http://schemas.microsoft.com/office/drawing/2014/main" id="{40B35397-E4A5-59BD-B637-40DF879D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981" y="927100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40970" name="Line 22">
            <a:extLst>
              <a:ext uri="{FF2B5EF4-FFF2-40B4-BE49-F238E27FC236}">
                <a16:creationId xmlns:a16="http://schemas.microsoft.com/office/drawing/2014/main" id="{1A39DFBB-0E93-28E5-FD65-2A83AB018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1" name="Line 23">
            <a:extLst>
              <a:ext uri="{FF2B5EF4-FFF2-40B4-BE49-F238E27FC236}">
                <a16:creationId xmlns:a16="http://schemas.microsoft.com/office/drawing/2014/main" id="{487A2AE7-3F50-4B9F-9C93-13D8A27CD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2" name="Rectangle 24">
            <a:extLst>
              <a:ext uri="{FF2B5EF4-FFF2-40B4-BE49-F238E27FC236}">
                <a16:creationId xmlns:a16="http://schemas.microsoft.com/office/drawing/2014/main" id="{8A5E5862-B466-7145-11E3-A5DFCDBE5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40973" name="Text Box 26">
            <a:extLst>
              <a:ext uri="{FF2B5EF4-FFF2-40B4-BE49-F238E27FC236}">
                <a16:creationId xmlns:a16="http://schemas.microsoft.com/office/drawing/2014/main" id="{1673352B-053F-33B7-C026-006668DA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1123" y="941388"/>
            <a:ext cx="7747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74" name="Text Box 28">
            <a:extLst>
              <a:ext uri="{FF2B5EF4-FFF2-40B4-BE49-F238E27FC236}">
                <a16:creationId xmlns:a16="http://schemas.microsoft.com/office/drawing/2014/main" id="{4756DA43-AC76-C8B0-A361-11473847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Provisions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40975" name="Line 29">
            <a:extLst>
              <a:ext uri="{FF2B5EF4-FFF2-40B4-BE49-F238E27FC236}">
                <a16:creationId xmlns:a16="http://schemas.microsoft.com/office/drawing/2014/main" id="{96EF101F-3E24-95C8-51E7-62B15044D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6" name="Line 30">
            <a:extLst>
              <a:ext uri="{FF2B5EF4-FFF2-40B4-BE49-F238E27FC236}">
                <a16:creationId xmlns:a16="http://schemas.microsoft.com/office/drawing/2014/main" id="{A1D77290-1BC2-27B2-05F2-2D4922914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7" name="Line 31">
            <a:extLst>
              <a:ext uri="{FF2B5EF4-FFF2-40B4-BE49-F238E27FC236}">
                <a16:creationId xmlns:a16="http://schemas.microsoft.com/office/drawing/2014/main" id="{F028EB3C-DD5C-943A-8AE2-A2FE42459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8" name="Line 33">
            <a:extLst>
              <a:ext uri="{FF2B5EF4-FFF2-40B4-BE49-F238E27FC236}">
                <a16:creationId xmlns:a16="http://schemas.microsoft.com/office/drawing/2014/main" id="{F7A5E637-F03E-D494-4156-B27FBEC296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79" name="Text Box 34">
            <a:extLst>
              <a:ext uri="{FF2B5EF4-FFF2-40B4-BE49-F238E27FC236}">
                <a16:creationId xmlns:a16="http://schemas.microsoft.com/office/drawing/2014/main" id="{3471CCC8-BBDF-C9B1-9E72-E45EB1DA5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40980" name="Line 52">
            <a:extLst>
              <a:ext uri="{FF2B5EF4-FFF2-40B4-BE49-F238E27FC236}">
                <a16:creationId xmlns:a16="http://schemas.microsoft.com/office/drawing/2014/main" id="{44D12CC2-F614-1031-7E5D-B18195C342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1" name="Line 54">
            <a:extLst>
              <a:ext uri="{FF2B5EF4-FFF2-40B4-BE49-F238E27FC236}">
                <a16:creationId xmlns:a16="http://schemas.microsoft.com/office/drawing/2014/main" id="{D83C59A2-BC98-77ED-5AC8-9C832B615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2" name="Line 59">
            <a:extLst>
              <a:ext uri="{FF2B5EF4-FFF2-40B4-BE49-F238E27FC236}">
                <a16:creationId xmlns:a16="http://schemas.microsoft.com/office/drawing/2014/main" id="{F275F06C-939F-9C51-F0E5-84F8156CB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3" name="Line 60">
            <a:extLst>
              <a:ext uri="{FF2B5EF4-FFF2-40B4-BE49-F238E27FC236}">
                <a16:creationId xmlns:a16="http://schemas.microsoft.com/office/drawing/2014/main" id="{9C4AEBD8-6380-8DDA-E3ED-77EA97808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4" name="Line 61">
            <a:extLst>
              <a:ext uri="{FF2B5EF4-FFF2-40B4-BE49-F238E27FC236}">
                <a16:creationId xmlns:a16="http://schemas.microsoft.com/office/drawing/2014/main" id="{18301F23-7597-295D-0658-EF9F8751B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5" name="Line 62">
            <a:extLst>
              <a:ext uri="{FF2B5EF4-FFF2-40B4-BE49-F238E27FC236}">
                <a16:creationId xmlns:a16="http://schemas.microsoft.com/office/drawing/2014/main" id="{0918424A-01DF-4821-4FF5-B3D53BFC6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6" name="Line 63">
            <a:extLst>
              <a:ext uri="{FF2B5EF4-FFF2-40B4-BE49-F238E27FC236}">
                <a16:creationId xmlns:a16="http://schemas.microsoft.com/office/drawing/2014/main" id="{2344C611-759F-8EE1-1A79-9977769CE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7" name="Line 65">
            <a:extLst>
              <a:ext uri="{FF2B5EF4-FFF2-40B4-BE49-F238E27FC236}">
                <a16:creationId xmlns:a16="http://schemas.microsoft.com/office/drawing/2014/main" id="{DBD5CB83-F1F7-46AE-F396-B923A4542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0988" name="Text Box 66">
            <a:extLst>
              <a:ext uri="{FF2B5EF4-FFF2-40B4-BE49-F238E27FC236}">
                <a16:creationId xmlns:a16="http://schemas.microsoft.com/office/drawing/2014/main" id="{A79D3674-E5B8-003B-5DA9-46247A3CC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0989" name="Connecteur droit 32">
            <a:extLst>
              <a:ext uri="{FF2B5EF4-FFF2-40B4-BE49-F238E27FC236}">
                <a16:creationId xmlns:a16="http://schemas.microsoft.com/office/drawing/2014/main" id="{C10BF6C8-353E-1588-DA34-BAF20BBB9C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5006975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91" name="Line 60">
            <a:extLst>
              <a:ext uri="{FF2B5EF4-FFF2-40B4-BE49-F238E27FC236}">
                <a16:creationId xmlns:a16="http://schemas.microsoft.com/office/drawing/2014/main" id="{EB6C0466-19EC-52C2-37EF-7546912275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BC4A72B0-6C27-A6F5-041F-1AF100633B3B}"/>
              </a:ext>
            </a:extLst>
          </p:cNvPr>
          <p:cNvSpPr/>
          <p:nvPr/>
        </p:nvSpPr>
        <p:spPr>
          <a:xfrm>
            <a:off x="4614864" y="1846264"/>
            <a:ext cx="593725" cy="1863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lèche : haut 34">
            <a:extLst>
              <a:ext uri="{FF2B5EF4-FFF2-40B4-BE49-F238E27FC236}">
                <a16:creationId xmlns:a16="http://schemas.microsoft.com/office/drawing/2014/main" id="{44FB74DF-7D67-E4A8-3DBE-82B61F3AFDD2}"/>
              </a:ext>
            </a:extLst>
          </p:cNvPr>
          <p:cNvSpPr/>
          <p:nvPr/>
        </p:nvSpPr>
        <p:spPr>
          <a:xfrm>
            <a:off x="8185151" y="1935164"/>
            <a:ext cx="595313" cy="1863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lèche : haut 37">
            <a:extLst>
              <a:ext uri="{FF2B5EF4-FFF2-40B4-BE49-F238E27FC236}">
                <a16:creationId xmlns:a16="http://schemas.microsoft.com/office/drawing/2014/main" id="{A108DABE-435E-E5FB-188B-15ABDB04DA8E}"/>
              </a:ext>
            </a:extLst>
          </p:cNvPr>
          <p:cNvSpPr/>
          <p:nvPr/>
        </p:nvSpPr>
        <p:spPr>
          <a:xfrm>
            <a:off x="5497514" y="1873251"/>
            <a:ext cx="593725" cy="18653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lèche : haut 38">
            <a:extLst>
              <a:ext uri="{FF2B5EF4-FFF2-40B4-BE49-F238E27FC236}">
                <a16:creationId xmlns:a16="http://schemas.microsoft.com/office/drawing/2014/main" id="{F4AE0626-17D6-E739-5E19-5EBBE2C2DA07}"/>
              </a:ext>
            </a:extLst>
          </p:cNvPr>
          <p:cNvSpPr/>
          <p:nvPr/>
        </p:nvSpPr>
        <p:spPr>
          <a:xfrm>
            <a:off x="9115426" y="1866901"/>
            <a:ext cx="593725" cy="1863725"/>
          </a:xfrm>
          <a:prstGeom prst="up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07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D59765D7-7DCF-8406-8C27-37E6A587C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E3CAD0FF-BAED-25B8-B39F-53705634E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5739E022-ABCF-FB05-4A5F-0EC097DD2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794B663D-A0AB-3845-904A-0600E1EB7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963B82BF-A190-D294-D3C6-A2A2A06A6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1672796B-4183-B350-87ED-1D23A7D6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B1892F9C-7843-6AB6-79D0-82A7B25C9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53D0F64D-220F-08FD-9B83-D62B920E6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4A483267-2E8B-A96D-4816-1718D22E5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40F90190-E149-437E-7932-AC0F8B670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8D52026B-08BA-6E2F-CD85-B74CEF1B9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AECB7890-4FA0-E383-146B-72ABD23A6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33E8D763-3C33-CCFF-2FEB-DBED54033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0782A32E-8D1B-9F6A-5274-9DBB53000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182879EE-36FF-15CD-96D2-3A218CF8C0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0FAF454D-1E77-CEAF-6160-F04FCB2AC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3CF4B784-7A3D-F750-C7E3-0042F406EB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29B74C6A-0C5A-1452-60AE-6D98E92A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B4FDC911-0B51-739D-9029-A6FB360BF0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E6E7066F-24E6-2047-C70C-D82A802D7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4E65B87A-B131-F6F0-3728-546E4D81CA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41DF9AC7-BC24-C5D8-A292-FC3993AD5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E779DEBB-A368-4B58-A248-D6E5916F7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FAD019B9-DB43-07AC-82ED-09D854332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297F6BEC-F2B2-DA56-7463-36EFCD3F7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99A2AE6D-7B2B-54EA-F577-8A39390CD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510582D7-F4EF-8489-55B0-6013494EC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9D4FF228-A94B-F1B3-C30A-8E604EA915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95F2E99B-42C2-8E3D-7BD7-EBF8F8D2FB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AD6A5779-A899-EDE5-7702-3B81FD50DE51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98CC9DE-3ECE-252E-A68D-D085F10164F6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FC0557-B6CD-C66A-BE26-3BEB5511C342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8401C-FDD7-A804-4790-FB9D602F6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26D6639E-1993-EDF9-3EB9-7386DC7C0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85EAA8D2-2C2E-66A8-407D-5DC1C8C5C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77D78521-2A86-E823-A939-85DA33494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7271137F-8026-B132-2FA5-CFAB2FBA5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0B0A1910-A792-322B-5DD4-40987F159D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8CBE622D-4A3F-6B24-5990-4594534B8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295CFBC1-7E03-937D-F529-4002CB67D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8F9D9A20-EB46-2B75-23C3-F10AB636F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499523C5-CB15-9791-547E-69C2EEFE5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23F4150E-176D-64FF-C347-F85697305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CACCC3E7-136F-7F78-2753-3650374AE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DB37A0E6-0F24-5431-C013-E449640E4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F6DF724E-DC6F-A3A9-2F5D-D912571F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2CDC1F36-6E54-A110-315C-28A1F9B73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2FE4BA27-491E-7184-9373-D2655D875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6673680F-3EBB-2CDC-297C-1EEDB4787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2F97DD71-7A2C-B3F8-EB12-C09207D33E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1BB59B69-72DB-4B8B-D9E5-7E17061D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0F2353D5-9DFE-A6C3-E2A5-AD271CACC2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A636F3CE-22C6-D9F5-1800-86EB369CF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0B661AF7-33D8-B831-CA84-77D717A79D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9099D977-6FFF-FF2E-7F82-B17C056F0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8819C8C3-F689-AA57-92C7-F44F11835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49144E14-3CB1-C573-60BD-B8A99BAD5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D8948D81-E176-00C9-076A-7EEBD53E4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3D067496-0F85-917A-8259-2FCC2B020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EEED45B3-F252-E331-AC1C-FD9D5AB87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7D535361-F86A-70AB-4B11-92DA8E32CA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FD125AF3-BF14-C379-A239-AA333BE53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69C0E147-D83D-1299-3FB7-E98DA02D4372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DF5D39F-5CC2-B23E-50A8-BB5FBF8348BB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CA0C127-388C-990F-7E8F-45255E2F490F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01615-223E-9684-75A2-5C3CD2746EE9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D7B6BB-A5DC-BA01-F42C-42CB5117A4F3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54693A-3A9D-323E-8080-62E4E5122D9D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3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3112026" y="-69286"/>
            <a:ext cx="6984756" cy="962025"/>
          </a:xfrm>
        </p:spPr>
        <p:txBody>
          <a:bodyPr>
            <a:normAutofit fontScale="90000"/>
          </a:bodyPr>
          <a:lstStyle/>
          <a:p>
            <a:r>
              <a:rPr lang="fr-FR" altLang="fr-FR" b="1" u="sng" dirty="0"/>
              <a:t>Le rapprochement bancaire</a:t>
            </a:r>
          </a:p>
        </p:txBody>
      </p:sp>
      <p:graphicFrame>
        <p:nvGraphicFramePr>
          <p:cNvPr id="6" name="Espace réservé du conten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86276"/>
              </p:ext>
            </p:extLst>
          </p:nvPr>
        </p:nvGraphicFramePr>
        <p:xfrm>
          <a:off x="288324" y="881449"/>
          <a:ext cx="11755395" cy="57909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5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299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La technique consiste à justifier l’écart entre les soldes du</a:t>
                      </a:r>
                      <a:r>
                        <a:rPr lang="fr-FR" sz="2000" baseline="0" dirty="0"/>
                        <a:t> </a:t>
                      </a:r>
                      <a:r>
                        <a:rPr lang="fr-FR" sz="2000" dirty="0"/>
                        <a:t>compte banque par rapport au</a:t>
                      </a:r>
                      <a:r>
                        <a:rPr lang="fr-FR" sz="2000" baseline="0" dirty="0"/>
                        <a:t> compte bancaire à une date déterminée</a:t>
                      </a:r>
                      <a:endParaRPr lang="fr-FR" sz="2000" b="0" dirty="0"/>
                    </a:p>
                  </a:txBody>
                  <a:tcPr marL="68566" marR="68566" marT="34308" marB="343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796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400" baseline="0" dirty="0"/>
                        <a:t>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aseline="0" dirty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400" b="0" baseline="0" dirty="0"/>
                    </a:p>
                  </a:txBody>
                  <a:tcPr marL="68566" marR="68566" marT="34308" marB="343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58097" y="1736064"/>
            <a:ext cx="3484606" cy="46702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b="1" dirty="0">
                <a:solidFill>
                  <a:schemeClr val="tx1"/>
                </a:solidFill>
              </a:rPr>
              <a:t>Compte banque comptable </a:t>
            </a:r>
          </a:p>
        </p:txBody>
      </p:sp>
      <p:sp>
        <p:nvSpPr>
          <p:cNvPr id="8" name="Rectangle 7"/>
          <p:cNvSpPr/>
          <p:nvPr/>
        </p:nvSpPr>
        <p:spPr>
          <a:xfrm>
            <a:off x="7227917" y="1740265"/>
            <a:ext cx="2978763" cy="4628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b="1" dirty="0">
                <a:solidFill>
                  <a:schemeClr val="tx1"/>
                </a:solidFill>
              </a:rPr>
              <a:t>Compte bancaire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290900" y="2431580"/>
          <a:ext cx="4444288" cy="3725256"/>
        </p:xfrm>
        <a:graphic>
          <a:graphicData uri="http://schemas.openxmlformats.org/drawingml/2006/table">
            <a:tbl>
              <a:tblPr/>
              <a:tblGrid>
                <a:gridCol w="1921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950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512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5991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Compte banque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59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94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Libellé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Débit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Crédit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70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Reprise solde du mois précédent 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5991"/>
                          </a:solidFill>
                          <a:effectLst/>
                          <a:latin typeface="Century Gothic" panose="020B0502020202020204" pitchFamily="34" charset="0"/>
                        </a:rPr>
                        <a:t>5828 €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75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Règlement appel de fonds Mme. A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5991"/>
                          </a:solidFill>
                          <a:effectLst/>
                          <a:latin typeface="Century Gothic" panose="020B0502020202020204" pitchFamily="34" charset="0"/>
                        </a:rPr>
                        <a:t>324 €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712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Règlement appel de fonds M. B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5991"/>
                          </a:solidFill>
                          <a:effectLst/>
                          <a:latin typeface="Century Gothic" panose="020B0502020202020204" pitchFamily="34" charset="0"/>
                        </a:rPr>
                        <a:t>846 €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820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Paiement de la société de maintenance d’ascenseur 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428 €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3190">
                <a:tc>
                  <a:txBody>
                    <a:bodyPr/>
                    <a:lstStyle>
                      <a:lvl1pPr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Achat de fourniture d’ampoules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</a:rPr>
                        <a:t>639 €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94"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Solde au 31.03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65991"/>
                          </a:solidFill>
                          <a:effectLst/>
                          <a:latin typeface="Century Gothic" panose="020B0502020202020204" pitchFamily="34" charset="0"/>
                        </a:rPr>
                        <a:t>5931 €</a:t>
                      </a: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tc>
                  <a:txBody>
                    <a:bodyPr/>
                    <a:lstStyle>
                      <a:lvl1pPr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9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342900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3429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anose="05040102010807070707" pitchFamily="18" charset="2"/>
                        <a:defRPr sz="8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603" marR="68603" marT="34304" marB="343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012289"/>
              </p:ext>
            </p:extLst>
          </p:nvPr>
        </p:nvGraphicFramePr>
        <p:xfrm>
          <a:off x="6091858" y="2288080"/>
          <a:ext cx="4415971" cy="401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996">
                <a:tc gridSpan="3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Relevé</a:t>
                      </a:r>
                      <a:r>
                        <a:rPr lang="fr-FR" sz="2000" baseline="0" dirty="0"/>
                        <a:t> </a:t>
                      </a:r>
                      <a:r>
                        <a:rPr lang="fr-FR" sz="2000" dirty="0"/>
                        <a:t>bancaire</a:t>
                      </a:r>
                    </a:p>
                  </a:txBody>
                  <a:tcPr marL="68598" marR="68598" marT="34321" marB="34321"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91464" marR="91464" marT="45745" marB="45745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Libellé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Débit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Crédit</a:t>
                      </a:r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267">
                <a:tc>
                  <a:txBody>
                    <a:bodyPr/>
                    <a:lstStyle/>
                    <a:p>
                      <a:r>
                        <a:rPr lang="fr-FR" sz="1600" dirty="0"/>
                        <a:t>Reprise solde du mois précédent 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5828 €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Règlement</a:t>
                      </a:r>
                      <a:r>
                        <a:rPr lang="fr-FR" sz="1600" baseline="0" dirty="0"/>
                        <a:t> appel de fonds Mme A</a:t>
                      </a:r>
                      <a:endParaRPr lang="fr-FR" sz="1600" dirty="0"/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endParaRPr lang="fr-FR" sz="3600" dirty="0"/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324 €</a:t>
                      </a:r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267">
                <a:tc>
                  <a:txBody>
                    <a:bodyPr/>
                    <a:lstStyle/>
                    <a:p>
                      <a:r>
                        <a:rPr lang="fr-FR" sz="1600" dirty="0"/>
                        <a:t>Règlement société de nettoyage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214 €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62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Paiement</a:t>
                      </a:r>
                      <a:r>
                        <a:rPr lang="fr-FR" sz="1600" baseline="0" dirty="0"/>
                        <a:t> de la société de maintenance d’ascenseur </a:t>
                      </a:r>
                      <a:endParaRPr lang="fr-FR" sz="1600" dirty="0"/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428</a:t>
                      </a:r>
                      <a:r>
                        <a:rPr lang="fr-FR" sz="16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€</a:t>
                      </a:r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778">
                <a:tc>
                  <a:txBody>
                    <a:bodyPr/>
                    <a:lstStyle/>
                    <a:p>
                      <a:r>
                        <a:rPr lang="fr-FR" sz="1600" dirty="0"/>
                        <a:t>Solde au 31.03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</a:rPr>
                        <a:t>5290 €</a:t>
                      </a:r>
                    </a:p>
                  </a:txBody>
                  <a:tcPr marL="68598" marR="68598" marT="34321" marB="34321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98" marR="68598" marT="34321" marB="343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40939" y="6387611"/>
            <a:ext cx="3563938" cy="2634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1600" b="1" dirty="0">
                <a:solidFill>
                  <a:srgbClr val="FFFF00"/>
                </a:solidFill>
              </a:rPr>
              <a:t>Différence : 641€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4236891" y="3277696"/>
            <a:ext cx="4025659" cy="1847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050" b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62065" y="3485092"/>
            <a:ext cx="323850" cy="1809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750" b="1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4152901" y="3753015"/>
            <a:ext cx="5427704" cy="14794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050" b="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26703" y="4042965"/>
            <a:ext cx="366979" cy="1857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750" b="1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62065" y="4657395"/>
            <a:ext cx="296862" cy="161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825" b="1" dirty="0">
                <a:solidFill>
                  <a:srgbClr val="C00000"/>
                </a:solidFill>
              </a:rPr>
              <a:t>?</a:t>
            </a:r>
            <a:endParaRPr lang="fr-FR" sz="750" b="1" dirty="0">
              <a:solidFill>
                <a:srgbClr val="C00000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5438325" y="4948074"/>
            <a:ext cx="4035189" cy="18292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050" b="1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126703" y="5182631"/>
            <a:ext cx="339818" cy="16399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750" b="1" dirty="0">
                <a:solidFill>
                  <a:srgbClr val="00B050"/>
                </a:solidFill>
              </a:rPr>
              <a:t>OK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38325" y="5653218"/>
            <a:ext cx="296863" cy="161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825" b="1" dirty="0">
                <a:solidFill>
                  <a:srgbClr val="C00000"/>
                </a:solidFill>
              </a:rPr>
              <a:t>?</a:t>
            </a:r>
            <a:endParaRPr lang="fr-FR" sz="750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52901" y="4234813"/>
            <a:ext cx="296862" cy="1619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825" b="1" dirty="0">
                <a:solidFill>
                  <a:srgbClr val="C00000"/>
                </a:solidFill>
              </a:rPr>
              <a:t>?</a:t>
            </a:r>
            <a:endParaRPr lang="fr-FR" sz="75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8882" y="1831125"/>
            <a:ext cx="1577871" cy="258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fr-FR" sz="1600" b="1" dirty="0">
                <a:solidFill>
                  <a:schemeClr val="tx1"/>
                </a:solidFill>
              </a:rPr>
              <a:t>Au 31.03.2025</a:t>
            </a:r>
          </a:p>
        </p:txBody>
      </p:sp>
    </p:spTree>
    <p:extLst>
      <p:ext uri="{BB962C8B-B14F-4D97-AF65-F5344CB8AC3E}">
        <p14:creationId xmlns:p14="http://schemas.microsoft.com/office/powerpoint/2010/main" val="35052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B0531-A712-098F-41D9-935072051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72EB2E8A-9B8D-45A2-C69A-FAAC389651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B1422F48-8D10-213D-AE96-9823993B9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E3402511-5D98-6370-F9E2-195A65714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DBF898B7-78B6-DD63-3DF5-2F46B1628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046A68A3-E902-D6A9-1832-F9ED537D5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AE4E05E4-6AA6-4F68-4B8C-2BE41F00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46382090-52A9-40BC-F559-31EEEB06F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439CDEC6-0309-4186-C491-A37183F7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412B79EE-F536-ED06-7152-A0BB7AB58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029F805B-255E-DD74-1C32-47F3BB080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72F86FA7-58CF-F4E8-9F14-83DAD16FD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AF6CCDED-06D7-5769-B223-9D80AC125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CC7D1956-B623-DFCE-D3ED-2B7BA638F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CAEBC6FD-1FDC-B267-5696-73192F220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0F7202AF-32B8-CA58-3C87-3ABB0D9BC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02049F6B-4E44-00AB-6A63-1BE4F421F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C5207766-2E62-EF27-61AB-D65F410B45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A5176D14-76FB-C844-6DEC-BE792092F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EC50C2DA-BC12-0964-9E4B-F63476FFAF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AC7E4A5C-AA30-B9CB-6324-A806E7F02F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468B83BF-8B8E-54B2-73EA-D656CF50CA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D15F9586-3976-8141-7601-B38803A7D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27E3FE68-144B-A785-F40C-AD1CBACD7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6610CFA0-8DFF-A3B2-090B-047D4CD4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212617D0-6E4E-FFB9-BA4A-0D530BC4B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7D37652A-4C57-6263-4DE2-019745A78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95A82E5F-3A97-E39E-53BB-7184AB72D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F5CA5E4A-DE63-C029-1FB7-3A9EEBD138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004BA7FB-1B1D-E0C1-F74C-C7EA0FBE5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7E71D70F-FC51-E3E7-65AE-031B638D7E68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46D25BE-088A-1539-0F6C-12673950EDE9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370BE25-4CAC-245C-F39B-A180B00EA452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72D5BFD-B5C0-A158-5671-6884DFC46437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5330D-E599-75CE-B789-EB530C935A32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A634B-09DB-BA5C-E5AF-D6E44C58DF0D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D7622A-338A-D144-065D-CBCB3DD00B1A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B32811-0DBE-0C54-4198-EA8F6EAA2B6F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B87BA-3A4C-5253-0A2E-0FAABFDD2E9B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51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B8890-13A8-FB15-E9F3-651536201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3605F9F6-4D29-E208-3100-DEAA7247D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06E0B2B3-4CCE-80AE-2B66-BF2D32B4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2BD53039-6132-0524-26C2-AE4594351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AF18BBCC-A681-A4AE-58DF-EDC79D3E1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014453A7-D1AB-B37F-2FB0-8FF446164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0E610611-5FE8-6397-19FC-B87A193B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9535950F-23FD-EF37-6F46-6A6CBC90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451D4859-BFE6-3A15-30E3-E7C82EF42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E9CAB03D-8F67-298D-ED53-F3B61BD35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CCAA6FCF-5313-3C16-610F-A83F5C21F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F931CABA-218D-8680-D57F-7EE3B539C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08402B0D-79D8-A0D3-B1BF-A87FF309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AFD1E9C1-B013-0AAB-B0A2-852D7511C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2CBBB9F0-7F29-08F3-2C9C-D50BAB4A1B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CD3A8C54-5EDA-8E90-8544-79A6FE344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C8AA6BAF-3011-C027-09DF-F8AA52CF8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37AE438A-9430-B6E6-DCAC-A0ED99B8E0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5F8F3BCD-34D7-143C-E827-CD0B594C6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3049CCCE-7B1D-E181-318C-EB59EED2767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CA753ECB-B3BF-F946-4DFB-44EA8E716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D76D100B-434E-A2CA-10E8-79609A672F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C0F8A10E-B3B6-7277-3AC8-5A768C8DA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31FF6BF4-557B-1F67-A51A-DBE20A134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EAAF9EBC-18E3-DCE2-81BA-E289A7C0F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12894B07-1EFB-A0C9-FEEB-F8A7B3EE8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6925C832-889F-9A4E-D1D1-4DE97195C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A7243F4E-75F7-D70A-0D21-3EDF154CB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3078E724-439A-C64C-6CAD-AC38E479D5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72508EE0-2CE9-52DD-1E85-26835743EF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01D556D2-CD6A-39FF-13FD-DDDB209C53C1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62C21AC-7DFB-D82F-9FB7-37F34AC273C1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1143061-BDED-F82C-7A25-7AF165AEEE52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864844B-5694-7EED-B182-A17732D3CD19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DE5979-B2F7-2C5F-CEA8-F8A91E1D046C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D7D087-3C4F-E847-265B-3C6DC93D7582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0BC5FF-2231-7292-D04D-DE5202879A92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83FFAC-ABAD-DF35-B3B9-14885B9E20B9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92F64B-B0E1-990D-2451-62296E50EAB2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1793580-2E77-F5F1-83A4-51C362F9A805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7C7AD05-7FEB-31EC-C6CB-9A806343B372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48F534-0E19-8F41-9A57-FD7CFE222681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0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C454-878F-D6EB-1EFC-BFBD66C7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CE994E3C-4912-8EC2-3ECC-D9189DAEE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060CC8C6-21E0-9CE5-42BD-3AFED829E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E56849CB-EA09-F9D4-EE57-EE8FB77D7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24381837-5990-81A4-11C9-4A88140F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8BD3A2D8-CDF8-80D2-F48C-96297F4AC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117D2D72-08B6-5FD0-8BB5-9F44BF3D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545B8BA7-4AB0-5B17-EC9D-40FCDB88F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8D0063B2-3106-BD22-E94F-54CCC6B7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9751795A-99E5-8E28-1209-D3D87E80F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41DA19AE-4571-6B8F-8C3B-CD81C5A22E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025DEBF6-D8B5-431F-2756-152C6C3C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7886D937-EF5F-78BE-3CE5-F9F94E3C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FF889023-551A-D422-F432-3256BBF3B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1A2943C7-25D8-E247-73FD-33A20E2D3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1CFACE22-B193-6664-DCE7-EAED9DB9AB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BAA68771-C806-329C-EAE3-5A9D17D7A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4BDB3E34-93DB-601D-4F91-6ED7A2E855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08F38A48-D9A1-CEFA-D2FE-176C8B9D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6BD4CF1E-A979-D7D2-1B48-152148981D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824C385B-C557-A945-A43F-E951A4B84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62237B58-96A3-756A-AEF6-D6407723A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0068CC5F-6968-8A8B-9D09-488D6CA35E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41B93EC5-290C-1A2F-2C61-30FCF8D6E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C567222C-CF2B-34CA-CFF3-F4EC93119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6F5C7543-F1E0-2453-54E1-569814BDD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0790AD37-E9D2-1D30-D5CE-951FE5200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B630AD78-7321-E527-1274-8F6EA829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344AFD2A-5009-6279-624B-B96AD81F35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D0E1A699-29A0-FFDA-466A-33B6C1B38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F87D5409-9738-1A09-61D9-4C3CD02EF220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86B95C3-767C-7B4D-51C8-EAE670CA005A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171F282-3375-165C-4D95-0B1FFD9763BA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E9BA048-A021-8A0D-226A-402D920F03EA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B88202-98F8-5BA8-C262-57F176040EFB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D532FB-48FB-1B19-C0CA-BC5D897079D3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2145B-A1EB-00A2-07C8-546A352D476B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89CFD-9FA6-B01C-F867-AA13C17C1466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35A953-5BF7-719C-399F-2E755A77BA55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37D88DB-2069-60CE-8DB9-D2C26D565B08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13CC71C-434C-2094-B3FF-BC3F9A1A6A2E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5277DB2-E65C-715C-D7D6-2BB6A104D0D8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B0B020-B6C6-C114-0F71-7591F506CBF7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7DDAF1-691A-510E-A25B-D099D616A484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5BD9C0-CF90-405E-E0AA-742E865A4EFC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90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8828C-4F03-0660-A6CD-B09226874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DB974DB5-70E7-E742-06B2-D748237944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87CF12AD-1746-4C2F-5AF5-FE256177C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CE8B25AD-A8F8-1A9F-5943-2F9875C3E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F5842DB6-34D0-2204-4736-EBA2FA67E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5C28E525-1164-CBDC-D7A9-39347AE14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CB8BD5F1-C3A1-2089-6B48-F7A624499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AEEF42B9-1A15-7531-A165-B2F8B7BF4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E5A967A6-B789-6AE4-73C1-36310904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7F587065-FCF2-239A-113D-582B796D0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0F4B2070-8690-A6AE-C6D3-0AB87F09B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83AD120F-7222-7DC8-B12A-D8B25876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E93B0F3D-0183-FC77-850B-78605010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AFEEFFE1-24E2-D44A-6AD9-D061A3F6D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F9215142-C4FF-091B-0296-60D4DA05C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08B7B7F4-31E6-F5D5-7D92-3247090F8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22324CBF-045D-400D-4964-EECBF44E4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CFF3C513-6F86-6670-EA2A-93CB8025D9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D45963F0-A3A8-8E60-5C6C-012D6FA1C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306688D9-5A61-A366-0802-B50C0EAE9C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276FD078-9460-7BD2-09D1-018863B5A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2E9AE37F-2D3F-FD9B-4E15-36FD680A0A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ED96439D-C5EC-6317-30F3-934E0D296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A95279FD-D1D8-98CC-CEEB-81A39CBEC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3CC67198-828F-5EB6-F439-E133ADF6B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4996DA69-E967-C730-7614-7931B50B3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789DA2C5-14BC-7781-A613-A902181C7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70135EC0-A5AF-4895-444A-3C6271852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D3D628A6-3C34-671D-7154-87B0B3F21A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4A29CAFB-5688-9A86-22B8-46B013A56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49B2C125-EF62-4515-1912-71F1090DA085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7123070-5D07-6231-74B6-0EA636BA3D64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4998DC7-A1A8-120C-E1ED-21077306507C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F8A0773-869A-41AB-C9DA-2A6B2C8B1489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8335B9-8936-61C2-C450-066FC55311AB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0099C-9A66-0429-F874-23A589FDF656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B4E89C-C6AB-6EFC-B2D6-191F01391FF7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4ADBB-0421-CC67-9849-094C1FD454C3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8AC1BE-9DDF-6156-1978-480F78B07B4C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115D6B0-A479-2A58-FA4A-112769745597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F3CF596-791F-0927-BEB2-5B33B62C9AB4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3D68332-8298-3D25-06F3-83BC38A537B4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4F53288-C7CC-3AE5-A806-0F9BD1667671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4164E4-52EA-7E7D-C526-BA398976ADB6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6F7CE8-C266-FEB4-F6E4-A7847A381684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0B503DB-4EF3-F91F-8D16-EA16059170A0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34B9C3-8010-C31B-E74A-500864510853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DEF4D3-A51E-4CEA-0D10-2F58F01FEAD6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83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 noChangeArrowheads="1"/>
          </p:cNvSpPr>
          <p:nvPr>
            <p:ph type="title"/>
          </p:nvPr>
        </p:nvSpPr>
        <p:spPr>
          <a:xfrm>
            <a:off x="3287713" y="549276"/>
            <a:ext cx="7199312" cy="1279525"/>
          </a:xfrm>
        </p:spPr>
        <p:txBody>
          <a:bodyPr>
            <a:normAutofit fontScale="90000"/>
          </a:bodyPr>
          <a:lstStyle/>
          <a:p>
            <a:br>
              <a:rPr lang="fr-FR" altLang="fr-FR" b="1"/>
            </a:br>
            <a:endParaRPr lang="fr-FR" altLang="fr-FR" b="1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384536B-41EB-461F-894D-11B447270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502088"/>
              </p:ext>
            </p:extLst>
          </p:nvPr>
        </p:nvGraphicFramePr>
        <p:xfrm>
          <a:off x="998290" y="1560352"/>
          <a:ext cx="5277098" cy="34236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77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08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Charges et dépenses</a:t>
                      </a:r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46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2400" b="1" u="sng" dirty="0"/>
                        <a:t>Les charges </a:t>
                      </a:r>
                      <a:r>
                        <a:rPr lang="fr-FR" sz="2400" dirty="0"/>
                        <a:t>sont les factures enregistrées dans la comptabilité, indépendamment de leur paiement</a:t>
                      </a:r>
                    </a:p>
                    <a:p>
                      <a:pPr algn="l"/>
                      <a:endParaRPr lang="fr-FR" sz="2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fr-FR" sz="2400" b="1" u="sng" dirty="0"/>
                        <a:t>Les</a:t>
                      </a:r>
                      <a:r>
                        <a:rPr lang="fr-FR" sz="2400" b="1" u="sng" baseline="0" dirty="0"/>
                        <a:t> dépenses </a:t>
                      </a:r>
                      <a:r>
                        <a:rPr lang="fr-FR" sz="2400" baseline="0" dirty="0"/>
                        <a:t>sont les règlements débités sur le compte bancaire de la copropriété </a:t>
                      </a:r>
                      <a:endParaRPr lang="fr-FR" sz="2400" dirty="0"/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1D05E1F-57EA-461A-A5ED-9D622B36F39A}" type="slidenum">
              <a:rPr lang="fr-FR" altLang="fr-FR" sz="1200">
                <a:solidFill>
                  <a:srgbClr val="FEFFFF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fr-FR" altLang="fr-FR" sz="1200">
              <a:solidFill>
                <a:srgbClr val="FE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F682F1-435C-4B8E-AC16-C85C3255B215}"/>
              </a:ext>
            </a:extLst>
          </p:cNvPr>
          <p:cNvSpPr/>
          <p:nvPr/>
        </p:nvSpPr>
        <p:spPr>
          <a:xfrm>
            <a:off x="923454" y="5319766"/>
            <a:ext cx="10887546" cy="14252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Le relevé des dépenses présenté par le syndic est donc un « </a:t>
            </a:r>
            <a:r>
              <a:rPr lang="fr-FR" sz="2000" u="sng" dirty="0">
                <a:solidFill>
                  <a:schemeClr val="tx1"/>
                </a:solidFill>
              </a:rPr>
              <a:t>abus de langage </a:t>
            </a:r>
            <a:r>
              <a:rPr lang="fr-FR" sz="2000" dirty="0">
                <a:solidFill>
                  <a:schemeClr val="tx1"/>
                </a:solidFill>
              </a:rPr>
              <a:t>» puisqu’il s’agit en réalité du relevé des charges présentant les factures, indépendamment du fait qu’elles soient payées ou non </a:t>
            </a: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55276AE2-FBCE-4BA1-9B89-4B8F99514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9939" y="349251"/>
            <a:ext cx="6480175" cy="775494"/>
          </a:xfrm>
          <a:prstGeom prst="snip2Diag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fr-FR" altLang="fr-FR" sz="3200" b="1" dirty="0"/>
              <a:t>NE PAS CONFONDRE ! 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B339850-CBAA-4D34-A749-ABD54F1DC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5642"/>
              </p:ext>
            </p:extLst>
          </p:nvPr>
        </p:nvGraphicFramePr>
        <p:xfrm>
          <a:off x="6415088" y="1560352"/>
          <a:ext cx="5395912" cy="34747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9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065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Produits et recettes</a:t>
                      </a:r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02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400" b="1" u="sng" dirty="0"/>
                        <a:t>Les produits </a:t>
                      </a:r>
                      <a:r>
                        <a:rPr lang="fr-FR" sz="2400" b="0" dirty="0"/>
                        <a:t>sont des ressources financières définitivement acquises</a:t>
                      </a:r>
                      <a:r>
                        <a:rPr lang="fr-FR" sz="2400" b="0" baseline="0" dirty="0"/>
                        <a:t> à la copropriété indépendamment du versement de la somme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2400" b="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fr-FR" sz="2400" b="1" u="sng" baseline="0" dirty="0"/>
                        <a:t>Les recettes </a:t>
                      </a:r>
                      <a:r>
                        <a:rPr lang="fr-FR" sz="2400" b="0" baseline="0" dirty="0"/>
                        <a:t>sont les sommes encaissées dans le compte bancaire de la copropriété </a:t>
                      </a:r>
                      <a:endParaRPr lang="fr-FR" sz="2400" b="0" dirty="0"/>
                    </a:p>
                  </a:txBody>
                  <a:tcPr marL="91437" marR="91437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lèche droite 5">
            <a:extLst>
              <a:ext uri="{FF2B5EF4-FFF2-40B4-BE49-F238E27FC236}">
                <a16:creationId xmlns:a16="http://schemas.microsoft.com/office/drawing/2014/main" id="{5008D7F3-5731-4B0F-9465-567A457F11F1}"/>
              </a:ext>
            </a:extLst>
          </p:cNvPr>
          <p:cNvSpPr/>
          <p:nvPr/>
        </p:nvSpPr>
        <p:spPr>
          <a:xfrm>
            <a:off x="5751471" y="2529115"/>
            <a:ext cx="9366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Flèche droite 6">
            <a:extLst>
              <a:ext uri="{FF2B5EF4-FFF2-40B4-BE49-F238E27FC236}">
                <a16:creationId xmlns:a16="http://schemas.microsoft.com/office/drawing/2014/main" id="{0768443C-03D9-4A12-97CA-F3EA5CE8C68A}"/>
              </a:ext>
            </a:extLst>
          </p:cNvPr>
          <p:cNvSpPr/>
          <p:nvPr/>
        </p:nvSpPr>
        <p:spPr>
          <a:xfrm>
            <a:off x="5571879" y="4334284"/>
            <a:ext cx="9366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3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F72B7-ABD8-541E-703A-C8C48ED92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59DB104B-EFB7-1DC3-65DE-42279B3AC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B13A31D6-7777-15AF-8F54-4C40E60DE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46EE129A-1480-F1EC-C784-0AF8E5B3D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A3A8BABA-B79E-5A2D-A746-65984376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11502F50-4E68-8526-F2E9-FBD749C85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7A966EAF-EE70-9DFB-71F6-A5B3FBD29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F6DCCD36-412E-40DF-E15A-CFD2E02C9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88204968-9EB6-9D40-B676-7B20A4B97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EC46FA82-91BC-42BC-B870-90146471A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9FB4629A-EEB6-EDB5-682E-EEFA6E75D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74EB1858-84B2-5F3C-26DC-B312101A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36E02409-C628-5A8F-C75A-00843BDC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BAC918C2-4E2A-E775-63D7-7D810C0AB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0039EE86-9DFD-5438-4C90-39A085FF6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EA70F440-744B-039B-B6F1-240220301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1A93F6D0-77F7-F38B-DD44-0162EF232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68CA60A9-B034-9D8F-C6F6-221213DA8F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0058B24C-5B90-4C0F-718F-2270D220C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F004AF5E-D681-E553-E99F-B988400BBE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62AC9E2E-1846-6760-32B4-7C916D6D0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96CF6D3E-F214-64A3-F965-E0C4A6F606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89511403-0508-60C6-1D03-7908DB102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1EEF85AA-31D7-710D-745C-E206E2AA7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A6D35FBC-723A-76EB-0CCF-7C166BE72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38A9502C-FD53-8060-68A6-DC4609B51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841E35BD-29E7-4013-2548-73A404192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9EAC06D7-539B-0388-D150-4DC9FB17F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453B9258-59B5-99EA-5257-FD546F43E3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2BB053AD-8CEB-423B-6B84-68A9351AB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880A1CA-BAED-A8D0-67BA-6754F3481A48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A6BF6B2-310B-9ECF-69A8-68646D11907F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90EDE64-A4B3-3264-08A8-F5D9E78A32CC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73F15EB-120D-1DCF-7A20-552356221159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C09EB8-C953-9D4F-F52C-D9EB57050498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5A625-70E8-483C-CF37-78B96EA1AE08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DD1354-E831-3550-4565-2860DF173E1D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04068D-FED1-26BC-18F6-DEAED44B3D5A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58EA2-BE5E-069E-44DD-A65605497E20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F27A497-919B-F8A2-46D9-58EE7A232CAF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31BD8EC-1B1C-9898-9A46-1DDB9B7F83F7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CF795B2-66C6-0BF5-3FF9-34338EFE01BB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F9DE3C8-EE35-A2BB-E663-FBE0D3934E33}"/>
              </a:ext>
            </a:extLst>
          </p:cNvPr>
          <p:cNvCxnSpPr>
            <a:cxnSpLocks/>
          </p:cNvCxnSpPr>
          <p:nvPr/>
        </p:nvCxnSpPr>
        <p:spPr>
          <a:xfrm>
            <a:off x="7816851" y="292946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BF4995C-A3C6-E99E-058E-4F39ADABA655}"/>
              </a:ext>
            </a:extLst>
          </p:cNvPr>
          <p:cNvSpPr/>
          <p:nvPr/>
        </p:nvSpPr>
        <p:spPr>
          <a:xfrm>
            <a:off x="8102600" y="282731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93B0E2-2A3B-695C-6F54-BD3541EA4B8E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DCEF03-D9DE-7FFC-9627-7CE01170CEE5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F766B9-53F1-3517-EE86-E52F49738BE7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306A9F-D54A-C0AA-4FB7-98E9A26A5CBF}"/>
              </a:ext>
            </a:extLst>
          </p:cNvPr>
          <p:cNvSpPr/>
          <p:nvPr/>
        </p:nvSpPr>
        <p:spPr>
          <a:xfrm>
            <a:off x="9069394" y="283966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A22631-DE66-F1AB-2C4A-31F6603FEFAB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1BE9A3-9078-0A52-4974-4C50C6FC8B93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744810-D8B3-2029-2A4B-B69F6D28AFD6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259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E5E65-FA64-5918-6146-2A288D8A7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49DA2E06-E6FF-A880-3333-6513B90D25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D12732EF-6246-94E7-BF78-D5F81EB2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195DE05D-CBED-40D8-C4E5-C6EF4F278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F746F6F7-23D9-4207-9014-CF7C3B12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18AFECDE-4C78-E473-91D1-B2C103386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0027312C-2EFD-6029-4B01-40F4902D2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462F531B-4437-188F-8D27-6ADB799DA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B579F1BB-BE7E-E686-F75A-9B75D4927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BD2AC422-6A91-89DC-669A-C812EEE4D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A1F03BAF-95B9-F2B8-0655-1D2BA4B80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BE0BEF28-0D9D-EB87-A482-B53C124E0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315F53FD-14E2-31FE-A01D-9BBF21CB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6A72A51E-ED95-FFED-D547-187E2E2B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2D6DC52B-8876-95DF-E29A-F49922A0B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46CBF6B9-ECBD-9F34-95B7-2BC4215A4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B2336882-BF96-4247-3C59-722D1A3DD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725ED285-E553-7487-0FA6-FF1DC48233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D813B8A2-8B7C-DFB3-5FBC-445C4DC84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19184898-886F-1799-BAE3-0B0A4D18BC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52223829-633B-518E-58FA-44C1FEF98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2F554BCE-4DEA-B497-0469-92AFD965F7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DEC2B7F9-6264-E1FF-E57A-AE7AAB958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C3964977-F2BF-3080-1A23-72AD0042F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AF927E46-8821-B170-76EA-11B0F3CE8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38F82F16-DE92-F302-8640-DD7C386A4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CF5953CF-9870-0CD7-B4CF-D252F1361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4B5BF55D-76B9-FDE9-9BEA-B9F2B7F0F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87B3AC68-3A64-A16D-C8B2-A2B79916C5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EECC7669-9030-07EC-8C24-81300B606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890719AD-E1FB-305E-584F-367B95FE42F4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22D549E-83ED-68F9-FB04-81FDF9494F35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61DA90D-6B02-E9FF-9746-CA7203BF8804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53DA990-C014-C8D7-9F42-B930E292AFAD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A63C8-979D-D16E-5515-BE0E13B61F8C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179D0-37B9-B641-0B6F-4B1BDCC6B2A0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1E9CB-9799-6A33-F13B-0D5895C9F2CA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13A4BF-5809-A450-1930-412BD11332F9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0E85F-65CD-24CB-8F12-7D1E9D5468B2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97B5CD5-1098-E087-E944-22FA8EA42A56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2096150-FD39-5BAF-AF41-900C4C6F6160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344DC8F-2649-B91E-C5B8-F088B17D581A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8D36546-9DC5-DD7A-8B6F-1513F90A8C22}"/>
              </a:ext>
            </a:extLst>
          </p:cNvPr>
          <p:cNvCxnSpPr>
            <a:cxnSpLocks/>
          </p:cNvCxnSpPr>
          <p:nvPr/>
        </p:nvCxnSpPr>
        <p:spPr>
          <a:xfrm>
            <a:off x="7816851" y="292946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5796A17-1B08-122F-109F-A9F4D9FD9764}"/>
              </a:ext>
            </a:extLst>
          </p:cNvPr>
          <p:cNvCxnSpPr>
            <a:cxnSpLocks/>
          </p:cNvCxnSpPr>
          <p:nvPr/>
        </p:nvCxnSpPr>
        <p:spPr>
          <a:xfrm>
            <a:off x="7751763" y="323372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01D72B5-BDD1-BD4B-8F1A-847F0CD709AA}"/>
              </a:ext>
            </a:extLst>
          </p:cNvPr>
          <p:cNvSpPr/>
          <p:nvPr/>
        </p:nvSpPr>
        <p:spPr>
          <a:xfrm>
            <a:off x="8102600" y="313846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00DF70-4D22-2CF7-9461-4BECD9309DEF}"/>
              </a:ext>
            </a:extLst>
          </p:cNvPr>
          <p:cNvSpPr/>
          <p:nvPr/>
        </p:nvSpPr>
        <p:spPr>
          <a:xfrm>
            <a:off x="8102600" y="282731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1655B9-56FE-B1C2-FCFC-167E444EAADB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9132E-9C98-2E5A-717B-C0130267D3D5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960428-A1A3-E72F-0ABF-CD37819B6C99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4932AC-2F44-420A-0F98-71471DA07D0C}"/>
              </a:ext>
            </a:extLst>
          </p:cNvPr>
          <p:cNvSpPr/>
          <p:nvPr/>
        </p:nvSpPr>
        <p:spPr>
          <a:xfrm>
            <a:off x="9043983" y="313846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861DCB-832B-6304-03CF-5E3D68CDBF46}"/>
              </a:ext>
            </a:extLst>
          </p:cNvPr>
          <p:cNvSpPr/>
          <p:nvPr/>
        </p:nvSpPr>
        <p:spPr>
          <a:xfrm>
            <a:off x="9069394" y="283966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C2E1D7-1DAA-2B84-06F6-6492F3120AA1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E0F183-9ECA-4BBF-B05C-89579A6B5108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3A8E97-49AF-82FA-5E09-B6AD7400844E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36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61D0E-8529-A729-4A3D-3C2634D54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0340A9DE-D83A-78FC-4DA9-D17233121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F7E0BDE7-BA3A-8002-DCDA-0D00BD82D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4AD58CC0-DBC2-2D2C-03F2-4EE3C45DB2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8658C033-6DB5-7B60-810D-C5958B52C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EFB86833-EFCB-2D36-8E11-D2D742464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D21F883C-8C43-5B02-5222-3CCCE9B05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48A56D05-98E5-1670-7004-1349E01B3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41C069E3-A06E-24F3-99ED-AF9B2D49E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32D58AB3-7CC3-E894-957B-DB0272D18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B9699799-2055-9127-998D-0A091FD9E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9C6AD009-9DF3-4379-F067-82BA8342C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DB4F82B0-D3DD-9715-FA44-700CE1B09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ABD81F68-2906-429C-F3A1-39AF84515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E49D862C-02F3-CDC1-4E29-30F14EB46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86A422CA-F701-80BF-95A0-DAD83C697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1EED715A-4600-1000-2D35-6FA83791E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10540F71-ED93-968A-E6F9-D631BF000B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3742D1D7-1E18-6DC1-3C43-18E8FB760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1BDB82CA-CF75-6460-C786-6854D5CB26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2DB3E211-CA05-0AEE-1F50-7BE48835A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A405D0C0-C4FE-638E-BDA8-8CAB6410E5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968724DD-737F-DD81-117A-30E2ED5D53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4C96B0F9-FD17-C9A1-DCE4-2A81F5BCB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53FB7B20-A2CB-35A7-6C2D-455636F3E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43E00055-A081-E312-AAA7-F313A9EF3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95314F7F-AD68-9D61-8B30-AE1AA5493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C8624006-BC11-1ACB-80BB-57843867E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21BFC8C8-CB32-DB37-7DF8-355BA18FA4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DAAC9A42-7AD2-F0F0-C4FA-5E6C718CE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E69B6BE6-411C-8FB3-6433-504EBD6192A3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68C8503-3C2E-3354-D665-52C0C0A177A0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304146C-6DD9-D9EC-91F2-5CE483A0E239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9B471E8-E962-5D2C-E3EE-D0CE4A12DF53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55DB5C-C5C6-D2AE-DE30-F982A23DF949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E2C3C3-2FC8-A8CC-88CF-4CA93A3B63A1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27980-C8D7-76B2-8772-3ECCCF4D7B2E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4D1D0-EBAA-E46C-FAD6-93A5A9AAC6C0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5A1F4-1AB7-580E-BA4C-B8C7427F5BE8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B2230E4-5CE1-EBD1-856D-CE55EF394003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09E12DE-7595-FECD-E77C-79E997CCA4DB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27E0086-78C3-CB9C-5EDD-94265AE4B462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A2AC95C-B88C-47F0-9149-D1A9D3050309}"/>
              </a:ext>
            </a:extLst>
          </p:cNvPr>
          <p:cNvCxnSpPr>
            <a:cxnSpLocks/>
          </p:cNvCxnSpPr>
          <p:nvPr/>
        </p:nvCxnSpPr>
        <p:spPr>
          <a:xfrm>
            <a:off x="7816851" y="292946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34477DA-7F99-4631-D644-231BA1A35BE4}"/>
              </a:ext>
            </a:extLst>
          </p:cNvPr>
          <p:cNvCxnSpPr>
            <a:cxnSpLocks/>
          </p:cNvCxnSpPr>
          <p:nvPr/>
        </p:nvCxnSpPr>
        <p:spPr>
          <a:xfrm>
            <a:off x="7751763" y="323372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90BB8D2-2C67-2245-E3FE-AA1AC0F14DE7}"/>
              </a:ext>
            </a:extLst>
          </p:cNvPr>
          <p:cNvCxnSpPr>
            <a:cxnSpLocks/>
          </p:cNvCxnSpPr>
          <p:nvPr/>
        </p:nvCxnSpPr>
        <p:spPr>
          <a:xfrm>
            <a:off x="7688264" y="352899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8C4E163-8BC0-C84D-8810-750721DB85D3}"/>
              </a:ext>
            </a:extLst>
          </p:cNvPr>
          <p:cNvSpPr/>
          <p:nvPr/>
        </p:nvSpPr>
        <p:spPr>
          <a:xfrm>
            <a:off x="8102600" y="313846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7272D9-55CD-5C39-EEA2-96218E7877A9}"/>
              </a:ext>
            </a:extLst>
          </p:cNvPr>
          <p:cNvSpPr/>
          <p:nvPr/>
        </p:nvSpPr>
        <p:spPr>
          <a:xfrm>
            <a:off x="8102600" y="282731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A7567-F235-EB63-EEB3-CA12658CD473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0659D1-177E-C614-B752-5E1F547FCE3F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6D8CC0-0DF6-C108-BC2D-0C14A7BA4BDC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43AA0B-38B9-0BEB-BA78-0D84B07826D8}"/>
              </a:ext>
            </a:extLst>
          </p:cNvPr>
          <p:cNvSpPr/>
          <p:nvPr/>
        </p:nvSpPr>
        <p:spPr>
          <a:xfrm>
            <a:off x="8099429" y="345675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B3A92E-A77F-25D3-4CC8-99C0D4A2A7EF}"/>
              </a:ext>
            </a:extLst>
          </p:cNvPr>
          <p:cNvSpPr/>
          <p:nvPr/>
        </p:nvSpPr>
        <p:spPr>
          <a:xfrm>
            <a:off x="9056689" y="350600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932959-8DFC-AEC5-FD64-BEB603AB9708}"/>
              </a:ext>
            </a:extLst>
          </p:cNvPr>
          <p:cNvSpPr/>
          <p:nvPr/>
        </p:nvSpPr>
        <p:spPr>
          <a:xfrm>
            <a:off x="9043983" y="313846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BBB0A58-BBCC-4AFA-927F-64706CEDDA7C}"/>
              </a:ext>
            </a:extLst>
          </p:cNvPr>
          <p:cNvSpPr/>
          <p:nvPr/>
        </p:nvSpPr>
        <p:spPr>
          <a:xfrm>
            <a:off x="9069394" y="283966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FF9CDA-BE63-A41B-B984-6E8D74B70172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61130A-134F-4349-5C28-BE967D8F2EE5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E77652-4194-260A-1F11-E5BE4E8EBB1C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982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2F651-B422-AD89-4582-ED55C772B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24DD1483-471C-6A27-48EF-C7BA9E395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4765FB7B-4D8F-E058-AEF6-B0035AF0B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738498C4-FFC8-5764-C7C6-431249CB3A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EB6BFEED-8E74-A81F-1810-769668704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505E7F8E-9FC5-72BE-A4FC-AB2887C67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9B87CF19-DED6-887F-695A-DCE685141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37C4EE66-EA38-165D-1944-F92509A7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13515112-F025-7D7C-F087-204657AB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1361C8B5-FA46-0347-EFE7-07C92BE2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7F661215-0185-EA85-689C-FD5C7521E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930EC126-2A9F-30B7-934A-5D9655F8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16A35662-1C21-3CAC-537B-8317D8AC9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EA9FBCB2-3DB7-40B6-B0AC-CDEA7D6C0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628E2CF2-99DC-3962-D456-BED33EFFA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10AF1F5E-B8A0-11AA-08E8-6FBF9DC76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D4A38C1B-3B08-F45A-54C7-B064C46D84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D3C15B23-9FC8-1C18-33A7-5179618C5E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1F9581F3-95E0-060C-93F8-D95493AC4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306C83AE-5B7B-1B50-489A-121E17E0D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09BA40E0-7412-467B-630F-B3EE1EE26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05EF0172-384E-251B-F26C-029E8DA696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7CB64B7C-2E1A-EB81-354F-87F43D4465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41FC17A3-7704-598B-2750-3A6BA35048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CEC96F8B-7580-D151-92B5-7402C5020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900058BA-2BF0-9F51-C78B-74BAAB83EB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34DB2C45-009F-D9D7-C7AB-97D1FAF7D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94B6E238-2B16-8005-AEE9-6FCD25FBB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275B186D-8F49-52F9-D05F-D58E3456F2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44D58CF2-EDDE-E105-D1B7-628E5A4FC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1BD27661-0938-7F13-A26C-296F9402220A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442502C-279C-005D-CECF-609C8310CEE9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27D4150-81B3-8BDE-54FB-777ADCB6E640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5AFF6AC-80C4-2A34-4F11-01102E1C3BFC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401EBD-D9F2-EB1A-A0CC-1B0804534140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3E5734-0FF4-E583-F319-058D7D52EB19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E9AE4-9E8E-0A43-6BE2-B639C37A6C8A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AFE1B4-F9C8-9F7E-9E74-7CE8228A5C15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EC725D-3808-E51D-CF7C-703FE699D642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4DC8322-BFCF-0A68-A251-800A2FC06326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013FF68-67B9-2429-3450-CCC87F9EE0F6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DB9C7DE-5A53-DFF3-C40F-A9453F206E00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B563A20-25DC-AF57-1CE5-56723BFCA9BF}"/>
              </a:ext>
            </a:extLst>
          </p:cNvPr>
          <p:cNvCxnSpPr>
            <a:cxnSpLocks/>
          </p:cNvCxnSpPr>
          <p:nvPr/>
        </p:nvCxnSpPr>
        <p:spPr>
          <a:xfrm>
            <a:off x="7816851" y="292946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64D29CA-D03D-6A9C-6628-CF7069C9A870}"/>
              </a:ext>
            </a:extLst>
          </p:cNvPr>
          <p:cNvCxnSpPr>
            <a:cxnSpLocks/>
          </p:cNvCxnSpPr>
          <p:nvPr/>
        </p:nvCxnSpPr>
        <p:spPr>
          <a:xfrm>
            <a:off x="7751763" y="323372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E93C72B-492A-9AC5-A2D0-A70E648670D7}"/>
              </a:ext>
            </a:extLst>
          </p:cNvPr>
          <p:cNvCxnSpPr>
            <a:cxnSpLocks/>
          </p:cNvCxnSpPr>
          <p:nvPr/>
        </p:nvCxnSpPr>
        <p:spPr>
          <a:xfrm>
            <a:off x="7688264" y="352899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01BD5FA-7F0B-A76A-2193-EAEC4088D801}"/>
              </a:ext>
            </a:extLst>
          </p:cNvPr>
          <p:cNvCxnSpPr>
            <a:cxnSpLocks/>
          </p:cNvCxnSpPr>
          <p:nvPr/>
        </p:nvCxnSpPr>
        <p:spPr>
          <a:xfrm>
            <a:off x="7715252" y="39290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5AC0446-ACBC-07B5-E204-FA2AD007659D}"/>
              </a:ext>
            </a:extLst>
          </p:cNvPr>
          <p:cNvSpPr/>
          <p:nvPr/>
        </p:nvSpPr>
        <p:spPr>
          <a:xfrm>
            <a:off x="8102600" y="313846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5D35A1-E2A9-6897-2AE3-748F9278C618}"/>
              </a:ext>
            </a:extLst>
          </p:cNvPr>
          <p:cNvSpPr/>
          <p:nvPr/>
        </p:nvSpPr>
        <p:spPr>
          <a:xfrm>
            <a:off x="8102600" y="282731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F55BE7-7644-AFF9-D676-7ED71B22E469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185CB6-8AF5-9655-6F52-3B4C4FE4E5A1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E59BBC-229A-3FE5-CA92-ABBCF5F00751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95F97E-4A68-DE39-ED36-1E89477F1A77}"/>
              </a:ext>
            </a:extLst>
          </p:cNvPr>
          <p:cNvSpPr/>
          <p:nvPr/>
        </p:nvSpPr>
        <p:spPr>
          <a:xfrm>
            <a:off x="8099429" y="345675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25E9FAC-FB0F-FAED-3C57-7CD9330A7C55}"/>
              </a:ext>
            </a:extLst>
          </p:cNvPr>
          <p:cNvSpPr/>
          <p:nvPr/>
        </p:nvSpPr>
        <p:spPr>
          <a:xfrm>
            <a:off x="8102600" y="3791763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DEF4C3-265A-84BC-AFB4-21252015B870}"/>
              </a:ext>
            </a:extLst>
          </p:cNvPr>
          <p:cNvSpPr/>
          <p:nvPr/>
        </p:nvSpPr>
        <p:spPr>
          <a:xfrm>
            <a:off x="9056689" y="350600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E08A5B-1F1F-D651-BF89-B7C326F1FD38}"/>
              </a:ext>
            </a:extLst>
          </p:cNvPr>
          <p:cNvSpPr/>
          <p:nvPr/>
        </p:nvSpPr>
        <p:spPr>
          <a:xfrm>
            <a:off x="9043983" y="313846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C60D27-C70E-DD78-8878-A8B1F030B500}"/>
              </a:ext>
            </a:extLst>
          </p:cNvPr>
          <p:cNvSpPr/>
          <p:nvPr/>
        </p:nvSpPr>
        <p:spPr>
          <a:xfrm>
            <a:off x="9069394" y="283966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777F04-789B-3F03-78B4-CA7D4EA6F338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27AA32-95BF-3B11-E563-2938C01297F0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9C0D641-6458-5095-0CD1-2FC5680D969B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2760650-913A-1D62-803A-58545BC24ED4}"/>
              </a:ext>
            </a:extLst>
          </p:cNvPr>
          <p:cNvSpPr/>
          <p:nvPr/>
        </p:nvSpPr>
        <p:spPr>
          <a:xfrm>
            <a:off x="9056689" y="381162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67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24128" y="214024"/>
            <a:ext cx="9720072" cy="799964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fr-FR" dirty="0"/>
              <a:t>105 Fonds de travaux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24128" y="1077362"/>
            <a:ext cx="9720073" cy="2697933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fr-FR" sz="1800" dirty="0"/>
              <a:t>La loi impose une </a:t>
            </a:r>
            <a:r>
              <a:rPr lang="fr-FR" sz="1800" dirty="0">
                <a:solidFill>
                  <a:srgbClr val="FF0000"/>
                </a:solidFill>
              </a:rPr>
              <a:t>cotisation minimale de 5% </a:t>
            </a:r>
            <a:r>
              <a:rPr lang="fr-FR" sz="1800" dirty="0"/>
              <a:t>du budget prévisionnel </a:t>
            </a:r>
            <a:r>
              <a:rPr lang="fr-FR" sz="1800" dirty="0">
                <a:solidFill>
                  <a:schemeClr val="accent1"/>
                </a:solidFill>
              </a:rPr>
              <a:t>(art. 14-2 de la loi du  10 juillet 1965)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fr-FR" sz="1800" dirty="0"/>
              <a:t>Les fonds doivent être déposés sur un </a:t>
            </a:r>
            <a:r>
              <a:rPr lang="fr-FR" sz="1800" dirty="0">
                <a:solidFill>
                  <a:srgbClr val="FF0000"/>
                </a:solidFill>
              </a:rPr>
              <a:t>compte bancaire séparé et rémunéré </a:t>
            </a:r>
            <a:r>
              <a:rPr lang="fr-FR" sz="1800" dirty="0">
                <a:solidFill>
                  <a:schemeClr val="accent1"/>
                </a:solidFill>
              </a:rPr>
              <a:t>(art. 18 de la loi du  10 juillet 1965) 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fr-FR" sz="1800" dirty="0"/>
              <a:t>Les appels de fonds devront respecter </a:t>
            </a:r>
            <a:r>
              <a:rPr lang="fr-FR" sz="1800" dirty="0">
                <a:solidFill>
                  <a:srgbClr val="FF0000"/>
                </a:solidFill>
              </a:rPr>
              <a:t>les mêmes modalités que celles pour le budget prévisionnel </a:t>
            </a:r>
            <a:r>
              <a:rPr lang="fr-FR" sz="1800" dirty="0">
                <a:solidFill>
                  <a:schemeClr val="accent1"/>
                </a:solidFill>
              </a:rPr>
              <a:t>(art. de la loi du  10-1 juillet 1965)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fr-FR" sz="1800" dirty="0"/>
              <a:t>Les sommes sont acquises au lot et donc </a:t>
            </a:r>
            <a:r>
              <a:rPr lang="fr-FR" sz="1800" dirty="0">
                <a:solidFill>
                  <a:srgbClr val="FF0000"/>
                </a:solidFill>
              </a:rPr>
              <a:t>non remboursables </a:t>
            </a:r>
            <a:r>
              <a:rPr lang="fr-FR" sz="1800" dirty="0">
                <a:solidFill>
                  <a:schemeClr val="accent1"/>
                </a:solidFill>
              </a:rPr>
              <a:t>(art. 18 de la loi du  10 juillet 1965)</a:t>
            </a:r>
          </a:p>
          <a:p>
            <a:pPr marL="285750" lvl="0" indent="-28575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fr-FR" sz="1800" dirty="0"/>
              <a:t>L’affectation doit tenir de l’existence de </a:t>
            </a:r>
            <a:r>
              <a:rPr lang="fr-FR" sz="1800" dirty="0">
                <a:solidFill>
                  <a:srgbClr val="FF0000"/>
                </a:solidFill>
              </a:rPr>
              <a:t>parties communes spéciales </a:t>
            </a:r>
            <a:r>
              <a:rPr lang="fr-FR" sz="1800" dirty="0"/>
              <a:t>ou de clé de répartition des charges </a:t>
            </a:r>
            <a:r>
              <a:rPr lang="fr-FR" sz="1800" dirty="0">
                <a:solidFill>
                  <a:schemeClr val="accent1"/>
                </a:solidFill>
              </a:rPr>
              <a:t>(art. 14-2 de la loi du 10 juillet 1965 modifié par la loi ELAN)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6DEDCAE-17C7-44E0-AE46-F5C1E1CD4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01967"/>
              </p:ext>
            </p:extLst>
          </p:nvPr>
        </p:nvGraphicFramePr>
        <p:xfrm>
          <a:off x="3531198" y="3838669"/>
          <a:ext cx="5111750" cy="1371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9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712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105</a:t>
                      </a:r>
                    </a:p>
                  </a:txBody>
                  <a:tcPr marL="68605" marR="68605" marT="34299" marB="3429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Fonds </a:t>
                      </a:r>
                      <a:r>
                        <a:rPr lang="fr-FR" sz="1800" baseline="0" dirty="0"/>
                        <a:t>travaux</a:t>
                      </a:r>
                      <a:endParaRPr lang="fr-FR" sz="1800" dirty="0"/>
                    </a:p>
                  </a:txBody>
                  <a:tcPr marL="68605" marR="68605" marT="34299" marB="34299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631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Libellé</a:t>
                      </a: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Débit</a:t>
                      </a: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Crédit</a:t>
                      </a:r>
                    </a:p>
                  </a:txBody>
                  <a:tcPr marL="68605" marR="68605" marT="34299" marB="342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02">
                <a:tc>
                  <a:txBody>
                    <a:bodyPr/>
                    <a:lstStyle/>
                    <a:p>
                      <a:r>
                        <a:rPr lang="fr-FR" sz="1800" dirty="0"/>
                        <a:t>Fonds travaux</a:t>
                      </a: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1500 €</a:t>
                      </a:r>
                    </a:p>
                  </a:txBody>
                  <a:tcPr marL="68605" marR="68605" marT="34299" marB="342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31">
                <a:tc>
                  <a:txBody>
                    <a:bodyPr/>
                    <a:lstStyle/>
                    <a:p>
                      <a:r>
                        <a:rPr lang="fr-FR" sz="1800" dirty="0"/>
                        <a:t>Solde</a:t>
                      </a: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605" marR="68605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C00000"/>
                          </a:solidFill>
                        </a:rPr>
                        <a:t>1500</a:t>
                      </a:r>
                      <a:r>
                        <a:rPr lang="fr-FR" sz="1800" b="1" baseline="0" dirty="0">
                          <a:solidFill>
                            <a:srgbClr val="C00000"/>
                          </a:solidFill>
                        </a:rPr>
                        <a:t> €</a:t>
                      </a:r>
                      <a:endParaRPr lang="fr-FR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605" marR="68605" marT="34299" marB="342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D4A3BE9-5018-4AC0-A758-B98AAA170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68193"/>
              </p:ext>
            </p:extLst>
          </p:nvPr>
        </p:nvGraphicFramePr>
        <p:xfrm>
          <a:off x="140824" y="5625578"/>
          <a:ext cx="3227065" cy="108239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39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76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4501</a:t>
                      </a:r>
                    </a:p>
                  </a:txBody>
                  <a:tcPr marL="68535" marR="68535" marT="34274" marB="3427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Copropriétaire A</a:t>
                      </a:r>
                    </a:p>
                  </a:txBody>
                  <a:tcPr marL="68535" marR="68535" marT="34274" marB="34274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2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Libellé</a:t>
                      </a:r>
                    </a:p>
                  </a:txBody>
                  <a:tcPr marL="68535" marR="68535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Débit</a:t>
                      </a:r>
                    </a:p>
                  </a:txBody>
                  <a:tcPr marL="68535" marR="68535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Crédit</a:t>
                      </a:r>
                    </a:p>
                  </a:txBody>
                  <a:tcPr marL="68535" marR="68535" marT="34274" marB="342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Fonds travaux</a:t>
                      </a:r>
                    </a:p>
                  </a:txBody>
                  <a:tcPr marL="68535" marR="68535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500 €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35" marR="68535" marT="34274" marB="34274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68535" marR="68535" marT="34274" marB="342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B628140-29A2-4E21-8079-80385F22D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58176"/>
              </p:ext>
            </p:extLst>
          </p:nvPr>
        </p:nvGraphicFramePr>
        <p:xfrm>
          <a:off x="4273282" y="5625578"/>
          <a:ext cx="3645435" cy="10823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76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4502</a:t>
                      </a:r>
                    </a:p>
                  </a:txBody>
                  <a:tcPr marL="68582" marR="68582" marT="34274" marB="3427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Copropriétaire B</a:t>
                      </a:r>
                    </a:p>
                  </a:txBody>
                  <a:tcPr marL="68582" marR="68582" marT="34274" marB="34274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77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Libellé</a:t>
                      </a:r>
                    </a:p>
                  </a:txBody>
                  <a:tcPr marL="68582" marR="68582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Débit</a:t>
                      </a:r>
                    </a:p>
                  </a:txBody>
                  <a:tcPr marL="68582" marR="68582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Crédit</a:t>
                      </a:r>
                    </a:p>
                  </a:txBody>
                  <a:tcPr marL="68582" marR="68582" marT="34274" marB="342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36">
                <a:tc>
                  <a:txBody>
                    <a:bodyPr/>
                    <a:lstStyle/>
                    <a:p>
                      <a:r>
                        <a:rPr lang="fr-FR" sz="1600" dirty="0"/>
                        <a:t>Fonds travaux</a:t>
                      </a:r>
                    </a:p>
                  </a:txBody>
                  <a:tcPr marL="68582" marR="68582" marT="34274" marB="342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800 €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2" marR="68582" marT="34274" marB="34274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68582" marR="68582" marT="34274" marB="342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CC1348B-9251-4BA6-98DE-C1F7D728A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07213"/>
              </p:ext>
            </p:extLst>
          </p:nvPr>
        </p:nvGraphicFramePr>
        <p:xfrm>
          <a:off x="8890503" y="5625578"/>
          <a:ext cx="3087897" cy="10823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76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4503</a:t>
                      </a:r>
                    </a:p>
                  </a:txBody>
                  <a:tcPr marL="68618" marR="68618" marT="34275" marB="3427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Copropriétaire C</a:t>
                      </a:r>
                    </a:p>
                  </a:txBody>
                  <a:tcPr marL="68618" marR="68618" marT="34275" marB="34275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1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Libellé</a:t>
                      </a:r>
                    </a:p>
                  </a:txBody>
                  <a:tcPr marL="68618" marR="68618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Débit</a:t>
                      </a:r>
                    </a:p>
                  </a:txBody>
                  <a:tcPr marL="68618" marR="68618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Crédit</a:t>
                      </a:r>
                    </a:p>
                  </a:txBody>
                  <a:tcPr marL="68618" marR="68618" marT="34275" marB="342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37">
                <a:tc>
                  <a:txBody>
                    <a:bodyPr/>
                    <a:lstStyle/>
                    <a:p>
                      <a:r>
                        <a:rPr lang="fr-FR" sz="1600" dirty="0"/>
                        <a:t>Fonds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travaux</a:t>
                      </a:r>
                    </a:p>
                  </a:txBody>
                  <a:tcPr marL="68618" marR="68618" marT="34275" marB="342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200 €</a:t>
                      </a:r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618" marR="68618" marT="34275" marB="34275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68618" marR="68618" marT="34275" marB="342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10CCC51-FAF0-45BA-9B41-BFAFDBC93CCE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6087073" y="5210341"/>
            <a:ext cx="8926" cy="415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10CCC51-FAF0-45BA-9B41-BFAFDBC93CCE}"/>
              </a:ext>
            </a:extLst>
          </p:cNvPr>
          <p:cNvCxnSpPr/>
          <p:nvPr/>
        </p:nvCxnSpPr>
        <p:spPr>
          <a:xfrm>
            <a:off x="8090686" y="5210341"/>
            <a:ext cx="627801" cy="2769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10CCC51-FAF0-45BA-9B41-BFAFDBC93CCE}"/>
              </a:ext>
            </a:extLst>
          </p:cNvPr>
          <p:cNvCxnSpPr/>
          <p:nvPr/>
        </p:nvCxnSpPr>
        <p:spPr>
          <a:xfrm flipH="1">
            <a:off x="3358699" y="5210341"/>
            <a:ext cx="685975" cy="2769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E70C2-9B29-39E7-C767-10E8677B8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extLst>
              <a:ext uri="{FF2B5EF4-FFF2-40B4-BE49-F238E27FC236}">
                <a16:creationId xmlns:a16="http://schemas.microsoft.com/office/drawing/2014/main" id="{13DF3C4A-DCA7-72C0-66A4-7683E36DD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315" y="313440"/>
            <a:ext cx="10181533" cy="77127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r-FR" altLang="fr-FR" sz="4000" b="1" dirty="0">
                <a:solidFill>
                  <a:schemeClr val="accent2">
                    <a:lumMod val="75000"/>
                  </a:schemeClr>
                </a:solidFill>
              </a:rPr>
              <a:t>Eclatement du</a:t>
            </a:r>
            <a:r>
              <a:rPr lang="fr-FR" altLang="fr-FR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altLang="fr-FR" sz="4000" b="1" dirty="0">
                <a:solidFill>
                  <a:schemeClr val="accent2">
                    <a:lumMod val="75000"/>
                  </a:schemeClr>
                </a:solidFill>
              </a:rPr>
              <a:t>Fonds de travaux en </a:t>
            </a:r>
            <a:r>
              <a:rPr lang="fr-FR" altLang="fr-FR" sz="4000" b="1" u="sng" dirty="0">
                <a:solidFill>
                  <a:schemeClr val="accent2">
                    <a:lumMod val="75000"/>
                  </a:schemeClr>
                </a:solidFill>
              </a:rPr>
              <a:t>sous comptes</a:t>
            </a:r>
            <a:endParaRPr lang="fr-FR" altLang="fr-FR" b="1" dirty="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E41CE99-8593-7CC5-CBDB-A841604D2D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57589" y="2349500"/>
            <a:ext cx="4943475" cy="28336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z="1800"/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B336DFCC-B751-47E1-11EB-5F3EB33D93A1}"/>
              </a:ext>
            </a:extLst>
          </p:cNvPr>
          <p:cNvGraphicFramePr>
            <a:graphicFrameLocks/>
          </p:cNvGraphicFramePr>
          <p:nvPr/>
        </p:nvGraphicFramePr>
        <p:xfrm>
          <a:off x="724276" y="1084715"/>
          <a:ext cx="11162923" cy="58628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62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339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>
                          <a:solidFill>
                            <a:schemeClr val="tx1"/>
                          </a:solidFill>
                        </a:rPr>
                        <a:t>Afin d’éviter que les copropriétaires ne soient lésés ou, au contraire, bénéficient d’un enrichissement sans cause, il faudra impérativement prévoir des « sous comptes » du compte « 105 » par lot (et non par copropriétaire)</a:t>
                      </a:r>
                    </a:p>
                  </a:txBody>
                  <a:tcPr marL="68570" marR="68570" marT="34282" marB="342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414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fr-FR" sz="1400" b="0" u="none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fr-FR" sz="1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0" marR="68570" marT="34282" marB="3428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76DE901-E5CA-73E4-319E-2B1709D1CCC4}"/>
              </a:ext>
            </a:extLst>
          </p:cNvPr>
          <p:cNvGraphicFramePr>
            <a:graphicFrameLocks noGrp="1"/>
          </p:cNvGraphicFramePr>
          <p:nvPr/>
        </p:nvGraphicFramePr>
        <p:xfrm>
          <a:off x="815462" y="5139013"/>
          <a:ext cx="2833085" cy="1424898"/>
        </p:xfrm>
        <a:graphic>
          <a:graphicData uri="http://schemas.openxmlformats.org/drawingml/2006/table">
            <a:tbl>
              <a:tblPr/>
              <a:tblGrid>
                <a:gridCol w="1223703">
                  <a:extLst>
                    <a:ext uri="{9D8B030D-6E8A-4147-A177-3AD203B41FA5}">
                      <a16:colId xmlns:a16="http://schemas.microsoft.com/office/drawing/2014/main" val="2858824583"/>
                    </a:ext>
                  </a:extLst>
                </a:gridCol>
                <a:gridCol w="790407">
                  <a:extLst>
                    <a:ext uri="{9D8B030D-6E8A-4147-A177-3AD203B41FA5}">
                      <a16:colId xmlns:a16="http://schemas.microsoft.com/office/drawing/2014/main" val="3452762281"/>
                    </a:ext>
                  </a:extLst>
                </a:gridCol>
                <a:gridCol w="818975">
                  <a:extLst>
                    <a:ext uri="{9D8B030D-6E8A-4147-A177-3AD203B41FA5}">
                      <a16:colId xmlns:a16="http://schemas.microsoft.com/office/drawing/2014/main" val="577019246"/>
                    </a:ext>
                  </a:extLst>
                </a:gridCol>
              </a:tblGrid>
              <a:tr h="3733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105-1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131533"/>
                  </a:ext>
                </a:extLst>
              </a:tr>
              <a:tr h="3733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51219"/>
                  </a:ext>
                </a:extLst>
              </a:tr>
              <a:tr h="6781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32" marR="68532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48162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8C112A6-AC40-998E-E77F-3D8F55D74240}"/>
              </a:ext>
            </a:extLst>
          </p:cNvPr>
          <p:cNvGraphicFramePr>
            <a:graphicFrameLocks noGrp="1"/>
          </p:cNvGraphicFramePr>
          <p:nvPr/>
        </p:nvGraphicFramePr>
        <p:xfrm>
          <a:off x="3828930" y="5139012"/>
          <a:ext cx="3131763" cy="1424898"/>
        </p:xfrm>
        <a:graphic>
          <a:graphicData uri="http://schemas.openxmlformats.org/drawingml/2006/table">
            <a:tbl>
              <a:tblPr/>
              <a:tblGrid>
                <a:gridCol w="1354206">
                  <a:extLst>
                    <a:ext uri="{9D8B030D-6E8A-4147-A177-3AD203B41FA5}">
                      <a16:colId xmlns:a16="http://schemas.microsoft.com/office/drawing/2014/main" val="3386330402"/>
                    </a:ext>
                  </a:extLst>
                </a:gridCol>
                <a:gridCol w="873002">
                  <a:extLst>
                    <a:ext uri="{9D8B030D-6E8A-4147-A177-3AD203B41FA5}">
                      <a16:colId xmlns:a16="http://schemas.microsoft.com/office/drawing/2014/main" val="221725445"/>
                    </a:ext>
                  </a:extLst>
                </a:gridCol>
                <a:gridCol w="904555">
                  <a:extLst>
                    <a:ext uri="{9D8B030D-6E8A-4147-A177-3AD203B41FA5}">
                      <a16:colId xmlns:a16="http://schemas.microsoft.com/office/drawing/2014/main" val="650667923"/>
                    </a:ext>
                  </a:extLst>
                </a:gridCol>
              </a:tblGrid>
              <a:tr h="3124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105-2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Lot </a:t>
                      </a: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819275"/>
                  </a:ext>
                </a:extLst>
              </a:tr>
              <a:tr h="3124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62336"/>
                  </a:ext>
                </a:extLst>
              </a:tr>
              <a:tr h="5562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6" marR="68596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29764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64B2F82-E834-51D6-2F8D-CCCA09F68F1E}"/>
              </a:ext>
            </a:extLst>
          </p:cNvPr>
          <p:cNvGraphicFramePr>
            <a:graphicFrameLocks noGrp="1"/>
          </p:cNvGraphicFramePr>
          <p:nvPr/>
        </p:nvGraphicFramePr>
        <p:xfrm>
          <a:off x="8274867" y="5183493"/>
          <a:ext cx="3494638" cy="130297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11115">
                  <a:extLst>
                    <a:ext uri="{9D8B030D-6E8A-4147-A177-3AD203B41FA5}">
                      <a16:colId xmlns:a16="http://schemas.microsoft.com/office/drawing/2014/main" val="2129259382"/>
                    </a:ext>
                  </a:extLst>
                </a:gridCol>
                <a:gridCol w="974156">
                  <a:extLst>
                    <a:ext uri="{9D8B030D-6E8A-4147-A177-3AD203B41FA5}">
                      <a16:colId xmlns:a16="http://schemas.microsoft.com/office/drawing/2014/main" val="3770780491"/>
                    </a:ext>
                  </a:extLst>
                </a:gridCol>
                <a:gridCol w="1009367">
                  <a:extLst>
                    <a:ext uri="{9D8B030D-6E8A-4147-A177-3AD203B41FA5}">
                      <a16:colId xmlns:a16="http://schemas.microsoft.com/office/drawing/2014/main" val="324589290"/>
                    </a:ext>
                  </a:extLst>
                </a:gridCol>
              </a:tblGrid>
              <a:tr h="3124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105-3</a:t>
                      </a: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Lot </a:t>
                      </a:r>
                      <a:r>
                        <a:rPr kumimoji="0" lang="fr-FR" altLang="fr-FR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43316"/>
                  </a:ext>
                </a:extLst>
              </a:tr>
              <a:tr h="3124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Libellé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Débit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Crédit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extLst>
                  <a:ext uri="{0D108BD9-81ED-4DB2-BD59-A6C34878D82A}">
                    <a16:rowId xmlns:a16="http://schemas.microsoft.com/office/drawing/2014/main" val="2395934307"/>
                  </a:ext>
                </a:extLst>
              </a:tr>
              <a:tr h="55626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Fonds travaux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17" marR="68617" marT="34283" marB="34283" horzOverflow="overflow"/>
                </a:tc>
                <a:extLst>
                  <a:ext uri="{0D108BD9-81ED-4DB2-BD59-A6C34878D82A}">
                    <a16:rowId xmlns:a16="http://schemas.microsoft.com/office/drawing/2014/main" val="2376715372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056B40EC-B893-59A6-C2DC-9B0EAB064B07}"/>
              </a:ext>
            </a:extLst>
          </p:cNvPr>
          <p:cNvGraphicFramePr>
            <a:graphicFrameLocks noGrp="1"/>
          </p:cNvGraphicFramePr>
          <p:nvPr/>
        </p:nvGraphicFramePr>
        <p:xfrm>
          <a:off x="4120424" y="2191856"/>
          <a:ext cx="4761113" cy="1735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28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105</a:t>
                      </a:r>
                    </a:p>
                  </a:txBody>
                  <a:tcPr marL="68611" marR="68611" marT="34324" marB="343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Fonds </a:t>
                      </a:r>
                      <a:r>
                        <a:rPr lang="fr-FR" sz="2000" baseline="0" dirty="0"/>
                        <a:t>travaux</a:t>
                      </a:r>
                      <a:endParaRPr lang="fr-FR" sz="2000" dirty="0"/>
                    </a:p>
                  </a:txBody>
                  <a:tcPr marL="68611" marR="68611" marT="34324" marB="34324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Libellé</a:t>
                      </a: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Débit</a:t>
                      </a: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Crédit</a:t>
                      </a:r>
                    </a:p>
                  </a:txBody>
                  <a:tcPr marL="68611" marR="68611" marT="34324" marB="343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255">
                <a:tc>
                  <a:txBody>
                    <a:bodyPr/>
                    <a:lstStyle/>
                    <a:p>
                      <a:r>
                        <a:rPr lang="fr-FR" sz="2000" dirty="0"/>
                        <a:t>Fonds travaux</a:t>
                      </a: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1500 €</a:t>
                      </a:r>
                    </a:p>
                  </a:txBody>
                  <a:tcPr marL="68611" marR="68611" marT="34324" marB="343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r>
                        <a:rPr lang="fr-FR" sz="2000" dirty="0"/>
                        <a:t>Solde</a:t>
                      </a: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marL="68611" marR="68611" marT="34324" marB="343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1500</a:t>
                      </a:r>
                      <a:r>
                        <a:rPr lang="fr-FR" sz="2000" b="1" baseline="0" dirty="0">
                          <a:solidFill>
                            <a:srgbClr val="C00000"/>
                          </a:solidFill>
                        </a:rPr>
                        <a:t> €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68611" marR="68611" marT="34324" marB="343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A33FCE9-E4D1-7C1A-12BE-D9E70A31BD23}"/>
              </a:ext>
            </a:extLst>
          </p:cNvPr>
          <p:cNvSpPr/>
          <p:nvPr/>
        </p:nvSpPr>
        <p:spPr>
          <a:xfrm>
            <a:off x="2519513" y="4783189"/>
            <a:ext cx="2311400" cy="258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Copropriétaire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89394-8E3E-6A3D-DD54-EF8C6E6C59FA}"/>
              </a:ext>
            </a:extLst>
          </p:cNvPr>
          <p:cNvSpPr/>
          <p:nvPr/>
        </p:nvSpPr>
        <p:spPr>
          <a:xfrm>
            <a:off x="8415636" y="4764144"/>
            <a:ext cx="1606550" cy="258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Copropriétaire B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E9F1D6F-D592-9178-A826-FD5B66295516}"/>
              </a:ext>
            </a:extLst>
          </p:cNvPr>
          <p:cNvCxnSpPr/>
          <p:nvPr/>
        </p:nvCxnSpPr>
        <p:spPr>
          <a:xfrm>
            <a:off x="5000368" y="4005138"/>
            <a:ext cx="300122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42FB6048-406F-8521-43A1-0BE252E4A5ED}"/>
              </a:ext>
            </a:extLst>
          </p:cNvPr>
          <p:cNvCxnSpPr>
            <a:cxnSpLocks/>
          </p:cNvCxnSpPr>
          <p:nvPr/>
        </p:nvCxnSpPr>
        <p:spPr>
          <a:xfrm>
            <a:off x="8001594" y="4002949"/>
            <a:ext cx="499470" cy="48768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D5EDD48-E2F3-A610-E77E-75C86B6040F2}"/>
              </a:ext>
            </a:extLst>
          </p:cNvPr>
          <p:cNvCxnSpPr>
            <a:cxnSpLocks/>
          </p:cNvCxnSpPr>
          <p:nvPr/>
        </p:nvCxnSpPr>
        <p:spPr>
          <a:xfrm flipH="1">
            <a:off x="4572596" y="4007328"/>
            <a:ext cx="427773" cy="47364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407CE5D2-BA5A-4DD1-A27E-7FD42C0B1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2820" y="329668"/>
            <a:ext cx="9861656" cy="781051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fr-FR" altLang="fr-FR" sz="3100" b="1" dirty="0">
                <a:solidFill>
                  <a:schemeClr val="accent2">
                    <a:lumMod val="75000"/>
                  </a:schemeClr>
                </a:solidFill>
              </a:rPr>
              <a:t>Les conséquences d’une affectation aveugle du fonds travaux </a:t>
            </a:r>
            <a:r>
              <a:rPr lang="fr-FR" altLang="fr-FR" sz="3100" b="1" dirty="0">
                <a:solidFill>
                  <a:srgbClr val="C00000"/>
                </a:solidFill>
              </a:rPr>
              <a:t>(Partie 1)</a:t>
            </a:r>
            <a:br>
              <a:rPr lang="fr-FR" altLang="fr-FR" dirty="0"/>
            </a:br>
            <a:endParaRPr lang="fr-FR" altLang="fr-FR" b="1" dirty="0"/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299ED3C6-A32A-4E95-8301-2CFEB3EACF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77515"/>
              </p:ext>
            </p:extLst>
          </p:nvPr>
        </p:nvGraphicFramePr>
        <p:xfrm>
          <a:off x="597530" y="1037968"/>
          <a:ext cx="10886016" cy="56978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38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>
                          <a:solidFill>
                            <a:schemeClr val="tx1"/>
                          </a:solidFill>
                        </a:rPr>
                        <a:t>A été appelé auprès des copropriétaires un appel de fonds relatif au fonds travaux de 1500 euros sur la base de la clé générale </a:t>
                      </a:r>
                    </a:p>
                  </a:txBody>
                  <a:tcPr marL="68569" marR="68569" marT="34287" marB="342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984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fr-FR" sz="1400" b="0" u="none" dirty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34287" marB="342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F6449FB-F58D-43FE-9AC3-8ADE2116E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44088"/>
              </p:ext>
            </p:extLst>
          </p:nvPr>
        </p:nvGraphicFramePr>
        <p:xfrm>
          <a:off x="4053016" y="1988272"/>
          <a:ext cx="3459127" cy="18774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5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38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105</a:t>
                      </a:r>
                    </a:p>
                  </a:txBody>
                  <a:tcPr marL="68662" marR="68662" marT="34310" marB="3431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Fonds </a:t>
                      </a:r>
                      <a:r>
                        <a:rPr lang="fr-FR" sz="2000" baseline="0" dirty="0"/>
                        <a:t>travaux</a:t>
                      </a:r>
                      <a:endParaRPr lang="fr-FR" sz="2000" dirty="0"/>
                    </a:p>
                  </a:txBody>
                  <a:tcPr marL="68662" marR="68662" marT="34310" marB="3431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5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Libellé</a:t>
                      </a: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Débit</a:t>
                      </a: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Crédit</a:t>
                      </a:r>
                    </a:p>
                  </a:txBody>
                  <a:tcPr marL="68662" marR="68662" marT="34310" marB="343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22">
                <a:tc>
                  <a:txBody>
                    <a:bodyPr/>
                    <a:lstStyle/>
                    <a:p>
                      <a:r>
                        <a:rPr lang="fr-FR" sz="2000" dirty="0"/>
                        <a:t>Fonds travaux</a:t>
                      </a: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1500 €</a:t>
                      </a:r>
                    </a:p>
                  </a:txBody>
                  <a:tcPr marL="68662" marR="68662" marT="34310" marB="343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55">
                <a:tc>
                  <a:txBody>
                    <a:bodyPr/>
                    <a:lstStyle/>
                    <a:p>
                      <a:r>
                        <a:rPr lang="fr-FR" sz="2000" dirty="0"/>
                        <a:t>Solde</a:t>
                      </a: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C00000"/>
                        </a:solidFill>
                      </a:endParaRPr>
                    </a:p>
                  </a:txBody>
                  <a:tcPr marL="68662" marR="68662" marT="34310" marB="343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1500</a:t>
                      </a:r>
                      <a:r>
                        <a:rPr lang="fr-FR" sz="2000" b="1" baseline="0" dirty="0">
                          <a:solidFill>
                            <a:srgbClr val="C00000"/>
                          </a:solidFill>
                        </a:rPr>
                        <a:t> €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68662" marR="68662" marT="34310" marB="343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635FCEA-15B5-46BF-8086-63B7BBC1F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653351"/>
              </p:ext>
            </p:extLst>
          </p:nvPr>
        </p:nvGraphicFramePr>
        <p:xfrm>
          <a:off x="944101" y="4547287"/>
          <a:ext cx="3504331" cy="2135743"/>
        </p:xfrm>
        <a:graphic>
          <a:graphicData uri="http://schemas.openxmlformats.org/drawingml/2006/table">
            <a:tbl>
              <a:tblPr/>
              <a:tblGrid>
                <a:gridCol w="1228897">
                  <a:extLst>
                    <a:ext uri="{9D8B030D-6E8A-4147-A177-3AD203B41FA5}">
                      <a16:colId xmlns:a16="http://schemas.microsoft.com/office/drawing/2014/main" val="2558814319"/>
                    </a:ext>
                  </a:extLst>
                </a:gridCol>
                <a:gridCol w="1260607">
                  <a:extLst>
                    <a:ext uri="{9D8B030D-6E8A-4147-A177-3AD203B41FA5}">
                      <a16:colId xmlns:a16="http://schemas.microsoft.com/office/drawing/2014/main" val="165876082"/>
                    </a:ext>
                  </a:extLst>
                </a:gridCol>
                <a:gridCol w="1014827">
                  <a:extLst>
                    <a:ext uri="{9D8B030D-6E8A-4147-A177-3AD203B41FA5}">
                      <a16:colId xmlns:a16="http://schemas.microsoft.com/office/drawing/2014/main" val="178546878"/>
                    </a:ext>
                  </a:extLst>
                </a:gridCol>
              </a:tblGrid>
              <a:tr h="3671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105-1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243798"/>
                  </a:ext>
                </a:extLst>
              </a:tr>
              <a:tr h="40617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89783"/>
                  </a:ext>
                </a:extLst>
              </a:tr>
              <a:tr h="6450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3998"/>
                  </a:ext>
                </a:extLst>
              </a:tr>
              <a:tr h="6450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9164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BA73A299-AA45-4A2A-9FA6-8EBC864AC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51577"/>
              </p:ext>
            </p:extLst>
          </p:nvPr>
        </p:nvGraphicFramePr>
        <p:xfrm>
          <a:off x="8048368" y="4547286"/>
          <a:ext cx="3354024" cy="2151561"/>
        </p:xfrm>
        <a:graphic>
          <a:graphicData uri="http://schemas.openxmlformats.org/drawingml/2006/table">
            <a:tbl>
              <a:tblPr/>
              <a:tblGrid>
                <a:gridCol w="1174856">
                  <a:extLst>
                    <a:ext uri="{9D8B030D-6E8A-4147-A177-3AD203B41FA5}">
                      <a16:colId xmlns:a16="http://schemas.microsoft.com/office/drawing/2014/main" val="386282813"/>
                    </a:ext>
                  </a:extLst>
                </a:gridCol>
                <a:gridCol w="1208965">
                  <a:extLst>
                    <a:ext uri="{9D8B030D-6E8A-4147-A177-3AD203B41FA5}">
                      <a16:colId xmlns:a16="http://schemas.microsoft.com/office/drawing/2014/main" val="3711408871"/>
                    </a:ext>
                  </a:extLst>
                </a:gridCol>
                <a:gridCol w="970203">
                  <a:extLst>
                    <a:ext uri="{9D8B030D-6E8A-4147-A177-3AD203B41FA5}">
                      <a16:colId xmlns:a16="http://schemas.microsoft.com/office/drawing/2014/main" val="1175998831"/>
                    </a:ext>
                  </a:extLst>
                </a:gridCol>
              </a:tblGrid>
              <a:tr h="3924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105-3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1722"/>
                  </a:ext>
                </a:extLst>
              </a:tr>
              <a:tr h="4029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95227"/>
                  </a:ext>
                </a:extLst>
              </a:tr>
              <a:tr h="649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32015"/>
                  </a:ext>
                </a:extLst>
              </a:tr>
              <a:tr h="64951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95" marR="68595" marT="34261" marB="3426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982361"/>
                  </a:ext>
                </a:extLst>
              </a:tr>
            </a:tbl>
          </a:graphicData>
        </a:graphic>
      </p:graphicFrame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08E83B2-8B05-4605-9B6F-DA93027AC5D0}"/>
              </a:ext>
            </a:extLst>
          </p:cNvPr>
          <p:cNvCxnSpPr/>
          <p:nvPr/>
        </p:nvCxnSpPr>
        <p:spPr>
          <a:xfrm flipH="1">
            <a:off x="3122141" y="3741405"/>
            <a:ext cx="930876" cy="680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552B9A2-C394-4B7C-8966-4F9F71D441A0}"/>
              </a:ext>
            </a:extLst>
          </p:cNvPr>
          <p:cNvCxnSpPr/>
          <p:nvPr/>
        </p:nvCxnSpPr>
        <p:spPr>
          <a:xfrm>
            <a:off x="7512143" y="3753241"/>
            <a:ext cx="1158493" cy="682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BD3C047-6998-4C24-8C5C-60D19B76ECA8}"/>
              </a:ext>
            </a:extLst>
          </p:cNvPr>
          <p:cNvSpPr/>
          <p:nvPr/>
        </p:nvSpPr>
        <p:spPr>
          <a:xfrm>
            <a:off x="5285705" y="3923246"/>
            <a:ext cx="1378705" cy="498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prstClr val="white"/>
                </a:solidFill>
              </a:rPr>
              <a:t>Clé générale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319797-E5B8-4A2A-B0A3-BD38386BF736}"/>
              </a:ext>
            </a:extLst>
          </p:cNvPr>
          <p:cNvSpPr/>
          <p:nvPr/>
        </p:nvSpPr>
        <p:spPr>
          <a:xfrm>
            <a:off x="2381020" y="3466169"/>
            <a:ext cx="1044671" cy="437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C00000"/>
                </a:solidFill>
              </a:rPr>
              <a:t>80%</a:t>
            </a:r>
            <a:r>
              <a:rPr lang="fr-FR" sz="1600" b="1" dirty="0">
                <a:solidFill>
                  <a:prstClr val="white"/>
                </a:solidFill>
              </a:rPr>
              <a:t> des millièmes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CCFF99-73A7-41D6-8643-A9AFDFE7404E}"/>
              </a:ext>
            </a:extLst>
          </p:cNvPr>
          <p:cNvSpPr/>
          <p:nvPr/>
        </p:nvSpPr>
        <p:spPr>
          <a:xfrm>
            <a:off x="8164385" y="3575353"/>
            <a:ext cx="1108883" cy="483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C00000"/>
                </a:solidFill>
              </a:rPr>
              <a:t>20% </a:t>
            </a:r>
            <a:r>
              <a:rPr lang="fr-FR" sz="1600" b="1" dirty="0">
                <a:solidFill>
                  <a:prstClr val="white"/>
                </a:solidFill>
              </a:rPr>
              <a:t>des millièmes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66C6F7-6EC1-47C4-A573-3011E77AC394}"/>
              </a:ext>
            </a:extLst>
          </p:cNvPr>
          <p:cNvSpPr/>
          <p:nvPr/>
        </p:nvSpPr>
        <p:spPr>
          <a:xfrm>
            <a:off x="10123536" y="4079819"/>
            <a:ext cx="1271195" cy="38758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932960-EC44-4FCA-96A5-9A078CEBFAFE}"/>
              </a:ext>
            </a:extLst>
          </p:cNvPr>
          <p:cNvSpPr/>
          <p:nvPr/>
        </p:nvSpPr>
        <p:spPr>
          <a:xfrm>
            <a:off x="944101" y="4058453"/>
            <a:ext cx="1274906" cy="3875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A</a:t>
            </a:r>
          </a:p>
        </p:txBody>
      </p:sp>
    </p:spTree>
    <p:extLst>
      <p:ext uri="{BB962C8B-B14F-4D97-AF65-F5344CB8AC3E}">
        <p14:creationId xmlns:p14="http://schemas.microsoft.com/office/powerpoint/2010/main" val="36802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extLst>
              <a:ext uri="{FF2B5EF4-FFF2-40B4-BE49-F238E27FC236}">
                <a16:creationId xmlns:a16="http://schemas.microsoft.com/office/drawing/2014/main" id="{52F07552-111C-4134-92D9-D302111C9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445" y="611545"/>
            <a:ext cx="10845381" cy="75406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fr-FR" altLang="fr-FR" sz="3100" b="1" dirty="0">
                <a:solidFill>
                  <a:schemeClr val="accent2">
                    <a:lumMod val="75000"/>
                  </a:schemeClr>
                </a:solidFill>
              </a:rPr>
              <a:t>Les conséquences d’une affectation aveugle du fonds travaux </a:t>
            </a:r>
            <a:r>
              <a:rPr lang="fr-FR" altLang="fr-FR" sz="3100" b="1" dirty="0">
                <a:solidFill>
                  <a:srgbClr val="C00000"/>
                </a:solidFill>
              </a:rPr>
              <a:t>(Partie 2)</a:t>
            </a:r>
            <a:br>
              <a:rPr lang="fr-FR" altLang="fr-FR" b="1" dirty="0"/>
            </a:br>
            <a:br>
              <a:rPr lang="fr-FR" altLang="fr-FR" dirty="0"/>
            </a:br>
            <a:endParaRPr lang="fr-FR" altLang="fr-FR" b="1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35414" y="2997200"/>
            <a:ext cx="4943475" cy="28336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z="1800"/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5D0B3BA9-24EC-49D3-9D78-BC6300B42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123675"/>
              </p:ext>
            </p:extLst>
          </p:nvPr>
        </p:nvGraphicFramePr>
        <p:xfrm>
          <a:off x="197708" y="799070"/>
          <a:ext cx="11813060" cy="59931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1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1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/>
                        <a:t>Comparons deux situations concernant l’affectation du fonds travaux sur des travaux « ascenseur »  d’un montant de 1000 € 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/>
                        <a:t>1) Le syndic respecte la clé de répartition pour affecter le fonds travaux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/>
                        <a:t>2) Le syndic ne respecte pas la clé de répartition des travaux votés</a:t>
                      </a:r>
                      <a:endParaRPr lang="fr-FR" sz="2000" b="0" baseline="0" dirty="0"/>
                    </a:p>
                  </a:txBody>
                  <a:tcPr marL="68579" marR="68579" marT="34284" marB="342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0048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400" u="none" dirty="0"/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34284" marB="342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D4F4E72-3F35-4C8E-966A-56C49E075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579196"/>
              </p:ext>
            </p:extLst>
          </p:nvPr>
        </p:nvGraphicFramePr>
        <p:xfrm>
          <a:off x="1895218" y="2089981"/>
          <a:ext cx="3772414" cy="15261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81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105</a:t>
                      </a:r>
                    </a:p>
                  </a:txBody>
                  <a:tcPr marL="68641" marR="68641" marT="34280" marB="3428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Fonds </a:t>
                      </a:r>
                      <a:r>
                        <a:rPr lang="fr-FR" sz="1400" baseline="0" dirty="0"/>
                        <a:t>travaux</a:t>
                      </a:r>
                      <a:endParaRPr lang="fr-FR" sz="1400" dirty="0"/>
                    </a:p>
                  </a:txBody>
                  <a:tcPr marL="68641" marR="68641" marT="34280" marB="3428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1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Libellé</a:t>
                      </a: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Débit</a:t>
                      </a: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Crédit</a:t>
                      </a:r>
                    </a:p>
                  </a:txBody>
                  <a:tcPr marL="68641" marR="68641" marT="34280" marB="34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41">
                <a:tc>
                  <a:txBody>
                    <a:bodyPr/>
                    <a:lstStyle/>
                    <a:p>
                      <a:r>
                        <a:rPr lang="fr-FR" sz="1400" dirty="0"/>
                        <a:t>Fonds travaux</a:t>
                      </a: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1500 €</a:t>
                      </a:r>
                    </a:p>
                  </a:txBody>
                  <a:tcPr marL="68641" marR="68641" marT="34280" marB="342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15">
                <a:tc>
                  <a:txBody>
                    <a:bodyPr/>
                    <a:lstStyle/>
                    <a:p>
                      <a:r>
                        <a:rPr lang="fr-FR" sz="1400" dirty="0"/>
                        <a:t>Solde</a:t>
                      </a: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641" marR="68641" marT="34280" marB="34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1500</a:t>
                      </a:r>
                      <a:r>
                        <a:rPr lang="fr-FR" sz="1400" b="1" baseline="0" dirty="0">
                          <a:solidFill>
                            <a:srgbClr val="C00000"/>
                          </a:solidFill>
                        </a:rPr>
                        <a:t> €</a:t>
                      </a:r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641" marR="68641" marT="34280" marB="342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3E0F6AB-12C8-4165-84CD-F66A3117D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166744"/>
              </p:ext>
            </p:extLst>
          </p:nvPr>
        </p:nvGraphicFramePr>
        <p:xfrm>
          <a:off x="6501567" y="2165499"/>
          <a:ext cx="3762779" cy="15247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6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60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105</a:t>
                      </a:r>
                    </a:p>
                  </a:txBody>
                  <a:tcPr marL="68641" marR="68641" marT="34342" marB="3434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Fonds </a:t>
                      </a:r>
                      <a:r>
                        <a:rPr lang="fr-FR" sz="1400" baseline="0" dirty="0"/>
                        <a:t>travaux</a:t>
                      </a:r>
                      <a:endParaRPr lang="fr-FR" sz="1400" dirty="0"/>
                    </a:p>
                  </a:txBody>
                  <a:tcPr marL="68641" marR="68641" marT="34342" marB="34342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Libellé</a:t>
                      </a: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Débit</a:t>
                      </a: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Crédit</a:t>
                      </a:r>
                    </a:p>
                  </a:txBody>
                  <a:tcPr marL="68641" marR="68641" marT="34342" marB="343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42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Fonds travaux</a:t>
                      </a: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1500 €</a:t>
                      </a:r>
                    </a:p>
                  </a:txBody>
                  <a:tcPr marL="68641" marR="68641" marT="34342" marB="343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Solde</a:t>
                      </a: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rgbClr val="C00000"/>
                        </a:solidFill>
                      </a:endParaRPr>
                    </a:p>
                  </a:txBody>
                  <a:tcPr marL="68641" marR="68641" marT="34342" marB="343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1500</a:t>
                      </a:r>
                      <a:r>
                        <a:rPr lang="fr-FR" sz="1400" b="1" baseline="0" dirty="0">
                          <a:solidFill>
                            <a:srgbClr val="C00000"/>
                          </a:solidFill>
                        </a:rPr>
                        <a:t> €</a:t>
                      </a:r>
                      <a:endParaRPr lang="fr-FR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L="68641" marR="68641" marT="34342" marB="343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F54B1578-5B43-4CEF-94E2-1A3E2E3D3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12236"/>
              </p:ext>
            </p:extLst>
          </p:nvPr>
        </p:nvGraphicFramePr>
        <p:xfrm>
          <a:off x="6601730" y="4244196"/>
          <a:ext cx="2568519" cy="2537899"/>
        </p:xfrm>
        <a:graphic>
          <a:graphicData uri="http://schemas.openxmlformats.org/drawingml/2006/table">
            <a:tbl>
              <a:tblPr/>
              <a:tblGrid>
                <a:gridCol w="967524">
                  <a:extLst>
                    <a:ext uri="{9D8B030D-6E8A-4147-A177-3AD203B41FA5}">
                      <a16:colId xmlns:a16="http://schemas.microsoft.com/office/drawing/2014/main" val="1838257372"/>
                    </a:ext>
                  </a:extLst>
                </a:gridCol>
                <a:gridCol w="675536">
                  <a:extLst>
                    <a:ext uri="{9D8B030D-6E8A-4147-A177-3AD203B41FA5}">
                      <a16:colId xmlns:a16="http://schemas.microsoft.com/office/drawing/2014/main" val="2268536727"/>
                    </a:ext>
                  </a:extLst>
                </a:gridCol>
                <a:gridCol w="925459">
                  <a:extLst>
                    <a:ext uri="{9D8B030D-6E8A-4147-A177-3AD203B41FA5}">
                      <a16:colId xmlns:a16="http://schemas.microsoft.com/office/drawing/2014/main" val="1841696939"/>
                    </a:ext>
                  </a:extLst>
                </a:gridCol>
              </a:tblGrid>
              <a:tr h="380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105-1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480144"/>
                  </a:ext>
                </a:extLst>
              </a:tr>
              <a:tr h="380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901465"/>
                  </a:ext>
                </a:extLst>
              </a:tr>
              <a:tr h="5949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7659"/>
                  </a:ext>
                </a:extLst>
              </a:tr>
              <a:tr h="78569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 fonds travaux 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107218"/>
                  </a:ext>
                </a:extLst>
              </a:tr>
              <a:tr h="380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400 €</a:t>
                      </a:r>
                    </a:p>
                  </a:txBody>
                  <a:tcPr marL="68609" marR="68609" marT="34317" marB="343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22402"/>
                  </a:ext>
                </a:extLst>
              </a:tr>
            </a:tbl>
          </a:graphicData>
        </a:graphic>
      </p:graphicFrame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B749104-5195-4F64-B568-12110025095B}"/>
              </a:ext>
            </a:extLst>
          </p:cNvPr>
          <p:cNvCxnSpPr/>
          <p:nvPr/>
        </p:nvCxnSpPr>
        <p:spPr>
          <a:xfrm>
            <a:off x="9443203" y="3701403"/>
            <a:ext cx="651851" cy="467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F8CEF22-29A4-46A7-8E0A-5EF62BCE6963}"/>
              </a:ext>
            </a:extLst>
          </p:cNvPr>
          <p:cNvCxnSpPr/>
          <p:nvPr/>
        </p:nvCxnSpPr>
        <p:spPr>
          <a:xfrm>
            <a:off x="3769137" y="3626655"/>
            <a:ext cx="550436" cy="56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EBB1A32-B55F-4672-8882-0CC9A21D3E91}"/>
              </a:ext>
            </a:extLst>
          </p:cNvPr>
          <p:cNvCxnSpPr/>
          <p:nvPr/>
        </p:nvCxnSpPr>
        <p:spPr>
          <a:xfrm flipH="1">
            <a:off x="8165170" y="3701403"/>
            <a:ext cx="301879" cy="467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83069-BABA-4E24-9245-6F96A8FF7914}"/>
              </a:ext>
            </a:extLst>
          </p:cNvPr>
          <p:cNvSpPr/>
          <p:nvPr/>
        </p:nvSpPr>
        <p:spPr>
          <a:xfrm>
            <a:off x="10496790" y="2333600"/>
            <a:ext cx="845962" cy="4661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Clé </a:t>
            </a:r>
          </a:p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générale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5B6800-A8CD-4D5D-8D5D-D255CF780F62}"/>
              </a:ext>
            </a:extLst>
          </p:cNvPr>
          <p:cNvSpPr/>
          <p:nvPr/>
        </p:nvSpPr>
        <p:spPr>
          <a:xfrm>
            <a:off x="8063313" y="3780532"/>
            <a:ext cx="524396" cy="251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prstClr val="white"/>
                </a:solidFill>
              </a:rPr>
              <a:t>80%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8E05D8-720F-4634-BAEB-D8B4E7E81FFA}"/>
              </a:ext>
            </a:extLst>
          </p:cNvPr>
          <p:cNvSpPr/>
          <p:nvPr/>
        </p:nvSpPr>
        <p:spPr>
          <a:xfrm>
            <a:off x="9540787" y="3802998"/>
            <a:ext cx="469900" cy="22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prstClr val="white"/>
                </a:solidFill>
              </a:rPr>
              <a:t>20%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B4F6DF-DB65-464C-9B0B-4BB7035E3510}"/>
              </a:ext>
            </a:extLst>
          </p:cNvPr>
          <p:cNvSpPr/>
          <p:nvPr/>
        </p:nvSpPr>
        <p:spPr>
          <a:xfrm>
            <a:off x="611950" y="2348163"/>
            <a:ext cx="1035617" cy="45158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prstClr val="white"/>
                </a:solidFill>
              </a:rPr>
              <a:t>Clé </a:t>
            </a:r>
          </a:p>
          <a:p>
            <a:pPr algn="ctr">
              <a:defRPr/>
            </a:pPr>
            <a:r>
              <a:rPr lang="fr-FR" sz="1600" b="1" dirty="0">
                <a:solidFill>
                  <a:prstClr val="white"/>
                </a:solidFill>
              </a:rPr>
              <a:t>ascenseur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9DFB36-070F-4243-9238-961A863F65DA}"/>
              </a:ext>
            </a:extLst>
          </p:cNvPr>
          <p:cNvSpPr/>
          <p:nvPr/>
        </p:nvSpPr>
        <p:spPr>
          <a:xfrm>
            <a:off x="2334778" y="3730914"/>
            <a:ext cx="546911" cy="255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prstClr val="white"/>
                </a:solidFill>
              </a:rPr>
              <a:t>100</a:t>
            </a:r>
            <a:r>
              <a:rPr lang="fr-FR" sz="1000" b="1" dirty="0">
                <a:solidFill>
                  <a:prstClr val="white"/>
                </a:solidFill>
              </a:rPr>
              <a:t>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7AA5C1-9619-4B70-8F00-872183365394}"/>
              </a:ext>
            </a:extLst>
          </p:cNvPr>
          <p:cNvSpPr/>
          <p:nvPr/>
        </p:nvSpPr>
        <p:spPr>
          <a:xfrm>
            <a:off x="3855908" y="3830811"/>
            <a:ext cx="469900" cy="20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b="1" dirty="0">
                <a:solidFill>
                  <a:prstClr val="white"/>
                </a:solidFill>
              </a:rPr>
              <a:t>0%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1F9AD28E-BD4B-4915-9AD2-917B1E294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5334"/>
              </p:ext>
            </p:extLst>
          </p:nvPr>
        </p:nvGraphicFramePr>
        <p:xfrm>
          <a:off x="232267" y="4201111"/>
          <a:ext cx="2861651" cy="2537010"/>
        </p:xfrm>
        <a:graphic>
          <a:graphicData uri="http://schemas.openxmlformats.org/drawingml/2006/table">
            <a:tbl>
              <a:tblPr/>
              <a:tblGrid>
                <a:gridCol w="1077942">
                  <a:extLst>
                    <a:ext uri="{9D8B030D-6E8A-4147-A177-3AD203B41FA5}">
                      <a16:colId xmlns:a16="http://schemas.microsoft.com/office/drawing/2014/main" val="4131138537"/>
                    </a:ext>
                  </a:extLst>
                </a:gridCol>
                <a:gridCol w="749874">
                  <a:extLst>
                    <a:ext uri="{9D8B030D-6E8A-4147-A177-3AD203B41FA5}">
                      <a16:colId xmlns:a16="http://schemas.microsoft.com/office/drawing/2014/main" val="10559451"/>
                    </a:ext>
                  </a:extLst>
                </a:gridCol>
                <a:gridCol w="1033835">
                  <a:extLst>
                    <a:ext uri="{9D8B030D-6E8A-4147-A177-3AD203B41FA5}">
                      <a16:colId xmlns:a16="http://schemas.microsoft.com/office/drawing/2014/main" val="1390932537"/>
                    </a:ext>
                  </a:extLst>
                </a:gridCol>
              </a:tblGrid>
              <a:tr h="3121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105-1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695211"/>
                  </a:ext>
                </a:extLst>
              </a:tr>
              <a:tr h="2985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298172"/>
                  </a:ext>
                </a:extLst>
              </a:tr>
              <a:tr h="5157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23280"/>
                  </a:ext>
                </a:extLst>
              </a:tr>
              <a:tr h="61103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 fonds travaux 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423353"/>
                  </a:ext>
                </a:extLst>
              </a:tr>
              <a:tr h="5157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200 €</a:t>
                      </a:r>
                    </a:p>
                  </a:txBody>
                  <a:tcPr marL="68609" marR="68609" marT="34245" marB="342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139383"/>
                  </a:ext>
                </a:extLst>
              </a:tr>
            </a:tbl>
          </a:graphicData>
        </a:graphic>
      </p:graphicFrame>
      <p:graphicFrame>
        <p:nvGraphicFramePr>
          <p:cNvPr id="35" name="Tableau 34">
            <a:extLst>
              <a:ext uri="{FF2B5EF4-FFF2-40B4-BE49-F238E27FC236}">
                <a16:creationId xmlns:a16="http://schemas.microsoft.com/office/drawing/2014/main" id="{CC0A4934-B22C-4F6A-9127-C75F58294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85251"/>
              </p:ext>
            </p:extLst>
          </p:nvPr>
        </p:nvGraphicFramePr>
        <p:xfrm>
          <a:off x="3441266" y="4217640"/>
          <a:ext cx="2789926" cy="2519640"/>
        </p:xfrm>
        <a:graphic>
          <a:graphicData uri="http://schemas.openxmlformats.org/drawingml/2006/table">
            <a:tbl>
              <a:tblPr/>
              <a:tblGrid>
                <a:gridCol w="1051939">
                  <a:extLst>
                    <a:ext uri="{9D8B030D-6E8A-4147-A177-3AD203B41FA5}">
                      <a16:colId xmlns:a16="http://schemas.microsoft.com/office/drawing/2014/main" val="1714849362"/>
                    </a:ext>
                  </a:extLst>
                </a:gridCol>
                <a:gridCol w="731784">
                  <a:extLst>
                    <a:ext uri="{9D8B030D-6E8A-4147-A177-3AD203B41FA5}">
                      <a16:colId xmlns:a16="http://schemas.microsoft.com/office/drawing/2014/main" val="1158065514"/>
                    </a:ext>
                  </a:extLst>
                </a:gridCol>
                <a:gridCol w="1006203">
                  <a:extLst>
                    <a:ext uri="{9D8B030D-6E8A-4147-A177-3AD203B41FA5}">
                      <a16:colId xmlns:a16="http://schemas.microsoft.com/office/drawing/2014/main" val="1045278160"/>
                    </a:ext>
                  </a:extLst>
                </a:gridCol>
              </a:tblGrid>
              <a:tr h="3432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105-3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675269"/>
                  </a:ext>
                </a:extLst>
              </a:tr>
              <a:tr h="3432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004637"/>
                  </a:ext>
                </a:extLst>
              </a:tr>
              <a:tr h="6110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37651"/>
                  </a:ext>
                </a:extLst>
              </a:tr>
              <a:tr h="8789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 fonds travaux 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904475"/>
                  </a:ext>
                </a:extLst>
              </a:tr>
              <a:tr h="3432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300 €</a:t>
                      </a:r>
                    </a:p>
                  </a:txBody>
                  <a:tcPr marL="68609" marR="68609" marT="34292" marB="3429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58135"/>
                  </a:ext>
                </a:extLst>
              </a:tr>
            </a:tbl>
          </a:graphicData>
        </a:graphic>
      </p:graphicFrame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F4685540-4D9B-490E-AB12-B2CA7BDFD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84850"/>
              </p:ext>
            </p:extLst>
          </p:nvPr>
        </p:nvGraphicFramePr>
        <p:xfrm>
          <a:off x="9540787" y="4213836"/>
          <a:ext cx="2469980" cy="2537410"/>
        </p:xfrm>
        <a:graphic>
          <a:graphicData uri="http://schemas.openxmlformats.org/drawingml/2006/table">
            <a:tbl>
              <a:tblPr/>
              <a:tblGrid>
                <a:gridCol w="931304">
                  <a:extLst>
                    <a:ext uri="{9D8B030D-6E8A-4147-A177-3AD203B41FA5}">
                      <a16:colId xmlns:a16="http://schemas.microsoft.com/office/drawing/2014/main" val="2892307818"/>
                    </a:ext>
                  </a:extLst>
                </a:gridCol>
                <a:gridCol w="647864">
                  <a:extLst>
                    <a:ext uri="{9D8B030D-6E8A-4147-A177-3AD203B41FA5}">
                      <a16:colId xmlns:a16="http://schemas.microsoft.com/office/drawing/2014/main" val="609742721"/>
                    </a:ext>
                  </a:extLst>
                </a:gridCol>
                <a:gridCol w="890812">
                  <a:extLst>
                    <a:ext uri="{9D8B030D-6E8A-4147-A177-3AD203B41FA5}">
                      <a16:colId xmlns:a16="http://schemas.microsoft.com/office/drawing/2014/main" val="2974181747"/>
                    </a:ext>
                  </a:extLst>
                </a:gridCol>
              </a:tblGrid>
              <a:tr h="3800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105-3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380834"/>
                  </a:ext>
                </a:extLst>
              </a:tr>
              <a:tr h="3800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6196"/>
                  </a:ext>
                </a:extLst>
              </a:tr>
              <a:tr h="5971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Fonds travaux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770824"/>
                  </a:ext>
                </a:extLst>
              </a:tr>
              <a:tr h="78617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 fonds travaux 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793032"/>
                  </a:ext>
                </a:extLst>
              </a:tr>
              <a:tr h="38002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100 €</a:t>
                      </a:r>
                    </a:p>
                  </a:txBody>
                  <a:tcPr marL="68609" marR="68609" marT="34309" marB="343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45079"/>
                  </a:ext>
                </a:extLst>
              </a:tr>
            </a:tbl>
          </a:graphicData>
        </a:graphic>
      </p:graphicFrame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CD427756-2E25-4D88-9165-F6D439F66E70}"/>
              </a:ext>
            </a:extLst>
          </p:cNvPr>
          <p:cNvCxnSpPr/>
          <p:nvPr/>
        </p:nvCxnSpPr>
        <p:spPr>
          <a:xfrm flipH="1">
            <a:off x="2563584" y="3614268"/>
            <a:ext cx="409903" cy="51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5D60BD1-0240-4D4F-AE53-C45748FF8C22}"/>
              </a:ext>
            </a:extLst>
          </p:cNvPr>
          <p:cNvSpPr/>
          <p:nvPr/>
        </p:nvSpPr>
        <p:spPr>
          <a:xfrm>
            <a:off x="242360" y="3858752"/>
            <a:ext cx="1308576" cy="33280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7134CD-D58F-4496-B146-FB5644803155}"/>
              </a:ext>
            </a:extLst>
          </p:cNvPr>
          <p:cNvSpPr/>
          <p:nvPr/>
        </p:nvSpPr>
        <p:spPr>
          <a:xfrm>
            <a:off x="4801047" y="3895595"/>
            <a:ext cx="1412687" cy="31824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05F662-2949-457B-BF01-B7563B90BCF3}"/>
              </a:ext>
            </a:extLst>
          </p:cNvPr>
          <p:cNvSpPr/>
          <p:nvPr/>
        </p:nvSpPr>
        <p:spPr>
          <a:xfrm>
            <a:off x="6605757" y="3887977"/>
            <a:ext cx="1270062" cy="34225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DA68D5-9477-46F9-BB32-06CC58FBB322}"/>
              </a:ext>
            </a:extLst>
          </p:cNvPr>
          <p:cNvSpPr/>
          <p:nvPr/>
        </p:nvSpPr>
        <p:spPr>
          <a:xfrm>
            <a:off x="3093918" y="3701403"/>
            <a:ext cx="619454" cy="28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prstClr val="white"/>
                </a:solidFill>
              </a:rPr>
              <a:t>1000 €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3DA68D5-9477-46F9-BB32-06CC58FBB322}"/>
              </a:ext>
            </a:extLst>
          </p:cNvPr>
          <p:cNvSpPr/>
          <p:nvPr/>
        </p:nvSpPr>
        <p:spPr>
          <a:xfrm>
            <a:off x="8734377" y="3758718"/>
            <a:ext cx="619454" cy="28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b="1" dirty="0">
                <a:solidFill>
                  <a:prstClr val="white"/>
                </a:solidFill>
              </a:rPr>
              <a:t>1000 €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7134CD-D58F-4496-B146-FB5644803155}"/>
              </a:ext>
            </a:extLst>
          </p:cNvPr>
          <p:cNvSpPr/>
          <p:nvPr/>
        </p:nvSpPr>
        <p:spPr>
          <a:xfrm>
            <a:off x="10598080" y="3881629"/>
            <a:ext cx="1412687" cy="31824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prstClr val="white"/>
                </a:solidFill>
              </a:rPr>
              <a:t>Copropriétaire B</a:t>
            </a:r>
          </a:p>
        </p:txBody>
      </p:sp>
    </p:spTree>
    <p:extLst>
      <p:ext uri="{BB962C8B-B14F-4D97-AF65-F5344CB8AC3E}">
        <p14:creationId xmlns:p14="http://schemas.microsoft.com/office/powerpoint/2010/main" val="3147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9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F2E50-A603-D747-857E-F96923DD1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6">
            <a:extLst>
              <a:ext uri="{FF2B5EF4-FFF2-40B4-BE49-F238E27FC236}">
                <a16:creationId xmlns:a16="http://schemas.microsoft.com/office/drawing/2014/main" id="{C4FD3372-ADAF-3210-F866-E0B0396BE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476250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39" name="Text Box 7">
            <a:extLst>
              <a:ext uri="{FF2B5EF4-FFF2-40B4-BE49-F238E27FC236}">
                <a16:creationId xmlns:a16="http://schemas.microsoft.com/office/drawing/2014/main" id="{55655EE0-2017-9F97-506F-A7A0D5A5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501651"/>
            <a:ext cx="2520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I- Situation financière et trésorerie</a:t>
            </a:r>
          </a:p>
        </p:txBody>
      </p:sp>
      <p:sp>
        <p:nvSpPr>
          <p:cNvPr id="39940" name="Line 8">
            <a:extLst>
              <a:ext uri="{FF2B5EF4-FFF2-40B4-BE49-F238E27FC236}">
                <a16:creationId xmlns:a16="http://schemas.microsoft.com/office/drawing/2014/main" id="{9AD17D08-87F1-D8CB-D6A8-C7C1CDBBF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908050"/>
            <a:ext cx="791845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25D40BF3-A561-AD4C-3C55-B79C75424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24479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Trésorerie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Fonds Placés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 Banque ou fonds disponibles en banque (1)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 Caisse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1B4AB561-5FAA-4175-E23E-CE06F2FAB6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1557339"/>
            <a:ext cx="172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3" name="Text Box 11">
            <a:extLst>
              <a:ext uri="{FF2B5EF4-FFF2-40B4-BE49-F238E27FC236}">
                <a16:creationId xmlns:a16="http://schemas.microsoft.com/office/drawing/2014/main" id="{95468382-79F9-DCC0-1B09-E132868CC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927101"/>
            <a:ext cx="1370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4" name="Text Box 12">
            <a:extLst>
              <a:ext uri="{FF2B5EF4-FFF2-40B4-BE49-F238E27FC236}">
                <a16:creationId xmlns:a16="http://schemas.microsoft.com/office/drawing/2014/main" id="{AB608EEC-BF70-1B77-D547-19F2105CD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708276"/>
            <a:ext cx="576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5" name="Text Box 13">
            <a:extLst>
              <a:ext uri="{FF2B5EF4-FFF2-40B4-BE49-F238E27FC236}">
                <a16:creationId xmlns:a16="http://schemas.microsoft.com/office/drawing/2014/main" id="{2681599B-B75B-5A6C-7AD3-991F9B27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537" y="951964"/>
            <a:ext cx="84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</p:txBody>
      </p:sp>
      <p:sp>
        <p:nvSpPr>
          <p:cNvPr id="39946" name="Line 22">
            <a:extLst>
              <a:ext uri="{FF2B5EF4-FFF2-40B4-BE49-F238E27FC236}">
                <a16:creationId xmlns:a16="http://schemas.microsoft.com/office/drawing/2014/main" id="{4E27A5B2-9E18-DE03-395A-B3548B8EE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1773238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7" name="Line 23">
            <a:extLst>
              <a:ext uri="{FF2B5EF4-FFF2-40B4-BE49-F238E27FC236}">
                <a16:creationId xmlns:a16="http://schemas.microsoft.com/office/drawing/2014/main" id="{B9E6DF18-1645-DA91-0079-8E020B6FA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7664" y="1557339"/>
            <a:ext cx="18700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48" name="Rectangle 24">
            <a:extLst>
              <a:ext uri="{FF2B5EF4-FFF2-40B4-BE49-F238E27FC236}">
                <a16:creationId xmlns:a16="http://schemas.microsoft.com/office/drawing/2014/main" id="{737DB24B-202E-18C8-7594-579676B8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9" y="908051"/>
            <a:ext cx="1296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précédent approuvé</a:t>
            </a:r>
          </a:p>
        </p:txBody>
      </p:sp>
      <p:sp>
        <p:nvSpPr>
          <p:cNvPr id="39949" name="Text Box 26">
            <a:extLst>
              <a:ext uri="{FF2B5EF4-FFF2-40B4-BE49-F238E27FC236}">
                <a16:creationId xmlns:a16="http://schemas.microsoft.com/office/drawing/2014/main" id="{31779371-8199-0EA6-63B7-1F9A98A1A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981075"/>
            <a:ext cx="79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Exercice clos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50" name="Text Box 28">
            <a:extLst>
              <a:ext uri="{FF2B5EF4-FFF2-40B4-BE49-F238E27FC236}">
                <a16:creationId xmlns:a16="http://schemas.microsoft.com/office/drawing/2014/main" id="{6B13CA2E-7916-995D-ACDD-2693258B2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476" y="1316038"/>
            <a:ext cx="1730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Provision et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102 Provisions pour travaux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 Avances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 Avances de trésorerie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1032 Avances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1033 Autres avances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1031Subventions en instance d’affectation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105 fonds de travaux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Solde en attente sur travaux ou opérations exceptionnelles</a:t>
            </a:r>
          </a:p>
        </p:txBody>
      </p:sp>
      <p:sp>
        <p:nvSpPr>
          <p:cNvPr id="39951" name="Line 29">
            <a:extLst>
              <a:ext uri="{FF2B5EF4-FFF2-40B4-BE49-F238E27FC236}">
                <a16:creationId xmlns:a16="http://schemas.microsoft.com/office/drawing/2014/main" id="{10026E76-3CE3-9557-51FB-F9E294277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9" y="5373688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2" name="Line 30">
            <a:extLst>
              <a:ext uri="{FF2B5EF4-FFF2-40B4-BE49-F238E27FC236}">
                <a16:creationId xmlns:a16="http://schemas.microsoft.com/office/drawing/2014/main" id="{09B1983B-5910-9EFB-CF10-214A860AAA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3" name="Line 31">
            <a:extLst>
              <a:ext uri="{FF2B5EF4-FFF2-40B4-BE49-F238E27FC236}">
                <a16:creationId xmlns:a16="http://schemas.microsoft.com/office/drawing/2014/main" id="{3EB9B388-A863-6736-2EBD-5612A8EA3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4" name="Line 33">
            <a:extLst>
              <a:ext uri="{FF2B5EF4-FFF2-40B4-BE49-F238E27FC236}">
                <a16:creationId xmlns:a16="http://schemas.microsoft.com/office/drawing/2014/main" id="{F551BB67-522C-D5D4-B8DF-E68AF008EB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5725" y="908050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5" name="Text Box 34">
            <a:extLst>
              <a:ext uri="{FF2B5EF4-FFF2-40B4-BE49-F238E27FC236}">
                <a16:creationId xmlns:a16="http://schemas.microsoft.com/office/drawing/2014/main" id="{7E978661-9F4D-11D4-79B8-ED23F51C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013325"/>
            <a:ext cx="2303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Trésorerie disponible Total I</a:t>
            </a:r>
          </a:p>
        </p:txBody>
      </p:sp>
      <p:sp>
        <p:nvSpPr>
          <p:cNvPr id="39956" name="Line 52">
            <a:extLst>
              <a:ext uri="{FF2B5EF4-FFF2-40B4-BE49-F238E27FC236}">
                <a16:creationId xmlns:a16="http://schemas.microsoft.com/office/drawing/2014/main" id="{D5BEB44F-FCF2-445D-A972-F8FCC13D72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19288" y="476250"/>
            <a:ext cx="0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7" name="Line 54">
            <a:extLst>
              <a:ext uri="{FF2B5EF4-FFF2-40B4-BE49-F238E27FC236}">
                <a16:creationId xmlns:a16="http://schemas.microsoft.com/office/drawing/2014/main" id="{1CC8E9C5-2DDB-0674-C649-1DD438112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908050"/>
            <a:ext cx="0" cy="403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8" name="Line 59">
            <a:extLst>
              <a:ext uri="{FF2B5EF4-FFF2-40B4-BE49-F238E27FC236}">
                <a16:creationId xmlns:a16="http://schemas.microsoft.com/office/drawing/2014/main" id="{B00249C7-0DE6-48CD-35C9-10CEED5051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40913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59" name="Line 60">
            <a:extLst>
              <a:ext uri="{FF2B5EF4-FFF2-40B4-BE49-F238E27FC236}">
                <a16:creationId xmlns:a16="http://schemas.microsoft.com/office/drawing/2014/main" id="{136FE286-F6CF-F1E5-0586-78485A1B1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36150" y="479425"/>
            <a:ext cx="6350" cy="452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0" name="Line 61">
            <a:extLst>
              <a:ext uri="{FF2B5EF4-FFF2-40B4-BE49-F238E27FC236}">
                <a16:creationId xmlns:a16="http://schemas.microsoft.com/office/drawing/2014/main" id="{B901D2E3-E3D2-A672-3EEA-97AFD42F4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1" name="Line 62">
            <a:extLst>
              <a:ext uri="{FF2B5EF4-FFF2-40B4-BE49-F238E27FC236}">
                <a16:creationId xmlns:a16="http://schemas.microsoft.com/office/drawing/2014/main" id="{741F810A-11F7-CFA3-9070-E85710DDD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2" name="Line 63">
            <a:extLst>
              <a:ext uri="{FF2B5EF4-FFF2-40B4-BE49-F238E27FC236}">
                <a16:creationId xmlns:a16="http://schemas.microsoft.com/office/drawing/2014/main" id="{9FF27145-BD67-F350-0416-E550E1FBD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887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3" name="Line 65">
            <a:extLst>
              <a:ext uri="{FF2B5EF4-FFF2-40B4-BE49-F238E27FC236}">
                <a16:creationId xmlns:a16="http://schemas.microsoft.com/office/drawing/2014/main" id="{B3AF2556-958C-80C2-FC3B-0AC5CAFD8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57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964" name="Text Box 66">
            <a:extLst>
              <a:ext uri="{FF2B5EF4-FFF2-40B4-BE49-F238E27FC236}">
                <a16:creationId xmlns:a16="http://schemas.microsoft.com/office/drawing/2014/main" id="{AF48F17A-246B-B725-0DC7-ACCE16DE5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013326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Total I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965" name="Connecteur droit 32">
            <a:extLst>
              <a:ext uri="{FF2B5EF4-FFF2-40B4-BE49-F238E27FC236}">
                <a16:creationId xmlns:a16="http://schemas.microsoft.com/office/drawing/2014/main" id="{609B159E-0EEA-2802-452B-8B491C9056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24376" y="4972050"/>
            <a:ext cx="52863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7" name="Line 60">
            <a:extLst>
              <a:ext uri="{FF2B5EF4-FFF2-40B4-BE49-F238E27FC236}">
                <a16:creationId xmlns:a16="http://schemas.microsoft.com/office/drawing/2014/main" id="{6E57295E-4DD3-6A8C-76A6-50B780473A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908050"/>
            <a:ext cx="6350" cy="445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A4B6911-D598-59E8-0094-A9E0FD4C39AA}"/>
              </a:ext>
            </a:extLst>
          </p:cNvPr>
          <p:cNvCxnSpPr>
            <a:cxnSpLocks/>
          </p:cNvCxnSpPr>
          <p:nvPr/>
        </p:nvCxnSpPr>
        <p:spPr>
          <a:xfrm>
            <a:off x="3284538" y="2046288"/>
            <a:ext cx="1155701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993645C-C9ED-5A47-38B0-BB6A67E910FE}"/>
              </a:ext>
            </a:extLst>
          </p:cNvPr>
          <p:cNvCxnSpPr>
            <a:cxnSpLocks/>
          </p:cNvCxnSpPr>
          <p:nvPr/>
        </p:nvCxnSpPr>
        <p:spPr>
          <a:xfrm>
            <a:off x="4286251" y="23669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4FE5B21-CC45-096E-121F-358BC86AAD9F}"/>
              </a:ext>
            </a:extLst>
          </p:cNvPr>
          <p:cNvCxnSpPr/>
          <p:nvPr/>
        </p:nvCxnSpPr>
        <p:spPr>
          <a:xfrm>
            <a:off x="2963863" y="278923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6832DAD-9C56-2794-57E0-F6BA37798536}"/>
              </a:ext>
            </a:extLst>
          </p:cNvPr>
          <p:cNvSpPr/>
          <p:nvPr/>
        </p:nvSpPr>
        <p:spPr>
          <a:xfrm>
            <a:off x="4567238" y="187325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82E7AA-C8FB-C69A-ECE3-AF53C49D2536}"/>
              </a:ext>
            </a:extLst>
          </p:cNvPr>
          <p:cNvSpPr/>
          <p:nvPr/>
        </p:nvSpPr>
        <p:spPr>
          <a:xfrm>
            <a:off x="4570415" y="22486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FAAA73-929A-2705-7BE1-90B0B16571AB}"/>
              </a:ext>
            </a:extLst>
          </p:cNvPr>
          <p:cNvSpPr/>
          <p:nvPr/>
        </p:nvSpPr>
        <p:spPr>
          <a:xfrm>
            <a:off x="4574386" y="268407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C2C4C2-27D5-2F34-9C61-EC72C55E756D}"/>
              </a:ext>
            </a:extLst>
          </p:cNvPr>
          <p:cNvSpPr/>
          <p:nvPr/>
        </p:nvSpPr>
        <p:spPr>
          <a:xfrm>
            <a:off x="5487992" y="187325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D11F1-9A1B-2926-7FBF-316C8EDEBC06}"/>
              </a:ext>
            </a:extLst>
          </p:cNvPr>
          <p:cNvSpPr/>
          <p:nvPr/>
        </p:nvSpPr>
        <p:spPr>
          <a:xfrm>
            <a:off x="5484812" y="2307170"/>
            <a:ext cx="735013" cy="210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3F8DB-972B-D4D5-7572-38F871C0082D}"/>
              </a:ext>
            </a:extLst>
          </p:cNvPr>
          <p:cNvSpPr/>
          <p:nvPr/>
        </p:nvSpPr>
        <p:spPr>
          <a:xfrm>
            <a:off x="5473704" y="2708274"/>
            <a:ext cx="761996" cy="2211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D77C43A-35D1-B7F1-6EC0-345C5D128158}"/>
              </a:ext>
            </a:extLst>
          </p:cNvPr>
          <p:cNvCxnSpPr>
            <a:cxnSpLocks/>
          </p:cNvCxnSpPr>
          <p:nvPr/>
        </p:nvCxnSpPr>
        <p:spPr>
          <a:xfrm>
            <a:off x="7688264" y="177165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77B3AB5-EEDE-F753-B9D6-E8764DF7164D}"/>
              </a:ext>
            </a:extLst>
          </p:cNvPr>
          <p:cNvCxnSpPr>
            <a:cxnSpLocks/>
          </p:cNvCxnSpPr>
          <p:nvPr/>
        </p:nvCxnSpPr>
        <p:spPr>
          <a:xfrm>
            <a:off x="7213601" y="2195495"/>
            <a:ext cx="60959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6F9CA03-3D6B-82A3-05B1-98E786927FED}"/>
              </a:ext>
            </a:extLst>
          </p:cNvPr>
          <p:cNvCxnSpPr>
            <a:cxnSpLocks/>
          </p:cNvCxnSpPr>
          <p:nvPr/>
        </p:nvCxnSpPr>
        <p:spPr>
          <a:xfrm>
            <a:off x="6996114" y="2625323"/>
            <a:ext cx="93027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1DC6E9E-2309-3EEA-4A05-ABD944EC4E41}"/>
              </a:ext>
            </a:extLst>
          </p:cNvPr>
          <p:cNvCxnSpPr>
            <a:cxnSpLocks/>
          </p:cNvCxnSpPr>
          <p:nvPr/>
        </p:nvCxnSpPr>
        <p:spPr>
          <a:xfrm>
            <a:off x="7816851" y="292946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2C624E7-77EE-D472-53E8-164FD5B20EF3}"/>
              </a:ext>
            </a:extLst>
          </p:cNvPr>
          <p:cNvCxnSpPr>
            <a:cxnSpLocks/>
          </p:cNvCxnSpPr>
          <p:nvPr/>
        </p:nvCxnSpPr>
        <p:spPr>
          <a:xfrm>
            <a:off x="7751763" y="3233720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3F5BEBD-8FF1-618C-356B-865820A60E8A}"/>
              </a:ext>
            </a:extLst>
          </p:cNvPr>
          <p:cNvCxnSpPr>
            <a:cxnSpLocks/>
          </p:cNvCxnSpPr>
          <p:nvPr/>
        </p:nvCxnSpPr>
        <p:spPr>
          <a:xfrm>
            <a:off x="7688264" y="352899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1F51AF6-A7DC-287C-C76E-AA6E1D9AD8BF}"/>
              </a:ext>
            </a:extLst>
          </p:cNvPr>
          <p:cNvCxnSpPr>
            <a:cxnSpLocks/>
          </p:cNvCxnSpPr>
          <p:nvPr/>
        </p:nvCxnSpPr>
        <p:spPr>
          <a:xfrm>
            <a:off x="7715252" y="3929045"/>
            <a:ext cx="238125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CDE1782-51DC-496C-CE14-476F8361C82C}"/>
              </a:ext>
            </a:extLst>
          </p:cNvPr>
          <p:cNvCxnSpPr>
            <a:cxnSpLocks/>
          </p:cNvCxnSpPr>
          <p:nvPr/>
        </p:nvCxnSpPr>
        <p:spPr>
          <a:xfrm>
            <a:off x="7315201" y="4500545"/>
            <a:ext cx="61118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E16687D-7289-34C0-80C9-E8D44D4E801C}"/>
              </a:ext>
            </a:extLst>
          </p:cNvPr>
          <p:cNvSpPr/>
          <p:nvPr/>
        </p:nvSpPr>
        <p:spPr>
          <a:xfrm>
            <a:off x="8102600" y="313846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CBE1F2-AE93-CE6F-705B-F53ED936CA7F}"/>
              </a:ext>
            </a:extLst>
          </p:cNvPr>
          <p:cNvSpPr/>
          <p:nvPr/>
        </p:nvSpPr>
        <p:spPr>
          <a:xfrm>
            <a:off x="8102600" y="282731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B3AE6-D05C-D494-C4A5-4D0CC2B289E0}"/>
              </a:ext>
            </a:extLst>
          </p:cNvPr>
          <p:cNvSpPr/>
          <p:nvPr/>
        </p:nvSpPr>
        <p:spPr>
          <a:xfrm>
            <a:off x="8091491" y="249315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C9EE33-0C8A-3DB9-8A32-6E5EC940203D}"/>
              </a:ext>
            </a:extLst>
          </p:cNvPr>
          <p:cNvSpPr/>
          <p:nvPr/>
        </p:nvSpPr>
        <p:spPr>
          <a:xfrm>
            <a:off x="8091491" y="210419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1F8CB3-B707-058F-E321-EF87D893C5EA}"/>
              </a:ext>
            </a:extLst>
          </p:cNvPr>
          <p:cNvSpPr/>
          <p:nvPr/>
        </p:nvSpPr>
        <p:spPr>
          <a:xfrm>
            <a:off x="8072442" y="167794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22B153-7E30-F598-9029-9D375B3549F1}"/>
              </a:ext>
            </a:extLst>
          </p:cNvPr>
          <p:cNvSpPr/>
          <p:nvPr/>
        </p:nvSpPr>
        <p:spPr>
          <a:xfrm>
            <a:off x="8099429" y="345675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235645-72AC-2640-81C9-7E6641464F42}"/>
              </a:ext>
            </a:extLst>
          </p:cNvPr>
          <p:cNvSpPr/>
          <p:nvPr/>
        </p:nvSpPr>
        <p:spPr>
          <a:xfrm>
            <a:off x="8083555" y="440051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5DF213-B3B4-6947-630E-A31E67EA1B42}"/>
              </a:ext>
            </a:extLst>
          </p:cNvPr>
          <p:cNvSpPr/>
          <p:nvPr/>
        </p:nvSpPr>
        <p:spPr>
          <a:xfrm>
            <a:off x="8102600" y="3791763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0B7E9D-D4CA-B721-12A4-EFB69D5C252C}"/>
              </a:ext>
            </a:extLst>
          </p:cNvPr>
          <p:cNvSpPr/>
          <p:nvPr/>
        </p:nvSpPr>
        <p:spPr>
          <a:xfrm>
            <a:off x="9056689" y="350600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A9D6E1-8A7B-FFD4-4173-EA6046D78790}"/>
              </a:ext>
            </a:extLst>
          </p:cNvPr>
          <p:cNvSpPr/>
          <p:nvPr/>
        </p:nvSpPr>
        <p:spPr>
          <a:xfrm>
            <a:off x="9043983" y="313846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F43412A-EAB4-BCE4-7CDD-89144838DF52}"/>
              </a:ext>
            </a:extLst>
          </p:cNvPr>
          <p:cNvSpPr/>
          <p:nvPr/>
        </p:nvSpPr>
        <p:spPr>
          <a:xfrm>
            <a:off x="9069394" y="283966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4E8D7-1C7C-79EB-6DD3-758168EA2AB2}"/>
              </a:ext>
            </a:extLst>
          </p:cNvPr>
          <p:cNvSpPr/>
          <p:nvPr/>
        </p:nvSpPr>
        <p:spPr>
          <a:xfrm>
            <a:off x="9075738" y="2495924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21CA79F-465C-731E-ADB0-1CD1A675A89E}"/>
              </a:ext>
            </a:extLst>
          </p:cNvPr>
          <p:cNvSpPr/>
          <p:nvPr/>
        </p:nvSpPr>
        <p:spPr>
          <a:xfrm>
            <a:off x="9075738" y="2107773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195076-37A2-D177-DDD6-B791B0881522}"/>
              </a:ext>
            </a:extLst>
          </p:cNvPr>
          <p:cNvSpPr/>
          <p:nvPr/>
        </p:nvSpPr>
        <p:spPr>
          <a:xfrm>
            <a:off x="9064625" y="165540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B18E84A-9FED-11F9-DC68-668DD30204D1}"/>
              </a:ext>
            </a:extLst>
          </p:cNvPr>
          <p:cNvSpPr/>
          <p:nvPr/>
        </p:nvSpPr>
        <p:spPr>
          <a:xfrm>
            <a:off x="9056689" y="381162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D21583-CF1D-8E5D-2E88-EAC00FA26891}"/>
              </a:ext>
            </a:extLst>
          </p:cNvPr>
          <p:cNvSpPr/>
          <p:nvPr/>
        </p:nvSpPr>
        <p:spPr>
          <a:xfrm>
            <a:off x="9036059" y="440051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198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7135B4-D03C-4005-BEF0-6B49FBD93E14}"/>
              </a:ext>
            </a:extLst>
          </p:cNvPr>
          <p:cNvSpPr/>
          <p:nvPr/>
        </p:nvSpPr>
        <p:spPr>
          <a:xfrm>
            <a:off x="3287714" y="3141663"/>
            <a:ext cx="5456237" cy="355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BASSE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016AC4-23B4-4D68-895D-47134AED1291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A15B18-FB45-4B85-A649-7241CFC03939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9BB1D-0F17-492F-887B-0E4242EF5B66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ABE854-B7B0-48D7-886E-0DBE3A173818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56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6A6CED-2FD9-727A-3F47-86CA10CAE790}"/>
              </a:ext>
            </a:extLst>
          </p:cNvPr>
          <p:cNvSpPr/>
          <p:nvPr/>
        </p:nvSpPr>
        <p:spPr>
          <a:xfrm>
            <a:off x="318977" y="306859"/>
            <a:ext cx="11653948" cy="62442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COHERENCE TECHNIQUE DES CINQ ANNEXES COMPTABLES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f8df1bef-6142-4e4a-b0fa-a0c9dc9f2f98@mxp5">
            <a:extLst>
              <a:ext uri="{FF2B5EF4-FFF2-40B4-BE49-F238E27FC236}">
                <a16:creationId xmlns:a16="http://schemas.microsoft.com/office/drawing/2014/main" id="{2F7172D3-31A4-41D4-B3BE-1793C993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61" y="3582908"/>
            <a:ext cx="2400300" cy="235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4F5E1-3FB6-98D8-D557-8039A4DE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A8AC136A-29B3-17BD-1D62-33E05F1A6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08" y="-1698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C8B8AC-FCA4-878E-14B9-6F9505C3ACE9}"/>
              </a:ext>
            </a:extLst>
          </p:cNvPr>
          <p:cNvSpPr/>
          <p:nvPr/>
        </p:nvSpPr>
        <p:spPr>
          <a:xfrm>
            <a:off x="4362451" y="5765103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01CD0E-0040-B07A-B873-55983871B45C}"/>
              </a:ext>
            </a:extLst>
          </p:cNvPr>
          <p:cNvSpPr/>
          <p:nvPr/>
        </p:nvSpPr>
        <p:spPr>
          <a:xfrm>
            <a:off x="5380167" y="5765103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9BEC92-D3E6-5F33-934E-49EE01DC8099}"/>
              </a:ext>
            </a:extLst>
          </p:cNvPr>
          <p:cNvSpPr/>
          <p:nvPr/>
        </p:nvSpPr>
        <p:spPr>
          <a:xfrm>
            <a:off x="8723184" y="5799484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56784-CF40-ABEF-8FDC-F52BFDA6C7ED}"/>
              </a:ext>
            </a:extLst>
          </p:cNvPr>
          <p:cNvSpPr/>
          <p:nvPr/>
        </p:nvSpPr>
        <p:spPr>
          <a:xfrm>
            <a:off x="9739065" y="5799483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EFBEA-6124-2730-8BB1-254513717995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656F2E0-ED23-FD83-7B80-29D2A53AC0B2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523C1AD-38F7-C1F3-21B5-6888CC3EB2A0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703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6454-0072-CB72-C33C-9F8E26980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D220B268-0CA7-D9E4-BBF9-713276AFDB0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91200" y="3929063"/>
            <a:ext cx="6400800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  <a:p>
            <a:endParaRPr lang="fr-FR" altLang="fr-FR"/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9C879452-D810-77D0-2C74-51829EF6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4" y="333376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État financier après répartition au …</a:t>
            </a:r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949632D9-4761-7FC8-A18F-A4BCA8727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889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</a:t>
            </a:r>
            <a:r>
              <a:rPr lang="fr-FR" altLang="fr-FR" sz="1200">
                <a:latin typeface="Arial" panose="020B0604020202020204" pitchFamily="34" charset="0"/>
              </a:rPr>
              <a:t>Annexe 1</a:t>
            </a:r>
          </a:p>
        </p:txBody>
      </p:sp>
      <p:sp>
        <p:nvSpPr>
          <p:cNvPr id="29702" name="Line 13">
            <a:extLst>
              <a:ext uri="{FF2B5EF4-FFF2-40B4-BE49-F238E27FC236}">
                <a16:creationId xmlns:a16="http://schemas.microsoft.com/office/drawing/2014/main" id="{1AD55C45-C4F1-3282-1287-44E610ADA1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492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3" name="Text Box 14">
            <a:extLst>
              <a:ext uri="{FF2B5EF4-FFF2-40B4-BE49-F238E27FC236}">
                <a16:creationId xmlns:a16="http://schemas.microsoft.com/office/drawing/2014/main" id="{0CB2C3E9-DB1A-7928-3F37-3E5437B44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541339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I- situation financière et trésorerie</a:t>
            </a:r>
          </a:p>
        </p:txBody>
      </p:sp>
      <p:sp>
        <p:nvSpPr>
          <p:cNvPr id="29704" name="Line 15">
            <a:extLst>
              <a:ext uri="{FF2B5EF4-FFF2-40B4-BE49-F238E27FC236}">
                <a16:creationId xmlns:a16="http://schemas.microsoft.com/office/drawing/2014/main" id="{530EF271-5191-9AD0-5312-B418319AD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7651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5" name="Text Box 17">
            <a:extLst>
              <a:ext uri="{FF2B5EF4-FFF2-40B4-BE49-F238E27FC236}">
                <a16:creationId xmlns:a16="http://schemas.microsoft.com/office/drawing/2014/main" id="{31D7E214-3D45-A975-B666-25A06E97B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125539"/>
            <a:ext cx="24495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Trésorerie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50 Fonds Placés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51 Banque ou fonds disponible en banque 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53 Caisse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6" name="Line 25">
            <a:extLst>
              <a:ext uri="{FF2B5EF4-FFF2-40B4-BE49-F238E27FC236}">
                <a16:creationId xmlns:a16="http://schemas.microsoft.com/office/drawing/2014/main" id="{122DF7FC-C8FB-7884-811C-9708A1547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1273175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7" name="Text Box 27">
            <a:extLst>
              <a:ext uri="{FF2B5EF4-FFF2-40B4-BE49-F238E27FC236}">
                <a16:creationId xmlns:a16="http://schemas.microsoft.com/office/drawing/2014/main" id="{F26BAE48-20FE-3389-3583-9D08A3B31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6" y="765175"/>
            <a:ext cx="1071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08" name="Text Box 28">
            <a:extLst>
              <a:ext uri="{FF2B5EF4-FFF2-40B4-BE49-F238E27FC236}">
                <a16:creationId xmlns:a16="http://schemas.microsoft.com/office/drawing/2014/main" id="{0F4CAFE8-8D7D-E3C4-4F8E-99A9B3996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1412876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09" name="Text Box 29">
            <a:extLst>
              <a:ext uri="{FF2B5EF4-FFF2-40B4-BE49-F238E27FC236}">
                <a16:creationId xmlns:a16="http://schemas.microsoft.com/office/drawing/2014/main" id="{958CC805-6A6E-B7E4-B4BA-B49F11914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765175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 Exercice clos</a:t>
            </a:r>
          </a:p>
        </p:txBody>
      </p:sp>
      <p:sp>
        <p:nvSpPr>
          <p:cNvPr id="29710" name="Line 30">
            <a:extLst>
              <a:ext uri="{FF2B5EF4-FFF2-40B4-BE49-F238E27FC236}">
                <a16:creationId xmlns:a16="http://schemas.microsoft.com/office/drawing/2014/main" id="{128CD250-03C9-D741-374D-7B2F7F272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4290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1" name="Text Box 34">
            <a:extLst>
              <a:ext uri="{FF2B5EF4-FFF2-40B4-BE49-F238E27FC236}">
                <a16:creationId xmlns:a16="http://schemas.microsoft.com/office/drawing/2014/main" id="{7A7D336D-C2C9-213C-01FB-EEC7325F6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429000"/>
            <a:ext cx="107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12" name="Text Box 36">
            <a:extLst>
              <a:ext uri="{FF2B5EF4-FFF2-40B4-BE49-F238E27FC236}">
                <a16:creationId xmlns:a16="http://schemas.microsoft.com/office/drawing/2014/main" id="{B5799277-CE97-1C49-4881-EC314E6CC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429000"/>
            <a:ext cx="722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3" name="Text Box 38">
            <a:extLst>
              <a:ext uri="{FF2B5EF4-FFF2-40B4-BE49-F238E27FC236}">
                <a16:creationId xmlns:a16="http://schemas.microsoft.com/office/drawing/2014/main" id="{D791327F-2A66-5BAC-A711-E26C2CEF3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213101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II- Créances</a:t>
            </a:r>
          </a:p>
        </p:txBody>
      </p:sp>
      <p:sp>
        <p:nvSpPr>
          <p:cNvPr id="29714" name="Line 40">
            <a:extLst>
              <a:ext uri="{FF2B5EF4-FFF2-40B4-BE49-F238E27FC236}">
                <a16:creationId xmlns:a16="http://schemas.microsoft.com/office/drawing/2014/main" id="{EE115E07-1E05-AE69-464F-B890F9ED2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8769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5" name="Text Box 41">
            <a:extLst>
              <a:ext uri="{FF2B5EF4-FFF2-40B4-BE49-F238E27FC236}">
                <a16:creationId xmlns:a16="http://schemas.microsoft.com/office/drawing/2014/main" id="{95D42022-0499-D28F-942C-624754993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3860801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6" name="Text Box 44">
            <a:extLst>
              <a:ext uri="{FF2B5EF4-FFF2-40B4-BE49-F238E27FC236}">
                <a16:creationId xmlns:a16="http://schemas.microsoft.com/office/drawing/2014/main" id="{6BFD0947-052A-E945-9C63-D2CB9C548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922714"/>
            <a:ext cx="2106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 Copropriétaires-sommes       exigibles restant à recevoir(2)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459 Copropriétaires-créances(2) douteuses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Comptes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42 à 44 Autres créances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46 Débiteurs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47 Comptes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48 Comptes de régularisation</a:t>
            </a:r>
          </a:p>
        </p:txBody>
      </p:sp>
      <p:sp>
        <p:nvSpPr>
          <p:cNvPr id="29717" name="Rectangle 45">
            <a:extLst>
              <a:ext uri="{FF2B5EF4-FFF2-40B4-BE49-F238E27FC236}">
                <a16:creationId xmlns:a16="http://schemas.microsoft.com/office/drawing/2014/main" id="{B628625E-D906-F5E6-1018-2D1686F83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765176"/>
            <a:ext cx="1873250" cy="463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8" name="Line 48">
            <a:extLst>
              <a:ext uri="{FF2B5EF4-FFF2-40B4-BE49-F238E27FC236}">
                <a16:creationId xmlns:a16="http://schemas.microsoft.com/office/drawing/2014/main" id="{B2912D0E-F0BF-E0BB-9FE1-767FF611AE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1263" y="15573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9" name="Line 49">
            <a:extLst>
              <a:ext uri="{FF2B5EF4-FFF2-40B4-BE49-F238E27FC236}">
                <a16:creationId xmlns:a16="http://schemas.microsoft.com/office/drawing/2014/main" id="{A4E748AF-AAEF-71BD-809E-D651810C9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12652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0" name="Rectangle 52">
            <a:extLst>
              <a:ext uri="{FF2B5EF4-FFF2-40B4-BE49-F238E27FC236}">
                <a16:creationId xmlns:a16="http://schemas.microsoft.com/office/drawing/2014/main" id="{C9098EFA-D597-1CFA-1693-F03B1424B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757238"/>
            <a:ext cx="933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1" name="Text Box 53">
            <a:extLst>
              <a:ext uri="{FF2B5EF4-FFF2-40B4-BE49-F238E27FC236}">
                <a16:creationId xmlns:a16="http://schemas.microsoft.com/office/drawing/2014/main" id="{9F427DFF-B269-90E1-2DE3-BF82D752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3429000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2" name="Text Box 54">
            <a:extLst>
              <a:ext uri="{FF2B5EF4-FFF2-40B4-BE49-F238E27FC236}">
                <a16:creationId xmlns:a16="http://schemas.microsoft.com/office/drawing/2014/main" id="{057FB328-9348-E7C2-A3A7-C4B11CDD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6" y="763588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23" name="Text Box 55">
            <a:extLst>
              <a:ext uri="{FF2B5EF4-FFF2-40B4-BE49-F238E27FC236}">
                <a16:creationId xmlns:a16="http://schemas.microsoft.com/office/drawing/2014/main" id="{48E0525A-F4A7-DAD9-9F6B-3583A86A5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9" y="3429000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24" name="Text Box 56">
            <a:extLst>
              <a:ext uri="{FF2B5EF4-FFF2-40B4-BE49-F238E27FC236}">
                <a16:creationId xmlns:a16="http://schemas.microsoft.com/office/drawing/2014/main" id="{9B6EA41B-7B32-B452-52F3-C0581108C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1" y="1136651"/>
            <a:ext cx="17303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Provision et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102 Provisions pour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 Avances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1031 Avances de trésorerie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1032 Avance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1033 Autres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105 fonds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131Subventions et instance d’affectation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12 Solde en attente sur travaux ou opérations exceptionnelles</a:t>
            </a:r>
          </a:p>
        </p:txBody>
      </p:sp>
      <p:sp>
        <p:nvSpPr>
          <p:cNvPr id="29725" name="Line 58">
            <a:extLst>
              <a:ext uri="{FF2B5EF4-FFF2-40B4-BE49-F238E27FC236}">
                <a16:creationId xmlns:a16="http://schemas.microsoft.com/office/drawing/2014/main" id="{F3D4ABA5-9E3A-C289-6028-5688DFAB96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2131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6" name="Line 59">
            <a:extLst>
              <a:ext uri="{FF2B5EF4-FFF2-40B4-BE49-F238E27FC236}">
                <a16:creationId xmlns:a16="http://schemas.microsoft.com/office/drawing/2014/main" id="{467A7259-9688-22C0-CCF5-98DB3A568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7651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7" name="Line 60">
            <a:extLst>
              <a:ext uri="{FF2B5EF4-FFF2-40B4-BE49-F238E27FC236}">
                <a16:creationId xmlns:a16="http://schemas.microsoft.com/office/drawing/2014/main" id="{F9A38952-FFF2-4F46-274C-02D0B3FBE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8" name="Line 64">
            <a:extLst>
              <a:ext uri="{FF2B5EF4-FFF2-40B4-BE49-F238E27FC236}">
                <a16:creationId xmlns:a16="http://schemas.microsoft.com/office/drawing/2014/main" id="{94DC0531-DAF4-27F0-F077-28CDC7781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6610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9" name="Line 68">
            <a:extLst>
              <a:ext uri="{FF2B5EF4-FFF2-40B4-BE49-F238E27FC236}">
                <a16:creationId xmlns:a16="http://schemas.microsoft.com/office/drawing/2014/main" id="{FD26F654-B043-8683-BDE6-EE4B60E36E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1263" y="7651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0" name="Text Box 69">
            <a:extLst>
              <a:ext uri="{FF2B5EF4-FFF2-40B4-BE49-F238E27FC236}">
                <a16:creationId xmlns:a16="http://schemas.microsoft.com/office/drawing/2014/main" id="{A082DC4B-4781-E39E-6783-1943A71B4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2928939"/>
            <a:ext cx="165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Trésorerie disponible Total </a:t>
            </a:r>
          </a:p>
        </p:txBody>
      </p:sp>
      <p:sp>
        <p:nvSpPr>
          <p:cNvPr id="29731" name="Text Box 70">
            <a:extLst>
              <a:ext uri="{FF2B5EF4-FFF2-40B4-BE49-F238E27FC236}">
                <a16:creationId xmlns:a16="http://schemas.microsoft.com/office/drawing/2014/main" id="{0FE3A678-C074-8F93-7727-E47B6B73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997201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I</a:t>
            </a:r>
            <a:endParaRPr lang="fr-FR" altLang="fr-FR" sz="1100">
              <a:latin typeface="Arial" panose="020B0604020202020204" pitchFamily="34" charset="0"/>
            </a:endParaRPr>
          </a:p>
        </p:txBody>
      </p:sp>
      <p:sp>
        <p:nvSpPr>
          <p:cNvPr id="29732" name="Text Box 71">
            <a:extLst>
              <a:ext uri="{FF2B5EF4-FFF2-40B4-BE49-F238E27FC236}">
                <a16:creationId xmlns:a16="http://schemas.microsoft.com/office/drawing/2014/main" id="{CFFE6A24-FD5C-054C-8D0A-7B5C4B65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5373689"/>
            <a:ext cx="8620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29733" name="Text Box 72">
            <a:extLst>
              <a:ext uri="{FF2B5EF4-FFF2-40B4-BE49-F238E27FC236}">
                <a16:creationId xmlns:a16="http://schemas.microsoft.com/office/drawing/2014/main" id="{3983AC50-1524-0B29-B6F6-2DE9BCD7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542925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34" name="Line 74">
            <a:extLst>
              <a:ext uri="{FF2B5EF4-FFF2-40B4-BE49-F238E27FC236}">
                <a16:creationId xmlns:a16="http://schemas.microsoft.com/office/drawing/2014/main" id="{1F0E4FF9-A0E7-ACB5-1BC8-E1ECA9F5F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38989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5" name="Line 75">
            <a:extLst>
              <a:ext uri="{FF2B5EF4-FFF2-40B4-BE49-F238E27FC236}">
                <a16:creationId xmlns:a16="http://schemas.microsoft.com/office/drawing/2014/main" id="{C1F1E789-8A94-BE4F-A834-D22C84E0F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3929063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6" name="Text Box 76">
            <a:extLst>
              <a:ext uri="{FF2B5EF4-FFF2-40B4-BE49-F238E27FC236}">
                <a16:creationId xmlns:a16="http://schemas.microsoft.com/office/drawing/2014/main" id="{DE0A80F3-9760-1FCE-4F44-2AB042304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3213100"/>
            <a:ext cx="57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Dettes</a:t>
            </a:r>
          </a:p>
        </p:txBody>
      </p:sp>
      <p:sp>
        <p:nvSpPr>
          <p:cNvPr id="29737" name="Text Box 78">
            <a:extLst>
              <a:ext uri="{FF2B5EF4-FFF2-40B4-BE49-F238E27FC236}">
                <a16:creationId xmlns:a16="http://schemas.microsoft.com/office/drawing/2014/main" id="{FE19E989-A653-CC3D-C7F1-C14FB02E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6" y="3938589"/>
            <a:ext cx="201771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45 Copropriété-excédents versés(2)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Compte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40 Fournisseurs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42 à 44 Autres dettes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46 Créditeurs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47 Compte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48 Compte de régularisation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49 Dépréciation des comptes de tiers(2)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38" name="Line 79">
            <a:extLst>
              <a:ext uri="{FF2B5EF4-FFF2-40B4-BE49-F238E27FC236}">
                <a16:creationId xmlns:a16="http://schemas.microsoft.com/office/drawing/2014/main" id="{C70B5DEB-C65D-1E4D-F4AD-56D103D96E2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60213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9" name="Line 80">
            <a:extLst>
              <a:ext uri="{FF2B5EF4-FFF2-40B4-BE49-F238E27FC236}">
                <a16:creationId xmlns:a16="http://schemas.microsoft.com/office/drawing/2014/main" id="{02EEA822-825E-5523-B443-2FC1409F3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0" name="Line 81">
            <a:extLst>
              <a:ext uri="{FF2B5EF4-FFF2-40B4-BE49-F238E27FC236}">
                <a16:creationId xmlns:a16="http://schemas.microsoft.com/office/drawing/2014/main" id="{956B8D55-0A1D-82FD-B6A2-E79D65F7A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645318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5" name="Text Box 83">
            <a:extLst>
              <a:ext uri="{FF2B5EF4-FFF2-40B4-BE49-F238E27FC236}">
                <a16:creationId xmlns:a16="http://schemas.microsoft.com/office/drawing/2014/main" id="{AE696E44-92D1-4F83-D9F4-1DA7397E4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4" y="5600700"/>
            <a:ext cx="180022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altLang="fr-FR" sz="900" dirty="0"/>
              <a:t>Total général (1)+(2</a:t>
            </a:r>
            <a:r>
              <a:rPr lang="fr-FR" altLang="fr-FR" sz="1050" dirty="0"/>
              <a:t>)</a:t>
            </a:r>
          </a:p>
        </p:txBody>
      </p:sp>
      <p:sp>
        <p:nvSpPr>
          <p:cNvPr id="29742" name="Text Box 84">
            <a:extLst>
              <a:ext uri="{FF2B5EF4-FFF2-40B4-BE49-F238E27FC236}">
                <a16:creationId xmlns:a16="http://schemas.microsoft.com/office/drawing/2014/main" id="{D9B20DEA-54E9-886D-F7F1-0D3A2694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5657850"/>
            <a:ext cx="1441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général (1)+(2)</a:t>
            </a:r>
          </a:p>
        </p:txBody>
      </p:sp>
      <p:sp>
        <p:nvSpPr>
          <p:cNvPr id="29743" name="Text Box 85">
            <a:extLst>
              <a:ext uri="{FF2B5EF4-FFF2-40B4-BE49-F238E27FC236}">
                <a16:creationId xmlns:a16="http://schemas.microsoft.com/office/drawing/2014/main" id="{A9377FC3-36B1-FB6C-623B-CF3FBCBAC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876925"/>
            <a:ext cx="4040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Une somme affectée du signe &lt;-&gt; indique un découvert correspondant à une dette du syndicat.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Liste individualisée (nom et montant) ci – jointe. </a:t>
            </a:r>
          </a:p>
        </p:txBody>
      </p:sp>
      <p:sp>
        <p:nvSpPr>
          <p:cNvPr id="29744" name="Line 86">
            <a:extLst>
              <a:ext uri="{FF2B5EF4-FFF2-40B4-BE49-F238E27FC236}">
                <a16:creationId xmlns:a16="http://schemas.microsoft.com/office/drawing/2014/main" id="{15812F25-A440-A269-8312-FAB8B79FC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4" y="306705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5" name="Line 87">
            <a:extLst>
              <a:ext uri="{FF2B5EF4-FFF2-40B4-BE49-F238E27FC236}">
                <a16:creationId xmlns:a16="http://schemas.microsoft.com/office/drawing/2014/main" id="{7F2C0951-8AB3-96D4-3FE7-8DFDFE6434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6" name="Line 88">
            <a:extLst>
              <a:ext uri="{FF2B5EF4-FFF2-40B4-BE49-F238E27FC236}">
                <a16:creationId xmlns:a16="http://schemas.microsoft.com/office/drawing/2014/main" id="{CD99ED27-046B-74AD-12CE-272BED477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7" name="Line 89">
            <a:extLst>
              <a:ext uri="{FF2B5EF4-FFF2-40B4-BE49-F238E27FC236}">
                <a16:creationId xmlns:a16="http://schemas.microsoft.com/office/drawing/2014/main" id="{112FFBB5-2FD6-4600-908B-63EE61102E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27239" y="5411788"/>
            <a:ext cx="5830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8" name="Line 90">
            <a:extLst>
              <a:ext uri="{FF2B5EF4-FFF2-40B4-BE49-F238E27FC236}">
                <a16:creationId xmlns:a16="http://schemas.microsoft.com/office/drawing/2014/main" id="{BAB237D4-627E-2E46-F85F-427D3DBD1A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2313" y="144463"/>
            <a:ext cx="0" cy="547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9" name="Line 91">
            <a:extLst>
              <a:ext uri="{FF2B5EF4-FFF2-40B4-BE49-F238E27FC236}">
                <a16:creationId xmlns:a16="http://schemas.microsoft.com/office/drawing/2014/main" id="{36F54C54-3FF2-F386-5D3D-BD01D9FDE2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1675" y="16510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0" name="Line 93">
            <a:extLst>
              <a:ext uri="{FF2B5EF4-FFF2-40B4-BE49-F238E27FC236}">
                <a16:creationId xmlns:a16="http://schemas.microsoft.com/office/drawing/2014/main" id="{F7067D40-A75B-1CB3-6B9D-9975B9324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1" name="Line 94">
            <a:extLst>
              <a:ext uri="{FF2B5EF4-FFF2-40B4-BE49-F238E27FC236}">
                <a16:creationId xmlns:a16="http://schemas.microsoft.com/office/drawing/2014/main" id="{BDE1140A-9FC2-4524-0492-133E9E67BF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18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2" name="Line 95">
            <a:extLst>
              <a:ext uri="{FF2B5EF4-FFF2-40B4-BE49-F238E27FC236}">
                <a16:creationId xmlns:a16="http://schemas.microsoft.com/office/drawing/2014/main" id="{29E47571-7E8A-F57F-D50F-7E7757D4D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53736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3" name="Text Box 96">
            <a:extLst>
              <a:ext uri="{FF2B5EF4-FFF2-40B4-BE49-F238E27FC236}">
                <a16:creationId xmlns:a16="http://schemas.microsoft.com/office/drawing/2014/main" id="{61CB3BDF-A38D-9041-102D-0BDE28C7E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169863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Syndicat des copropriétaires: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F2D85-2040-BB09-9880-F158E00795BC}"/>
              </a:ext>
            </a:extLst>
          </p:cNvPr>
          <p:cNvSpPr/>
          <p:nvPr/>
        </p:nvSpPr>
        <p:spPr>
          <a:xfrm>
            <a:off x="6507162" y="320676"/>
            <a:ext cx="970999" cy="2444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31/12/2025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048CEA-E64C-975A-E0BC-6F75AECABB62}"/>
              </a:ext>
            </a:extLst>
          </p:cNvPr>
          <p:cNvSpPr/>
          <p:nvPr/>
        </p:nvSpPr>
        <p:spPr>
          <a:xfrm>
            <a:off x="4258101" y="4046561"/>
            <a:ext cx="798085" cy="188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822B5D-FD0B-4F11-0B53-CFC9CFC95F5F}"/>
              </a:ext>
            </a:extLst>
          </p:cNvPr>
          <p:cNvSpPr/>
          <p:nvPr/>
        </p:nvSpPr>
        <p:spPr>
          <a:xfrm>
            <a:off x="7909563" y="3980669"/>
            <a:ext cx="798085" cy="188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811C7E-A739-58CB-2196-F0D277DD9B30}"/>
              </a:ext>
            </a:extLst>
          </p:cNvPr>
          <p:cNvSpPr/>
          <p:nvPr/>
        </p:nvSpPr>
        <p:spPr>
          <a:xfrm>
            <a:off x="5207097" y="4075113"/>
            <a:ext cx="666959" cy="1770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F8E31B-B4E4-4F81-40C5-D6EC794204A6}"/>
              </a:ext>
            </a:extLst>
          </p:cNvPr>
          <p:cNvSpPr/>
          <p:nvPr/>
        </p:nvSpPr>
        <p:spPr>
          <a:xfrm>
            <a:off x="8948843" y="4016375"/>
            <a:ext cx="666959" cy="1770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7BFF1A3-A2E6-F027-BD6D-1E973C49BAF7}"/>
              </a:ext>
            </a:extLst>
          </p:cNvPr>
          <p:cNvCxnSpPr>
            <a:endCxn id="5" idx="2"/>
          </p:cNvCxnSpPr>
          <p:nvPr/>
        </p:nvCxnSpPr>
        <p:spPr>
          <a:xfrm flipV="1">
            <a:off x="5447507" y="565151"/>
            <a:ext cx="1545155" cy="344963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CE13296-85A6-2672-BA01-645420F679EB}"/>
              </a:ext>
            </a:extLst>
          </p:cNvPr>
          <p:cNvCxnSpPr/>
          <p:nvPr/>
        </p:nvCxnSpPr>
        <p:spPr>
          <a:xfrm flipH="1" flipV="1">
            <a:off x="7054574" y="665163"/>
            <a:ext cx="2080336" cy="3317093"/>
          </a:xfrm>
          <a:prstGeom prst="straightConnector1">
            <a:avLst/>
          </a:prstGeom>
          <a:ln w="57150">
            <a:solidFill>
              <a:srgbClr val="FF0000">
                <a:alpha val="6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3516BBA-F193-52A0-A903-6130631005FD}"/>
              </a:ext>
            </a:extLst>
          </p:cNvPr>
          <p:cNvCxnSpPr/>
          <p:nvPr/>
        </p:nvCxnSpPr>
        <p:spPr>
          <a:xfrm flipH="1" flipV="1">
            <a:off x="5735639" y="577851"/>
            <a:ext cx="542331" cy="153590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xfrm>
            <a:off x="2003425" y="173039"/>
            <a:ext cx="852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9156A4B-22D6-4FE4-83DE-AFDF794CA3CE}" type="slidenum">
              <a:rPr lang="fr-FR" altLang="fr-FR" sz="1200">
                <a:solidFill>
                  <a:srgbClr val="FEFFFF"/>
                </a:solidFill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fr-FR" altLang="fr-FR" sz="1200">
              <a:solidFill>
                <a:srgbClr val="FEFFFF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0ECC8-B9EF-4686-B193-DE170579CCD1}"/>
              </a:ext>
            </a:extLst>
          </p:cNvPr>
          <p:cNvSpPr/>
          <p:nvPr/>
        </p:nvSpPr>
        <p:spPr>
          <a:xfrm>
            <a:off x="2003425" y="5360427"/>
            <a:ext cx="2447925" cy="215900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9BDA40-7567-477D-A79F-DC062C1AE161}"/>
              </a:ext>
            </a:extLst>
          </p:cNvPr>
          <p:cNvSpPr/>
          <p:nvPr/>
        </p:nvSpPr>
        <p:spPr>
          <a:xfrm>
            <a:off x="6273802" y="4992875"/>
            <a:ext cx="719137" cy="153987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22BC52-F76D-4F11-9DA3-CD3D64B7024E}"/>
              </a:ext>
            </a:extLst>
          </p:cNvPr>
          <p:cNvSpPr/>
          <p:nvPr/>
        </p:nvSpPr>
        <p:spPr>
          <a:xfrm>
            <a:off x="1606177" y="1248779"/>
            <a:ext cx="1800225" cy="3257550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2" y="394681"/>
            <a:ext cx="12071064" cy="5462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FDE37F-18E5-47B8-A8D9-B21DEB05A700}"/>
              </a:ext>
            </a:extLst>
          </p:cNvPr>
          <p:cNvSpPr/>
          <p:nvPr/>
        </p:nvSpPr>
        <p:spPr>
          <a:xfrm>
            <a:off x="237752" y="430214"/>
            <a:ext cx="2012389" cy="206280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FDE37F-18E5-47B8-A8D9-B21DEB05A700}"/>
              </a:ext>
            </a:extLst>
          </p:cNvPr>
          <p:cNvSpPr/>
          <p:nvPr/>
        </p:nvSpPr>
        <p:spPr>
          <a:xfrm>
            <a:off x="9112811" y="430214"/>
            <a:ext cx="2012389" cy="206280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FDE37F-18E5-47B8-A8D9-B21DEB05A700}"/>
              </a:ext>
            </a:extLst>
          </p:cNvPr>
          <p:cNvSpPr/>
          <p:nvPr/>
        </p:nvSpPr>
        <p:spPr>
          <a:xfrm>
            <a:off x="843524" y="1185982"/>
            <a:ext cx="2204476" cy="4317928"/>
          </a:xfrm>
          <a:prstGeom prst="rect">
            <a:avLst/>
          </a:prstGeom>
          <a:pattFill prst="dash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831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 noChangeArrowheads="1"/>
          </p:cNvSpPr>
          <p:nvPr>
            <p:ph type="title"/>
          </p:nvPr>
        </p:nvSpPr>
        <p:spPr>
          <a:xfrm>
            <a:off x="2406026" y="29202"/>
            <a:ext cx="7298146" cy="1038627"/>
          </a:xfrm>
        </p:spPr>
        <p:txBody>
          <a:bodyPr/>
          <a:lstStyle/>
          <a:p>
            <a:r>
              <a:rPr lang="fr-FR" altLang="fr-FR" dirty="0"/>
              <a:t>Exigibilité des appels de fonds</a:t>
            </a:r>
          </a:p>
        </p:txBody>
      </p:sp>
      <p:sp>
        <p:nvSpPr>
          <p:cNvPr id="58371" name="Espace réservé du contenu 2"/>
          <p:cNvSpPr>
            <a:spLocks noGrp="1" noChangeArrowheads="1"/>
          </p:cNvSpPr>
          <p:nvPr>
            <p:ph idx="1"/>
          </p:nvPr>
        </p:nvSpPr>
        <p:spPr bwMode="auto">
          <a:xfrm>
            <a:off x="4795" y="840259"/>
            <a:ext cx="12010767" cy="5904765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0BF49E-25E5-485B-80B4-404CBA6E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82A94-8C5B-4521-BE5B-76318E43A782}" type="slidenum">
              <a:rPr lang="fr-FR" altLang="fr-FR"/>
              <a:pPr>
                <a:defRPr/>
              </a:pPr>
              <a:t>33</a:t>
            </a:fld>
            <a:endParaRPr lang="fr-FR" altLang="fr-FR"/>
          </a:p>
        </p:txBody>
      </p:sp>
      <p:sp>
        <p:nvSpPr>
          <p:cNvPr id="2" name="Rectangle 1"/>
          <p:cNvSpPr/>
          <p:nvPr/>
        </p:nvSpPr>
        <p:spPr>
          <a:xfrm>
            <a:off x="133575" y="1425146"/>
            <a:ext cx="1746422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Provisions charges courantes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4260" y="1425146"/>
            <a:ext cx="1696994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Provisions pour travaux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5516" y="1425146"/>
            <a:ext cx="1688755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Avance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8534" y="1449859"/>
            <a:ext cx="1918472" cy="1136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Cotisation fonds de travaux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04172" y="1425146"/>
            <a:ext cx="1985319" cy="11862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Régularisation des charges</a:t>
            </a:r>
          </a:p>
        </p:txBody>
      </p:sp>
      <p:sp>
        <p:nvSpPr>
          <p:cNvPr id="3" name="Croix 2"/>
          <p:cNvSpPr/>
          <p:nvPr/>
        </p:nvSpPr>
        <p:spPr>
          <a:xfrm>
            <a:off x="1977082" y="1872048"/>
            <a:ext cx="344219" cy="335693"/>
          </a:xfrm>
          <a:prstGeom prst="plus">
            <a:avLst>
              <a:gd name="adj" fmla="val 43690"/>
            </a:avLst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roix 11"/>
          <p:cNvSpPr/>
          <p:nvPr/>
        </p:nvSpPr>
        <p:spPr>
          <a:xfrm>
            <a:off x="4150100" y="1872047"/>
            <a:ext cx="344219" cy="335693"/>
          </a:xfrm>
          <a:prstGeom prst="plus">
            <a:avLst>
              <a:gd name="adj" fmla="val 43690"/>
            </a:avLst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roix 12"/>
          <p:cNvSpPr/>
          <p:nvPr/>
        </p:nvSpPr>
        <p:spPr>
          <a:xfrm>
            <a:off x="6304293" y="1850423"/>
            <a:ext cx="344219" cy="335693"/>
          </a:xfrm>
          <a:prstGeom prst="plus">
            <a:avLst>
              <a:gd name="adj" fmla="val 43690"/>
            </a:avLst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12412" y="4266318"/>
            <a:ext cx="6021859" cy="112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Vote de l’assemblée générale </a:t>
            </a:r>
          </a:p>
        </p:txBody>
      </p:sp>
      <p:cxnSp>
        <p:nvCxnSpPr>
          <p:cNvPr id="14" name="Connecteur droit avec flèche 13"/>
          <p:cNvCxnSpPr>
            <a:cxnSpLocks/>
          </p:cNvCxnSpPr>
          <p:nvPr/>
        </p:nvCxnSpPr>
        <p:spPr>
          <a:xfrm flipV="1">
            <a:off x="3182660" y="3611165"/>
            <a:ext cx="0" cy="7697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879997" y="2561968"/>
            <a:ext cx="1250381" cy="9217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138616" y="2561968"/>
            <a:ext cx="1406900" cy="9217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3179515" y="2523791"/>
            <a:ext cx="4119" cy="9217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585353" y="3245510"/>
            <a:ext cx="11230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Exigibilité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83178" y="4266318"/>
            <a:ext cx="2545492" cy="112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Par la loi et au-delà de 5% du budget prévisionnel par le vote de l’assemblée générale  </a:t>
            </a:r>
          </a:p>
        </p:txBody>
      </p:sp>
      <p:cxnSp>
        <p:nvCxnSpPr>
          <p:cNvPr id="28" name="Connecteur droit avec flèche 27"/>
          <p:cNvCxnSpPr>
            <a:cxnSpLocks/>
          </p:cNvCxnSpPr>
          <p:nvPr/>
        </p:nvCxnSpPr>
        <p:spPr>
          <a:xfrm flipH="1" flipV="1">
            <a:off x="7825604" y="2611395"/>
            <a:ext cx="34173" cy="16549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194423" y="3241833"/>
            <a:ext cx="11230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Exigibilité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364362" y="4266317"/>
            <a:ext cx="2545492" cy="1128583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Vote de l’approbation des comptes</a:t>
            </a:r>
          </a:p>
        </p:txBody>
      </p:sp>
      <p:cxnSp>
        <p:nvCxnSpPr>
          <p:cNvPr id="34" name="Connecteur droit avec flèche 33"/>
          <p:cNvCxnSpPr>
            <a:cxnSpLocks/>
          </p:cNvCxnSpPr>
          <p:nvPr/>
        </p:nvCxnSpPr>
        <p:spPr>
          <a:xfrm flipV="1">
            <a:off x="10637108" y="2611395"/>
            <a:ext cx="0" cy="16549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10075607" y="3241833"/>
            <a:ext cx="11230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Exigibilité</a:t>
            </a:r>
          </a:p>
        </p:txBody>
      </p:sp>
      <p:sp>
        <p:nvSpPr>
          <p:cNvPr id="35" name="Croix 34">
            <a:extLst>
              <a:ext uri="{FF2B5EF4-FFF2-40B4-BE49-F238E27FC236}">
                <a16:creationId xmlns:a16="http://schemas.microsoft.com/office/drawing/2014/main" id="{025A75A3-7F83-41F3-A1C9-763D04F74821}"/>
              </a:ext>
            </a:extLst>
          </p:cNvPr>
          <p:cNvSpPr/>
          <p:nvPr/>
        </p:nvSpPr>
        <p:spPr>
          <a:xfrm>
            <a:off x="9059631" y="1825710"/>
            <a:ext cx="500828" cy="473870"/>
          </a:xfrm>
          <a:prstGeom prst="plus">
            <a:avLst>
              <a:gd name="adj" fmla="val 43690"/>
            </a:avLst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9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nimBg="1"/>
      <p:bldP spid="2" grpId="0" animBg="1"/>
      <p:bldP spid="7" grpId="0" animBg="1"/>
      <p:bldP spid="8" grpId="0" animBg="1"/>
      <p:bldP spid="9" grpId="0" animBg="1"/>
      <p:bldP spid="10" grpId="0" animBg="1"/>
      <p:bldP spid="3" grpId="0" animBg="1"/>
      <p:bldP spid="12" grpId="0" animBg="1"/>
      <p:bldP spid="13" grpId="0" animBg="1"/>
      <p:bldP spid="6" grpId="0" animBg="1"/>
      <p:bldP spid="24" grpId="0" animBg="1"/>
      <p:bldP spid="27" grpId="0" animBg="1"/>
      <p:bldP spid="30" grpId="0" animBg="1"/>
      <p:bldP spid="33" grpId="0" animBg="1"/>
      <p:bldP spid="37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0821" y="361281"/>
            <a:ext cx="10909725" cy="805046"/>
          </a:xfrm>
        </p:spPr>
        <p:txBody>
          <a:bodyPr>
            <a:normAutofit/>
          </a:bodyPr>
          <a:lstStyle/>
          <a:p>
            <a:r>
              <a:rPr lang="fr-FR" dirty="0"/>
              <a:t>Le principe de la régularisation des charges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16883" y="1349829"/>
          <a:ext cx="11523663" cy="52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92"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DEBIT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APPEL DE FONDS 1</a:t>
                      </a:r>
                      <a:r>
                        <a:rPr lang="fr-FR" sz="2000" baseline="30000" dirty="0"/>
                        <a:t>ER</a:t>
                      </a:r>
                      <a:r>
                        <a:rPr lang="fr-FR" sz="2000" dirty="0"/>
                        <a:t>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APPEL DE FONDS 2EME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APPEL DE FONDS 3</a:t>
                      </a:r>
                      <a:r>
                        <a:rPr lang="fr-FR" sz="2000" baseline="0" dirty="0"/>
                        <a:t> EME</a:t>
                      </a:r>
                      <a:r>
                        <a:rPr lang="fr-FR" sz="2000" dirty="0"/>
                        <a:t>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APPEL DE FONDS 4EME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Sous total avant répartition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1800€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REGULARISATION</a:t>
                      </a:r>
                      <a:r>
                        <a:rPr lang="fr-FR" sz="2000" baseline="0" dirty="0"/>
                        <a:t> DES CHARGES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B050"/>
                          </a:solidFill>
                        </a:rPr>
                        <a:t>1800€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Sous-total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1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CHARGES EXERCICE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1932€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8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SOLDE DU COPROPRIETAIRE APRES REPARTITION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1932€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4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0822" y="91477"/>
            <a:ext cx="10909725" cy="598714"/>
          </a:xfrm>
        </p:spPr>
        <p:txBody>
          <a:bodyPr>
            <a:noAutofit/>
          </a:bodyPr>
          <a:lstStyle/>
          <a:p>
            <a:r>
              <a:rPr lang="fr-FR" sz="3200" dirty="0"/>
              <a:t>SOLDE DU COPROPRIETAIRE AVANT ET APRES REPARTITION DES CHARGES REELLES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653587"/>
              </p:ext>
            </p:extLst>
          </p:nvPr>
        </p:nvGraphicFramePr>
        <p:xfrm>
          <a:off x="334168" y="827314"/>
          <a:ext cx="11523664" cy="5939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2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6889">
                  <a:extLst>
                    <a:ext uri="{9D8B030D-6E8A-4147-A177-3AD203B41FA5}">
                      <a16:colId xmlns:a16="http://schemas.microsoft.com/office/drawing/2014/main" val="454997127"/>
                    </a:ext>
                  </a:extLst>
                </a:gridCol>
              </a:tblGrid>
              <a:tr h="447696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DEBIT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SOLDE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SOLDE DE REPRISE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520€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520€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APPEL DE FONDS 1</a:t>
                      </a:r>
                      <a:r>
                        <a:rPr lang="fr-FR" sz="1800" baseline="30000" dirty="0"/>
                        <a:t>ER</a:t>
                      </a:r>
                      <a:r>
                        <a:rPr lang="fr-FR" sz="1800" dirty="0"/>
                        <a:t>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+ 70 €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23402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REGLMENT CHEQUE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230€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+ 300 €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917935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APPEL DE FONDS 2EME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- 150€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APPEL DE FONDS 3</a:t>
                      </a:r>
                      <a:r>
                        <a:rPr lang="fr-FR" sz="1800" baseline="0" dirty="0"/>
                        <a:t> EME</a:t>
                      </a:r>
                      <a:r>
                        <a:rPr lang="fr-FR" sz="1800" dirty="0"/>
                        <a:t>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- 600€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REGLEMENT VIREMENT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900€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+ 300€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49776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APPEL DE FONDS 4EME TRIMESTRE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450€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- 150€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17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SOLDE AVANT REPARTITION DES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150€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946628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REGULARISATION</a:t>
                      </a:r>
                      <a:r>
                        <a:rPr lang="fr-FR" sz="1800" b="1" baseline="0" dirty="0">
                          <a:solidFill>
                            <a:srgbClr val="00B050"/>
                          </a:solidFill>
                        </a:rPr>
                        <a:t> DES CHARGES</a:t>
                      </a:r>
                      <a:endParaRPr lang="fr-FR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1800€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+ 1650€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/>
                        <a:t>CHARGES REELLES EXERCICE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1550€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2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SOLDE DU COPROPRIETAIRE APRES REPARTITION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+ 100€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441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7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42CAF-6404-C044-F3C3-166625D15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CEAE5980-CC98-1629-DE67-D0592B47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BF8F08-0290-CAC9-CE75-127BA39FA69B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4D86B4-D954-AD05-73E0-5924B8D5D306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F9ED5E-0AA4-1419-F815-654A37C39124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16BCD-4AD5-6A50-A672-5CFAC94978B5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939F4-FEC0-9646-6B2E-A060B738A883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FF77F-D8E7-4770-C30B-085759E4F49F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50F74AA-ACF4-0559-AC83-BD91823283F5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63CE4A9-36B7-17E4-80EA-5A6DDF2A7E10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36DF29F-C89B-5786-EBBC-9A2D0EA63406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8736E1-A714-7E7B-9C80-63C6A8AA3584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89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8079E-E5E1-756A-9675-1D46527CE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1F615F2F-0DB5-AC07-9ED9-BEE5B57F9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2BABD9-4D34-8387-5291-8784A018FAE3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9585E-B279-B2D8-9183-5E78039384F5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DC750-08FC-3CC1-C15E-223DEA32D6C1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179B0F-DB17-3078-78BA-8944EF4A3872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2790D-A211-FC4B-18A4-AAEC71843A42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F7637-B8B1-2DF7-63BD-0922887FB093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F1E1C6-CAA2-5D88-B5D3-C56BD62DBD26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91059A9-676A-D188-2BD8-EB84515669AA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B09670B-6B48-A683-65BE-807B10E42663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C80E4C8-DE75-1859-C7CE-4816681489C8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0AFB9AA-D247-976C-89F0-247813A9C146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85F4BBC-3E3B-63A4-8907-416FD3794F15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528C0A-4907-2793-24B3-4A365863CA25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675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E4447-1D9F-5F7A-A395-754DB8DD9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371478EA-3CAD-91E0-312D-D0AE6E02C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9DEA20-9A2D-D269-5976-DC9030EB008D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03608-6267-8678-8CA9-6387D4CFA559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D83E8F-C628-4FCA-80D5-8AB0E02634B4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2D024-52FB-7A66-6D7E-9D364DFB36E4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76E13-0381-6A81-DEC5-447FE828E270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C9FB65-1289-7A63-6533-5A00E4B62DED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AA2224-49FB-DAF2-305F-DE528EF77532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FE6705-5902-D1F9-E3D6-B976988271A5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B6377CE-F5A7-70C9-966E-A1D7DD629239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FC8AF0C-D5D8-1036-9557-84C412590608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E17FED0-E468-3A0C-9351-1E673B385880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6E9307E-2488-8151-E607-3E3808B5341A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6C5CCF4-F7F4-5A7B-DB40-640000A77C48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876405-64DB-0275-B319-2D90EB54AE04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643463-DF0F-5BAF-4CC2-80F61E04BF86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86891B-2608-641D-3499-66B904B5F4AF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98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BD150-6B25-1EC3-5556-88FD53BE3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0119D71F-AC1B-BBA1-2127-1D6DA050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5742E2-61A3-8BA5-DF3E-A89495C19FDD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3CEB7-624A-FB97-0ADF-0B83A3BB60F5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4602A7-90F7-936F-549A-190CEAC2EF6E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51D530-8B01-1725-CE60-45F5EE765455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BAD63-1D9B-A876-E80A-1A77ADF8979D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9496A7-6E76-3FD3-4699-134225ADE557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F68EF-B6A1-68D3-4B7C-2BE726BCA6D2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1DF0C-0363-0D3E-84BD-D05E731A65C7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D79EFE-A997-11A2-2AE3-D4C17B82301B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A6B83E5-74FA-A7C9-F216-F0018D3CD618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9FB3FBC-D949-122D-DE03-9F4780929895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B05BBF0-68A0-A1D6-AA66-C0B23E020591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E887C79-90FB-3713-8A6C-1218D1277482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8E8137B-D0BB-E94F-3E8E-A94893A39F97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F69F691-2C2E-BE6F-C531-FBEB1A72D51E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B10FC5-8F91-F634-60A2-1EAA92A4E584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7EE4AF-E809-BCD7-FAC0-417A00115B6F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691D54-F066-3C60-8A98-40DDBA96D48F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736669-3EF6-3318-305B-00FB95B1BB76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21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175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867151"/>
            <a:ext cx="9144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2175" y="1930400"/>
            <a:ext cx="5456238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PARTIE HAUTE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7714" y="5589588"/>
            <a:ext cx="545623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ANNEXE 5</a:t>
            </a:r>
          </a:p>
        </p:txBody>
      </p:sp>
      <p:sp>
        <p:nvSpPr>
          <p:cNvPr id="6" name="Ellipse 5"/>
          <p:cNvSpPr/>
          <p:nvPr/>
        </p:nvSpPr>
        <p:spPr>
          <a:xfrm>
            <a:off x="1200150" y="6359526"/>
            <a:ext cx="9359900" cy="63341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53588" y="2924176"/>
            <a:ext cx="971550" cy="3603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42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53B1A-0D74-0CE8-089A-DEE049679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44DA5717-918B-255C-710D-6E871DC4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694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F815B8-4985-B7E9-2A05-82685DD96A9E}"/>
              </a:ext>
            </a:extLst>
          </p:cNvPr>
          <p:cNvSpPr/>
          <p:nvPr/>
        </p:nvSpPr>
        <p:spPr>
          <a:xfrm>
            <a:off x="4317439" y="5783268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A0855-4ED1-ACFE-1A1F-2AEFE81365B2}"/>
              </a:ext>
            </a:extLst>
          </p:cNvPr>
          <p:cNvSpPr/>
          <p:nvPr/>
        </p:nvSpPr>
        <p:spPr>
          <a:xfrm>
            <a:off x="5331282" y="5794078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CC32C1-EC46-AF76-BC71-EB739FF6B2DC}"/>
              </a:ext>
            </a:extLst>
          </p:cNvPr>
          <p:cNvSpPr/>
          <p:nvPr/>
        </p:nvSpPr>
        <p:spPr>
          <a:xfrm>
            <a:off x="8713788" y="5765703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2E26EE-7FDD-EEB4-C682-352E51C8CFEF}"/>
              </a:ext>
            </a:extLst>
          </p:cNvPr>
          <p:cNvSpPr/>
          <p:nvPr/>
        </p:nvSpPr>
        <p:spPr>
          <a:xfrm>
            <a:off x="9696450" y="5792999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325DB-DADD-955A-9D67-72307CC4B251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F5CF97-C586-065E-3183-EEF40EF568FB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AC126F-5383-1DDF-E354-01B5DEF84577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091BE-B8A7-06B1-1356-BC0E0C91BA73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49C833-7DD4-D244-230C-A69F3C66B516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4562DB-CFB9-62CE-6E23-B175A812337D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0E5F043-EF4C-16CF-807F-1D6280A23158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7498AD5-01C5-C597-6622-1B989F1FB450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64A1210-8BCC-514D-3835-39A2E6340ED1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C479A30-32FF-8730-D6A8-02A5C0D7B05C}"/>
              </a:ext>
            </a:extLst>
          </p:cNvPr>
          <p:cNvCxnSpPr>
            <a:cxnSpLocks/>
          </p:cNvCxnSpPr>
          <p:nvPr/>
        </p:nvCxnSpPr>
        <p:spPr>
          <a:xfrm>
            <a:off x="8378031" y="1751633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612E1EC-A4AD-9638-5543-274EEA307B55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8C8ADBB-3A69-E379-5694-15CB3345F0D1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EEF26004-C825-2724-3500-964732197194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061329-B85C-792F-1525-D7B3E6111489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0A29DD-E52F-B18A-5A96-BDB904A0A755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1BE921-BF74-978D-EF7A-550771C59AD0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F1C407-55EB-7CA1-20A5-6C91FF746B2A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4DDC03B-F199-5CE2-5B22-80F608727755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543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E9930-B1EC-CF30-B45B-6FBA9C21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F8C4CAA8-492A-2517-B27C-6F961E94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043EA5-CBA7-8EAB-AA3B-2A24D92D34E0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DA9E20-EEB4-DE6D-632B-7A33FA25B26C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4FD13-4C1C-8AE9-3C75-6F93FD6ABFC3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6206A-0E09-6381-B819-7279FDCDF873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E94A68-5FA9-498C-5991-7423572B4EC5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FCF455-3237-8869-C1D8-D1B6C9DC3F62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9D0F4B-E6D0-BD33-4825-61062B935FE4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A394A-5D8E-DE1A-D2B1-104F7FB7A468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9C840-72C4-6E2C-2383-B8B0AD32C640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13D0C8-79D5-1EF3-4B26-36E4088F3580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EA3375-3437-D285-4E6E-3B1309D3340F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7D22450-DD84-65F4-96F8-14F6C228DCCA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DF2A320-EA6A-60DC-9C42-FC9F419887BD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0C60654-CD51-9F16-44FF-FEC8326E0012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4960B03C-2E3E-A0AD-6200-43959E650617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3E0DCEF-10C0-0202-B612-6A81E66B7472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C9381F5-D375-753E-5075-45AF8F6C1536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764F5-6116-A4D6-4EEB-BC9CC96AA731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779CC8-89A3-3DE8-F60E-FB16578E9E08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76FB19-236F-C936-E704-03771C672577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754BFAC-4836-7CE7-7325-F5218157CA11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F3D0F5C-70C3-9FF3-A9D6-B34263BB29B3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B5AD9C-4779-A668-24FA-30AEAB2BF0A0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4ECED1-6CF2-0AF4-6A8C-5434BFB6BB7C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853064E3-A35A-5FB6-1E8D-A25F24C20A05}"/>
              </a:ext>
            </a:extLst>
          </p:cNvPr>
          <p:cNvCxnSpPr>
            <a:cxnSpLocks/>
          </p:cNvCxnSpPr>
          <p:nvPr/>
        </p:nvCxnSpPr>
        <p:spPr>
          <a:xfrm>
            <a:off x="8287543" y="1810244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784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ED6BA-19B8-258A-914B-CD809C477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5DB2EE53-3A13-7CC9-2D0A-0D06D21E336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91200" y="3929063"/>
            <a:ext cx="6400800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  <a:p>
            <a:endParaRPr lang="fr-FR" altLang="fr-FR"/>
          </a:p>
        </p:txBody>
      </p:sp>
      <p:sp>
        <p:nvSpPr>
          <p:cNvPr id="29700" name="Text Box 6">
            <a:extLst>
              <a:ext uri="{FF2B5EF4-FFF2-40B4-BE49-F238E27FC236}">
                <a16:creationId xmlns:a16="http://schemas.microsoft.com/office/drawing/2014/main" id="{62528768-B014-D5FC-37E5-54A644576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4" y="333376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État financier après répartition au …</a:t>
            </a:r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9E536D15-50DE-A9EB-B750-71B19911D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1889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</a:t>
            </a:r>
            <a:r>
              <a:rPr lang="fr-FR" altLang="fr-FR" sz="1200">
                <a:latin typeface="Arial" panose="020B0604020202020204" pitchFamily="34" charset="0"/>
              </a:rPr>
              <a:t>Annexe 1</a:t>
            </a:r>
          </a:p>
        </p:txBody>
      </p:sp>
      <p:sp>
        <p:nvSpPr>
          <p:cNvPr id="29702" name="Line 13">
            <a:extLst>
              <a:ext uri="{FF2B5EF4-FFF2-40B4-BE49-F238E27FC236}">
                <a16:creationId xmlns:a16="http://schemas.microsoft.com/office/drawing/2014/main" id="{48528702-2E69-72FB-8C93-82C38084B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492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3" name="Text Box 14">
            <a:extLst>
              <a:ext uri="{FF2B5EF4-FFF2-40B4-BE49-F238E27FC236}">
                <a16:creationId xmlns:a16="http://schemas.microsoft.com/office/drawing/2014/main" id="{B9F404FF-3B25-80AA-7975-023601DBA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541339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I- situation financière et trésorerie</a:t>
            </a:r>
          </a:p>
        </p:txBody>
      </p:sp>
      <p:sp>
        <p:nvSpPr>
          <p:cNvPr id="29704" name="Line 15">
            <a:extLst>
              <a:ext uri="{FF2B5EF4-FFF2-40B4-BE49-F238E27FC236}">
                <a16:creationId xmlns:a16="http://schemas.microsoft.com/office/drawing/2014/main" id="{E9F96D7C-5319-1075-496F-DF3808902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7651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5" name="Text Box 17">
            <a:extLst>
              <a:ext uri="{FF2B5EF4-FFF2-40B4-BE49-F238E27FC236}">
                <a16:creationId xmlns:a16="http://schemas.microsoft.com/office/drawing/2014/main" id="{ECEF0C10-A466-9535-32E9-E43D39D85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125539"/>
            <a:ext cx="24495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Trésorerie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50 Fonds Placés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51 Banque ou fonds disponible en banque 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  <a:cs typeface="Arial" panose="020B0604020202020204" pitchFamily="34" charset="0"/>
              </a:rPr>
              <a:t>53 Caisse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6" name="Line 25">
            <a:extLst>
              <a:ext uri="{FF2B5EF4-FFF2-40B4-BE49-F238E27FC236}">
                <a16:creationId xmlns:a16="http://schemas.microsoft.com/office/drawing/2014/main" id="{14A0AD45-A98C-62F6-7109-D838145FA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1273175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7" name="Text Box 27">
            <a:extLst>
              <a:ext uri="{FF2B5EF4-FFF2-40B4-BE49-F238E27FC236}">
                <a16:creationId xmlns:a16="http://schemas.microsoft.com/office/drawing/2014/main" id="{52F1D772-5503-041A-A449-2605E3929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6" y="765175"/>
            <a:ext cx="1071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08" name="Text Box 28">
            <a:extLst>
              <a:ext uri="{FF2B5EF4-FFF2-40B4-BE49-F238E27FC236}">
                <a16:creationId xmlns:a16="http://schemas.microsoft.com/office/drawing/2014/main" id="{64D3BF58-BCD8-819E-8B20-8BEC75007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6" y="1412876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09" name="Text Box 29">
            <a:extLst>
              <a:ext uri="{FF2B5EF4-FFF2-40B4-BE49-F238E27FC236}">
                <a16:creationId xmlns:a16="http://schemas.microsoft.com/office/drawing/2014/main" id="{5D925A69-030B-445E-2F10-38CD9B11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765175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 Exercice clos</a:t>
            </a:r>
          </a:p>
        </p:txBody>
      </p:sp>
      <p:sp>
        <p:nvSpPr>
          <p:cNvPr id="29710" name="Line 30">
            <a:extLst>
              <a:ext uri="{FF2B5EF4-FFF2-40B4-BE49-F238E27FC236}">
                <a16:creationId xmlns:a16="http://schemas.microsoft.com/office/drawing/2014/main" id="{0AE9DFEE-FD9B-2D65-A7CA-D427E99E0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4290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1" name="Text Box 34">
            <a:extLst>
              <a:ext uri="{FF2B5EF4-FFF2-40B4-BE49-F238E27FC236}">
                <a16:creationId xmlns:a16="http://schemas.microsoft.com/office/drawing/2014/main" id="{73ECC6C3-51E0-48DB-D63C-31A593AE8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429000"/>
            <a:ext cx="107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12" name="Text Box 36">
            <a:extLst>
              <a:ext uri="{FF2B5EF4-FFF2-40B4-BE49-F238E27FC236}">
                <a16:creationId xmlns:a16="http://schemas.microsoft.com/office/drawing/2014/main" id="{B513ECE4-C5F6-ABFF-C519-6EF03BC42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429000"/>
            <a:ext cx="722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3" name="Text Box 38">
            <a:extLst>
              <a:ext uri="{FF2B5EF4-FFF2-40B4-BE49-F238E27FC236}">
                <a16:creationId xmlns:a16="http://schemas.microsoft.com/office/drawing/2014/main" id="{921DA12B-1D18-8D2F-B4B2-A59B42449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3213101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II- Créances</a:t>
            </a:r>
          </a:p>
        </p:txBody>
      </p:sp>
      <p:sp>
        <p:nvSpPr>
          <p:cNvPr id="29714" name="Line 40">
            <a:extLst>
              <a:ext uri="{FF2B5EF4-FFF2-40B4-BE49-F238E27FC236}">
                <a16:creationId xmlns:a16="http://schemas.microsoft.com/office/drawing/2014/main" id="{D40D1AF5-C00A-A2EE-AFAE-ADE840C21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8769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5" name="Text Box 41">
            <a:extLst>
              <a:ext uri="{FF2B5EF4-FFF2-40B4-BE49-F238E27FC236}">
                <a16:creationId xmlns:a16="http://schemas.microsoft.com/office/drawing/2014/main" id="{E3533CBC-B77F-0194-FD3E-885899740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3860801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6" name="Text Box 44">
            <a:extLst>
              <a:ext uri="{FF2B5EF4-FFF2-40B4-BE49-F238E27FC236}">
                <a16:creationId xmlns:a16="http://schemas.microsoft.com/office/drawing/2014/main" id="{929D4378-DC25-E90E-C2D0-13473BF90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3922714"/>
            <a:ext cx="2106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 Copropriétaires-sommes       exigibles restant à recevoir(2)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459 Copropriétaires-créances(2) douteuses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Comptes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42 à 44 Autres créances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46 Débiteurs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47 Comptes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48 Comptes de régularisation</a:t>
            </a:r>
          </a:p>
        </p:txBody>
      </p:sp>
      <p:sp>
        <p:nvSpPr>
          <p:cNvPr id="29717" name="Rectangle 45">
            <a:extLst>
              <a:ext uri="{FF2B5EF4-FFF2-40B4-BE49-F238E27FC236}">
                <a16:creationId xmlns:a16="http://schemas.microsoft.com/office/drawing/2014/main" id="{2782071F-234A-41DB-405D-7B6CBA67D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765176"/>
            <a:ext cx="1873250" cy="463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8" name="Line 48">
            <a:extLst>
              <a:ext uri="{FF2B5EF4-FFF2-40B4-BE49-F238E27FC236}">
                <a16:creationId xmlns:a16="http://schemas.microsoft.com/office/drawing/2014/main" id="{3F408253-5279-6FA3-E065-34154170E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1263" y="15573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9" name="Line 49">
            <a:extLst>
              <a:ext uri="{FF2B5EF4-FFF2-40B4-BE49-F238E27FC236}">
                <a16:creationId xmlns:a16="http://schemas.microsoft.com/office/drawing/2014/main" id="{F163BC43-AA18-A02D-E4F3-3055AB00E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12652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0" name="Rectangle 52">
            <a:extLst>
              <a:ext uri="{FF2B5EF4-FFF2-40B4-BE49-F238E27FC236}">
                <a16:creationId xmlns:a16="http://schemas.microsoft.com/office/drawing/2014/main" id="{3A3A6351-70D0-36E8-F27A-12E29BE15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757238"/>
            <a:ext cx="933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1" name="Text Box 53">
            <a:extLst>
              <a:ext uri="{FF2B5EF4-FFF2-40B4-BE49-F238E27FC236}">
                <a16:creationId xmlns:a16="http://schemas.microsoft.com/office/drawing/2014/main" id="{04A7D314-389A-89B7-F4A2-880D4A6C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3429000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2" name="Text Box 54">
            <a:extLst>
              <a:ext uri="{FF2B5EF4-FFF2-40B4-BE49-F238E27FC236}">
                <a16:creationId xmlns:a16="http://schemas.microsoft.com/office/drawing/2014/main" id="{0B02CE0D-DA6D-7444-24F6-4AFCBEFD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6" y="763588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23" name="Text Box 55">
            <a:extLst>
              <a:ext uri="{FF2B5EF4-FFF2-40B4-BE49-F238E27FC236}">
                <a16:creationId xmlns:a16="http://schemas.microsoft.com/office/drawing/2014/main" id="{BE200E8D-6E63-468C-306E-74D324CA8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9" y="3429000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24" name="Text Box 56">
            <a:extLst>
              <a:ext uri="{FF2B5EF4-FFF2-40B4-BE49-F238E27FC236}">
                <a16:creationId xmlns:a16="http://schemas.microsoft.com/office/drawing/2014/main" id="{08FBB832-D0BC-9C27-DC32-1BFF87233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1" y="1136651"/>
            <a:ext cx="17303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Provision et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102 Provisions pour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 Avances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1031 Avances de trésorerie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1032 Avance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1033 Autres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105 fonds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131Subventions et instance d’affectation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12 Solde en attente sur travaux ou opérations exceptionnelles</a:t>
            </a:r>
          </a:p>
        </p:txBody>
      </p:sp>
      <p:sp>
        <p:nvSpPr>
          <p:cNvPr id="29725" name="Line 58">
            <a:extLst>
              <a:ext uri="{FF2B5EF4-FFF2-40B4-BE49-F238E27FC236}">
                <a16:creationId xmlns:a16="http://schemas.microsoft.com/office/drawing/2014/main" id="{29BC2BE8-DE40-F3C3-98CE-321616061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32131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6" name="Line 59">
            <a:extLst>
              <a:ext uri="{FF2B5EF4-FFF2-40B4-BE49-F238E27FC236}">
                <a16:creationId xmlns:a16="http://schemas.microsoft.com/office/drawing/2014/main" id="{956226AE-D34B-59CC-3CAA-0E9DA8D75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7651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7" name="Line 60">
            <a:extLst>
              <a:ext uri="{FF2B5EF4-FFF2-40B4-BE49-F238E27FC236}">
                <a16:creationId xmlns:a16="http://schemas.microsoft.com/office/drawing/2014/main" id="{C3CF0189-FAE0-BBF1-D5C3-9B9A0DE08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8" name="Line 64">
            <a:extLst>
              <a:ext uri="{FF2B5EF4-FFF2-40B4-BE49-F238E27FC236}">
                <a16:creationId xmlns:a16="http://schemas.microsoft.com/office/drawing/2014/main" id="{3F6E4F8E-21EF-9C2F-EB63-C9C98FC85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56610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9" name="Line 68">
            <a:extLst>
              <a:ext uri="{FF2B5EF4-FFF2-40B4-BE49-F238E27FC236}">
                <a16:creationId xmlns:a16="http://schemas.microsoft.com/office/drawing/2014/main" id="{BAAAC696-4BD0-FB20-4B9E-18151B1ECF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1263" y="7651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0" name="Text Box 69">
            <a:extLst>
              <a:ext uri="{FF2B5EF4-FFF2-40B4-BE49-F238E27FC236}">
                <a16:creationId xmlns:a16="http://schemas.microsoft.com/office/drawing/2014/main" id="{18926753-968E-A7B4-D660-25DD45018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6" y="2928939"/>
            <a:ext cx="165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Trésorerie disponible Total </a:t>
            </a:r>
          </a:p>
        </p:txBody>
      </p:sp>
      <p:sp>
        <p:nvSpPr>
          <p:cNvPr id="29731" name="Text Box 70">
            <a:extLst>
              <a:ext uri="{FF2B5EF4-FFF2-40B4-BE49-F238E27FC236}">
                <a16:creationId xmlns:a16="http://schemas.microsoft.com/office/drawing/2014/main" id="{28D5EAF3-DFF5-AC40-425D-ECBFF222D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2997201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I</a:t>
            </a:r>
            <a:endParaRPr lang="fr-FR" altLang="fr-FR" sz="1100">
              <a:latin typeface="Arial" panose="020B0604020202020204" pitchFamily="34" charset="0"/>
            </a:endParaRPr>
          </a:p>
        </p:txBody>
      </p:sp>
      <p:sp>
        <p:nvSpPr>
          <p:cNvPr id="29732" name="Text Box 71">
            <a:extLst>
              <a:ext uri="{FF2B5EF4-FFF2-40B4-BE49-F238E27FC236}">
                <a16:creationId xmlns:a16="http://schemas.microsoft.com/office/drawing/2014/main" id="{0D6EE89E-AC84-01F6-2BEC-E48FBA071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5373689"/>
            <a:ext cx="8620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29733" name="Text Box 72">
            <a:extLst>
              <a:ext uri="{FF2B5EF4-FFF2-40B4-BE49-F238E27FC236}">
                <a16:creationId xmlns:a16="http://schemas.microsoft.com/office/drawing/2014/main" id="{FB2F2A29-9A58-A626-9279-421091BEE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542925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34" name="Line 74">
            <a:extLst>
              <a:ext uri="{FF2B5EF4-FFF2-40B4-BE49-F238E27FC236}">
                <a16:creationId xmlns:a16="http://schemas.microsoft.com/office/drawing/2014/main" id="{BD1BCB82-ADB9-4DBA-9B50-AD23094A0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8276" y="38989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5" name="Line 75">
            <a:extLst>
              <a:ext uri="{FF2B5EF4-FFF2-40B4-BE49-F238E27FC236}">
                <a16:creationId xmlns:a16="http://schemas.microsoft.com/office/drawing/2014/main" id="{716B1F1F-148A-A3EE-7EA6-717E1F266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3929063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6" name="Text Box 76">
            <a:extLst>
              <a:ext uri="{FF2B5EF4-FFF2-40B4-BE49-F238E27FC236}">
                <a16:creationId xmlns:a16="http://schemas.microsoft.com/office/drawing/2014/main" id="{ECDA488E-D058-E0F9-A0BA-797F3257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3213100"/>
            <a:ext cx="57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Dettes</a:t>
            </a:r>
          </a:p>
        </p:txBody>
      </p:sp>
      <p:sp>
        <p:nvSpPr>
          <p:cNvPr id="29737" name="Text Box 78">
            <a:extLst>
              <a:ext uri="{FF2B5EF4-FFF2-40B4-BE49-F238E27FC236}">
                <a16:creationId xmlns:a16="http://schemas.microsoft.com/office/drawing/2014/main" id="{8A827EE3-A2B1-2289-9DC5-4228C754D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6" y="3938589"/>
            <a:ext cx="201771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45 Copropriété-excédents versés(2)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Compte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40 Fournisseurs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42 à 44 Autres dettes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46 Créditeurs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47 Compte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48 Compte de régularisation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49 Dépréciation des comptes de tiers(2)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38" name="Line 79">
            <a:extLst>
              <a:ext uri="{FF2B5EF4-FFF2-40B4-BE49-F238E27FC236}">
                <a16:creationId xmlns:a16="http://schemas.microsoft.com/office/drawing/2014/main" id="{83A0BE7E-839E-A4F1-0F5C-B9B945947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3125" y="60213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9" name="Line 80">
            <a:extLst>
              <a:ext uri="{FF2B5EF4-FFF2-40B4-BE49-F238E27FC236}">
                <a16:creationId xmlns:a16="http://schemas.microsoft.com/office/drawing/2014/main" id="{D28248DE-DC3B-0759-DA8D-C577FF165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0" name="Line 81">
            <a:extLst>
              <a:ext uri="{FF2B5EF4-FFF2-40B4-BE49-F238E27FC236}">
                <a16:creationId xmlns:a16="http://schemas.microsoft.com/office/drawing/2014/main" id="{2C93324D-B444-289F-AF05-4F1CE2760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4" y="645318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5" name="Text Box 83">
            <a:extLst>
              <a:ext uri="{FF2B5EF4-FFF2-40B4-BE49-F238E27FC236}">
                <a16:creationId xmlns:a16="http://schemas.microsoft.com/office/drawing/2014/main" id="{77893A6B-1F7B-967A-E706-33DEB877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4" y="5600700"/>
            <a:ext cx="180022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altLang="fr-FR" sz="900" dirty="0"/>
              <a:t>Total général (1)+(2</a:t>
            </a:r>
            <a:r>
              <a:rPr lang="fr-FR" altLang="fr-FR" sz="1050" dirty="0"/>
              <a:t>)</a:t>
            </a:r>
          </a:p>
        </p:txBody>
      </p:sp>
      <p:sp>
        <p:nvSpPr>
          <p:cNvPr id="29742" name="Text Box 84">
            <a:extLst>
              <a:ext uri="{FF2B5EF4-FFF2-40B4-BE49-F238E27FC236}">
                <a16:creationId xmlns:a16="http://schemas.microsoft.com/office/drawing/2014/main" id="{66FED94F-9264-8B4E-85EE-1B54030D9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5657850"/>
            <a:ext cx="1441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général (1)+(2)</a:t>
            </a:r>
          </a:p>
        </p:txBody>
      </p:sp>
      <p:sp>
        <p:nvSpPr>
          <p:cNvPr id="29743" name="Text Box 85">
            <a:extLst>
              <a:ext uri="{FF2B5EF4-FFF2-40B4-BE49-F238E27FC236}">
                <a16:creationId xmlns:a16="http://schemas.microsoft.com/office/drawing/2014/main" id="{265771A1-415E-87A2-FCCB-88A4A3B77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876925"/>
            <a:ext cx="4040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Une somme affectée du signe &lt;-&gt; indique un découvert correspondant à une dette du syndicat.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Liste individualisée (nom et montant) ci – jointe. </a:t>
            </a:r>
          </a:p>
        </p:txBody>
      </p:sp>
      <p:sp>
        <p:nvSpPr>
          <p:cNvPr id="29744" name="Line 86">
            <a:extLst>
              <a:ext uri="{FF2B5EF4-FFF2-40B4-BE49-F238E27FC236}">
                <a16:creationId xmlns:a16="http://schemas.microsoft.com/office/drawing/2014/main" id="{1020218F-0D9B-4F11-338E-E0AC24221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4" y="306705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5" name="Line 87">
            <a:extLst>
              <a:ext uri="{FF2B5EF4-FFF2-40B4-BE49-F238E27FC236}">
                <a16:creationId xmlns:a16="http://schemas.microsoft.com/office/drawing/2014/main" id="{3D186A7C-1F1E-BFBC-BBE2-3AE0645A9F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6" name="Line 88">
            <a:extLst>
              <a:ext uri="{FF2B5EF4-FFF2-40B4-BE49-F238E27FC236}">
                <a16:creationId xmlns:a16="http://schemas.microsoft.com/office/drawing/2014/main" id="{638A2CED-2497-1246-A384-840117BFD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7" name="Line 89">
            <a:extLst>
              <a:ext uri="{FF2B5EF4-FFF2-40B4-BE49-F238E27FC236}">
                <a16:creationId xmlns:a16="http://schemas.microsoft.com/office/drawing/2014/main" id="{8D726D15-0610-37FC-7442-AEB68AD8F1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27239" y="5411788"/>
            <a:ext cx="5830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8" name="Line 90">
            <a:extLst>
              <a:ext uri="{FF2B5EF4-FFF2-40B4-BE49-F238E27FC236}">
                <a16:creationId xmlns:a16="http://schemas.microsoft.com/office/drawing/2014/main" id="{688F12D8-0AF1-DC55-6D50-E7EFD6B950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2313" y="144463"/>
            <a:ext cx="0" cy="547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9" name="Line 91">
            <a:extLst>
              <a:ext uri="{FF2B5EF4-FFF2-40B4-BE49-F238E27FC236}">
                <a16:creationId xmlns:a16="http://schemas.microsoft.com/office/drawing/2014/main" id="{45AD474B-B1E3-D577-7717-F94518248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1675" y="16510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0" name="Line 93">
            <a:extLst>
              <a:ext uri="{FF2B5EF4-FFF2-40B4-BE49-F238E27FC236}">
                <a16:creationId xmlns:a16="http://schemas.microsoft.com/office/drawing/2014/main" id="{9DFDE240-3B9C-9C4D-51AB-BD03857095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1" name="Line 94">
            <a:extLst>
              <a:ext uri="{FF2B5EF4-FFF2-40B4-BE49-F238E27FC236}">
                <a16:creationId xmlns:a16="http://schemas.microsoft.com/office/drawing/2014/main" id="{8F0E3097-1DA6-02E2-0768-19E510CE6F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6450" y="18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2" name="Line 95">
            <a:extLst>
              <a:ext uri="{FF2B5EF4-FFF2-40B4-BE49-F238E27FC236}">
                <a16:creationId xmlns:a16="http://schemas.microsoft.com/office/drawing/2014/main" id="{67A319BC-66CC-909E-AF6F-D55445DB4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96450" y="53736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3" name="Text Box 96">
            <a:extLst>
              <a:ext uri="{FF2B5EF4-FFF2-40B4-BE49-F238E27FC236}">
                <a16:creationId xmlns:a16="http://schemas.microsoft.com/office/drawing/2014/main" id="{B79F20C5-7500-AF09-1B04-10E1FB500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169863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Syndicat des copropriétaires: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396E3-FFF4-6C8A-8B22-9CDD0099AFD4}"/>
              </a:ext>
            </a:extLst>
          </p:cNvPr>
          <p:cNvSpPr/>
          <p:nvPr/>
        </p:nvSpPr>
        <p:spPr>
          <a:xfrm>
            <a:off x="6507162" y="320676"/>
            <a:ext cx="970999" cy="2444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31/12/2025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81262F-3321-0AE6-D8D2-F37B2E0174DD}"/>
              </a:ext>
            </a:extLst>
          </p:cNvPr>
          <p:cNvSpPr/>
          <p:nvPr/>
        </p:nvSpPr>
        <p:spPr>
          <a:xfrm>
            <a:off x="4241310" y="1535942"/>
            <a:ext cx="798085" cy="188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74A1A-F7CA-0947-E0B3-48FFB2C6D73F}"/>
              </a:ext>
            </a:extLst>
          </p:cNvPr>
          <p:cNvSpPr/>
          <p:nvPr/>
        </p:nvSpPr>
        <p:spPr>
          <a:xfrm>
            <a:off x="7925058" y="4334681"/>
            <a:ext cx="798085" cy="1888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D287EA-EE2F-7A9B-29D3-C80F05B1D5B2}"/>
              </a:ext>
            </a:extLst>
          </p:cNvPr>
          <p:cNvSpPr/>
          <p:nvPr/>
        </p:nvSpPr>
        <p:spPr>
          <a:xfrm>
            <a:off x="5174248" y="1530284"/>
            <a:ext cx="666959" cy="1770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4624CF-E1CE-EBEE-A08C-FBBF8658A7DE}"/>
              </a:ext>
            </a:extLst>
          </p:cNvPr>
          <p:cNvSpPr/>
          <p:nvPr/>
        </p:nvSpPr>
        <p:spPr>
          <a:xfrm>
            <a:off x="8903733" y="4324505"/>
            <a:ext cx="666959" cy="1770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DBE5508-9C9E-637D-3DF7-17868F110D3B}"/>
              </a:ext>
            </a:extLst>
          </p:cNvPr>
          <p:cNvCxnSpPr>
            <a:cxnSpLocks/>
            <a:stCxn id="14" idx="0"/>
            <a:endCxn id="29708" idx="3"/>
          </p:cNvCxnSpPr>
          <p:nvPr/>
        </p:nvCxnSpPr>
        <p:spPr>
          <a:xfrm flipH="1" flipV="1">
            <a:off x="5735639" y="1566864"/>
            <a:ext cx="3501574" cy="2757641"/>
          </a:xfrm>
          <a:prstGeom prst="straightConnector1">
            <a:avLst/>
          </a:prstGeom>
          <a:ln w="57150">
            <a:solidFill>
              <a:srgbClr val="FF0000">
                <a:alpha val="6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6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EDF81-903F-CF82-E256-8BCFFC062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C10893BE-1C0D-DB72-3005-22143D93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5933AA-FD33-65C9-264E-168A4C6B4E1A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910551-9DE1-8A31-6C6A-733F4D1BF228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ABD9B-6715-7E51-5C0C-43BABBA0EF81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0489F-54D1-F0D4-429A-D2BB0A1F88E5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48135-C1ED-1E88-D3AC-BAD5E40D8771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B92807-C5F6-7F1B-E695-F59F1D6443E0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E3F2A0-1551-E36F-33E5-3D8A06188786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A5B734-4069-D2CB-79A5-F6A17A5504DD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1CD42C-02AA-2B33-627F-A4B2D72A48B3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76D414-D189-FB9A-90A8-F7FD6E40FCE7}"/>
              </a:ext>
            </a:extLst>
          </p:cNvPr>
          <p:cNvSpPr/>
          <p:nvPr/>
        </p:nvSpPr>
        <p:spPr>
          <a:xfrm>
            <a:off x="8816182" y="318333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A58181-2B01-A6E0-35D1-A251D64A4E26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ED5D91-DBCB-214A-5B44-06E9116ECE1D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A30938A-17DC-44F1-826E-66D38B6F7F0E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F85A44F-8B3F-E395-CD11-2C8D19445766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A56554B-321E-CC68-74FD-6D5755EE89C6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D8A9B13-25C1-490A-182E-AC4758830A30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C2B2465-90FD-B30D-7D89-EAD471390F2C}"/>
              </a:ext>
            </a:extLst>
          </p:cNvPr>
          <p:cNvCxnSpPr>
            <a:cxnSpLocks/>
          </p:cNvCxnSpPr>
          <p:nvPr/>
        </p:nvCxnSpPr>
        <p:spPr>
          <a:xfrm>
            <a:off x="7797800" y="32591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18A2D3A-C879-AF4D-B078-00446FF7AA33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25E2114-CA41-1585-19C9-5BB5048D543E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B2F7331-2E87-BAC1-1EA0-8D35286ED31E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7499AA-17BD-AFB4-6106-4246FAB4288C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AA0AED-65A1-5872-8A29-6C77AEDFEF7F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E7C63C4-6C66-2A9F-7B57-6ED961A81EE4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D27854-4ACD-F0A0-1733-A1FAA394ACFB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2C4F23-6DCE-F85E-91EE-5E5D4A479E42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38F02E2-4C7D-8F0B-E479-570E73EE8E9F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41830B-8715-3A99-E426-AD193E859080}"/>
              </a:ext>
            </a:extLst>
          </p:cNvPr>
          <p:cNvSpPr/>
          <p:nvPr/>
        </p:nvSpPr>
        <p:spPr>
          <a:xfrm>
            <a:off x="9839338" y="314444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DA2110B0-9A62-03F1-191D-60B8A2683AE8}"/>
              </a:ext>
            </a:extLst>
          </p:cNvPr>
          <p:cNvCxnSpPr>
            <a:cxnSpLocks/>
          </p:cNvCxnSpPr>
          <p:nvPr/>
        </p:nvCxnSpPr>
        <p:spPr>
          <a:xfrm>
            <a:off x="8287543" y="1810244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28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F9525-CCF2-AE81-A900-564F6ED7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DA7641EF-1D20-2DE0-ABCC-13E659D8F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39B807-0D38-8359-B0D6-58261D7D3B0B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FD2483-4EB9-E71D-E05A-E4CB26F98430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F34DBC-C4A0-732B-70C5-1002C8238628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E342BE-BAC3-2AA5-97DF-B2317F4CDA7D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239ED-7FCF-4DDA-4359-40E4FE978455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FBC468-BAFD-A2A5-B4B4-19B72FDD04A3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7E7977-F301-117B-D5C8-6C314483D834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079FB1-2054-51CB-4C27-6FB06091D2A2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C6AFB9-DFDD-CEAE-6F9F-744F3CA37AAF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59C721-3B09-92EC-E4F9-3A4FFAACFA25}"/>
              </a:ext>
            </a:extLst>
          </p:cNvPr>
          <p:cNvSpPr/>
          <p:nvPr/>
        </p:nvSpPr>
        <p:spPr>
          <a:xfrm>
            <a:off x="8816182" y="3793334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BB5DF5-153D-EBC9-53F8-B1E681727F24}"/>
              </a:ext>
            </a:extLst>
          </p:cNvPr>
          <p:cNvSpPr/>
          <p:nvPr/>
        </p:nvSpPr>
        <p:spPr>
          <a:xfrm>
            <a:off x="8816182" y="318333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86D3E8-C137-FCA5-635B-D909251C092C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1EFB2-D2E1-04FC-744E-B6846F30FBE5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C573CA2-2B65-EA76-2F8B-D478A8DFC888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15EEB5A-5369-F9AA-A98E-06A8E254B967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7C5DC70-A602-8EE4-E4A2-B0CDB212A209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73F5124-184C-4CC0-70A5-33E5BFB762A5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703B8C3A-7C3D-EF12-8244-A8978CB93D8B}"/>
              </a:ext>
            </a:extLst>
          </p:cNvPr>
          <p:cNvCxnSpPr>
            <a:cxnSpLocks/>
          </p:cNvCxnSpPr>
          <p:nvPr/>
        </p:nvCxnSpPr>
        <p:spPr>
          <a:xfrm>
            <a:off x="7675563" y="3845722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984DFAD-8190-A09D-1722-7BC9355A2726}"/>
              </a:ext>
            </a:extLst>
          </p:cNvPr>
          <p:cNvCxnSpPr>
            <a:cxnSpLocks/>
          </p:cNvCxnSpPr>
          <p:nvPr/>
        </p:nvCxnSpPr>
        <p:spPr>
          <a:xfrm>
            <a:off x="7797800" y="32591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5643604-3DDA-B098-67D3-5BEE7E1B3D7A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CE2451F-FDBE-4BFC-862A-E71A52A15F2C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3E1FF81-F46B-6A5E-0A6F-46302FD45258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0CB788-6370-16EB-EEEB-39C58CF2D1AC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D6852B-33BB-884C-8D4B-C75713304C0C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E3F4B7-499D-F634-21BE-4835292FDB5D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58F51B-7268-6146-37AB-9233173F3623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243D7B-0376-8CA2-0406-7FC4F1C482A6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BB1021F-8989-91EE-CFBE-24842BFF73ED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7AD7352-FAF8-E5DD-DC0C-DD2CFD39CE95}"/>
              </a:ext>
            </a:extLst>
          </p:cNvPr>
          <p:cNvSpPr/>
          <p:nvPr/>
        </p:nvSpPr>
        <p:spPr>
          <a:xfrm>
            <a:off x="9913941" y="380404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E2CE08-6DD5-54EB-400D-A597D4A183D0}"/>
              </a:ext>
            </a:extLst>
          </p:cNvPr>
          <p:cNvSpPr/>
          <p:nvPr/>
        </p:nvSpPr>
        <p:spPr>
          <a:xfrm>
            <a:off x="9839338" y="314444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8ECA05A5-5616-002D-B7A0-3DC80D27602F}"/>
              </a:ext>
            </a:extLst>
          </p:cNvPr>
          <p:cNvCxnSpPr>
            <a:cxnSpLocks/>
          </p:cNvCxnSpPr>
          <p:nvPr/>
        </p:nvCxnSpPr>
        <p:spPr>
          <a:xfrm>
            <a:off x="8287543" y="1810244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56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9231B-9E87-0D8A-10A4-6F9D6C4B6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5E113398-E916-0B85-00F4-48DE90A5E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46B86A-BCC5-9DE2-A3B7-C12DCA3774F1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4D1BD-40DA-D036-289D-3DF8FF9C5E5E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00D742-6049-6DFA-B61E-5D4FA85E62AC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FD4BAB-CCDC-65CD-D5E9-DBA2907B504A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41C70-3E36-9318-A89B-345C4AC3A653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B9E250-09C2-155E-85A0-5DB169774AD2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C0718-48DF-3073-76A6-AEB3AA40BB64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37A9F1-9C9F-3D67-AAB4-C0BBDC29C6DC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F6B901-4A12-0B2C-0D76-A8C7611E77D1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F6A03-2A65-D372-51F7-5C18F2E1A28B}"/>
              </a:ext>
            </a:extLst>
          </p:cNvPr>
          <p:cNvSpPr/>
          <p:nvPr/>
        </p:nvSpPr>
        <p:spPr>
          <a:xfrm>
            <a:off x="8816181" y="429736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1FD418-8504-946F-051E-EC0CEF7A63D8}"/>
              </a:ext>
            </a:extLst>
          </p:cNvPr>
          <p:cNvSpPr/>
          <p:nvPr/>
        </p:nvSpPr>
        <p:spPr>
          <a:xfrm>
            <a:off x="8816182" y="3793334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3137F0-47DD-ED49-ABBA-260C1BF191B3}"/>
              </a:ext>
            </a:extLst>
          </p:cNvPr>
          <p:cNvSpPr/>
          <p:nvPr/>
        </p:nvSpPr>
        <p:spPr>
          <a:xfrm>
            <a:off x="8816182" y="318333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D5C96A-2E2E-3AA4-6E57-3FCBD2DCBD0D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D889D9-7C24-F833-2B21-68EB1E9A8DD9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6F3E85F-9515-F153-2385-CF3242BAB9DA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8C9E8BC-4193-5893-C4F7-6ADBAA1B06B0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610CDEC-BB13-58C7-D75D-C4934B6F1150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443F7E8-7C02-9B8D-AE85-83C0B3C05B84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B2B1921-BB5D-379B-A936-8CF730D93899}"/>
              </a:ext>
            </a:extLst>
          </p:cNvPr>
          <p:cNvCxnSpPr>
            <a:cxnSpLocks/>
          </p:cNvCxnSpPr>
          <p:nvPr/>
        </p:nvCxnSpPr>
        <p:spPr>
          <a:xfrm>
            <a:off x="7675563" y="3845722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810385D-39EC-8ABD-0C4C-7B2C9A8462FF}"/>
              </a:ext>
            </a:extLst>
          </p:cNvPr>
          <p:cNvCxnSpPr>
            <a:cxnSpLocks/>
          </p:cNvCxnSpPr>
          <p:nvPr/>
        </p:nvCxnSpPr>
        <p:spPr>
          <a:xfrm>
            <a:off x="7797800" y="4415635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5FA0455C-D337-CD7D-2366-4734542E8A5B}"/>
              </a:ext>
            </a:extLst>
          </p:cNvPr>
          <p:cNvCxnSpPr>
            <a:cxnSpLocks/>
          </p:cNvCxnSpPr>
          <p:nvPr/>
        </p:nvCxnSpPr>
        <p:spPr>
          <a:xfrm>
            <a:off x="7797800" y="32591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4C22236-FE6C-CDDA-07DA-49FB4A384CD2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86BCB50-2D22-41BA-38FA-37F48D6666F7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8209683D-B430-15E9-8B6C-57DEC8161598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D58BF3-8853-4804-8BA9-4939BA879EB2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C7322F-646F-1993-FCB5-F978E91791F4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6EDF48-737B-5DC2-5594-F2A1A98ECD55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AE13EB-2C07-D4AE-B7E4-17AAF67CBBB8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0397A2-D92C-AAA9-3745-C7E7BE04CEA2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EE0016-5F4B-EADB-E1FA-4BB9FF94526E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E29CE6F-1AEF-E637-67F6-41156AC227AD}"/>
              </a:ext>
            </a:extLst>
          </p:cNvPr>
          <p:cNvSpPr/>
          <p:nvPr/>
        </p:nvSpPr>
        <p:spPr>
          <a:xfrm>
            <a:off x="9839338" y="4292809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2E4D65-3B07-45B9-B55B-838360285137}"/>
              </a:ext>
            </a:extLst>
          </p:cNvPr>
          <p:cNvSpPr/>
          <p:nvPr/>
        </p:nvSpPr>
        <p:spPr>
          <a:xfrm>
            <a:off x="9913941" y="380404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A1EE91-CDAA-1D82-01E4-8D1D46D36B4E}"/>
              </a:ext>
            </a:extLst>
          </p:cNvPr>
          <p:cNvSpPr/>
          <p:nvPr/>
        </p:nvSpPr>
        <p:spPr>
          <a:xfrm>
            <a:off x="9839338" y="314444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8002BA8-8CB2-F9D7-25FB-6483520E2BB7}"/>
              </a:ext>
            </a:extLst>
          </p:cNvPr>
          <p:cNvCxnSpPr>
            <a:cxnSpLocks/>
          </p:cNvCxnSpPr>
          <p:nvPr/>
        </p:nvCxnSpPr>
        <p:spPr>
          <a:xfrm>
            <a:off x="8287543" y="1810244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66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/>
          <p:cNvGraphicFramePr>
            <a:graphicFrameLocks/>
          </p:cNvGraphicFramePr>
          <p:nvPr/>
        </p:nvGraphicFramePr>
        <p:xfrm>
          <a:off x="815369" y="1189881"/>
          <a:ext cx="10816458" cy="54852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16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00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/>
                        <a:t>Les comptes d’attente présentent les sommes qui sont en attente d’affectation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aseline="0" dirty="0"/>
                    </a:p>
                  </a:txBody>
                  <a:tcPr marL="68548" marR="68548" marT="34279" marB="342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831"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2000" baseline="0" dirty="0"/>
                        <a:t>La nomenclature comptable prévoit deux comptes d’attente : 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baseline="0" dirty="0"/>
                        <a:t>471 : compte d’attente débiteur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baseline="0" dirty="0"/>
                        <a:t>472 : compte d’attente créditeur</a:t>
                      </a:r>
                    </a:p>
                    <a:p>
                      <a:pPr marL="342900" marR="0" lvl="0" indent="-3429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2000" baseline="0" dirty="0"/>
                        <a:t>L’article 10 de l’arrêté comptable précise que le comptes d’attente </a:t>
                      </a:r>
                      <a:r>
                        <a:rPr lang="fr-FR" sz="2000" b="1" baseline="0" dirty="0">
                          <a:solidFill>
                            <a:srgbClr val="FF0000"/>
                          </a:solidFill>
                        </a:rPr>
                        <a:t>«</a:t>
                      </a:r>
                      <a:r>
                        <a:rPr lang="fr-FR" sz="2000" b="1" i="1" baseline="0" dirty="0">
                          <a:solidFill>
                            <a:srgbClr val="FF0000"/>
                          </a:solidFill>
                        </a:rPr>
                        <a:t> doit être soldé à la fin de l’exercice ou à défaut justifié ligne à ligne</a:t>
                      </a:r>
                      <a:r>
                        <a:rPr lang="fr-FR" sz="2000" b="1" baseline="0" dirty="0">
                          <a:solidFill>
                            <a:srgbClr val="FF0000"/>
                          </a:solidFill>
                        </a:rPr>
                        <a:t> »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2000" baseline="0" dirty="0"/>
                        <a:t>Il s’agit de comptes « </a:t>
                      </a:r>
                      <a:r>
                        <a:rPr lang="fr-FR" sz="2000" baseline="0" dirty="0">
                          <a:solidFill>
                            <a:srgbClr val="FF0000"/>
                          </a:solidFill>
                        </a:rPr>
                        <a:t>fourre-tout </a:t>
                      </a:r>
                      <a:r>
                        <a:rPr lang="fr-FR" sz="2000" baseline="0" dirty="0"/>
                        <a:t>» qu’il faudra analyser très attentivement</a:t>
                      </a:r>
                    </a:p>
                    <a:p>
                      <a:pPr marL="342900" marR="0" lvl="0" indent="-3429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2000" baseline="0" dirty="0"/>
                        <a:t>Ces sommes peuvent </a:t>
                      </a:r>
                      <a:r>
                        <a:rPr lang="fr-FR" sz="2000" baseline="0" dirty="0">
                          <a:solidFill>
                            <a:srgbClr val="FF0000"/>
                          </a:solidFill>
                        </a:rPr>
                        <a:t>remonter à plusieurs exercices</a:t>
                      </a:r>
                    </a:p>
                    <a:p>
                      <a:pPr marL="285750" marR="0" lvl="0" indent="-2857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2000" baseline="0" dirty="0"/>
                        <a:t>L’origine de ces sommes peut varier, impliquant </a:t>
                      </a:r>
                      <a:r>
                        <a:rPr lang="fr-FR" sz="2000" baseline="0" dirty="0">
                          <a:solidFill>
                            <a:srgbClr val="FF0000"/>
                          </a:solidFill>
                        </a:rPr>
                        <a:t>d’identifier la cause et le tiers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1200" baseline="0" dirty="0"/>
                    </a:p>
                  </a:txBody>
                  <a:tcPr marL="68548" marR="68548" marT="34279" marB="3427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6394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fr-FR" sz="1400" b="0" u="none" dirty="0"/>
                    </a:p>
                  </a:txBody>
                  <a:tcPr marL="68548" marR="68548" marT="34279" marB="3427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30907" y="4627199"/>
            <a:ext cx="3024634" cy="190540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100" b="1" u="sng" dirty="0">
              <a:solidFill>
                <a:prstClr val="white"/>
              </a:solidFill>
            </a:endParaRPr>
          </a:p>
          <a:p>
            <a:pPr>
              <a:defRPr/>
            </a:pPr>
            <a:endParaRPr lang="fr-FR" sz="1200" b="1" u="sng" dirty="0">
              <a:solidFill>
                <a:prstClr val="white"/>
              </a:solidFill>
            </a:endParaRPr>
          </a:p>
          <a:p>
            <a:pPr>
              <a:defRPr/>
            </a:pPr>
            <a:r>
              <a:rPr lang="fr-FR" b="1" u="sng" dirty="0">
                <a:solidFill>
                  <a:schemeClr val="tx1"/>
                </a:solidFill>
              </a:rPr>
              <a:t>Les produits exceptionnels :</a:t>
            </a:r>
          </a:p>
          <a:p>
            <a:pPr>
              <a:defRPr/>
            </a:pPr>
            <a:endParaRPr lang="fr-FR" b="1" u="sng" dirty="0">
              <a:solidFill>
                <a:prstClr val="white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Les produits financiers 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Les indemnités d’assurance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Les loyers 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Etc.</a:t>
            </a:r>
          </a:p>
          <a:p>
            <a:pPr marL="214313" indent="-214313" algn="ctr">
              <a:buFontTx/>
              <a:buChar char="-"/>
              <a:defRPr/>
            </a:pPr>
            <a:endParaRPr lang="fr-FR" sz="1050" b="1" u="sng" dirty="0">
              <a:solidFill>
                <a:prstClr val="white"/>
              </a:solidFill>
            </a:endParaRPr>
          </a:p>
          <a:p>
            <a:pPr marL="214313" indent="-214313" algn="ctr">
              <a:buFontTx/>
              <a:buChar char="-"/>
              <a:defRPr/>
            </a:pPr>
            <a:endParaRPr lang="fr-FR" sz="1050" b="1" u="sng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4962" y="4591862"/>
            <a:ext cx="3404103" cy="193258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b="1" u="sng" dirty="0">
                <a:solidFill>
                  <a:schemeClr val="tx1"/>
                </a:solidFill>
              </a:rPr>
              <a:t>Les soldes des exercices comptables :</a:t>
            </a:r>
          </a:p>
          <a:p>
            <a:pPr>
              <a:defRPr/>
            </a:pPr>
            <a:endParaRPr lang="fr-FR" b="1" u="sng" dirty="0">
              <a:solidFill>
                <a:prstClr val="white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Solde d’exercice(s) excédentaire(s)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Solde d’exercice(s) déficitaire(s)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04607" y="4603326"/>
            <a:ext cx="2338973" cy="178493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b="1" u="sng" dirty="0">
                <a:solidFill>
                  <a:schemeClr val="tx1"/>
                </a:solidFill>
              </a:rPr>
              <a:t>Les stocks :</a:t>
            </a:r>
          </a:p>
          <a:p>
            <a:pPr>
              <a:defRPr/>
            </a:pPr>
            <a:endParaRPr lang="fr-FR" b="1" u="sng" dirty="0">
              <a:solidFill>
                <a:prstClr val="white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Badges </a:t>
            </a:r>
          </a:p>
          <a:p>
            <a:pPr marL="214313" indent="-214313"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prstClr val="white"/>
                </a:solidFill>
              </a:rPr>
              <a:t>Etc. </a:t>
            </a:r>
          </a:p>
          <a:p>
            <a:pPr marL="214313" indent="-214313" algn="ctr">
              <a:buFontTx/>
              <a:buChar char="-"/>
              <a:defRPr/>
            </a:pPr>
            <a:endParaRPr lang="fr-FR" sz="1050" b="1" dirty="0">
              <a:solidFill>
                <a:prstClr val="white"/>
              </a:solidFill>
            </a:endParaRPr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815369" y="167149"/>
            <a:ext cx="10816458" cy="78281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47 Comptes D’ATTENTE</a:t>
            </a:r>
          </a:p>
        </p:txBody>
      </p:sp>
    </p:spTree>
    <p:extLst>
      <p:ext uri="{BB962C8B-B14F-4D97-AF65-F5344CB8AC3E}">
        <p14:creationId xmlns:p14="http://schemas.microsoft.com/office/powerpoint/2010/main" val="1244715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>
          <a:xfrm>
            <a:off x="1054110" y="174691"/>
            <a:ext cx="10570282" cy="85725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altLang="fr-FR" sz="2400" b="1" u="sng" dirty="0"/>
              <a:t>L’intÉr</a:t>
            </a:r>
            <a:r>
              <a:rPr lang="fr-FR" sz="2400" b="1" u="sng" dirty="0"/>
              <a:t>Ê</a:t>
            </a:r>
            <a:r>
              <a:rPr lang="fr-FR" altLang="fr-FR" sz="2400" b="1" u="sng" dirty="0"/>
              <a:t>t</a:t>
            </a:r>
            <a:r>
              <a:rPr lang="fr-FR" altLang="fr-FR" sz="2400" b="1" dirty="0"/>
              <a:t> pour les syndics de maintenir des sommes sur le compte d’attente</a:t>
            </a:r>
          </a:p>
        </p:txBody>
      </p:sp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</p:nvPr>
        </p:nvGraphicFramePr>
        <p:xfrm>
          <a:off x="840731" y="1260389"/>
          <a:ext cx="10997041" cy="5494637"/>
        </p:xfrm>
        <a:graphic>
          <a:graphicData uri="http://schemas.openxmlformats.org/drawingml/2006/table">
            <a:tbl>
              <a:tblPr/>
              <a:tblGrid>
                <a:gridCol w="10997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063"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Prenons l’exemple d’un remboursement d’indemnités d’assurance d’un montant de 25 000 €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3" marR="68573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357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3" marR="68573" marT="34301" marB="343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285457" y="2158314"/>
          <a:ext cx="4075112" cy="3991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5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14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Indemnités</a:t>
                      </a:r>
                      <a:r>
                        <a:rPr lang="fr-FR" sz="1600" baseline="0" dirty="0"/>
                        <a:t> d’assurance : 25 000 € </a:t>
                      </a:r>
                      <a:endParaRPr lang="fr-FR" sz="1600" dirty="0"/>
                    </a:p>
                  </a:txBody>
                  <a:tcPr marL="68591" marR="68591" marT="34415" marB="344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6180928" y="3135358"/>
          <a:ext cx="5227519" cy="11735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71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470-2</a:t>
                      </a:r>
                    </a:p>
                  </a:txBody>
                  <a:tcPr marL="68536" marR="68536" marT="34230" marB="3423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Compte</a:t>
                      </a:r>
                      <a:r>
                        <a:rPr lang="fr-FR" sz="1600" baseline="0" dirty="0"/>
                        <a:t> d’attente créditeur</a:t>
                      </a:r>
                      <a:endParaRPr lang="fr-FR" sz="1600" dirty="0"/>
                    </a:p>
                  </a:txBody>
                  <a:tcPr marL="68536" marR="68536" marT="34230" marB="3423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Libellé</a:t>
                      </a:r>
                    </a:p>
                  </a:txBody>
                  <a:tcPr marL="68536" marR="68536" marT="34230" marB="34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Débit</a:t>
                      </a:r>
                    </a:p>
                  </a:txBody>
                  <a:tcPr marL="68536" marR="68536" marT="34230" marB="34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Crédit</a:t>
                      </a:r>
                    </a:p>
                  </a:txBody>
                  <a:tcPr marL="68536" marR="68536" marT="34230" marB="342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34">
                <a:tc>
                  <a:txBody>
                    <a:bodyPr/>
                    <a:lstStyle/>
                    <a:p>
                      <a:r>
                        <a:rPr lang="fr-FR" sz="1600" dirty="0"/>
                        <a:t>Indemnité d’assurance</a:t>
                      </a:r>
                    </a:p>
                  </a:txBody>
                  <a:tcPr marL="68536" marR="68536" marT="34230" marB="34230"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36" marR="68536" marT="34230" marB="342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C00000"/>
                          </a:solidFill>
                        </a:rPr>
                        <a:t>25 000 €</a:t>
                      </a:r>
                    </a:p>
                  </a:txBody>
                  <a:tcPr marL="68536" marR="68536" marT="34230" marB="342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233746" y="3513136"/>
          <a:ext cx="3964330" cy="2537670"/>
        </p:xfrm>
        <a:graphic>
          <a:graphicData uri="http://schemas.openxmlformats.org/drawingml/2006/table">
            <a:tbl>
              <a:tblPr/>
              <a:tblGrid>
                <a:gridCol w="171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05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Travaux de réfection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4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3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Travaux suite à sinistre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32 000 €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47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Affectation de l’indemnité assurance 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25 000 €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7000 €</a:t>
                      </a: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3" marR="68603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H="1">
            <a:off x="4806066" y="2571208"/>
            <a:ext cx="1125538" cy="541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894710" y="2560971"/>
            <a:ext cx="904584" cy="5515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au 24"/>
          <p:cNvGraphicFramePr>
            <a:graphicFrameLocks noGrp="1"/>
          </p:cNvGraphicFramePr>
          <p:nvPr/>
        </p:nvGraphicFramePr>
        <p:xfrm>
          <a:off x="5899883" y="4579326"/>
          <a:ext cx="5789608" cy="2101111"/>
        </p:xfrm>
        <a:graphic>
          <a:graphicData uri="http://schemas.openxmlformats.org/drawingml/2006/table">
            <a:tbl>
              <a:tblPr/>
              <a:tblGrid>
                <a:gridCol w="2939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39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Travaux de réfection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6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Libellé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Débit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Crédit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8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Travaux suite à sinistre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32 000 €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39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Affectation de l’indemnité assurance 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4572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6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32 000 €</a:t>
                      </a: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06" marR="68606" marT="34311" marB="343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007" name="ZoneTexte 4"/>
          <p:cNvSpPr txBox="1">
            <a:spLocks noChangeArrowheads="1"/>
          </p:cNvSpPr>
          <p:nvPr/>
        </p:nvSpPr>
        <p:spPr bwMode="auto">
          <a:xfrm>
            <a:off x="1388039" y="2804768"/>
            <a:ext cx="140893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dirty="0">
                <a:solidFill>
                  <a:prstClr val="black"/>
                </a:solidFill>
              </a:rPr>
              <a:t>1</a:t>
            </a:r>
            <a:r>
              <a:rPr lang="fr-FR" altLang="fr-FR" baseline="30000" dirty="0">
                <a:solidFill>
                  <a:prstClr val="black"/>
                </a:solidFill>
              </a:rPr>
              <a:t>ère</a:t>
            </a:r>
            <a:r>
              <a:rPr lang="fr-FR" altLang="fr-FR" dirty="0">
                <a:solidFill>
                  <a:prstClr val="black"/>
                </a:solidFill>
              </a:rPr>
              <a:t> hypothèse</a:t>
            </a:r>
          </a:p>
        </p:txBody>
      </p:sp>
      <p:sp>
        <p:nvSpPr>
          <p:cNvPr id="82008" name="ZoneTexte 11"/>
          <p:cNvSpPr txBox="1">
            <a:spLocks noChangeArrowheads="1"/>
          </p:cNvSpPr>
          <p:nvPr/>
        </p:nvSpPr>
        <p:spPr bwMode="auto">
          <a:xfrm>
            <a:off x="8850952" y="2630778"/>
            <a:ext cx="147118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dirty="0">
                <a:solidFill>
                  <a:prstClr val="black"/>
                </a:solidFill>
              </a:rPr>
              <a:t>2</a:t>
            </a:r>
            <a:r>
              <a:rPr lang="fr-FR" altLang="fr-FR" baseline="30000" dirty="0">
                <a:solidFill>
                  <a:prstClr val="black"/>
                </a:solidFill>
              </a:rPr>
              <a:t>ème</a:t>
            </a:r>
            <a:r>
              <a:rPr lang="fr-FR" altLang="fr-FR" dirty="0">
                <a:solidFill>
                  <a:prstClr val="black"/>
                </a:solidFill>
              </a:rPr>
              <a:t> hypothèse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9118450" y="4308944"/>
            <a:ext cx="0" cy="262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7" grpId="0" animBg="1"/>
      <p:bldP spid="8200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182DA-B096-98F3-5E13-B2E5EFCC2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F4EA5DF3-B39A-43AE-0120-60725F61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3D48A4-2FC8-6850-7BFE-EF21EAB87A4D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32DF23-E689-5BEE-32F4-DC34736294D6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0A2CA-B3E8-7445-3733-2BE06FC45266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90AA2-C92B-CAFD-1545-264CAF8C03A9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A73EF-EBA2-749C-7C13-3779823560CF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84D4B4-48F0-E974-F04A-0E48948D8E3E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C0D120-0946-DBE8-3C44-2C226960020A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FEA535-58E0-FAC2-98BF-75F6C5DA6BB0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8B5AFE-5712-01AE-7CB4-8F194B5FB3A9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6A9E12-C114-901A-CF66-270102D79E31}"/>
              </a:ext>
            </a:extLst>
          </p:cNvPr>
          <p:cNvSpPr/>
          <p:nvPr/>
        </p:nvSpPr>
        <p:spPr>
          <a:xfrm>
            <a:off x="8816181" y="429736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1B322E-6427-F16D-6408-EF65B91E9473}"/>
              </a:ext>
            </a:extLst>
          </p:cNvPr>
          <p:cNvSpPr/>
          <p:nvPr/>
        </p:nvSpPr>
        <p:spPr>
          <a:xfrm>
            <a:off x="8816182" y="3793334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862AED-683A-7965-5B0D-4EFE846264CD}"/>
              </a:ext>
            </a:extLst>
          </p:cNvPr>
          <p:cNvSpPr/>
          <p:nvPr/>
        </p:nvSpPr>
        <p:spPr>
          <a:xfrm>
            <a:off x="8816182" y="318333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8A6583-2853-A08F-E7D7-F7C2B318E3B9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54AB1B-2737-489E-9C8F-71C167E61726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B7E6B2-3A16-9651-CBBF-FAC4EC3F92A6}"/>
              </a:ext>
            </a:extLst>
          </p:cNvPr>
          <p:cNvSpPr/>
          <p:nvPr/>
        </p:nvSpPr>
        <p:spPr>
          <a:xfrm>
            <a:off x="8816180" y="4717653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42E424F-5169-F247-C3A6-C9EA4A3DAE94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7506443-5117-4814-30C4-246C5DC4D400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220C7E3-8DAD-28F7-4608-4B8D30B305E5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48554C-B22D-EC3C-20E1-5A95C6A95C10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03AF681-7828-34F5-ED3D-0889804DCA6C}"/>
              </a:ext>
            </a:extLst>
          </p:cNvPr>
          <p:cNvCxnSpPr>
            <a:cxnSpLocks/>
          </p:cNvCxnSpPr>
          <p:nvPr/>
        </p:nvCxnSpPr>
        <p:spPr>
          <a:xfrm>
            <a:off x="7675563" y="3845722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AAA5E9D-DB9F-ADF5-AD77-38D05610C216}"/>
              </a:ext>
            </a:extLst>
          </p:cNvPr>
          <p:cNvCxnSpPr>
            <a:cxnSpLocks/>
          </p:cNvCxnSpPr>
          <p:nvPr/>
        </p:nvCxnSpPr>
        <p:spPr>
          <a:xfrm>
            <a:off x="7797800" y="4415635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1BC6D7A-B5A4-B54A-9329-34E73957D96A}"/>
              </a:ext>
            </a:extLst>
          </p:cNvPr>
          <p:cNvCxnSpPr>
            <a:cxnSpLocks/>
          </p:cNvCxnSpPr>
          <p:nvPr/>
        </p:nvCxnSpPr>
        <p:spPr>
          <a:xfrm>
            <a:off x="7797800" y="32591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20B20D9-61EA-04E2-D2C4-C97E5C4B3927}"/>
              </a:ext>
            </a:extLst>
          </p:cNvPr>
          <p:cNvCxnSpPr>
            <a:cxnSpLocks/>
          </p:cNvCxnSpPr>
          <p:nvPr/>
        </p:nvCxnSpPr>
        <p:spPr>
          <a:xfrm>
            <a:off x="8223251" y="493156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BD01498-9BEC-05E0-23D7-EF49449DEAAD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7BFCBD0-2A0C-94E6-46E5-8CF96DA0507B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681EA65-CDA0-F7C0-9B56-AAC64D49B978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0BD9AE-0274-CF85-256D-87C3837E3723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C719ED-0CB6-6F07-2A23-49880CF83543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ADD3F2-9D3D-33FC-E341-257417293F47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9FFBE7-FEA0-EE4F-69AB-3D7BD522C2F6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DB6B68D-E7E4-D67F-9BF1-96FE23EE3518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AB68C9-16B3-F120-434D-10A15FCD573F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2FB61C-99A1-BF60-106E-E78C3F7845C8}"/>
              </a:ext>
            </a:extLst>
          </p:cNvPr>
          <p:cNvSpPr/>
          <p:nvPr/>
        </p:nvSpPr>
        <p:spPr>
          <a:xfrm>
            <a:off x="9839338" y="472638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BAF38D1-27C4-6B00-D946-5A80B383DD58}"/>
              </a:ext>
            </a:extLst>
          </p:cNvPr>
          <p:cNvSpPr/>
          <p:nvPr/>
        </p:nvSpPr>
        <p:spPr>
          <a:xfrm>
            <a:off x="9839338" y="4292809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812959-D620-C1A3-3910-D2C03A3CC9B8}"/>
              </a:ext>
            </a:extLst>
          </p:cNvPr>
          <p:cNvSpPr/>
          <p:nvPr/>
        </p:nvSpPr>
        <p:spPr>
          <a:xfrm>
            <a:off x="9913941" y="380404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DF023FD-4AE3-1F3A-884D-314949D15075}"/>
              </a:ext>
            </a:extLst>
          </p:cNvPr>
          <p:cNvSpPr/>
          <p:nvPr/>
        </p:nvSpPr>
        <p:spPr>
          <a:xfrm>
            <a:off x="9839338" y="314444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97DAE69-E655-B0E5-07EE-2B55E1370624}"/>
              </a:ext>
            </a:extLst>
          </p:cNvPr>
          <p:cNvCxnSpPr>
            <a:cxnSpLocks/>
          </p:cNvCxnSpPr>
          <p:nvPr/>
        </p:nvCxnSpPr>
        <p:spPr>
          <a:xfrm>
            <a:off x="8287543" y="1810244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89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B713E-80E4-297E-7B83-9A700D20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">
            <a:extLst>
              <a:ext uri="{FF2B5EF4-FFF2-40B4-BE49-F238E27FC236}">
                <a16:creationId xmlns:a16="http://schemas.microsoft.com/office/drawing/2014/main" id="{CDE2F475-29BD-487E-1F9B-A88FA72AE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7C5102-D997-4F2D-AECE-73DF3142B5F3}"/>
              </a:ext>
            </a:extLst>
          </p:cNvPr>
          <p:cNvSpPr/>
          <p:nvPr/>
        </p:nvSpPr>
        <p:spPr>
          <a:xfrm>
            <a:off x="4367213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2BE2A-9A31-10A8-AC77-6C4D30136B7D}"/>
              </a:ext>
            </a:extLst>
          </p:cNvPr>
          <p:cNvSpPr/>
          <p:nvPr/>
        </p:nvSpPr>
        <p:spPr>
          <a:xfrm>
            <a:off x="5357813" y="5949951"/>
            <a:ext cx="96361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6B93C-7061-A9A4-9B37-EC50DC2C5530}"/>
              </a:ext>
            </a:extLst>
          </p:cNvPr>
          <p:cNvSpPr/>
          <p:nvPr/>
        </p:nvSpPr>
        <p:spPr>
          <a:xfrm>
            <a:off x="8713788" y="5949951"/>
            <a:ext cx="1008062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CA5F8E-60C1-90CB-19AD-F42BCFFD9210}"/>
              </a:ext>
            </a:extLst>
          </p:cNvPr>
          <p:cNvSpPr/>
          <p:nvPr/>
        </p:nvSpPr>
        <p:spPr>
          <a:xfrm>
            <a:off x="9696450" y="5949951"/>
            <a:ext cx="971550" cy="574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D13FD-14C5-B415-C518-C3D67CD04401}"/>
              </a:ext>
            </a:extLst>
          </p:cNvPr>
          <p:cNvSpPr/>
          <p:nvPr/>
        </p:nvSpPr>
        <p:spPr>
          <a:xfrm>
            <a:off x="4470402" y="1614482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7E45EC-E6BC-A4BC-2898-0CDA05D2A375}"/>
              </a:ext>
            </a:extLst>
          </p:cNvPr>
          <p:cNvSpPr/>
          <p:nvPr/>
        </p:nvSpPr>
        <p:spPr>
          <a:xfrm>
            <a:off x="4470402" y="232409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BB805A-33F1-1C7A-565A-37E29561C429}"/>
              </a:ext>
            </a:extLst>
          </p:cNvPr>
          <p:cNvSpPr/>
          <p:nvPr/>
        </p:nvSpPr>
        <p:spPr>
          <a:xfrm>
            <a:off x="4470402" y="474821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194F20-E27B-C2E9-4767-2BCA84F2CC43}"/>
              </a:ext>
            </a:extLst>
          </p:cNvPr>
          <p:cNvSpPr/>
          <p:nvPr/>
        </p:nvSpPr>
        <p:spPr>
          <a:xfrm>
            <a:off x="4470402" y="5232400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F3A765-BD68-A607-9D75-7AA56A9F0D0E}"/>
              </a:ext>
            </a:extLst>
          </p:cNvPr>
          <p:cNvSpPr/>
          <p:nvPr/>
        </p:nvSpPr>
        <p:spPr>
          <a:xfrm>
            <a:off x="4470402" y="4179101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86DD72-3ECC-B1A3-98B9-41DBACC0E11C}"/>
              </a:ext>
            </a:extLst>
          </p:cNvPr>
          <p:cNvSpPr/>
          <p:nvPr/>
        </p:nvSpPr>
        <p:spPr>
          <a:xfrm>
            <a:off x="8816181" y="4297368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5860D2-23B5-5A5B-267E-49D8E683C1D2}"/>
              </a:ext>
            </a:extLst>
          </p:cNvPr>
          <p:cNvSpPr/>
          <p:nvPr/>
        </p:nvSpPr>
        <p:spPr>
          <a:xfrm>
            <a:off x="8816182" y="3793334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F4E867-B779-DD10-5330-24773E316744}"/>
              </a:ext>
            </a:extLst>
          </p:cNvPr>
          <p:cNvSpPr/>
          <p:nvPr/>
        </p:nvSpPr>
        <p:spPr>
          <a:xfrm>
            <a:off x="8816182" y="3183337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58054-C002-957F-F507-90E897C6EA06}"/>
              </a:ext>
            </a:extLst>
          </p:cNvPr>
          <p:cNvSpPr/>
          <p:nvPr/>
        </p:nvSpPr>
        <p:spPr>
          <a:xfrm>
            <a:off x="8816180" y="2613429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9129C2-3EFC-34A2-F05D-0685367F1B03}"/>
              </a:ext>
            </a:extLst>
          </p:cNvPr>
          <p:cNvSpPr/>
          <p:nvPr/>
        </p:nvSpPr>
        <p:spPr>
          <a:xfrm>
            <a:off x="8816183" y="163671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E62AFC-CC97-0FCD-4AD1-D75976BE3AEC}"/>
              </a:ext>
            </a:extLst>
          </p:cNvPr>
          <p:cNvSpPr/>
          <p:nvPr/>
        </p:nvSpPr>
        <p:spPr>
          <a:xfrm>
            <a:off x="8816180" y="4717653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16D1AC-3A6F-088E-7AE2-E8634AF8762D}"/>
              </a:ext>
            </a:extLst>
          </p:cNvPr>
          <p:cNvSpPr/>
          <p:nvPr/>
        </p:nvSpPr>
        <p:spPr>
          <a:xfrm>
            <a:off x="8816180" y="5261776"/>
            <a:ext cx="803271" cy="2365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2BAC4BC-7FFC-658D-1327-AB905E68FF21}"/>
              </a:ext>
            </a:extLst>
          </p:cNvPr>
          <p:cNvCxnSpPr/>
          <p:nvPr/>
        </p:nvCxnSpPr>
        <p:spPr>
          <a:xfrm>
            <a:off x="2906713" y="4415635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DC01952-A501-3D70-79AC-C3213B2EBACA}"/>
              </a:ext>
            </a:extLst>
          </p:cNvPr>
          <p:cNvCxnSpPr/>
          <p:nvPr/>
        </p:nvCxnSpPr>
        <p:spPr>
          <a:xfrm>
            <a:off x="2906713" y="4865688"/>
            <a:ext cx="139065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58B6BF6-CD65-3917-249E-A886F3C4F8F4}"/>
              </a:ext>
            </a:extLst>
          </p:cNvPr>
          <p:cNvCxnSpPr>
            <a:cxnSpLocks/>
          </p:cNvCxnSpPr>
          <p:nvPr/>
        </p:nvCxnSpPr>
        <p:spPr>
          <a:xfrm>
            <a:off x="3471863" y="53800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8DA5183-3CEC-986D-EC2C-A7334AF6877D}"/>
              </a:ext>
            </a:extLst>
          </p:cNvPr>
          <p:cNvCxnSpPr>
            <a:cxnSpLocks/>
          </p:cNvCxnSpPr>
          <p:nvPr/>
        </p:nvCxnSpPr>
        <p:spPr>
          <a:xfrm>
            <a:off x="7453313" y="2845201"/>
            <a:ext cx="1169987" cy="476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ECF14AD1-2240-8526-784A-A9520A0C2A79}"/>
              </a:ext>
            </a:extLst>
          </p:cNvPr>
          <p:cNvCxnSpPr>
            <a:cxnSpLocks/>
          </p:cNvCxnSpPr>
          <p:nvPr/>
        </p:nvCxnSpPr>
        <p:spPr>
          <a:xfrm>
            <a:off x="7675563" y="3845722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D235086-1D9F-D645-9921-2E0D164A6E5F}"/>
              </a:ext>
            </a:extLst>
          </p:cNvPr>
          <p:cNvCxnSpPr>
            <a:cxnSpLocks/>
          </p:cNvCxnSpPr>
          <p:nvPr/>
        </p:nvCxnSpPr>
        <p:spPr>
          <a:xfrm>
            <a:off x="7797800" y="4415635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E70387D-BB2D-B336-9B40-15497A5E5D1B}"/>
              </a:ext>
            </a:extLst>
          </p:cNvPr>
          <p:cNvCxnSpPr>
            <a:cxnSpLocks/>
          </p:cNvCxnSpPr>
          <p:nvPr/>
        </p:nvCxnSpPr>
        <p:spPr>
          <a:xfrm>
            <a:off x="7797800" y="3259138"/>
            <a:ext cx="82550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97819AE-B884-F500-36AA-9550D09AEE33}"/>
              </a:ext>
            </a:extLst>
          </p:cNvPr>
          <p:cNvCxnSpPr>
            <a:cxnSpLocks/>
          </p:cNvCxnSpPr>
          <p:nvPr/>
        </p:nvCxnSpPr>
        <p:spPr>
          <a:xfrm>
            <a:off x="8223251" y="493156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C46A9FB-01C5-492F-3658-62D6B756E482}"/>
              </a:ext>
            </a:extLst>
          </p:cNvPr>
          <p:cNvCxnSpPr>
            <a:cxnSpLocks/>
          </p:cNvCxnSpPr>
          <p:nvPr/>
        </p:nvCxnSpPr>
        <p:spPr>
          <a:xfrm>
            <a:off x="3979865" y="1699412"/>
            <a:ext cx="490537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430B4D5F-08D5-F13E-283C-2351EF090227}"/>
              </a:ext>
            </a:extLst>
          </p:cNvPr>
          <p:cNvCxnSpPr>
            <a:cxnSpLocks/>
          </p:cNvCxnSpPr>
          <p:nvPr/>
        </p:nvCxnSpPr>
        <p:spPr>
          <a:xfrm>
            <a:off x="4174333" y="2404262"/>
            <a:ext cx="24526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9B18A24-D4D4-061E-6494-C0164D30007D}"/>
              </a:ext>
            </a:extLst>
          </p:cNvPr>
          <p:cNvCxnSpPr>
            <a:cxnSpLocks/>
          </p:cNvCxnSpPr>
          <p:nvPr/>
        </p:nvCxnSpPr>
        <p:spPr>
          <a:xfrm>
            <a:off x="8675688" y="5380038"/>
            <a:ext cx="102392" cy="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1AD541F-E530-CAEC-A7E0-EAADE82A34CE}"/>
              </a:ext>
            </a:extLst>
          </p:cNvPr>
          <p:cNvSpPr/>
          <p:nvPr/>
        </p:nvSpPr>
        <p:spPr>
          <a:xfrm>
            <a:off x="5509823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FCA462B-570A-50C3-1DE1-9794EBB25D42}"/>
              </a:ext>
            </a:extLst>
          </p:cNvPr>
          <p:cNvSpPr/>
          <p:nvPr/>
        </p:nvSpPr>
        <p:spPr>
          <a:xfrm>
            <a:off x="5509823" y="2289572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2F2592-02A3-7CF0-AA36-45B445048A9D}"/>
              </a:ext>
            </a:extLst>
          </p:cNvPr>
          <p:cNvSpPr/>
          <p:nvPr/>
        </p:nvSpPr>
        <p:spPr>
          <a:xfrm>
            <a:off x="5509823" y="417910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81C713-50F9-D429-9577-E285066470E9}"/>
              </a:ext>
            </a:extLst>
          </p:cNvPr>
          <p:cNvSpPr/>
          <p:nvPr/>
        </p:nvSpPr>
        <p:spPr>
          <a:xfrm>
            <a:off x="5443143" y="475099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B0F2FC9-3643-47D2-F9F4-665D8CCB4699}"/>
              </a:ext>
            </a:extLst>
          </p:cNvPr>
          <p:cNvSpPr/>
          <p:nvPr/>
        </p:nvSpPr>
        <p:spPr>
          <a:xfrm>
            <a:off x="5443143" y="523240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C7FEBA-7EC0-42ED-2334-D57F41A12A59}"/>
              </a:ext>
            </a:extLst>
          </p:cNvPr>
          <p:cNvSpPr/>
          <p:nvPr/>
        </p:nvSpPr>
        <p:spPr>
          <a:xfrm>
            <a:off x="9839338" y="163671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107A04E-45A2-9A49-F34D-5FAFEE79EFAE}"/>
              </a:ext>
            </a:extLst>
          </p:cNvPr>
          <p:cNvSpPr/>
          <p:nvPr/>
        </p:nvSpPr>
        <p:spPr>
          <a:xfrm>
            <a:off x="9839338" y="2630906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A9D7004-084E-F885-579E-CE4ABD0818C3}"/>
              </a:ext>
            </a:extLst>
          </p:cNvPr>
          <p:cNvSpPr/>
          <p:nvPr/>
        </p:nvSpPr>
        <p:spPr>
          <a:xfrm>
            <a:off x="9839338" y="472638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C80BE8-F3EE-FEF8-C8BE-BDA5F9EAE20F}"/>
              </a:ext>
            </a:extLst>
          </p:cNvPr>
          <p:cNvSpPr/>
          <p:nvPr/>
        </p:nvSpPr>
        <p:spPr>
          <a:xfrm>
            <a:off x="9839338" y="4292809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AFA9330-0F5B-09CD-A298-6D2324CA7102}"/>
              </a:ext>
            </a:extLst>
          </p:cNvPr>
          <p:cNvSpPr/>
          <p:nvPr/>
        </p:nvSpPr>
        <p:spPr>
          <a:xfrm>
            <a:off x="9913941" y="3804041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FDF76EE-5427-0888-87DF-6BD7C81BA6FE}"/>
              </a:ext>
            </a:extLst>
          </p:cNvPr>
          <p:cNvSpPr/>
          <p:nvPr/>
        </p:nvSpPr>
        <p:spPr>
          <a:xfrm>
            <a:off x="9839338" y="3144448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D763DDF-A13F-1755-166A-D24E81AAB775}"/>
              </a:ext>
            </a:extLst>
          </p:cNvPr>
          <p:cNvSpPr/>
          <p:nvPr/>
        </p:nvSpPr>
        <p:spPr>
          <a:xfrm>
            <a:off x="9839338" y="5268930"/>
            <a:ext cx="731834" cy="2293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35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175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867151"/>
            <a:ext cx="9144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32175" y="1930400"/>
            <a:ext cx="5456238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PARTIE HAUTE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7714" y="5589588"/>
            <a:ext cx="5456237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ANNEXE 5</a:t>
            </a:r>
          </a:p>
        </p:txBody>
      </p:sp>
      <p:sp>
        <p:nvSpPr>
          <p:cNvPr id="6" name="Ellipse 5"/>
          <p:cNvSpPr/>
          <p:nvPr/>
        </p:nvSpPr>
        <p:spPr>
          <a:xfrm>
            <a:off x="1200150" y="6359526"/>
            <a:ext cx="9359900" cy="63341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53588" y="2924176"/>
            <a:ext cx="971550" cy="3603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23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0371" y="93306"/>
            <a:ext cx="2868298" cy="589930"/>
          </a:xfrm>
        </p:spPr>
        <p:txBody>
          <a:bodyPr>
            <a:normAutofit fontScale="90000"/>
          </a:bodyPr>
          <a:lstStyle/>
          <a:p>
            <a:r>
              <a:rPr lang="fr-FR" dirty="0"/>
              <a:t>Annexe 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3" y="683236"/>
            <a:ext cx="8199276" cy="60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40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ChangeArrowheads="1"/>
          </p:cNvSpPr>
          <p:nvPr/>
        </p:nvSpPr>
        <p:spPr bwMode="auto">
          <a:xfrm>
            <a:off x="1774826" y="188913"/>
            <a:ext cx="8893175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27" name="Line 24"/>
          <p:cNvSpPr>
            <a:spLocks noChangeShapeType="1"/>
          </p:cNvSpPr>
          <p:nvPr/>
        </p:nvSpPr>
        <p:spPr bwMode="auto">
          <a:xfrm>
            <a:off x="1774826" y="62071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28" name="Line 25"/>
          <p:cNvSpPr>
            <a:spLocks noChangeShapeType="1"/>
          </p:cNvSpPr>
          <p:nvPr/>
        </p:nvSpPr>
        <p:spPr bwMode="auto">
          <a:xfrm>
            <a:off x="1774826" y="765175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29" name="Line 26"/>
          <p:cNvSpPr>
            <a:spLocks noChangeShapeType="1"/>
          </p:cNvSpPr>
          <p:nvPr/>
        </p:nvSpPr>
        <p:spPr bwMode="auto">
          <a:xfrm>
            <a:off x="1774826" y="908050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30" name="Line 27"/>
          <p:cNvSpPr>
            <a:spLocks noChangeShapeType="1"/>
          </p:cNvSpPr>
          <p:nvPr/>
        </p:nvSpPr>
        <p:spPr bwMode="auto">
          <a:xfrm>
            <a:off x="1774826" y="126841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31" name="Line 28"/>
          <p:cNvSpPr>
            <a:spLocks noChangeShapeType="1"/>
          </p:cNvSpPr>
          <p:nvPr/>
        </p:nvSpPr>
        <p:spPr bwMode="auto">
          <a:xfrm>
            <a:off x="1774826" y="1412875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32" name="Text Box 29"/>
          <p:cNvSpPr txBox="1">
            <a:spLocks noChangeArrowheads="1"/>
          </p:cNvSpPr>
          <p:nvPr/>
        </p:nvSpPr>
        <p:spPr bwMode="auto">
          <a:xfrm>
            <a:off x="4800601" y="188914"/>
            <a:ext cx="4462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77833" name="Text Box 30"/>
          <p:cNvSpPr txBox="1">
            <a:spLocks noChangeArrowheads="1"/>
          </p:cNvSpPr>
          <p:nvPr/>
        </p:nvSpPr>
        <p:spPr bwMode="auto">
          <a:xfrm>
            <a:off x="1703388" y="609600"/>
            <a:ext cx="3962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77834" name="Text Box 31"/>
          <p:cNvSpPr txBox="1">
            <a:spLocks noChangeArrowheads="1"/>
          </p:cNvSpPr>
          <p:nvPr/>
        </p:nvSpPr>
        <p:spPr bwMode="auto">
          <a:xfrm>
            <a:off x="6524625" y="571500"/>
            <a:ext cx="33861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77835" name="Text Box 32"/>
          <p:cNvSpPr txBox="1">
            <a:spLocks noChangeArrowheads="1"/>
          </p:cNvSpPr>
          <p:nvPr/>
        </p:nvSpPr>
        <p:spPr bwMode="auto">
          <a:xfrm>
            <a:off x="1703389" y="1484314"/>
            <a:ext cx="2808287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77836" name="Rectangle 33"/>
          <p:cNvSpPr>
            <a:spLocks noChangeArrowheads="1"/>
          </p:cNvSpPr>
          <p:nvPr/>
        </p:nvSpPr>
        <p:spPr bwMode="auto">
          <a:xfrm>
            <a:off x="4010025" y="908051"/>
            <a:ext cx="2444750" cy="388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37" name="Line 35"/>
          <p:cNvSpPr>
            <a:spLocks noChangeShapeType="1"/>
          </p:cNvSpPr>
          <p:nvPr/>
        </p:nvSpPr>
        <p:spPr bwMode="auto">
          <a:xfrm>
            <a:off x="4872038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38" name="Line 36"/>
          <p:cNvSpPr>
            <a:spLocks noChangeShapeType="1"/>
          </p:cNvSpPr>
          <p:nvPr/>
        </p:nvSpPr>
        <p:spPr bwMode="auto">
          <a:xfrm>
            <a:off x="5376863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39" name="Line 37"/>
          <p:cNvSpPr>
            <a:spLocks noChangeShapeType="1"/>
          </p:cNvSpPr>
          <p:nvPr/>
        </p:nvSpPr>
        <p:spPr bwMode="auto">
          <a:xfrm>
            <a:off x="5953125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0" name="Text Box 43"/>
          <p:cNvSpPr txBox="1">
            <a:spLocks noChangeArrowheads="1"/>
          </p:cNvSpPr>
          <p:nvPr/>
        </p:nvSpPr>
        <p:spPr bwMode="auto">
          <a:xfrm>
            <a:off x="6454776" y="1412876"/>
            <a:ext cx="15859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711 Subventions sur frais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   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77841" name="Rectangle 44"/>
          <p:cNvSpPr>
            <a:spLocks noChangeArrowheads="1"/>
          </p:cNvSpPr>
          <p:nvPr/>
        </p:nvSpPr>
        <p:spPr bwMode="auto">
          <a:xfrm>
            <a:off x="8040688" y="765175"/>
            <a:ext cx="2627312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42" name="Line 45"/>
          <p:cNvSpPr>
            <a:spLocks noChangeShapeType="1"/>
          </p:cNvSpPr>
          <p:nvPr/>
        </p:nvSpPr>
        <p:spPr bwMode="auto">
          <a:xfrm>
            <a:off x="8470900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3" name="Line 46"/>
          <p:cNvSpPr>
            <a:spLocks noChangeShapeType="1"/>
          </p:cNvSpPr>
          <p:nvPr/>
        </p:nvSpPr>
        <p:spPr bwMode="auto">
          <a:xfrm>
            <a:off x="8904288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4" name="Line 47"/>
          <p:cNvSpPr>
            <a:spLocks noChangeShapeType="1"/>
          </p:cNvSpPr>
          <p:nvPr/>
        </p:nvSpPr>
        <p:spPr bwMode="auto">
          <a:xfrm>
            <a:off x="9480550" y="765175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5" name="Line 48"/>
          <p:cNvSpPr>
            <a:spLocks noChangeShapeType="1"/>
          </p:cNvSpPr>
          <p:nvPr/>
        </p:nvSpPr>
        <p:spPr bwMode="auto">
          <a:xfrm>
            <a:off x="10056813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46" name="Text Box 51"/>
          <p:cNvSpPr txBox="1">
            <a:spLocks noChangeArrowheads="1"/>
          </p:cNvSpPr>
          <p:nvPr/>
        </p:nvSpPr>
        <p:spPr bwMode="auto">
          <a:xfrm>
            <a:off x="4010026" y="1268414"/>
            <a:ext cx="4302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77847" name="Text Box 54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48" name="Text Box 55"/>
          <p:cNvSpPr txBox="1">
            <a:spLocks noChangeArrowheads="1"/>
          </p:cNvSpPr>
          <p:nvPr/>
        </p:nvSpPr>
        <p:spPr bwMode="auto">
          <a:xfrm>
            <a:off x="4421189" y="126206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7849" name="Text Box 56"/>
          <p:cNvSpPr txBox="1">
            <a:spLocks noChangeArrowheads="1"/>
          </p:cNvSpPr>
          <p:nvPr/>
        </p:nvSpPr>
        <p:spPr bwMode="auto">
          <a:xfrm>
            <a:off x="4979989" y="1268414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7850" name="Text Box 57"/>
          <p:cNvSpPr txBox="1">
            <a:spLocks noChangeArrowheads="1"/>
          </p:cNvSpPr>
          <p:nvPr/>
        </p:nvSpPr>
        <p:spPr bwMode="auto">
          <a:xfrm>
            <a:off x="5448300" y="12684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7851" name="Text Box 58"/>
          <p:cNvSpPr txBox="1">
            <a:spLocks noChangeArrowheads="1"/>
          </p:cNvSpPr>
          <p:nvPr/>
        </p:nvSpPr>
        <p:spPr bwMode="auto">
          <a:xfrm>
            <a:off x="5953125" y="12684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77852" name="Text Box 63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53" name="Text Box 64"/>
          <p:cNvSpPr txBox="1">
            <a:spLocks noChangeArrowheads="1"/>
          </p:cNvSpPr>
          <p:nvPr/>
        </p:nvSpPr>
        <p:spPr bwMode="auto">
          <a:xfrm>
            <a:off x="9558338" y="12684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7854" name="Text Box 65"/>
          <p:cNvSpPr txBox="1">
            <a:spLocks noChangeArrowheads="1"/>
          </p:cNvSpPr>
          <p:nvPr/>
        </p:nvSpPr>
        <p:spPr bwMode="auto">
          <a:xfrm>
            <a:off x="8040688" y="12684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55" name="Text Box 66"/>
          <p:cNvSpPr txBox="1">
            <a:spLocks noChangeArrowheads="1"/>
          </p:cNvSpPr>
          <p:nvPr/>
        </p:nvSpPr>
        <p:spPr bwMode="auto">
          <a:xfrm>
            <a:off x="8524875" y="1268414"/>
            <a:ext cx="503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56" name="Rectangle 68"/>
          <p:cNvSpPr>
            <a:spLocks noChangeArrowheads="1"/>
          </p:cNvSpPr>
          <p:nvPr/>
        </p:nvSpPr>
        <p:spPr bwMode="auto">
          <a:xfrm>
            <a:off x="10128250" y="12684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7857" name="Text Box 70"/>
          <p:cNvSpPr txBox="1">
            <a:spLocks noChangeArrowheads="1"/>
          </p:cNvSpPr>
          <p:nvPr/>
        </p:nvSpPr>
        <p:spPr bwMode="auto">
          <a:xfrm>
            <a:off x="8742364" y="1277939"/>
            <a:ext cx="503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58" name="Rectangle 72"/>
          <p:cNvSpPr>
            <a:spLocks noChangeArrowheads="1"/>
          </p:cNvSpPr>
          <p:nvPr/>
        </p:nvSpPr>
        <p:spPr bwMode="auto">
          <a:xfrm>
            <a:off x="9048750" y="1258889"/>
            <a:ext cx="2682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7859" name="Line 73"/>
          <p:cNvSpPr>
            <a:spLocks noChangeShapeType="1"/>
          </p:cNvSpPr>
          <p:nvPr/>
        </p:nvSpPr>
        <p:spPr bwMode="auto">
          <a:xfrm>
            <a:off x="1774826" y="422116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0" name="Line 74"/>
          <p:cNvSpPr>
            <a:spLocks noChangeShapeType="1"/>
          </p:cNvSpPr>
          <p:nvPr/>
        </p:nvSpPr>
        <p:spPr bwMode="auto">
          <a:xfrm>
            <a:off x="1774826" y="4365625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6950" name="Text Box 75">
            <a:extLst>
              <a:ext uri="{FF2B5EF4-FFF2-40B4-BE49-F238E27FC236}">
                <a16:creationId xmlns:a16="http://schemas.microsoft.com/office/drawing/2014/main" id="{85330F8B-D77C-498A-9F8E-484DD186E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9" y="3933826"/>
            <a:ext cx="1658937" cy="500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altLang="fr-FR" sz="1600" dirty="0"/>
              <a:t>                              </a:t>
            </a:r>
            <a:r>
              <a:rPr lang="fr-FR" altLang="fr-FR" sz="1050" dirty="0"/>
              <a:t>Sous-total</a:t>
            </a:r>
          </a:p>
        </p:txBody>
      </p:sp>
      <p:sp>
        <p:nvSpPr>
          <p:cNvPr id="77862" name="Line 76"/>
          <p:cNvSpPr>
            <a:spLocks noChangeShapeType="1"/>
          </p:cNvSpPr>
          <p:nvPr/>
        </p:nvSpPr>
        <p:spPr bwMode="auto">
          <a:xfrm>
            <a:off x="4440238" y="908051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3" name="Line 77"/>
          <p:cNvSpPr>
            <a:spLocks noChangeShapeType="1"/>
          </p:cNvSpPr>
          <p:nvPr/>
        </p:nvSpPr>
        <p:spPr bwMode="auto">
          <a:xfrm flipV="1">
            <a:off x="6454775" y="62071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4" name="Line 78"/>
          <p:cNvSpPr>
            <a:spLocks noChangeShapeType="1"/>
          </p:cNvSpPr>
          <p:nvPr/>
        </p:nvSpPr>
        <p:spPr bwMode="auto">
          <a:xfrm flipV="1">
            <a:off x="4010025" y="76517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5" name="Line 79"/>
          <p:cNvSpPr>
            <a:spLocks noChangeShapeType="1"/>
          </p:cNvSpPr>
          <p:nvPr/>
        </p:nvSpPr>
        <p:spPr bwMode="auto">
          <a:xfrm flipV="1">
            <a:off x="5376863" y="76517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6" name="Line 81"/>
          <p:cNvSpPr>
            <a:spLocks noChangeShapeType="1"/>
          </p:cNvSpPr>
          <p:nvPr/>
        </p:nvSpPr>
        <p:spPr bwMode="auto">
          <a:xfrm>
            <a:off x="6097588" y="4652963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7" name="Line 82"/>
          <p:cNvSpPr>
            <a:spLocks noChangeShapeType="1"/>
          </p:cNvSpPr>
          <p:nvPr/>
        </p:nvSpPr>
        <p:spPr bwMode="auto">
          <a:xfrm flipH="1">
            <a:off x="1774825" y="4652963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68" name="Text Box 83"/>
          <p:cNvSpPr txBox="1">
            <a:spLocks noChangeArrowheads="1"/>
          </p:cNvSpPr>
          <p:nvPr/>
        </p:nvSpPr>
        <p:spPr bwMode="auto">
          <a:xfrm>
            <a:off x="1809750" y="4386263"/>
            <a:ext cx="2520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(excèdent/opération courantes affecté aux copropriétaires)</a:t>
            </a:r>
          </a:p>
        </p:txBody>
      </p:sp>
      <p:sp>
        <p:nvSpPr>
          <p:cNvPr id="77869" name="Line 84"/>
          <p:cNvSpPr>
            <a:spLocks noChangeShapeType="1"/>
          </p:cNvSpPr>
          <p:nvPr/>
        </p:nvSpPr>
        <p:spPr bwMode="auto">
          <a:xfrm>
            <a:off x="1774826" y="4797425"/>
            <a:ext cx="8208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70" name="Line 85"/>
          <p:cNvSpPr>
            <a:spLocks noChangeShapeType="1"/>
          </p:cNvSpPr>
          <p:nvPr/>
        </p:nvSpPr>
        <p:spPr bwMode="auto">
          <a:xfrm>
            <a:off x="4295776" y="4652963"/>
            <a:ext cx="1870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71" name="Rectangle 88"/>
          <p:cNvSpPr>
            <a:spLocks noChangeArrowheads="1"/>
          </p:cNvSpPr>
          <p:nvPr/>
        </p:nvSpPr>
        <p:spPr bwMode="auto">
          <a:xfrm>
            <a:off x="6383338" y="4365626"/>
            <a:ext cx="1693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(excèdent /opération courantes  affecté aux copropriétaires)</a:t>
            </a:r>
          </a:p>
        </p:txBody>
      </p:sp>
      <p:sp>
        <p:nvSpPr>
          <p:cNvPr id="77872" name="Text Box 90"/>
          <p:cNvSpPr txBox="1">
            <a:spLocks noChangeArrowheads="1"/>
          </p:cNvSpPr>
          <p:nvPr/>
        </p:nvSpPr>
        <p:spPr bwMode="auto">
          <a:xfrm>
            <a:off x="1738313" y="4786314"/>
            <a:ext cx="39608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77873" name="Rectangle 91"/>
          <p:cNvSpPr>
            <a:spLocks noChangeArrowheads="1"/>
          </p:cNvSpPr>
          <p:nvPr/>
        </p:nvSpPr>
        <p:spPr bwMode="auto">
          <a:xfrm>
            <a:off x="1774825" y="4941888"/>
            <a:ext cx="3602038" cy="151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74" name="Line 92"/>
          <p:cNvSpPr>
            <a:spLocks noChangeShapeType="1"/>
          </p:cNvSpPr>
          <p:nvPr/>
        </p:nvSpPr>
        <p:spPr bwMode="auto">
          <a:xfrm>
            <a:off x="4010025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75" name="Line 93"/>
          <p:cNvSpPr>
            <a:spLocks noChangeShapeType="1"/>
          </p:cNvSpPr>
          <p:nvPr/>
        </p:nvSpPr>
        <p:spPr bwMode="auto">
          <a:xfrm>
            <a:off x="4440238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76" name="Line 94"/>
          <p:cNvSpPr>
            <a:spLocks noChangeShapeType="1"/>
          </p:cNvSpPr>
          <p:nvPr/>
        </p:nvSpPr>
        <p:spPr bwMode="auto">
          <a:xfrm>
            <a:off x="4872038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77" name="Text Box 95"/>
          <p:cNvSpPr txBox="1">
            <a:spLocks noChangeArrowheads="1"/>
          </p:cNvSpPr>
          <p:nvPr/>
        </p:nvSpPr>
        <p:spPr bwMode="auto">
          <a:xfrm>
            <a:off x="1738313" y="4929189"/>
            <a:ext cx="2520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677 Pertes sur créances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9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9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78" name="Rectangle 96"/>
          <p:cNvSpPr>
            <a:spLocks noChangeArrowheads="1"/>
          </p:cNvSpPr>
          <p:nvPr/>
        </p:nvSpPr>
        <p:spPr bwMode="auto">
          <a:xfrm>
            <a:off x="6097588" y="4941889"/>
            <a:ext cx="338296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79" name="Text Box 98"/>
          <p:cNvSpPr txBox="1">
            <a:spLocks noChangeArrowheads="1"/>
          </p:cNvSpPr>
          <p:nvPr/>
        </p:nvSpPr>
        <p:spPr bwMode="auto">
          <a:xfrm>
            <a:off x="6165851" y="4781550"/>
            <a:ext cx="36750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POUR TRAVAUX ET AUTRES OPÉRATIONS EXCEPTIONNELLES</a:t>
            </a:r>
          </a:p>
        </p:txBody>
      </p:sp>
      <p:sp>
        <p:nvSpPr>
          <p:cNvPr id="77880" name="Text Box 99"/>
          <p:cNvSpPr txBox="1">
            <a:spLocks noChangeArrowheads="1"/>
          </p:cNvSpPr>
          <p:nvPr/>
        </p:nvSpPr>
        <p:spPr bwMode="auto">
          <a:xfrm>
            <a:off x="6097588" y="4941889"/>
            <a:ext cx="2159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702 Provision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77881" name="Text Box 100"/>
          <p:cNvSpPr txBox="1">
            <a:spLocks noChangeArrowheads="1"/>
          </p:cNvSpPr>
          <p:nvPr/>
        </p:nvSpPr>
        <p:spPr bwMode="auto">
          <a:xfrm>
            <a:off x="9623426" y="188913"/>
            <a:ext cx="1044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77882" name="Line 101"/>
          <p:cNvSpPr>
            <a:spLocks noChangeShapeType="1"/>
          </p:cNvSpPr>
          <p:nvPr/>
        </p:nvSpPr>
        <p:spPr bwMode="auto">
          <a:xfrm>
            <a:off x="6097588" y="6453188"/>
            <a:ext cx="338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83" name="Line 102"/>
          <p:cNvSpPr>
            <a:spLocks noChangeShapeType="1"/>
          </p:cNvSpPr>
          <p:nvPr/>
        </p:nvSpPr>
        <p:spPr bwMode="auto">
          <a:xfrm>
            <a:off x="7967663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84" name="Line 103"/>
          <p:cNvSpPr>
            <a:spLocks noChangeShapeType="1"/>
          </p:cNvSpPr>
          <p:nvPr/>
        </p:nvSpPr>
        <p:spPr bwMode="auto">
          <a:xfrm>
            <a:off x="8470900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85" name="Line 104"/>
          <p:cNvSpPr>
            <a:spLocks noChangeShapeType="1"/>
          </p:cNvSpPr>
          <p:nvPr/>
        </p:nvSpPr>
        <p:spPr bwMode="auto">
          <a:xfrm>
            <a:off x="8904288" y="4941889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86" name="Line 106"/>
          <p:cNvSpPr>
            <a:spLocks noChangeShapeType="1"/>
          </p:cNvSpPr>
          <p:nvPr/>
        </p:nvSpPr>
        <p:spPr bwMode="auto">
          <a:xfrm>
            <a:off x="6097588" y="6597650"/>
            <a:ext cx="338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87" name="Text Box 107"/>
          <p:cNvSpPr txBox="1">
            <a:spLocks noChangeArrowheads="1"/>
          </p:cNvSpPr>
          <p:nvPr/>
        </p:nvSpPr>
        <p:spPr bwMode="auto">
          <a:xfrm>
            <a:off x="6381750" y="6434139"/>
            <a:ext cx="1658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77888" name="Text Box 109"/>
          <p:cNvSpPr txBox="1">
            <a:spLocks noChangeArrowheads="1"/>
          </p:cNvSpPr>
          <p:nvPr/>
        </p:nvSpPr>
        <p:spPr bwMode="auto">
          <a:xfrm>
            <a:off x="7319964" y="6581775"/>
            <a:ext cx="7207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77889" name="Line 111"/>
          <p:cNvSpPr>
            <a:spLocks noChangeShapeType="1"/>
          </p:cNvSpPr>
          <p:nvPr/>
        </p:nvSpPr>
        <p:spPr bwMode="auto">
          <a:xfrm>
            <a:off x="1774825" y="6597650"/>
            <a:ext cx="360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90" name="Line 114"/>
          <p:cNvSpPr>
            <a:spLocks noChangeShapeType="1"/>
          </p:cNvSpPr>
          <p:nvPr/>
        </p:nvSpPr>
        <p:spPr bwMode="auto">
          <a:xfrm>
            <a:off x="1774825" y="6742113"/>
            <a:ext cx="360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91" name="Line 115"/>
          <p:cNvSpPr>
            <a:spLocks noChangeShapeType="1"/>
          </p:cNvSpPr>
          <p:nvPr/>
        </p:nvSpPr>
        <p:spPr bwMode="auto">
          <a:xfrm>
            <a:off x="5376863" y="645318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7892" name="Text Box 116"/>
          <p:cNvSpPr txBox="1">
            <a:spLocks noChangeArrowheads="1"/>
          </p:cNvSpPr>
          <p:nvPr/>
        </p:nvSpPr>
        <p:spPr bwMode="auto">
          <a:xfrm>
            <a:off x="2166939" y="6429375"/>
            <a:ext cx="15128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77893" name="Text Box 117"/>
          <p:cNvSpPr txBox="1">
            <a:spLocks noChangeArrowheads="1"/>
          </p:cNvSpPr>
          <p:nvPr/>
        </p:nvSpPr>
        <p:spPr bwMode="auto">
          <a:xfrm>
            <a:off x="3143250" y="6581775"/>
            <a:ext cx="1081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77894" name="Text Box 118"/>
          <p:cNvSpPr txBox="1">
            <a:spLocks noChangeArrowheads="1"/>
          </p:cNvSpPr>
          <p:nvPr/>
        </p:nvSpPr>
        <p:spPr bwMode="auto">
          <a:xfrm>
            <a:off x="6851650" y="4156075"/>
            <a:ext cx="1295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77895" name="Rectangle 119"/>
          <p:cNvSpPr>
            <a:spLocks noChangeArrowheads="1"/>
          </p:cNvSpPr>
          <p:nvPr/>
        </p:nvSpPr>
        <p:spPr bwMode="auto">
          <a:xfrm>
            <a:off x="4440238" y="4365625"/>
            <a:ext cx="431800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96" name="Rectangle 120"/>
          <p:cNvSpPr>
            <a:spLocks noChangeArrowheads="1"/>
          </p:cNvSpPr>
          <p:nvPr/>
        </p:nvSpPr>
        <p:spPr bwMode="auto">
          <a:xfrm>
            <a:off x="5376863" y="4365625"/>
            <a:ext cx="576262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97" name="Rectangle 121"/>
          <p:cNvSpPr>
            <a:spLocks noChangeArrowheads="1"/>
          </p:cNvSpPr>
          <p:nvPr/>
        </p:nvSpPr>
        <p:spPr bwMode="auto">
          <a:xfrm>
            <a:off x="5953125" y="4365625"/>
            <a:ext cx="501650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98" name="Rectangle 123"/>
          <p:cNvSpPr>
            <a:spLocks noChangeArrowheads="1"/>
          </p:cNvSpPr>
          <p:nvPr/>
        </p:nvSpPr>
        <p:spPr bwMode="auto">
          <a:xfrm>
            <a:off x="8470900" y="4365625"/>
            <a:ext cx="433388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899" name="Rectangle 124"/>
          <p:cNvSpPr>
            <a:spLocks noChangeArrowheads="1"/>
          </p:cNvSpPr>
          <p:nvPr/>
        </p:nvSpPr>
        <p:spPr bwMode="auto">
          <a:xfrm>
            <a:off x="9480551" y="4365625"/>
            <a:ext cx="576263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0" name="Rectangle 125"/>
          <p:cNvSpPr>
            <a:spLocks noChangeArrowheads="1"/>
          </p:cNvSpPr>
          <p:nvPr/>
        </p:nvSpPr>
        <p:spPr bwMode="auto">
          <a:xfrm>
            <a:off x="10056814" y="4365625"/>
            <a:ext cx="611187" cy="2873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1" name="Rectangle 126"/>
          <p:cNvSpPr>
            <a:spLocks noChangeArrowheads="1"/>
          </p:cNvSpPr>
          <p:nvPr/>
        </p:nvSpPr>
        <p:spPr bwMode="auto">
          <a:xfrm>
            <a:off x="4010026" y="6453188"/>
            <a:ext cx="430213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2" name="Rectangle 127"/>
          <p:cNvSpPr>
            <a:spLocks noChangeArrowheads="1"/>
          </p:cNvSpPr>
          <p:nvPr/>
        </p:nvSpPr>
        <p:spPr bwMode="auto">
          <a:xfrm>
            <a:off x="4440238" y="6453188"/>
            <a:ext cx="431800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3" name="Rectangle 128"/>
          <p:cNvSpPr>
            <a:spLocks noChangeArrowheads="1"/>
          </p:cNvSpPr>
          <p:nvPr/>
        </p:nvSpPr>
        <p:spPr bwMode="auto">
          <a:xfrm>
            <a:off x="7967664" y="6453188"/>
            <a:ext cx="503237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4" name="Rectangle 129"/>
          <p:cNvSpPr>
            <a:spLocks noChangeArrowheads="1"/>
          </p:cNvSpPr>
          <p:nvPr/>
        </p:nvSpPr>
        <p:spPr bwMode="auto">
          <a:xfrm>
            <a:off x="8470900" y="6453188"/>
            <a:ext cx="433388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7905" name="Text Box 130"/>
          <p:cNvSpPr txBox="1">
            <a:spLocks noChangeArrowheads="1"/>
          </p:cNvSpPr>
          <p:nvPr/>
        </p:nvSpPr>
        <p:spPr bwMode="auto">
          <a:xfrm>
            <a:off x="3935413" y="908050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77906" name="Text Box 131"/>
          <p:cNvSpPr txBox="1">
            <a:spLocks noChangeArrowheads="1"/>
          </p:cNvSpPr>
          <p:nvPr/>
        </p:nvSpPr>
        <p:spPr bwMode="auto">
          <a:xfrm>
            <a:off x="4376738" y="865188"/>
            <a:ext cx="57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77907" name="Text Box 132"/>
          <p:cNvSpPr txBox="1">
            <a:spLocks noChangeArrowheads="1"/>
          </p:cNvSpPr>
          <p:nvPr/>
        </p:nvSpPr>
        <p:spPr bwMode="auto">
          <a:xfrm>
            <a:off x="4800601" y="942975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77908" name="Text Box 133"/>
          <p:cNvSpPr txBox="1">
            <a:spLocks noChangeArrowheads="1"/>
          </p:cNvSpPr>
          <p:nvPr/>
        </p:nvSpPr>
        <p:spPr bwMode="auto">
          <a:xfrm>
            <a:off x="4010025" y="765175"/>
            <a:ext cx="1366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77909" name="Text Box 134"/>
          <p:cNvSpPr txBox="1">
            <a:spLocks noChangeArrowheads="1"/>
          </p:cNvSpPr>
          <p:nvPr/>
        </p:nvSpPr>
        <p:spPr bwMode="auto">
          <a:xfrm>
            <a:off x="5313364" y="915988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77910" name="Text Box 135"/>
          <p:cNvSpPr txBox="1">
            <a:spLocks noChangeArrowheads="1"/>
          </p:cNvSpPr>
          <p:nvPr/>
        </p:nvSpPr>
        <p:spPr bwMode="auto">
          <a:xfrm>
            <a:off x="5880101" y="908050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77911" name="Text Box 137"/>
          <p:cNvSpPr txBox="1">
            <a:spLocks noChangeArrowheads="1"/>
          </p:cNvSpPr>
          <p:nvPr/>
        </p:nvSpPr>
        <p:spPr bwMode="auto">
          <a:xfrm>
            <a:off x="7967664" y="908050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77912" name="Text Box 138"/>
          <p:cNvSpPr txBox="1">
            <a:spLocks noChangeArrowheads="1"/>
          </p:cNvSpPr>
          <p:nvPr/>
        </p:nvSpPr>
        <p:spPr bwMode="auto">
          <a:xfrm>
            <a:off x="8401051" y="88106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77913" name="Rectangle 141"/>
          <p:cNvSpPr>
            <a:spLocks noChangeArrowheads="1"/>
          </p:cNvSpPr>
          <p:nvPr/>
        </p:nvSpPr>
        <p:spPr bwMode="auto">
          <a:xfrm>
            <a:off x="9409114" y="908050"/>
            <a:ext cx="71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77914" name="Text Box 144"/>
          <p:cNvSpPr txBox="1">
            <a:spLocks noChangeArrowheads="1"/>
          </p:cNvSpPr>
          <p:nvPr/>
        </p:nvSpPr>
        <p:spPr bwMode="auto">
          <a:xfrm>
            <a:off x="10056814" y="908050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77915" name="Text Box 146"/>
          <p:cNvSpPr txBox="1">
            <a:spLocks noChangeArrowheads="1"/>
          </p:cNvSpPr>
          <p:nvPr/>
        </p:nvSpPr>
        <p:spPr bwMode="auto">
          <a:xfrm>
            <a:off x="8831263" y="908050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77916" name="Text Box 147"/>
          <p:cNvSpPr txBox="1">
            <a:spLocks noChangeArrowheads="1"/>
          </p:cNvSpPr>
          <p:nvPr/>
        </p:nvSpPr>
        <p:spPr bwMode="auto">
          <a:xfrm>
            <a:off x="5232401" y="765175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77917" name="Text Box 148"/>
          <p:cNvSpPr txBox="1">
            <a:spLocks noChangeArrowheads="1"/>
          </p:cNvSpPr>
          <p:nvPr/>
        </p:nvSpPr>
        <p:spPr bwMode="auto">
          <a:xfrm>
            <a:off x="8040688" y="765176"/>
            <a:ext cx="14398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77918" name="Rectangle 150"/>
          <p:cNvSpPr>
            <a:spLocks noChangeArrowheads="1"/>
          </p:cNvSpPr>
          <p:nvPr/>
        </p:nvSpPr>
        <p:spPr bwMode="auto">
          <a:xfrm>
            <a:off x="9439275" y="765175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77919" name="Text Box 151"/>
          <p:cNvSpPr txBox="1">
            <a:spLocks noChangeArrowheads="1"/>
          </p:cNvSpPr>
          <p:nvPr/>
        </p:nvSpPr>
        <p:spPr bwMode="auto">
          <a:xfrm>
            <a:off x="1776414" y="188914"/>
            <a:ext cx="1944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Syndicat des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copropriétaires:</a:t>
            </a:r>
          </a:p>
        </p:txBody>
      </p:sp>
      <p:cxnSp>
        <p:nvCxnSpPr>
          <p:cNvPr id="99" name="Connecteur droit avec flèche 98">
            <a:extLst>
              <a:ext uri="{FF2B5EF4-FFF2-40B4-BE49-F238E27FC236}">
                <a16:creationId xmlns:a16="http://schemas.microsoft.com/office/drawing/2014/main" id="{14294A54-32A0-43B4-8734-4063C2E0149A}"/>
              </a:ext>
            </a:extLst>
          </p:cNvPr>
          <p:cNvCxnSpPr>
            <a:cxnSpLocks/>
          </p:cNvCxnSpPr>
          <p:nvPr/>
        </p:nvCxnSpPr>
        <p:spPr>
          <a:xfrm>
            <a:off x="5991225" y="1560514"/>
            <a:ext cx="31750" cy="2670175"/>
          </a:xfrm>
          <a:prstGeom prst="straightConnector1">
            <a:avLst/>
          </a:prstGeom>
          <a:ln w="1047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67F80A2D-D195-4A1E-A91B-DA9D21708325}"/>
              </a:ext>
            </a:extLst>
          </p:cNvPr>
          <p:cNvSpPr/>
          <p:nvPr/>
        </p:nvSpPr>
        <p:spPr>
          <a:xfrm>
            <a:off x="3160714" y="2687639"/>
            <a:ext cx="5456237" cy="357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HAUTE</a:t>
            </a:r>
          </a:p>
        </p:txBody>
      </p: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4A63AA90-3EB5-49B2-A2E0-0CD4DC495F78}"/>
              </a:ext>
            </a:extLst>
          </p:cNvPr>
          <p:cNvCxnSpPr>
            <a:cxnSpLocks/>
          </p:cNvCxnSpPr>
          <p:nvPr/>
        </p:nvCxnSpPr>
        <p:spPr>
          <a:xfrm flipH="1">
            <a:off x="6022976" y="4797425"/>
            <a:ext cx="28575" cy="1924050"/>
          </a:xfrm>
          <a:prstGeom prst="straightConnector1">
            <a:avLst/>
          </a:prstGeom>
          <a:ln w="104775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FEE915BF-0DDE-4FDB-9C2A-DE4835E29677}"/>
              </a:ext>
            </a:extLst>
          </p:cNvPr>
          <p:cNvSpPr/>
          <p:nvPr/>
        </p:nvSpPr>
        <p:spPr>
          <a:xfrm>
            <a:off x="3232150" y="5561013"/>
            <a:ext cx="5456238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BASSE</a:t>
            </a:r>
          </a:p>
        </p:txBody>
      </p:sp>
    </p:spTree>
    <p:extLst>
      <p:ext uri="{BB962C8B-B14F-4D97-AF65-F5344CB8AC3E}">
        <p14:creationId xmlns:p14="http://schemas.microsoft.com/office/powerpoint/2010/main" val="2771899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6" y="0"/>
            <a:ext cx="906462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A411D4-284D-4BD2-B929-6BFDAA3F1D94}"/>
              </a:ext>
            </a:extLst>
          </p:cNvPr>
          <p:cNvSpPr/>
          <p:nvPr/>
        </p:nvSpPr>
        <p:spPr>
          <a:xfrm>
            <a:off x="3503614" y="386080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HAUTE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2F3AE5-CC78-4731-9E61-F2414B77A1E1}"/>
              </a:ext>
            </a:extLst>
          </p:cNvPr>
          <p:cNvSpPr/>
          <p:nvPr/>
        </p:nvSpPr>
        <p:spPr>
          <a:xfrm>
            <a:off x="4367214" y="5468939"/>
            <a:ext cx="865187" cy="3714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25B58-3C61-40F3-99C1-56C07CF960B5}"/>
              </a:ext>
            </a:extLst>
          </p:cNvPr>
          <p:cNvSpPr/>
          <p:nvPr/>
        </p:nvSpPr>
        <p:spPr>
          <a:xfrm>
            <a:off x="8599489" y="5483225"/>
            <a:ext cx="935037" cy="3571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8599489" y="3023286"/>
            <a:ext cx="951513" cy="453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407243" y="5865127"/>
            <a:ext cx="800444" cy="914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599488" y="5865127"/>
            <a:ext cx="935037" cy="914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42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 dirty="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69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78870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71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8872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8873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8874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78875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76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8877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78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79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78880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81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78882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83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78884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85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86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87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88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78889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90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891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78892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78893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78894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78895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78896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97" name="Rectangle 75"/>
          <p:cNvSpPr>
            <a:spLocks noChangeArrowheads="1"/>
          </p:cNvSpPr>
          <p:nvPr/>
        </p:nvSpPr>
        <p:spPr bwMode="auto">
          <a:xfrm>
            <a:off x="5160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98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899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900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901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78902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78903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78904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78905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78906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78907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78908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78909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78910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78911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78912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78913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78914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78915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78916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91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4E74311-B943-46F7-A91D-A0C9209CE942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53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920DBE-9D84-4D27-A1C5-F458B17CE327}"/>
              </a:ext>
            </a:extLst>
          </p:cNvPr>
          <p:cNvSpPr/>
          <p:nvPr/>
        </p:nvSpPr>
        <p:spPr>
          <a:xfrm>
            <a:off x="4656139" y="1916113"/>
            <a:ext cx="511174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6ABB9DC-E1A6-4C77-BFD2-2B63F45ACC03}"/>
              </a:ext>
            </a:extLst>
          </p:cNvPr>
          <p:cNvSpPr/>
          <p:nvPr/>
        </p:nvSpPr>
        <p:spPr>
          <a:xfrm>
            <a:off x="8945564" y="1903413"/>
            <a:ext cx="503237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F704785-4EB1-4BBB-B707-FEA2E6AD628B}"/>
              </a:ext>
            </a:extLst>
          </p:cNvPr>
          <p:cNvSpPr/>
          <p:nvPr/>
        </p:nvSpPr>
        <p:spPr>
          <a:xfrm>
            <a:off x="5200650" y="1928813"/>
            <a:ext cx="503238" cy="33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2026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4B53EB5-A0E4-46BD-88EF-7764E58FB749}"/>
              </a:ext>
            </a:extLst>
          </p:cNvPr>
          <p:cNvSpPr/>
          <p:nvPr/>
        </p:nvSpPr>
        <p:spPr>
          <a:xfrm>
            <a:off x="9520239" y="1936750"/>
            <a:ext cx="503237" cy="33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6EBF84-FC30-41E7-8BB3-A3D98004070D}"/>
              </a:ext>
            </a:extLst>
          </p:cNvPr>
          <p:cNvSpPr/>
          <p:nvPr/>
        </p:nvSpPr>
        <p:spPr>
          <a:xfrm>
            <a:off x="10160000" y="1954213"/>
            <a:ext cx="503238" cy="33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FADF259-D896-4F7A-AF73-31AC76F217E4}"/>
              </a:ext>
            </a:extLst>
          </p:cNvPr>
          <p:cNvSpPr/>
          <p:nvPr/>
        </p:nvSpPr>
        <p:spPr>
          <a:xfrm>
            <a:off x="5741989" y="1928813"/>
            <a:ext cx="503237" cy="330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2027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7468F74-DA2A-4AC7-B950-8F38701095FA}"/>
              </a:ext>
            </a:extLst>
          </p:cNvPr>
          <p:cNvSpPr/>
          <p:nvPr/>
        </p:nvSpPr>
        <p:spPr>
          <a:xfrm>
            <a:off x="3725864" y="1936750"/>
            <a:ext cx="479425" cy="3302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/>
              <a:t>2024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C3072EE-5FFA-4EAC-8A81-D1562FA68FF1}"/>
              </a:ext>
            </a:extLst>
          </p:cNvPr>
          <p:cNvSpPr/>
          <p:nvPr/>
        </p:nvSpPr>
        <p:spPr>
          <a:xfrm>
            <a:off x="7988301" y="1922463"/>
            <a:ext cx="477837" cy="328612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50" dirty="0"/>
              <a:t>2024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3EB9D1B-8C3D-44D2-A456-B2823696E090}"/>
              </a:ext>
            </a:extLst>
          </p:cNvPr>
          <p:cNvSpPr/>
          <p:nvPr/>
        </p:nvSpPr>
        <p:spPr>
          <a:xfrm>
            <a:off x="4219575" y="1916113"/>
            <a:ext cx="427038" cy="33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2025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CB099AC-68B8-49CE-ACEF-4A7E39AFD793}"/>
              </a:ext>
            </a:extLst>
          </p:cNvPr>
          <p:cNvSpPr/>
          <p:nvPr/>
        </p:nvSpPr>
        <p:spPr>
          <a:xfrm>
            <a:off x="8475664" y="1920876"/>
            <a:ext cx="425449" cy="328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/>
              <a:t>2025</a:t>
            </a:r>
          </a:p>
        </p:txBody>
      </p:sp>
      <p:sp>
        <p:nvSpPr>
          <p:cNvPr id="80" name="Flèche : haut 1">
            <a:extLst>
              <a:ext uri="{FF2B5EF4-FFF2-40B4-BE49-F238E27FC236}">
                <a16:creationId xmlns:a16="http://schemas.microsoft.com/office/drawing/2014/main" id="{BF8D7200-D6F7-4ED0-AB25-4BB2FD57C903}"/>
              </a:ext>
            </a:extLst>
          </p:cNvPr>
          <p:cNvSpPr/>
          <p:nvPr/>
        </p:nvSpPr>
        <p:spPr>
          <a:xfrm>
            <a:off x="3829050" y="2673350"/>
            <a:ext cx="379412" cy="1863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0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>
            <a:off x="4278313" y="2671161"/>
            <a:ext cx="381000" cy="18637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1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>
            <a:off x="4724402" y="2673349"/>
            <a:ext cx="381000" cy="18637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" name="Flèche : haut 72">
            <a:extLst>
              <a:ext uri="{FF2B5EF4-FFF2-40B4-BE49-F238E27FC236}">
                <a16:creationId xmlns:a16="http://schemas.microsoft.com/office/drawing/2014/main" id="{61E8F15B-6E93-4078-9A16-3E8EF31489F4}"/>
              </a:ext>
            </a:extLst>
          </p:cNvPr>
          <p:cNvSpPr/>
          <p:nvPr/>
        </p:nvSpPr>
        <p:spPr>
          <a:xfrm>
            <a:off x="5249862" y="2697851"/>
            <a:ext cx="379413" cy="18653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3" name="Flèche : haut 73">
            <a:extLst>
              <a:ext uri="{FF2B5EF4-FFF2-40B4-BE49-F238E27FC236}">
                <a16:creationId xmlns:a16="http://schemas.microsoft.com/office/drawing/2014/main" id="{061980E0-75CE-4A4B-99CE-0D4E6C6D4BF4}"/>
              </a:ext>
            </a:extLst>
          </p:cNvPr>
          <p:cNvSpPr/>
          <p:nvPr/>
        </p:nvSpPr>
        <p:spPr>
          <a:xfrm>
            <a:off x="5787233" y="2707267"/>
            <a:ext cx="381000" cy="186372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4" name="Flèche : haut 1">
            <a:extLst>
              <a:ext uri="{FF2B5EF4-FFF2-40B4-BE49-F238E27FC236}">
                <a16:creationId xmlns:a16="http://schemas.microsoft.com/office/drawing/2014/main" id="{BF8D7200-D6F7-4ED0-AB25-4BB2FD57C903}"/>
              </a:ext>
            </a:extLst>
          </p:cNvPr>
          <p:cNvSpPr/>
          <p:nvPr/>
        </p:nvSpPr>
        <p:spPr>
          <a:xfrm>
            <a:off x="8065295" y="2473327"/>
            <a:ext cx="379412" cy="1863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5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>
            <a:off x="8533889" y="2479827"/>
            <a:ext cx="381000" cy="18637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6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>
            <a:off x="8986327" y="2479826"/>
            <a:ext cx="381000" cy="18637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7" name="Flèche : haut 72">
            <a:extLst>
              <a:ext uri="{FF2B5EF4-FFF2-40B4-BE49-F238E27FC236}">
                <a16:creationId xmlns:a16="http://schemas.microsoft.com/office/drawing/2014/main" id="{61E8F15B-6E93-4078-9A16-3E8EF31489F4}"/>
              </a:ext>
            </a:extLst>
          </p:cNvPr>
          <p:cNvSpPr/>
          <p:nvPr/>
        </p:nvSpPr>
        <p:spPr>
          <a:xfrm>
            <a:off x="9551989" y="2479826"/>
            <a:ext cx="379413" cy="18653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8" name="Flèche : haut 73">
            <a:extLst>
              <a:ext uri="{FF2B5EF4-FFF2-40B4-BE49-F238E27FC236}">
                <a16:creationId xmlns:a16="http://schemas.microsoft.com/office/drawing/2014/main" id="{061980E0-75CE-4A4B-99CE-0D4E6C6D4BF4}"/>
              </a:ext>
            </a:extLst>
          </p:cNvPr>
          <p:cNvSpPr/>
          <p:nvPr/>
        </p:nvSpPr>
        <p:spPr>
          <a:xfrm>
            <a:off x="10179049" y="2488833"/>
            <a:ext cx="381000" cy="186372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9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80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7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0918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19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20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21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2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0923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4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5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6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7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8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9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30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1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0932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3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4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5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6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0937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8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9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0940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0941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0942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0943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0944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5" name="Rectangle 75"/>
          <p:cNvSpPr>
            <a:spLocks noChangeArrowheads="1"/>
          </p:cNvSpPr>
          <p:nvPr/>
        </p:nvSpPr>
        <p:spPr bwMode="auto">
          <a:xfrm>
            <a:off x="5160963" y="551021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6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7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8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9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50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0951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0952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0953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0954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0955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0956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0957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0958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0959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0960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0961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0962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0963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0964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310DF8-A28B-45F9-8A87-0EBC1A1B08A1}"/>
              </a:ext>
            </a:extLst>
          </p:cNvPr>
          <p:cNvSpPr/>
          <p:nvPr/>
        </p:nvSpPr>
        <p:spPr>
          <a:xfrm>
            <a:off x="1543051" y="1906589"/>
            <a:ext cx="2392363" cy="3222625"/>
          </a:xfrm>
          <a:prstGeom prst="rect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C2A117D-98A0-461E-A3B2-722E4440E6DA}"/>
              </a:ext>
            </a:extLst>
          </p:cNvPr>
          <p:cNvSpPr/>
          <p:nvPr/>
        </p:nvSpPr>
        <p:spPr>
          <a:xfrm>
            <a:off x="6175375" y="1806576"/>
            <a:ext cx="1860550" cy="3222625"/>
          </a:xfrm>
          <a:prstGeom prst="rect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8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41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1942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43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1944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1945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1946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1947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48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1949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50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51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1952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53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1954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55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1956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57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58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59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60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1961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62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63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1964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1965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1966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1967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1968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69" name="Rectangle 75"/>
          <p:cNvSpPr>
            <a:spLocks noChangeArrowheads="1"/>
          </p:cNvSpPr>
          <p:nvPr/>
        </p:nvSpPr>
        <p:spPr bwMode="auto">
          <a:xfrm>
            <a:off x="5160963" y="551021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70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71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72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73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1974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1975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1976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1977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1978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1979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1980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1981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1982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1983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1984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1985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1986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1987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1988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6572483-4D41-4CAB-B0BE-35B472FCBFD6}"/>
              </a:ext>
            </a:extLst>
          </p:cNvPr>
          <p:cNvSpPr/>
          <p:nvPr/>
        </p:nvSpPr>
        <p:spPr>
          <a:xfrm>
            <a:off x="4684712" y="5165727"/>
            <a:ext cx="476250" cy="354012"/>
          </a:xfrm>
          <a:prstGeom prst="rect">
            <a:avLst/>
          </a:prstGeom>
          <a:solidFill>
            <a:srgbClr val="92D05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3D3E866-43C8-499C-861E-B9976A12786E}"/>
              </a:ext>
            </a:extLst>
          </p:cNvPr>
          <p:cNvSpPr/>
          <p:nvPr/>
        </p:nvSpPr>
        <p:spPr>
          <a:xfrm>
            <a:off x="4203700" y="5159375"/>
            <a:ext cx="476250" cy="354013"/>
          </a:xfrm>
          <a:prstGeom prst="rect">
            <a:avLst/>
          </a:prstGeom>
          <a:solidFill>
            <a:srgbClr val="C0000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4262438" y="2155826"/>
            <a:ext cx="381000" cy="1863725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4734011" y="2165351"/>
            <a:ext cx="381000" cy="1863725"/>
          </a:xfrm>
          <a:prstGeom prst="up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3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8" grpId="0" animBg="1"/>
      <p:bldP spid="72" grpId="0" animBg="1"/>
      <p:bldP spid="7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59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65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2966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67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2968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2969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2970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2971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72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2973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74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75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2976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77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2978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79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2980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1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2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3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4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2985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6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987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2988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2989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2990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2991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2992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3" name="Rectangle 75"/>
          <p:cNvSpPr>
            <a:spLocks noChangeArrowheads="1"/>
          </p:cNvSpPr>
          <p:nvPr/>
        </p:nvSpPr>
        <p:spPr bwMode="auto">
          <a:xfrm>
            <a:off x="5160963" y="551021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4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5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6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7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2998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2999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3000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3001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3002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3003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3004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3005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3006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3007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3008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3009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3010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3011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3012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96A34FA-B8D1-42DD-BB36-840078F86DAA}"/>
              </a:ext>
            </a:extLst>
          </p:cNvPr>
          <p:cNvSpPr/>
          <p:nvPr/>
        </p:nvSpPr>
        <p:spPr>
          <a:xfrm>
            <a:off x="4672194" y="5172075"/>
            <a:ext cx="476250" cy="354012"/>
          </a:xfrm>
          <a:prstGeom prst="rect">
            <a:avLst/>
          </a:prstGeom>
          <a:solidFill>
            <a:srgbClr val="92D05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539C1E5-F2E5-465D-898C-306BEFAAE42A}"/>
              </a:ext>
            </a:extLst>
          </p:cNvPr>
          <p:cNvSpPr/>
          <p:nvPr/>
        </p:nvSpPr>
        <p:spPr>
          <a:xfrm>
            <a:off x="3767053" y="5160964"/>
            <a:ext cx="476250" cy="354013"/>
          </a:xfrm>
          <a:prstGeom prst="rect">
            <a:avLst/>
          </a:prstGeom>
          <a:solidFill>
            <a:srgbClr val="C0000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3827462" y="2747170"/>
            <a:ext cx="381000" cy="1863725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4729421" y="2744068"/>
            <a:ext cx="381000" cy="1863725"/>
          </a:xfrm>
          <a:prstGeom prst="up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2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8" grpId="0" animBg="1"/>
      <p:bldP spid="72" grpId="0" animBg="1"/>
      <p:bldP spid="7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71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989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3990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91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3992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3993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3994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3995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96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3997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98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3999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4000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01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4002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03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4004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05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06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07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08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4009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10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011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4012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4013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4014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4015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4016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17" name="Rectangle 75"/>
          <p:cNvSpPr>
            <a:spLocks noChangeArrowheads="1"/>
          </p:cNvSpPr>
          <p:nvPr/>
        </p:nvSpPr>
        <p:spPr bwMode="auto">
          <a:xfrm>
            <a:off x="5160963" y="551021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18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19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20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21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022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4023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4024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4025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4026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4027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4028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4029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4030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4031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4032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4033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4034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4035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4036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AC05205-3FFB-4AAA-B084-146531ACCC51}"/>
              </a:ext>
            </a:extLst>
          </p:cNvPr>
          <p:cNvSpPr/>
          <p:nvPr/>
        </p:nvSpPr>
        <p:spPr>
          <a:xfrm>
            <a:off x="4208463" y="5156201"/>
            <a:ext cx="434976" cy="354013"/>
          </a:xfrm>
          <a:prstGeom prst="rect">
            <a:avLst/>
          </a:prstGeom>
          <a:solidFill>
            <a:srgbClr val="92D05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22208B7-B8A3-431F-B58C-D7594C0D7197}"/>
              </a:ext>
            </a:extLst>
          </p:cNvPr>
          <p:cNvSpPr/>
          <p:nvPr/>
        </p:nvSpPr>
        <p:spPr>
          <a:xfrm>
            <a:off x="5173663" y="5165726"/>
            <a:ext cx="542924" cy="352425"/>
          </a:xfrm>
          <a:prstGeom prst="rect">
            <a:avLst/>
          </a:prstGeom>
          <a:solidFill>
            <a:srgbClr val="C0000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F655E2A-3DE1-4044-94B0-E6E5D9B98296}"/>
              </a:ext>
            </a:extLst>
          </p:cNvPr>
          <p:cNvSpPr/>
          <p:nvPr/>
        </p:nvSpPr>
        <p:spPr>
          <a:xfrm>
            <a:off x="5751427" y="5156201"/>
            <a:ext cx="476250" cy="352425"/>
          </a:xfrm>
          <a:prstGeom prst="rect">
            <a:avLst/>
          </a:prstGeom>
          <a:solidFill>
            <a:srgbClr val="FFC000"/>
          </a:solidFill>
          <a:ln w="412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3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4260937" y="3002757"/>
            <a:ext cx="381000" cy="1863725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5285582" y="3014664"/>
            <a:ext cx="381000" cy="1863725"/>
          </a:xfrm>
          <a:prstGeom prst="up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5" name="Flèche : haut 70">
            <a:extLst>
              <a:ext uri="{FF2B5EF4-FFF2-40B4-BE49-F238E27FC236}">
                <a16:creationId xmlns:a16="http://schemas.microsoft.com/office/drawing/2014/main" id="{B3AEEA16-E9F7-43A9-83A1-3485B6FF8599}"/>
              </a:ext>
            </a:extLst>
          </p:cNvPr>
          <p:cNvSpPr/>
          <p:nvPr/>
        </p:nvSpPr>
        <p:spPr>
          <a:xfrm rot="10800000">
            <a:off x="5828165" y="3044032"/>
            <a:ext cx="381000" cy="1863725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8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8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3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5014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15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16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17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18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5019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0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21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2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3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24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5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26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27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5028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29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0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1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2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5033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4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5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5036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5037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5038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5039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5040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1" name="Rectangle 75"/>
          <p:cNvSpPr>
            <a:spLocks noChangeArrowheads="1"/>
          </p:cNvSpPr>
          <p:nvPr/>
        </p:nvSpPr>
        <p:spPr bwMode="auto">
          <a:xfrm>
            <a:off x="5160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2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3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4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5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6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5047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5048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5049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5050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5051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5052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5053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5054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5055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5056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5057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5058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5059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5060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8C841E0-A191-456E-8715-AC4EA68613A9}"/>
              </a:ext>
            </a:extLst>
          </p:cNvPr>
          <p:cNvCxnSpPr/>
          <p:nvPr/>
        </p:nvCxnSpPr>
        <p:spPr>
          <a:xfrm flipV="1">
            <a:off x="1631951" y="2244725"/>
            <a:ext cx="4575175" cy="95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31051" y="2573379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713F0B73-366C-4E1A-8DAB-7F71EC608FEA}"/>
              </a:ext>
            </a:extLst>
          </p:cNvPr>
          <p:cNvCxnSpPr/>
          <p:nvPr/>
        </p:nvCxnSpPr>
        <p:spPr>
          <a:xfrm flipV="1">
            <a:off x="1566863" y="3213100"/>
            <a:ext cx="4678362" cy="7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C8765541-C6A9-483B-B025-4C24CAC2A88A}"/>
              </a:ext>
            </a:extLst>
          </p:cNvPr>
          <p:cNvCxnSpPr/>
          <p:nvPr/>
        </p:nvCxnSpPr>
        <p:spPr>
          <a:xfrm flipV="1">
            <a:off x="1641767" y="3860261"/>
            <a:ext cx="4565359" cy="45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71B9586E-535A-4C5B-B241-978379F1A9FA}"/>
              </a:ext>
            </a:extLst>
          </p:cNvPr>
          <p:cNvCxnSpPr/>
          <p:nvPr/>
        </p:nvCxnSpPr>
        <p:spPr>
          <a:xfrm flipV="1">
            <a:off x="1520825" y="4708525"/>
            <a:ext cx="4679950" cy="7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 flipV="1">
            <a:off x="1631051" y="2403475"/>
            <a:ext cx="4597108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A8C841E0-A191-456E-8715-AC4EA68613A9}"/>
              </a:ext>
            </a:extLst>
          </p:cNvPr>
          <p:cNvCxnSpPr/>
          <p:nvPr/>
        </p:nvCxnSpPr>
        <p:spPr>
          <a:xfrm flipV="1">
            <a:off x="1635427" y="2752723"/>
            <a:ext cx="4575175" cy="95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43725" y="3061494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46677" y="3372644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31051" y="3551623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41767" y="3703615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C3962CCE-1B30-4DFF-8AD1-BDA50581489B}"/>
              </a:ext>
            </a:extLst>
          </p:cNvPr>
          <p:cNvCxnSpPr/>
          <p:nvPr/>
        </p:nvCxnSpPr>
        <p:spPr>
          <a:xfrm>
            <a:off x="1646677" y="4177548"/>
            <a:ext cx="4597108" cy="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C8765541-C6A9-483B-B025-4C24CAC2A88A}"/>
              </a:ext>
            </a:extLst>
          </p:cNvPr>
          <p:cNvCxnSpPr/>
          <p:nvPr/>
        </p:nvCxnSpPr>
        <p:spPr>
          <a:xfrm flipV="1">
            <a:off x="1573449" y="4338635"/>
            <a:ext cx="4679950" cy="7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C8765541-C6A9-483B-B025-4C24CAC2A88A}"/>
              </a:ext>
            </a:extLst>
          </p:cNvPr>
          <p:cNvCxnSpPr/>
          <p:nvPr/>
        </p:nvCxnSpPr>
        <p:spPr>
          <a:xfrm flipV="1">
            <a:off x="1573449" y="4507423"/>
            <a:ext cx="4679950" cy="7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4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13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5014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15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16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17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18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5019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0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21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2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3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5024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25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5026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27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5028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29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0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1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2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5033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4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035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5036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5037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5038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5039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5040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1" name="Rectangle 75"/>
          <p:cNvSpPr>
            <a:spLocks noChangeArrowheads="1"/>
          </p:cNvSpPr>
          <p:nvPr/>
        </p:nvSpPr>
        <p:spPr bwMode="auto">
          <a:xfrm>
            <a:off x="5160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2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3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4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5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5046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5047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5048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5049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5050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5051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5052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5053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5054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5055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5056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5057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5058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5059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5060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819291D-144A-423F-86EF-2347E8A62F6A}"/>
              </a:ext>
            </a:extLst>
          </p:cNvPr>
          <p:cNvSpPr/>
          <p:nvPr/>
        </p:nvSpPr>
        <p:spPr>
          <a:xfrm>
            <a:off x="8831263" y="1327150"/>
            <a:ext cx="741362" cy="38290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E2CF50C3-F289-41F7-90CC-AB782F94DE23}"/>
              </a:ext>
            </a:extLst>
          </p:cNvPr>
          <p:cNvSpPr/>
          <p:nvPr/>
        </p:nvSpPr>
        <p:spPr>
          <a:xfrm>
            <a:off x="6162675" y="1195388"/>
            <a:ext cx="1741488" cy="38290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87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71A03-897C-4B2F-8B82-AE3893F289E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195"/>
            <a:ext cx="6683051" cy="34896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37" y="86308"/>
            <a:ext cx="5688563" cy="66865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58213" y="2855168"/>
            <a:ext cx="338701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ANNEXE 2 PARTIE BASSE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61650" y="3206678"/>
            <a:ext cx="33870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ANNEXE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1161" y="4548495"/>
            <a:ext cx="500742" cy="2661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98290" y="6427390"/>
            <a:ext cx="432317" cy="2661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6010" y="4548494"/>
            <a:ext cx="500742" cy="2661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30608" y="6420295"/>
            <a:ext cx="500742" cy="2661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909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524000" y="188913"/>
            <a:ext cx="91440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899" name="Line 3"/>
          <p:cNvSpPr>
            <a:spLocks noChangeShapeType="1"/>
          </p:cNvSpPr>
          <p:nvPr/>
        </p:nvSpPr>
        <p:spPr bwMode="auto">
          <a:xfrm>
            <a:off x="152400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1524000" y="11255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524000" y="13414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524000" y="17002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1524000" y="19161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1847850" y="188914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Compte de gestion générale de l’exercice clos réalisé (N1) du … au …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 budget prévisionnel de l’exercice 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776413" y="765176"/>
            <a:ext cx="42481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CHARGES POUR OPÉRATION COURANTES (ventilation en annexe 3)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6383338" y="765176"/>
            <a:ext cx="42846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PRODUIT POUR OPÉRATIONS COURANTES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524000" y="1916114"/>
            <a:ext cx="2413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60 Achats de matière et fournitures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601 Eau (compteur général)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602 Électricité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603 Chauffage, énergie et combustible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60X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61 Services extérieurs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611 Nettoyage des locaux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612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613 Locations mobilières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614 Locations de maintenance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615 Entretien et petite réparations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61X Autres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62 Frais d’administration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621 Rémunérations du syndic sur gestion copropriété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   622 Autres honoraire du syndic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63 Impôt et taxe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64 Frais de personnel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3792539" y="1341439"/>
            <a:ext cx="2446337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46561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5160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5737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6238876" y="1916113"/>
            <a:ext cx="15859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701 Provisions copropriétaire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711 Subventions sur frais de fonctionnement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714 Produit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716 Produit financiers</a:t>
            </a: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8040688" y="1125539"/>
            <a:ext cx="2627312" cy="4967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8470900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890428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H="1">
            <a:off x="9478963" y="1125539"/>
            <a:ext cx="0" cy="4967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17" name="Text Box 22"/>
          <p:cNvSpPr txBox="1">
            <a:spLocks noChangeArrowheads="1"/>
          </p:cNvSpPr>
          <p:nvPr/>
        </p:nvSpPr>
        <p:spPr bwMode="auto">
          <a:xfrm>
            <a:off x="3792538" y="1700214"/>
            <a:ext cx="430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</p:txBody>
      </p:sp>
      <p:sp>
        <p:nvSpPr>
          <p:cNvPr id="80918" name="Text Box 23"/>
          <p:cNvSpPr txBox="1">
            <a:spLocks noChangeArrowheads="1"/>
          </p:cNvSpPr>
          <p:nvPr/>
        </p:nvSpPr>
        <p:spPr bwMode="auto">
          <a:xfrm>
            <a:off x="5232400" y="1196976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19" name="Text Box 24"/>
          <p:cNvSpPr txBox="1">
            <a:spLocks noChangeArrowheads="1"/>
          </p:cNvSpPr>
          <p:nvPr/>
        </p:nvSpPr>
        <p:spPr bwMode="auto">
          <a:xfrm>
            <a:off x="4297364" y="1700214"/>
            <a:ext cx="4349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20" name="Text Box 25"/>
          <p:cNvSpPr txBox="1">
            <a:spLocks noChangeArrowheads="1"/>
          </p:cNvSpPr>
          <p:nvPr/>
        </p:nvSpPr>
        <p:spPr bwMode="auto">
          <a:xfrm>
            <a:off x="4764089" y="1690689"/>
            <a:ext cx="2873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21" name="Text Box 26"/>
          <p:cNvSpPr txBox="1">
            <a:spLocks noChangeArrowheads="1"/>
          </p:cNvSpPr>
          <p:nvPr/>
        </p:nvSpPr>
        <p:spPr bwMode="auto">
          <a:xfrm>
            <a:off x="5232400" y="1700214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2" name="Text Box 27"/>
          <p:cNvSpPr txBox="1">
            <a:spLocks noChangeArrowheads="1"/>
          </p:cNvSpPr>
          <p:nvPr/>
        </p:nvSpPr>
        <p:spPr bwMode="auto">
          <a:xfrm>
            <a:off x="5808663" y="1700214"/>
            <a:ext cx="501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N+2</a:t>
            </a:r>
          </a:p>
        </p:txBody>
      </p:sp>
      <p:sp>
        <p:nvSpPr>
          <p:cNvPr id="80923" name="Text Box 28"/>
          <p:cNvSpPr txBox="1">
            <a:spLocks noChangeArrowheads="1"/>
          </p:cNvSpPr>
          <p:nvPr/>
        </p:nvSpPr>
        <p:spPr bwMode="auto">
          <a:xfrm>
            <a:off x="8688388" y="1268414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4" name="Text Box 29"/>
          <p:cNvSpPr txBox="1">
            <a:spLocks noChangeArrowheads="1"/>
          </p:cNvSpPr>
          <p:nvPr/>
        </p:nvSpPr>
        <p:spPr bwMode="auto">
          <a:xfrm>
            <a:off x="9556750" y="1719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5" name="Text Box 30"/>
          <p:cNvSpPr txBox="1">
            <a:spLocks noChangeArrowheads="1"/>
          </p:cNvSpPr>
          <p:nvPr/>
        </p:nvSpPr>
        <p:spPr bwMode="auto">
          <a:xfrm>
            <a:off x="8067675" y="1700214"/>
            <a:ext cx="5016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N-1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6" name="Text Box 31"/>
          <p:cNvSpPr txBox="1">
            <a:spLocks noChangeArrowheads="1"/>
          </p:cNvSpPr>
          <p:nvPr/>
        </p:nvSpPr>
        <p:spPr bwMode="auto">
          <a:xfrm>
            <a:off x="8550275" y="1692275"/>
            <a:ext cx="503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7" name="Rectangle 32"/>
          <p:cNvSpPr>
            <a:spLocks noChangeArrowheads="1"/>
          </p:cNvSpPr>
          <p:nvPr/>
        </p:nvSpPr>
        <p:spPr bwMode="auto">
          <a:xfrm>
            <a:off x="10128250" y="1700214"/>
            <a:ext cx="400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N+1</a:t>
            </a:r>
          </a:p>
        </p:txBody>
      </p:sp>
      <p:sp>
        <p:nvSpPr>
          <p:cNvPr id="80928" name="Text Box 33"/>
          <p:cNvSpPr txBox="1">
            <a:spLocks noChangeArrowheads="1"/>
          </p:cNvSpPr>
          <p:nvPr/>
        </p:nvSpPr>
        <p:spPr bwMode="auto">
          <a:xfrm>
            <a:off x="8401051" y="1268414"/>
            <a:ext cx="50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29" name="Rectangle 35"/>
          <p:cNvSpPr>
            <a:spLocks noChangeArrowheads="1"/>
          </p:cNvSpPr>
          <p:nvPr/>
        </p:nvSpPr>
        <p:spPr bwMode="auto">
          <a:xfrm>
            <a:off x="9047164" y="1700214"/>
            <a:ext cx="268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80930" name="Line 37"/>
          <p:cNvSpPr>
            <a:spLocks noChangeShapeType="1"/>
          </p:cNvSpPr>
          <p:nvPr/>
        </p:nvSpPr>
        <p:spPr bwMode="auto">
          <a:xfrm>
            <a:off x="1524000" y="51577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1" name="Text Box 38"/>
          <p:cNvSpPr txBox="1">
            <a:spLocks noChangeArrowheads="1"/>
          </p:cNvSpPr>
          <p:nvPr/>
        </p:nvSpPr>
        <p:spPr bwMode="auto">
          <a:xfrm>
            <a:off x="1966913" y="5037138"/>
            <a:ext cx="1947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                           </a:t>
            </a: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0932" name="Line 39"/>
          <p:cNvSpPr>
            <a:spLocks noChangeShapeType="1"/>
          </p:cNvSpPr>
          <p:nvPr/>
        </p:nvSpPr>
        <p:spPr bwMode="auto">
          <a:xfrm>
            <a:off x="4224338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3" name="Line 40"/>
          <p:cNvSpPr>
            <a:spLocks noChangeShapeType="1"/>
          </p:cNvSpPr>
          <p:nvPr/>
        </p:nvSpPr>
        <p:spPr bwMode="auto">
          <a:xfrm flipV="1">
            <a:off x="6238875" y="7651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4" name="Line 41"/>
          <p:cNvSpPr>
            <a:spLocks noChangeShapeType="1"/>
          </p:cNvSpPr>
          <p:nvPr/>
        </p:nvSpPr>
        <p:spPr bwMode="auto">
          <a:xfrm flipV="1">
            <a:off x="3792538" y="1125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5" name="Line 42"/>
          <p:cNvSpPr>
            <a:spLocks noChangeShapeType="1"/>
          </p:cNvSpPr>
          <p:nvPr/>
        </p:nvSpPr>
        <p:spPr bwMode="auto">
          <a:xfrm>
            <a:off x="5160963" y="10525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6" name="Text Box 45"/>
          <p:cNvSpPr txBox="1">
            <a:spLocks noChangeArrowheads="1"/>
          </p:cNvSpPr>
          <p:nvPr/>
        </p:nvSpPr>
        <p:spPr bwMode="auto">
          <a:xfrm>
            <a:off x="1543051" y="5486400"/>
            <a:ext cx="2339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700">
                <a:latin typeface="Arial" panose="020B0604020202020204" pitchFamily="34" charset="0"/>
              </a:rPr>
              <a:t>Solde (excèdent s/opération courantes affecté aux copropriétaires</a:t>
            </a:r>
            <a:r>
              <a:rPr lang="fr-FR" altLang="fr-FR" sz="1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0937" name="Line 46"/>
          <p:cNvSpPr>
            <a:spLocks noChangeShapeType="1"/>
          </p:cNvSpPr>
          <p:nvPr/>
        </p:nvSpPr>
        <p:spPr bwMode="auto">
          <a:xfrm>
            <a:off x="1524000" y="5805488"/>
            <a:ext cx="8389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8" name="Line 47"/>
          <p:cNvSpPr>
            <a:spLocks noChangeShapeType="1"/>
          </p:cNvSpPr>
          <p:nvPr/>
        </p:nvSpPr>
        <p:spPr bwMode="auto">
          <a:xfrm>
            <a:off x="1524000" y="55165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0939" name="Text Box 48"/>
          <p:cNvSpPr txBox="1">
            <a:spLocks noChangeArrowheads="1"/>
          </p:cNvSpPr>
          <p:nvPr/>
        </p:nvSpPr>
        <p:spPr bwMode="auto">
          <a:xfrm>
            <a:off x="3000376" y="5876926"/>
            <a:ext cx="936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0940" name="Rectangle 49"/>
          <p:cNvSpPr>
            <a:spLocks noChangeArrowheads="1"/>
          </p:cNvSpPr>
          <p:nvPr/>
        </p:nvSpPr>
        <p:spPr bwMode="auto">
          <a:xfrm>
            <a:off x="6245225" y="5524501"/>
            <a:ext cx="16906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Solde (déficitaire s/opération courantes affecté aux copropriétaires)</a:t>
            </a:r>
          </a:p>
        </p:txBody>
      </p:sp>
      <p:sp>
        <p:nvSpPr>
          <p:cNvPr id="80941" name="Text Box 50"/>
          <p:cNvSpPr txBox="1">
            <a:spLocks noChangeArrowheads="1"/>
          </p:cNvSpPr>
          <p:nvPr/>
        </p:nvSpPr>
        <p:spPr bwMode="auto">
          <a:xfrm>
            <a:off x="7104063" y="5876926"/>
            <a:ext cx="86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Total 1</a:t>
            </a:r>
          </a:p>
        </p:txBody>
      </p:sp>
      <p:sp>
        <p:nvSpPr>
          <p:cNvPr id="80942" name="Text Box 60"/>
          <p:cNvSpPr txBox="1">
            <a:spLocks noChangeArrowheads="1"/>
          </p:cNvSpPr>
          <p:nvPr/>
        </p:nvSpPr>
        <p:spPr bwMode="auto">
          <a:xfrm>
            <a:off x="8759826" y="2603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Annexe 2</a:t>
            </a:r>
          </a:p>
        </p:txBody>
      </p:sp>
      <p:sp>
        <p:nvSpPr>
          <p:cNvPr id="80943" name="Text Box 73"/>
          <p:cNvSpPr txBox="1">
            <a:spLocks noChangeArrowheads="1"/>
          </p:cNvSpPr>
          <p:nvPr/>
        </p:nvSpPr>
        <p:spPr bwMode="auto">
          <a:xfrm>
            <a:off x="6491288" y="5237164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Sous-total</a:t>
            </a:r>
          </a:p>
        </p:txBody>
      </p:sp>
      <p:sp>
        <p:nvSpPr>
          <p:cNvPr id="80944" name="Rectangle 74"/>
          <p:cNvSpPr>
            <a:spLocks noChangeArrowheads="1"/>
          </p:cNvSpPr>
          <p:nvPr/>
        </p:nvSpPr>
        <p:spPr bwMode="auto">
          <a:xfrm>
            <a:off x="4224338" y="5516564"/>
            <a:ext cx="43180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5" name="Rectangle 75"/>
          <p:cNvSpPr>
            <a:spLocks noChangeArrowheads="1"/>
          </p:cNvSpPr>
          <p:nvPr/>
        </p:nvSpPr>
        <p:spPr bwMode="auto">
          <a:xfrm>
            <a:off x="5160963" y="551021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6" name="Rectangle 76"/>
          <p:cNvSpPr>
            <a:spLocks noChangeArrowheads="1"/>
          </p:cNvSpPr>
          <p:nvPr/>
        </p:nvSpPr>
        <p:spPr bwMode="auto">
          <a:xfrm>
            <a:off x="5737225" y="5516564"/>
            <a:ext cx="501650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7" name="Rectangle 77"/>
          <p:cNvSpPr>
            <a:spLocks noChangeArrowheads="1"/>
          </p:cNvSpPr>
          <p:nvPr/>
        </p:nvSpPr>
        <p:spPr bwMode="auto">
          <a:xfrm>
            <a:off x="8470900" y="5516564"/>
            <a:ext cx="433388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8" name="Rectangle 78"/>
          <p:cNvSpPr>
            <a:spLocks noChangeArrowheads="1"/>
          </p:cNvSpPr>
          <p:nvPr/>
        </p:nvSpPr>
        <p:spPr bwMode="auto">
          <a:xfrm>
            <a:off x="9478963" y="5516564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49" name="Rectangle 79"/>
          <p:cNvSpPr>
            <a:spLocks noChangeArrowheads="1"/>
          </p:cNvSpPr>
          <p:nvPr/>
        </p:nvSpPr>
        <p:spPr bwMode="auto">
          <a:xfrm>
            <a:off x="10055226" y="5516564"/>
            <a:ext cx="612775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0950" name="Text Box 84"/>
          <p:cNvSpPr txBox="1">
            <a:spLocks noChangeArrowheads="1"/>
          </p:cNvSpPr>
          <p:nvPr/>
        </p:nvSpPr>
        <p:spPr bwMode="auto">
          <a:xfrm>
            <a:off x="3721101" y="13414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0951" name="Text Box 85"/>
          <p:cNvSpPr txBox="1">
            <a:spLocks noChangeArrowheads="1"/>
          </p:cNvSpPr>
          <p:nvPr/>
        </p:nvSpPr>
        <p:spPr bwMode="auto">
          <a:xfrm>
            <a:off x="4143376" y="1314450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</p:txBody>
      </p:sp>
      <p:sp>
        <p:nvSpPr>
          <p:cNvPr id="80952" name="Text Box 86"/>
          <p:cNvSpPr txBox="1">
            <a:spLocks noChangeArrowheads="1"/>
          </p:cNvSpPr>
          <p:nvPr/>
        </p:nvSpPr>
        <p:spPr bwMode="auto">
          <a:xfrm>
            <a:off x="4570414" y="1341438"/>
            <a:ext cx="790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0953" name="Text Box 87"/>
          <p:cNvSpPr txBox="1">
            <a:spLocks noChangeArrowheads="1"/>
          </p:cNvSpPr>
          <p:nvPr/>
        </p:nvSpPr>
        <p:spPr bwMode="auto">
          <a:xfrm>
            <a:off x="3792539" y="1125538"/>
            <a:ext cx="13668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</p:txBody>
      </p:sp>
      <p:sp>
        <p:nvSpPr>
          <p:cNvPr id="80954" name="Text Box 88"/>
          <p:cNvSpPr txBox="1">
            <a:spLocks noChangeArrowheads="1"/>
          </p:cNvSpPr>
          <p:nvPr/>
        </p:nvSpPr>
        <p:spPr bwMode="auto">
          <a:xfrm>
            <a:off x="5092700" y="1350963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cours voté</a:t>
            </a:r>
          </a:p>
        </p:txBody>
      </p:sp>
      <p:sp>
        <p:nvSpPr>
          <p:cNvPr id="80955" name="Text Box 89"/>
          <p:cNvSpPr txBox="1">
            <a:spLocks noChangeArrowheads="1"/>
          </p:cNvSpPr>
          <p:nvPr/>
        </p:nvSpPr>
        <p:spPr bwMode="auto">
          <a:xfrm>
            <a:off x="5664201" y="13414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0956" name="Text Box 90"/>
          <p:cNvSpPr txBox="1">
            <a:spLocks noChangeArrowheads="1"/>
          </p:cNvSpPr>
          <p:nvPr/>
        </p:nvSpPr>
        <p:spPr bwMode="auto">
          <a:xfrm>
            <a:off x="7967664" y="134143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80957" name="Text Box 91"/>
          <p:cNvSpPr txBox="1">
            <a:spLocks noChangeArrowheads="1"/>
          </p:cNvSpPr>
          <p:nvPr/>
        </p:nvSpPr>
        <p:spPr bwMode="auto">
          <a:xfrm>
            <a:off x="8420101" y="1306514"/>
            <a:ext cx="5762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budget vote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0958" name="Rectangle 92"/>
          <p:cNvSpPr>
            <a:spLocks noChangeArrowheads="1"/>
          </p:cNvSpPr>
          <p:nvPr/>
        </p:nvSpPr>
        <p:spPr bwMode="auto">
          <a:xfrm>
            <a:off x="9407525" y="1341438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 prévisionnel en cour s voté</a:t>
            </a:r>
          </a:p>
        </p:txBody>
      </p:sp>
      <p:sp>
        <p:nvSpPr>
          <p:cNvPr id="80959" name="Text Box 93"/>
          <p:cNvSpPr txBox="1">
            <a:spLocks noChangeArrowheads="1"/>
          </p:cNvSpPr>
          <p:nvPr/>
        </p:nvSpPr>
        <p:spPr bwMode="auto">
          <a:xfrm>
            <a:off x="10056814" y="1341438"/>
            <a:ext cx="611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Budget prévisionnel à voter</a:t>
            </a:r>
          </a:p>
        </p:txBody>
      </p:sp>
      <p:sp>
        <p:nvSpPr>
          <p:cNvPr id="80960" name="Text Box 94"/>
          <p:cNvSpPr txBox="1">
            <a:spLocks noChangeArrowheads="1"/>
          </p:cNvSpPr>
          <p:nvPr/>
        </p:nvSpPr>
        <p:spPr bwMode="auto">
          <a:xfrm>
            <a:off x="8831263" y="1341438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Exercice clos réalisé à approuver</a:t>
            </a:r>
          </a:p>
        </p:txBody>
      </p:sp>
      <p:sp>
        <p:nvSpPr>
          <p:cNvPr id="80961" name="Text Box 95"/>
          <p:cNvSpPr txBox="1">
            <a:spLocks noChangeArrowheads="1"/>
          </p:cNvSpPr>
          <p:nvPr/>
        </p:nvSpPr>
        <p:spPr bwMode="auto">
          <a:xfrm>
            <a:off x="5016501" y="1125538"/>
            <a:ext cx="1368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Le vote du budget prévisionnel</a:t>
            </a:r>
          </a:p>
        </p:txBody>
      </p:sp>
      <p:sp>
        <p:nvSpPr>
          <p:cNvPr id="80962" name="Text Box 96"/>
          <p:cNvSpPr txBox="1">
            <a:spLocks noChangeArrowheads="1"/>
          </p:cNvSpPr>
          <p:nvPr/>
        </p:nvSpPr>
        <p:spPr bwMode="auto">
          <a:xfrm>
            <a:off x="8039101" y="1108076"/>
            <a:ext cx="14398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Pour approbation des comptes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600">
              <a:latin typeface="Arial" panose="020B0604020202020204" pitchFamily="34" charset="0"/>
            </a:endParaRPr>
          </a:p>
        </p:txBody>
      </p:sp>
      <p:sp>
        <p:nvSpPr>
          <p:cNvPr id="80963" name="Rectangle 97"/>
          <p:cNvSpPr>
            <a:spLocks noChangeArrowheads="1"/>
          </p:cNvSpPr>
          <p:nvPr/>
        </p:nvSpPr>
        <p:spPr bwMode="auto">
          <a:xfrm>
            <a:off x="9439275" y="1125538"/>
            <a:ext cx="12394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Le vote du budget prévisionnel</a:t>
            </a:r>
          </a:p>
        </p:txBody>
      </p:sp>
      <p:sp>
        <p:nvSpPr>
          <p:cNvPr id="80964" name="Line 98"/>
          <p:cNvSpPr>
            <a:spLocks noChangeShapeType="1"/>
          </p:cNvSpPr>
          <p:nvPr/>
        </p:nvSpPr>
        <p:spPr bwMode="auto">
          <a:xfrm>
            <a:off x="10055225" y="1341439"/>
            <a:ext cx="0" cy="475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D8B088A-2B54-4CED-A632-43F2EC567CFA}"/>
              </a:ext>
            </a:extLst>
          </p:cNvPr>
          <p:cNvSpPr/>
          <p:nvPr/>
        </p:nvSpPr>
        <p:spPr>
          <a:xfrm>
            <a:off x="4648200" y="5132388"/>
            <a:ext cx="476250" cy="35401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A128912-FB20-40B9-A4F0-7B872822B98B}"/>
              </a:ext>
            </a:extLst>
          </p:cNvPr>
          <p:cNvSpPr/>
          <p:nvPr/>
        </p:nvSpPr>
        <p:spPr>
          <a:xfrm>
            <a:off x="8909051" y="5157789"/>
            <a:ext cx="530225" cy="352425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C5ABB69-0D80-4E1A-ADE8-A608D6D8B856}"/>
              </a:ext>
            </a:extLst>
          </p:cNvPr>
          <p:cNvSpPr/>
          <p:nvPr/>
        </p:nvSpPr>
        <p:spPr>
          <a:xfrm>
            <a:off x="4649788" y="5521326"/>
            <a:ext cx="476250" cy="314325"/>
          </a:xfrm>
          <a:prstGeom prst="rect">
            <a:avLst/>
          </a:prstGeom>
          <a:solidFill>
            <a:srgbClr val="92D050"/>
          </a:solidFill>
          <a:ln w="412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685A745-38A3-4532-9A30-BCDCEC8BCE6D}"/>
              </a:ext>
            </a:extLst>
          </p:cNvPr>
          <p:cNvSpPr/>
          <p:nvPr/>
        </p:nvSpPr>
        <p:spPr>
          <a:xfrm>
            <a:off x="8909051" y="5546727"/>
            <a:ext cx="559195" cy="314325"/>
          </a:xfrm>
          <a:prstGeom prst="rect">
            <a:avLst/>
          </a:prstGeom>
          <a:solidFill>
            <a:srgbClr val="FF0000"/>
          </a:solidFill>
          <a:ln w="412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3792538" y="5835651"/>
            <a:ext cx="2452687" cy="2571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excèdent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047037" y="5846763"/>
            <a:ext cx="2620963" cy="2571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déficit</a:t>
            </a:r>
          </a:p>
        </p:txBody>
      </p:sp>
    </p:spTree>
    <p:extLst>
      <p:ext uri="{BB962C8B-B14F-4D97-AF65-F5344CB8AC3E}">
        <p14:creationId xmlns:p14="http://schemas.microsoft.com/office/powerpoint/2010/main" val="12786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86" grpId="0" animBg="1"/>
      <p:bldP spid="8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CABD97-F995-40D0-962B-3CE1F18D7C79}"/>
              </a:ext>
            </a:extLst>
          </p:cNvPr>
          <p:cNvSpPr/>
          <p:nvPr/>
        </p:nvSpPr>
        <p:spPr>
          <a:xfrm>
            <a:off x="3367089" y="4005264"/>
            <a:ext cx="5456237" cy="357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PARTIE BASSE DE L’ANNEXE </a:t>
            </a:r>
            <a:r>
              <a:rPr lang="fr-FR" sz="2800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9053384" y="3188044"/>
            <a:ext cx="510746" cy="28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534930" y="5857102"/>
            <a:ext cx="510746" cy="201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534930" y="6104237"/>
            <a:ext cx="510746" cy="28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053384" y="6104237"/>
            <a:ext cx="510746" cy="28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841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51"/>
          <p:cNvSpPr txBox="1">
            <a:spLocks noChangeArrowheads="1"/>
          </p:cNvSpPr>
          <p:nvPr/>
        </p:nvSpPr>
        <p:spPr bwMode="auto">
          <a:xfrm>
            <a:off x="1776414" y="404813"/>
            <a:ext cx="525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86019" name="Rectangle 52"/>
          <p:cNvSpPr>
            <a:spLocks noChangeArrowheads="1"/>
          </p:cNvSpPr>
          <p:nvPr/>
        </p:nvSpPr>
        <p:spPr bwMode="auto">
          <a:xfrm>
            <a:off x="1847851" y="981076"/>
            <a:ext cx="3960813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20" name="Line 54"/>
          <p:cNvSpPr>
            <a:spLocks noChangeShapeType="1"/>
          </p:cNvSpPr>
          <p:nvPr/>
        </p:nvSpPr>
        <p:spPr bwMode="auto">
          <a:xfrm>
            <a:off x="4729163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21" name="Line 55"/>
          <p:cNvSpPr>
            <a:spLocks noChangeShapeType="1"/>
          </p:cNvSpPr>
          <p:nvPr/>
        </p:nvSpPr>
        <p:spPr bwMode="auto">
          <a:xfrm>
            <a:off x="52324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22" name="Text Box 56"/>
          <p:cNvSpPr txBox="1">
            <a:spLocks noChangeArrowheads="1"/>
          </p:cNvSpPr>
          <p:nvPr/>
        </p:nvSpPr>
        <p:spPr bwMode="auto">
          <a:xfrm>
            <a:off x="1776413" y="1125539"/>
            <a:ext cx="25209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677 Pertes sur créances                      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678 Charges exceptionnelles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68 Dépréciation sur créances douteuses  </a:t>
            </a:r>
          </a:p>
        </p:txBody>
      </p:sp>
      <p:sp>
        <p:nvSpPr>
          <p:cNvPr id="86023" name="Rectangle 57"/>
          <p:cNvSpPr>
            <a:spLocks noChangeArrowheads="1"/>
          </p:cNvSpPr>
          <p:nvPr/>
        </p:nvSpPr>
        <p:spPr bwMode="auto">
          <a:xfrm>
            <a:off x="5880101" y="981075"/>
            <a:ext cx="395922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24" name="Text Box 58"/>
          <p:cNvSpPr txBox="1">
            <a:spLocks noChangeArrowheads="1"/>
          </p:cNvSpPr>
          <p:nvPr/>
        </p:nvSpPr>
        <p:spPr bwMode="auto">
          <a:xfrm>
            <a:off x="6311901" y="404813"/>
            <a:ext cx="367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PRODUITS POURTRAVAUX ET AUTRES OPÉRATIONS EXCEPTIONNELLES</a:t>
            </a:r>
          </a:p>
        </p:txBody>
      </p:sp>
      <p:sp>
        <p:nvSpPr>
          <p:cNvPr id="86025" name="Text Box 59"/>
          <p:cNvSpPr txBox="1">
            <a:spLocks noChangeArrowheads="1"/>
          </p:cNvSpPr>
          <p:nvPr/>
        </p:nvSpPr>
        <p:spPr bwMode="auto">
          <a:xfrm>
            <a:off x="5880100" y="1125538"/>
            <a:ext cx="2159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702 ProvisionS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86026" name="Line 65"/>
          <p:cNvSpPr>
            <a:spLocks noChangeShapeType="1"/>
          </p:cNvSpPr>
          <p:nvPr/>
        </p:nvSpPr>
        <p:spPr bwMode="auto">
          <a:xfrm>
            <a:off x="5880101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27" name="Text Box 66"/>
          <p:cNvSpPr txBox="1">
            <a:spLocks noChangeArrowheads="1"/>
          </p:cNvSpPr>
          <p:nvPr/>
        </p:nvSpPr>
        <p:spPr bwMode="auto">
          <a:xfrm>
            <a:off x="6383339" y="5734050"/>
            <a:ext cx="172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86028" name="Text Box 67"/>
          <p:cNvSpPr txBox="1">
            <a:spLocks noChangeArrowheads="1"/>
          </p:cNvSpPr>
          <p:nvPr/>
        </p:nvSpPr>
        <p:spPr bwMode="auto">
          <a:xfrm>
            <a:off x="7246939" y="6021389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6029" name="Line 68"/>
          <p:cNvSpPr>
            <a:spLocks noChangeShapeType="1"/>
          </p:cNvSpPr>
          <p:nvPr/>
        </p:nvSpPr>
        <p:spPr bwMode="auto">
          <a:xfrm>
            <a:off x="1847851" y="602138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30" name="Line 69"/>
          <p:cNvSpPr>
            <a:spLocks noChangeShapeType="1"/>
          </p:cNvSpPr>
          <p:nvPr/>
        </p:nvSpPr>
        <p:spPr bwMode="auto">
          <a:xfrm>
            <a:off x="1847851" y="6308725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31" name="Line 70"/>
          <p:cNvSpPr>
            <a:spLocks noChangeShapeType="1"/>
          </p:cNvSpPr>
          <p:nvPr/>
        </p:nvSpPr>
        <p:spPr bwMode="auto">
          <a:xfrm flipH="1">
            <a:off x="5808663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32" name="Text Box 71"/>
          <p:cNvSpPr txBox="1">
            <a:spLocks noChangeArrowheads="1"/>
          </p:cNvSpPr>
          <p:nvPr/>
        </p:nvSpPr>
        <p:spPr bwMode="auto">
          <a:xfrm>
            <a:off x="2640014" y="5734050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86033" name="Text Box 72"/>
          <p:cNvSpPr txBox="1">
            <a:spLocks noChangeArrowheads="1"/>
          </p:cNvSpPr>
          <p:nvPr/>
        </p:nvSpPr>
        <p:spPr bwMode="auto">
          <a:xfrm>
            <a:off x="3000375" y="6021389"/>
            <a:ext cx="1081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6034" name="Rectangle 80"/>
          <p:cNvSpPr>
            <a:spLocks noChangeArrowheads="1"/>
          </p:cNvSpPr>
          <p:nvPr/>
        </p:nvSpPr>
        <p:spPr bwMode="auto">
          <a:xfrm>
            <a:off x="4152901" y="6021389"/>
            <a:ext cx="57626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35" name="Rectangle 81"/>
          <p:cNvSpPr>
            <a:spLocks noChangeArrowheads="1"/>
          </p:cNvSpPr>
          <p:nvPr/>
        </p:nvSpPr>
        <p:spPr bwMode="auto">
          <a:xfrm>
            <a:off x="4729164" y="6021389"/>
            <a:ext cx="503237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36" name="Rectangle 82"/>
          <p:cNvSpPr>
            <a:spLocks noChangeArrowheads="1"/>
          </p:cNvSpPr>
          <p:nvPr/>
        </p:nvSpPr>
        <p:spPr bwMode="auto">
          <a:xfrm>
            <a:off x="8183563" y="6021389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37" name="Rectangle 83"/>
          <p:cNvSpPr>
            <a:spLocks noChangeArrowheads="1"/>
          </p:cNvSpPr>
          <p:nvPr/>
        </p:nvSpPr>
        <p:spPr bwMode="auto">
          <a:xfrm>
            <a:off x="8759826" y="6021389"/>
            <a:ext cx="506413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6038" name="Line 98"/>
          <p:cNvSpPr>
            <a:spLocks noChangeShapeType="1"/>
          </p:cNvSpPr>
          <p:nvPr/>
        </p:nvSpPr>
        <p:spPr bwMode="auto">
          <a:xfrm>
            <a:off x="1847850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39" name="Line 100"/>
          <p:cNvSpPr>
            <a:spLocks noChangeShapeType="1"/>
          </p:cNvSpPr>
          <p:nvPr/>
        </p:nvSpPr>
        <p:spPr bwMode="auto">
          <a:xfrm flipV="1">
            <a:off x="41529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40" name="Line 101"/>
          <p:cNvSpPr>
            <a:spLocks noChangeShapeType="1"/>
          </p:cNvSpPr>
          <p:nvPr/>
        </p:nvSpPr>
        <p:spPr bwMode="auto">
          <a:xfrm>
            <a:off x="5880101" y="5734050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41" name="Line 102"/>
          <p:cNvSpPr>
            <a:spLocks noChangeShapeType="1"/>
          </p:cNvSpPr>
          <p:nvPr/>
        </p:nvSpPr>
        <p:spPr bwMode="auto">
          <a:xfrm flipV="1">
            <a:off x="81835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42" name="Line 103"/>
          <p:cNvSpPr>
            <a:spLocks noChangeShapeType="1"/>
          </p:cNvSpPr>
          <p:nvPr/>
        </p:nvSpPr>
        <p:spPr bwMode="auto">
          <a:xfrm flipV="1">
            <a:off x="8759825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043" name="Line 104"/>
          <p:cNvSpPr>
            <a:spLocks noChangeShapeType="1"/>
          </p:cNvSpPr>
          <p:nvPr/>
        </p:nvSpPr>
        <p:spPr bwMode="auto">
          <a:xfrm flipV="1">
            <a:off x="92630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1442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1"/>
          <p:cNvSpPr txBox="1">
            <a:spLocks noChangeArrowheads="1"/>
          </p:cNvSpPr>
          <p:nvPr/>
        </p:nvSpPr>
        <p:spPr bwMode="auto">
          <a:xfrm>
            <a:off x="1776414" y="404813"/>
            <a:ext cx="525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88067" name="Rectangle 52"/>
          <p:cNvSpPr>
            <a:spLocks noChangeArrowheads="1"/>
          </p:cNvSpPr>
          <p:nvPr/>
        </p:nvSpPr>
        <p:spPr bwMode="auto">
          <a:xfrm>
            <a:off x="1847851" y="981076"/>
            <a:ext cx="3960813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68" name="Line 54"/>
          <p:cNvSpPr>
            <a:spLocks noChangeShapeType="1"/>
          </p:cNvSpPr>
          <p:nvPr/>
        </p:nvSpPr>
        <p:spPr bwMode="auto">
          <a:xfrm>
            <a:off x="4729163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69" name="Line 55"/>
          <p:cNvSpPr>
            <a:spLocks noChangeShapeType="1"/>
          </p:cNvSpPr>
          <p:nvPr/>
        </p:nvSpPr>
        <p:spPr bwMode="auto">
          <a:xfrm>
            <a:off x="52324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70" name="Text Box 56"/>
          <p:cNvSpPr txBox="1">
            <a:spLocks noChangeArrowheads="1"/>
          </p:cNvSpPr>
          <p:nvPr/>
        </p:nvSpPr>
        <p:spPr bwMode="auto">
          <a:xfrm>
            <a:off x="1776413" y="1125539"/>
            <a:ext cx="25209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677 Pertes sur créances                      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678 Charges exceptionnelles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68 Dépréciation sur créances douteuses  </a:t>
            </a:r>
          </a:p>
        </p:txBody>
      </p:sp>
      <p:sp>
        <p:nvSpPr>
          <p:cNvPr id="88071" name="Rectangle 57"/>
          <p:cNvSpPr>
            <a:spLocks noChangeArrowheads="1"/>
          </p:cNvSpPr>
          <p:nvPr/>
        </p:nvSpPr>
        <p:spPr bwMode="auto">
          <a:xfrm>
            <a:off x="5880101" y="981075"/>
            <a:ext cx="395922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72" name="Text Box 58"/>
          <p:cNvSpPr txBox="1">
            <a:spLocks noChangeArrowheads="1"/>
          </p:cNvSpPr>
          <p:nvPr/>
        </p:nvSpPr>
        <p:spPr bwMode="auto">
          <a:xfrm>
            <a:off x="6311901" y="404813"/>
            <a:ext cx="367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PRODUITS POURTRAVAUX ET AUTRES OPÉRATIONS EXCEPTIONNELLES</a:t>
            </a:r>
          </a:p>
        </p:txBody>
      </p:sp>
      <p:sp>
        <p:nvSpPr>
          <p:cNvPr id="88073" name="Text Box 59"/>
          <p:cNvSpPr txBox="1">
            <a:spLocks noChangeArrowheads="1"/>
          </p:cNvSpPr>
          <p:nvPr/>
        </p:nvSpPr>
        <p:spPr bwMode="auto">
          <a:xfrm>
            <a:off x="5880100" y="1125538"/>
            <a:ext cx="2159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702 ProvisionS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88074" name="Line 65"/>
          <p:cNvSpPr>
            <a:spLocks noChangeShapeType="1"/>
          </p:cNvSpPr>
          <p:nvPr/>
        </p:nvSpPr>
        <p:spPr bwMode="auto">
          <a:xfrm>
            <a:off x="5880101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75" name="Text Box 66"/>
          <p:cNvSpPr txBox="1">
            <a:spLocks noChangeArrowheads="1"/>
          </p:cNvSpPr>
          <p:nvPr/>
        </p:nvSpPr>
        <p:spPr bwMode="auto">
          <a:xfrm>
            <a:off x="6383339" y="5734050"/>
            <a:ext cx="172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88076" name="Text Box 67"/>
          <p:cNvSpPr txBox="1">
            <a:spLocks noChangeArrowheads="1"/>
          </p:cNvSpPr>
          <p:nvPr/>
        </p:nvSpPr>
        <p:spPr bwMode="auto">
          <a:xfrm>
            <a:off x="7246939" y="6021389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8077" name="Line 68"/>
          <p:cNvSpPr>
            <a:spLocks noChangeShapeType="1"/>
          </p:cNvSpPr>
          <p:nvPr/>
        </p:nvSpPr>
        <p:spPr bwMode="auto">
          <a:xfrm>
            <a:off x="1847851" y="602138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78" name="Line 69"/>
          <p:cNvSpPr>
            <a:spLocks noChangeShapeType="1"/>
          </p:cNvSpPr>
          <p:nvPr/>
        </p:nvSpPr>
        <p:spPr bwMode="auto">
          <a:xfrm>
            <a:off x="1847851" y="6308725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79" name="Line 70"/>
          <p:cNvSpPr>
            <a:spLocks noChangeShapeType="1"/>
          </p:cNvSpPr>
          <p:nvPr/>
        </p:nvSpPr>
        <p:spPr bwMode="auto">
          <a:xfrm flipH="1">
            <a:off x="5808663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80" name="Text Box 71"/>
          <p:cNvSpPr txBox="1">
            <a:spLocks noChangeArrowheads="1"/>
          </p:cNvSpPr>
          <p:nvPr/>
        </p:nvSpPr>
        <p:spPr bwMode="auto">
          <a:xfrm>
            <a:off x="2640014" y="5734050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88081" name="Text Box 72"/>
          <p:cNvSpPr txBox="1">
            <a:spLocks noChangeArrowheads="1"/>
          </p:cNvSpPr>
          <p:nvPr/>
        </p:nvSpPr>
        <p:spPr bwMode="auto">
          <a:xfrm>
            <a:off x="3000375" y="6021389"/>
            <a:ext cx="1081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8082" name="Rectangle 80"/>
          <p:cNvSpPr>
            <a:spLocks noChangeArrowheads="1"/>
          </p:cNvSpPr>
          <p:nvPr/>
        </p:nvSpPr>
        <p:spPr bwMode="auto">
          <a:xfrm>
            <a:off x="4152901" y="6021389"/>
            <a:ext cx="57626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83" name="Rectangle 81"/>
          <p:cNvSpPr>
            <a:spLocks noChangeArrowheads="1"/>
          </p:cNvSpPr>
          <p:nvPr/>
        </p:nvSpPr>
        <p:spPr bwMode="auto">
          <a:xfrm>
            <a:off x="4729164" y="6021389"/>
            <a:ext cx="503237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84" name="Rectangle 82"/>
          <p:cNvSpPr>
            <a:spLocks noChangeArrowheads="1"/>
          </p:cNvSpPr>
          <p:nvPr/>
        </p:nvSpPr>
        <p:spPr bwMode="auto">
          <a:xfrm>
            <a:off x="8183563" y="6021389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85" name="Rectangle 83"/>
          <p:cNvSpPr>
            <a:spLocks noChangeArrowheads="1"/>
          </p:cNvSpPr>
          <p:nvPr/>
        </p:nvSpPr>
        <p:spPr bwMode="auto">
          <a:xfrm>
            <a:off x="8759826" y="6021389"/>
            <a:ext cx="506413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8086" name="Line 98"/>
          <p:cNvSpPr>
            <a:spLocks noChangeShapeType="1"/>
          </p:cNvSpPr>
          <p:nvPr/>
        </p:nvSpPr>
        <p:spPr bwMode="auto">
          <a:xfrm>
            <a:off x="1847850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87" name="Line 100"/>
          <p:cNvSpPr>
            <a:spLocks noChangeShapeType="1"/>
          </p:cNvSpPr>
          <p:nvPr/>
        </p:nvSpPr>
        <p:spPr bwMode="auto">
          <a:xfrm flipV="1">
            <a:off x="41529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88" name="Line 101"/>
          <p:cNvSpPr>
            <a:spLocks noChangeShapeType="1"/>
          </p:cNvSpPr>
          <p:nvPr/>
        </p:nvSpPr>
        <p:spPr bwMode="auto">
          <a:xfrm>
            <a:off x="5880101" y="5734050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89" name="Line 102"/>
          <p:cNvSpPr>
            <a:spLocks noChangeShapeType="1"/>
          </p:cNvSpPr>
          <p:nvPr/>
        </p:nvSpPr>
        <p:spPr bwMode="auto">
          <a:xfrm flipV="1">
            <a:off x="81835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90" name="Line 103"/>
          <p:cNvSpPr>
            <a:spLocks noChangeShapeType="1"/>
          </p:cNvSpPr>
          <p:nvPr/>
        </p:nvSpPr>
        <p:spPr bwMode="auto">
          <a:xfrm flipV="1">
            <a:off x="8759825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8091" name="Line 104"/>
          <p:cNvSpPr>
            <a:spLocks noChangeShapeType="1"/>
          </p:cNvSpPr>
          <p:nvPr/>
        </p:nvSpPr>
        <p:spPr bwMode="auto">
          <a:xfrm flipV="1">
            <a:off x="92630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789A6B-DD8B-4A22-8997-A46933941779}"/>
              </a:ext>
            </a:extLst>
          </p:cNvPr>
          <p:cNvSpPr/>
          <p:nvPr/>
        </p:nvSpPr>
        <p:spPr>
          <a:xfrm>
            <a:off x="1773238" y="930276"/>
            <a:ext cx="2392362" cy="3222625"/>
          </a:xfrm>
          <a:prstGeom prst="rect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8967CF-16B0-4D91-91B1-81F78B07F870}"/>
              </a:ext>
            </a:extLst>
          </p:cNvPr>
          <p:cNvSpPr/>
          <p:nvPr/>
        </p:nvSpPr>
        <p:spPr>
          <a:xfrm>
            <a:off x="5807076" y="979488"/>
            <a:ext cx="2392363" cy="4767262"/>
          </a:xfrm>
          <a:prstGeom prst="rect">
            <a:avLst/>
          </a:prstGeom>
          <a:noFill/>
          <a:ln w="14922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94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2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51"/>
          <p:cNvSpPr txBox="1">
            <a:spLocks noChangeArrowheads="1"/>
          </p:cNvSpPr>
          <p:nvPr/>
        </p:nvSpPr>
        <p:spPr bwMode="auto">
          <a:xfrm>
            <a:off x="1776414" y="404813"/>
            <a:ext cx="525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87043" name="Rectangle 52"/>
          <p:cNvSpPr>
            <a:spLocks noChangeArrowheads="1"/>
          </p:cNvSpPr>
          <p:nvPr/>
        </p:nvSpPr>
        <p:spPr bwMode="auto">
          <a:xfrm>
            <a:off x="1847851" y="981076"/>
            <a:ext cx="3960813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44" name="Line 54"/>
          <p:cNvSpPr>
            <a:spLocks noChangeShapeType="1"/>
          </p:cNvSpPr>
          <p:nvPr/>
        </p:nvSpPr>
        <p:spPr bwMode="auto">
          <a:xfrm>
            <a:off x="4729163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45" name="Line 55"/>
          <p:cNvSpPr>
            <a:spLocks noChangeShapeType="1"/>
          </p:cNvSpPr>
          <p:nvPr/>
        </p:nvSpPr>
        <p:spPr bwMode="auto">
          <a:xfrm>
            <a:off x="52324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46" name="Text Box 56"/>
          <p:cNvSpPr txBox="1">
            <a:spLocks noChangeArrowheads="1"/>
          </p:cNvSpPr>
          <p:nvPr/>
        </p:nvSpPr>
        <p:spPr bwMode="auto">
          <a:xfrm>
            <a:off x="1776413" y="1125539"/>
            <a:ext cx="25209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677 Pertes sur créances                      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678 Charges exceptionnelles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68 Dépréciation sur créances douteuses  </a:t>
            </a:r>
          </a:p>
        </p:txBody>
      </p:sp>
      <p:sp>
        <p:nvSpPr>
          <p:cNvPr id="87047" name="Rectangle 57"/>
          <p:cNvSpPr>
            <a:spLocks noChangeArrowheads="1"/>
          </p:cNvSpPr>
          <p:nvPr/>
        </p:nvSpPr>
        <p:spPr bwMode="auto">
          <a:xfrm>
            <a:off x="5880101" y="981075"/>
            <a:ext cx="395922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48" name="Text Box 58"/>
          <p:cNvSpPr txBox="1">
            <a:spLocks noChangeArrowheads="1"/>
          </p:cNvSpPr>
          <p:nvPr/>
        </p:nvSpPr>
        <p:spPr bwMode="auto">
          <a:xfrm>
            <a:off x="6311901" y="404813"/>
            <a:ext cx="367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PRODUITS POURTRAVAUX ET AUTRES OPÉRATIONS EXCEPTIONNELLES</a:t>
            </a:r>
          </a:p>
        </p:txBody>
      </p:sp>
      <p:sp>
        <p:nvSpPr>
          <p:cNvPr id="87049" name="Text Box 59"/>
          <p:cNvSpPr txBox="1">
            <a:spLocks noChangeArrowheads="1"/>
          </p:cNvSpPr>
          <p:nvPr/>
        </p:nvSpPr>
        <p:spPr bwMode="auto">
          <a:xfrm>
            <a:off x="5880100" y="1125538"/>
            <a:ext cx="2159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702 ProvisionS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87050" name="Line 65"/>
          <p:cNvSpPr>
            <a:spLocks noChangeShapeType="1"/>
          </p:cNvSpPr>
          <p:nvPr/>
        </p:nvSpPr>
        <p:spPr bwMode="auto">
          <a:xfrm>
            <a:off x="5880101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51" name="Text Box 66"/>
          <p:cNvSpPr txBox="1">
            <a:spLocks noChangeArrowheads="1"/>
          </p:cNvSpPr>
          <p:nvPr/>
        </p:nvSpPr>
        <p:spPr bwMode="auto">
          <a:xfrm>
            <a:off x="6383339" y="5734050"/>
            <a:ext cx="172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87052" name="Text Box 67"/>
          <p:cNvSpPr txBox="1">
            <a:spLocks noChangeArrowheads="1"/>
          </p:cNvSpPr>
          <p:nvPr/>
        </p:nvSpPr>
        <p:spPr bwMode="auto">
          <a:xfrm>
            <a:off x="7246939" y="6021389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7053" name="Line 68"/>
          <p:cNvSpPr>
            <a:spLocks noChangeShapeType="1"/>
          </p:cNvSpPr>
          <p:nvPr/>
        </p:nvSpPr>
        <p:spPr bwMode="auto">
          <a:xfrm>
            <a:off x="1847851" y="602138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54" name="Line 69"/>
          <p:cNvSpPr>
            <a:spLocks noChangeShapeType="1"/>
          </p:cNvSpPr>
          <p:nvPr/>
        </p:nvSpPr>
        <p:spPr bwMode="auto">
          <a:xfrm>
            <a:off x="1847851" y="6308725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55" name="Line 70"/>
          <p:cNvSpPr>
            <a:spLocks noChangeShapeType="1"/>
          </p:cNvSpPr>
          <p:nvPr/>
        </p:nvSpPr>
        <p:spPr bwMode="auto">
          <a:xfrm flipH="1">
            <a:off x="5808663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56" name="Text Box 71"/>
          <p:cNvSpPr txBox="1">
            <a:spLocks noChangeArrowheads="1"/>
          </p:cNvSpPr>
          <p:nvPr/>
        </p:nvSpPr>
        <p:spPr bwMode="auto">
          <a:xfrm>
            <a:off x="2640014" y="5734050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87057" name="Text Box 72"/>
          <p:cNvSpPr txBox="1">
            <a:spLocks noChangeArrowheads="1"/>
          </p:cNvSpPr>
          <p:nvPr/>
        </p:nvSpPr>
        <p:spPr bwMode="auto">
          <a:xfrm>
            <a:off x="3000375" y="6021389"/>
            <a:ext cx="1081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7058" name="Rectangle 80"/>
          <p:cNvSpPr>
            <a:spLocks noChangeArrowheads="1"/>
          </p:cNvSpPr>
          <p:nvPr/>
        </p:nvSpPr>
        <p:spPr bwMode="auto">
          <a:xfrm>
            <a:off x="4152901" y="6021389"/>
            <a:ext cx="57626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59" name="Rectangle 81"/>
          <p:cNvSpPr>
            <a:spLocks noChangeArrowheads="1"/>
          </p:cNvSpPr>
          <p:nvPr/>
        </p:nvSpPr>
        <p:spPr bwMode="auto">
          <a:xfrm>
            <a:off x="4729164" y="6021389"/>
            <a:ext cx="503237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60" name="Rectangle 82"/>
          <p:cNvSpPr>
            <a:spLocks noChangeArrowheads="1"/>
          </p:cNvSpPr>
          <p:nvPr/>
        </p:nvSpPr>
        <p:spPr bwMode="auto">
          <a:xfrm>
            <a:off x="8183563" y="6021389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61" name="Rectangle 83"/>
          <p:cNvSpPr>
            <a:spLocks noChangeArrowheads="1"/>
          </p:cNvSpPr>
          <p:nvPr/>
        </p:nvSpPr>
        <p:spPr bwMode="auto">
          <a:xfrm>
            <a:off x="8759826" y="6021389"/>
            <a:ext cx="506413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7062" name="Line 98"/>
          <p:cNvSpPr>
            <a:spLocks noChangeShapeType="1"/>
          </p:cNvSpPr>
          <p:nvPr/>
        </p:nvSpPr>
        <p:spPr bwMode="auto">
          <a:xfrm>
            <a:off x="1847850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63" name="Line 100"/>
          <p:cNvSpPr>
            <a:spLocks noChangeShapeType="1"/>
          </p:cNvSpPr>
          <p:nvPr/>
        </p:nvSpPr>
        <p:spPr bwMode="auto">
          <a:xfrm flipV="1">
            <a:off x="41529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64" name="Line 101"/>
          <p:cNvSpPr>
            <a:spLocks noChangeShapeType="1"/>
          </p:cNvSpPr>
          <p:nvPr/>
        </p:nvSpPr>
        <p:spPr bwMode="auto">
          <a:xfrm>
            <a:off x="5880101" y="5734050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65" name="Line 102"/>
          <p:cNvSpPr>
            <a:spLocks noChangeShapeType="1"/>
          </p:cNvSpPr>
          <p:nvPr/>
        </p:nvSpPr>
        <p:spPr bwMode="auto">
          <a:xfrm flipV="1">
            <a:off x="81835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66" name="Line 103"/>
          <p:cNvSpPr>
            <a:spLocks noChangeShapeType="1"/>
          </p:cNvSpPr>
          <p:nvPr/>
        </p:nvSpPr>
        <p:spPr bwMode="auto">
          <a:xfrm flipV="1">
            <a:off x="8759825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067" name="Line 104"/>
          <p:cNvSpPr>
            <a:spLocks noChangeShapeType="1"/>
          </p:cNvSpPr>
          <p:nvPr/>
        </p:nvSpPr>
        <p:spPr bwMode="auto">
          <a:xfrm flipV="1">
            <a:off x="92630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" name="Flèche : haut 28">
            <a:extLst>
              <a:ext uri="{FF2B5EF4-FFF2-40B4-BE49-F238E27FC236}">
                <a16:creationId xmlns:a16="http://schemas.microsoft.com/office/drawing/2014/main" id="{CE73950B-9E6D-493B-9D46-03B17869D9FB}"/>
              </a:ext>
            </a:extLst>
          </p:cNvPr>
          <p:cNvSpPr/>
          <p:nvPr/>
        </p:nvSpPr>
        <p:spPr>
          <a:xfrm>
            <a:off x="4773613" y="1844676"/>
            <a:ext cx="379412" cy="18637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lèche : haut 29">
            <a:extLst>
              <a:ext uri="{FF2B5EF4-FFF2-40B4-BE49-F238E27FC236}">
                <a16:creationId xmlns:a16="http://schemas.microsoft.com/office/drawing/2014/main" id="{0969B240-76E3-4CED-AE47-7FEE7F2BD4D9}"/>
              </a:ext>
            </a:extLst>
          </p:cNvPr>
          <p:cNvSpPr/>
          <p:nvPr/>
        </p:nvSpPr>
        <p:spPr>
          <a:xfrm>
            <a:off x="5354638" y="1878013"/>
            <a:ext cx="381000" cy="186531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Flèche : haut 32">
            <a:extLst>
              <a:ext uri="{FF2B5EF4-FFF2-40B4-BE49-F238E27FC236}">
                <a16:creationId xmlns:a16="http://schemas.microsoft.com/office/drawing/2014/main" id="{82919953-47A7-422B-831F-872C4FFA14A7}"/>
              </a:ext>
            </a:extLst>
          </p:cNvPr>
          <p:cNvSpPr/>
          <p:nvPr/>
        </p:nvSpPr>
        <p:spPr>
          <a:xfrm>
            <a:off x="8820150" y="1341439"/>
            <a:ext cx="381000" cy="18637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6884E2B7-398A-4208-BEEC-B9EC69A41910}"/>
              </a:ext>
            </a:extLst>
          </p:cNvPr>
          <p:cNvSpPr/>
          <p:nvPr/>
        </p:nvSpPr>
        <p:spPr>
          <a:xfrm>
            <a:off x="9386888" y="1341439"/>
            <a:ext cx="379412" cy="186372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1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51"/>
          <p:cNvSpPr txBox="1">
            <a:spLocks noChangeArrowheads="1"/>
          </p:cNvSpPr>
          <p:nvPr/>
        </p:nvSpPr>
        <p:spPr bwMode="auto">
          <a:xfrm>
            <a:off x="1776414" y="404813"/>
            <a:ext cx="525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89091" name="Rectangle 52"/>
          <p:cNvSpPr>
            <a:spLocks noChangeArrowheads="1"/>
          </p:cNvSpPr>
          <p:nvPr/>
        </p:nvSpPr>
        <p:spPr bwMode="auto">
          <a:xfrm>
            <a:off x="1847851" y="981076"/>
            <a:ext cx="3960813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092" name="Line 54"/>
          <p:cNvSpPr>
            <a:spLocks noChangeShapeType="1"/>
          </p:cNvSpPr>
          <p:nvPr/>
        </p:nvSpPr>
        <p:spPr bwMode="auto">
          <a:xfrm>
            <a:off x="4729163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093" name="Line 55"/>
          <p:cNvSpPr>
            <a:spLocks noChangeShapeType="1"/>
          </p:cNvSpPr>
          <p:nvPr/>
        </p:nvSpPr>
        <p:spPr bwMode="auto">
          <a:xfrm>
            <a:off x="52324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094" name="Text Box 56"/>
          <p:cNvSpPr txBox="1">
            <a:spLocks noChangeArrowheads="1"/>
          </p:cNvSpPr>
          <p:nvPr/>
        </p:nvSpPr>
        <p:spPr bwMode="auto">
          <a:xfrm>
            <a:off x="1776413" y="1125539"/>
            <a:ext cx="25209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677 Pertes sur créances                      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678 Charges exceptionnelles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68 Dépréciation sur créances douteuses  </a:t>
            </a:r>
          </a:p>
        </p:txBody>
      </p:sp>
      <p:sp>
        <p:nvSpPr>
          <p:cNvPr id="89095" name="Rectangle 57"/>
          <p:cNvSpPr>
            <a:spLocks noChangeArrowheads="1"/>
          </p:cNvSpPr>
          <p:nvPr/>
        </p:nvSpPr>
        <p:spPr bwMode="auto">
          <a:xfrm>
            <a:off x="5880101" y="981075"/>
            <a:ext cx="395922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096" name="Text Box 58"/>
          <p:cNvSpPr txBox="1">
            <a:spLocks noChangeArrowheads="1"/>
          </p:cNvSpPr>
          <p:nvPr/>
        </p:nvSpPr>
        <p:spPr bwMode="auto">
          <a:xfrm>
            <a:off x="6311901" y="404813"/>
            <a:ext cx="367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PRODUITS POURTRAVAUX ET AUTRES OPÉRATIONS EXCEPTIONNELLES</a:t>
            </a:r>
          </a:p>
        </p:txBody>
      </p:sp>
      <p:sp>
        <p:nvSpPr>
          <p:cNvPr id="89097" name="Text Box 59"/>
          <p:cNvSpPr txBox="1">
            <a:spLocks noChangeArrowheads="1"/>
          </p:cNvSpPr>
          <p:nvPr/>
        </p:nvSpPr>
        <p:spPr bwMode="auto">
          <a:xfrm>
            <a:off x="5880100" y="1125538"/>
            <a:ext cx="2159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702 ProvisionS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89098" name="Line 65"/>
          <p:cNvSpPr>
            <a:spLocks noChangeShapeType="1"/>
          </p:cNvSpPr>
          <p:nvPr/>
        </p:nvSpPr>
        <p:spPr bwMode="auto">
          <a:xfrm>
            <a:off x="5880101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099" name="Text Box 66"/>
          <p:cNvSpPr txBox="1">
            <a:spLocks noChangeArrowheads="1"/>
          </p:cNvSpPr>
          <p:nvPr/>
        </p:nvSpPr>
        <p:spPr bwMode="auto">
          <a:xfrm>
            <a:off x="6383339" y="5734050"/>
            <a:ext cx="172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89100" name="Text Box 67"/>
          <p:cNvSpPr txBox="1">
            <a:spLocks noChangeArrowheads="1"/>
          </p:cNvSpPr>
          <p:nvPr/>
        </p:nvSpPr>
        <p:spPr bwMode="auto">
          <a:xfrm>
            <a:off x="7246939" y="6021389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9101" name="Line 68"/>
          <p:cNvSpPr>
            <a:spLocks noChangeShapeType="1"/>
          </p:cNvSpPr>
          <p:nvPr/>
        </p:nvSpPr>
        <p:spPr bwMode="auto">
          <a:xfrm>
            <a:off x="1847851" y="602138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02" name="Line 69"/>
          <p:cNvSpPr>
            <a:spLocks noChangeShapeType="1"/>
          </p:cNvSpPr>
          <p:nvPr/>
        </p:nvSpPr>
        <p:spPr bwMode="auto">
          <a:xfrm>
            <a:off x="1847851" y="6308725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03" name="Line 70"/>
          <p:cNvSpPr>
            <a:spLocks noChangeShapeType="1"/>
          </p:cNvSpPr>
          <p:nvPr/>
        </p:nvSpPr>
        <p:spPr bwMode="auto">
          <a:xfrm flipH="1">
            <a:off x="5808663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04" name="Text Box 71"/>
          <p:cNvSpPr txBox="1">
            <a:spLocks noChangeArrowheads="1"/>
          </p:cNvSpPr>
          <p:nvPr/>
        </p:nvSpPr>
        <p:spPr bwMode="auto">
          <a:xfrm>
            <a:off x="2640014" y="5734050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89105" name="Text Box 72"/>
          <p:cNvSpPr txBox="1">
            <a:spLocks noChangeArrowheads="1"/>
          </p:cNvSpPr>
          <p:nvPr/>
        </p:nvSpPr>
        <p:spPr bwMode="auto">
          <a:xfrm>
            <a:off x="3000375" y="6021389"/>
            <a:ext cx="1081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89106" name="Rectangle 80"/>
          <p:cNvSpPr>
            <a:spLocks noChangeArrowheads="1"/>
          </p:cNvSpPr>
          <p:nvPr/>
        </p:nvSpPr>
        <p:spPr bwMode="auto">
          <a:xfrm>
            <a:off x="4152901" y="6021389"/>
            <a:ext cx="57626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107" name="Rectangle 81"/>
          <p:cNvSpPr>
            <a:spLocks noChangeArrowheads="1"/>
          </p:cNvSpPr>
          <p:nvPr/>
        </p:nvSpPr>
        <p:spPr bwMode="auto">
          <a:xfrm>
            <a:off x="4729164" y="6021389"/>
            <a:ext cx="503237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108" name="Rectangle 82"/>
          <p:cNvSpPr>
            <a:spLocks noChangeArrowheads="1"/>
          </p:cNvSpPr>
          <p:nvPr/>
        </p:nvSpPr>
        <p:spPr bwMode="auto">
          <a:xfrm>
            <a:off x="8183563" y="6021389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109" name="Rectangle 83"/>
          <p:cNvSpPr>
            <a:spLocks noChangeArrowheads="1"/>
          </p:cNvSpPr>
          <p:nvPr/>
        </p:nvSpPr>
        <p:spPr bwMode="auto">
          <a:xfrm>
            <a:off x="8759826" y="6021389"/>
            <a:ext cx="506413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89110" name="Line 98"/>
          <p:cNvSpPr>
            <a:spLocks noChangeShapeType="1"/>
          </p:cNvSpPr>
          <p:nvPr/>
        </p:nvSpPr>
        <p:spPr bwMode="auto">
          <a:xfrm>
            <a:off x="1847850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11" name="Line 100"/>
          <p:cNvSpPr>
            <a:spLocks noChangeShapeType="1"/>
          </p:cNvSpPr>
          <p:nvPr/>
        </p:nvSpPr>
        <p:spPr bwMode="auto">
          <a:xfrm flipV="1">
            <a:off x="41529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12" name="Line 101"/>
          <p:cNvSpPr>
            <a:spLocks noChangeShapeType="1"/>
          </p:cNvSpPr>
          <p:nvPr/>
        </p:nvSpPr>
        <p:spPr bwMode="auto">
          <a:xfrm>
            <a:off x="5880101" y="5734050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13" name="Line 102"/>
          <p:cNvSpPr>
            <a:spLocks noChangeShapeType="1"/>
          </p:cNvSpPr>
          <p:nvPr/>
        </p:nvSpPr>
        <p:spPr bwMode="auto">
          <a:xfrm flipV="1">
            <a:off x="81835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14" name="Line 103"/>
          <p:cNvSpPr>
            <a:spLocks noChangeShapeType="1"/>
          </p:cNvSpPr>
          <p:nvPr/>
        </p:nvSpPr>
        <p:spPr bwMode="auto">
          <a:xfrm flipV="1">
            <a:off x="8759825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115" name="Line 104"/>
          <p:cNvSpPr>
            <a:spLocks noChangeShapeType="1"/>
          </p:cNvSpPr>
          <p:nvPr/>
        </p:nvSpPr>
        <p:spPr bwMode="auto">
          <a:xfrm flipV="1">
            <a:off x="92630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lèche : haut 32">
            <a:extLst>
              <a:ext uri="{FF2B5EF4-FFF2-40B4-BE49-F238E27FC236}">
                <a16:creationId xmlns:a16="http://schemas.microsoft.com/office/drawing/2014/main" id="{AAAA14DA-672A-4526-8280-C32DD3A5EBDE}"/>
              </a:ext>
            </a:extLst>
          </p:cNvPr>
          <p:cNvSpPr/>
          <p:nvPr/>
        </p:nvSpPr>
        <p:spPr>
          <a:xfrm>
            <a:off x="8802688" y="1268413"/>
            <a:ext cx="381000" cy="186531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033D0A13-94B2-40CA-B1A1-31F80C042A13}"/>
              </a:ext>
            </a:extLst>
          </p:cNvPr>
          <p:cNvSpPr/>
          <p:nvPr/>
        </p:nvSpPr>
        <p:spPr>
          <a:xfrm>
            <a:off x="9320213" y="1270001"/>
            <a:ext cx="381000" cy="1865313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E7512B5-4D91-4B0E-94D2-3687E5D71EB4}"/>
              </a:ext>
            </a:extLst>
          </p:cNvPr>
          <p:cNvSpPr/>
          <p:nvPr/>
        </p:nvSpPr>
        <p:spPr>
          <a:xfrm>
            <a:off x="5375275" y="3133726"/>
            <a:ext cx="4897438" cy="2239963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9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51"/>
          <p:cNvSpPr txBox="1">
            <a:spLocks noChangeArrowheads="1"/>
          </p:cNvSpPr>
          <p:nvPr/>
        </p:nvSpPr>
        <p:spPr bwMode="auto">
          <a:xfrm>
            <a:off x="1776414" y="404813"/>
            <a:ext cx="525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CHARGES POUR TRAVAUX ET AUTRES OPÉRATIONS EXEPTIONNELLES</a:t>
            </a:r>
          </a:p>
        </p:txBody>
      </p:sp>
      <p:sp>
        <p:nvSpPr>
          <p:cNvPr id="90115" name="Rectangle 52"/>
          <p:cNvSpPr>
            <a:spLocks noChangeArrowheads="1"/>
          </p:cNvSpPr>
          <p:nvPr/>
        </p:nvSpPr>
        <p:spPr bwMode="auto">
          <a:xfrm>
            <a:off x="1847851" y="981076"/>
            <a:ext cx="3960813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16" name="Line 54"/>
          <p:cNvSpPr>
            <a:spLocks noChangeShapeType="1"/>
          </p:cNvSpPr>
          <p:nvPr/>
        </p:nvSpPr>
        <p:spPr bwMode="auto">
          <a:xfrm>
            <a:off x="4729163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17" name="Line 55"/>
          <p:cNvSpPr>
            <a:spLocks noChangeShapeType="1"/>
          </p:cNvSpPr>
          <p:nvPr/>
        </p:nvSpPr>
        <p:spPr bwMode="auto">
          <a:xfrm>
            <a:off x="52324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18" name="Text Box 56"/>
          <p:cNvSpPr txBox="1">
            <a:spLocks noChangeArrowheads="1"/>
          </p:cNvSpPr>
          <p:nvPr/>
        </p:nvSpPr>
        <p:spPr bwMode="auto">
          <a:xfrm>
            <a:off x="1776413" y="1125539"/>
            <a:ext cx="252095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661 Remboursement d’annuités d’empreint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671à 673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677 Pertes sur créances                       irrécouvrables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2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678 Charges exceptionnelles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68 Dépréciation sur créances douteuses  </a:t>
            </a:r>
          </a:p>
        </p:txBody>
      </p:sp>
      <p:sp>
        <p:nvSpPr>
          <p:cNvPr id="90119" name="Rectangle 57"/>
          <p:cNvSpPr>
            <a:spLocks noChangeArrowheads="1"/>
          </p:cNvSpPr>
          <p:nvPr/>
        </p:nvSpPr>
        <p:spPr bwMode="auto">
          <a:xfrm>
            <a:off x="5880101" y="981075"/>
            <a:ext cx="3959225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20" name="Text Box 58"/>
          <p:cNvSpPr txBox="1">
            <a:spLocks noChangeArrowheads="1"/>
          </p:cNvSpPr>
          <p:nvPr/>
        </p:nvSpPr>
        <p:spPr bwMode="auto">
          <a:xfrm>
            <a:off x="6311901" y="404813"/>
            <a:ext cx="3675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PRODUITS POURTRAVAUX ET AUTRES OPÉRATIONS EXCEPTIONNELLES</a:t>
            </a:r>
          </a:p>
        </p:txBody>
      </p:sp>
      <p:sp>
        <p:nvSpPr>
          <p:cNvPr id="90121" name="Text Box 59"/>
          <p:cNvSpPr txBox="1">
            <a:spLocks noChangeArrowheads="1"/>
          </p:cNvSpPr>
          <p:nvPr/>
        </p:nvSpPr>
        <p:spPr bwMode="auto">
          <a:xfrm>
            <a:off x="5880100" y="1125538"/>
            <a:ext cx="2159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600">
                <a:latin typeface="Arial" panose="020B0604020202020204" pitchFamily="34" charset="0"/>
              </a:rPr>
              <a:t>   </a:t>
            </a:r>
            <a:r>
              <a:rPr lang="fr-FR" altLang="fr-FR" sz="1200">
                <a:latin typeface="Arial" panose="020B0604020202020204" pitchFamily="34" charset="0"/>
              </a:rPr>
              <a:t>702 ProvisionS pour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703 Avances versées par les copropriétaires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704 Remboursement d’annuités d’emprunts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Autres produits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711 Subventions sur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712 Emprunt à utiliser sur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713 Indemnités d’assurances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714 Produits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716 Produits financiers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   718 Produits exceptionnels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78 Reprise de dépréciation sur créances douteuses</a:t>
            </a:r>
          </a:p>
        </p:txBody>
      </p:sp>
      <p:sp>
        <p:nvSpPr>
          <p:cNvPr id="90122" name="Line 65"/>
          <p:cNvSpPr>
            <a:spLocks noChangeShapeType="1"/>
          </p:cNvSpPr>
          <p:nvPr/>
        </p:nvSpPr>
        <p:spPr bwMode="auto">
          <a:xfrm>
            <a:off x="5880101" y="6021388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23" name="Text Box 66"/>
          <p:cNvSpPr txBox="1">
            <a:spLocks noChangeArrowheads="1"/>
          </p:cNvSpPr>
          <p:nvPr/>
        </p:nvSpPr>
        <p:spPr bwMode="auto">
          <a:xfrm>
            <a:off x="6383339" y="5734050"/>
            <a:ext cx="1728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(insuffisance)</a:t>
            </a:r>
          </a:p>
        </p:txBody>
      </p:sp>
      <p:sp>
        <p:nvSpPr>
          <p:cNvPr id="90124" name="Text Box 67"/>
          <p:cNvSpPr txBox="1">
            <a:spLocks noChangeArrowheads="1"/>
          </p:cNvSpPr>
          <p:nvPr/>
        </p:nvSpPr>
        <p:spPr bwMode="auto">
          <a:xfrm>
            <a:off x="7246939" y="6021389"/>
            <a:ext cx="720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90125" name="Line 68"/>
          <p:cNvSpPr>
            <a:spLocks noChangeShapeType="1"/>
          </p:cNvSpPr>
          <p:nvPr/>
        </p:nvSpPr>
        <p:spPr bwMode="auto">
          <a:xfrm>
            <a:off x="1847851" y="602138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26" name="Line 69"/>
          <p:cNvSpPr>
            <a:spLocks noChangeShapeType="1"/>
          </p:cNvSpPr>
          <p:nvPr/>
        </p:nvSpPr>
        <p:spPr bwMode="auto">
          <a:xfrm>
            <a:off x="1847851" y="6308725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27" name="Line 70"/>
          <p:cNvSpPr>
            <a:spLocks noChangeShapeType="1"/>
          </p:cNvSpPr>
          <p:nvPr/>
        </p:nvSpPr>
        <p:spPr bwMode="auto">
          <a:xfrm flipH="1">
            <a:off x="5808663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28" name="Text Box 71"/>
          <p:cNvSpPr txBox="1">
            <a:spLocks noChangeArrowheads="1"/>
          </p:cNvSpPr>
          <p:nvPr/>
        </p:nvSpPr>
        <p:spPr bwMode="auto">
          <a:xfrm>
            <a:off x="2640014" y="5734050"/>
            <a:ext cx="1512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Solde (excédent)</a:t>
            </a:r>
          </a:p>
        </p:txBody>
      </p:sp>
      <p:sp>
        <p:nvSpPr>
          <p:cNvPr id="90129" name="Text Box 72"/>
          <p:cNvSpPr txBox="1">
            <a:spLocks noChangeArrowheads="1"/>
          </p:cNvSpPr>
          <p:nvPr/>
        </p:nvSpPr>
        <p:spPr bwMode="auto">
          <a:xfrm>
            <a:off x="3000375" y="6021389"/>
            <a:ext cx="10810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90130" name="Rectangle 80"/>
          <p:cNvSpPr>
            <a:spLocks noChangeArrowheads="1"/>
          </p:cNvSpPr>
          <p:nvPr/>
        </p:nvSpPr>
        <p:spPr bwMode="auto">
          <a:xfrm>
            <a:off x="4152901" y="6021389"/>
            <a:ext cx="576263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31" name="Rectangle 81"/>
          <p:cNvSpPr>
            <a:spLocks noChangeArrowheads="1"/>
          </p:cNvSpPr>
          <p:nvPr/>
        </p:nvSpPr>
        <p:spPr bwMode="auto">
          <a:xfrm>
            <a:off x="4729164" y="6021389"/>
            <a:ext cx="503237" cy="288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32" name="Rectangle 82"/>
          <p:cNvSpPr>
            <a:spLocks noChangeArrowheads="1"/>
          </p:cNvSpPr>
          <p:nvPr/>
        </p:nvSpPr>
        <p:spPr bwMode="auto">
          <a:xfrm>
            <a:off x="8183563" y="6021389"/>
            <a:ext cx="576262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33" name="Rectangle 83"/>
          <p:cNvSpPr>
            <a:spLocks noChangeArrowheads="1"/>
          </p:cNvSpPr>
          <p:nvPr/>
        </p:nvSpPr>
        <p:spPr bwMode="auto">
          <a:xfrm>
            <a:off x="8759826" y="6021389"/>
            <a:ext cx="506413" cy="2873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0134" name="Line 98"/>
          <p:cNvSpPr>
            <a:spLocks noChangeShapeType="1"/>
          </p:cNvSpPr>
          <p:nvPr/>
        </p:nvSpPr>
        <p:spPr bwMode="auto">
          <a:xfrm>
            <a:off x="1847850" y="458152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35" name="Line 100"/>
          <p:cNvSpPr>
            <a:spLocks noChangeShapeType="1"/>
          </p:cNvSpPr>
          <p:nvPr/>
        </p:nvSpPr>
        <p:spPr bwMode="auto">
          <a:xfrm flipV="1">
            <a:off x="4152900" y="9810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36" name="Line 101"/>
          <p:cNvSpPr>
            <a:spLocks noChangeShapeType="1"/>
          </p:cNvSpPr>
          <p:nvPr/>
        </p:nvSpPr>
        <p:spPr bwMode="auto">
          <a:xfrm>
            <a:off x="5880101" y="5734050"/>
            <a:ext cx="3959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37" name="Line 102"/>
          <p:cNvSpPr>
            <a:spLocks noChangeShapeType="1"/>
          </p:cNvSpPr>
          <p:nvPr/>
        </p:nvSpPr>
        <p:spPr bwMode="auto">
          <a:xfrm flipV="1">
            <a:off x="81835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38" name="Line 103"/>
          <p:cNvSpPr>
            <a:spLocks noChangeShapeType="1"/>
          </p:cNvSpPr>
          <p:nvPr/>
        </p:nvSpPr>
        <p:spPr bwMode="auto">
          <a:xfrm flipV="1">
            <a:off x="8759825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0139" name="Line 104"/>
          <p:cNvSpPr>
            <a:spLocks noChangeShapeType="1"/>
          </p:cNvSpPr>
          <p:nvPr/>
        </p:nvSpPr>
        <p:spPr bwMode="auto">
          <a:xfrm flipV="1">
            <a:off x="9263063" y="981076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646C0DB-B8DE-483F-B606-6D7AA79A1550}"/>
              </a:ext>
            </a:extLst>
          </p:cNvPr>
          <p:cNvSpPr/>
          <p:nvPr/>
        </p:nvSpPr>
        <p:spPr>
          <a:xfrm>
            <a:off x="1322388" y="5516563"/>
            <a:ext cx="8877301" cy="792162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232400" y="5734050"/>
            <a:ext cx="576263" cy="2873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9266239" y="5734051"/>
            <a:ext cx="576263" cy="2873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152900" y="5871369"/>
            <a:ext cx="938084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8186159" y="5877719"/>
            <a:ext cx="9380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5515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86002" y="74644"/>
            <a:ext cx="3785182" cy="7510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5400" dirty="0"/>
              <a:t>ANNEXE 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17" y="816269"/>
            <a:ext cx="7912361" cy="604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566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73" y="-98426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1762" y="6433751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11762" y="6260758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027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73" y="-98426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11762" y="6433751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11762" y="6260758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5486400" y="2215978"/>
            <a:ext cx="1013254" cy="296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7661189" y="2215978"/>
            <a:ext cx="897924" cy="296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8682005" y="2215975"/>
            <a:ext cx="897924" cy="2965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02821" y="2215976"/>
            <a:ext cx="897924" cy="2965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3510" y="2215975"/>
            <a:ext cx="897924" cy="296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9049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77" y="61415"/>
            <a:ext cx="9064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356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-49213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E5AC6A-F4FD-4680-8AD0-11FF0D64B293}"/>
              </a:ext>
            </a:extLst>
          </p:cNvPr>
          <p:cNvSpPr/>
          <p:nvPr/>
        </p:nvSpPr>
        <p:spPr>
          <a:xfrm>
            <a:off x="5448301" y="908050"/>
            <a:ext cx="5267325" cy="1296988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242B1B-A7AA-43EF-BEFC-D1B4D2D59A93}"/>
              </a:ext>
            </a:extLst>
          </p:cNvPr>
          <p:cNvSpPr/>
          <p:nvPr/>
        </p:nvSpPr>
        <p:spPr>
          <a:xfrm>
            <a:off x="1524000" y="2139951"/>
            <a:ext cx="3924300" cy="2297113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B33FBA-08EF-4000-918B-9C370B23F0C3}"/>
              </a:ext>
            </a:extLst>
          </p:cNvPr>
          <p:cNvCxnSpPr/>
          <p:nvPr/>
        </p:nvCxnSpPr>
        <p:spPr>
          <a:xfrm>
            <a:off x="1524000" y="2349500"/>
            <a:ext cx="3924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7632094-6A74-4513-9F9A-1B34B29BA21F}"/>
              </a:ext>
            </a:extLst>
          </p:cNvPr>
          <p:cNvSpPr/>
          <p:nvPr/>
        </p:nvSpPr>
        <p:spPr>
          <a:xfrm>
            <a:off x="1524000" y="4916488"/>
            <a:ext cx="3924300" cy="1033462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4C21F0E-A5F8-48B1-A9A3-DA37D39BB4CF}"/>
              </a:ext>
            </a:extLst>
          </p:cNvPr>
          <p:cNvCxnSpPr/>
          <p:nvPr/>
        </p:nvCxnSpPr>
        <p:spPr>
          <a:xfrm>
            <a:off x="1524000" y="5111750"/>
            <a:ext cx="3924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égende : flèche courbée 6">
            <a:extLst>
              <a:ext uri="{FF2B5EF4-FFF2-40B4-BE49-F238E27FC236}">
                <a16:creationId xmlns:a16="http://schemas.microsoft.com/office/drawing/2014/main" id="{D4CCC0C8-072E-43AD-BCFC-86794FC300AF}"/>
              </a:ext>
            </a:extLst>
          </p:cNvPr>
          <p:cNvSpPr/>
          <p:nvPr/>
        </p:nvSpPr>
        <p:spPr>
          <a:xfrm>
            <a:off x="3486150" y="3965575"/>
            <a:ext cx="2609850" cy="5207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266"/>
              <a:gd name="adj6" fmla="val -50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/>
              <a:t>Vérifier dans le règlement de copropriété l’existence des clés de répartition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52951" y="6487297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652951" y="6302160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3638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-49213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9B253DC-72C0-4CFB-891F-3C952D84BF5D}"/>
              </a:ext>
            </a:extLst>
          </p:cNvPr>
          <p:cNvSpPr/>
          <p:nvPr/>
        </p:nvSpPr>
        <p:spPr>
          <a:xfrm>
            <a:off x="1508125" y="4460875"/>
            <a:ext cx="1492250" cy="279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78EE2AF-21B5-4B20-8729-5183850728AA}"/>
              </a:ext>
            </a:extLst>
          </p:cNvPr>
          <p:cNvSpPr/>
          <p:nvPr/>
        </p:nvSpPr>
        <p:spPr>
          <a:xfrm>
            <a:off x="1508125" y="5626100"/>
            <a:ext cx="1492250" cy="39528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652951" y="6487297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52951" y="6302160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3942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-49213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9B253DC-72C0-4CFB-891F-3C952D84BF5D}"/>
              </a:ext>
            </a:extLst>
          </p:cNvPr>
          <p:cNvSpPr/>
          <p:nvPr/>
        </p:nvSpPr>
        <p:spPr>
          <a:xfrm>
            <a:off x="1508125" y="4460875"/>
            <a:ext cx="1492250" cy="279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78EE2AF-21B5-4B20-8729-5183850728AA}"/>
              </a:ext>
            </a:extLst>
          </p:cNvPr>
          <p:cNvSpPr/>
          <p:nvPr/>
        </p:nvSpPr>
        <p:spPr>
          <a:xfrm>
            <a:off x="1508125" y="5626100"/>
            <a:ext cx="1492250" cy="39528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1571625" y="2529016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571625" y="2673178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571625" y="2800864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571625" y="2945026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571625" y="3072713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571625" y="3225113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571625" y="3361037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571625" y="3513437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571625" y="3641123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571625" y="3793523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571625" y="3912971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571625" y="4065371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571625" y="4193058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571625" y="4353696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571625" y="4477349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571625" y="5272300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1571625" y="5424700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571625" y="5560625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571625" y="5704787"/>
            <a:ext cx="9144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644713" y="6487297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644713" y="6302160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06726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07" y="0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9B253DC-72C0-4CFB-891F-3C952D84BF5D}"/>
              </a:ext>
            </a:extLst>
          </p:cNvPr>
          <p:cNvSpPr/>
          <p:nvPr/>
        </p:nvSpPr>
        <p:spPr>
          <a:xfrm>
            <a:off x="1508125" y="4551362"/>
            <a:ext cx="1492250" cy="27940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78EE2AF-21B5-4B20-8729-5183850728AA}"/>
              </a:ext>
            </a:extLst>
          </p:cNvPr>
          <p:cNvSpPr/>
          <p:nvPr/>
        </p:nvSpPr>
        <p:spPr>
          <a:xfrm>
            <a:off x="1508125" y="5626100"/>
            <a:ext cx="1492250" cy="39528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644713" y="6479059"/>
            <a:ext cx="996779" cy="39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44713" y="6293922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700191" y="2243377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10502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0191" y="2414419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5838</a:t>
            </a:r>
          </a:p>
        </p:txBody>
      </p:sp>
      <p:sp>
        <p:nvSpPr>
          <p:cNvPr id="9" name="Rectangle 8"/>
          <p:cNvSpPr/>
          <p:nvPr/>
        </p:nvSpPr>
        <p:spPr>
          <a:xfrm>
            <a:off x="7700813" y="2583957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36456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00191" y="2761901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3406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00814" y="2917859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1822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00814" y="3459029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12896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00814" y="3276438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4742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00814" y="3092028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1727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00814" y="4032871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16846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00814" y="3834797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8846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00814" y="3636043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00814" y="4536809"/>
            <a:ext cx="840260" cy="18947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3256</a:t>
            </a:r>
          </a:p>
        </p:txBody>
      </p:sp>
      <p:sp>
        <p:nvSpPr>
          <p:cNvPr id="19" name="Accolade fermante 18"/>
          <p:cNvSpPr/>
          <p:nvPr/>
        </p:nvSpPr>
        <p:spPr>
          <a:xfrm>
            <a:off x="8622613" y="2323071"/>
            <a:ext cx="540047" cy="209620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9328893" y="3107329"/>
            <a:ext cx="1212980" cy="4543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112 909€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01319" y="4241003"/>
            <a:ext cx="840260" cy="1894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9628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44712" y="4772681"/>
            <a:ext cx="996779" cy="18650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109 653€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357366" y="4271939"/>
            <a:ext cx="1212980" cy="4543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3 256€ </a:t>
            </a:r>
          </a:p>
        </p:txBody>
      </p:sp>
      <p:sp>
        <p:nvSpPr>
          <p:cNvPr id="21" name="Moins 20"/>
          <p:cNvSpPr/>
          <p:nvPr/>
        </p:nvSpPr>
        <p:spPr>
          <a:xfrm>
            <a:off x="9618142" y="3713617"/>
            <a:ext cx="634482" cy="38754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Légende : flèche courbée 6">
            <a:extLst>
              <a:ext uri="{FF2B5EF4-FFF2-40B4-BE49-F238E27FC236}">
                <a16:creationId xmlns:a16="http://schemas.microsoft.com/office/drawing/2014/main" id="{D4CCC0C8-072E-43AD-BCFC-86794FC300AF}"/>
              </a:ext>
            </a:extLst>
          </p:cNvPr>
          <p:cNvSpPr/>
          <p:nvPr/>
        </p:nvSpPr>
        <p:spPr>
          <a:xfrm>
            <a:off x="3744958" y="3630963"/>
            <a:ext cx="2609850" cy="5207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266"/>
              <a:gd name="adj6" fmla="val -506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/>
              <a:t>Indemnités d’assurance</a:t>
            </a:r>
          </a:p>
        </p:txBody>
      </p:sp>
    </p:spTree>
    <p:extLst>
      <p:ext uri="{BB962C8B-B14F-4D97-AF65-F5344CB8AC3E}">
        <p14:creationId xmlns:p14="http://schemas.microsoft.com/office/powerpoint/2010/main" val="11316921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55" y="0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9B253DC-72C0-4CFB-891F-3C952D84BF5D}"/>
              </a:ext>
            </a:extLst>
          </p:cNvPr>
          <p:cNvSpPr/>
          <p:nvPr/>
        </p:nvSpPr>
        <p:spPr>
          <a:xfrm>
            <a:off x="5249218" y="4724485"/>
            <a:ext cx="5525873" cy="292357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9B253DC-72C0-4CFB-891F-3C952D84BF5D}"/>
              </a:ext>
            </a:extLst>
          </p:cNvPr>
          <p:cNvSpPr/>
          <p:nvPr/>
        </p:nvSpPr>
        <p:spPr>
          <a:xfrm>
            <a:off x="5319239" y="5947804"/>
            <a:ext cx="5525873" cy="292357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7463481" y="6511581"/>
            <a:ext cx="996779" cy="428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455243" y="6350943"/>
            <a:ext cx="996779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488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55" y="0"/>
            <a:ext cx="9144000" cy="69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8615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71439"/>
            <a:ext cx="91440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59" y="3573464"/>
            <a:ext cx="9021291" cy="318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CDB8BA-D7CB-4009-9E49-E368B31E097A}"/>
              </a:ext>
            </a:extLst>
          </p:cNvPr>
          <p:cNvSpPr/>
          <p:nvPr/>
        </p:nvSpPr>
        <p:spPr>
          <a:xfrm>
            <a:off x="3375025" y="1876425"/>
            <a:ext cx="5456238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HAUTE DE L’ANNEXE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53EE8-0474-415B-9606-AB05DFBB86AE}"/>
              </a:ext>
            </a:extLst>
          </p:cNvPr>
          <p:cNvSpPr/>
          <p:nvPr/>
        </p:nvSpPr>
        <p:spPr>
          <a:xfrm>
            <a:off x="3000375" y="5084764"/>
            <a:ext cx="5456238" cy="357187"/>
          </a:xfrm>
          <a:prstGeom prst="rect">
            <a:avLst/>
          </a:prstGeom>
          <a:solidFill>
            <a:srgbClr val="CC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ANNEXE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62BF83-4629-4456-8DCB-A2FD10A48FD1}"/>
              </a:ext>
            </a:extLst>
          </p:cNvPr>
          <p:cNvSpPr/>
          <p:nvPr/>
        </p:nvSpPr>
        <p:spPr>
          <a:xfrm>
            <a:off x="4367214" y="2852738"/>
            <a:ext cx="865187" cy="215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5508E-2CA3-4DFA-814F-50E98A091868}"/>
              </a:ext>
            </a:extLst>
          </p:cNvPr>
          <p:cNvSpPr/>
          <p:nvPr/>
        </p:nvSpPr>
        <p:spPr>
          <a:xfrm>
            <a:off x="8616950" y="2852738"/>
            <a:ext cx="935038" cy="215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0147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0821" y="165338"/>
            <a:ext cx="10909725" cy="805046"/>
          </a:xfrm>
        </p:spPr>
        <p:txBody>
          <a:bodyPr/>
          <a:lstStyle/>
          <a:p>
            <a:pPr algn="ctr"/>
            <a:r>
              <a:rPr lang="fr-FR" dirty="0" err="1"/>
              <a:t>LeS</a:t>
            </a:r>
            <a:r>
              <a:rPr lang="fr-FR" dirty="0"/>
              <a:t> SOLDES PAR POSTE DE CHARGES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676500"/>
              </p:ext>
            </p:extLst>
          </p:nvPr>
        </p:nvGraphicFramePr>
        <p:xfrm>
          <a:off x="316882" y="1604865"/>
          <a:ext cx="1152366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9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SOLDE DE</a:t>
                      </a:r>
                      <a:r>
                        <a:rPr lang="fr-FR" sz="3200" baseline="0" dirty="0"/>
                        <a:t> L’EXERCICE</a:t>
                      </a:r>
                      <a:endParaRPr lang="fr-FR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+ 1582 €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EXCEDENT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DEFICIT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CHARGES COMMUNES GENERALES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1256€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CHAUFFAGES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2596€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CHARGES SPECI</a:t>
                      </a:r>
                      <a:r>
                        <a:rPr lang="fr-FR" sz="2000" baseline="0" dirty="0"/>
                        <a:t> BAT A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856€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CHARGES SPECI</a:t>
                      </a:r>
                      <a:r>
                        <a:rPr lang="fr-FR" sz="2000" baseline="0" dirty="0"/>
                        <a:t> BAT B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726€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CONSOMMATIONS</a:t>
                      </a:r>
                      <a:r>
                        <a:rPr lang="fr-FR" sz="2000" baseline="0" dirty="0"/>
                        <a:t> EAUX PRIVATIVES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288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66780" y="121298"/>
            <a:ext cx="2327122" cy="571268"/>
          </a:xfrm>
        </p:spPr>
        <p:txBody>
          <a:bodyPr>
            <a:normAutofit fontScale="90000"/>
          </a:bodyPr>
          <a:lstStyle/>
          <a:p>
            <a:r>
              <a:rPr lang="fr-FR" dirty="0"/>
              <a:t>ANNEXE 4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86" y="784003"/>
            <a:ext cx="8156510" cy="60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51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8955" y="6409038"/>
            <a:ext cx="1726164" cy="31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595119" y="6401893"/>
            <a:ext cx="1455576" cy="3223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050695" y="6409039"/>
            <a:ext cx="1561628" cy="3152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2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223E588-87E6-43D7-BB59-4CCECC8FB887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91200" y="3929063"/>
            <a:ext cx="6400800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  <a:p>
            <a:endParaRPr lang="fr-FR" altLang="fr-FR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4513264" y="333376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État financier après répartition au …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8616950" y="1889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</a:t>
            </a:r>
            <a:r>
              <a:rPr lang="fr-FR" altLang="fr-FR" sz="1200">
                <a:latin typeface="Arial" panose="020B0604020202020204" pitchFamily="34" charset="0"/>
              </a:rPr>
              <a:t>Annexe 1</a:t>
            </a:r>
          </a:p>
        </p:txBody>
      </p:sp>
      <p:sp>
        <p:nvSpPr>
          <p:cNvPr id="29702" name="Line 13"/>
          <p:cNvSpPr>
            <a:spLocks noChangeShapeType="1"/>
          </p:cNvSpPr>
          <p:nvPr/>
        </p:nvSpPr>
        <p:spPr bwMode="auto">
          <a:xfrm>
            <a:off x="1992314" y="5492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3" name="Text Box 14"/>
          <p:cNvSpPr txBox="1">
            <a:spLocks noChangeArrowheads="1"/>
          </p:cNvSpPr>
          <p:nvPr/>
        </p:nvSpPr>
        <p:spPr bwMode="auto">
          <a:xfrm>
            <a:off x="2100263" y="541339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I- situation financière et trésorerie</a:t>
            </a:r>
          </a:p>
        </p:txBody>
      </p:sp>
      <p:sp>
        <p:nvSpPr>
          <p:cNvPr id="29704" name="Line 15"/>
          <p:cNvSpPr>
            <a:spLocks noChangeShapeType="1"/>
          </p:cNvSpPr>
          <p:nvPr/>
        </p:nvSpPr>
        <p:spPr bwMode="auto">
          <a:xfrm>
            <a:off x="1992314" y="7651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5" name="Text Box 17"/>
          <p:cNvSpPr txBox="1">
            <a:spLocks noChangeArrowheads="1"/>
          </p:cNvSpPr>
          <p:nvPr/>
        </p:nvSpPr>
        <p:spPr bwMode="auto">
          <a:xfrm>
            <a:off x="1919288" y="1125539"/>
            <a:ext cx="24495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Trésorerie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50 Fonds Placés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51 Banque ou fonds disponible en banque 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53 Caisse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6" name="Line 25"/>
          <p:cNvSpPr>
            <a:spLocks noChangeShapeType="1"/>
          </p:cNvSpPr>
          <p:nvPr/>
        </p:nvSpPr>
        <p:spPr bwMode="auto">
          <a:xfrm>
            <a:off x="4151313" y="1273175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07" name="Text Box 27"/>
          <p:cNvSpPr txBox="1">
            <a:spLocks noChangeArrowheads="1"/>
          </p:cNvSpPr>
          <p:nvPr/>
        </p:nvSpPr>
        <p:spPr bwMode="auto">
          <a:xfrm>
            <a:off x="4086226" y="765175"/>
            <a:ext cx="1071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08" name="Text Box 28"/>
          <p:cNvSpPr txBox="1">
            <a:spLocks noChangeArrowheads="1"/>
          </p:cNvSpPr>
          <p:nvPr/>
        </p:nvSpPr>
        <p:spPr bwMode="auto">
          <a:xfrm>
            <a:off x="5159376" y="1412876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09" name="Text Box 29"/>
          <p:cNvSpPr txBox="1">
            <a:spLocks noChangeArrowheads="1"/>
          </p:cNvSpPr>
          <p:nvPr/>
        </p:nvSpPr>
        <p:spPr bwMode="auto">
          <a:xfrm>
            <a:off x="5159375" y="765175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 Exercice clos</a:t>
            </a:r>
          </a:p>
        </p:txBody>
      </p:sp>
      <p:sp>
        <p:nvSpPr>
          <p:cNvPr id="29710" name="Line 30"/>
          <p:cNvSpPr>
            <a:spLocks noChangeShapeType="1"/>
          </p:cNvSpPr>
          <p:nvPr/>
        </p:nvSpPr>
        <p:spPr bwMode="auto">
          <a:xfrm>
            <a:off x="1992314" y="34290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1" name="Text Box 34"/>
          <p:cNvSpPr txBox="1">
            <a:spLocks noChangeArrowheads="1"/>
          </p:cNvSpPr>
          <p:nvPr/>
        </p:nvSpPr>
        <p:spPr bwMode="auto">
          <a:xfrm>
            <a:off x="4151313" y="3429000"/>
            <a:ext cx="107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12" name="Text Box 36"/>
          <p:cNvSpPr txBox="1">
            <a:spLocks noChangeArrowheads="1"/>
          </p:cNvSpPr>
          <p:nvPr/>
        </p:nvSpPr>
        <p:spPr bwMode="auto">
          <a:xfrm>
            <a:off x="5232401" y="3429000"/>
            <a:ext cx="722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3" name="Text Box 38"/>
          <p:cNvSpPr txBox="1">
            <a:spLocks noChangeArrowheads="1"/>
          </p:cNvSpPr>
          <p:nvPr/>
        </p:nvSpPr>
        <p:spPr bwMode="auto">
          <a:xfrm>
            <a:off x="1992314" y="3213101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II- Créances</a:t>
            </a:r>
          </a:p>
        </p:txBody>
      </p:sp>
      <p:sp>
        <p:nvSpPr>
          <p:cNvPr id="29714" name="Line 40"/>
          <p:cNvSpPr>
            <a:spLocks noChangeShapeType="1"/>
          </p:cNvSpPr>
          <p:nvPr/>
        </p:nvSpPr>
        <p:spPr bwMode="auto">
          <a:xfrm>
            <a:off x="1992314" y="58769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5" name="Text Box 41"/>
          <p:cNvSpPr txBox="1">
            <a:spLocks noChangeArrowheads="1"/>
          </p:cNvSpPr>
          <p:nvPr/>
        </p:nvSpPr>
        <p:spPr bwMode="auto">
          <a:xfrm>
            <a:off x="2135189" y="3860801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6" name="Text Box 44"/>
          <p:cNvSpPr txBox="1">
            <a:spLocks noChangeArrowheads="1"/>
          </p:cNvSpPr>
          <p:nvPr/>
        </p:nvSpPr>
        <p:spPr bwMode="auto">
          <a:xfrm>
            <a:off x="1941513" y="3922714"/>
            <a:ext cx="2106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 Copropriétaires-sommes       exigibles restant à recevoir(2)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459 Copropriétaires-créances(2) douteuses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Comptes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42 à 44 Autres créances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46 Débiteurs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47 Comptes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48 Comptes de régularisation</a:t>
            </a:r>
          </a:p>
        </p:txBody>
      </p:sp>
      <p:sp>
        <p:nvSpPr>
          <p:cNvPr id="29717" name="Rectangle 45"/>
          <p:cNvSpPr>
            <a:spLocks noChangeArrowheads="1"/>
          </p:cNvSpPr>
          <p:nvPr/>
        </p:nvSpPr>
        <p:spPr bwMode="auto">
          <a:xfrm>
            <a:off x="7823200" y="765176"/>
            <a:ext cx="1873250" cy="463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18" name="Line 48"/>
          <p:cNvSpPr>
            <a:spLocks noChangeShapeType="1"/>
          </p:cNvSpPr>
          <p:nvPr/>
        </p:nvSpPr>
        <p:spPr bwMode="auto">
          <a:xfrm>
            <a:off x="8831263" y="15573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19" name="Line 49"/>
          <p:cNvSpPr>
            <a:spLocks noChangeShapeType="1"/>
          </p:cNvSpPr>
          <p:nvPr/>
        </p:nvSpPr>
        <p:spPr bwMode="auto">
          <a:xfrm>
            <a:off x="7788276" y="12652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0" name="Rectangle 52"/>
          <p:cNvSpPr>
            <a:spLocks noChangeArrowheads="1"/>
          </p:cNvSpPr>
          <p:nvPr/>
        </p:nvSpPr>
        <p:spPr bwMode="auto">
          <a:xfrm>
            <a:off x="7858125" y="757238"/>
            <a:ext cx="933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1" name="Text Box 53"/>
          <p:cNvSpPr txBox="1">
            <a:spLocks noChangeArrowheads="1"/>
          </p:cNvSpPr>
          <p:nvPr/>
        </p:nvSpPr>
        <p:spPr bwMode="auto">
          <a:xfrm>
            <a:off x="7881938" y="3429000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9722" name="Text Box 54"/>
          <p:cNvSpPr txBox="1">
            <a:spLocks noChangeArrowheads="1"/>
          </p:cNvSpPr>
          <p:nvPr/>
        </p:nvSpPr>
        <p:spPr bwMode="auto">
          <a:xfrm>
            <a:off x="8893176" y="763588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23" name="Text Box 55"/>
          <p:cNvSpPr txBox="1">
            <a:spLocks noChangeArrowheads="1"/>
          </p:cNvSpPr>
          <p:nvPr/>
        </p:nvSpPr>
        <p:spPr bwMode="auto">
          <a:xfrm>
            <a:off x="8904289" y="3429000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24" name="Text Box 56"/>
          <p:cNvSpPr txBox="1">
            <a:spLocks noChangeArrowheads="1"/>
          </p:cNvSpPr>
          <p:nvPr/>
        </p:nvSpPr>
        <p:spPr bwMode="auto">
          <a:xfrm>
            <a:off x="5956301" y="1136651"/>
            <a:ext cx="17303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 dirty="0">
                <a:latin typeface="Arial" panose="020B0604020202020204" pitchFamily="34" charset="0"/>
              </a:rPr>
              <a:t>Provision et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102 Provisions pour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 Avances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1031 Avances de trésorerie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1032 Avance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1033 Autres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105 fonds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131Subventions et instance d’affectation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12 Solde en attente sur travaux ou opérations exceptionnelles</a:t>
            </a:r>
          </a:p>
        </p:txBody>
      </p:sp>
      <p:sp>
        <p:nvSpPr>
          <p:cNvPr id="29725" name="Line 58"/>
          <p:cNvSpPr>
            <a:spLocks noChangeShapeType="1"/>
          </p:cNvSpPr>
          <p:nvPr/>
        </p:nvSpPr>
        <p:spPr bwMode="auto">
          <a:xfrm>
            <a:off x="1992314" y="32131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6" name="Line 59"/>
          <p:cNvSpPr>
            <a:spLocks noChangeShapeType="1"/>
          </p:cNvSpPr>
          <p:nvPr/>
        </p:nvSpPr>
        <p:spPr bwMode="auto">
          <a:xfrm>
            <a:off x="5953125" y="7651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7" name="Line 60"/>
          <p:cNvSpPr>
            <a:spLocks noChangeShapeType="1"/>
          </p:cNvSpPr>
          <p:nvPr/>
        </p:nvSpPr>
        <p:spPr bwMode="auto">
          <a:xfrm>
            <a:off x="5159375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8" name="Line 64"/>
          <p:cNvSpPr>
            <a:spLocks noChangeShapeType="1"/>
          </p:cNvSpPr>
          <p:nvPr/>
        </p:nvSpPr>
        <p:spPr bwMode="auto">
          <a:xfrm>
            <a:off x="1992314" y="56610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29" name="Line 68"/>
          <p:cNvSpPr>
            <a:spLocks noChangeShapeType="1"/>
          </p:cNvSpPr>
          <p:nvPr/>
        </p:nvSpPr>
        <p:spPr bwMode="auto">
          <a:xfrm flipV="1">
            <a:off x="8831263" y="7651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0" name="Text Box 69"/>
          <p:cNvSpPr txBox="1">
            <a:spLocks noChangeArrowheads="1"/>
          </p:cNvSpPr>
          <p:nvPr/>
        </p:nvSpPr>
        <p:spPr bwMode="auto">
          <a:xfrm>
            <a:off x="1952626" y="2928939"/>
            <a:ext cx="165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Trésorerie disponible Total </a:t>
            </a:r>
          </a:p>
        </p:txBody>
      </p:sp>
      <p:sp>
        <p:nvSpPr>
          <p:cNvPr id="29731" name="Text Box 70"/>
          <p:cNvSpPr txBox="1">
            <a:spLocks noChangeArrowheads="1"/>
          </p:cNvSpPr>
          <p:nvPr/>
        </p:nvSpPr>
        <p:spPr bwMode="auto">
          <a:xfrm>
            <a:off x="7248525" y="2997201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I</a:t>
            </a:r>
            <a:endParaRPr lang="fr-FR" altLang="fr-FR" sz="1100">
              <a:latin typeface="Arial" panose="020B0604020202020204" pitchFamily="34" charset="0"/>
            </a:endParaRPr>
          </a:p>
        </p:txBody>
      </p:sp>
      <p:sp>
        <p:nvSpPr>
          <p:cNvPr id="29732" name="Text Box 71"/>
          <p:cNvSpPr txBox="1">
            <a:spLocks noChangeArrowheads="1"/>
          </p:cNvSpPr>
          <p:nvPr/>
        </p:nvSpPr>
        <p:spPr bwMode="auto">
          <a:xfrm>
            <a:off x="7319963" y="5373689"/>
            <a:ext cx="8620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29733" name="Text Box 72"/>
          <p:cNvSpPr txBox="1">
            <a:spLocks noChangeArrowheads="1"/>
          </p:cNvSpPr>
          <p:nvPr/>
        </p:nvSpPr>
        <p:spPr bwMode="auto">
          <a:xfrm>
            <a:off x="3595689" y="542925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9734" name="Line 74"/>
          <p:cNvSpPr>
            <a:spLocks noChangeShapeType="1"/>
          </p:cNvSpPr>
          <p:nvPr/>
        </p:nvSpPr>
        <p:spPr bwMode="auto">
          <a:xfrm>
            <a:off x="7788276" y="38989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5" name="Line 75"/>
          <p:cNvSpPr>
            <a:spLocks noChangeShapeType="1"/>
          </p:cNvSpPr>
          <p:nvPr/>
        </p:nvSpPr>
        <p:spPr bwMode="auto">
          <a:xfrm>
            <a:off x="4151313" y="3929063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6" name="Text Box 76"/>
          <p:cNvSpPr txBox="1">
            <a:spLocks noChangeArrowheads="1"/>
          </p:cNvSpPr>
          <p:nvPr/>
        </p:nvSpPr>
        <p:spPr bwMode="auto">
          <a:xfrm>
            <a:off x="5880101" y="3213100"/>
            <a:ext cx="57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Dettes</a:t>
            </a:r>
          </a:p>
        </p:txBody>
      </p:sp>
      <p:sp>
        <p:nvSpPr>
          <p:cNvPr id="29737" name="Text Box 78"/>
          <p:cNvSpPr txBox="1">
            <a:spLocks noChangeArrowheads="1"/>
          </p:cNvSpPr>
          <p:nvPr/>
        </p:nvSpPr>
        <p:spPr bwMode="auto">
          <a:xfrm>
            <a:off x="5927726" y="3938589"/>
            <a:ext cx="201771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45 Copropriété-excédents versés(2)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Compte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40 Fournisseurs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42 à 44 Autres dettes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46 Créditeurs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47 Compte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48 Compte de régularisation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49 Dépréciation des comptes de tiers(2)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 dirty="0">
              <a:latin typeface="Arial" panose="020B0604020202020204" pitchFamily="34" charset="0"/>
            </a:endParaRPr>
          </a:p>
        </p:txBody>
      </p:sp>
      <p:sp>
        <p:nvSpPr>
          <p:cNvPr id="29738" name="Line 79"/>
          <p:cNvSpPr>
            <a:spLocks noChangeShapeType="1"/>
          </p:cNvSpPr>
          <p:nvPr/>
        </p:nvSpPr>
        <p:spPr bwMode="auto">
          <a:xfrm>
            <a:off x="5953125" y="60213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39" name="Line 80"/>
          <p:cNvSpPr>
            <a:spLocks noChangeShapeType="1"/>
          </p:cNvSpPr>
          <p:nvPr/>
        </p:nvSpPr>
        <p:spPr bwMode="auto">
          <a:xfrm>
            <a:off x="78232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0" name="Line 81"/>
          <p:cNvSpPr>
            <a:spLocks noChangeShapeType="1"/>
          </p:cNvSpPr>
          <p:nvPr/>
        </p:nvSpPr>
        <p:spPr bwMode="auto">
          <a:xfrm>
            <a:off x="1992314" y="645318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5" name="Text Box 83">
            <a:extLst>
              <a:ext uri="{FF2B5EF4-FFF2-40B4-BE49-F238E27FC236}">
                <a16:creationId xmlns:a16="http://schemas.microsoft.com/office/drawing/2014/main" id="{A50443E5-1558-4101-B263-87962038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4" y="5600700"/>
            <a:ext cx="180022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altLang="fr-FR" sz="900" dirty="0"/>
              <a:t>Total général (1)+(2</a:t>
            </a:r>
            <a:r>
              <a:rPr lang="fr-FR" altLang="fr-FR" sz="1050" dirty="0"/>
              <a:t>)</a:t>
            </a:r>
          </a:p>
        </p:txBody>
      </p:sp>
      <p:sp>
        <p:nvSpPr>
          <p:cNvPr id="29742" name="Text Box 84"/>
          <p:cNvSpPr txBox="1">
            <a:spLocks noChangeArrowheads="1"/>
          </p:cNvSpPr>
          <p:nvPr/>
        </p:nvSpPr>
        <p:spPr bwMode="auto">
          <a:xfrm>
            <a:off x="6554788" y="5657850"/>
            <a:ext cx="1441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général (1)+(2)</a:t>
            </a:r>
          </a:p>
        </p:txBody>
      </p:sp>
      <p:sp>
        <p:nvSpPr>
          <p:cNvPr id="29743" name="Text Box 85"/>
          <p:cNvSpPr txBox="1">
            <a:spLocks noChangeArrowheads="1"/>
          </p:cNvSpPr>
          <p:nvPr/>
        </p:nvSpPr>
        <p:spPr bwMode="auto">
          <a:xfrm>
            <a:off x="1992314" y="5876925"/>
            <a:ext cx="4040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Une somme affectée du signe &lt;-&gt; indique un découvert correspondant à une dette du syndicat.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Liste individualisée (nom et montant) ci – jointe. </a:t>
            </a:r>
          </a:p>
        </p:txBody>
      </p:sp>
      <p:sp>
        <p:nvSpPr>
          <p:cNvPr id="29744" name="Line 86"/>
          <p:cNvSpPr>
            <a:spLocks noChangeShapeType="1"/>
          </p:cNvSpPr>
          <p:nvPr/>
        </p:nvSpPr>
        <p:spPr bwMode="auto">
          <a:xfrm>
            <a:off x="4151314" y="306705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5" name="Line 87"/>
          <p:cNvSpPr>
            <a:spLocks noChangeShapeType="1"/>
          </p:cNvSpPr>
          <p:nvPr/>
        </p:nvSpPr>
        <p:spPr bwMode="auto">
          <a:xfrm flipV="1">
            <a:off x="9696450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6" name="Line 88"/>
          <p:cNvSpPr>
            <a:spLocks noChangeShapeType="1"/>
          </p:cNvSpPr>
          <p:nvPr/>
        </p:nvSpPr>
        <p:spPr bwMode="auto">
          <a:xfrm>
            <a:off x="1992313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7" name="Line 89"/>
          <p:cNvSpPr>
            <a:spLocks noChangeShapeType="1"/>
          </p:cNvSpPr>
          <p:nvPr/>
        </p:nvSpPr>
        <p:spPr bwMode="auto">
          <a:xfrm flipH="1">
            <a:off x="2027239" y="5411788"/>
            <a:ext cx="5830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8" name="Line 90"/>
          <p:cNvSpPr>
            <a:spLocks noChangeShapeType="1"/>
          </p:cNvSpPr>
          <p:nvPr/>
        </p:nvSpPr>
        <p:spPr bwMode="auto">
          <a:xfrm flipV="1">
            <a:off x="1992313" y="144463"/>
            <a:ext cx="0" cy="547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49" name="Line 91"/>
          <p:cNvSpPr>
            <a:spLocks noChangeShapeType="1"/>
          </p:cNvSpPr>
          <p:nvPr/>
        </p:nvSpPr>
        <p:spPr bwMode="auto">
          <a:xfrm>
            <a:off x="1971675" y="16510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0" name="Line 93"/>
          <p:cNvSpPr>
            <a:spLocks noChangeShapeType="1"/>
          </p:cNvSpPr>
          <p:nvPr/>
        </p:nvSpPr>
        <p:spPr bwMode="auto">
          <a:xfrm>
            <a:off x="4151313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1" name="Line 94"/>
          <p:cNvSpPr>
            <a:spLocks noChangeShapeType="1"/>
          </p:cNvSpPr>
          <p:nvPr/>
        </p:nvSpPr>
        <p:spPr bwMode="auto">
          <a:xfrm flipV="1">
            <a:off x="9696450" y="18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2" name="Line 95"/>
          <p:cNvSpPr>
            <a:spLocks noChangeShapeType="1"/>
          </p:cNvSpPr>
          <p:nvPr/>
        </p:nvSpPr>
        <p:spPr bwMode="auto">
          <a:xfrm>
            <a:off x="9696450" y="53736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9753" name="Text Box 96"/>
          <p:cNvSpPr txBox="1">
            <a:spLocks noChangeArrowheads="1"/>
          </p:cNvSpPr>
          <p:nvPr/>
        </p:nvSpPr>
        <p:spPr bwMode="auto">
          <a:xfrm>
            <a:off x="1952625" y="169863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Syndicat des copropriétaires: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CED331-B20D-44F3-B4CC-5F1A46C3D4ED}"/>
              </a:ext>
            </a:extLst>
          </p:cNvPr>
          <p:cNvSpPr/>
          <p:nvPr/>
        </p:nvSpPr>
        <p:spPr>
          <a:xfrm>
            <a:off x="4164012" y="5668963"/>
            <a:ext cx="1003302" cy="193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824786C-0794-4EAB-994A-6CA3DB481AA8}"/>
              </a:ext>
            </a:extLst>
          </p:cNvPr>
          <p:cNvSpPr/>
          <p:nvPr/>
        </p:nvSpPr>
        <p:spPr>
          <a:xfrm>
            <a:off x="7858125" y="5651500"/>
            <a:ext cx="973138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8692A07B-FE85-4190-B30D-A76281294105}"/>
              </a:ext>
            </a:extLst>
          </p:cNvPr>
          <p:cNvCxnSpPr>
            <a:cxnSpLocks/>
          </p:cNvCxnSpPr>
          <p:nvPr/>
        </p:nvCxnSpPr>
        <p:spPr>
          <a:xfrm flipV="1">
            <a:off x="5697538" y="5883276"/>
            <a:ext cx="0" cy="3540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7FE1765F-006F-41F7-B3FD-AB1065E9DC0E}"/>
              </a:ext>
            </a:extLst>
          </p:cNvPr>
          <p:cNvCxnSpPr>
            <a:cxnSpLocks/>
          </p:cNvCxnSpPr>
          <p:nvPr/>
        </p:nvCxnSpPr>
        <p:spPr>
          <a:xfrm flipV="1">
            <a:off x="9350375" y="5891213"/>
            <a:ext cx="0" cy="3540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B585C85-B75A-456E-9245-344DE3ED43AF}"/>
              </a:ext>
            </a:extLst>
          </p:cNvPr>
          <p:cNvCxnSpPr/>
          <p:nvPr/>
        </p:nvCxnSpPr>
        <p:spPr>
          <a:xfrm>
            <a:off x="5697538" y="6237288"/>
            <a:ext cx="36560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D75062A-D4B0-0547-978D-3032DB654D56}"/>
              </a:ext>
            </a:extLst>
          </p:cNvPr>
          <p:cNvSpPr/>
          <p:nvPr/>
        </p:nvSpPr>
        <p:spPr>
          <a:xfrm>
            <a:off x="5192714" y="5672138"/>
            <a:ext cx="762793" cy="190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99335C-03BB-13D1-4943-8AFEA2515BAA}"/>
              </a:ext>
            </a:extLst>
          </p:cNvPr>
          <p:cNvSpPr/>
          <p:nvPr/>
        </p:nvSpPr>
        <p:spPr>
          <a:xfrm>
            <a:off x="8791575" y="5646738"/>
            <a:ext cx="946150" cy="2397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479D463-F303-0606-E4B7-06AC183DFC72}"/>
              </a:ext>
            </a:extLst>
          </p:cNvPr>
          <p:cNvCxnSpPr>
            <a:cxnSpLocks/>
          </p:cNvCxnSpPr>
          <p:nvPr/>
        </p:nvCxnSpPr>
        <p:spPr>
          <a:xfrm flipV="1">
            <a:off x="4836678" y="5862638"/>
            <a:ext cx="0" cy="608066"/>
          </a:xfrm>
          <a:prstGeom prst="straightConnector1">
            <a:avLst/>
          </a:prstGeom>
          <a:ln w="444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F0B56E6-02F0-0F92-A71F-A3193E2D8960}"/>
              </a:ext>
            </a:extLst>
          </p:cNvPr>
          <p:cNvCxnSpPr>
            <a:cxnSpLocks/>
          </p:cNvCxnSpPr>
          <p:nvPr/>
        </p:nvCxnSpPr>
        <p:spPr>
          <a:xfrm flipV="1">
            <a:off x="8407781" y="5891213"/>
            <a:ext cx="0" cy="6080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279387B-182B-E495-9C47-58A9B22077F5}"/>
              </a:ext>
            </a:extLst>
          </p:cNvPr>
          <p:cNvCxnSpPr/>
          <p:nvPr/>
        </p:nvCxnSpPr>
        <p:spPr>
          <a:xfrm>
            <a:off x="4836678" y="6462466"/>
            <a:ext cx="360710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0" grpId="0" animBg="1"/>
      <p:bldP spid="2" grpId="0" animBg="1"/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4E9903-2C3F-47E4-8FDA-7BB613A2BE37}"/>
              </a:ext>
            </a:extLst>
          </p:cNvPr>
          <p:cNvSpPr/>
          <p:nvPr/>
        </p:nvSpPr>
        <p:spPr>
          <a:xfrm>
            <a:off x="3367089" y="47625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914768" y="6425514"/>
            <a:ext cx="1664043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636477" y="6425514"/>
            <a:ext cx="141690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111051" y="6425514"/>
            <a:ext cx="152043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487487" y="1210962"/>
            <a:ext cx="3323409" cy="996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10897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7557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7487" y="4104224"/>
            <a:ext cx="3323409" cy="9290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7871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4E9903-2C3F-47E4-8FDA-7BB613A2BE37}"/>
              </a:ext>
            </a:extLst>
          </p:cNvPr>
          <p:cNvSpPr/>
          <p:nvPr/>
        </p:nvSpPr>
        <p:spPr>
          <a:xfrm>
            <a:off x="3367089" y="47625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914768" y="6425514"/>
            <a:ext cx="1664043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636477" y="6425514"/>
            <a:ext cx="141690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111051" y="6425514"/>
            <a:ext cx="1520438" cy="27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868563" y="1210962"/>
            <a:ext cx="2767914" cy="996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10897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4853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6336590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4253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4E9903-2C3F-47E4-8FDA-7BB613A2BE37}"/>
              </a:ext>
            </a:extLst>
          </p:cNvPr>
          <p:cNvSpPr/>
          <p:nvPr/>
        </p:nvSpPr>
        <p:spPr>
          <a:xfrm>
            <a:off x="3367089" y="47625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914768" y="6425514"/>
            <a:ext cx="1664043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636477" y="6425514"/>
            <a:ext cx="1416908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111051" y="6425514"/>
            <a:ext cx="1520438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914766" y="2538836"/>
            <a:ext cx="1664043" cy="297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10897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4853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4766" y="3055712"/>
            <a:ext cx="1664043" cy="2974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6540843" y="2940908"/>
            <a:ext cx="3954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06529" y="3395309"/>
            <a:ext cx="1664043" cy="29748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2717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4253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4E9903-2C3F-47E4-8FDA-7BB613A2BE37}"/>
              </a:ext>
            </a:extLst>
          </p:cNvPr>
          <p:cNvSpPr/>
          <p:nvPr/>
        </p:nvSpPr>
        <p:spPr>
          <a:xfrm>
            <a:off x="3367089" y="47625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5914768" y="6425514"/>
            <a:ext cx="1664043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636477" y="6425514"/>
            <a:ext cx="1416908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111051" y="6425514"/>
            <a:ext cx="1520438" cy="34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5914766" y="2538836"/>
            <a:ext cx="1664043" cy="2974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10897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6194853" y="2207741"/>
            <a:ext cx="1103871" cy="255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14766" y="3055712"/>
            <a:ext cx="1664043" cy="2974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6540843" y="2940908"/>
            <a:ext cx="3954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06529" y="3395309"/>
            <a:ext cx="1664043" cy="29748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636477" y="3395307"/>
            <a:ext cx="1474574" cy="29748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111051" y="3395308"/>
            <a:ext cx="1474574" cy="2974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1738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"/>
            <a:ext cx="9144001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4E9903-2C3F-47E4-8FDA-7BB613A2BE37}"/>
              </a:ext>
            </a:extLst>
          </p:cNvPr>
          <p:cNvSpPr/>
          <p:nvPr/>
        </p:nvSpPr>
        <p:spPr>
          <a:xfrm>
            <a:off x="3367089" y="476250"/>
            <a:ext cx="5456237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19820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0"/>
            <a:ext cx="91440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84539"/>
            <a:ext cx="91440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3B4021-9994-4793-814E-7E80D70AAC52}"/>
              </a:ext>
            </a:extLst>
          </p:cNvPr>
          <p:cNvSpPr/>
          <p:nvPr/>
        </p:nvSpPr>
        <p:spPr>
          <a:xfrm>
            <a:off x="3575050" y="5157789"/>
            <a:ext cx="5456238" cy="357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dirty="0"/>
              <a:t>L’ANNEXE </a:t>
            </a:r>
            <a:r>
              <a:rPr lang="fr-FR" sz="2800" dirty="0"/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37725-C198-4179-9CBA-1162E8A6BA46}"/>
              </a:ext>
            </a:extLst>
          </p:cNvPr>
          <p:cNvSpPr/>
          <p:nvPr/>
        </p:nvSpPr>
        <p:spPr>
          <a:xfrm>
            <a:off x="3375025" y="1876425"/>
            <a:ext cx="5456238" cy="35718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BASSE DE L’ANNEXE 2</a:t>
            </a:r>
          </a:p>
        </p:txBody>
      </p:sp>
    </p:spTree>
    <p:extLst>
      <p:ext uri="{BB962C8B-B14F-4D97-AF65-F5344CB8AC3E}">
        <p14:creationId xmlns:p14="http://schemas.microsoft.com/office/powerpoint/2010/main" val="11199612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0837" y="25891"/>
            <a:ext cx="2168502" cy="627252"/>
          </a:xfrm>
        </p:spPr>
        <p:txBody>
          <a:bodyPr>
            <a:normAutofit fontScale="90000"/>
          </a:bodyPr>
          <a:lstStyle/>
          <a:p>
            <a:r>
              <a:rPr lang="fr-FR" dirty="0"/>
              <a:t>ANNEXE 5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65" y="653143"/>
            <a:ext cx="9317392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214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98309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10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11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12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13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8314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15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16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17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8318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8319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98320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8321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98322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8323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8324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98325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98326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98327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28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29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0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1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2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20287D34-21EE-4011-BC80-80383FB65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98334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98335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6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7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38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98339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8340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41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342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9834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0EE1FC79-E737-4C38-884C-0508646D557D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87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52922" y="6195527"/>
            <a:ext cx="1101013" cy="549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1263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99333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34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35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36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37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9338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39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40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41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9342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9343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99344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99345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99346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9347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99348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99349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99350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99351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52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53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54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55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56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998BA03C-C104-4799-AE50-BEBE3B47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99358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99359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60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61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62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99363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99364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65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366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9936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4769C36-14BC-4630-983E-BD1047073B99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88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5F90E87-9109-4042-A1DC-E56CABD75F52}"/>
              </a:ext>
            </a:extLst>
          </p:cNvPr>
          <p:cNvSpPr/>
          <p:nvPr/>
        </p:nvSpPr>
        <p:spPr>
          <a:xfrm>
            <a:off x="1616076" y="2316164"/>
            <a:ext cx="1452563" cy="3222625"/>
          </a:xfrm>
          <a:prstGeom prst="rect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0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0357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58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60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61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0362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63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64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65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0366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0367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0368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0369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0370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0371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0372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0373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0374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0375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76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77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78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79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80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0AA61EE4-F5EF-48D6-98EF-E96CE2DD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0382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0383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84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85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86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0387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0388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89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0390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039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A53B43B-DD6E-4ACD-BB9F-D4FC6E63CE5E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89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0" name="Flèche : haut 39">
            <a:extLst>
              <a:ext uri="{FF2B5EF4-FFF2-40B4-BE49-F238E27FC236}">
                <a16:creationId xmlns:a16="http://schemas.microsoft.com/office/drawing/2014/main" id="{3FC78A45-1CE8-44DB-BF74-BDA70C1FF6F6}"/>
              </a:ext>
            </a:extLst>
          </p:cNvPr>
          <p:cNvSpPr/>
          <p:nvPr/>
        </p:nvSpPr>
        <p:spPr>
          <a:xfrm>
            <a:off x="3252788" y="2620964"/>
            <a:ext cx="773112" cy="1863725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F076C4-C6BA-40F4-9056-9C2F64ADF963}"/>
              </a:ext>
            </a:extLst>
          </p:cNvPr>
          <p:cNvSpPr/>
          <p:nvPr/>
        </p:nvSpPr>
        <p:spPr>
          <a:xfrm>
            <a:off x="1616076" y="2316164"/>
            <a:ext cx="1452563" cy="3222625"/>
          </a:xfrm>
          <a:prstGeom prst="rect">
            <a:avLst/>
          </a:prstGeom>
          <a:noFill/>
          <a:ln w="149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7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ABA234B-695D-4B03-8D1F-61A93E1EE359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91200" y="3929063"/>
            <a:ext cx="6400800" cy="1752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  <a:p>
            <a:endParaRPr lang="fr-FR" altLang="fr-FR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511676" y="333376"/>
            <a:ext cx="2447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État financier après répartition au …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8616950" y="188913"/>
            <a:ext cx="1079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 </a:t>
            </a:r>
            <a:r>
              <a:rPr lang="fr-FR" altLang="fr-FR" sz="1200">
                <a:latin typeface="Arial" panose="020B0604020202020204" pitchFamily="34" charset="0"/>
              </a:rPr>
              <a:t>Annexe 1</a:t>
            </a:r>
          </a:p>
        </p:txBody>
      </p:sp>
      <p:sp>
        <p:nvSpPr>
          <p:cNvPr id="26630" name="Line 13"/>
          <p:cNvSpPr>
            <a:spLocks noChangeShapeType="1"/>
          </p:cNvSpPr>
          <p:nvPr/>
        </p:nvSpPr>
        <p:spPr bwMode="auto">
          <a:xfrm>
            <a:off x="1992314" y="5492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2100263" y="541339"/>
            <a:ext cx="2520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I- situation financière et trésorerie</a:t>
            </a:r>
          </a:p>
        </p:txBody>
      </p:sp>
      <p:sp>
        <p:nvSpPr>
          <p:cNvPr id="26632" name="Line 15"/>
          <p:cNvSpPr>
            <a:spLocks noChangeShapeType="1"/>
          </p:cNvSpPr>
          <p:nvPr/>
        </p:nvSpPr>
        <p:spPr bwMode="auto">
          <a:xfrm>
            <a:off x="1992314" y="76517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3" name="Text Box 17"/>
          <p:cNvSpPr txBox="1">
            <a:spLocks noChangeArrowheads="1"/>
          </p:cNvSpPr>
          <p:nvPr/>
        </p:nvSpPr>
        <p:spPr bwMode="auto">
          <a:xfrm>
            <a:off x="1919288" y="1125539"/>
            <a:ext cx="24495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Trésorerie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50 Fonds Placés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51 Banque ou fonds disponible en banque 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  <a:cs typeface="Arial" panose="020B0604020202020204" pitchFamily="34" charset="0"/>
              </a:rPr>
              <a:t>53 Caisse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4" name="Line 25"/>
          <p:cNvSpPr>
            <a:spLocks noChangeShapeType="1"/>
          </p:cNvSpPr>
          <p:nvPr/>
        </p:nvSpPr>
        <p:spPr bwMode="auto">
          <a:xfrm>
            <a:off x="4151313" y="1273175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5" name="Text Box 27"/>
          <p:cNvSpPr txBox="1">
            <a:spLocks noChangeArrowheads="1"/>
          </p:cNvSpPr>
          <p:nvPr/>
        </p:nvSpPr>
        <p:spPr bwMode="auto">
          <a:xfrm>
            <a:off x="4086226" y="765175"/>
            <a:ext cx="10715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6636" name="Text Box 28"/>
          <p:cNvSpPr txBox="1">
            <a:spLocks noChangeArrowheads="1"/>
          </p:cNvSpPr>
          <p:nvPr/>
        </p:nvSpPr>
        <p:spPr bwMode="auto">
          <a:xfrm>
            <a:off x="5159376" y="1412876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37" name="Text Box 29"/>
          <p:cNvSpPr txBox="1">
            <a:spLocks noChangeArrowheads="1"/>
          </p:cNvSpPr>
          <p:nvPr/>
        </p:nvSpPr>
        <p:spPr bwMode="auto">
          <a:xfrm>
            <a:off x="5159375" y="765175"/>
            <a:ext cx="793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 Exercice clos</a:t>
            </a:r>
          </a:p>
        </p:txBody>
      </p:sp>
      <p:sp>
        <p:nvSpPr>
          <p:cNvPr id="26638" name="Line 30"/>
          <p:cNvSpPr>
            <a:spLocks noChangeShapeType="1"/>
          </p:cNvSpPr>
          <p:nvPr/>
        </p:nvSpPr>
        <p:spPr bwMode="auto">
          <a:xfrm>
            <a:off x="1992314" y="34290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39" name="Text Box 34"/>
          <p:cNvSpPr txBox="1">
            <a:spLocks noChangeArrowheads="1"/>
          </p:cNvSpPr>
          <p:nvPr/>
        </p:nvSpPr>
        <p:spPr bwMode="auto">
          <a:xfrm>
            <a:off x="4151313" y="3429000"/>
            <a:ext cx="107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6640" name="Text Box 36"/>
          <p:cNvSpPr txBox="1">
            <a:spLocks noChangeArrowheads="1"/>
          </p:cNvSpPr>
          <p:nvPr/>
        </p:nvSpPr>
        <p:spPr bwMode="auto">
          <a:xfrm>
            <a:off x="5232401" y="3429000"/>
            <a:ext cx="722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41" name="Text Box 38"/>
          <p:cNvSpPr txBox="1">
            <a:spLocks noChangeArrowheads="1"/>
          </p:cNvSpPr>
          <p:nvPr/>
        </p:nvSpPr>
        <p:spPr bwMode="auto">
          <a:xfrm>
            <a:off x="1992314" y="3213101"/>
            <a:ext cx="23764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</a:rPr>
              <a:t>II- Créances</a:t>
            </a:r>
          </a:p>
        </p:txBody>
      </p:sp>
      <p:sp>
        <p:nvSpPr>
          <p:cNvPr id="26642" name="Line 40"/>
          <p:cNvSpPr>
            <a:spLocks noChangeShapeType="1"/>
          </p:cNvSpPr>
          <p:nvPr/>
        </p:nvSpPr>
        <p:spPr bwMode="auto">
          <a:xfrm>
            <a:off x="1992314" y="58769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3" name="Text Box 41"/>
          <p:cNvSpPr txBox="1">
            <a:spLocks noChangeArrowheads="1"/>
          </p:cNvSpPr>
          <p:nvPr/>
        </p:nvSpPr>
        <p:spPr bwMode="auto">
          <a:xfrm>
            <a:off x="2135189" y="3860801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44" name="Text Box 44"/>
          <p:cNvSpPr txBox="1">
            <a:spLocks noChangeArrowheads="1"/>
          </p:cNvSpPr>
          <p:nvPr/>
        </p:nvSpPr>
        <p:spPr bwMode="auto">
          <a:xfrm>
            <a:off x="2005014" y="3829428"/>
            <a:ext cx="1873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45 Copropriétaires-sommes       exigibles restant à recevoir(2)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459 Copropriétaires-créances(2) douteuses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Comptes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42 à 44 Autres créances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46 Débiteurs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47 Comptes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 dirty="0">
                <a:latin typeface="Arial" panose="020B0604020202020204" pitchFamily="34" charset="0"/>
              </a:rPr>
              <a:t>48 Comptes de régularisation</a:t>
            </a:r>
          </a:p>
        </p:txBody>
      </p:sp>
      <p:sp>
        <p:nvSpPr>
          <p:cNvPr id="26645" name="Rectangle 45"/>
          <p:cNvSpPr>
            <a:spLocks noChangeArrowheads="1"/>
          </p:cNvSpPr>
          <p:nvPr/>
        </p:nvSpPr>
        <p:spPr bwMode="auto">
          <a:xfrm>
            <a:off x="7823200" y="765176"/>
            <a:ext cx="1873250" cy="4608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46" name="Line 48"/>
          <p:cNvSpPr>
            <a:spLocks noChangeShapeType="1"/>
          </p:cNvSpPr>
          <p:nvPr/>
        </p:nvSpPr>
        <p:spPr bwMode="auto">
          <a:xfrm>
            <a:off x="8831263" y="1557338"/>
            <a:ext cx="0" cy="4895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7" name="Line 49"/>
          <p:cNvSpPr>
            <a:spLocks noChangeShapeType="1"/>
          </p:cNvSpPr>
          <p:nvPr/>
        </p:nvSpPr>
        <p:spPr bwMode="auto">
          <a:xfrm>
            <a:off x="7788276" y="126523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48" name="Rectangle 52"/>
          <p:cNvSpPr>
            <a:spLocks noChangeArrowheads="1"/>
          </p:cNvSpPr>
          <p:nvPr/>
        </p:nvSpPr>
        <p:spPr bwMode="auto">
          <a:xfrm>
            <a:off x="7858125" y="757238"/>
            <a:ext cx="9334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6649" name="Text Box 53"/>
          <p:cNvSpPr txBox="1">
            <a:spLocks noChangeArrowheads="1"/>
          </p:cNvSpPr>
          <p:nvPr/>
        </p:nvSpPr>
        <p:spPr bwMode="auto">
          <a:xfrm>
            <a:off x="7881938" y="3429000"/>
            <a:ext cx="1166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précédent approuvé</a:t>
            </a:r>
          </a:p>
        </p:txBody>
      </p:sp>
      <p:sp>
        <p:nvSpPr>
          <p:cNvPr id="26650" name="Text Box 54"/>
          <p:cNvSpPr txBox="1">
            <a:spLocks noChangeArrowheads="1"/>
          </p:cNvSpPr>
          <p:nvPr/>
        </p:nvSpPr>
        <p:spPr bwMode="auto">
          <a:xfrm>
            <a:off x="8893176" y="763588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51" name="Text Box 55"/>
          <p:cNvSpPr txBox="1">
            <a:spLocks noChangeArrowheads="1"/>
          </p:cNvSpPr>
          <p:nvPr/>
        </p:nvSpPr>
        <p:spPr bwMode="auto">
          <a:xfrm>
            <a:off x="8904289" y="3429000"/>
            <a:ext cx="7207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Exercice clos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52" name="Text Box 56"/>
          <p:cNvSpPr txBox="1">
            <a:spLocks noChangeArrowheads="1"/>
          </p:cNvSpPr>
          <p:nvPr/>
        </p:nvSpPr>
        <p:spPr bwMode="auto">
          <a:xfrm>
            <a:off x="5956301" y="1136651"/>
            <a:ext cx="173037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Provision et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102 Provisions pour travaux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103 Avances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1031 Avances de trésorerie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1032 Avance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1033 Autres avances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105 fonds travaux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131Subventions et instance d’affectation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12 Solde en attente sur travaux ou opérations exceptionnelles</a:t>
            </a:r>
          </a:p>
        </p:txBody>
      </p:sp>
      <p:sp>
        <p:nvSpPr>
          <p:cNvPr id="26653" name="Line 58"/>
          <p:cNvSpPr>
            <a:spLocks noChangeShapeType="1"/>
          </p:cNvSpPr>
          <p:nvPr/>
        </p:nvSpPr>
        <p:spPr bwMode="auto">
          <a:xfrm>
            <a:off x="1992314" y="3213100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54" name="Line 59"/>
          <p:cNvSpPr>
            <a:spLocks noChangeShapeType="1"/>
          </p:cNvSpPr>
          <p:nvPr/>
        </p:nvSpPr>
        <p:spPr bwMode="auto">
          <a:xfrm>
            <a:off x="5953125" y="765175"/>
            <a:ext cx="0" cy="532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55" name="Line 60"/>
          <p:cNvSpPr>
            <a:spLocks noChangeShapeType="1"/>
          </p:cNvSpPr>
          <p:nvPr/>
        </p:nvSpPr>
        <p:spPr bwMode="auto">
          <a:xfrm>
            <a:off x="5159375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56" name="Line 64"/>
          <p:cNvSpPr>
            <a:spLocks noChangeShapeType="1"/>
          </p:cNvSpPr>
          <p:nvPr/>
        </p:nvSpPr>
        <p:spPr bwMode="auto">
          <a:xfrm>
            <a:off x="1992314" y="5661025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57" name="Line 68"/>
          <p:cNvSpPr>
            <a:spLocks noChangeShapeType="1"/>
          </p:cNvSpPr>
          <p:nvPr/>
        </p:nvSpPr>
        <p:spPr bwMode="auto">
          <a:xfrm flipV="1">
            <a:off x="8831263" y="7651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58" name="Text Box 69"/>
          <p:cNvSpPr txBox="1">
            <a:spLocks noChangeArrowheads="1"/>
          </p:cNvSpPr>
          <p:nvPr/>
        </p:nvSpPr>
        <p:spPr bwMode="auto">
          <a:xfrm>
            <a:off x="1952626" y="2928939"/>
            <a:ext cx="16557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Trésorerie disponible Total </a:t>
            </a:r>
          </a:p>
        </p:txBody>
      </p:sp>
      <p:sp>
        <p:nvSpPr>
          <p:cNvPr id="26659" name="Text Box 70"/>
          <p:cNvSpPr txBox="1">
            <a:spLocks noChangeArrowheads="1"/>
          </p:cNvSpPr>
          <p:nvPr/>
        </p:nvSpPr>
        <p:spPr bwMode="auto">
          <a:xfrm>
            <a:off x="7248525" y="2997201"/>
            <a:ext cx="647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</a:t>
            </a:r>
            <a:r>
              <a:rPr lang="fr-FR" altLang="fr-FR" sz="1400">
                <a:latin typeface="Arial" panose="020B0604020202020204" pitchFamily="34" charset="0"/>
              </a:rPr>
              <a:t> </a:t>
            </a:r>
            <a:r>
              <a:rPr lang="fr-FR" altLang="fr-FR" sz="900">
                <a:latin typeface="Arial" panose="020B0604020202020204" pitchFamily="34" charset="0"/>
              </a:rPr>
              <a:t>I</a:t>
            </a:r>
            <a:endParaRPr lang="fr-FR" altLang="fr-FR" sz="1100">
              <a:latin typeface="Arial" panose="020B0604020202020204" pitchFamily="34" charset="0"/>
            </a:endParaRPr>
          </a:p>
        </p:txBody>
      </p:sp>
      <p:sp>
        <p:nvSpPr>
          <p:cNvPr id="26660" name="Text Box 71"/>
          <p:cNvSpPr txBox="1">
            <a:spLocks noChangeArrowheads="1"/>
          </p:cNvSpPr>
          <p:nvPr/>
        </p:nvSpPr>
        <p:spPr bwMode="auto">
          <a:xfrm>
            <a:off x="7319963" y="5373689"/>
            <a:ext cx="8620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</p:txBody>
      </p:sp>
      <p:sp>
        <p:nvSpPr>
          <p:cNvPr id="26661" name="Text Box 72"/>
          <p:cNvSpPr txBox="1">
            <a:spLocks noChangeArrowheads="1"/>
          </p:cNvSpPr>
          <p:nvPr/>
        </p:nvSpPr>
        <p:spPr bwMode="auto">
          <a:xfrm>
            <a:off x="3595689" y="5429250"/>
            <a:ext cx="7191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II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62" name="Line 74"/>
          <p:cNvSpPr>
            <a:spLocks noChangeShapeType="1"/>
          </p:cNvSpPr>
          <p:nvPr/>
        </p:nvSpPr>
        <p:spPr bwMode="auto">
          <a:xfrm>
            <a:off x="7788276" y="38989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63" name="Line 75"/>
          <p:cNvSpPr>
            <a:spLocks noChangeShapeType="1"/>
          </p:cNvSpPr>
          <p:nvPr/>
        </p:nvSpPr>
        <p:spPr bwMode="auto">
          <a:xfrm>
            <a:off x="4151313" y="3929063"/>
            <a:ext cx="180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64" name="Text Box 76"/>
          <p:cNvSpPr txBox="1">
            <a:spLocks noChangeArrowheads="1"/>
          </p:cNvSpPr>
          <p:nvPr/>
        </p:nvSpPr>
        <p:spPr bwMode="auto">
          <a:xfrm>
            <a:off x="5880101" y="3213100"/>
            <a:ext cx="574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Dettes</a:t>
            </a:r>
          </a:p>
        </p:txBody>
      </p:sp>
      <p:sp>
        <p:nvSpPr>
          <p:cNvPr id="26665" name="Text Box 78"/>
          <p:cNvSpPr txBox="1">
            <a:spLocks noChangeArrowheads="1"/>
          </p:cNvSpPr>
          <p:nvPr/>
        </p:nvSpPr>
        <p:spPr bwMode="auto">
          <a:xfrm>
            <a:off x="5953126" y="3500438"/>
            <a:ext cx="2017713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45 Copropriété-excédents versés(2)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Compte de tiers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40 Fournisseurs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42 à 44 Autres dettes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46 Créditeurs divers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47 Compte d’attente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48 Compte de régularisation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49 Dépréciation des comptes de tiers(2)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26666" name="Line 79"/>
          <p:cNvSpPr>
            <a:spLocks noChangeShapeType="1"/>
          </p:cNvSpPr>
          <p:nvPr/>
        </p:nvSpPr>
        <p:spPr bwMode="auto">
          <a:xfrm>
            <a:off x="5953125" y="60213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67" name="Line 80"/>
          <p:cNvSpPr>
            <a:spLocks noChangeShapeType="1"/>
          </p:cNvSpPr>
          <p:nvPr/>
        </p:nvSpPr>
        <p:spPr bwMode="auto">
          <a:xfrm>
            <a:off x="7823200" y="537368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68" name="Line 81"/>
          <p:cNvSpPr>
            <a:spLocks noChangeShapeType="1"/>
          </p:cNvSpPr>
          <p:nvPr/>
        </p:nvSpPr>
        <p:spPr bwMode="auto">
          <a:xfrm>
            <a:off x="1992314" y="6453188"/>
            <a:ext cx="770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5" name="Text Box 83">
            <a:extLst>
              <a:ext uri="{FF2B5EF4-FFF2-40B4-BE49-F238E27FC236}">
                <a16:creationId xmlns:a16="http://schemas.microsoft.com/office/drawing/2014/main" id="{06F271AA-6156-4925-8DA9-D81DFA27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4" y="5600700"/>
            <a:ext cx="1800225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lang="fr-FR" altLang="fr-FR" sz="900" dirty="0"/>
              <a:t>Total général (1)+(2</a:t>
            </a:r>
            <a:r>
              <a:rPr lang="fr-FR" altLang="fr-FR" sz="1050" dirty="0"/>
              <a:t>)</a:t>
            </a:r>
          </a:p>
        </p:txBody>
      </p:sp>
      <p:sp>
        <p:nvSpPr>
          <p:cNvPr id="26670" name="Text Box 84"/>
          <p:cNvSpPr txBox="1">
            <a:spLocks noChangeArrowheads="1"/>
          </p:cNvSpPr>
          <p:nvPr/>
        </p:nvSpPr>
        <p:spPr bwMode="auto">
          <a:xfrm>
            <a:off x="6554788" y="5657850"/>
            <a:ext cx="14414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Total général (1)+(2)</a:t>
            </a:r>
          </a:p>
        </p:txBody>
      </p:sp>
      <p:sp>
        <p:nvSpPr>
          <p:cNvPr id="26671" name="Text Box 85"/>
          <p:cNvSpPr txBox="1">
            <a:spLocks noChangeArrowheads="1"/>
          </p:cNvSpPr>
          <p:nvPr/>
        </p:nvSpPr>
        <p:spPr bwMode="auto">
          <a:xfrm>
            <a:off x="1992314" y="5876925"/>
            <a:ext cx="40401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Une somme affectée du signe &lt;-&gt; indique un découvert correspondant à une dette du syndicat.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arenBoth"/>
            </a:pPr>
            <a:r>
              <a:rPr lang="fr-FR" altLang="fr-FR" sz="900">
                <a:latin typeface="Arial" panose="020B0604020202020204" pitchFamily="34" charset="0"/>
              </a:rPr>
              <a:t>Liste individualisée (nom et montant) ci – jointe. </a:t>
            </a:r>
          </a:p>
        </p:txBody>
      </p:sp>
      <p:sp>
        <p:nvSpPr>
          <p:cNvPr id="26672" name="Line 86"/>
          <p:cNvSpPr>
            <a:spLocks noChangeShapeType="1"/>
          </p:cNvSpPr>
          <p:nvPr/>
        </p:nvSpPr>
        <p:spPr bwMode="auto">
          <a:xfrm>
            <a:off x="4151314" y="3067050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3" name="Line 87"/>
          <p:cNvSpPr>
            <a:spLocks noChangeShapeType="1"/>
          </p:cNvSpPr>
          <p:nvPr/>
        </p:nvSpPr>
        <p:spPr bwMode="auto">
          <a:xfrm flipV="1">
            <a:off x="9696450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4" name="Line 88"/>
          <p:cNvSpPr>
            <a:spLocks noChangeShapeType="1"/>
          </p:cNvSpPr>
          <p:nvPr/>
        </p:nvSpPr>
        <p:spPr bwMode="auto">
          <a:xfrm>
            <a:off x="1992313" y="566102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5" name="Line 89"/>
          <p:cNvSpPr>
            <a:spLocks noChangeShapeType="1"/>
          </p:cNvSpPr>
          <p:nvPr/>
        </p:nvSpPr>
        <p:spPr bwMode="auto">
          <a:xfrm flipH="1">
            <a:off x="1992314" y="5373688"/>
            <a:ext cx="5830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6" name="Line 90"/>
          <p:cNvSpPr>
            <a:spLocks noChangeShapeType="1"/>
          </p:cNvSpPr>
          <p:nvPr/>
        </p:nvSpPr>
        <p:spPr bwMode="auto">
          <a:xfrm flipV="1">
            <a:off x="1992313" y="144463"/>
            <a:ext cx="0" cy="547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7" name="Line 91"/>
          <p:cNvSpPr>
            <a:spLocks noChangeShapeType="1"/>
          </p:cNvSpPr>
          <p:nvPr/>
        </p:nvSpPr>
        <p:spPr bwMode="auto">
          <a:xfrm>
            <a:off x="1971675" y="165100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8" name="Line 93"/>
          <p:cNvSpPr>
            <a:spLocks noChangeShapeType="1"/>
          </p:cNvSpPr>
          <p:nvPr/>
        </p:nvSpPr>
        <p:spPr bwMode="auto">
          <a:xfrm>
            <a:off x="4151313" y="765175"/>
            <a:ext cx="0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79" name="Line 94"/>
          <p:cNvSpPr>
            <a:spLocks noChangeShapeType="1"/>
          </p:cNvSpPr>
          <p:nvPr/>
        </p:nvSpPr>
        <p:spPr bwMode="auto">
          <a:xfrm flipV="1">
            <a:off x="9696450" y="18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80" name="Line 95"/>
          <p:cNvSpPr>
            <a:spLocks noChangeShapeType="1"/>
          </p:cNvSpPr>
          <p:nvPr/>
        </p:nvSpPr>
        <p:spPr bwMode="auto">
          <a:xfrm>
            <a:off x="9696450" y="5373689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681" name="Text Box 96"/>
          <p:cNvSpPr txBox="1">
            <a:spLocks noChangeArrowheads="1"/>
          </p:cNvSpPr>
          <p:nvPr/>
        </p:nvSpPr>
        <p:spPr bwMode="auto">
          <a:xfrm>
            <a:off x="1952625" y="169863"/>
            <a:ext cx="19446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Syndicat des copropriétaires: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8D4D7-3882-4EAF-9ECA-4408BE00A4BC}"/>
              </a:ext>
            </a:extLst>
          </p:cNvPr>
          <p:cNvSpPr/>
          <p:nvPr/>
        </p:nvSpPr>
        <p:spPr>
          <a:xfrm>
            <a:off x="5311775" y="333376"/>
            <a:ext cx="998538" cy="244475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0872809-7C19-404C-9879-8DE67317DD10}"/>
              </a:ext>
            </a:extLst>
          </p:cNvPr>
          <p:cNvSpPr/>
          <p:nvPr/>
        </p:nvSpPr>
        <p:spPr>
          <a:xfrm>
            <a:off x="6507162" y="320676"/>
            <a:ext cx="970999" cy="2444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100" dirty="0">
                <a:solidFill>
                  <a:schemeClr val="tx1"/>
                </a:solidFill>
              </a:rPr>
              <a:t>31/12/2025</a:t>
            </a:r>
          </a:p>
        </p:txBody>
      </p:sp>
    </p:spTree>
    <p:extLst>
      <p:ext uri="{BB962C8B-B14F-4D97-AF65-F5344CB8AC3E}">
        <p14:creationId xmlns:p14="http://schemas.microsoft.com/office/powerpoint/2010/main" val="41483477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380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1381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382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383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384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385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1386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387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388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389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1390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1391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1392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1393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1394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1395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1396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1397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1398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1399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400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1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2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3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4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CD034850-C26A-45EC-A564-997DD733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1406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1407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8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09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0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1411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1412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3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414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141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D108531-45AE-4932-B666-729AB0B97EF9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90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1" name="Flèche : haut 40">
            <a:extLst>
              <a:ext uri="{FF2B5EF4-FFF2-40B4-BE49-F238E27FC236}">
                <a16:creationId xmlns:a16="http://schemas.microsoft.com/office/drawing/2014/main" id="{565980A4-E100-4402-B1FF-5D0D87BDA7FB}"/>
              </a:ext>
            </a:extLst>
          </p:cNvPr>
          <p:cNvSpPr/>
          <p:nvPr/>
        </p:nvSpPr>
        <p:spPr>
          <a:xfrm>
            <a:off x="4264026" y="2647951"/>
            <a:ext cx="773113" cy="186372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3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2405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06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07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08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09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2410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11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12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13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2414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2415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2416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2417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2418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419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2420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2421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2422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2423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24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25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26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27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28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A5693981-D925-4808-9670-7C7F6AB10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2430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2431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32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33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34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2435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2436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37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438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243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20436D8-DC97-4A5A-8012-C3A7272C735C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91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2" name="Flèche : haut 41">
            <a:extLst>
              <a:ext uri="{FF2B5EF4-FFF2-40B4-BE49-F238E27FC236}">
                <a16:creationId xmlns:a16="http://schemas.microsoft.com/office/drawing/2014/main" id="{EE31E2BB-C1E4-450A-B438-BB1F3FF5C91E}"/>
              </a:ext>
            </a:extLst>
          </p:cNvPr>
          <p:cNvSpPr/>
          <p:nvPr/>
        </p:nvSpPr>
        <p:spPr>
          <a:xfrm>
            <a:off x="5372101" y="2668588"/>
            <a:ext cx="773113" cy="18653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28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3429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30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31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32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3434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35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36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37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3438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3439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3440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3441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3442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3443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3444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3445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3446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3447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48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49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0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1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2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859CB3C4-7C70-4072-9AB8-F8F5EC75F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3454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3455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6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7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58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3459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3460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61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462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346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F8847974-23B6-4D49-9985-F4A7696E7EEF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92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3" name="Flèche : haut 42">
            <a:extLst>
              <a:ext uri="{FF2B5EF4-FFF2-40B4-BE49-F238E27FC236}">
                <a16:creationId xmlns:a16="http://schemas.microsoft.com/office/drawing/2014/main" id="{B4C19FEA-ED13-444B-BEFD-D3FB6D0A39D8}"/>
              </a:ext>
            </a:extLst>
          </p:cNvPr>
          <p:cNvSpPr/>
          <p:nvPr/>
        </p:nvSpPr>
        <p:spPr>
          <a:xfrm>
            <a:off x="6537326" y="2676526"/>
            <a:ext cx="773113" cy="18653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1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52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4453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54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5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6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7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4458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59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60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61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4462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4463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4464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4465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4466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4467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4468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4469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4470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4471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72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73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74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75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76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E0BF71DF-9C22-4AF4-AB7C-7C5E5C744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4478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4479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80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81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82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4483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4484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85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4486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448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C5C08E94-76EE-4A20-BC0A-3D0ABA35A1A3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93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4" name="Flèche : haut 43">
            <a:extLst>
              <a:ext uri="{FF2B5EF4-FFF2-40B4-BE49-F238E27FC236}">
                <a16:creationId xmlns:a16="http://schemas.microsoft.com/office/drawing/2014/main" id="{321016E5-E568-4EF5-B3B8-2F102A435402}"/>
              </a:ext>
            </a:extLst>
          </p:cNvPr>
          <p:cNvSpPr/>
          <p:nvPr/>
        </p:nvSpPr>
        <p:spPr>
          <a:xfrm>
            <a:off x="7910513" y="2700339"/>
            <a:ext cx="773112" cy="186372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00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475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5477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478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79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80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81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5482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83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84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485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5486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5487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5488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5489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5490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5491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5492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5493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5494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5495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496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97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98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499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00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6369CB47-756C-4B82-8920-86564F8E4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5502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5503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04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05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06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5507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5508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09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5510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551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20B8CABE-6C4D-47B1-BC0B-1A272B72CCED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94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5" name="Flèche : haut 44">
            <a:extLst>
              <a:ext uri="{FF2B5EF4-FFF2-40B4-BE49-F238E27FC236}">
                <a16:creationId xmlns:a16="http://schemas.microsoft.com/office/drawing/2014/main" id="{23A91977-C3C3-41FB-996B-6793FDA11DB1}"/>
              </a:ext>
            </a:extLst>
          </p:cNvPr>
          <p:cNvSpPr/>
          <p:nvPr/>
        </p:nvSpPr>
        <p:spPr>
          <a:xfrm>
            <a:off x="9164638" y="2659064"/>
            <a:ext cx="774700" cy="1863725"/>
          </a:xfrm>
          <a:prstGeom prst="up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9"/>
          <p:cNvSpPr>
            <a:spLocks noChangeArrowheads="1"/>
          </p:cNvSpPr>
          <p:nvPr/>
        </p:nvSpPr>
        <p:spPr bwMode="auto">
          <a:xfrm>
            <a:off x="1654176" y="2441576"/>
            <a:ext cx="1439863" cy="3167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1631950" y="188914"/>
            <a:ext cx="4751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2063750" y="692150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Etat des travaux de l’article 14-2 et opérations exceptionnelles votes non encore clôtures a la fin de l’exercice du … au …</a:t>
            </a:r>
          </a:p>
        </p:txBody>
      </p:sp>
      <p:sp>
        <p:nvSpPr>
          <p:cNvPr id="106501" name="Rectangle 6"/>
          <p:cNvSpPr>
            <a:spLocks noChangeArrowheads="1"/>
          </p:cNvSpPr>
          <p:nvPr/>
        </p:nvSpPr>
        <p:spPr bwMode="auto">
          <a:xfrm>
            <a:off x="3089276" y="1500188"/>
            <a:ext cx="7021513" cy="403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502" name="Line 7"/>
          <p:cNvSpPr>
            <a:spLocks noChangeShapeType="1"/>
          </p:cNvSpPr>
          <p:nvPr/>
        </p:nvSpPr>
        <p:spPr bwMode="auto">
          <a:xfrm flipV="1">
            <a:off x="3071814" y="2419350"/>
            <a:ext cx="705643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3" name="Line 8"/>
          <p:cNvSpPr>
            <a:spLocks noChangeShapeType="1"/>
          </p:cNvSpPr>
          <p:nvPr/>
        </p:nvSpPr>
        <p:spPr bwMode="auto">
          <a:xfrm flipV="1">
            <a:off x="3071814" y="2119314"/>
            <a:ext cx="7056437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4" name="Line 9"/>
          <p:cNvSpPr>
            <a:spLocks noChangeShapeType="1"/>
          </p:cNvSpPr>
          <p:nvPr/>
        </p:nvSpPr>
        <p:spPr bwMode="auto">
          <a:xfrm>
            <a:off x="4151313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5" name="Text Box 10"/>
          <p:cNvSpPr txBox="1">
            <a:spLocks noChangeArrowheads="1"/>
          </p:cNvSpPr>
          <p:nvPr/>
        </p:nvSpPr>
        <p:spPr bwMode="auto">
          <a:xfrm>
            <a:off x="3106738" y="16414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VOTES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6506" name="Line 11"/>
          <p:cNvSpPr>
            <a:spLocks noChangeShapeType="1"/>
          </p:cNvSpPr>
          <p:nvPr/>
        </p:nvSpPr>
        <p:spPr bwMode="auto">
          <a:xfrm>
            <a:off x="51593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7" name="Line 12"/>
          <p:cNvSpPr>
            <a:spLocks noChangeShapeType="1"/>
          </p:cNvSpPr>
          <p:nvPr/>
        </p:nvSpPr>
        <p:spPr bwMode="auto">
          <a:xfrm>
            <a:off x="6238875" y="14843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08" name="Text Box 16"/>
          <p:cNvSpPr txBox="1">
            <a:spLocks noChangeArrowheads="1"/>
          </p:cNvSpPr>
          <p:nvPr/>
        </p:nvSpPr>
        <p:spPr bwMode="auto">
          <a:xfrm>
            <a:off x="4105276" y="1652588"/>
            <a:ext cx="1222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PAYES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509" name="Text Box 17"/>
          <p:cNvSpPr txBox="1">
            <a:spLocks noChangeArrowheads="1"/>
          </p:cNvSpPr>
          <p:nvPr/>
        </p:nvSpPr>
        <p:spPr bwMode="auto">
          <a:xfrm>
            <a:off x="5094288" y="1652588"/>
            <a:ext cx="136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TRAVAUX REALISES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6510" name="Text Box 18"/>
          <p:cNvSpPr txBox="1">
            <a:spLocks noChangeArrowheads="1"/>
          </p:cNvSpPr>
          <p:nvPr/>
        </p:nvSpPr>
        <p:spPr bwMode="auto">
          <a:xfrm>
            <a:off x="6216651" y="1466851"/>
            <a:ext cx="1503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APPELS TRAVAUX, EMPRUNTS ET SUBVENTIONS RECUS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9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6511" name="Text Box 19"/>
          <p:cNvSpPr txBox="1">
            <a:spLocks noChangeArrowheads="1"/>
          </p:cNvSpPr>
          <p:nvPr/>
        </p:nvSpPr>
        <p:spPr bwMode="auto">
          <a:xfrm>
            <a:off x="7727950" y="15875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SOLDE EN ATTENTE SUR TRAVAUX</a:t>
            </a:r>
          </a:p>
        </p:txBody>
      </p:sp>
      <p:sp>
        <p:nvSpPr>
          <p:cNvPr id="106512" name="Text Box 20"/>
          <p:cNvSpPr txBox="1">
            <a:spLocks noChangeArrowheads="1"/>
          </p:cNvSpPr>
          <p:nvPr/>
        </p:nvSpPr>
        <p:spPr bwMode="auto">
          <a:xfrm>
            <a:off x="9064626" y="1435101"/>
            <a:ext cx="993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800">
                <a:latin typeface="Arial" panose="020B0604020202020204" pitchFamily="34" charset="0"/>
              </a:rPr>
              <a:t>SUBVENTIONS ET EMPRUNTS A RECEVOIR</a:t>
            </a:r>
            <a:br>
              <a:rPr lang="fr-FR" altLang="fr-FR" sz="800">
                <a:latin typeface="Arial" panose="020B0604020202020204" pitchFamily="34" charset="0"/>
              </a:rPr>
            </a:br>
            <a:r>
              <a:rPr lang="fr-FR" altLang="fr-FR" sz="800">
                <a:latin typeface="Arial" panose="020B0604020202020204" pitchFamily="34" charset="0"/>
              </a:rPr>
              <a:t>(montant et date)</a:t>
            </a:r>
          </a:p>
        </p:txBody>
      </p:sp>
      <p:sp>
        <p:nvSpPr>
          <p:cNvPr id="106513" name="Text Box 21"/>
          <p:cNvSpPr txBox="1">
            <a:spLocks noChangeArrowheads="1"/>
          </p:cNvSpPr>
          <p:nvPr/>
        </p:nvSpPr>
        <p:spPr bwMode="auto">
          <a:xfrm>
            <a:off x="3378200" y="212566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 A</a:t>
            </a:r>
          </a:p>
        </p:txBody>
      </p:sp>
      <p:sp>
        <p:nvSpPr>
          <p:cNvPr id="106514" name="Text Box 23"/>
          <p:cNvSpPr txBox="1">
            <a:spLocks noChangeArrowheads="1"/>
          </p:cNvSpPr>
          <p:nvPr/>
        </p:nvSpPr>
        <p:spPr bwMode="auto">
          <a:xfrm>
            <a:off x="4530726" y="2139951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6515" name="Text Box 25"/>
          <p:cNvSpPr txBox="1">
            <a:spLocks noChangeArrowheads="1"/>
          </p:cNvSpPr>
          <p:nvPr/>
        </p:nvSpPr>
        <p:spPr bwMode="auto">
          <a:xfrm>
            <a:off x="5524500" y="2152651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6516" name="Text Box 26"/>
          <p:cNvSpPr txBox="1">
            <a:spLocks noChangeArrowheads="1"/>
          </p:cNvSpPr>
          <p:nvPr/>
        </p:nvSpPr>
        <p:spPr bwMode="auto">
          <a:xfrm>
            <a:off x="6732589" y="2151064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6517" name="Text Box 27"/>
          <p:cNvSpPr txBox="1">
            <a:spLocks noChangeArrowheads="1"/>
          </p:cNvSpPr>
          <p:nvPr/>
        </p:nvSpPr>
        <p:spPr bwMode="auto">
          <a:xfrm>
            <a:off x="7867651" y="2151064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E = D - C</a:t>
            </a:r>
          </a:p>
        </p:txBody>
      </p:sp>
      <p:sp>
        <p:nvSpPr>
          <p:cNvPr id="106518" name="Text Box 28"/>
          <p:cNvSpPr txBox="1">
            <a:spLocks noChangeArrowheads="1"/>
          </p:cNvSpPr>
          <p:nvPr/>
        </p:nvSpPr>
        <p:spPr bwMode="auto">
          <a:xfrm>
            <a:off x="9471025" y="2133601"/>
            <a:ext cx="187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6519" name="Text Box 30"/>
          <p:cNvSpPr txBox="1">
            <a:spLocks noChangeArrowheads="1"/>
          </p:cNvSpPr>
          <p:nvPr/>
        </p:nvSpPr>
        <p:spPr bwMode="auto">
          <a:xfrm>
            <a:off x="1625601" y="2432051"/>
            <a:ext cx="14398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RAVALEMENT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TRAVAUX TOITURE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</a:rPr>
              <a:t>(1)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520" name="Line 34"/>
          <p:cNvSpPr>
            <a:spLocks noChangeShapeType="1"/>
          </p:cNvSpPr>
          <p:nvPr/>
        </p:nvSpPr>
        <p:spPr bwMode="auto">
          <a:xfrm>
            <a:off x="3106738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1" name="Line 35"/>
          <p:cNvSpPr>
            <a:spLocks noChangeShapeType="1"/>
          </p:cNvSpPr>
          <p:nvPr/>
        </p:nvSpPr>
        <p:spPr bwMode="auto">
          <a:xfrm>
            <a:off x="4151313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2" name="Line 36"/>
          <p:cNvSpPr>
            <a:spLocks noChangeShapeType="1"/>
          </p:cNvSpPr>
          <p:nvPr/>
        </p:nvSpPr>
        <p:spPr bwMode="auto">
          <a:xfrm>
            <a:off x="51593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3" name="Line 37"/>
          <p:cNvSpPr>
            <a:spLocks noChangeShapeType="1"/>
          </p:cNvSpPr>
          <p:nvPr/>
        </p:nvSpPr>
        <p:spPr bwMode="auto">
          <a:xfrm>
            <a:off x="6238875" y="55165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4" name="Text Box 40"/>
          <p:cNvSpPr txBox="1">
            <a:spLocks noChangeArrowheads="1"/>
          </p:cNvSpPr>
          <p:nvPr/>
        </p:nvSpPr>
        <p:spPr bwMode="auto">
          <a:xfrm>
            <a:off x="2373314" y="5518151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TOTAL</a:t>
            </a:r>
          </a:p>
        </p:txBody>
      </p:sp>
      <p:sp>
        <p:nvSpPr>
          <p:cNvPr id="10275" name="Text Box 42">
            <a:extLst>
              <a:ext uri="{FF2B5EF4-FFF2-40B4-BE49-F238E27FC236}">
                <a16:creationId xmlns:a16="http://schemas.microsoft.com/office/drawing/2014/main" id="{7CFCD749-CEC6-4BAF-A503-0B309AE6D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5805489"/>
            <a:ext cx="4535487" cy="657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A détailler par marché de travaux ou opérations exceptionnelles et par clé de répartition</a:t>
            </a:r>
          </a:p>
          <a:p>
            <a:pPr>
              <a:spcBef>
                <a:spcPct val="50000"/>
              </a:spcBef>
              <a:buFontTx/>
              <a:buAutoNum type="arabicParenBoth"/>
              <a:defRPr/>
            </a:pPr>
            <a:r>
              <a:rPr lang="fr-FR" altLang="fr-FR" sz="1050" dirty="0"/>
              <a:t>Ce solde correspond au solde du compte 12 dans l’annexe n°1</a:t>
            </a:r>
          </a:p>
        </p:txBody>
      </p:sp>
      <p:sp>
        <p:nvSpPr>
          <p:cNvPr id="106526" name="Text Box 43"/>
          <p:cNvSpPr txBox="1">
            <a:spLocks noChangeArrowheads="1"/>
          </p:cNvSpPr>
          <p:nvPr/>
        </p:nvSpPr>
        <p:spPr bwMode="auto">
          <a:xfrm>
            <a:off x="7967664" y="6021388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Date et référence du syndic</a:t>
            </a:r>
          </a:p>
        </p:txBody>
      </p:sp>
      <p:sp>
        <p:nvSpPr>
          <p:cNvPr id="106527" name="Line 45"/>
          <p:cNvSpPr>
            <a:spLocks noChangeShapeType="1"/>
          </p:cNvSpPr>
          <p:nvPr/>
        </p:nvSpPr>
        <p:spPr bwMode="auto">
          <a:xfrm flipV="1">
            <a:off x="1646239" y="188914"/>
            <a:ext cx="7937" cy="227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8" name="Line 46"/>
          <p:cNvSpPr>
            <a:spLocks noChangeShapeType="1"/>
          </p:cNvSpPr>
          <p:nvPr/>
        </p:nvSpPr>
        <p:spPr bwMode="auto">
          <a:xfrm>
            <a:off x="1631951" y="188914"/>
            <a:ext cx="8469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29" name="Line 47"/>
          <p:cNvSpPr>
            <a:spLocks noChangeShapeType="1"/>
          </p:cNvSpPr>
          <p:nvPr/>
        </p:nvSpPr>
        <p:spPr bwMode="auto">
          <a:xfrm>
            <a:off x="10101263" y="2047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30" name="Text Box 48"/>
          <p:cNvSpPr txBox="1">
            <a:spLocks noChangeArrowheads="1"/>
          </p:cNvSpPr>
          <p:nvPr/>
        </p:nvSpPr>
        <p:spPr bwMode="auto">
          <a:xfrm>
            <a:off x="8181976" y="260350"/>
            <a:ext cx="1801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Annexe 5</a:t>
            </a:r>
          </a:p>
        </p:txBody>
      </p:sp>
      <p:sp>
        <p:nvSpPr>
          <p:cNvPr id="106531" name="Rectangle 32"/>
          <p:cNvSpPr>
            <a:spLocks noChangeArrowheads="1"/>
          </p:cNvSpPr>
          <p:nvPr/>
        </p:nvSpPr>
        <p:spPr bwMode="auto">
          <a:xfrm>
            <a:off x="1631950" y="5516564"/>
            <a:ext cx="8496300" cy="217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106532" name="Line 13"/>
          <p:cNvSpPr>
            <a:spLocks noChangeShapeType="1"/>
          </p:cNvSpPr>
          <p:nvPr/>
        </p:nvSpPr>
        <p:spPr bwMode="auto">
          <a:xfrm>
            <a:off x="7723189" y="1449388"/>
            <a:ext cx="3175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33" name="Line 14"/>
          <p:cNvSpPr>
            <a:spLocks noChangeShapeType="1"/>
          </p:cNvSpPr>
          <p:nvPr/>
        </p:nvSpPr>
        <p:spPr bwMode="auto">
          <a:xfrm flipH="1">
            <a:off x="8926513" y="1484314"/>
            <a:ext cx="12700" cy="4249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6534" name="Text Box 41"/>
          <p:cNvSpPr txBox="1">
            <a:spLocks noChangeArrowheads="1"/>
          </p:cNvSpPr>
          <p:nvPr/>
        </p:nvSpPr>
        <p:spPr bwMode="auto">
          <a:xfrm>
            <a:off x="7770813" y="5495926"/>
            <a:ext cx="1079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</a:rPr>
              <a:t>(2)</a:t>
            </a:r>
          </a:p>
        </p:txBody>
      </p:sp>
      <p:sp>
        <p:nvSpPr>
          <p:cNvPr id="10653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4E180C-BAE8-4826-9CA2-8986887CB8F9}" type="slidenum">
              <a:rPr lang="fr-FR" altLang="fr-FR" sz="1400">
                <a:latin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95</a:t>
            </a:fld>
            <a:endParaRPr lang="fr-FR" altLang="fr-FR" sz="1400"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E50EEA-B30B-467A-B216-70297FC68136}"/>
              </a:ext>
            </a:extLst>
          </p:cNvPr>
          <p:cNvSpPr/>
          <p:nvPr/>
        </p:nvSpPr>
        <p:spPr>
          <a:xfrm>
            <a:off x="6280150" y="2149475"/>
            <a:ext cx="1474788" cy="335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1B7111-CA6C-4F59-AA89-C9383BA51A85}"/>
              </a:ext>
            </a:extLst>
          </p:cNvPr>
          <p:cNvSpPr/>
          <p:nvPr/>
        </p:nvSpPr>
        <p:spPr>
          <a:xfrm>
            <a:off x="5094289" y="2157413"/>
            <a:ext cx="1146175" cy="3346450"/>
          </a:xfrm>
          <a:prstGeom prst="rect">
            <a:avLst/>
          </a:prstGeom>
          <a:noFill/>
          <a:ln w="50800">
            <a:solidFill>
              <a:srgbClr val="CC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DA298217-9129-4B73-AFFA-33684B6582A3}"/>
              </a:ext>
            </a:extLst>
          </p:cNvPr>
          <p:cNvSpPr/>
          <p:nvPr/>
        </p:nvSpPr>
        <p:spPr>
          <a:xfrm>
            <a:off x="7391401" y="5357813"/>
            <a:ext cx="1711325" cy="56991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8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175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867151"/>
            <a:ext cx="9144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3EEF4-B9C9-486F-AB83-181DD34AAA96}"/>
              </a:ext>
            </a:extLst>
          </p:cNvPr>
          <p:cNvSpPr/>
          <p:nvPr/>
        </p:nvSpPr>
        <p:spPr>
          <a:xfrm>
            <a:off x="3432175" y="1930400"/>
            <a:ext cx="5456238" cy="3571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PARTIE HAUTE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B27059-5372-43C2-A47D-3CA0E58D212E}"/>
              </a:ext>
            </a:extLst>
          </p:cNvPr>
          <p:cNvSpPr/>
          <p:nvPr/>
        </p:nvSpPr>
        <p:spPr>
          <a:xfrm>
            <a:off x="3287714" y="5589588"/>
            <a:ext cx="5456237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ANNEXE 5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F22280C-C05D-46C5-B3BF-2D3DB5E4B16D}"/>
              </a:ext>
            </a:extLst>
          </p:cNvPr>
          <p:cNvSpPr/>
          <p:nvPr/>
        </p:nvSpPr>
        <p:spPr>
          <a:xfrm>
            <a:off x="1200150" y="6359526"/>
            <a:ext cx="9359900" cy="63341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06D231-D47A-4829-B9F8-E2E2D3353099}"/>
              </a:ext>
            </a:extLst>
          </p:cNvPr>
          <p:cNvSpPr/>
          <p:nvPr/>
        </p:nvSpPr>
        <p:spPr>
          <a:xfrm>
            <a:off x="9654988" y="1930400"/>
            <a:ext cx="970150" cy="135413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653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1786</TotalTime>
  <Words>7314</Words>
  <Application>Microsoft Office PowerPoint</Application>
  <PresentationFormat>Grand écran</PresentationFormat>
  <Paragraphs>1896</Paragraphs>
  <Slides>96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96</vt:i4>
      </vt:variant>
    </vt:vector>
  </HeadingPairs>
  <TitlesOfParts>
    <vt:vector size="109" baseType="lpstr">
      <vt:lpstr>Arial</vt:lpstr>
      <vt:lpstr>Calibri</vt:lpstr>
      <vt:lpstr>Calibri Light</vt:lpstr>
      <vt:lpstr>Century Gothic</vt:lpstr>
      <vt:lpstr>Trebuchet MS</vt:lpstr>
      <vt:lpstr>Tw Cen MT</vt:lpstr>
      <vt:lpstr>Tw Cen MT Condensed</vt:lpstr>
      <vt:lpstr>Wingdings</vt:lpstr>
      <vt:lpstr>Wingdings 3</vt:lpstr>
      <vt:lpstr>Intégral</vt:lpstr>
      <vt:lpstr>Facette</vt:lpstr>
      <vt:lpstr>1_Facette</vt:lpstr>
      <vt:lpstr>Office Theme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  <vt:lpstr>Présentation PowerPoint</vt:lpstr>
      <vt:lpstr>Le rapprochement bancaire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105 Fonds de travaux</vt:lpstr>
      <vt:lpstr>Eclatement du Fonds de travaux en sous comptes</vt:lpstr>
      <vt:lpstr>Les conséquences d’une affectation aveugle du fonds travaux (Partie 1) </vt:lpstr>
      <vt:lpstr>Les conséquences d’une affectation aveugle du fonds travaux (Partie 2)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Exigibilité des appels de fonds</vt:lpstr>
      <vt:lpstr>Le principe de la régularisation des charges</vt:lpstr>
      <vt:lpstr>SOLDE DU COPROPRIETAIRE AVANT ET APRES REPARTITION DES CHARGES REELLES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L’intÉrÊt pour les syndics de maintenir des sommes sur le compte d’attente</vt:lpstr>
      <vt:lpstr>Présentation PowerPoint</vt:lpstr>
      <vt:lpstr>Présentation PowerPoint</vt:lpstr>
      <vt:lpstr>Annexe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SOLDES PAR POSTE DE CHARGES</vt:lpstr>
      <vt:lpstr>ANNEXE 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 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leblogosd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 Fonds de travaux</dc:title>
  <dc:creator>Secretaire</dc:creator>
  <cp:lastModifiedBy>Emile HAGEGE</cp:lastModifiedBy>
  <cp:revision>124</cp:revision>
  <cp:lastPrinted>2022-03-20T12:46:16Z</cp:lastPrinted>
  <dcterms:created xsi:type="dcterms:W3CDTF">2022-03-09T11:22:03Z</dcterms:created>
  <dcterms:modified xsi:type="dcterms:W3CDTF">2025-09-16T07:03:48Z</dcterms:modified>
</cp:coreProperties>
</file>