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77"/>
  </p:notesMasterIdLst>
  <p:sldIdLst>
    <p:sldId id="258" r:id="rId4"/>
    <p:sldId id="257" r:id="rId5"/>
    <p:sldId id="739" r:id="rId6"/>
    <p:sldId id="781" r:id="rId7"/>
    <p:sldId id="782" r:id="rId8"/>
    <p:sldId id="783" r:id="rId9"/>
    <p:sldId id="784" r:id="rId10"/>
    <p:sldId id="829" r:id="rId11"/>
    <p:sldId id="560" r:id="rId12"/>
    <p:sldId id="267" r:id="rId13"/>
    <p:sldId id="269" r:id="rId14"/>
    <p:sldId id="268" r:id="rId15"/>
    <p:sldId id="270" r:id="rId16"/>
    <p:sldId id="271" r:id="rId17"/>
    <p:sldId id="272" r:id="rId18"/>
    <p:sldId id="273" r:id="rId19"/>
    <p:sldId id="274" r:id="rId20"/>
    <p:sldId id="275" r:id="rId21"/>
    <p:sldId id="276" r:id="rId22"/>
    <p:sldId id="279" r:id="rId23"/>
    <p:sldId id="280" r:id="rId24"/>
    <p:sldId id="281" r:id="rId25"/>
    <p:sldId id="282" r:id="rId26"/>
    <p:sldId id="283" r:id="rId27"/>
    <p:sldId id="334" r:id="rId28"/>
    <p:sldId id="33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33" r:id="rId43"/>
    <p:sldId id="306" r:id="rId44"/>
    <p:sldId id="307" r:id="rId45"/>
    <p:sldId id="308" r:id="rId46"/>
    <p:sldId id="330" r:id="rId47"/>
    <p:sldId id="780" r:id="rId48"/>
    <p:sldId id="776" r:id="rId49"/>
    <p:sldId id="777" r:id="rId50"/>
    <p:sldId id="778" r:id="rId51"/>
    <p:sldId id="309" r:id="rId52"/>
    <p:sldId id="310" r:id="rId53"/>
    <p:sldId id="311" r:id="rId54"/>
    <p:sldId id="312" r:id="rId55"/>
    <p:sldId id="313"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1" r:id="rId70"/>
    <p:sldId id="332" r:id="rId71"/>
    <p:sldId id="779" r:id="rId72"/>
    <p:sldId id="828" r:id="rId73"/>
    <p:sldId id="791" r:id="rId74"/>
    <p:sldId id="794" r:id="rId75"/>
    <p:sldId id="795" r:id="rId76"/>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408"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55DB7-3450-446B-B5B1-33491C37628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F55B6476-3E93-4424-84ED-89DC83B8E8DD}">
      <dgm:prSet phldrT="[Texte]"/>
      <dgm:spPr/>
      <dgm:t>
        <a:bodyPr/>
        <a:lstStyle/>
        <a:p>
          <a:r>
            <a:rPr lang="fr-FR" dirty="0"/>
            <a:t>Syndic mandataire</a:t>
          </a:r>
        </a:p>
      </dgm:t>
    </dgm:pt>
    <dgm:pt modelId="{56A9AA20-01DC-40E8-876A-648D270DE750}" type="parTrans" cxnId="{401DE132-7B24-4517-A040-2E0BCFB28CA2}">
      <dgm:prSet/>
      <dgm:spPr/>
      <dgm:t>
        <a:bodyPr/>
        <a:lstStyle/>
        <a:p>
          <a:endParaRPr lang="fr-FR"/>
        </a:p>
      </dgm:t>
    </dgm:pt>
    <dgm:pt modelId="{F3E6D643-1B61-4366-9E9A-EAA2B8815F1F}" type="sibTrans" cxnId="{401DE132-7B24-4517-A040-2E0BCFB28CA2}">
      <dgm:prSet/>
      <dgm:spPr/>
      <dgm:t>
        <a:bodyPr/>
        <a:lstStyle/>
        <a:p>
          <a:endParaRPr lang="fr-FR"/>
        </a:p>
      </dgm:t>
    </dgm:pt>
    <dgm:pt modelId="{F6ACF02E-9202-44DD-A4E7-0E4AC7DB1506}">
      <dgm:prSet phldrT="[Texte]"/>
      <dgm:spPr/>
      <dgm:t>
        <a:bodyPr/>
        <a:lstStyle/>
        <a:p>
          <a:r>
            <a:rPr lang="fr-FR" dirty="0"/>
            <a:t>Défense des intérêts du syndicat des copropriétaires </a:t>
          </a:r>
        </a:p>
      </dgm:t>
    </dgm:pt>
    <dgm:pt modelId="{B98B3805-58F3-4736-A6A4-DE01E7B4AD93}" type="parTrans" cxnId="{BFDC6B8E-8C69-4CE7-9560-8909269239E0}">
      <dgm:prSet/>
      <dgm:spPr/>
      <dgm:t>
        <a:bodyPr/>
        <a:lstStyle/>
        <a:p>
          <a:endParaRPr lang="fr-FR"/>
        </a:p>
      </dgm:t>
    </dgm:pt>
    <dgm:pt modelId="{69E2E5B0-C647-48AD-8A5D-AFC45F4DFC44}" type="sibTrans" cxnId="{BFDC6B8E-8C69-4CE7-9560-8909269239E0}">
      <dgm:prSet/>
      <dgm:spPr/>
      <dgm:t>
        <a:bodyPr/>
        <a:lstStyle/>
        <a:p>
          <a:endParaRPr lang="fr-FR"/>
        </a:p>
      </dgm:t>
    </dgm:pt>
    <dgm:pt modelId="{9C65FA86-402D-4ADC-9D4F-D54C7A684C3D}">
      <dgm:prSet phldrT="[Texte]"/>
      <dgm:spPr/>
      <dgm:t>
        <a:bodyPr/>
        <a:lstStyle/>
        <a:p>
          <a:r>
            <a:rPr lang="fr-FR" dirty="0"/>
            <a:t>Syndic prestataire</a:t>
          </a:r>
        </a:p>
      </dgm:t>
    </dgm:pt>
    <dgm:pt modelId="{F314550C-C8B2-4517-A9D7-7C8A24B609F2}" type="parTrans" cxnId="{E7A1D783-2600-4330-934C-8942CE51E675}">
      <dgm:prSet/>
      <dgm:spPr/>
      <dgm:t>
        <a:bodyPr/>
        <a:lstStyle/>
        <a:p>
          <a:endParaRPr lang="fr-FR"/>
        </a:p>
      </dgm:t>
    </dgm:pt>
    <dgm:pt modelId="{A8BA5D8F-6F69-446E-8EF7-DCCC1E8C7A56}" type="sibTrans" cxnId="{E7A1D783-2600-4330-934C-8942CE51E675}">
      <dgm:prSet/>
      <dgm:spPr/>
      <dgm:t>
        <a:bodyPr/>
        <a:lstStyle/>
        <a:p>
          <a:endParaRPr lang="fr-FR"/>
        </a:p>
      </dgm:t>
    </dgm:pt>
    <dgm:pt modelId="{7397BFB1-51B1-490C-9265-EB01CF78188D}">
      <dgm:prSet phldrT="[Texte]"/>
      <dgm:spPr>
        <a:solidFill>
          <a:srgbClr val="FFC000"/>
        </a:solidFill>
      </dgm:spPr>
      <dgm:t>
        <a:bodyPr/>
        <a:lstStyle/>
        <a:p>
          <a:r>
            <a:rPr lang="fr-FR" dirty="0"/>
            <a:t>Augmentation des profits par </a:t>
          </a:r>
          <a:r>
            <a:rPr lang="fr-FR"/>
            <a:t>le cabinet par le biais </a:t>
          </a:r>
          <a:r>
            <a:rPr lang="fr-FR" dirty="0"/>
            <a:t>de son client syndicat des copropriétaires </a:t>
          </a:r>
        </a:p>
      </dgm:t>
    </dgm:pt>
    <dgm:pt modelId="{5ADD9573-6DF0-41CC-87FA-7A7F2FC164E8}" type="parTrans" cxnId="{547782D8-F3F7-4A59-AA80-20399D3482FB}">
      <dgm:prSet/>
      <dgm:spPr/>
      <dgm:t>
        <a:bodyPr/>
        <a:lstStyle/>
        <a:p>
          <a:endParaRPr lang="fr-FR"/>
        </a:p>
      </dgm:t>
    </dgm:pt>
    <dgm:pt modelId="{52E6B46B-50BE-4ED8-B384-720EB36AE1B3}" type="sibTrans" cxnId="{547782D8-F3F7-4A59-AA80-20399D3482FB}">
      <dgm:prSet/>
      <dgm:spPr/>
      <dgm:t>
        <a:bodyPr/>
        <a:lstStyle/>
        <a:p>
          <a:endParaRPr lang="fr-FR"/>
        </a:p>
      </dgm:t>
    </dgm:pt>
    <dgm:pt modelId="{EE047CE9-025C-45AF-84EC-92EDCE949EB1}">
      <dgm:prSet phldrT="[Texte]" custLinFactNeighborY="2392"/>
      <dgm:spPr/>
      <dgm:t>
        <a:bodyPr/>
        <a:lstStyle/>
        <a:p>
          <a:endParaRPr lang="fr-FR"/>
        </a:p>
      </dgm:t>
    </dgm:pt>
    <dgm:pt modelId="{A1E2DA8E-9ECD-4053-A46D-5A23925926B4}" type="parTrans" cxnId="{3B18E6B2-DAA3-4AAF-AD95-C52B379CAC9B}">
      <dgm:prSet/>
      <dgm:spPr/>
      <dgm:t>
        <a:bodyPr/>
        <a:lstStyle/>
        <a:p>
          <a:endParaRPr lang="fr-FR"/>
        </a:p>
      </dgm:t>
    </dgm:pt>
    <dgm:pt modelId="{5C8D58D1-F6A1-4810-90D7-77EE35B491C3}" type="sibTrans" cxnId="{3B18E6B2-DAA3-4AAF-AD95-C52B379CAC9B}">
      <dgm:prSet/>
      <dgm:spPr/>
      <dgm:t>
        <a:bodyPr/>
        <a:lstStyle/>
        <a:p>
          <a:endParaRPr lang="fr-FR"/>
        </a:p>
      </dgm:t>
    </dgm:pt>
    <dgm:pt modelId="{0B01AE5E-0724-4BC3-A6AA-F68CB1E50E76}">
      <dgm:prSet phldrT="[Texte]" custLinFactNeighborY="2392"/>
      <dgm:spPr/>
      <dgm:t>
        <a:bodyPr/>
        <a:lstStyle/>
        <a:p>
          <a:endParaRPr lang="fr-FR"/>
        </a:p>
      </dgm:t>
    </dgm:pt>
    <dgm:pt modelId="{DDF6E08F-D8CE-4D57-AEBF-68F5ECBC121D}" type="parTrans" cxnId="{EFC5EFAD-B3F5-4F0C-A4A0-57CE38FA4E26}">
      <dgm:prSet/>
      <dgm:spPr/>
      <dgm:t>
        <a:bodyPr/>
        <a:lstStyle/>
        <a:p>
          <a:endParaRPr lang="fr-FR"/>
        </a:p>
      </dgm:t>
    </dgm:pt>
    <dgm:pt modelId="{88017F10-A975-4BB6-9DFA-983C318E6418}" type="sibTrans" cxnId="{EFC5EFAD-B3F5-4F0C-A4A0-57CE38FA4E26}">
      <dgm:prSet/>
      <dgm:spPr/>
      <dgm:t>
        <a:bodyPr/>
        <a:lstStyle/>
        <a:p>
          <a:endParaRPr lang="fr-FR"/>
        </a:p>
      </dgm:t>
    </dgm:pt>
    <dgm:pt modelId="{74A1DE6C-E097-475C-86B6-114FFBCA3974}">
      <dgm:prSet phldrT="[Texte]" custLinFactNeighborY="2392"/>
      <dgm:spPr/>
      <dgm:t>
        <a:bodyPr/>
        <a:lstStyle/>
        <a:p>
          <a:endParaRPr lang="fr-FR"/>
        </a:p>
      </dgm:t>
    </dgm:pt>
    <dgm:pt modelId="{CA922D66-4369-446D-9AE9-366108E0BD12}" type="parTrans" cxnId="{588EF41C-6E2B-4A77-93B7-492318F187CC}">
      <dgm:prSet/>
      <dgm:spPr/>
      <dgm:t>
        <a:bodyPr/>
        <a:lstStyle/>
        <a:p>
          <a:endParaRPr lang="fr-FR"/>
        </a:p>
      </dgm:t>
    </dgm:pt>
    <dgm:pt modelId="{B11DBC89-3172-48AF-8099-3E108AF54CEF}" type="sibTrans" cxnId="{588EF41C-6E2B-4A77-93B7-492318F187CC}">
      <dgm:prSet/>
      <dgm:spPr/>
      <dgm:t>
        <a:bodyPr/>
        <a:lstStyle/>
        <a:p>
          <a:endParaRPr lang="fr-FR"/>
        </a:p>
      </dgm:t>
    </dgm:pt>
    <dgm:pt modelId="{83533798-AB49-4D3A-BF2E-333627C43B0A}">
      <dgm:prSet phldrT="[Texte]" custLinFactNeighborY="2392"/>
      <dgm:spPr/>
      <dgm:t>
        <a:bodyPr/>
        <a:lstStyle/>
        <a:p>
          <a:endParaRPr lang="fr-FR"/>
        </a:p>
      </dgm:t>
    </dgm:pt>
    <dgm:pt modelId="{5790D85E-588B-43ED-BA78-B3130A70F403}" type="parTrans" cxnId="{A5D46B98-366D-41A6-8EAA-30E1AF670E19}">
      <dgm:prSet/>
      <dgm:spPr/>
      <dgm:t>
        <a:bodyPr/>
        <a:lstStyle/>
        <a:p>
          <a:endParaRPr lang="fr-FR"/>
        </a:p>
      </dgm:t>
    </dgm:pt>
    <dgm:pt modelId="{AE276E8C-1490-4453-A576-0CAD11522283}" type="sibTrans" cxnId="{A5D46B98-366D-41A6-8EAA-30E1AF670E19}">
      <dgm:prSet/>
      <dgm:spPr/>
      <dgm:t>
        <a:bodyPr/>
        <a:lstStyle/>
        <a:p>
          <a:endParaRPr lang="fr-FR"/>
        </a:p>
      </dgm:t>
    </dgm:pt>
    <dgm:pt modelId="{AE09363A-91A6-432A-B196-C51A64B46B0A}" type="pres">
      <dgm:prSet presAssocID="{5BC55DB7-3450-446B-B5B1-33491C376288}" presName="outerComposite" presStyleCnt="0">
        <dgm:presLayoutVars>
          <dgm:chMax val="2"/>
          <dgm:animLvl val="lvl"/>
          <dgm:resizeHandles val="exact"/>
        </dgm:presLayoutVars>
      </dgm:prSet>
      <dgm:spPr/>
    </dgm:pt>
    <dgm:pt modelId="{A861B89F-2DDB-451D-A5D7-64B44CD0CC23}" type="pres">
      <dgm:prSet presAssocID="{5BC55DB7-3450-446B-B5B1-33491C376288}" presName="dummyMaxCanvas" presStyleCnt="0"/>
      <dgm:spPr/>
    </dgm:pt>
    <dgm:pt modelId="{B8867046-9080-4F45-94C3-78B3AAC1E677}" type="pres">
      <dgm:prSet presAssocID="{5BC55DB7-3450-446B-B5B1-33491C376288}" presName="parentComposite" presStyleCnt="0"/>
      <dgm:spPr/>
    </dgm:pt>
    <dgm:pt modelId="{094D9DC9-9AD1-4413-981D-E2551A3CECA0}" type="pres">
      <dgm:prSet presAssocID="{5BC55DB7-3450-446B-B5B1-33491C376288}" presName="parent1" presStyleLbl="alignAccFollowNode1" presStyleIdx="0" presStyleCnt="4" custLinFactNeighborX="-97983" custLinFactNeighborY="-4027">
        <dgm:presLayoutVars>
          <dgm:chMax val="4"/>
        </dgm:presLayoutVars>
      </dgm:prSet>
      <dgm:spPr/>
    </dgm:pt>
    <dgm:pt modelId="{13F46C30-554C-4C1C-A437-77F1E63B4CF4}" type="pres">
      <dgm:prSet presAssocID="{5BC55DB7-3450-446B-B5B1-33491C376288}" presName="parent2" presStyleLbl="alignAccFollowNode1" presStyleIdx="1" presStyleCnt="4" custLinFactNeighborY="2392">
        <dgm:presLayoutVars>
          <dgm:chMax val="4"/>
        </dgm:presLayoutVars>
      </dgm:prSet>
      <dgm:spPr/>
    </dgm:pt>
    <dgm:pt modelId="{0FB5F636-18A0-497D-95EE-C58909348B2D}" type="pres">
      <dgm:prSet presAssocID="{5BC55DB7-3450-446B-B5B1-33491C376288}" presName="childrenComposite" presStyleCnt="0"/>
      <dgm:spPr/>
    </dgm:pt>
    <dgm:pt modelId="{E1EB44E3-49B7-4C6F-933E-40750BC65FE0}" type="pres">
      <dgm:prSet presAssocID="{5BC55DB7-3450-446B-B5B1-33491C376288}" presName="dummyMaxCanvas_ChildArea" presStyleCnt="0"/>
      <dgm:spPr/>
    </dgm:pt>
    <dgm:pt modelId="{12346D41-1109-4531-AFC2-0E3EF45C38C6}" type="pres">
      <dgm:prSet presAssocID="{5BC55DB7-3450-446B-B5B1-33491C376288}" presName="fulcrum" presStyleLbl="alignAccFollowNode1" presStyleIdx="2" presStyleCnt="4"/>
      <dgm:spPr/>
    </dgm:pt>
    <dgm:pt modelId="{8BDB1B98-6B70-4B28-BDD2-917E93644312}" type="pres">
      <dgm:prSet presAssocID="{5BC55DB7-3450-446B-B5B1-33491C376288}" presName="balance_11" presStyleLbl="alignAccFollowNode1" presStyleIdx="3" presStyleCnt="4" custAng="341474" custScaleX="198083">
        <dgm:presLayoutVars>
          <dgm:bulletEnabled val="1"/>
        </dgm:presLayoutVars>
      </dgm:prSet>
      <dgm:spPr/>
    </dgm:pt>
    <dgm:pt modelId="{56DF47DE-F231-455C-8FF8-8C6B5EE1F27C}" type="pres">
      <dgm:prSet presAssocID="{5BC55DB7-3450-446B-B5B1-33491C376288}" presName="left_11_1" presStyleLbl="node1" presStyleIdx="0" presStyleCnt="2" custAng="405639" custScaleX="108100" custScaleY="34643" custLinFactX="-1954" custLinFactNeighborX="-100000" custLinFactNeighborY="17430">
        <dgm:presLayoutVars>
          <dgm:bulletEnabled val="1"/>
        </dgm:presLayoutVars>
      </dgm:prSet>
      <dgm:spPr/>
    </dgm:pt>
    <dgm:pt modelId="{CEBD2212-62E6-4EE1-A273-B4E9006477FD}" type="pres">
      <dgm:prSet presAssocID="{5BC55DB7-3450-446B-B5B1-33491C376288}" presName="right_11_1" presStyleLbl="node1" presStyleIdx="1" presStyleCnt="2" custAng="365279" custLinFactNeighborX="-1790" custLinFactNeighborY="3606">
        <dgm:presLayoutVars>
          <dgm:bulletEnabled val="1"/>
        </dgm:presLayoutVars>
      </dgm:prSet>
      <dgm:spPr/>
    </dgm:pt>
  </dgm:ptLst>
  <dgm:cxnLst>
    <dgm:cxn modelId="{588EF41C-6E2B-4A77-93B7-492318F187CC}" srcId="{5BC55DB7-3450-446B-B5B1-33491C376288}" destId="{74A1DE6C-E097-475C-86B6-114FFBCA3974}" srcOrd="4" destOrd="0" parTransId="{CA922D66-4369-446D-9AE9-366108E0BD12}" sibTransId="{B11DBC89-3172-48AF-8099-3E108AF54CEF}"/>
    <dgm:cxn modelId="{401DE132-7B24-4517-A040-2E0BCFB28CA2}" srcId="{5BC55DB7-3450-446B-B5B1-33491C376288}" destId="{F55B6476-3E93-4424-84ED-89DC83B8E8DD}" srcOrd="0" destOrd="0" parTransId="{56A9AA20-01DC-40E8-876A-648D270DE750}" sibTransId="{F3E6D643-1B61-4366-9E9A-EAA2B8815F1F}"/>
    <dgm:cxn modelId="{4EDB8833-A779-43E9-AFD3-8D73BC7BD9CC}" type="presOf" srcId="{9C65FA86-402D-4ADC-9D4F-D54C7A684C3D}" destId="{13F46C30-554C-4C1C-A437-77F1E63B4CF4}" srcOrd="0" destOrd="0" presId="urn:microsoft.com/office/officeart/2005/8/layout/balance1"/>
    <dgm:cxn modelId="{4F88EC47-8921-472E-9BAD-1808B6FDEC00}" type="presOf" srcId="{F6ACF02E-9202-44DD-A4E7-0E4AC7DB1506}" destId="{56DF47DE-F231-455C-8FF8-8C6B5EE1F27C}" srcOrd="0" destOrd="0" presId="urn:microsoft.com/office/officeart/2005/8/layout/balance1"/>
    <dgm:cxn modelId="{E7A1D783-2600-4330-934C-8942CE51E675}" srcId="{5BC55DB7-3450-446B-B5B1-33491C376288}" destId="{9C65FA86-402D-4ADC-9D4F-D54C7A684C3D}" srcOrd="1" destOrd="0" parTransId="{F314550C-C8B2-4517-A9D7-7C8A24B609F2}" sibTransId="{A8BA5D8F-6F69-446E-8EF7-DCCC1E8C7A56}"/>
    <dgm:cxn modelId="{BFDC6B8E-8C69-4CE7-9560-8909269239E0}" srcId="{F55B6476-3E93-4424-84ED-89DC83B8E8DD}" destId="{F6ACF02E-9202-44DD-A4E7-0E4AC7DB1506}" srcOrd="0" destOrd="0" parTransId="{B98B3805-58F3-4736-A6A4-DE01E7B4AD93}" sibTransId="{69E2E5B0-C647-48AD-8A5D-AFC45F4DFC44}"/>
    <dgm:cxn modelId="{A5D46B98-366D-41A6-8EAA-30E1AF670E19}" srcId="{5BC55DB7-3450-446B-B5B1-33491C376288}" destId="{83533798-AB49-4D3A-BF2E-333627C43B0A}" srcOrd="5" destOrd="0" parTransId="{5790D85E-588B-43ED-BA78-B3130A70F403}" sibTransId="{AE276E8C-1490-4453-A576-0CAD11522283}"/>
    <dgm:cxn modelId="{EFC5EFAD-B3F5-4F0C-A4A0-57CE38FA4E26}" srcId="{5BC55DB7-3450-446B-B5B1-33491C376288}" destId="{0B01AE5E-0724-4BC3-A6AA-F68CB1E50E76}" srcOrd="3" destOrd="0" parTransId="{DDF6E08F-D8CE-4D57-AEBF-68F5ECBC121D}" sibTransId="{88017F10-A975-4BB6-9DFA-983C318E6418}"/>
    <dgm:cxn modelId="{3B18E6B2-DAA3-4AAF-AD95-C52B379CAC9B}" srcId="{5BC55DB7-3450-446B-B5B1-33491C376288}" destId="{EE047CE9-025C-45AF-84EC-92EDCE949EB1}" srcOrd="2" destOrd="0" parTransId="{A1E2DA8E-9ECD-4053-A46D-5A23925926B4}" sibTransId="{5C8D58D1-F6A1-4810-90D7-77EE35B491C3}"/>
    <dgm:cxn modelId="{AA0CC6B6-05C2-40F0-B254-5ACB1CF246AC}" type="presOf" srcId="{7397BFB1-51B1-490C-9265-EB01CF78188D}" destId="{CEBD2212-62E6-4EE1-A273-B4E9006477FD}" srcOrd="0" destOrd="0" presId="urn:microsoft.com/office/officeart/2005/8/layout/balance1"/>
    <dgm:cxn modelId="{547782D8-F3F7-4A59-AA80-20399D3482FB}" srcId="{9C65FA86-402D-4ADC-9D4F-D54C7A684C3D}" destId="{7397BFB1-51B1-490C-9265-EB01CF78188D}" srcOrd="0" destOrd="0" parTransId="{5ADD9573-6DF0-41CC-87FA-7A7F2FC164E8}" sibTransId="{52E6B46B-50BE-4ED8-B384-720EB36AE1B3}"/>
    <dgm:cxn modelId="{D5FAA2E2-70DD-4B66-86CE-18DEEAA2F16D}" type="presOf" srcId="{5BC55DB7-3450-446B-B5B1-33491C376288}" destId="{AE09363A-91A6-432A-B196-C51A64B46B0A}" srcOrd="0" destOrd="0" presId="urn:microsoft.com/office/officeart/2005/8/layout/balance1"/>
    <dgm:cxn modelId="{FAA8CFE8-B7C6-4703-B9F2-09A8E35260D4}" type="presOf" srcId="{F55B6476-3E93-4424-84ED-89DC83B8E8DD}" destId="{094D9DC9-9AD1-4413-981D-E2551A3CECA0}" srcOrd="0" destOrd="0" presId="urn:microsoft.com/office/officeart/2005/8/layout/balance1"/>
    <dgm:cxn modelId="{3D6E62D1-8C0E-4A06-AAEF-EEEC73BE97E6}" type="presParOf" srcId="{AE09363A-91A6-432A-B196-C51A64B46B0A}" destId="{A861B89F-2DDB-451D-A5D7-64B44CD0CC23}" srcOrd="0" destOrd="0" presId="urn:microsoft.com/office/officeart/2005/8/layout/balance1"/>
    <dgm:cxn modelId="{22D7CC5B-DF8F-4C92-BF02-271CE750530E}" type="presParOf" srcId="{AE09363A-91A6-432A-B196-C51A64B46B0A}" destId="{B8867046-9080-4F45-94C3-78B3AAC1E677}" srcOrd="1" destOrd="0" presId="urn:microsoft.com/office/officeart/2005/8/layout/balance1"/>
    <dgm:cxn modelId="{616FF2CE-C957-4E47-88AC-9FD49850E513}" type="presParOf" srcId="{B8867046-9080-4F45-94C3-78B3AAC1E677}" destId="{094D9DC9-9AD1-4413-981D-E2551A3CECA0}" srcOrd="0" destOrd="0" presId="urn:microsoft.com/office/officeart/2005/8/layout/balance1"/>
    <dgm:cxn modelId="{9DB429BD-8182-4ADB-B6CB-B92DE98C1EB6}" type="presParOf" srcId="{B8867046-9080-4F45-94C3-78B3AAC1E677}" destId="{13F46C30-554C-4C1C-A437-77F1E63B4CF4}" srcOrd="1" destOrd="0" presId="urn:microsoft.com/office/officeart/2005/8/layout/balance1"/>
    <dgm:cxn modelId="{565CF812-FD8C-4728-A18C-C3C73C9AFD51}" type="presParOf" srcId="{AE09363A-91A6-432A-B196-C51A64B46B0A}" destId="{0FB5F636-18A0-497D-95EE-C58909348B2D}" srcOrd="2" destOrd="0" presId="urn:microsoft.com/office/officeart/2005/8/layout/balance1"/>
    <dgm:cxn modelId="{76DE2B17-59E3-4A8C-A9FD-08BDB4DE1A5E}" type="presParOf" srcId="{0FB5F636-18A0-497D-95EE-C58909348B2D}" destId="{E1EB44E3-49B7-4C6F-933E-40750BC65FE0}" srcOrd="0" destOrd="0" presId="urn:microsoft.com/office/officeart/2005/8/layout/balance1"/>
    <dgm:cxn modelId="{BD5777CF-F98C-42A4-ABA7-0449A015B0D4}" type="presParOf" srcId="{0FB5F636-18A0-497D-95EE-C58909348B2D}" destId="{12346D41-1109-4531-AFC2-0E3EF45C38C6}" srcOrd="1" destOrd="0" presId="urn:microsoft.com/office/officeart/2005/8/layout/balance1"/>
    <dgm:cxn modelId="{B8FA3BE9-C691-4493-BBF3-189D6FE73522}" type="presParOf" srcId="{0FB5F636-18A0-497D-95EE-C58909348B2D}" destId="{8BDB1B98-6B70-4B28-BDD2-917E93644312}" srcOrd="2" destOrd="0" presId="urn:microsoft.com/office/officeart/2005/8/layout/balance1"/>
    <dgm:cxn modelId="{502822EB-419F-4BFC-977A-AF06E9FC8370}" type="presParOf" srcId="{0FB5F636-18A0-497D-95EE-C58909348B2D}" destId="{56DF47DE-F231-455C-8FF8-8C6B5EE1F27C}" srcOrd="3" destOrd="0" presId="urn:microsoft.com/office/officeart/2005/8/layout/balance1"/>
    <dgm:cxn modelId="{64EB1EDD-1C15-47FC-8D77-87F1B7E8CC33}" type="presParOf" srcId="{0FB5F636-18A0-497D-95EE-C58909348B2D}" destId="{CEBD2212-62E6-4EE1-A273-B4E9006477FD}"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C55DB7-3450-446B-B5B1-33491C376288}"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fr-FR"/>
        </a:p>
      </dgm:t>
    </dgm:pt>
    <dgm:pt modelId="{F55B6476-3E93-4424-84ED-89DC83B8E8DD}">
      <dgm:prSet phldrT="[Texte]"/>
      <dgm:spPr/>
      <dgm:t>
        <a:bodyPr/>
        <a:lstStyle/>
        <a:p>
          <a:r>
            <a:rPr lang="fr-FR" dirty="0"/>
            <a:t>Syndic mandataire</a:t>
          </a:r>
        </a:p>
      </dgm:t>
    </dgm:pt>
    <dgm:pt modelId="{56A9AA20-01DC-40E8-876A-648D270DE750}" type="parTrans" cxnId="{401DE132-7B24-4517-A040-2E0BCFB28CA2}">
      <dgm:prSet/>
      <dgm:spPr/>
      <dgm:t>
        <a:bodyPr/>
        <a:lstStyle/>
        <a:p>
          <a:endParaRPr lang="fr-FR"/>
        </a:p>
      </dgm:t>
    </dgm:pt>
    <dgm:pt modelId="{F3E6D643-1B61-4366-9E9A-EAA2B8815F1F}" type="sibTrans" cxnId="{401DE132-7B24-4517-A040-2E0BCFB28CA2}">
      <dgm:prSet/>
      <dgm:spPr/>
      <dgm:t>
        <a:bodyPr/>
        <a:lstStyle/>
        <a:p>
          <a:endParaRPr lang="fr-FR"/>
        </a:p>
      </dgm:t>
    </dgm:pt>
    <dgm:pt modelId="{F6ACF02E-9202-44DD-A4E7-0E4AC7DB1506}">
      <dgm:prSet phldrT="[Texte]"/>
      <dgm:spPr/>
      <dgm:t>
        <a:bodyPr/>
        <a:lstStyle/>
        <a:p>
          <a:r>
            <a:rPr lang="fr-FR" dirty="0"/>
            <a:t>Défense des intérêts du syndicat des copropriétaires </a:t>
          </a:r>
        </a:p>
      </dgm:t>
    </dgm:pt>
    <dgm:pt modelId="{B98B3805-58F3-4736-A6A4-DE01E7B4AD93}" type="parTrans" cxnId="{BFDC6B8E-8C69-4CE7-9560-8909269239E0}">
      <dgm:prSet/>
      <dgm:spPr/>
      <dgm:t>
        <a:bodyPr/>
        <a:lstStyle/>
        <a:p>
          <a:endParaRPr lang="fr-FR"/>
        </a:p>
      </dgm:t>
    </dgm:pt>
    <dgm:pt modelId="{69E2E5B0-C647-48AD-8A5D-AFC45F4DFC44}" type="sibTrans" cxnId="{BFDC6B8E-8C69-4CE7-9560-8909269239E0}">
      <dgm:prSet/>
      <dgm:spPr/>
      <dgm:t>
        <a:bodyPr/>
        <a:lstStyle/>
        <a:p>
          <a:endParaRPr lang="fr-FR"/>
        </a:p>
      </dgm:t>
    </dgm:pt>
    <dgm:pt modelId="{9C65FA86-402D-4ADC-9D4F-D54C7A684C3D}">
      <dgm:prSet phldrT="[Texte]"/>
      <dgm:spPr/>
      <dgm:t>
        <a:bodyPr/>
        <a:lstStyle/>
        <a:p>
          <a:r>
            <a:rPr lang="fr-FR" dirty="0"/>
            <a:t>Syndic prestataire</a:t>
          </a:r>
        </a:p>
      </dgm:t>
    </dgm:pt>
    <dgm:pt modelId="{F314550C-C8B2-4517-A9D7-7C8A24B609F2}" type="parTrans" cxnId="{E7A1D783-2600-4330-934C-8942CE51E675}">
      <dgm:prSet/>
      <dgm:spPr/>
      <dgm:t>
        <a:bodyPr/>
        <a:lstStyle/>
        <a:p>
          <a:endParaRPr lang="fr-FR"/>
        </a:p>
      </dgm:t>
    </dgm:pt>
    <dgm:pt modelId="{A8BA5D8F-6F69-446E-8EF7-DCCC1E8C7A56}" type="sibTrans" cxnId="{E7A1D783-2600-4330-934C-8942CE51E675}">
      <dgm:prSet/>
      <dgm:spPr/>
      <dgm:t>
        <a:bodyPr/>
        <a:lstStyle/>
        <a:p>
          <a:endParaRPr lang="fr-FR"/>
        </a:p>
      </dgm:t>
    </dgm:pt>
    <dgm:pt modelId="{7397BFB1-51B1-490C-9265-EB01CF78188D}">
      <dgm:prSet phldrT="[Texte]"/>
      <dgm:spPr>
        <a:solidFill>
          <a:srgbClr val="FFC000"/>
        </a:solidFill>
      </dgm:spPr>
      <dgm:t>
        <a:bodyPr/>
        <a:lstStyle/>
        <a:p>
          <a:r>
            <a:rPr lang="fr-FR" dirty="0"/>
            <a:t>Augmentation des profits par le cabinet par le biais de son client syndicat des copropriétaires </a:t>
          </a:r>
        </a:p>
      </dgm:t>
    </dgm:pt>
    <dgm:pt modelId="{5ADD9573-6DF0-41CC-87FA-7A7F2FC164E8}" type="parTrans" cxnId="{547782D8-F3F7-4A59-AA80-20399D3482FB}">
      <dgm:prSet/>
      <dgm:spPr/>
      <dgm:t>
        <a:bodyPr/>
        <a:lstStyle/>
        <a:p>
          <a:endParaRPr lang="fr-FR"/>
        </a:p>
      </dgm:t>
    </dgm:pt>
    <dgm:pt modelId="{52E6B46B-50BE-4ED8-B384-720EB36AE1B3}" type="sibTrans" cxnId="{547782D8-F3F7-4A59-AA80-20399D3482FB}">
      <dgm:prSet/>
      <dgm:spPr/>
      <dgm:t>
        <a:bodyPr/>
        <a:lstStyle/>
        <a:p>
          <a:endParaRPr lang="fr-FR"/>
        </a:p>
      </dgm:t>
    </dgm:pt>
    <dgm:pt modelId="{EE047CE9-025C-45AF-84EC-92EDCE949EB1}">
      <dgm:prSet phldrT="[Texte]" custLinFactNeighborY="2392"/>
      <dgm:spPr/>
      <dgm:t>
        <a:bodyPr/>
        <a:lstStyle/>
        <a:p>
          <a:endParaRPr lang="fr-FR"/>
        </a:p>
      </dgm:t>
    </dgm:pt>
    <dgm:pt modelId="{A1E2DA8E-9ECD-4053-A46D-5A23925926B4}" type="parTrans" cxnId="{3B18E6B2-DAA3-4AAF-AD95-C52B379CAC9B}">
      <dgm:prSet/>
      <dgm:spPr/>
      <dgm:t>
        <a:bodyPr/>
        <a:lstStyle/>
        <a:p>
          <a:endParaRPr lang="fr-FR"/>
        </a:p>
      </dgm:t>
    </dgm:pt>
    <dgm:pt modelId="{5C8D58D1-F6A1-4810-90D7-77EE35B491C3}" type="sibTrans" cxnId="{3B18E6B2-DAA3-4AAF-AD95-C52B379CAC9B}">
      <dgm:prSet/>
      <dgm:spPr/>
      <dgm:t>
        <a:bodyPr/>
        <a:lstStyle/>
        <a:p>
          <a:endParaRPr lang="fr-FR"/>
        </a:p>
      </dgm:t>
    </dgm:pt>
    <dgm:pt modelId="{0B01AE5E-0724-4BC3-A6AA-F68CB1E50E76}">
      <dgm:prSet phldrT="[Texte]" custLinFactNeighborY="2392"/>
      <dgm:spPr/>
      <dgm:t>
        <a:bodyPr/>
        <a:lstStyle/>
        <a:p>
          <a:endParaRPr lang="fr-FR"/>
        </a:p>
      </dgm:t>
    </dgm:pt>
    <dgm:pt modelId="{DDF6E08F-D8CE-4D57-AEBF-68F5ECBC121D}" type="parTrans" cxnId="{EFC5EFAD-B3F5-4F0C-A4A0-57CE38FA4E26}">
      <dgm:prSet/>
      <dgm:spPr/>
      <dgm:t>
        <a:bodyPr/>
        <a:lstStyle/>
        <a:p>
          <a:endParaRPr lang="fr-FR"/>
        </a:p>
      </dgm:t>
    </dgm:pt>
    <dgm:pt modelId="{88017F10-A975-4BB6-9DFA-983C318E6418}" type="sibTrans" cxnId="{EFC5EFAD-B3F5-4F0C-A4A0-57CE38FA4E26}">
      <dgm:prSet/>
      <dgm:spPr/>
      <dgm:t>
        <a:bodyPr/>
        <a:lstStyle/>
        <a:p>
          <a:endParaRPr lang="fr-FR"/>
        </a:p>
      </dgm:t>
    </dgm:pt>
    <dgm:pt modelId="{74A1DE6C-E097-475C-86B6-114FFBCA3974}">
      <dgm:prSet phldrT="[Texte]" custLinFactNeighborY="2392"/>
      <dgm:spPr/>
      <dgm:t>
        <a:bodyPr/>
        <a:lstStyle/>
        <a:p>
          <a:endParaRPr lang="fr-FR"/>
        </a:p>
      </dgm:t>
    </dgm:pt>
    <dgm:pt modelId="{CA922D66-4369-446D-9AE9-366108E0BD12}" type="parTrans" cxnId="{588EF41C-6E2B-4A77-93B7-492318F187CC}">
      <dgm:prSet/>
      <dgm:spPr/>
      <dgm:t>
        <a:bodyPr/>
        <a:lstStyle/>
        <a:p>
          <a:endParaRPr lang="fr-FR"/>
        </a:p>
      </dgm:t>
    </dgm:pt>
    <dgm:pt modelId="{B11DBC89-3172-48AF-8099-3E108AF54CEF}" type="sibTrans" cxnId="{588EF41C-6E2B-4A77-93B7-492318F187CC}">
      <dgm:prSet/>
      <dgm:spPr/>
      <dgm:t>
        <a:bodyPr/>
        <a:lstStyle/>
        <a:p>
          <a:endParaRPr lang="fr-FR"/>
        </a:p>
      </dgm:t>
    </dgm:pt>
    <dgm:pt modelId="{83533798-AB49-4D3A-BF2E-333627C43B0A}">
      <dgm:prSet phldrT="[Texte]" custLinFactNeighborY="2392"/>
      <dgm:spPr/>
      <dgm:t>
        <a:bodyPr/>
        <a:lstStyle/>
        <a:p>
          <a:endParaRPr lang="fr-FR"/>
        </a:p>
      </dgm:t>
    </dgm:pt>
    <dgm:pt modelId="{5790D85E-588B-43ED-BA78-B3130A70F403}" type="parTrans" cxnId="{A5D46B98-366D-41A6-8EAA-30E1AF670E19}">
      <dgm:prSet/>
      <dgm:spPr/>
      <dgm:t>
        <a:bodyPr/>
        <a:lstStyle/>
        <a:p>
          <a:endParaRPr lang="fr-FR"/>
        </a:p>
      </dgm:t>
    </dgm:pt>
    <dgm:pt modelId="{AE276E8C-1490-4453-A576-0CAD11522283}" type="sibTrans" cxnId="{A5D46B98-366D-41A6-8EAA-30E1AF670E19}">
      <dgm:prSet/>
      <dgm:spPr/>
      <dgm:t>
        <a:bodyPr/>
        <a:lstStyle/>
        <a:p>
          <a:endParaRPr lang="fr-FR"/>
        </a:p>
      </dgm:t>
    </dgm:pt>
    <dgm:pt modelId="{AE09363A-91A6-432A-B196-C51A64B46B0A}" type="pres">
      <dgm:prSet presAssocID="{5BC55DB7-3450-446B-B5B1-33491C376288}" presName="outerComposite" presStyleCnt="0">
        <dgm:presLayoutVars>
          <dgm:chMax val="2"/>
          <dgm:animLvl val="lvl"/>
          <dgm:resizeHandles val="exact"/>
        </dgm:presLayoutVars>
      </dgm:prSet>
      <dgm:spPr/>
    </dgm:pt>
    <dgm:pt modelId="{A861B89F-2DDB-451D-A5D7-64B44CD0CC23}" type="pres">
      <dgm:prSet presAssocID="{5BC55DB7-3450-446B-B5B1-33491C376288}" presName="dummyMaxCanvas" presStyleCnt="0"/>
      <dgm:spPr/>
    </dgm:pt>
    <dgm:pt modelId="{B8867046-9080-4F45-94C3-78B3AAC1E677}" type="pres">
      <dgm:prSet presAssocID="{5BC55DB7-3450-446B-B5B1-33491C376288}" presName="parentComposite" presStyleCnt="0"/>
      <dgm:spPr/>
    </dgm:pt>
    <dgm:pt modelId="{094D9DC9-9AD1-4413-981D-E2551A3CECA0}" type="pres">
      <dgm:prSet presAssocID="{5BC55DB7-3450-446B-B5B1-33491C376288}" presName="parent1" presStyleLbl="alignAccFollowNode1" presStyleIdx="0" presStyleCnt="4" custLinFactX="-30261" custLinFactNeighborX="-100000" custLinFactNeighborY="1296">
        <dgm:presLayoutVars>
          <dgm:chMax val="4"/>
        </dgm:presLayoutVars>
      </dgm:prSet>
      <dgm:spPr/>
    </dgm:pt>
    <dgm:pt modelId="{13F46C30-554C-4C1C-A437-77F1E63B4CF4}" type="pres">
      <dgm:prSet presAssocID="{5BC55DB7-3450-446B-B5B1-33491C376288}" presName="parent2" presStyleLbl="alignAccFollowNode1" presStyleIdx="1" presStyleCnt="4" custLinFactNeighborY="2392">
        <dgm:presLayoutVars>
          <dgm:chMax val="4"/>
        </dgm:presLayoutVars>
      </dgm:prSet>
      <dgm:spPr/>
    </dgm:pt>
    <dgm:pt modelId="{0FB5F636-18A0-497D-95EE-C58909348B2D}" type="pres">
      <dgm:prSet presAssocID="{5BC55DB7-3450-446B-B5B1-33491C376288}" presName="childrenComposite" presStyleCnt="0"/>
      <dgm:spPr/>
    </dgm:pt>
    <dgm:pt modelId="{E1EB44E3-49B7-4C6F-933E-40750BC65FE0}" type="pres">
      <dgm:prSet presAssocID="{5BC55DB7-3450-446B-B5B1-33491C376288}" presName="dummyMaxCanvas_ChildArea" presStyleCnt="0"/>
      <dgm:spPr/>
    </dgm:pt>
    <dgm:pt modelId="{12346D41-1109-4531-AFC2-0E3EF45C38C6}" type="pres">
      <dgm:prSet presAssocID="{5BC55DB7-3450-446B-B5B1-33491C376288}" presName="fulcrum" presStyleLbl="alignAccFollowNode1" presStyleIdx="2" presStyleCnt="4"/>
      <dgm:spPr/>
    </dgm:pt>
    <dgm:pt modelId="{8BDB1B98-6B70-4B28-BDD2-917E93644312}" type="pres">
      <dgm:prSet presAssocID="{5BC55DB7-3450-446B-B5B1-33491C376288}" presName="balance_11" presStyleLbl="alignAccFollowNode1" presStyleIdx="3" presStyleCnt="4" custAng="0" custScaleX="198083">
        <dgm:presLayoutVars>
          <dgm:bulletEnabled val="1"/>
        </dgm:presLayoutVars>
      </dgm:prSet>
      <dgm:spPr/>
    </dgm:pt>
    <dgm:pt modelId="{56DF47DE-F231-455C-8FF8-8C6B5EE1F27C}" type="pres">
      <dgm:prSet presAssocID="{5BC55DB7-3450-446B-B5B1-33491C376288}" presName="left_11_1" presStyleLbl="node1" presStyleIdx="0" presStyleCnt="2" custAng="0" custScaleX="108100" custScaleY="34643" custLinFactX="-24548" custLinFactNeighborX="-100000" custLinFactNeighborY="33328">
        <dgm:presLayoutVars>
          <dgm:bulletEnabled val="1"/>
        </dgm:presLayoutVars>
      </dgm:prSet>
      <dgm:spPr/>
    </dgm:pt>
    <dgm:pt modelId="{CEBD2212-62E6-4EE1-A273-B4E9006477FD}" type="pres">
      <dgm:prSet presAssocID="{5BC55DB7-3450-446B-B5B1-33491C376288}" presName="right_11_1" presStyleLbl="node1" presStyleIdx="1" presStyleCnt="2" custAng="0" custLinFactNeighborX="900" custLinFactNeighborY="1579">
        <dgm:presLayoutVars>
          <dgm:bulletEnabled val="1"/>
        </dgm:presLayoutVars>
      </dgm:prSet>
      <dgm:spPr/>
    </dgm:pt>
  </dgm:ptLst>
  <dgm:cxnLst>
    <dgm:cxn modelId="{588EF41C-6E2B-4A77-93B7-492318F187CC}" srcId="{5BC55DB7-3450-446B-B5B1-33491C376288}" destId="{74A1DE6C-E097-475C-86B6-114FFBCA3974}" srcOrd="4" destOrd="0" parTransId="{CA922D66-4369-446D-9AE9-366108E0BD12}" sibTransId="{B11DBC89-3172-48AF-8099-3E108AF54CEF}"/>
    <dgm:cxn modelId="{401DE132-7B24-4517-A040-2E0BCFB28CA2}" srcId="{5BC55DB7-3450-446B-B5B1-33491C376288}" destId="{F55B6476-3E93-4424-84ED-89DC83B8E8DD}" srcOrd="0" destOrd="0" parTransId="{56A9AA20-01DC-40E8-876A-648D270DE750}" sibTransId="{F3E6D643-1B61-4366-9E9A-EAA2B8815F1F}"/>
    <dgm:cxn modelId="{4F3D2065-D55D-45CB-A61F-150A20D61676}" type="presOf" srcId="{5BC55DB7-3450-446B-B5B1-33491C376288}" destId="{AE09363A-91A6-432A-B196-C51A64B46B0A}" srcOrd="0" destOrd="0" presId="urn:microsoft.com/office/officeart/2005/8/layout/balance1"/>
    <dgm:cxn modelId="{DFAA1255-651C-4483-85DE-E2EEE6FACC80}" type="presOf" srcId="{7397BFB1-51B1-490C-9265-EB01CF78188D}" destId="{CEBD2212-62E6-4EE1-A273-B4E9006477FD}" srcOrd="0" destOrd="0" presId="urn:microsoft.com/office/officeart/2005/8/layout/balance1"/>
    <dgm:cxn modelId="{E7A1D783-2600-4330-934C-8942CE51E675}" srcId="{5BC55DB7-3450-446B-B5B1-33491C376288}" destId="{9C65FA86-402D-4ADC-9D4F-D54C7A684C3D}" srcOrd="1" destOrd="0" parTransId="{F314550C-C8B2-4517-A9D7-7C8A24B609F2}" sibTransId="{A8BA5D8F-6F69-446E-8EF7-DCCC1E8C7A56}"/>
    <dgm:cxn modelId="{BFDC6B8E-8C69-4CE7-9560-8909269239E0}" srcId="{F55B6476-3E93-4424-84ED-89DC83B8E8DD}" destId="{F6ACF02E-9202-44DD-A4E7-0E4AC7DB1506}" srcOrd="0" destOrd="0" parTransId="{B98B3805-58F3-4736-A6A4-DE01E7B4AD93}" sibTransId="{69E2E5B0-C647-48AD-8A5D-AFC45F4DFC44}"/>
    <dgm:cxn modelId="{A5D46B98-366D-41A6-8EAA-30E1AF670E19}" srcId="{5BC55DB7-3450-446B-B5B1-33491C376288}" destId="{83533798-AB49-4D3A-BF2E-333627C43B0A}" srcOrd="5" destOrd="0" parTransId="{5790D85E-588B-43ED-BA78-B3130A70F403}" sibTransId="{AE276E8C-1490-4453-A576-0CAD11522283}"/>
    <dgm:cxn modelId="{346BA4A5-6DFD-4686-900C-AB3387B92ACB}" type="presOf" srcId="{F6ACF02E-9202-44DD-A4E7-0E4AC7DB1506}" destId="{56DF47DE-F231-455C-8FF8-8C6B5EE1F27C}" srcOrd="0" destOrd="0" presId="urn:microsoft.com/office/officeart/2005/8/layout/balance1"/>
    <dgm:cxn modelId="{EFC5EFAD-B3F5-4F0C-A4A0-57CE38FA4E26}" srcId="{5BC55DB7-3450-446B-B5B1-33491C376288}" destId="{0B01AE5E-0724-4BC3-A6AA-F68CB1E50E76}" srcOrd="3" destOrd="0" parTransId="{DDF6E08F-D8CE-4D57-AEBF-68F5ECBC121D}" sibTransId="{88017F10-A975-4BB6-9DFA-983C318E6418}"/>
    <dgm:cxn modelId="{3B18E6B2-DAA3-4AAF-AD95-C52B379CAC9B}" srcId="{5BC55DB7-3450-446B-B5B1-33491C376288}" destId="{EE047CE9-025C-45AF-84EC-92EDCE949EB1}" srcOrd="2" destOrd="0" parTransId="{A1E2DA8E-9ECD-4053-A46D-5A23925926B4}" sibTransId="{5C8D58D1-F6A1-4810-90D7-77EE35B491C3}"/>
    <dgm:cxn modelId="{3110F1D7-96EA-4831-8071-4B041C2840AD}" type="presOf" srcId="{9C65FA86-402D-4ADC-9D4F-D54C7A684C3D}" destId="{13F46C30-554C-4C1C-A437-77F1E63B4CF4}" srcOrd="0" destOrd="0" presId="urn:microsoft.com/office/officeart/2005/8/layout/balance1"/>
    <dgm:cxn modelId="{547782D8-F3F7-4A59-AA80-20399D3482FB}" srcId="{9C65FA86-402D-4ADC-9D4F-D54C7A684C3D}" destId="{7397BFB1-51B1-490C-9265-EB01CF78188D}" srcOrd="0" destOrd="0" parTransId="{5ADD9573-6DF0-41CC-87FA-7A7F2FC164E8}" sibTransId="{52E6B46B-50BE-4ED8-B384-720EB36AE1B3}"/>
    <dgm:cxn modelId="{592E28F6-B42B-4313-8FE9-6384FF0A03AE}" type="presOf" srcId="{F55B6476-3E93-4424-84ED-89DC83B8E8DD}" destId="{094D9DC9-9AD1-4413-981D-E2551A3CECA0}" srcOrd="0" destOrd="0" presId="urn:microsoft.com/office/officeart/2005/8/layout/balance1"/>
    <dgm:cxn modelId="{3FDABEFD-60A7-4C4D-BA97-D8FBDF3AEF79}" type="presParOf" srcId="{AE09363A-91A6-432A-B196-C51A64B46B0A}" destId="{A861B89F-2DDB-451D-A5D7-64B44CD0CC23}" srcOrd="0" destOrd="0" presId="urn:microsoft.com/office/officeart/2005/8/layout/balance1"/>
    <dgm:cxn modelId="{AD1922FD-BCFA-497A-A045-D66670E25566}" type="presParOf" srcId="{AE09363A-91A6-432A-B196-C51A64B46B0A}" destId="{B8867046-9080-4F45-94C3-78B3AAC1E677}" srcOrd="1" destOrd="0" presId="urn:microsoft.com/office/officeart/2005/8/layout/balance1"/>
    <dgm:cxn modelId="{DB0353AA-03DF-4086-90F7-1CCAC6E0A9F4}" type="presParOf" srcId="{B8867046-9080-4F45-94C3-78B3AAC1E677}" destId="{094D9DC9-9AD1-4413-981D-E2551A3CECA0}" srcOrd="0" destOrd="0" presId="urn:microsoft.com/office/officeart/2005/8/layout/balance1"/>
    <dgm:cxn modelId="{8D9E162B-6F09-45FF-A17C-1C4319C40DEC}" type="presParOf" srcId="{B8867046-9080-4F45-94C3-78B3AAC1E677}" destId="{13F46C30-554C-4C1C-A437-77F1E63B4CF4}" srcOrd="1" destOrd="0" presId="urn:microsoft.com/office/officeart/2005/8/layout/balance1"/>
    <dgm:cxn modelId="{3BD90577-D70C-4DEA-99BD-16CD12480221}" type="presParOf" srcId="{AE09363A-91A6-432A-B196-C51A64B46B0A}" destId="{0FB5F636-18A0-497D-95EE-C58909348B2D}" srcOrd="2" destOrd="0" presId="urn:microsoft.com/office/officeart/2005/8/layout/balance1"/>
    <dgm:cxn modelId="{844A79EB-31B0-4EFA-887C-56B1ACE09A50}" type="presParOf" srcId="{0FB5F636-18A0-497D-95EE-C58909348B2D}" destId="{E1EB44E3-49B7-4C6F-933E-40750BC65FE0}" srcOrd="0" destOrd="0" presId="urn:microsoft.com/office/officeart/2005/8/layout/balance1"/>
    <dgm:cxn modelId="{3472C13D-D051-48A0-954E-6380C22B404D}" type="presParOf" srcId="{0FB5F636-18A0-497D-95EE-C58909348B2D}" destId="{12346D41-1109-4531-AFC2-0E3EF45C38C6}" srcOrd="1" destOrd="0" presId="urn:microsoft.com/office/officeart/2005/8/layout/balance1"/>
    <dgm:cxn modelId="{DC41A51F-D2C4-4FFF-8AD6-5A0693224B72}" type="presParOf" srcId="{0FB5F636-18A0-497D-95EE-C58909348B2D}" destId="{8BDB1B98-6B70-4B28-BDD2-917E93644312}" srcOrd="2" destOrd="0" presId="urn:microsoft.com/office/officeart/2005/8/layout/balance1"/>
    <dgm:cxn modelId="{CE9A5C13-16AE-43CF-B48F-ADF667F37F7D}" type="presParOf" srcId="{0FB5F636-18A0-497D-95EE-C58909348B2D}" destId="{56DF47DE-F231-455C-8FF8-8C6B5EE1F27C}" srcOrd="3" destOrd="0" presId="urn:microsoft.com/office/officeart/2005/8/layout/balance1"/>
    <dgm:cxn modelId="{7253088C-85B8-4FC3-A325-D25F5DBE2501}" type="presParOf" srcId="{0FB5F636-18A0-497D-95EE-C58909348B2D}" destId="{CEBD2212-62E6-4EE1-A273-B4E9006477FD}"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D9DC9-9AD1-4413-981D-E2551A3CECA0}">
      <dsp:nvSpPr>
        <dsp:cNvPr id="0" name=""/>
        <dsp:cNvSpPr/>
      </dsp:nvSpPr>
      <dsp:spPr>
        <a:xfrm>
          <a:off x="699559" y="0"/>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mandataire</a:t>
          </a:r>
        </a:p>
      </dsp:txBody>
      <dsp:txXfrm>
        <a:off x="732485" y="32926"/>
        <a:ext cx="1957661" cy="1058322"/>
      </dsp:txXfrm>
    </dsp:sp>
    <dsp:sp modelId="{13F46C30-554C-4C1C-A437-77F1E63B4CF4}">
      <dsp:nvSpPr>
        <dsp:cNvPr id="0" name=""/>
        <dsp:cNvSpPr/>
      </dsp:nvSpPr>
      <dsp:spPr>
        <a:xfrm>
          <a:off x="5605111" y="26890"/>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prestataire</a:t>
          </a:r>
        </a:p>
      </dsp:txBody>
      <dsp:txXfrm>
        <a:off x="5638037" y="59816"/>
        <a:ext cx="1957661" cy="1058322"/>
      </dsp:txXfrm>
    </dsp:sp>
    <dsp:sp modelId="{12346D41-1109-4531-AFC2-0E3EF45C38C6}">
      <dsp:nvSpPr>
        <dsp:cNvPr id="0" name=""/>
        <dsp:cNvSpPr/>
      </dsp:nvSpPr>
      <dsp:spPr>
        <a:xfrm>
          <a:off x="4733876" y="4777739"/>
          <a:ext cx="843130" cy="843130"/>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DB1B98-6B70-4B28-BDD2-917E93644312}">
      <dsp:nvSpPr>
        <dsp:cNvPr id="0" name=""/>
        <dsp:cNvSpPr/>
      </dsp:nvSpPr>
      <dsp:spPr>
        <a:xfrm rot="341474">
          <a:off x="145146" y="4424748"/>
          <a:ext cx="10020589" cy="34174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F47DE-F231-455C-8FF8-8C6B5EE1F27C}">
      <dsp:nvSpPr>
        <dsp:cNvPr id="0" name=""/>
        <dsp:cNvSpPr/>
      </dsp:nvSpPr>
      <dsp:spPr>
        <a:xfrm rot="405639">
          <a:off x="537253" y="2881154"/>
          <a:ext cx="2187417" cy="1043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Défense des intérêts du syndicat des copropriétaires </a:t>
          </a:r>
        </a:p>
      </dsp:txBody>
      <dsp:txXfrm>
        <a:off x="588203" y="2932104"/>
        <a:ext cx="2085517" cy="941819"/>
      </dsp:txXfrm>
    </dsp:sp>
    <dsp:sp modelId="{CEBD2212-62E6-4EE1-A273-B4E9006477FD}">
      <dsp:nvSpPr>
        <dsp:cNvPr id="0" name=""/>
        <dsp:cNvSpPr/>
      </dsp:nvSpPr>
      <dsp:spPr>
        <a:xfrm rot="365279">
          <a:off x="5568890" y="1480133"/>
          <a:ext cx="2023513" cy="3012786"/>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Augmentation des profits par </a:t>
          </a:r>
          <a:r>
            <a:rPr lang="fr-FR" sz="1900" kern="1200"/>
            <a:t>le cabinet par le biais </a:t>
          </a:r>
          <a:r>
            <a:rPr lang="fr-FR" sz="1900" kern="1200" dirty="0"/>
            <a:t>de son client syndicat des copropriétaires </a:t>
          </a:r>
        </a:p>
      </dsp:txBody>
      <dsp:txXfrm>
        <a:off x="5667670" y="1578913"/>
        <a:ext cx="1825953" cy="281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D9DC9-9AD1-4413-981D-E2551A3CECA0}">
      <dsp:nvSpPr>
        <dsp:cNvPr id="0" name=""/>
        <dsp:cNvSpPr/>
      </dsp:nvSpPr>
      <dsp:spPr>
        <a:xfrm>
          <a:off x="46410" y="14569"/>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mandataire</a:t>
          </a:r>
        </a:p>
      </dsp:txBody>
      <dsp:txXfrm>
        <a:off x="79336" y="47495"/>
        <a:ext cx="1957661" cy="1058322"/>
      </dsp:txXfrm>
    </dsp:sp>
    <dsp:sp modelId="{13F46C30-554C-4C1C-A437-77F1E63B4CF4}">
      <dsp:nvSpPr>
        <dsp:cNvPr id="0" name=""/>
        <dsp:cNvSpPr/>
      </dsp:nvSpPr>
      <dsp:spPr>
        <a:xfrm>
          <a:off x="5605111" y="26890"/>
          <a:ext cx="2023513" cy="1124174"/>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dirty="0"/>
            <a:t>Syndic prestataire</a:t>
          </a:r>
        </a:p>
      </dsp:txBody>
      <dsp:txXfrm>
        <a:off x="5638037" y="59816"/>
        <a:ext cx="1957661" cy="1058322"/>
      </dsp:txXfrm>
    </dsp:sp>
    <dsp:sp modelId="{12346D41-1109-4531-AFC2-0E3EF45C38C6}">
      <dsp:nvSpPr>
        <dsp:cNvPr id="0" name=""/>
        <dsp:cNvSpPr/>
      </dsp:nvSpPr>
      <dsp:spPr>
        <a:xfrm>
          <a:off x="4733876" y="4777739"/>
          <a:ext cx="843130" cy="843130"/>
        </a:xfrm>
        <a:prstGeom prst="triangl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DB1B98-6B70-4B28-BDD2-917E93644312}">
      <dsp:nvSpPr>
        <dsp:cNvPr id="0" name=""/>
        <dsp:cNvSpPr/>
      </dsp:nvSpPr>
      <dsp:spPr>
        <a:xfrm>
          <a:off x="145146" y="4424748"/>
          <a:ext cx="10020589" cy="34174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DF47DE-F231-455C-8FF8-8C6B5EE1F27C}">
      <dsp:nvSpPr>
        <dsp:cNvPr id="0" name=""/>
        <dsp:cNvSpPr/>
      </dsp:nvSpPr>
      <dsp:spPr>
        <a:xfrm>
          <a:off x="80061" y="3360127"/>
          <a:ext cx="2187417" cy="10437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Défense des intérêts du syndicat des copropriétaires </a:t>
          </a:r>
        </a:p>
      </dsp:txBody>
      <dsp:txXfrm>
        <a:off x="131011" y="3411077"/>
        <a:ext cx="2085517" cy="941819"/>
      </dsp:txXfrm>
    </dsp:sp>
    <dsp:sp modelId="{CEBD2212-62E6-4EE1-A273-B4E9006477FD}">
      <dsp:nvSpPr>
        <dsp:cNvPr id="0" name=""/>
        <dsp:cNvSpPr/>
      </dsp:nvSpPr>
      <dsp:spPr>
        <a:xfrm>
          <a:off x="5623322" y="1419064"/>
          <a:ext cx="2023513" cy="3012786"/>
        </a:xfrm>
        <a:prstGeom prst="roundRect">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dirty="0"/>
            <a:t>Augmentation des profits par le cabinet par le biais de son client syndicat des copropriétaires </a:t>
          </a:r>
        </a:p>
      </dsp:txBody>
      <dsp:txXfrm>
        <a:off x="5722102" y="1517844"/>
        <a:ext cx="1825953" cy="281522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9FAC2C89-03ED-4F38-BA4B-206576BA9E54}" type="datetimeFigureOut">
              <a:rPr lang="fr-FR" smtClean="0"/>
              <a:t>14/09/2025</a:t>
            </a:fld>
            <a:endParaRPr lang="fr-FR"/>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1F6B9139-72D5-490A-AE67-2DF7CF27DED7}" type="slidenum">
              <a:rPr lang="fr-FR" smtClean="0"/>
              <a:t>‹N°›</a:t>
            </a:fld>
            <a:endParaRPr lang="fr-FR"/>
          </a:p>
        </p:txBody>
      </p:sp>
    </p:spTree>
    <p:extLst>
      <p:ext uri="{BB962C8B-B14F-4D97-AF65-F5344CB8AC3E}">
        <p14:creationId xmlns:p14="http://schemas.microsoft.com/office/powerpoint/2010/main" val="325917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ChangeArrowheads="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18935" indent="-315491">
              <a:defRPr>
                <a:solidFill>
                  <a:schemeClr val="tx1"/>
                </a:solidFill>
                <a:latin typeface="Calibri" panose="020F0502020204030204" pitchFamily="34" charset="0"/>
              </a:defRPr>
            </a:lvl2pPr>
            <a:lvl3pPr marL="1261966" indent="-251722">
              <a:defRPr>
                <a:solidFill>
                  <a:schemeClr val="tx1"/>
                </a:solidFill>
                <a:latin typeface="Calibri" panose="020F0502020204030204" pitchFamily="34" charset="0"/>
              </a:defRPr>
            </a:lvl3pPr>
            <a:lvl4pPr marL="1767089" indent="-251722">
              <a:defRPr>
                <a:solidFill>
                  <a:schemeClr val="tx1"/>
                </a:solidFill>
                <a:latin typeface="Calibri" panose="020F0502020204030204" pitchFamily="34" charset="0"/>
              </a:defRPr>
            </a:lvl4pPr>
            <a:lvl5pPr marL="2270532" indent="-251722">
              <a:defRPr>
                <a:solidFill>
                  <a:schemeClr val="tx1"/>
                </a:solidFill>
                <a:latin typeface="Calibri" panose="020F0502020204030204" pitchFamily="34" charset="0"/>
              </a:defRPr>
            </a:lvl5pPr>
            <a:lvl6pPr marL="2753839" indent="-251722" fontAlgn="base">
              <a:spcBef>
                <a:spcPct val="0"/>
              </a:spcBef>
              <a:spcAft>
                <a:spcPct val="0"/>
              </a:spcAft>
              <a:defRPr>
                <a:solidFill>
                  <a:schemeClr val="tx1"/>
                </a:solidFill>
                <a:latin typeface="Calibri" panose="020F0502020204030204" pitchFamily="34" charset="0"/>
              </a:defRPr>
            </a:lvl6pPr>
            <a:lvl7pPr marL="3237145" indent="-251722" fontAlgn="base">
              <a:spcBef>
                <a:spcPct val="0"/>
              </a:spcBef>
              <a:spcAft>
                <a:spcPct val="0"/>
              </a:spcAft>
              <a:defRPr>
                <a:solidFill>
                  <a:schemeClr val="tx1"/>
                </a:solidFill>
                <a:latin typeface="Calibri" panose="020F0502020204030204" pitchFamily="34" charset="0"/>
              </a:defRPr>
            </a:lvl7pPr>
            <a:lvl8pPr marL="3720451" indent="-251722" fontAlgn="base">
              <a:spcBef>
                <a:spcPct val="0"/>
              </a:spcBef>
              <a:spcAft>
                <a:spcPct val="0"/>
              </a:spcAft>
              <a:defRPr>
                <a:solidFill>
                  <a:schemeClr val="tx1"/>
                </a:solidFill>
                <a:latin typeface="Calibri" panose="020F0502020204030204" pitchFamily="34" charset="0"/>
              </a:defRPr>
            </a:lvl8pPr>
            <a:lvl9pPr marL="4203757" indent="-25172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86E2F0-2ABC-4AA0-B2CD-7FDDF35ACC78}" type="slidenum">
              <a:rPr lang="fr-FR" altLang="fr-FR" smtClean="0">
                <a:latin typeface="Arial" panose="020B0604020202020204" pitchFamily="34" charset="0"/>
              </a:rPr>
              <a:pPr fontAlgn="base">
                <a:spcBef>
                  <a:spcPct val="0"/>
                </a:spcBef>
                <a:spcAft>
                  <a:spcPct val="0"/>
                </a:spcAft>
              </a:pPr>
              <a:t>2</a:t>
            </a:fld>
            <a:endParaRPr lang="fr-FR" altLang="fr-FR">
              <a:latin typeface="Arial" panose="020B0604020202020204" pitchFamily="34" charset="0"/>
            </a:endParaRPr>
          </a:p>
        </p:txBody>
      </p:sp>
    </p:spTree>
    <p:extLst>
      <p:ext uri="{BB962C8B-B14F-4D97-AF65-F5344CB8AC3E}">
        <p14:creationId xmlns:p14="http://schemas.microsoft.com/office/powerpoint/2010/main" val="108647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D3402-35DE-F6F3-896A-116935B753DB}"/>
            </a:ext>
          </a:extLst>
        </p:cNvPr>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918B4CDA-7232-7A6E-4A1F-CCA9BB7820AF}"/>
              </a:ext>
            </a:extLst>
          </p:cNvPr>
          <p:cNvSpPr>
            <a:spLocks noGrp="1" noRot="1" noChangeAspect="1" noChangeArrowheads="1" noTextEdit="1"/>
          </p:cNvSpPr>
          <p:nvPr>
            <p:ph type="sldImg"/>
          </p:nvPr>
        </p:nvSpPr>
        <p:spPr>
          <a:ln/>
        </p:spPr>
      </p:sp>
      <p:sp>
        <p:nvSpPr>
          <p:cNvPr id="22531" name="Espace réservé des commentaires 2">
            <a:extLst>
              <a:ext uri="{FF2B5EF4-FFF2-40B4-BE49-F238E27FC236}">
                <a16:creationId xmlns:a16="http://schemas.microsoft.com/office/drawing/2014/main" id="{C5ECF6D5-4591-96C3-9834-6B29618704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2532" name="Espace réservé du numéro de diapositive 3">
            <a:extLst>
              <a:ext uri="{FF2B5EF4-FFF2-40B4-BE49-F238E27FC236}">
                <a16:creationId xmlns:a16="http://schemas.microsoft.com/office/drawing/2014/main" id="{6D121E22-450F-EC18-EC42-0CB2B3F153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818935" indent="-315491">
              <a:defRPr>
                <a:solidFill>
                  <a:schemeClr val="tx1"/>
                </a:solidFill>
                <a:latin typeface="Calibri" panose="020F0502020204030204" pitchFamily="34" charset="0"/>
              </a:defRPr>
            </a:lvl2pPr>
            <a:lvl3pPr marL="1261966" indent="-251722">
              <a:defRPr>
                <a:solidFill>
                  <a:schemeClr val="tx1"/>
                </a:solidFill>
                <a:latin typeface="Calibri" panose="020F0502020204030204" pitchFamily="34" charset="0"/>
              </a:defRPr>
            </a:lvl3pPr>
            <a:lvl4pPr marL="1767089" indent="-251722">
              <a:defRPr>
                <a:solidFill>
                  <a:schemeClr val="tx1"/>
                </a:solidFill>
                <a:latin typeface="Calibri" panose="020F0502020204030204" pitchFamily="34" charset="0"/>
              </a:defRPr>
            </a:lvl4pPr>
            <a:lvl5pPr marL="2270532" indent="-251722">
              <a:defRPr>
                <a:solidFill>
                  <a:schemeClr val="tx1"/>
                </a:solidFill>
                <a:latin typeface="Calibri" panose="020F0502020204030204" pitchFamily="34" charset="0"/>
              </a:defRPr>
            </a:lvl5pPr>
            <a:lvl6pPr marL="2753839" indent="-251722" fontAlgn="base">
              <a:spcBef>
                <a:spcPct val="0"/>
              </a:spcBef>
              <a:spcAft>
                <a:spcPct val="0"/>
              </a:spcAft>
              <a:defRPr>
                <a:solidFill>
                  <a:schemeClr val="tx1"/>
                </a:solidFill>
                <a:latin typeface="Calibri" panose="020F0502020204030204" pitchFamily="34" charset="0"/>
              </a:defRPr>
            </a:lvl6pPr>
            <a:lvl7pPr marL="3237145" indent="-251722" fontAlgn="base">
              <a:spcBef>
                <a:spcPct val="0"/>
              </a:spcBef>
              <a:spcAft>
                <a:spcPct val="0"/>
              </a:spcAft>
              <a:defRPr>
                <a:solidFill>
                  <a:schemeClr val="tx1"/>
                </a:solidFill>
                <a:latin typeface="Calibri" panose="020F0502020204030204" pitchFamily="34" charset="0"/>
              </a:defRPr>
            </a:lvl7pPr>
            <a:lvl8pPr marL="3720451" indent="-251722" fontAlgn="base">
              <a:spcBef>
                <a:spcPct val="0"/>
              </a:spcBef>
              <a:spcAft>
                <a:spcPct val="0"/>
              </a:spcAft>
              <a:defRPr>
                <a:solidFill>
                  <a:schemeClr val="tx1"/>
                </a:solidFill>
                <a:latin typeface="Calibri" panose="020F0502020204030204" pitchFamily="34" charset="0"/>
              </a:defRPr>
            </a:lvl8pPr>
            <a:lvl9pPr marL="4203757" indent="-251722"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86E2F0-2ABC-4AA0-B2CD-7FDDF35ACC78}" type="slidenum">
              <a:rPr lang="fr-FR" altLang="fr-FR" smtClean="0">
                <a:latin typeface="Arial" panose="020B0604020202020204" pitchFamily="34" charset="0"/>
              </a:rPr>
              <a:pPr fontAlgn="base">
                <a:spcBef>
                  <a:spcPct val="0"/>
                </a:spcBef>
                <a:spcAft>
                  <a:spcPct val="0"/>
                </a:spcAft>
              </a:pPr>
              <a:t>3</a:t>
            </a:fld>
            <a:endParaRPr lang="fr-FR" altLang="fr-FR">
              <a:latin typeface="Arial" panose="020B0604020202020204" pitchFamily="34" charset="0"/>
            </a:endParaRPr>
          </a:p>
        </p:txBody>
      </p:sp>
    </p:spTree>
    <p:extLst>
      <p:ext uri="{BB962C8B-B14F-4D97-AF65-F5344CB8AC3E}">
        <p14:creationId xmlns:p14="http://schemas.microsoft.com/office/powerpoint/2010/main" val="53581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51839-81F2-E4C8-0DC8-375781E6B9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E86599-7975-BA30-C9EF-C0A06CABB1B3}"/>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255DE187-7904-DD47-73F9-8CAC1F565226}"/>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398941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4BD11-152C-D6CB-6624-48481F2BE1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4C7DCAE-0465-7EB8-46E5-4014A4A0CDEA}"/>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090282BF-5613-F0A4-6EC1-1648B8430D78}"/>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3736229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3D205-C9EE-9BE7-F9CE-F0ADF91687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A38561-E8B2-6E44-D0AE-9F4A77C39085}"/>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1227FED-99E0-5FEE-FF7A-22652F8229B3}"/>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29106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B2899-596F-1A12-962D-A0ECD0DF8A2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A93DC6D-E4E6-B201-31F4-B20E1DAA6578}"/>
              </a:ext>
            </a:extLst>
          </p:cNvPr>
          <p:cNvSpPr>
            <a:spLocks noGrp="1" noRot="1" noChangeAspect="1"/>
          </p:cNvSpPr>
          <p:nvPr>
            <p:ph type="sldImg"/>
          </p:nvPr>
        </p:nvSpPr>
        <p:spPr>
          <a:xfrm>
            <a:off x="381000" y="685800"/>
            <a:ext cx="6096000" cy="3429000"/>
          </a:xfrm>
        </p:spPr>
      </p:sp>
      <p:sp>
        <p:nvSpPr>
          <p:cNvPr id="3" name="Espace réservé des notes 2">
            <a:extLst>
              <a:ext uri="{FF2B5EF4-FFF2-40B4-BE49-F238E27FC236}">
                <a16:creationId xmlns:a16="http://schemas.microsoft.com/office/drawing/2014/main" id="{36E761F8-BB84-4865-ED64-CA231D2AFF49}"/>
              </a:ext>
            </a:extLst>
          </p:cNvPr>
          <p:cNvSpPr>
            <a:spLocks noGrp="1"/>
          </p:cNvSpPr>
          <p:nvPr>
            <p:ph type="body" idx="1"/>
          </p:nvPr>
        </p:nvSpPr>
        <p:spPr/>
        <p:txBody>
          <a:bodyPr/>
          <a:lstStyle/>
          <a:p>
            <a:r>
              <a:rPr lang="fr-FR" dirty="0"/>
              <a:t>	</a:t>
            </a:r>
          </a:p>
        </p:txBody>
      </p:sp>
    </p:spTree>
    <p:extLst>
      <p:ext uri="{BB962C8B-B14F-4D97-AF65-F5344CB8AC3E}">
        <p14:creationId xmlns:p14="http://schemas.microsoft.com/office/powerpoint/2010/main" val="24446701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DF3D2306-167F-44C0-8C19-FE82C5EBDD52}" type="slidenum">
              <a:rPr lang="fr-FR" smtClean="0"/>
              <a:t>‹N°›</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615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166520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3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259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1678579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926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180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358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313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29" name="Texte du titre"/>
          <p:cNvSpPr txBox="1">
            <a:spLocks noGrp="1"/>
          </p:cNvSpPr>
          <p:nvPr>
            <p:ph type="title"/>
          </p:nvPr>
        </p:nvSpPr>
        <p:spPr>
          <a:prstGeom prst="rect">
            <a:avLst/>
          </a:prstGeom>
        </p:spPr>
        <p:txBody>
          <a:bodyPr/>
          <a:lstStyle/>
          <a:p>
            <a:r>
              <a:t>Texte du titre</a:t>
            </a:r>
          </a:p>
        </p:txBody>
      </p:sp>
      <p:sp>
        <p:nvSpPr>
          <p:cNvPr id="30" name="Texte niveau 1…"/>
          <p:cNvSpPr txBox="1">
            <a:spLocks noGrp="1"/>
          </p:cNvSpPr>
          <p:nvPr>
            <p:ph type="body" idx="1"/>
          </p:nvPr>
        </p:nvSpPr>
        <p:spPr>
          <a:xfrm rot="5400000">
            <a:off x="3920332" y="-1256508"/>
            <a:ext cx="4351338" cy="10515601"/>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284653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37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77663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858319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3153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886891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Modifiez les styles du texte du masque</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0000"/>
                  <a:lumOff val="10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871713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0000"/>
                  <a:lumOff val="10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654146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608664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122587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0000"/>
                  <a:lumOff val="10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54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15269905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0000"/>
                  <a:lumOff val="10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55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CFB401C-D32D-4A35-BF65-08F90807D2D9}" type="datetimeFigureOut">
              <a:rPr lang="fr-FR" smtClean="0"/>
              <a:t>14/09/2025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F3D2306-167F-44C0-8C19-FE82C5EBDD52}" type="slidenum">
              <a:rPr lang="fr-FR" smtClean="0"/>
              <a:t>‹N°›</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275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VERTICAL_TEXT">
    <p:spTree>
      <p:nvGrpSpPr>
        <p:cNvPr id="1" name=""/>
        <p:cNvGrpSpPr/>
        <p:nvPr/>
      </p:nvGrpSpPr>
      <p:grpSpPr>
        <a:xfrm>
          <a:off x="0" y="0"/>
          <a:ext cx="0" cy="0"/>
          <a:chOff x="0" y="0"/>
          <a:chExt cx="0" cy="0"/>
        </a:xfrm>
      </p:grpSpPr>
      <p:sp>
        <p:nvSpPr>
          <p:cNvPr id="29" name="Texte du titre"/>
          <p:cNvSpPr txBox="1">
            <a:spLocks noGrp="1"/>
          </p:cNvSpPr>
          <p:nvPr>
            <p:ph type="title"/>
          </p:nvPr>
        </p:nvSpPr>
        <p:spPr>
          <a:prstGeom prst="rect">
            <a:avLst/>
          </a:prstGeom>
        </p:spPr>
        <p:txBody>
          <a:bodyPr/>
          <a:lstStyle/>
          <a:p>
            <a:r>
              <a:t>Texte du titre</a:t>
            </a:r>
          </a:p>
        </p:txBody>
      </p:sp>
      <p:sp>
        <p:nvSpPr>
          <p:cNvPr id="30" name="Texte niveau 1…"/>
          <p:cNvSpPr txBox="1">
            <a:spLocks noGrp="1"/>
          </p:cNvSpPr>
          <p:nvPr>
            <p:ph type="body" idx="1"/>
          </p:nvPr>
        </p:nvSpPr>
        <p:spPr>
          <a:xfrm rot="5400000">
            <a:off x="3920332" y="-1256508"/>
            <a:ext cx="4351338" cy="10515601"/>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8725468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38"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39" name="Google Shape;35;p37"/>
          <p:cNvSpPr>
            <a:spLocks noGrp="1"/>
          </p:cNvSpPr>
          <p:nvPr>
            <p:ph type="pic" sz="half" idx="21"/>
          </p:nvPr>
        </p:nvSpPr>
        <p:spPr>
          <a:xfrm>
            <a:off x="5183187" y="987425"/>
            <a:ext cx="6172201" cy="4873625"/>
          </a:xfrm>
          <a:prstGeom prst="rect">
            <a:avLst/>
          </a:prstGeom>
        </p:spPr>
        <p:txBody>
          <a:bodyPr lIns="91439" tIns="45719" rIns="91439" bIns="45719">
            <a:noAutofit/>
          </a:bodyPr>
          <a:lstStyle/>
          <a:p>
            <a:endParaRPr/>
          </a:p>
        </p:txBody>
      </p:sp>
      <p:sp>
        <p:nvSpPr>
          <p:cNvPr id="40" name="Texte niveau 1…"/>
          <p:cNvSpPr txBox="1">
            <a:spLocks noGrp="1"/>
          </p:cNvSpPr>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3039677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48" name="Texte du titre"/>
          <p:cNvSpPr txBox="1">
            <a:spLocks noGrp="1"/>
          </p:cNvSpPr>
          <p:nvPr>
            <p:ph type="title"/>
          </p:nvPr>
        </p:nvSpPr>
        <p:spPr>
          <a:xfrm>
            <a:off x="839787" y="457200"/>
            <a:ext cx="3932239" cy="1600200"/>
          </a:xfrm>
          <a:prstGeom prst="rect">
            <a:avLst/>
          </a:prstGeom>
        </p:spPr>
        <p:txBody>
          <a:bodyPr anchor="b"/>
          <a:lstStyle>
            <a:lvl1pPr>
              <a:defRPr sz="3200"/>
            </a:lvl1pPr>
          </a:lstStyle>
          <a:p>
            <a:r>
              <a:t>Texte du titre</a:t>
            </a:r>
          </a:p>
        </p:txBody>
      </p:sp>
      <p:sp>
        <p:nvSpPr>
          <p:cNvPr id="49" name="Texte niveau 1…"/>
          <p:cNvSpPr txBox="1">
            <a:spLocks noGrp="1"/>
          </p:cNvSpPr>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r>
              <a:t>Texte niveau 1</a:t>
            </a:r>
          </a:p>
          <a:p>
            <a:pPr lvl="1"/>
            <a:r>
              <a:t>Texte niveau 2</a:t>
            </a:r>
          </a:p>
          <a:p>
            <a:pPr lvl="2"/>
            <a:r>
              <a:t>Texte niveau 3</a:t>
            </a:r>
          </a:p>
          <a:p>
            <a:pPr lvl="3"/>
            <a:r>
              <a:t>Texte niveau 4</a:t>
            </a:r>
          </a:p>
          <a:p>
            <a:pPr lvl="4"/>
            <a:r>
              <a:t>Texte niveau 5</a:t>
            </a:r>
          </a:p>
        </p:txBody>
      </p:sp>
      <p:sp>
        <p:nvSpPr>
          <p:cNvPr id="50" name="Google Shape;43;p38"/>
          <p:cNvSpPr txBox="1">
            <a:spLocks noGrp="1"/>
          </p:cNvSpPr>
          <p:nvPr>
            <p:ph type="body" sz="quarter" idx="21"/>
          </p:nvPr>
        </p:nvSpPr>
        <p:spPr>
          <a:xfrm>
            <a:off x="839787" y="2057400"/>
            <a:ext cx="3932238" cy="3811588"/>
          </a:xfrm>
          <a:prstGeom prst="rect">
            <a:avLst/>
          </a:prstGeom>
        </p:spPr>
        <p:txBody>
          <a:bodyPr/>
          <a:lstStyle/>
          <a:p>
            <a:pPr marL="228600" indent="0">
              <a:buClrTx/>
              <a:buSzTx/>
              <a:buFontTx/>
              <a:buNone/>
              <a:defRPr sz="1600"/>
            </a:pPr>
            <a:endParaRPr/>
          </a:p>
        </p:txBody>
      </p:sp>
      <p:sp>
        <p:nvSpPr>
          <p:cNvPr id="5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6243873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5231816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65" name="Texte du titre"/>
          <p:cNvSpPr txBox="1">
            <a:spLocks noGrp="1"/>
          </p:cNvSpPr>
          <p:nvPr>
            <p:ph type="title"/>
          </p:nvPr>
        </p:nvSpPr>
        <p:spPr>
          <a:prstGeom prst="rect">
            <a:avLst/>
          </a:prstGeom>
        </p:spPr>
        <p:txBody>
          <a:bodyPr/>
          <a:lstStyle/>
          <a:p>
            <a:r>
              <a:t>Texte du titre</a:t>
            </a:r>
          </a:p>
        </p:txBody>
      </p:sp>
      <p:sp>
        <p:nvSpPr>
          <p:cNvPr id="6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496440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WO_OBJECTS_WITH_TEXT">
    <p:spTree>
      <p:nvGrpSpPr>
        <p:cNvPr id="1" name=""/>
        <p:cNvGrpSpPr/>
        <p:nvPr/>
      </p:nvGrpSpPr>
      <p:grpSpPr>
        <a:xfrm>
          <a:off x="0" y="0"/>
          <a:ext cx="0" cy="0"/>
          <a:chOff x="0" y="0"/>
          <a:chExt cx="0" cy="0"/>
        </a:xfrm>
      </p:grpSpPr>
      <p:sp>
        <p:nvSpPr>
          <p:cNvPr id="73" name="Texte du titre"/>
          <p:cNvSpPr txBox="1">
            <a:spLocks noGrp="1"/>
          </p:cNvSpPr>
          <p:nvPr>
            <p:ph type="title"/>
          </p:nvPr>
        </p:nvSpPr>
        <p:spPr>
          <a:xfrm>
            <a:off x="839787" y="365125"/>
            <a:ext cx="10515601" cy="1325563"/>
          </a:xfrm>
          <a:prstGeom prst="rect">
            <a:avLst/>
          </a:prstGeom>
        </p:spPr>
        <p:txBody>
          <a:bodyPr/>
          <a:lstStyle/>
          <a:p>
            <a:r>
              <a:t>Texte du titre</a:t>
            </a:r>
          </a:p>
        </p:txBody>
      </p:sp>
      <p:sp>
        <p:nvSpPr>
          <p:cNvPr id="74" name="Texte niveau 1…"/>
          <p:cNvSpPr txBox="1">
            <a:spLocks noGrp="1"/>
          </p:cNvSpPr>
          <p:nvPr>
            <p:ph type="body" sz="quarter" idx="1"/>
          </p:nvPr>
        </p:nvSpPr>
        <p:spPr>
          <a:xfrm>
            <a:off x="839787" y="1681163"/>
            <a:ext cx="5157789" cy="823913"/>
          </a:xfrm>
          <a:prstGeom prst="rect">
            <a:avLst/>
          </a:prstGeom>
        </p:spPr>
        <p:txBody>
          <a:bodyPr anchor="b"/>
          <a:lstStyle>
            <a:lvl1pPr marL="228600" indent="0">
              <a:buClrTx/>
              <a:buSzTx/>
              <a:buFontTx/>
              <a:buNone/>
              <a:defRPr sz="2400" b="1"/>
            </a:lvl1pPr>
            <a:lvl2pPr marL="228600" indent="457200">
              <a:buClrTx/>
              <a:buSzTx/>
              <a:buFontTx/>
              <a:buNone/>
              <a:defRPr sz="2400" b="1"/>
            </a:lvl2pPr>
            <a:lvl3pPr marL="228600" indent="914400">
              <a:buClrTx/>
              <a:buSzTx/>
              <a:buFontTx/>
              <a:buNone/>
              <a:defRPr sz="2400" b="1"/>
            </a:lvl3pPr>
            <a:lvl4pPr marL="228600" indent="1371600">
              <a:buClrTx/>
              <a:buSzTx/>
              <a:buFontTx/>
              <a:buNone/>
              <a:defRPr sz="2400" b="1"/>
            </a:lvl4pPr>
            <a:lvl5pPr marL="228600" indent="1828800">
              <a:buClrTx/>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75" name="Google Shape;59;p41"/>
          <p:cNvSpPr txBox="1">
            <a:spLocks noGrp="1"/>
          </p:cNvSpPr>
          <p:nvPr>
            <p:ph type="body" sz="half" idx="21"/>
          </p:nvPr>
        </p:nvSpPr>
        <p:spPr>
          <a:xfrm>
            <a:off x="839787" y="2505075"/>
            <a:ext cx="5157788" cy="3684588"/>
          </a:xfrm>
          <a:prstGeom prst="rect">
            <a:avLst/>
          </a:prstGeom>
        </p:spPr>
        <p:txBody>
          <a:bodyPr/>
          <a:lstStyle/>
          <a:p>
            <a:endParaRPr/>
          </a:p>
        </p:txBody>
      </p:sp>
      <p:sp>
        <p:nvSpPr>
          <p:cNvPr id="76" name="Google Shape;60;p41"/>
          <p:cNvSpPr txBox="1">
            <a:spLocks noGrp="1"/>
          </p:cNvSpPr>
          <p:nvPr>
            <p:ph type="body" sz="quarter" idx="22"/>
          </p:nvPr>
        </p:nvSpPr>
        <p:spPr>
          <a:xfrm>
            <a:off x="6172200" y="1681163"/>
            <a:ext cx="5183188" cy="823913"/>
          </a:xfrm>
          <a:prstGeom prst="rect">
            <a:avLst/>
          </a:prstGeom>
        </p:spPr>
        <p:txBody>
          <a:bodyPr anchor="b"/>
          <a:lstStyle/>
          <a:p>
            <a:pPr marL="228600" indent="0">
              <a:buClrTx/>
              <a:buSzTx/>
              <a:buFontTx/>
              <a:buNone/>
              <a:defRPr sz="2400" b="1"/>
            </a:pPr>
            <a:endParaRPr/>
          </a:p>
        </p:txBody>
      </p:sp>
      <p:sp>
        <p:nvSpPr>
          <p:cNvPr id="77" name="Google Shape;61;p41"/>
          <p:cNvSpPr txBox="1">
            <a:spLocks noGrp="1"/>
          </p:cNvSpPr>
          <p:nvPr>
            <p:ph type="body" sz="half" idx="23"/>
          </p:nvPr>
        </p:nvSpPr>
        <p:spPr>
          <a:xfrm>
            <a:off x="6172200" y="2505075"/>
            <a:ext cx="5183188" cy="3684588"/>
          </a:xfrm>
          <a:prstGeom prst="rect">
            <a:avLst/>
          </a:prstGeom>
        </p:spPr>
        <p:txBody>
          <a:bodyPr/>
          <a:lstStyle/>
          <a:p>
            <a:endParaRPr/>
          </a:p>
        </p:txBody>
      </p:sp>
      <p:sp>
        <p:nvSpPr>
          <p:cNvPr id="7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8946235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85" name="Texte du titre"/>
          <p:cNvSpPr txBox="1">
            <a:spLocks noGrp="1"/>
          </p:cNvSpPr>
          <p:nvPr>
            <p:ph type="title"/>
          </p:nvPr>
        </p:nvSpPr>
        <p:spPr>
          <a:prstGeom prst="rect">
            <a:avLst/>
          </a:prstGeom>
        </p:spPr>
        <p:txBody>
          <a:bodyPr/>
          <a:lstStyle/>
          <a:p>
            <a:r>
              <a:t>Texte du titre</a:t>
            </a:r>
          </a:p>
        </p:txBody>
      </p:sp>
      <p:sp>
        <p:nvSpPr>
          <p:cNvPr id="86" name="Texte niveau 1…"/>
          <p:cNvSpPr txBox="1">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87" name="Google Shape;68;p42"/>
          <p:cNvSpPr txBox="1">
            <a:spLocks noGrp="1"/>
          </p:cNvSpPr>
          <p:nvPr>
            <p:ph type="body" sz="half" idx="21"/>
          </p:nvPr>
        </p:nvSpPr>
        <p:spPr>
          <a:xfrm>
            <a:off x="6172200" y="1825625"/>
            <a:ext cx="5181600" cy="4351338"/>
          </a:xfrm>
          <a:prstGeom prst="rect">
            <a:avLst/>
          </a:prstGeom>
        </p:spPr>
        <p:txBody>
          <a:bodyPr/>
          <a:lstStyle/>
          <a:p>
            <a:endParaRPr/>
          </a:p>
        </p:txBody>
      </p:sp>
      <p:sp>
        <p:nvSpPr>
          <p:cNvPr id="8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31707486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SECTION_HEADER">
    <p:spTree>
      <p:nvGrpSpPr>
        <p:cNvPr id="1" name=""/>
        <p:cNvGrpSpPr/>
        <p:nvPr/>
      </p:nvGrpSpPr>
      <p:grpSpPr>
        <a:xfrm>
          <a:off x="0" y="0"/>
          <a:ext cx="0" cy="0"/>
          <a:chOff x="0" y="0"/>
          <a:chExt cx="0" cy="0"/>
        </a:xfrm>
      </p:grpSpPr>
      <p:sp>
        <p:nvSpPr>
          <p:cNvPr id="95" name="Texte du titre"/>
          <p:cNvSpPr txBox="1">
            <a:spLocks noGrp="1"/>
          </p:cNvSpPr>
          <p:nvPr>
            <p:ph type="title"/>
          </p:nvPr>
        </p:nvSpPr>
        <p:spPr>
          <a:xfrm>
            <a:off x="831850" y="1709738"/>
            <a:ext cx="10515600" cy="2852737"/>
          </a:xfrm>
          <a:prstGeom prst="rect">
            <a:avLst/>
          </a:prstGeom>
        </p:spPr>
        <p:txBody>
          <a:bodyPr anchor="b"/>
          <a:lstStyle>
            <a:lvl1pPr>
              <a:defRPr sz="6000"/>
            </a:lvl1pPr>
          </a:lstStyle>
          <a:p>
            <a:r>
              <a:t>Texte du titre</a:t>
            </a:r>
          </a:p>
        </p:txBody>
      </p:sp>
      <p:sp>
        <p:nvSpPr>
          <p:cNvPr id="96" name="Texte niveau 1…"/>
          <p:cNvSpPr txBox="1">
            <a:spLocks noGrp="1"/>
          </p:cNvSpPr>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r>
              <a:t>Texte niveau 1</a:t>
            </a:r>
          </a:p>
          <a:p>
            <a:pPr lvl="1"/>
            <a:r>
              <a:t>Texte niveau 2</a:t>
            </a:r>
          </a:p>
          <a:p>
            <a:pPr lvl="2"/>
            <a:r>
              <a:t>Texte niveau 3</a:t>
            </a:r>
          </a:p>
          <a:p>
            <a:pPr lvl="3"/>
            <a:r>
              <a:t>Texte niveau 4</a:t>
            </a:r>
          </a:p>
          <a:p>
            <a:pPr lvl="4"/>
            <a:r>
              <a:t>Texte niveau 5</a:t>
            </a:r>
          </a:p>
        </p:txBody>
      </p:sp>
      <p:sp>
        <p:nvSpPr>
          <p:cNvPr id="9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00639303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04" name="Texte du titre"/>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Texte du titre</a:t>
            </a:r>
          </a:p>
        </p:txBody>
      </p:sp>
      <p:sp>
        <p:nvSpPr>
          <p:cNvPr id="105" name="Texte niveau 1…"/>
          <p:cNvSpPr txBox="1">
            <a:spLocks noGrp="1"/>
          </p:cNvSpPr>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r>
              <a:t>Texte niveau 1</a:t>
            </a:r>
          </a:p>
          <a:p>
            <a:pPr lvl="1"/>
            <a:r>
              <a:t>Texte niveau 2</a:t>
            </a:r>
          </a:p>
          <a:p>
            <a:pPr lvl="2"/>
            <a:r>
              <a:t>Texte niveau 3</a:t>
            </a:r>
          </a:p>
          <a:p>
            <a:pPr lvl="3"/>
            <a:r>
              <a:t>Texte niveau 4</a:t>
            </a:r>
          </a:p>
          <a:p>
            <a:pPr lvl="4"/>
            <a:r>
              <a:t>Texte niveau 5</a:t>
            </a:r>
          </a:p>
        </p:txBody>
      </p:sp>
      <p:sp>
        <p:nvSpPr>
          <p:cNvPr id="10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69004071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70E53C-5945-4131-9856-A463AE1553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E407398-B5A8-4FE2-BEC1-9996E51AC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B64A19-7DE6-4251-8A9B-C5DB2EE136EC}"/>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14/09/2025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C0691B37-8A7F-4F73-AD06-B55619FC572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0E41856-DF20-4978-B1AA-A9F2A62F384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375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635979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7BC9F-BFD2-4B3A-9646-3D156462F77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21C7384-7FC9-40D7-8EC9-C3B857486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EFD0D06-6728-4ABC-8489-734EB747AFDE}"/>
              </a:ext>
            </a:extLst>
          </p:cNvPr>
          <p:cNvSpPr>
            <a:spLocks noGrp="1"/>
          </p:cNvSpPr>
          <p:nvPr>
            <p:ph type="dt" sz="half" idx="10"/>
          </p:nvPr>
        </p:nvSpPr>
        <p:spPr/>
        <p:txBody>
          <a:bodyPr/>
          <a:lstStyle/>
          <a:p>
            <a:fld id="{E3EDC081-9239-47A4-94E9-512BCEB993D1}" type="datetimeFigureOut">
              <a:rPr lang="fr-FR" smtClean="0">
                <a:solidFill>
                  <a:prstClr val="black">
                    <a:tint val="75000"/>
                  </a:prstClr>
                </a:solidFill>
              </a:rPr>
              <a:pPr/>
              <a:t>14/09/2025</a:t>
            </a:fld>
            <a:endParaRPr lang="fr-FR">
              <a:solidFill>
                <a:prstClr val="black">
                  <a:tint val="75000"/>
                </a:prstClr>
              </a:solidFill>
            </a:endParaRPr>
          </a:p>
        </p:txBody>
      </p:sp>
      <p:sp>
        <p:nvSpPr>
          <p:cNvPr id="5" name="Espace réservé du pied de page 4">
            <a:extLst>
              <a:ext uri="{FF2B5EF4-FFF2-40B4-BE49-F238E27FC236}">
                <a16:creationId xmlns:a16="http://schemas.microsoft.com/office/drawing/2014/main" id="{D70771C4-A583-44C9-A4C0-084DDA67CA2B}"/>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2339B5D-D30D-4A9D-9C9C-030CB3C360EE}"/>
              </a:ext>
            </a:extLst>
          </p:cNvPr>
          <p:cNvSpPr>
            <a:spLocks noGrp="1"/>
          </p:cNvSpPr>
          <p:nvPr>
            <p:ph type="sldNum" sz="quarter" idx="12"/>
          </p:nvPr>
        </p:nvSpPr>
        <p:spPr/>
        <p:txBody>
          <a:bodyPr/>
          <a:lstStyle/>
          <a:p>
            <a:fld id="{9098F8EB-30EE-4557-8E65-A6ED0F2568D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465199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lumMod val="90000"/>
                    <a:lumOff val="10000"/>
                  </a:prstClr>
                </a:solidFill>
              </a:rPr>
              <a:pPr/>
              <a:t>9/14/2025</a:t>
            </a:fld>
            <a:endParaRPr lang="en-US" dirty="0">
              <a:solidFill>
                <a:prstClr val="black">
                  <a:lumMod val="90000"/>
                  <a:lumOff val="10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0000"/>
                  <a:lumOff val="10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lumMod val="90000"/>
                    <a:lumOff val="10000"/>
                  </a:prstClr>
                </a:solidFill>
              </a:rPr>
              <a:pPr/>
              <a:t>‹N°›</a:t>
            </a:fld>
            <a:endParaRPr lang="en-US" dirty="0">
              <a:solidFill>
                <a:prstClr val="black">
                  <a:lumMod val="90000"/>
                  <a:lumOff val="10000"/>
                </a:prstClr>
              </a:solidFill>
            </a:endParaRPr>
          </a:p>
        </p:txBody>
      </p:sp>
    </p:spTree>
    <p:extLst>
      <p:ext uri="{BB962C8B-B14F-4D97-AF65-F5344CB8AC3E}">
        <p14:creationId xmlns:p14="http://schemas.microsoft.com/office/powerpoint/2010/main" val="24540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CFB401C-D32D-4A35-BF65-08F90807D2D9}" type="datetimeFigureOut">
              <a:rPr lang="fr-FR" smtClean="0"/>
              <a:t>14/09/2025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F3D2306-167F-44C0-8C19-FE82C5EBDD52}" type="slidenum">
              <a:rPr lang="fr-FR" smtClean="0"/>
              <a:t>‹N°›</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8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B401C-D32D-4A35-BF65-08F90807D2D9}" type="datetimeFigureOut">
              <a:rPr lang="fr-FR" smtClean="0"/>
              <a:t>14/09/2025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F3D2306-167F-44C0-8C19-FE82C5EBDD52}" type="slidenum">
              <a:rPr lang="fr-FR" smtClean="0"/>
              <a:t>‹N°›</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76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B401C-D32D-4A35-BF65-08F90807D2D9}" type="datetimeFigureOut">
              <a:rPr lang="fr-FR" smtClean="0"/>
              <a:t>14/09/2025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68876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812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CFB401C-D32D-4A35-BF65-08F90807D2D9}" type="datetimeFigureOut">
              <a:rPr lang="fr-FR" smtClean="0"/>
              <a:t>14/09/2025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F3D2306-167F-44C0-8C19-FE82C5EBDD52}" type="slidenum">
              <a:rPr lang="fr-FR" smtClean="0"/>
              <a:t>‹N°›</a:t>
            </a:fld>
            <a:endParaRPr lang="fr-FR"/>
          </a:p>
        </p:txBody>
      </p:sp>
    </p:spTree>
    <p:extLst>
      <p:ext uri="{BB962C8B-B14F-4D97-AF65-F5344CB8AC3E}">
        <p14:creationId xmlns:p14="http://schemas.microsoft.com/office/powerpoint/2010/main" val="275305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FB401C-D32D-4A35-BF65-08F90807D2D9}" type="datetimeFigureOut">
              <a:rPr lang="fr-FR" smtClean="0"/>
              <a:t>14/09/2025</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3D2306-167F-44C0-8C19-FE82C5EBDD52}" type="slidenum">
              <a:rPr lang="fr-FR" smtClean="0"/>
              <a:t>‹N°›</a:t>
            </a:fld>
            <a:endParaRPr lang="fr-FR"/>
          </a:p>
        </p:txBody>
      </p:sp>
    </p:spTree>
    <p:extLst>
      <p:ext uri="{BB962C8B-B14F-4D97-AF65-F5344CB8AC3E}">
        <p14:creationId xmlns:p14="http://schemas.microsoft.com/office/powerpoint/2010/main" val="61383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70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B61BEF0D-F0BB-DE4B-95CE-6DB70DBA9567}" type="datetimeFigureOut">
              <a:rPr lang="en-US" smtClean="0">
                <a:solidFill>
                  <a:prstClr val="black">
                    <a:lumMod val="90000"/>
                    <a:lumOff val="10000"/>
                  </a:prstClr>
                </a:solidFill>
              </a:rPr>
              <a:pPr defTabSz="457200"/>
              <a:t>9/14/2025</a:t>
            </a:fld>
            <a:endParaRPr lang="en-US" dirty="0">
              <a:solidFill>
                <a:prstClr val="black">
                  <a:lumMod val="90000"/>
                  <a:lumOff val="10000"/>
                </a:prstClr>
              </a:solidFill>
            </a:endParaRP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defTabSz="457200"/>
            <a:endParaRPr lang="en-US" dirty="0">
              <a:solidFill>
                <a:prstClr val="black">
                  <a:lumMod val="90000"/>
                  <a:lumOff val="10000"/>
                </a:prstClr>
              </a:solidFill>
            </a:endParaRP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defTabSz="457200"/>
            <a:fld id="{D57F1E4F-1CFF-5643-939E-217C01CDF565}" type="slidenum">
              <a:rPr lang="en-US" smtClean="0">
                <a:solidFill>
                  <a:prstClr val="black">
                    <a:lumMod val="90000"/>
                    <a:lumOff val="10000"/>
                  </a:prstClr>
                </a:solidFill>
              </a:rPr>
              <a:pPr defTabSz="457200"/>
              <a:t>‹N°›</a:t>
            </a:fld>
            <a:endParaRPr lang="en-US" dirty="0">
              <a:solidFill>
                <a:prstClr val="black">
                  <a:lumMod val="90000"/>
                  <a:lumOff val="10000"/>
                </a:prstClr>
              </a:solidFill>
            </a:endParaRP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5926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p>
            <a:r>
              <a:t>Texte du titre</a:t>
            </a:r>
          </a:p>
        </p:txBody>
      </p:sp>
      <p:sp>
        <p:nvSpPr>
          <p:cNvPr id="3" name="Texte niveau 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98989"/>
                </a:solidFill>
                <a:latin typeface="Calibri"/>
                <a:ea typeface="Calibri"/>
                <a:cs typeface="Calibri"/>
                <a:sym typeface="Calibri"/>
              </a:defRPr>
            </a:lvl1pPr>
          </a:lstStyle>
          <a:p>
            <a:fld id="{86CB4B4D-7CA3-9044-876B-883B54F8677D}" type="slidenum">
              <a:t>‹N°›</a:t>
            </a:fld>
            <a:endParaRPr/>
          </a:p>
        </p:txBody>
      </p:sp>
    </p:spTree>
    <p:extLst>
      <p:ext uri="{BB962C8B-B14F-4D97-AF65-F5344CB8AC3E}">
        <p14:creationId xmlns:p14="http://schemas.microsoft.com/office/powerpoint/2010/main" val="398451002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france.gouv.fr/affichTexteArticle.do?cidTexte=JORFTEXT000000880200&amp;idArticle=LEGIARTI000031716374&amp;dateTexte=&amp;categorieLien=cid" TargetMode="External"/><Relationship Id="rId2" Type="http://schemas.openxmlformats.org/officeDocument/2006/relationships/hyperlink" Target="https://www.legifrance.gouv.fr/affichTexteArticle.do?cidTexte=JORFTEXT000000880200&amp;idArticle=LEGIARTI000022481831&amp;dateTexte=&amp;categorieLien=cid"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www.arc-copro.com/xr3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hyperlink" Target="https://www.legifrance.gouv.fr/loda/article_lc/LEGIARTI00002212407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63E4AD2-F4E2-2688-8CA2-26E99CEB1770}"/>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53551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200" b="1" dirty="0"/>
              <a:t>L’élaboration concertée de l’ordre du jour de l’assemblée générale entre le syndic et le conseil syndical.</a:t>
            </a:r>
          </a:p>
        </p:txBody>
      </p:sp>
      <p:pic>
        <p:nvPicPr>
          <p:cNvPr id="6" name="Image 1">
            <a:extLst>
              <a:ext uri="{FF2B5EF4-FFF2-40B4-BE49-F238E27FC236}">
                <a16:creationId xmlns:a16="http://schemas.microsoft.com/office/drawing/2014/main" id="{2E12D774-E62C-44A1-8301-E771C4DEEB70}"/>
              </a:ext>
            </a:extLst>
          </p:cNvPr>
          <p:cNvPicPr>
            <a:picLocks noChangeAspect="1"/>
          </p:cNvPicPr>
          <p:nvPr/>
        </p:nvPicPr>
        <p:blipFill>
          <a:blip r:embed="rId2"/>
          <a:srcRect/>
          <a:stretch>
            <a:fillRect/>
          </a:stretch>
        </p:blipFill>
        <p:spPr bwMode="auto">
          <a:xfrm>
            <a:off x="5575910" y="3983525"/>
            <a:ext cx="1048644" cy="9636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3" descr="f8df1bef-6142-4e4a-b0fa-a0c9dc9f2f98@mxp5">
            <a:extLst>
              <a:ext uri="{FF2B5EF4-FFF2-40B4-BE49-F238E27FC236}">
                <a16:creationId xmlns:a16="http://schemas.microsoft.com/office/drawing/2014/main" id="{42DD41A3-A4E1-F9A4-5F3D-D5608F07E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04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Elaboration concertée de la convocation d’assemblée générale</a:t>
            </a:r>
          </a:p>
        </p:txBody>
      </p:sp>
      <p:sp>
        <p:nvSpPr>
          <p:cNvPr id="3" name="Espace réservé du contenu 2"/>
          <p:cNvSpPr>
            <a:spLocks noGrp="1"/>
          </p:cNvSpPr>
          <p:nvPr>
            <p:ph idx="1"/>
          </p:nvPr>
        </p:nvSpPr>
        <p:spPr>
          <a:solidFill>
            <a:schemeClr val="bg1"/>
          </a:solidFill>
          <a:ln>
            <a:solidFill>
              <a:schemeClr val="accent6">
                <a:lumMod val="50000"/>
              </a:schemeClr>
            </a:solidFill>
          </a:ln>
        </p:spPr>
        <p:txBody>
          <a:bodyPr>
            <a:normAutofit fontScale="85000" lnSpcReduction="10000"/>
          </a:bodyPr>
          <a:lstStyle/>
          <a:p>
            <a:pPr marL="0" indent="0" algn="ctr">
              <a:buNone/>
            </a:pPr>
            <a:r>
              <a:rPr lang="fr-FR" b="1" u="sng" dirty="0"/>
              <a:t>Article 26 du décret du 17 MARS 1967:</a:t>
            </a:r>
          </a:p>
          <a:p>
            <a:pPr marL="0" indent="0" algn="ctr">
              <a:buNone/>
            </a:pPr>
            <a:endParaRPr lang="fr-FR" sz="200" b="1" u="sng" dirty="0"/>
          </a:p>
          <a:p>
            <a:pPr marL="0" indent="0">
              <a:buNone/>
            </a:pPr>
            <a:r>
              <a:rPr lang="fr-FR" dirty="0">
                <a:solidFill>
                  <a:srgbClr val="00B050"/>
                </a:solidFill>
              </a:rPr>
              <a:t>L'ordre du jour </a:t>
            </a:r>
            <a:r>
              <a:rPr lang="fr-FR" dirty="0"/>
              <a:t>de l'assemblée générale est </a:t>
            </a:r>
            <a:r>
              <a:rPr lang="fr-FR" dirty="0">
                <a:solidFill>
                  <a:srgbClr val="FF0000"/>
                </a:solidFill>
              </a:rPr>
              <a:t>établi en concertation </a:t>
            </a:r>
            <a:r>
              <a:rPr lang="fr-FR" dirty="0">
                <a:highlight>
                  <a:srgbClr val="FFFF00"/>
                </a:highlight>
              </a:rPr>
              <a:t>avec le conseil syndical</a:t>
            </a:r>
          </a:p>
          <a:p>
            <a:pPr marL="0" indent="0" algn="ctr">
              <a:buNone/>
            </a:pPr>
            <a:endParaRPr lang="fr-FR" sz="900" b="1" u="sng" dirty="0"/>
          </a:p>
          <a:p>
            <a:pPr marL="0" indent="0" algn="ctr">
              <a:buNone/>
            </a:pPr>
            <a:r>
              <a:rPr lang="fr-FR" b="1" u="sng" dirty="0"/>
              <a:t>Article 18 de la loi du 10 JUILLET 1965:</a:t>
            </a:r>
          </a:p>
          <a:p>
            <a:pPr marL="0" indent="0" algn="just">
              <a:buNone/>
            </a:pPr>
            <a:r>
              <a:rPr lang="fr-FR" dirty="0"/>
              <a:t>II. - Le syndic assure la gestion comptable et financière du syndicat et, à ce titre, est chargé :</a:t>
            </a:r>
          </a:p>
          <a:p>
            <a:pPr marL="0" indent="0" algn="just">
              <a:buNone/>
            </a:pPr>
            <a:r>
              <a:rPr lang="fr-FR" dirty="0">
                <a:solidFill>
                  <a:srgbClr val="00B050"/>
                </a:solidFill>
              </a:rPr>
              <a:t>d'établir le budget prévisionnel </a:t>
            </a:r>
            <a:r>
              <a:rPr lang="fr-FR" dirty="0">
                <a:solidFill>
                  <a:srgbClr val="FF0000"/>
                </a:solidFill>
              </a:rPr>
              <a:t>en concertation </a:t>
            </a:r>
            <a:r>
              <a:rPr lang="fr-FR" dirty="0"/>
              <a:t>avec </a:t>
            </a:r>
            <a:r>
              <a:rPr lang="fr-FR" dirty="0">
                <a:highlight>
                  <a:srgbClr val="FFFF00"/>
                </a:highlight>
              </a:rPr>
              <a:t>le conseil syndical</a:t>
            </a:r>
            <a:r>
              <a:rPr lang="fr-FR" dirty="0"/>
              <a:t>, les comptes du syndicat et leurs annexes, de les soumettre au vote de l'assemblée générale et de tenir pour chaque syndicat une comptabilité séparée qui fait apparaître la position de chaque copropriétaire à l'égard du syndicat </a:t>
            </a:r>
          </a:p>
          <a:p>
            <a:endParaRPr lang="fr-FR" dirty="0"/>
          </a:p>
        </p:txBody>
      </p:sp>
    </p:spTree>
    <p:extLst>
      <p:ext uri="{BB962C8B-B14F-4D97-AF65-F5344CB8AC3E}">
        <p14:creationId xmlns:p14="http://schemas.microsoft.com/office/powerpoint/2010/main" val="186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3802" y="594782"/>
            <a:ext cx="9601196" cy="1303867"/>
          </a:xfrm>
        </p:spPr>
        <p:txBody>
          <a:bodyPr>
            <a:noAutofit/>
          </a:bodyPr>
          <a:lstStyle/>
          <a:p>
            <a:r>
              <a:rPr lang="fr-FR" sz="3600" b="1" dirty="0"/>
              <a:t>La préparation de l’élaboration de l’ordre du jour par le conseil syndical</a:t>
            </a:r>
          </a:p>
        </p:txBody>
      </p:sp>
      <p:sp>
        <p:nvSpPr>
          <p:cNvPr id="3" name="Espace réservé du contenu 2"/>
          <p:cNvSpPr>
            <a:spLocks noGrp="1"/>
          </p:cNvSpPr>
          <p:nvPr>
            <p:ph idx="1"/>
          </p:nvPr>
        </p:nvSpPr>
        <p:spPr>
          <a:xfrm>
            <a:off x="634314" y="1898648"/>
            <a:ext cx="10750378" cy="4364569"/>
          </a:xfrm>
          <a:solidFill>
            <a:schemeClr val="bg1"/>
          </a:solidFill>
        </p:spPr>
        <p:txBody>
          <a:bodyPr>
            <a:noAutofit/>
          </a:bodyPr>
          <a:lstStyle/>
          <a:p>
            <a:pPr marL="457200" indent="-457200">
              <a:buFont typeface="Arial" panose="020B0604020202020204" pitchFamily="34" charset="0"/>
              <a:buAutoNum type="arabicPeriod"/>
              <a:defRPr/>
            </a:pPr>
            <a:r>
              <a:rPr lang="fr-FR" sz="1800" b="1" dirty="0">
                <a:solidFill>
                  <a:prstClr val="black"/>
                </a:solidFill>
              </a:rPr>
              <a:t>Le conseil syndical doit se réunir une première fois en privé </a:t>
            </a:r>
            <a:r>
              <a:rPr lang="fr-FR" sz="1800" b="1" dirty="0">
                <a:solidFill>
                  <a:srgbClr val="FF0000"/>
                </a:solidFill>
              </a:rPr>
              <a:t>pour définir les </a:t>
            </a:r>
            <a:r>
              <a:rPr lang="fr-FR" sz="1800" b="1" dirty="0">
                <a:solidFill>
                  <a:srgbClr val="FF0000"/>
                </a:solidFill>
                <a:highlight>
                  <a:srgbClr val="FFFF00"/>
                </a:highlight>
              </a:rPr>
              <a:t>SUJETS</a:t>
            </a:r>
            <a:r>
              <a:rPr lang="fr-FR" sz="1800" b="1" dirty="0">
                <a:solidFill>
                  <a:srgbClr val="FF0000"/>
                </a:solidFill>
              </a:rPr>
              <a:t> qui doivent être abordées au cours de l’assemblée générale :</a:t>
            </a:r>
            <a:endParaRPr lang="fr-FR" sz="1800" b="1" dirty="0">
              <a:solidFill>
                <a:prstClr val="black"/>
              </a:solidFill>
            </a:endParaRPr>
          </a:p>
          <a:p>
            <a:pPr marL="1257300" lvl="2" indent="-342900">
              <a:buFont typeface="Wingdings" panose="05000000000000000000" pitchFamily="2" charset="2"/>
              <a:buChar char="Ø"/>
              <a:defRPr/>
            </a:pPr>
            <a:r>
              <a:rPr lang="fr-FR" b="1" u="sng" dirty="0">
                <a:solidFill>
                  <a:prstClr val="black"/>
                </a:solidFill>
              </a:rPr>
              <a:t>Objectif</a:t>
            </a:r>
            <a:r>
              <a:rPr lang="fr-FR" b="1" dirty="0">
                <a:solidFill>
                  <a:prstClr val="black"/>
                </a:solidFill>
              </a:rPr>
              <a:t>:  définir les sujets qu’il faudra aborder au cours de l’assemblée en donnant à chaque conseiller syndical les tâches et documents qu’il devra obtenir</a:t>
            </a:r>
          </a:p>
          <a:p>
            <a:pPr marL="2171700" lvl="4" indent="-342900">
              <a:buFont typeface="Wingdings" panose="05000000000000000000" pitchFamily="2" charset="2"/>
              <a:buChar char="ü"/>
              <a:defRPr/>
            </a:pPr>
            <a:r>
              <a:rPr lang="fr-FR" sz="1800" b="1" dirty="0">
                <a:solidFill>
                  <a:prstClr val="black"/>
                </a:solidFill>
              </a:rPr>
              <a:t>Contrat de syndic</a:t>
            </a:r>
          </a:p>
          <a:p>
            <a:pPr marL="2171700" lvl="4" indent="-342900">
              <a:buFont typeface="Wingdings" panose="05000000000000000000" pitchFamily="2" charset="2"/>
              <a:buChar char="ü"/>
              <a:defRPr/>
            </a:pPr>
            <a:r>
              <a:rPr lang="fr-FR" sz="1800" b="1" dirty="0">
                <a:solidFill>
                  <a:prstClr val="black"/>
                </a:solidFill>
              </a:rPr>
              <a:t>Contrôle des comptes</a:t>
            </a:r>
          </a:p>
          <a:p>
            <a:pPr marL="2171700" lvl="4" indent="-342900">
              <a:buFont typeface="Wingdings" panose="05000000000000000000" pitchFamily="2" charset="2"/>
              <a:buChar char="ü"/>
              <a:defRPr/>
            </a:pPr>
            <a:r>
              <a:rPr lang="fr-FR" sz="1800" b="1" dirty="0">
                <a:solidFill>
                  <a:prstClr val="black"/>
                </a:solidFill>
              </a:rPr>
              <a:t>Mise en concurrence des prestataires</a:t>
            </a:r>
          </a:p>
          <a:p>
            <a:pPr marL="2171700" lvl="4" indent="-342900">
              <a:buFont typeface="Wingdings" panose="05000000000000000000" pitchFamily="2" charset="2"/>
              <a:buChar char="ü"/>
              <a:defRPr/>
            </a:pPr>
            <a:r>
              <a:rPr lang="fr-FR" sz="1800" b="1" dirty="0">
                <a:solidFill>
                  <a:prstClr val="black"/>
                </a:solidFill>
              </a:rPr>
              <a:t>Analyse des impayés</a:t>
            </a:r>
            <a:endParaRPr lang="fr-FR" sz="1800" b="1" u="sng" dirty="0">
              <a:solidFill>
                <a:prstClr val="black"/>
              </a:solidFill>
            </a:endParaRPr>
          </a:p>
          <a:p>
            <a:pPr marL="0" indent="0">
              <a:buNone/>
              <a:defRPr/>
            </a:pPr>
            <a:r>
              <a:rPr lang="fr-FR" sz="1800" b="1" dirty="0">
                <a:solidFill>
                  <a:schemeClr val="accent1">
                    <a:lumMod val="75000"/>
                  </a:schemeClr>
                </a:solidFill>
              </a:rPr>
              <a:t>2. </a:t>
            </a:r>
            <a:r>
              <a:rPr lang="fr-FR" sz="1800" b="1" dirty="0">
                <a:solidFill>
                  <a:prstClr val="black"/>
                </a:solidFill>
              </a:rPr>
              <a:t>	Le conseil syndical devra se réunir une seconde fois en privé afin:</a:t>
            </a:r>
          </a:p>
          <a:p>
            <a:pPr lvl="2">
              <a:buFont typeface="Wingdings" panose="05000000000000000000" pitchFamily="2" charset="2"/>
              <a:buChar char="Ø"/>
              <a:defRPr/>
            </a:pPr>
            <a:r>
              <a:rPr lang="fr-FR" b="1" dirty="0">
                <a:solidFill>
                  <a:prstClr val="black"/>
                </a:solidFill>
              </a:rPr>
              <a:t>de définir la </a:t>
            </a:r>
            <a:r>
              <a:rPr lang="fr-FR" b="1" dirty="0">
                <a:solidFill>
                  <a:srgbClr val="FF0000"/>
                </a:solidFill>
                <a:highlight>
                  <a:srgbClr val="00FF00"/>
                </a:highlight>
              </a:rPr>
              <a:t>formulation des questions et résolutions </a:t>
            </a:r>
            <a:r>
              <a:rPr lang="fr-FR" b="1" dirty="0">
                <a:solidFill>
                  <a:prstClr val="black"/>
                </a:solidFill>
              </a:rPr>
              <a:t>qu’il faudra inscrire à l’ordre du jour </a:t>
            </a:r>
          </a:p>
          <a:p>
            <a:pPr lvl="2">
              <a:buFont typeface="Wingdings" panose="05000000000000000000" pitchFamily="2" charset="2"/>
              <a:buChar char="Ø"/>
              <a:defRPr/>
            </a:pPr>
            <a:r>
              <a:rPr lang="fr-FR" b="1" dirty="0">
                <a:solidFill>
                  <a:prstClr val="black"/>
                </a:solidFill>
              </a:rPr>
              <a:t>Indiquer les questions et les résolutions du syndic </a:t>
            </a:r>
            <a:r>
              <a:rPr lang="fr-FR" b="1" dirty="0">
                <a:solidFill>
                  <a:srgbClr val="00B050"/>
                </a:solidFill>
              </a:rPr>
              <a:t>qu’il faudra refuser ou amender</a:t>
            </a:r>
            <a:r>
              <a:rPr lang="fr-FR" b="1" dirty="0">
                <a:solidFill>
                  <a:schemeClr val="tx1"/>
                </a:solidFill>
              </a:rPr>
              <a:t>.</a:t>
            </a:r>
          </a:p>
        </p:txBody>
      </p:sp>
    </p:spTree>
    <p:extLst>
      <p:ext uri="{BB962C8B-B14F-4D97-AF65-F5344CB8AC3E}">
        <p14:creationId xmlns:p14="http://schemas.microsoft.com/office/powerpoint/2010/main" val="305236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38101"/>
            <a:ext cx="9601196" cy="1303867"/>
          </a:xfrm>
        </p:spPr>
        <p:txBody>
          <a:bodyPr>
            <a:normAutofit fontScale="90000"/>
          </a:bodyPr>
          <a:lstStyle/>
          <a:p>
            <a:r>
              <a:rPr lang="fr-FR" b="1" dirty="0"/>
              <a:t>Les mesures préventives pour organiser les réunions avec le syndic</a:t>
            </a:r>
          </a:p>
        </p:txBody>
      </p:sp>
      <p:sp>
        <p:nvSpPr>
          <p:cNvPr id="4" name="Rectangle 3">
            <a:extLst>
              <a:ext uri="{FF2B5EF4-FFF2-40B4-BE49-F238E27FC236}">
                <a16:creationId xmlns:a16="http://schemas.microsoft.com/office/drawing/2014/main" id="{AA526315-D80D-B29D-1844-2B84F0337D0F}"/>
              </a:ext>
            </a:extLst>
          </p:cNvPr>
          <p:cNvSpPr/>
          <p:nvPr/>
        </p:nvSpPr>
        <p:spPr>
          <a:xfrm>
            <a:off x="1295401" y="2299580"/>
            <a:ext cx="9601196" cy="14485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Espace réservé du contenu 2"/>
          <p:cNvSpPr>
            <a:spLocks noGrp="1"/>
          </p:cNvSpPr>
          <p:nvPr>
            <p:ph idx="1"/>
          </p:nvPr>
        </p:nvSpPr>
        <p:spPr>
          <a:xfrm>
            <a:off x="787651" y="2049263"/>
            <a:ext cx="10438646" cy="4098040"/>
          </a:xfrm>
          <a:solidFill>
            <a:schemeClr val="bg1"/>
          </a:solidFill>
          <a:ln>
            <a:solidFill>
              <a:schemeClr val="accent1"/>
            </a:solidFill>
          </a:ln>
        </p:spPr>
        <p:txBody>
          <a:bodyPr>
            <a:normAutofit fontScale="77500" lnSpcReduction="20000"/>
          </a:bodyPr>
          <a:lstStyle/>
          <a:p>
            <a:r>
              <a:rPr lang="fr-FR" b="1" dirty="0"/>
              <a:t>Convenir en amont avec le syndic des dates de réunion pour :</a:t>
            </a:r>
            <a:endParaRPr lang="fr-FR" sz="1000" dirty="0"/>
          </a:p>
          <a:p>
            <a:pPr lvl="6">
              <a:buFont typeface="Wingdings" panose="05000000000000000000" pitchFamily="2" charset="2"/>
              <a:buChar char="Ø"/>
            </a:pPr>
            <a:r>
              <a:rPr lang="fr-FR" sz="2300" dirty="0">
                <a:highlight>
                  <a:srgbClr val="FF0000"/>
                </a:highlight>
              </a:rPr>
              <a:t>Contrôler les comptes de la copropriété </a:t>
            </a:r>
            <a:r>
              <a:rPr lang="fr-FR" sz="2300" dirty="0"/>
              <a:t>et plus généralement la gestion de la copropriété (impayés, travaux, réactivité du syndic et des sociétés….)</a:t>
            </a:r>
          </a:p>
          <a:p>
            <a:pPr lvl="6">
              <a:buFont typeface="Wingdings" panose="05000000000000000000" pitchFamily="2" charset="2"/>
              <a:buChar char="Ø"/>
            </a:pPr>
            <a:r>
              <a:rPr lang="fr-FR" sz="2300" dirty="0">
                <a:highlight>
                  <a:srgbClr val="00FF00"/>
                </a:highlight>
              </a:rPr>
              <a:t>Etablir les budgets prévisionnels </a:t>
            </a:r>
            <a:r>
              <a:rPr lang="fr-FR" sz="2300" dirty="0"/>
              <a:t>à faire voter en assemblée générale et le montant des charges à approuver</a:t>
            </a:r>
          </a:p>
          <a:p>
            <a:pPr lvl="6">
              <a:buFont typeface="Wingdings" panose="05000000000000000000" pitchFamily="2" charset="2"/>
              <a:buChar char="Ø"/>
            </a:pPr>
            <a:r>
              <a:rPr lang="fr-FR" sz="2300" dirty="0">
                <a:highlight>
                  <a:srgbClr val="FFFF00"/>
                </a:highlight>
              </a:rPr>
              <a:t>Les questions et les résolutions </a:t>
            </a:r>
            <a:r>
              <a:rPr lang="fr-FR" sz="2300" dirty="0"/>
              <a:t>qui devront être inscrites dans l’ordre du jour </a:t>
            </a:r>
          </a:p>
          <a:p>
            <a:pPr marL="2743200" lvl="6" indent="0">
              <a:buNone/>
            </a:pPr>
            <a:endParaRPr lang="fr-FR" sz="500" b="1" dirty="0"/>
          </a:p>
          <a:p>
            <a:r>
              <a:rPr lang="fr-FR" b="1" dirty="0"/>
              <a:t>Prévoir dans le contrat de syndic au moins 3 réunions avec le syndic :</a:t>
            </a:r>
          </a:p>
          <a:p>
            <a:pPr marL="0" indent="0">
              <a:buNone/>
            </a:pPr>
            <a:endParaRPr lang="fr-FR" sz="1000" dirty="0"/>
          </a:p>
          <a:p>
            <a:pPr marL="0" indent="0">
              <a:buNone/>
            </a:pPr>
            <a:r>
              <a:rPr lang="fr-FR" dirty="0"/>
              <a:t>- </a:t>
            </a:r>
            <a:r>
              <a:rPr lang="fr-FR" sz="2300" dirty="0"/>
              <a:t>7.1.3. Prestations </a:t>
            </a:r>
            <a:r>
              <a:rPr lang="fr-FR" sz="2300" dirty="0">
                <a:solidFill>
                  <a:srgbClr val="FF0000"/>
                </a:solidFill>
              </a:rPr>
              <a:t>optionnelles</a:t>
            </a:r>
            <a:r>
              <a:rPr lang="fr-FR" sz="2300" dirty="0"/>
              <a:t> qui peuvent être incluses dans le forfait sur décision des parties </a:t>
            </a:r>
          </a:p>
          <a:p>
            <a:pPr marL="0" indent="0">
              <a:buNone/>
            </a:pPr>
            <a:br>
              <a:rPr lang="fr-FR" sz="2300" dirty="0"/>
            </a:br>
            <a:r>
              <a:rPr lang="fr-FR" sz="2300" dirty="0"/>
              <a:t>- l'organisation de … réunion (s) avec le conseil syndical d'une durée de heures; </a:t>
            </a:r>
            <a:r>
              <a:rPr lang="fr-FR" sz="2300" dirty="0">
                <a:solidFill>
                  <a:srgbClr val="FF0000"/>
                </a:solidFill>
              </a:rPr>
              <a:t>à l'intérieur d'une plage horaire allant de … heures à … heures.</a:t>
            </a:r>
          </a:p>
        </p:txBody>
      </p:sp>
    </p:spTree>
    <p:extLst>
      <p:ext uri="{BB962C8B-B14F-4D97-AF65-F5344CB8AC3E}">
        <p14:creationId xmlns:p14="http://schemas.microsoft.com/office/powerpoint/2010/main" val="42755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665261"/>
            <a:ext cx="9601196" cy="1303867"/>
          </a:xfrm>
        </p:spPr>
        <p:txBody>
          <a:bodyPr>
            <a:noAutofit/>
          </a:bodyPr>
          <a:lstStyle/>
          <a:p>
            <a:r>
              <a:rPr lang="fr-FR" sz="3200" b="1" dirty="0"/>
              <a:t>Les modalités pour qu’un copropriétaire ou le conseil syndical présente une question a l’ordre du jour.</a:t>
            </a:r>
          </a:p>
        </p:txBody>
      </p:sp>
      <p:sp>
        <p:nvSpPr>
          <p:cNvPr id="3" name="Espace réservé du contenu 2"/>
          <p:cNvSpPr>
            <a:spLocks noGrp="1"/>
          </p:cNvSpPr>
          <p:nvPr>
            <p:ph idx="1"/>
          </p:nvPr>
        </p:nvSpPr>
        <p:spPr>
          <a:xfrm>
            <a:off x="736600" y="2114550"/>
            <a:ext cx="10712450" cy="3761318"/>
          </a:xfrm>
          <a:solidFill>
            <a:schemeClr val="bg1"/>
          </a:solidFill>
          <a:ln>
            <a:solidFill>
              <a:schemeClr val="accent1"/>
            </a:solidFill>
          </a:ln>
        </p:spPr>
        <p:txBody>
          <a:bodyPr>
            <a:normAutofit fontScale="92500" lnSpcReduction="10000"/>
          </a:bodyPr>
          <a:lstStyle/>
          <a:p>
            <a:pPr marL="0" indent="0" algn="ctr">
              <a:buNone/>
            </a:pPr>
            <a:r>
              <a:rPr lang="fr-FR" b="1" u="sng" dirty="0"/>
              <a:t>Article 10 du décret du 17 mars 1967 :</a:t>
            </a:r>
            <a:br>
              <a:rPr lang="fr-FR" dirty="0"/>
            </a:br>
            <a:r>
              <a:rPr lang="fr-FR" sz="100" dirty="0"/>
              <a:t> </a:t>
            </a:r>
            <a:endParaRPr lang="fr-FR" dirty="0"/>
          </a:p>
          <a:p>
            <a:pPr algn="just"/>
            <a:r>
              <a:rPr lang="fr-FR" dirty="0">
                <a:solidFill>
                  <a:srgbClr val="FF0000"/>
                </a:solidFill>
              </a:rPr>
              <a:t>A tout moment, </a:t>
            </a:r>
            <a:r>
              <a:rPr lang="fr-FR" dirty="0">
                <a:solidFill>
                  <a:srgbClr val="FF0000"/>
                </a:solidFill>
                <a:highlight>
                  <a:srgbClr val="FFFF00"/>
                </a:highlight>
              </a:rPr>
              <a:t>un ou plusieurs copropriétaires</a:t>
            </a:r>
            <a:r>
              <a:rPr lang="fr-FR" dirty="0">
                <a:solidFill>
                  <a:srgbClr val="FF0000"/>
                </a:solidFill>
              </a:rPr>
              <a:t>, ou </a:t>
            </a:r>
            <a:r>
              <a:rPr lang="fr-FR" dirty="0">
                <a:solidFill>
                  <a:srgbClr val="FF0000"/>
                </a:solidFill>
                <a:highlight>
                  <a:srgbClr val="00FF00"/>
                </a:highlight>
              </a:rPr>
              <a:t>le conseil syndical</a:t>
            </a:r>
            <a:r>
              <a:rPr lang="fr-FR" dirty="0"/>
              <a:t>, peuvent </a:t>
            </a:r>
            <a:r>
              <a:rPr lang="fr-FR" dirty="0">
                <a:solidFill>
                  <a:srgbClr val="00B050"/>
                </a:solidFill>
              </a:rPr>
              <a:t>notifier au syndic </a:t>
            </a:r>
            <a:r>
              <a:rPr lang="fr-FR" dirty="0">
                <a:solidFill>
                  <a:schemeClr val="tx1"/>
                </a:solidFill>
              </a:rPr>
              <a:t>la</a:t>
            </a:r>
            <a:r>
              <a:rPr lang="fr-FR" dirty="0"/>
              <a:t> ou les questions dont ils demandent qu'elles soient inscrites à l'ordre du jour d'une assemblée générale. </a:t>
            </a:r>
            <a:r>
              <a:rPr lang="fr-FR" dirty="0">
                <a:solidFill>
                  <a:srgbClr val="7030A0"/>
                </a:solidFill>
              </a:rPr>
              <a:t>Le syndic porte </a:t>
            </a:r>
            <a:r>
              <a:rPr lang="fr-FR" dirty="0"/>
              <a:t>ces questions à l'ordre du jour de la convocation de la prochaine assemblée générale. </a:t>
            </a:r>
          </a:p>
          <a:p>
            <a:pPr algn="just"/>
            <a:r>
              <a:rPr lang="fr-FR" dirty="0"/>
              <a:t>Toutefois, si la ou les questions notifiées </a:t>
            </a:r>
            <a:r>
              <a:rPr lang="fr-FR" dirty="0">
                <a:solidFill>
                  <a:srgbClr val="FF0000"/>
                </a:solidFill>
              </a:rPr>
              <a:t>ne peuvent être inscrites à cette assemblée compte tenu de la date de réception</a:t>
            </a:r>
            <a:r>
              <a:rPr lang="fr-FR" dirty="0"/>
              <a:t> de la demande par le syndic, elles le sont à l'assemblée suivante. </a:t>
            </a:r>
          </a:p>
          <a:p>
            <a:pPr algn="just"/>
            <a:r>
              <a:rPr lang="fr-FR" dirty="0"/>
              <a:t>Le ou les copropriétaires ou le conseil syndical qui demandent l'inscription d'une question à l'ordre du jour </a:t>
            </a:r>
            <a:r>
              <a:rPr lang="fr-FR" dirty="0">
                <a:solidFill>
                  <a:srgbClr val="FF0000"/>
                </a:solidFill>
              </a:rPr>
              <a:t>notifient au syndic, avec leur demande, le projet de résolution </a:t>
            </a:r>
            <a:r>
              <a:rPr lang="fr-FR" dirty="0">
                <a:solidFill>
                  <a:schemeClr val="tx1"/>
                </a:solidFill>
              </a:rPr>
              <a:t>avec éventuellement les pièces justificatives.</a:t>
            </a:r>
          </a:p>
          <a:p>
            <a:endParaRPr lang="fr-FR" dirty="0"/>
          </a:p>
        </p:txBody>
      </p:sp>
    </p:spTree>
    <p:extLst>
      <p:ext uri="{BB962C8B-B14F-4D97-AF65-F5344CB8AC3E}">
        <p14:creationId xmlns:p14="http://schemas.microsoft.com/office/powerpoint/2010/main" val="127171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13106" y="673714"/>
            <a:ext cx="9601196" cy="1303867"/>
          </a:xfrm>
        </p:spPr>
        <p:txBody>
          <a:bodyPr>
            <a:normAutofit fontScale="90000"/>
          </a:bodyPr>
          <a:lstStyle/>
          <a:p>
            <a:r>
              <a:rPr lang="fr-FR" sz="3600" b="1" dirty="0"/>
              <a:t>Les obligations du syndic en matière d’information sur la date de la tenue de l’ assemblée générale</a:t>
            </a:r>
          </a:p>
        </p:txBody>
      </p:sp>
      <p:sp>
        <p:nvSpPr>
          <p:cNvPr id="5" name="Espace réservé du texte 4"/>
          <p:cNvSpPr>
            <a:spLocks noGrp="1"/>
          </p:cNvSpPr>
          <p:nvPr>
            <p:ph type="body" idx="1"/>
          </p:nvPr>
        </p:nvSpPr>
        <p:spPr>
          <a:xfrm>
            <a:off x="1036244" y="2034159"/>
            <a:ext cx="4827700" cy="576262"/>
          </a:xfrm>
          <a:solidFill>
            <a:schemeClr val="bg1"/>
          </a:solidFill>
        </p:spPr>
        <p:txBody>
          <a:bodyPr/>
          <a:lstStyle/>
          <a:p>
            <a:pPr algn="ctr"/>
            <a:r>
              <a:rPr lang="fr-FR" sz="2400" b="1" dirty="0"/>
              <a:t>Article </a:t>
            </a:r>
            <a:r>
              <a:rPr lang="fr-FR" sz="2400" b="1" dirty="0">
                <a:solidFill>
                  <a:schemeClr val="tx1"/>
                </a:solidFill>
              </a:rPr>
              <a:t>9</a:t>
            </a:r>
            <a:r>
              <a:rPr lang="fr-FR" sz="2400" b="1" dirty="0"/>
              <a:t> du décret du 17 mars 1967 :</a:t>
            </a:r>
          </a:p>
        </p:txBody>
      </p:sp>
      <p:sp>
        <p:nvSpPr>
          <p:cNvPr id="6" name="Espace réservé du contenu 5"/>
          <p:cNvSpPr>
            <a:spLocks noGrp="1"/>
          </p:cNvSpPr>
          <p:nvPr>
            <p:ph sz="half" idx="2"/>
          </p:nvPr>
        </p:nvSpPr>
        <p:spPr>
          <a:xfrm>
            <a:off x="995880" y="2666999"/>
            <a:ext cx="4908427" cy="2876881"/>
          </a:xfrm>
        </p:spPr>
        <p:txBody>
          <a:bodyPr>
            <a:noAutofit/>
          </a:bodyPr>
          <a:lstStyle/>
          <a:p>
            <a:pPr algn="just"/>
            <a:r>
              <a:rPr lang="fr-FR" sz="1600" b="1" dirty="0">
                <a:solidFill>
                  <a:prstClr val="black"/>
                </a:solidFill>
              </a:rPr>
              <a:t>Sans que cette formalité soit prescrite à peine d'irrégularité de la convocation, </a:t>
            </a:r>
            <a:r>
              <a:rPr lang="fr-FR" sz="1600" b="1" dirty="0">
                <a:solidFill>
                  <a:srgbClr val="FF0000"/>
                </a:solidFill>
              </a:rPr>
              <a:t>le syndic indique, par voie d'affichage,</a:t>
            </a:r>
            <a:r>
              <a:rPr lang="fr-FR" sz="1600" b="1" dirty="0">
                <a:solidFill>
                  <a:prstClr val="black"/>
                </a:solidFill>
              </a:rPr>
              <a:t> aux copropriétaires, la date de la prochaine assemblée générale et la possibilité qui leur est offerte de solliciter l'inscription d'une ou plusieurs questions à l'ordre du jour. </a:t>
            </a:r>
          </a:p>
          <a:p>
            <a:pPr marL="0" indent="0" algn="just">
              <a:buFont typeface="Arial" panose="020B0604020202020204" pitchFamily="34" charset="0"/>
              <a:buNone/>
            </a:pPr>
            <a:endParaRPr lang="fr-FR" sz="1600" b="1" dirty="0">
              <a:solidFill>
                <a:prstClr val="black"/>
              </a:solidFill>
            </a:endParaRPr>
          </a:p>
          <a:p>
            <a:pPr algn="just"/>
            <a:r>
              <a:rPr lang="fr-FR" sz="1600" b="1" dirty="0">
                <a:solidFill>
                  <a:prstClr val="black"/>
                </a:solidFill>
              </a:rPr>
              <a:t>L'affichage, qui reproduit les dispositions de l'article 10, est réalisé dans </a:t>
            </a:r>
            <a:r>
              <a:rPr lang="fr-FR" sz="1600" b="1" dirty="0">
                <a:solidFill>
                  <a:srgbClr val="FF0000"/>
                </a:solidFill>
              </a:rPr>
              <a:t>un délai raisonnable permettant aux copropriétaires de faire inscrire leurs questions à l'ordre du jour. </a:t>
            </a:r>
          </a:p>
        </p:txBody>
      </p:sp>
      <p:sp>
        <p:nvSpPr>
          <p:cNvPr id="7" name="Espace réservé du texte 6"/>
          <p:cNvSpPr>
            <a:spLocks noGrp="1"/>
          </p:cNvSpPr>
          <p:nvPr>
            <p:ph type="body" sz="quarter" idx="3"/>
          </p:nvPr>
        </p:nvSpPr>
        <p:spPr>
          <a:xfrm>
            <a:off x="5863944" y="2034159"/>
            <a:ext cx="5207710" cy="576262"/>
          </a:xfrm>
          <a:solidFill>
            <a:schemeClr val="bg1"/>
          </a:solidFill>
        </p:spPr>
        <p:txBody>
          <a:bodyPr/>
          <a:lstStyle/>
          <a:p>
            <a:pPr algn="ctr"/>
            <a:r>
              <a:rPr lang="fr-FR" sz="2400" b="1" dirty="0"/>
              <a:t>Article </a:t>
            </a:r>
            <a:r>
              <a:rPr lang="fr-FR" sz="2400" b="1" dirty="0">
                <a:solidFill>
                  <a:schemeClr val="accent4"/>
                </a:solidFill>
              </a:rPr>
              <a:t>10</a:t>
            </a:r>
            <a:r>
              <a:rPr lang="fr-FR" sz="2400" b="1" dirty="0"/>
              <a:t> du décret du 17 mars 1967 :</a:t>
            </a:r>
            <a:endParaRPr lang="fr-FR" sz="2400" dirty="0"/>
          </a:p>
        </p:txBody>
      </p:sp>
      <p:sp>
        <p:nvSpPr>
          <p:cNvPr id="8" name="Espace réservé du contenu 7"/>
          <p:cNvSpPr>
            <a:spLocks noGrp="1"/>
          </p:cNvSpPr>
          <p:nvPr>
            <p:ph sz="quarter" idx="4"/>
          </p:nvPr>
        </p:nvSpPr>
        <p:spPr>
          <a:xfrm>
            <a:off x="6205384" y="2666999"/>
            <a:ext cx="4718304" cy="2632605"/>
          </a:xfrm>
        </p:spPr>
        <p:txBody>
          <a:bodyPr/>
          <a:lstStyle/>
          <a:p>
            <a:r>
              <a:rPr lang="fr-FR" sz="2000" b="1" dirty="0"/>
              <a:t>Le syndic </a:t>
            </a:r>
            <a:r>
              <a:rPr lang="fr-FR" sz="2000" b="1" dirty="0">
                <a:solidFill>
                  <a:srgbClr val="FF0000"/>
                </a:solidFill>
              </a:rPr>
              <a:t>rappelle les dispositions du présent article sur les appels de fonds</a:t>
            </a:r>
            <a:r>
              <a:rPr lang="fr-FR" sz="2000" b="1" dirty="0"/>
              <a:t> qu'il adresse aux copropriétaires.</a:t>
            </a:r>
          </a:p>
          <a:p>
            <a:endParaRPr lang="fr-FR" dirty="0"/>
          </a:p>
        </p:txBody>
      </p:sp>
    </p:spTree>
    <p:extLst>
      <p:ext uri="{BB962C8B-B14F-4D97-AF65-F5344CB8AC3E}">
        <p14:creationId xmlns:p14="http://schemas.microsoft.com/office/powerpoint/2010/main" val="10038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692395" y="1816811"/>
            <a:ext cx="6815669" cy="1515533"/>
          </a:xfrm>
        </p:spPr>
        <p:txBody>
          <a:bodyPr/>
          <a:lstStyle/>
          <a:p>
            <a:r>
              <a:rPr lang="fr-FR" sz="3600" b="1" dirty="0"/>
              <a:t>Les éléments impératifs a faire figurer dans la convocation d’assemblée générale</a:t>
            </a:r>
          </a:p>
        </p:txBody>
      </p:sp>
      <p:pic>
        <p:nvPicPr>
          <p:cNvPr id="9" name="Image 1">
            <a:extLst>
              <a:ext uri="{FF2B5EF4-FFF2-40B4-BE49-F238E27FC236}">
                <a16:creationId xmlns:a16="http://schemas.microsoft.com/office/drawing/2014/main" id="{2E12D774-E62C-44A1-8301-E771C4DEEB70}"/>
              </a:ext>
            </a:extLst>
          </p:cNvPr>
          <p:cNvPicPr>
            <a:picLocks noChangeAspect="1"/>
          </p:cNvPicPr>
          <p:nvPr/>
        </p:nvPicPr>
        <p:blipFill>
          <a:blip r:embed="rId2"/>
          <a:srcRect/>
          <a:stretch>
            <a:fillRect/>
          </a:stretch>
        </p:blipFill>
        <p:spPr bwMode="auto">
          <a:xfrm>
            <a:off x="5557599" y="4055336"/>
            <a:ext cx="1085263" cy="9972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3" descr="f8df1bef-6142-4e4a-b0fa-a0c9dc9f2f98@mxp5">
            <a:extLst>
              <a:ext uri="{FF2B5EF4-FFF2-40B4-BE49-F238E27FC236}">
                <a16:creationId xmlns:a16="http://schemas.microsoft.com/office/drawing/2014/main" id="{8A02B58B-55A0-2298-60E7-746E248CB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339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fontScale="90000"/>
          </a:bodyPr>
          <a:lstStyle/>
          <a:p>
            <a:r>
              <a:rPr lang="fr-FR" b="1" dirty="0"/>
              <a:t>Composition d’une convocation d’assemblée générale</a:t>
            </a:r>
          </a:p>
        </p:txBody>
      </p:sp>
      <p:sp>
        <p:nvSpPr>
          <p:cNvPr id="5" name="Espace réservé du texte 4"/>
          <p:cNvSpPr>
            <a:spLocks noGrp="1"/>
          </p:cNvSpPr>
          <p:nvPr>
            <p:ph type="body" idx="1"/>
          </p:nvPr>
        </p:nvSpPr>
        <p:spPr>
          <a:xfrm>
            <a:off x="932914" y="2512169"/>
            <a:ext cx="5090251" cy="1037402"/>
          </a:xfrm>
        </p:spPr>
        <p:txBody>
          <a:bodyPr/>
          <a:lstStyle/>
          <a:p>
            <a:pPr algn="ctr"/>
            <a:r>
              <a:rPr lang="fr-FR" sz="2000" b="1" u="sng" dirty="0">
                <a:solidFill>
                  <a:schemeClr val="tx1"/>
                </a:solidFill>
              </a:rPr>
              <a:t>Article 9 du 17 Mars 1967 :</a:t>
            </a:r>
          </a:p>
          <a:p>
            <a:pPr algn="ctr"/>
            <a:r>
              <a:rPr lang="fr-FR" sz="2000" dirty="0">
                <a:solidFill>
                  <a:srgbClr val="FF0000"/>
                </a:solidFill>
              </a:rPr>
              <a:t>La question et les résolutions soumises à l’ordre du jour.</a:t>
            </a:r>
          </a:p>
        </p:txBody>
      </p:sp>
      <p:sp>
        <p:nvSpPr>
          <p:cNvPr id="6" name="Espace réservé du contenu 5"/>
          <p:cNvSpPr>
            <a:spLocks noGrp="1"/>
          </p:cNvSpPr>
          <p:nvPr>
            <p:ph sz="half" idx="2"/>
          </p:nvPr>
        </p:nvSpPr>
        <p:spPr>
          <a:xfrm>
            <a:off x="760491" y="3632561"/>
            <a:ext cx="5189839" cy="2704865"/>
          </a:xfrm>
        </p:spPr>
        <p:txBody>
          <a:bodyPr>
            <a:normAutofit fontScale="85000" lnSpcReduction="20000"/>
          </a:bodyPr>
          <a:lstStyle/>
          <a:p>
            <a:pPr marL="0" indent="0" algn="ctr">
              <a:buNone/>
            </a:pPr>
            <a:r>
              <a:rPr lang="fr-FR" b="1" u="sng" dirty="0"/>
              <a:t>Article 9 du 17 Mars 1967</a:t>
            </a:r>
          </a:p>
          <a:p>
            <a:pPr algn="just"/>
            <a:r>
              <a:rPr lang="fr-FR" dirty="0"/>
              <a:t>La convocation contient l'indication </a:t>
            </a:r>
            <a:r>
              <a:rPr lang="fr-FR" dirty="0">
                <a:solidFill>
                  <a:srgbClr val="FF0000"/>
                </a:solidFill>
              </a:rPr>
              <a:t>des lieu, date et heure de la réunion</a:t>
            </a:r>
            <a:r>
              <a:rPr lang="fr-FR" dirty="0"/>
              <a:t>, ainsi que l'ordre du jour qui précise chacune des questions soumises à la délibération de l'assemblée.</a:t>
            </a:r>
          </a:p>
          <a:p>
            <a:pPr algn="just"/>
            <a:r>
              <a:rPr lang="fr-FR" dirty="0"/>
              <a:t> </a:t>
            </a:r>
            <a:r>
              <a:rPr lang="fr-FR" dirty="0">
                <a:solidFill>
                  <a:schemeClr val="accent1"/>
                </a:solidFill>
              </a:rPr>
              <a:t>A défaut de stipulation du règlement de copropriété</a:t>
            </a:r>
            <a:r>
              <a:rPr lang="fr-FR" dirty="0">
                <a:solidFill>
                  <a:srgbClr val="00B050"/>
                </a:solidFill>
              </a:rPr>
              <a:t> </a:t>
            </a:r>
            <a:r>
              <a:rPr lang="fr-FR" dirty="0"/>
              <a:t>ou de décision de l'assemblée générale, </a:t>
            </a:r>
            <a:r>
              <a:rPr lang="fr-FR" dirty="0">
                <a:solidFill>
                  <a:schemeClr val="accent1"/>
                </a:solidFill>
              </a:rPr>
              <a:t>la personne qui convoque l'assemblée fixe le lieu et l'heure de la réunion. </a:t>
            </a:r>
          </a:p>
        </p:txBody>
      </p:sp>
      <p:sp>
        <p:nvSpPr>
          <p:cNvPr id="8" name="Espace réservé du contenu 7"/>
          <p:cNvSpPr>
            <a:spLocks noGrp="1"/>
          </p:cNvSpPr>
          <p:nvPr>
            <p:ph sz="quarter" idx="4"/>
          </p:nvPr>
        </p:nvSpPr>
        <p:spPr>
          <a:xfrm>
            <a:off x="6096000" y="3947311"/>
            <a:ext cx="5239754" cy="2632605"/>
          </a:xfrm>
        </p:spPr>
        <p:txBody>
          <a:bodyPr>
            <a:normAutofit fontScale="77500" lnSpcReduction="20000"/>
          </a:bodyPr>
          <a:lstStyle/>
          <a:p>
            <a:pPr marL="0" indent="0" algn="ctr">
              <a:buNone/>
            </a:pPr>
            <a:r>
              <a:rPr lang="fr-FR" b="1" u="sng" dirty="0"/>
              <a:t>Article 13 du décret du 17 Mars 1967</a:t>
            </a:r>
            <a:endParaRPr lang="fr-FR" b="1" dirty="0"/>
          </a:p>
          <a:p>
            <a:pPr algn="just"/>
            <a:r>
              <a:rPr lang="fr-FR" dirty="0"/>
              <a:t>L'assemblée générale </a:t>
            </a:r>
            <a:r>
              <a:rPr lang="fr-FR" dirty="0">
                <a:solidFill>
                  <a:srgbClr val="FF0000"/>
                </a:solidFill>
                <a:highlight>
                  <a:srgbClr val="FFFF00"/>
                </a:highlight>
              </a:rPr>
              <a:t>ne prend de décision valide que</a:t>
            </a:r>
            <a:r>
              <a:rPr lang="fr-FR" dirty="0">
                <a:highlight>
                  <a:srgbClr val="FFFF00"/>
                </a:highlight>
              </a:rPr>
              <a:t> </a:t>
            </a:r>
            <a:r>
              <a:rPr lang="fr-FR" dirty="0"/>
              <a:t>sur les questions inscrites à l'ordre du jour et dans la mesure où les notifications ont été faites conformément aux dispositions des articles 9 à 11-I.</a:t>
            </a:r>
          </a:p>
          <a:p>
            <a:pPr algn="just"/>
            <a:r>
              <a:rPr lang="fr-FR" dirty="0"/>
              <a:t>Elle peut, en outre, examiner sans effet décisoire toutes questions non inscrites à l'ordre du jour.</a:t>
            </a:r>
          </a:p>
          <a:p>
            <a:endParaRPr lang="fr-FR" dirty="0"/>
          </a:p>
        </p:txBody>
      </p:sp>
      <p:sp>
        <p:nvSpPr>
          <p:cNvPr id="9" name="Espace réservé du texte 4"/>
          <p:cNvSpPr>
            <a:spLocks noGrp="1"/>
          </p:cNvSpPr>
          <p:nvPr>
            <p:ph type="body" idx="1"/>
          </p:nvPr>
        </p:nvSpPr>
        <p:spPr>
          <a:xfrm>
            <a:off x="6096000" y="2512169"/>
            <a:ext cx="5090251" cy="1435142"/>
          </a:xfrm>
        </p:spPr>
        <p:txBody>
          <a:bodyPr/>
          <a:lstStyle/>
          <a:p>
            <a:pPr algn="ctr"/>
            <a:r>
              <a:rPr lang="fr-FR" sz="2000" b="1" u="sng" dirty="0">
                <a:solidFill>
                  <a:schemeClr val="tx1"/>
                </a:solidFill>
              </a:rPr>
              <a:t>Article 11 du 17 Mars 1967 :</a:t>
            </a:r>
          </a:p>
          <a:p>
            <a:r>
              <a:rPr lang="fr-FR" sz="2000" dirty="0">
                <a:solidFill>
                  <a:srgbClr val="FF0000"/>
                </a:solidFill>
              </a:rPr>
              <a:t>Les pièces obligatoires </a:t>
            </a:r>
            <a:r>
              <a:rPr lang="fr-FR" sz="2000" dirty="0"/>
              <a:t>à joindre à l’ordre du jour pour que le vote de la résolution ne puisse être contesté </a:t>
            </a:r>
          </a:p>
        </p:txBody>
      </p:sp>
    </p:spTree>
    <p:extLst>
      <p:ext uri="{BB962C8B-B14F-4D97-AF65-F5344CB8AC3E}">
        <p14:creationId xmlns:p14="http://schemas.microsoft.com/office/powerpoint/2010/main" val="374443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8" grpId="0" uiExpand="1" build="p"/>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documents et informations a joindre a la convocation d’assemblée générale. 1/4</a:t>
            </a:r>
          </a:p>
        </p:txBody>
      </p:sp>
      <p:sp>
        <p:nvSpPr>
          <p:cNvPr id="4" name="Espace réservé du contenu 3"/>
          <p:cNvSpPr>
            <a:spLocks noGrp="1"/>
          </p:cNvSpPr>
          <p:nvPr>
            <p:ph sz="half" idx="2"/>
          </p:nvPr>
        </p:nvSpPr>
        <p:spPr>
          <a:xfrm>
            <a:off x="869133" y="2865423"/>
            <a:ext cx="5117411" cy="3992577"/>
          </a:xfrm>
        </p:spPr>
        <p:txBody>
          <a:bodyPr>
            <a:normAutofit fontScale="62500" lnSpcReduction="20000"/>
          </a:bodyPr>
          <a:lstStyle/>
          <a:p>
            <a:pPr marL="0" indent="0">
              <a:buNone/>
            </a:pPr>
            <a:r>
              <a:rPr lang="fr-FR" sz="2600" b="1" dirty="0">
                <a:solidFill>
                  <a:schemeClr val="tx1"/>
                </a:solidFill>
              </a:rPr>
              <a:t>I.- Pour la validité de la décision : </a:t>
            </a:r>
          </a:p>
          <a:p>
            <a:pPr algn="just"/>
            <a:r>
              <a:rPr lang="fr-FR" dirty="0"/>
              <a:t>1° </a:t>
            </a:r>
            <a:r>
              <a:rPr lang="fr-FR" dirty="0">
                <a:solidFill>
                  <a:srgbClr val="FF0000"/>
                </a:solidFill>
              </a:rPr>
              <a:t>L'état financier du syndicat </a:t>
            </a:r>
            <a:r>
              <a:rPr lang="fr-FR" dirty="0"/>
              <a:t>des copropriétaires et son compte de gestion général, lorsque l'assemblée est appelée à approuver les comptes. Ces documents sont présentés avec le comparatif des comptes de l'exercice précédent approuvé ; </a:t>
            </a:r>
          </a:p>
          <a:p>
            <a:pPr algn="just"/>
            <a:r>
              <a:rPr lang="fr-FR" dirty="0"/>
              <a:t>2° </a:t>
            </a:r>
            <a:r>
              <a:rPr lang="fr-FR" dirty="0">
                <a:solidFill>
                  <a:srgbClr val="FF0000"/>
                </a:solidFill>
              </a:rPr>
              <a:t>Le projet du budget présenté </a:t>
            </a:r>
            <a:r>
              <a:rPr lang="fr-FR" dirty="0"/>
              <a:t>avec le comparatif du dernier budget prévisionnel voté, lorsque l'assemblée est appelée à voter le budget prévisionnel ; </a:t>
            </a:r>
          </a:p>
          <a:p>
            <a:pPr marL="0" indent="0" algn="just">
              <a:buNone/>
            </a:pPr>
            <a:r>
              <a:rPr lang="fr-FR" dirty="0"/>
              <a:t>La présentation des documents énumérés au 1° et au 2° ci-      dessus est conforme aux modèles établis par le décret relatif aux comptes du syndicat des copropriétaires et ses annexes ; </a:t>
            </a:r>
          </a:p>
          <a:p>
            <a:pPr algn="just"/>
            <a:r>
              <a:rPr lang="fr-FR" dirty="0"/>
              <a:t>3° </a:t>
            </a:r>
            <a:r>
              <a:rPr lang="fr-FR" dirty="0">
                <a:solidFill>
                  <a:srgbClr val="FF0000"/>
                </a:solidFill>
              </a:rPr>
              <a:t>Les conditions essentielles du contrat </a:t>
            </a:r>
            <a:r>
              <a:rPr lang="fr-FR" dirty="0"/>
              <a:t>ou, en cas d'appel à la concurrence, des contrats proposés, lorsque l'assemblée est appelée à approuver un contrat, un devis ou un marché, notamment(…)</a:t>
            </a:r>
          </a:p>
        </p:txBody>
      </p:sp>
      <p:sp>
        <p:nvSpPr>
          <p:cNvPr id="6" name="Espace réservé du contenu 5"/>
          <p:cNvSpPr>
            <a:spLocks noGrp="1"/>
          </p:cNvSpPr>
          <p:nvPr>
            <p:ph sz="quarter" idx="4"/>
          </p:nvPr>
        </p:nvSpPr>
        <p:spPr>
          <a:xfrm>
            <a:off x="6343633" y="3051018"/>
            <a:ext cx="4718304" cy="3322789"/>
          </a:xfrm>
        </p:spPr>
        <p:txBody>
          <a:bodyPr>
            <a:normAutofit fontScale="62500" lnSpcReduction="20000"/>
          </a:bodyPr>
          <a:lstStyle/>
          <a:p>
            <a:pPr algn="just"/>
            <a:r>
              <a:rPr lang="fr-FR" dirty="0"/>
              <a:t>4° </a:t>
            </a:r>
            <a:r>
              <a:rPr lang="fr-FR" dirty="0">
                <a:solidFill>
                  <a:srgbClr val="FF0000"/>
                </a:solidFill>
              </a:rPr>
              <a:t>Le ou les projets de contrat du syndic</a:t>
            </a:r>
            <a:r>
              <a:rPr lang="fr-FR" dirty="0"/>
              <a:t>, lorsque l'assemblée est appelée à désigner le représentant légal du syndicat ; </a:t>
            </a:r>
          </a:p>
          <a:p>
            <a:pPr algn="just"/>
            <a:r>
              <a:rPr lang="fr-FR" dirty="0"/>
              <a:t>5° Le projet de convention, ou la convention, mentionné à l'article 39 outre les projets mentionnés au 4° ci-dessus ; </a:t>
            </a:r>
          </a:p>
          <a:p>
            <a:pPr algn="just"/>
            <a:r>
              <a:rPr lang="fr-FR" dirty="0"/>
              <a:t>6° </a:t>
            </a:r>
            <a:r>
              <a:rPr lang="fr-FR" dirty="0">
                <a:solidFill>
                  <a:srgbClr val="FF0000"/>
                </a:solidFill>
              </a:rPr>
              <a:t>Le projet de règlement de copropriété, </a:t>
            </a:r>
            <a:r>
              <a:rPr lang="fr-FR" dirty="0"/>
              <a:t>de l'état descriptif de division, de l'état de répartition des charges ou le projet de modification desdits actes, lorsque l'assemblée est appelée, suivant le cas, à établir ou à modifier ces actes ; </a:t>
            </a:r>
          </a:p>
          <a:p>
            <a:pPr algn="just"/>
            <a:r>
              <a:rPr lang="fr-FR" dirty="0"/>
              <a:t>7° Le projet de résolution lorsque l'assemblée est appelée à statuer sur l'une des questions</a:t>
            </a:r>
          </a:p>
          <a:p>
            <a:pPr algn="just"/>
            <a:r>
              <a:rPr lang="fr-FR" dirty="0"/>
              <a:t>8° Le projet de résolution tendant à autoriser, s'il y a lieu, le syndic à introduire une demande en justice ; </a:t>
            </a:r>
          </a:p>
          <a:p>
            <a:endParaRPr lang="fr-FR" dirty="0"/>
          </a:p>
        </p:txBody>
      </p:sp>
      <p:sp>
        <p:nvSpPr>
          <p:cNvPr id="8" name="ZoneTexte 7"/>
          <p:cNvSpPr txBox="1"/>
          <p:nvPr/>
        </p:nvSpPr>
        <p:spPr>
          <a:xfrm>
            <a:off x="1502206" y="2372980"/>
            <a:ext cx="9187587" cy="984885"/>
          </a:xfrm>
          <a:prstGeom prst="rect">
            <a:avLst/>
          </a:prstGeom>
          <a:noFill/>
        </p:spPr>
        <p:txBody>
          <a:bodyPr wrap="square" rtlCol="0">
            <a:spAutoFit/>
          </a:bodyPr>
          <a:lstStyle/>
          <a:p>
            <a:pPr algn="ctr"/>
            <a:r>
              <a:rPr lang="fr-FR" sz="2000" b="1" u="sng" dirty="0"/>
              <a:t>Article 11 du décret du 17 mars 1967, sont notifiés au plus tard en même temps que l'ordre du jour </a:t>
            </a:r>
            <a:r>
              <a:rPr lang="fr-FR" b="1" u="sng" dirty="0"/>
              <a:t>:</a:t>
            </a:r>
          </a:p>
          <a:p>
            <a:endParaRPr lang="fr-FR" dirty="0"/>
          </a:p>
        </p:txBody>
      </p:sp>
    </p:spTree>
    <p:extLst>
      <p:ext uri="{BB962C8B-B14F-4D97-AF65-F5344CB8AC3E}">
        <p14:creationId xmlns:p14="http://schemas.microsoft.com/office/powerpoint/2010/main" val="21334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documents et informations a joindre a la convocation d’assemblée générale. 2/4</a:t>
            </a:r>
          </a:p>
        </p:txBody>
      </p:sp>
      <p:sp>
        <p:nvSpPr>
          <p:cNvPr id="4" name="Espace réservé du contenu 3"/>
          <p:cNvSpPr>
            <a:spLocks noGrp="1"/>
          </p:cNvSpPr>
          <p:nvPr>
            <p:ph sz="half" idx="2"/>
          </p:nvPr>
        </p:nvSpPr>
        <p:spPr>
          <a:xfrm>
            <a:off x="902475" y="2888141"/>
            <a:ext cx="5117411" cy="3992577"/>
          </a:xfrm>
        </p:spPr>
        <p:txBody>
          <a:bodyPr>
            <a:normAutofit/>
          </a:bodyPr>
          <a:lstStyle/>
          <a:p>
            <a:pPr marL="0" indent="0">
              <a:buNone/>
            </a:pPr>
            <a:r>
              <a:rPr lang="fr-FR" sz="1600" b="1" dirty="0">
                <a:solidFill>
                  <a:schemeClr val="tx1"/>
                </a:solidFill>
              </a:rPr>
              <a:t>II.- Pour l'information des copropriétaires : </a:t>
            </a:r>
          </a:p>
          <a:p>
            <a:r>
              <a:rPr lang="fr-FR" sz="1600" dirty="0"/>
              <a:t>1° Les annexes au budget prévisionnel ; </a:t>
            </a:r>
          </a:p>
          <a:p>
            <a:r>
              <a:rPr lang="fr-FR" sz="1600" dirty="0"/>
              <a:t>2° </a:t>
            </a:r>
            <a:r>
              <a:rPr lang="fr-FR" sz="1600" dirty="0">
                <a:solidFill>
                  <a:srgbClr val="FF0000"/>
                </a:solidFill>
              </a:rPr>
              <a:t>L'état détaillé des sommes perçues par le syndic </a:t>
            </a:r>
            <a:r>
              <a:rPr lang="fr-FR" sz="1600" dirty="0"/>
              <a:t>au titre de sa rémunération ; </a:t>
            </a:r>
          </a:p>
          <a:p>
            <a:r>
              <a:rPr lang="fr-FR" sz="1600" dirty="0"/>
              <a:t>3° </a:t>
            </a:r>
            <a:r>
              <a:rPr lang="fr-FR" sz="1600" dirty="0">
                <a:solidFill>
                  <a:srgbClr val="FF0000"/>
                </a:solidFill>
              </a:rPr>
              <a:t>L'avis rendu par le conseil syndical lorsque sa consultation est obligatoire</a:t>
            </a:r>
            <a:r>
              <a:rPr lang="fr-FR" sz="1600" dirty="0"/>
              <a:t>, </a:t>
            </a:r>
          </a:p>
          <a:p>
            <a:r>
              <a:rPr lang="fr-FR" sz="1600" dirty="0"/>
              <a:t>4° Le compte rendu de l'exécution de la mission du conseil syndical prévu au deuxième alinéa de l'article 22 du présent décret et le bilan établi par le conseil syndical en application du troisième alinéa de l'article 41-6 de la loi du 10 juillet 1965 ; </a:t>
            </a:r>
          </a:p>
        </p:txBody>
      </p:sp>
      <p:sp>
        <p:nvSpPr>
          <p:cNvPr id="6" name="Espace réservé du contenu 5"/>
          <p:cNvSpPr>
            <a:spLocks noGrp="1"/>
          </p:cNvSpPr>
          <p:nvPr>
            <p:ph sz="quarter" idx="4"/>
          </p:nvPr>
        </p:nvSpPr>
        <p:spPr>
          <a:xfrm>
            <a:off x="6343633" y="3051018"/>
            <a:ext cx="4718304" cy="3322789"/>
          </a:xfrm>
        </p:spPr>
        <p:txBody>
          <a:bodyPr>
            <a:normAutofit fontScale="70000" lnSpcReduction="20000"/>
          </a:bodyPr>
          <a:lstStyle/>
          <a:p>
            <a:pPr algn="just"/>
            <a:r>
              <a:rPr lang="fr-FR" sz="2300" dirty="0"/>
              <a:t>5</a:t>
            </a:r>
            <a:r>
              <a:rPr lang="fr-FR" sz="2300" dirty="0">
                <a:solidFill>
                  <a:schemeClr val="tx1"/>
                </a:solidFill>
              </a:rPr>
              <a:t>°</a:t>
            </a:r>
            <a:r>
              <a:rPr lang="fr-FR" sz="2300" dirty="0">
                <a:solidFill>
                  <a:srgbClr val="FF0000"/>
                </a:solidFill>
              </a:rPr>
              <a:t> En vue de l'approbation des comptes par l'assemblée générale, le projet d'état individuel de répartition des comptes de chaque copropriétaire </a:t>
            </a:r>
            <a:r>
              <a:rPr lang="fr-FR" sz="2300" dirty="0"/>
              <a:t>; </a:t>
            </a:r>
          </a:p>
          <a:p>
            <a:pPr algn="just"/>
            <a:r>
              <a:rPr lang="fr-FR" sz="2300" dirty="0"/>
              <a:t>6° L'état actualisé des lots délaissés prévu au </a:t>
            </a:r>
            <a:r>
              <a:rPr lang="fr-FR" sz="2300" u="sng" dirty="0">
                <a:hlinkClick r:id="rId2"/>
              </a:rPr>
              <a:t>second alinéa de l'article 24-6 de la loi n° 65-557 du 10 juillet 1965 </a:t>
            </a:r>
            <a:r>
              <a:rPr lang="fr-FR" sz="2300" dirty="0"/>
              <a:t>fixant le statut de la copropriété des immeubles bâtis ; </a:t>
            </a:r>
          </a:p>
          <a:p>
            <a:pPr algn="just"/>
            <a:r>
              <a:rPr lang="fr-FR" sz="2300" dirty="0"/>
              <a:t>7° Le compte rendu de la dernière réunion du conseil des résidents mentionnant l'avis émis en application du quatrième alinéa de </a:t>
            </a:r>
            <a:r>
              <a:rPr lang="fr-FR" sz="2300" u="sng" dirty="0">
                <a:hlinkClick r:id="rId3"/>
              </a:rPr>
              <a:t>l'article 41-7 </a:t>
            </a:r>
            <a:r>
              <a:rPr lang="fr-FR" sz="2300" dirty="0"/>
              <a:t>de la loi du 10 juillet 1965. </a:t>
            </a:r>
          </a:p>
          <a:p>
            <a:pPr algn="just"/>
            <a:r>
              <a:rPr lang="fr-FR" sz="2300" dirty="0"/>
              <a:t>Le contenu de ces documents ne fait pas l'objet d'un vote par l'assemblée des copropriétaires.</a:t>
            </a:r>
          </a:p>
          <a:p>
            <a:endParaRPr lang="fr-FR" dirty="0"/>
          </a:p>
        </p:txBody>
      </p:sp>
      <p:sp>
        <p:nvSpPr>
          <p:cNvPr id="7" name="ZoneTexte 6"/>
          <p:cNvSpPr txBox="1"/>
          <p:nvPr/>
        </p:nvSpPr>
        <p:spPr>
          <a:xfrm>
            <a:off x="1502206" y="2395698"/>
            <a:ext cx="9187587" cy="984885"/>
          </a:xfrm>
          <a:prstGeom prst="rect">
            <a:avLst/>
          </a:prstGeom>
          <a:noFill/>
        </p:spPr>
        <p:txBody>
          <a:bodyPr wrap="square" rtlCol="0">
            <a:spAutoFit/>
          </a:bodyPr>
          <a:lstStyle/>
          <a:p>
            <a:pPr algn="ctr"/>
            <a:r>
              <a:rPr lang="fr-FR" sz="2000" b="1" u="sng" dirty="0"/>
              <a:t>Article 11 du décret du 17 mars 1967, sont notifiés au plus tard en même temps que l'ordre du jour </a:t>
            </a:r>
            <a:r>
              <a:rPr lang="fr-FR" b="1" u="sng" dirty="0"/>
              <a:t>:</a:t>
            </a:r>
          </a:p>
          <a:p>
            <a:endParaRPr lang="fr-FR" dirty="0"/>
          </a:p>
        </p:txBody>
      </p:sp>
    </p:spTree>
    <p:extLst>
      <p:ext uri="{BB962C8B-B14F-4D97-AF65-F5344CB8AC3E}">
        <p14:creationId xmlns:p14="http://schemas.microsoft.com/office/powerpoint/2010/main" val="1744036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D4F59DB-8431-4B58-95B5-00E2A20CB74F}" type="slidenum">
              <a:rPr lang="fr-FR" altLang="fr-FR" sz="1200">
                <a:solidFill>
                  <a:srgbClr val="FEFFFF"/>
                </a:solidFill>
                <a:latin typeface="Arial" panose="020B0604020202020204" pitchFamily="34" charset="0"/>
              </a:rPr>
              <a:pPr fontAlgn="base">
                <a:lnSpc>
                  <a:spcPct val="100000"/>
                </a:lnSpc>
                <a:spcBef>
                  <a:spcPct val="0"/>
                </a:spcBef>
                <a:spcAft>
                  <a:spcPct val="0"/>
                </a:spcAft>
                <a:buFontTx/>
                <a:buNone/>
              </a:pPr>
              <a:t>2</a:t>
            </a:fld>
            <a:endParaRPr lang="fr-FR" altLang="fr-FR" sz="1200">
              <a:solidFill>
                <a:srgbClr val="FEFFFF"/>
              </a:solidFill>
              <a:latin typeface="Arial" panose="020B0604020202020204" pitchFamily="34" charset="0"/>
            </a:endParaRPr>
          </a:p>
        </p:txBody>
      </p:sp>
      <p:sp>
        <p:nvSpPr>
          <p:cNvPr id="21510" name="Rectangle 1"/>
          <p:cNvSpPr>
            <a:spLocks noChangeArrowheads="1"/>
          </p:cNvSpPr>
          <p:nvPr/>
        </p:nvSpPr>
        <p:spPr bwMode="auto">
          <a:xfrm>
            <a:off x="-13216" y="4583575"/>
            <a:ext cx="12205216" cy="193899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chemeClr val="accent5">
                <a:lumMod val="60000"/>
                <a:lumOff val="40000"/>
              </a:schemeClr>
            </a:solidFill>
            <a:miter lim="800000"/>
            <a:headEnd/>
            <a:tailEnd/>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fr-FR" altLang="fr-FR" sz="6000" b="1" dirty="0">
                <a:solidFill>
                  <a:srgbClr val="FF0000"/>
                </a:solidFill>
              </a:rPr>
              <a:t>LA PREPARATION ET LA TENUE D’UNE ASSEMBLEE GENERALE</a:t>
            </a:r>
          </a:p>
        </p:txBody>
      </p:sp>
      <p:pic>
        <p:nvPicPr>
          <p:cNvPr id="8" name="Image 7">
            <a:extLst>
              <a:ext uri="{FF2B5EF4-FFF2-40B4-BE49-F238E27FC236}">
                <a16:creationId xmlns:a16="http://schemas.microsoft.com/office/drawing/2014/main" id="{3438741C-B855-5799-9D98-5FEB9CA4F624}"/>
              </a:ext>
            </a:extLst>
          </p:cNvPr>
          <p:cNvPicPr>
            <a:picLocks noChangeAspect="1"/>
          </p:cNvPicPr>
          <p:nvPr/>
        </p:nvPicPr>
        <p:blipFill>
          <a:blip r:embed="rId3"/>
          <a:stretch>
            <a:fillRect/>
          </a:stretch>
        </p:blipFill>
        <p:spPr>
          <a:xfrm>
            <a:off x="0" y="0"/>
            <a:ext cx="12192000" cy="4294208"/>
          </a:xfrm>
          <a:prstGeom prst="rect">
            <a:avLst/>
          </a:prstGeom>
        </p:spPr>
      </p:pic>
      <p:pic>
        <p:nvPicPr>
          <p:cNvPr id="2" name="Picture 3" descr="f8df1bef-6142-4e4a-b0fa-a0c9dc9f2f98@mxp5">
            <a:extLst>
              <a:ext uri="{FF2B5EF4-FFF2-40B4-BE49-F238E27FC236}">
                <a16:creationId xmlns:a16="http://schemas.microsoft.com/office/drawing/2014/main" id="{79C3D5F7-815A-6D40-186E-9C509C5C43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001" y="1817224"/>
            <a:ext cx="2931215" cy="247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36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295402" y="737688"/>
            <a:ext cx="9601196" cy="1303867"/>
          </a:xfrm>
        </p:spPr>
        <p:txBody>
          <a:bodyPr>
            <a:normAutofit fontScale="90000"/>
          </a:bodyPr>
          <a:lstStyle/>
          <a:p>
            <a:r>
              <a:rPr lang="fr-FR" b="1" dirty="0"/>
              <a:t>Les 3 éléments pour qu’un sujet soit valablement inscrit a l’ordre du jour. 1/2</a:t>
            </a:r>
          </a:p>
        </p:txBody>
      </p:sp>
      <p:sp>
        <p:nvSpPr>
          <p:cNvPr id="10" name="Espace réservé du texte 9"/>
          <p:cNvSpPr>
            <a:spLocks noGrp="1"/>
          </p:cNvSpPr>
          <p:nvPr>
            <p:ph type="body" idx="1"/>
          </p:nvPr>
        </p:nvSpPr>
        <p:spPr>
          <a:xfrm>
            <a:off x="733331" y="3336903"/>
            <a:ext cx="5280375" cy="2752254"/>
          </a:xfrm>
        </p:spPr>
        <p:txBody>
          <a:bodyPr/>
          <a:lstStyle/>
          <a:p>
            <a:pPr marL="571500" indent="-571500">
              <a:buFont typeface="+mj-lt"/>
              <a:buAutoNum type="romanUcPeriod"/>
            </a:pPr>
            <a:r>
              <a:rPr lang="fr-FR" sz="1600" b="1" u="sng" dirty="0">
                <a:solidFill>
                  <a:srgbClr val="00B0F0"/>
                </a:solidFill>
              </a:rPr>
              <a:t>LE SUJET A ABORDER : </a:t>
            </a:r>
            <a:r>
              <a:rPr lang="fr-FR" sz="2400" b="1" u="sng" dirty="0">
                <a:solidFill>
                  <a:srgbClr val="00B0F0"/>
                </a:solidFill>
              </a:rPr>
              <a:t>LA QUESTION </a:t>
            </a:r>
            <a:endParaRPr lang="fr-FR" sz="1600" b="1" u="sng" dirty="0">
              <a:solidFill>
                <a:srgbClr val="00B0F0"/>
              </a:solidFill>
            </a:endParaRPr>
          </a:p>
          <a:p>
            <a:r>
              <a:rPr lang="fr-FR" sz="1400" u="sng" dirty="0">
                <a:solidFill>
                  <a:srgbClr val="FF0000"/>
                </a:solidFill>
              </a:rPr>
              <a:t>   LA QUESTION NE PEUT PAS ETRE MODIFIEE</a:t>
            </a:r>
          </a:p>
          <a:p>
            <a:pPr lvl="2">
              <a:buFont typeface="Wingdings" panose="05000000000000000000" pitchFamily="2" charset="2"/>
              <a:buChar char="Ø"/>
            </a:pPr>
            <a:r>
              <a:rPr lang="fr-FR" dirty="0"/>
              <a:t>Election du cabinet de syndic</a:t>
            </a:r>
          </a:p>
          <a:p>
            <a:pPr lvl="2">
              <a:buFont typeface="Wingdings" panose="05000000000000000000" pitchFamily="2" charset="2"/>
              <a:buChar char="Ø"/>
            </a:pPr>
            <a:r>
              <a:rPr lang="fr-FR" dirty="0"/>
              <a:t>Affectation du fonds travaux</a:t>
            </a:r>
          </a:p>
          <a:p>
            <a:pPr lvl="2">
              <a:buFont typeface="Wingdings" panose="05000000000000000000" pitchFamily="2" charset="2"/>
              <a:buChar char="Ø"/>
            </a:pPr>
            <a:r>
              <a:rPr lang="fr-FR" dirty="0"/>
              <a:t>Approbation des charges</a:t>
            </a:r>
          </a:p>
          <a:p>
            <a:pPr lvl="2"/>
            <a:endParaRPr lang="fr-FR" sz="800" dirty="0"/>
          </a:p>
          <a:p>
            <a:pPr lvl="3">
              <a:buFont typeface="Wingdings" panose="05000000000000000000" pitchFamily="2" charset="2"/>
              <a:buChar char="ü"/>
            </a:pPr>
            <a:r>
              <a:rPr lang="fr-FR" dirty="0">
                <a:solidFill>
                  <a:srgbClr val="00B050"/>
                </a:solidFill>
              </a:rPr>
              <a:t>Une question peut prévoir plusieurs résolutions</a:t>
            </a:r>
          </a:p>
          <a:p>
            <a:pPr lvl="3">
              <a:buFont typeface="Wingdings" panose="05000000000000000000" pitchFamily="2" charset="2"/>
              <a:buChar char="ü"/>
            </a:pPr>
            <a:r>
              <a:rPr lang="fr-FR" dirty="0">
                <a:solidFill>
                  <a:srgbClr val="00B050"/>
                </a:solidFill>
              </a:rPr>
              <a:t>Plus « la question » est vague, plus la résolution pourra être large</a:t>
            </a:r>
          </a:p>
        </p:txBody>
      </p:sp>
      <p:graphicFrame>
        <p:nvGraphicFramePr>
          <p:cNvPr id="14" name="Espace réservé du contenu 13"/>
          <p:cNvGraphicFramePr>
            <a:graphicFrameLocks noGrp="1"/>
          </p:cNvGraphicFramePr>
          <p:nvPr>
            <p:ph sz="quarter" idx="4"/>
            <p:extLst>
              <p:ext uri="{D42A27DB-BD31-4B8C-83A1-F6EECF244321}">
                <p14:modId xmlns:p14="http://schemas.microsoft.com/office/powerpoint/2010/main" val="1565152552"/>
              </p:ext>
            </p:extLst>
          </p:nvPr>
        </p:nvGraphicFramePr>
        <p:xfrm>
          <a:off x="6285310" y="3169063"/>
          <a:ext cx="5040598" cy="1828800"/>
        </p:xfrm>
        <a:graphic>
          <a:graphicData uri="http://schemas.openxmlformats.org/drawingml/2006/table">
            <a:tbl>
              <a:tblPr firstRow="1" bandRow="1">
                <a:tableStyleId>{5C22544A-7EE6-4342-B048-85BDC9FD1C3A}</a:tableStyleId>
              </a:tblPr>
              <a:tblGrid>
                <a:gridCol w="2520299">
                  <a:extLst>
                    <a:ext uri="{9D8B030D-6E8A-4147-A177-3AD203B41FA5}">
                      <a16:colId xmlns:a16="http://schemas.microsoft.com/office/drawing/2014/main" val="20000"/>
                    </a:ext>
                  </a:extLst>
                </a:gridCol>
                <a:gridCol w="2520299">
                  <a:extLst>
                    <a:ext uri="{9D8B030D-6E8A-4147-A177-3AD203B41FA5}">
                      <a16:colId xmlns:a16="http://schemas.microsoft.com/office/drawing/2014/main" val="20001"/>
                    </a:ext>
                  </a:extLst>
                </a:gridCol>
              </a:tblGrid>
              <a:tr h="54014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t>Election du cabinet « Gestion Syndic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Election du cabinet de syndic</a:t>
                      </a:r>
                    </a:p>
                  </a:txBody>
                  <a:tcPr/>
                </a:tc>
                <a:extLst>
                  <a:ext uri="{0D108BD9-81ED-4DB2-BD59-A6C34878D82A}">
                    <a16:rowId xmlns:a16="http://schemas.microsoft.com/office/drawing/2014/main" val="10000"/>
                  </a:ext>
                </a:extLst>
              </a:tr>
              <a:tr h="10031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La résolution ne pourra aborder que l’élection de ce cabinet</a:t>
                      </a:r>
                    </a:p>
                    <a:p>
                      <a:endParaRPr lang="fr-FR"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Plusieurs résolutions pourront être présentées afin de soumettre les différentes candidatures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276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b="1" dirty="0"/>
              <a:t>Les 3 éléments pour qu’un sujet soit valablement inscrit a l’ordre du jour. 2/2</a:t>
            </a:r>
          </a:p>
        </p:txBody>
      </p:sp>
      <p:sp>
        <p:nvSpPr>
          <p:cNvPr id="10" name="Espace réservé du texte 9"/>
          <p:cNvSpPr>
            <a:spLocks noGrp="1"/>
          </p:cNvSpPr>
          <p:nvPr>
            <p:ph type="body" idx="1"/>
          </p:nvPr>
        </p:nvSpPr>
        <p:spPr>
          <a:xfrm>
            <a:off x="875188" y="2562131"/>
            <a:ext cx="5717141" cy="3626734"/>
          </a:xfrm>
        </p:spPr>
        <p:txBody>
          <a:bodyPr/>
          <a:lstStyle/>
          <a:p>
            <a:r>
              <a:rPr lang="fr-FR" sz="2000" b="1" dirty="0"/>
              <a:t>II</a:t>
            </a:r>
            <a:r>
              <a:rPr lang="fr-FR" sz="2400" b="1" dirty="0"/>
              <a:t>. LE PROJET DE RESOLUTION: Consigne donnée au syndic qu’il devra exécuter </a:t>
            </a:r>
          </a:p>
          <a:p>
            <a:r>
              <a:rPr lang="fr-FR" sz="2000" u="sng" dirty="0">
                <a:solidFill>
                  <a:srgbClr val="FF0000"/>
                </a:solidFill>
              </a:rPr>
              <a:t>LA RESOLUTION PEUT ETRE AMENDEE</a:t>
            </a:r>
          </a:p>
          <a:p>
            <a:pPr lvl="2">
              <a:buFont typeface="Wingdings" panose="05000000000000000000" pitchFamily="2" charset="2"/>
              <a:buChar char="ü"/>
            </a:pPr>
            <a:r>
              <a:rPr lang="fr-FR" dirty="0"/>
              <a:t>L’assemblée générale décide d’affecter         25 000€ du fonds travaux pour les travaux de ravalement</a:t>
            </a:r>
          </a:p>
          <a:p>
            <a:pPr lvl="3">
              <a:buFont typeface="Wingdings" panose="05000000000000000000" pitchFamily="2" charset="2"/>
              <a:buChar char="ü"/>
            </a:pPr>
            <a:r>
              <a:rPr lang="fr-FR" sz="1800" dirty="0">
                <a:solidFill>
                  <a:srgbClr val="00B050"/>
                </a:solidFill>
              </a:rPr>
              <a:t>La résolution peut introduire le sujet pour mieux expliquer l’intérêt du dispositif aux copropriétaires </a:t>
            </a:r>
          </a:p>
        </p:txBody>
      </p:sp>
      <p:sp>
        <p:nvSpPr>
          <p:cNvPr id="2" name="Espace réservé du contenu 1"/>
          <p:cNvSpPr>
            <a:spLocks noGrp="1"/>
          </p:cNvSpPr>
          <p:nvPr>
            <p:ph sz="quarter" idx="4"/>
          </p:nvPr>
        </p:nvSpPr>
        <p:spPr>
          <a:xfrm>
            <a:off x="6210677" y="2634558"/>
            <a:ext cx="5278171" cy="3132499"/>
          </a:xfrm>
        </p:spPr>
        <p:txBody>
          <a:bodyPr>
            <a:noAutofit/>
          </a:bodyPr>
          <a:lstStyle/>
          <a:p>
            <a:pPr marL="0" indent="0">
              <a:buNone/>
            </a:pPr>
            <a:r>
              <a:rPr lang="fr-FR" b="1" dirty="0">
                <a:solidFill>
                  <a:schemeClr val="accent1"/>
                </a:solidFill>
              </a:rPr>
              <a:t>III. LA OU LES PIECES A JOINDRE A L’ORDRE DU JOUR </a:t>
            </a:r>
          </a:p>
          <a:p>
            <a:pPr lvl="2">
              <a:buFont typeface="Wingdings" panose="05000000000000000000" pitchFamily="2" charset="2"/>
              <a:buChar char="Ø"/>
            </a:pPr>
            <a:r>
              <a:rPr lang="fr-FR" sz="2400" b="1" dirty="0"/>
              <a:t>Lorsque cela est nécessaire ou obligatoire, la pièce jointe doit impérativement accompagner la question et la résolution</a:t>
            </a:r>
          </a:p>
          <a:p>
            <a:pPr marL="0" indent="0">
              <a:buNone/>
            </a:pPr>
            <a:endParaRPr lang="fr-FR" sz="3200" dirty="0"/>
          </a:p>
        </p:txBody>
      </p:sp>
    </p:spTree>
    <p:extLst>
      <p:ext uri="{BB962C8B-B14F-4D97-AF65-F5344CB8AC3E}">
        <p14:creationId xmlns:p14="http://schemas.microsoft.com/office/powerpoint/2010/main" val="171173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2692398" y="1674891"/>
            <a:ext cx="6815669" cy="2489703"/>
          </a:xfrm>
        </p:spPr>
        <p:txBody>
          <a:bodyPr/>
          <a:lstStyle/>
          <a:p>
            <a:r>
              <a:rPr lang="fr-FR" sz="4400" b="1" dirty="0">
                <a:solidFill>
                  <a:prstClr val="black"/>
                </a:solidFill>
              </a:rPr>
              <a:t>Le vote par correspondance et son formulaire</a:t>
            </a:r>
            <a:br>
              <a:rPr lang="fr-FR" dirty="0">
                <a:solidFill>
                  <a:prstClr val="black"/>
                </a:solidFill>
              </a:rPr>
            </a:br>
            <a:endParaRPr lang="fr-FR" dirty="0"/>
          </a:p>
        </p:txBody>
      </p:sp>
      <p:pic>
        <p:nvPicPr>
          <p:cNvPr id="3" name="Picture 3" descr="f8df1bef-6142-4e4a-b0fa-a0c9dc9f2f98@mxp5">
            <a:extLst>
              <a:ext uri="{FF2B5EF4-FFF2-40B4-BE49-F238E27FC236}">
                <a16:creationId xmlns:a16="http://schemas.microsoft.com/office/drawing/2014/main" id="{F18F5162-47AF-C398-C6FC-6AE165A98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400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728635"/>
            <a:ext cx="9601196" cy="1574800"/>
          </a:xfrm>
        </p:spPr>
        <p:txBody>
          <a:bodyPr>
            <a:normAutofit fontScale="90000"/>
          </a:bodyPr>
          <a:lstStyle/>
          <a:p>
            <a:r>
              <a:rPr lang="fr-FR" b="1" dirty="0">
                <a:solidFill>
                  <a:prstClr val="black"/>
                </a:solidFill>
              </a:rPr>
              <a:t>Le vote par correspondance et son formulaire</a:t>
            </a:r>
            <a:br>
              <a:rPr lang="fr-FR" dirty="0">
                <a:solidFill>
                  <a:prstClr val="black"/>
                </a:solidFill>
              </a:rPr>
            </a:br>
            <a:endParaRPr lang="fr-FR" dirty="0"/>
          </a:p>
        </p:txBody>
      </p:sp>
      <p:sp>
        <p:nvSpPr>
          <p:cNvPr id="3" name="Espace réservé du contenu 2"/>
          <p:cNvSpPr>
            <a:spLocks noGrp="1"/>
          </p:cNvSpPr>
          <p:nvPr>
            <p:ph idx="1"/>
          </p:nvPr>
        </p:nvSpPr>
        <p:spPr>
          <a:xfrm>
            <a:off x="1295401" y="2154725"/>
            <a:ext cx="9601196" cy="3721143"/>
          </a:xfrm>
          <a:solidFill>
            <a:schemeClr val="bg1"/>
          </a:solidFill>
          <a:ln>
            <a:solidFill>
              <a:schemeClr val="accent6">
                <a:lumMod val="50000"/>
              </a:schemeClr>
            </a:solidFill>
          </a:ln>
        </p:spPr>
        <p:txBody>
          <a:bodyPr>
            <a:normAutofit/>
          </a:bodyPr>
          <a:lstStyle/>
          <a:p>
            <a:pPr marL="0" indent="0" algn="ctr">
              <a:buNone/>
            </a:pPr>
            <a:r>
              <a:rPr lang="fr-FR" b="1" u="sng" dirty="0">
                <a:solidFill>
                  <a:prstClr val="black"/>
                </a:solidFill>
              </a:rPr>
              <a:t>Article 17-1 A de la loi du 10 juillet 1965: </a:t>
            </a:r>
            <a:endParaRPr lang="fr-FR" dirty="0">
              <a:solidFill>
                <a:prstClr val="black"/>
              </a:solidFill>
            </a:endParaRPr>
          </a:p>
          <a:p>
            <a:pPr algn="just"/>
            <a:r>
              <a:rPr lang="fr-FR" dirty="0">
                <a:solidFill>
                  <a:prstClr val="black"/>
                </a:solidFill>
              </a:rPr>
              <a:t>Les copropriétaires peuvent voter par correspondance avant la tenue de l’assemblée générale, au moyen d’un formulaire établi conformément </a:t>
            </a:r>
            <a:r>
              <a:rPr lang="fr-FR" dirty="0">
                <a:solidFill>
                  <a:srgbClr val="FF0000"/>
                </a:solidFill>
              </a:rPr>
              <a:t>à un modèle </a:t>
            </a:r>
            <a:r>
              <a:rPr lang="fr-FR" dirty="0" err="1">
                <a:solidFill>
                  <a:srgbClr val="FF0000"/>
                </a:solidFill>
              </a:rPr>
              <a:t>ﬁxé</a:t>
            </a:r>
            <a:r>
              <a:rPr lang="fr-FR" dirty="0">
                <a:solidFill>
                  <a:srgbClr val="FF0000"/>
                </a:solidFill>
              </a:rPr>
              <a:t> par arrêté.</a:t>
            </a:r>
            <a:endParaRPr lang="fr-FR" dirty="0">
              <a:solidFill>
                <a:prstClr val="black"/>
              </a:solidFill>
            </a:endParaRPr>
          </a:p>
          <a:p>
            <a:pPr algn="just"/>
            <a:r>
              <a:rPr lang="fr-FR" dirty="0">
                <a:solidFill>
                  <a:prstClr val="black"/>
                </a:solidFill>
              </a:rPr>
              <a:t> Si la résolution a été amendée en cours d’assemblée générale, </a:t>
            </a:r>
            <a:r>
              <a:rPr lang="fr-FR" dirty="0">
                <a:solidFill>
                  <a:srgbClr val="FF0000"/>
                </a:solidFill>
              </a:rPr>
              <a:t>le votant par correspondance ayant voté </a:t>
            </a:r>
            <a:r>
              <a:rPr lang="fr-FR" dirty="0">
                <a:solidFill>
                  <a:srgbClr val="FF0000"/>
                </a:solidFill>
                <a:highlight>
                  <a:srgbClr val="FFFF00"/>
                </a:highlight>
              </a:rPr>
              <a:t>favorablement </a:t>
            </a:r>
            <a:r>
              <a:rPr lang="fr-FR" dirty="0">
                <a:solidFill>
                  <a:srgbClr val="FF0000"/>
                </a:solidFill>
              </a:rPr>
              <a:t>est assimilé à un copropriétaire </a:t>
            </a:r>
            <a:r>
              <a:rPr lang="fr-FR" dirty="0">
                <a:solidFill>
                  <a:srgbClr val="FF0000"/>
                </a:solidFill>
                <a:highlight>
                  <a:srgbClr val="00FFFF"/>
                </a:highlight>
              </a:rPr>
              <a:t>défaillant </a:t>
            </a:r>
            <a:r>
              <a:rPr lang="fr-FR" dirty="0">
                <a:solidFill>
                  <a:srgbClr val="FF0000"/>
                </a:solidFill>
              </a:rPr>
              <a:t>pour cette résolution</a:t>
            </a:r>
          </a:p>
          <a:p>
            <a:pPr marL="0" indent="0">
              <a:buNone/>
            </a:pPr>
            <a:endParaRPr lang="fr-FR" dirty="0"/>
          </a:p>
        </p:txBody>
      </p:sp>
    </p:spTree>
    <p:extLst>
      <p:ext uri="{BB962C8B-B14F-4D97-AF65-F5344CB8AC3E}">
        <p14:creationId xmlns:p14="http://schemas.microsoft.com/office/powerpoint/2010/main" val="5674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825614"/>
            <a:ext cx="9601196" cy="565841"/>
          </a:xfrm>
        </p:spPr>
        <p:txBody>
          <a:bodyPr>
            <a:normAutofit fontScale="90000"/>
          </a:bodyPr>
          <a:lstStyle/>
          <a:p>
            <a:r>
              <a:rPr lang="fr-FR" b="1" dirty="0"/>
              <a:t>Le principe du vote par correspondance.</a:t>
            </a:r>
          </a:p>
        </p:txBody>
      </p:sp>
      <p:sp>
        <p:nvSpPr>
          <p:cNvPr id="4" name="Rectangle 3">
            <a:extLst>
              <a:ext uri="{FF2B5EF4-FFF2-40B4-BE49-F238E27FC236}">
                <a16:creationId xmlns:a16="http://schemas.microsoft.com/office/drawing/2014/main" id="{5EAC2214-7861-A7C8-6AB6-F56BE0D36C99}"/>
              </a:ext>
            </a:extLst>
          </p:cNvPr>
          <p:cNvSpPr/>
          <p:nvPr/>
        </p:nvSpPr>
        <p:spPr>
          <a:xfrm>
            <a:off x="1303699" y="2317687"/>
            <a:ext cx="9714368" cy="1720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Espace réservé du contenu 2"/>
          <p:cNvSpPr>
            <a:spLocks noGrp="1"/>
          </p:cNvSpPr>
          <p:nvPr>
            <p:ph idx="1"/>
          </p:nvPr>
        </p:nvSpPr>
        <p:spPr>
          <a:xfrm>
            <a:off x="823865" y="1584355"/>
            <a:ext cx="10610662" cy="4535787"/>
          </a:xfrm>
          <a:solidFill>
            <a:schemeClr val="bg1"/>
          </a:solidFill>
          <a:ln>
            <a:solidFill>
              <a:schemeClr val="accent1"/>
            </a:solidFill>
          </a:ln>
        </p:spPr>
        <p:txBody>
          <a:bodyPr>
            <a:normAutofit/>
          </a:bodyPr>
          <a:lstStyle/>
          <a:p>
            <a:r>
              <a:rPr lang="fr-FR" sz="2600" dirty="0"/>
              <a:t>Le copropriétaire vote sur les résolutions </a:t>
            </a:r>
            <a:r>
              <a:rPr lang="fr-FR" sz="2600" dirty="0">
                <a:solidFill>
                  <a:srgbClr val="FF0000"/>
                </a:solidFill>
              </a:rPr>
              <a:t>avant même la tenue de l’assemblée générale</a:t>
            </a:r>
            <a:r>
              <a:rPr lang="fr-FR" sz="2600" dirty="0"/>
              <a:t>.</a:t>
            </a:r>
          </a:p>
          <a:p>
            <a:r>
              <a:rPr lang="fr-FR" sz="2600" dirty="0"/>
              <a:t>Le copropriétaire ne peut voter </a:t>
            </a:r>
            <a:r>
              <a:rPr lang="fr-FR" sz="2600" dirty="0">
                <a:solidFill>
                  <a:srgbClr val="FF0000"/>
                </a:solidFill>
              </a:rPr>
              <a:t>que sur la mouture de résolution </a:t>
            </a:r>
            <a:r>
              <a:rPr lang="fr-FR" sz="2600" dirty="0"/>
              <a:t>inscrite à l’ordre du jour.</a:t>
            </a:r>
          </a:p>
          <a:p>
            <a:r>
              <a:rPr lang="fr-FR" sz="2600" dirty="0"/>
              <a:t>Le copropriétaire </a:t>
            </a:r>
            <a:r>
              <a:rPr lang="fr-FR" sz="2600" dirty="0">
                <a:solidFill>
                  <a:srgbClr val="FF0000"/>
                </a:solidFill>
              </a:rPr>
              <a:t>ne peut conditionner son vote à la prise en compte des amendements</a:t>
            </a:r>
            <a:r>
              <a:rPr lang="fr-FR" sz="2600" dirty="0"/>
              <a:t> qu’il fait figurer dans son formulaire de vote par correspondance.</a:t>
            </a:r>
          </a:p>
          <a:p>
            <a:r>
              <a:rPr lang="fr-FR" sz="2600" dirty="0"/>
              <a:t>L’envoie du formulaire de vote par correspondance </a:t>
            </a:r>
            <a:r>
              <a:rPr lang="fr-FR" sz="2600" dirty="0">
                <a:solidFill>
                  <a:srgbClr val="FF0000"/>
                </a:solidFill>
              </a:rPr>
              <a:t>n’est en aucun cas un pouvoir de délégation</a:t>
            </a:r>
            <a:r>
              <a:rPr lang="fr-FR" sz="2600" dirty="0"/>
              <a:t> de vote donné à un tiers.</a:t>
            </a:r>
          </a:p>
          <a:p>
            <a:pPr marL="0" indent="0">
              <a:buNone/>
            </a:pPr>
            <a:endParaRPr lang="fr-FR" dirty="0"/>
          </a:p>
        </p:txBody>
      </p:sp>
    </p:spTree>
    <p:extLst>
      <p:ext uri="{BB962C8B-B14F-4D97-AF65-F5344CB8AC3E}">
        <p14:creationId xmlns:p14="http://schemas.microsoft.com/office/powerpoint/2010/main" val="64454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extLst>
              <p:ext uri="{D42A27DB-BD31-4B8C-83A1-F6EECF244321}">
                <p14:modId xmlns:p14="http://schemas.microsoft.com/office/powerpoint/2010/main" val="663288163"/>
              </p:ext>
            </p:extLst>
          </p:nvPr>
        </p:nvGraphicFramePr>
        <p:xfrm>
          <a:off x="962210" y="4345883"/>
          <a:ext cx="10559230" cy="1882795"/>
        </p:xfrm>
        <a:graphic>
          <a:graphicData uri="http://schemas.openxmlformats.org/drawingml/2006/table">
            <a:tbl>
              <a:tblPr firstRow="1" bandRow="1">
                <a:tableStyleId>{5C22544A-7EE6-4342-B048-85BDC9FD1C3A}</a:tableStyleId>
              </a:tblPr>
              <a:tblGrid>
                <a:gridCol w="2577118">
                  <a:extLst>
                    <a:ext uri="{9D8B030D-6E8A-4147-A177-3AD203B41FA5}">
                      <a16:colId xmlns:a16="http://schemas.microsoft.com/office/drawing/2014/main" val="20000"/>
                    </a:ext>
                  </a:extLst>
                </a:gridCol>
                <a:gridCol w="7982112">
                  <a:extLst>
                    <a:ext uri="{9D8B030D-6E8A-4147-A177-3AD203B41FA5}">
                      <a16:colId xmlns:a16="http://schemas.microsoft.com/office/drawing/2014/main" val="20001"/>
                    </a:ext>
                  </a:extLst>
                </a:gridCol>
              </a:tblGrid>
              <a:tr h="188279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1" i="0" u="none" strike="noStrike" kern="1200" dirty="0">
                          <a:solidFill>
                            <a:schemeClr val="dk1"/>
                          </a:solidFill>
                          <a:effectLst/>
                          <a:latin typeface="+mn-lt"/>
                          <a:ea typeface="+mn-ea"/>
                          <a:cs typeface="+mn-cs"/>
                        </a:rPr>
                        <a:t>Article 642 du</a:t>
                      </a:r>
                      <a:r>
                        <a:rPr lang="fr-FR" sz="2000" b="1" i="0" u="none" strike="noStrike" kern="1200" baseline="0" dirty="0">
                          <a:solidFill>
                            <a:schemeClr val="dk1"/>
                          </a:solidFill>
                          <a:effectLst/>
                          <a:latin typeface="+mn-lt"/>
                          <a:ea typeface="+mn-ea"/>
                          <a:cs typeface="+mn-cs"/>
                        </a:rPr>
                        <a:t> code de procédure civil</a:t>
                      </a:r>
                      <a:endParaRPr lang="fr-FR" sz="2000" b="1" i="0" u="none" strike="noStrike" kern="1200" dirty="0">
                        <a:solidFill>
                          <a:schemeClr val="dk1"/>
                        </a:solidFill>
                        <a:effectLst/>
                        <a:latin typeface="+mn-lt"/>
                        <a:ea typeface="+mn-ea"/>
                        <a:cs typeface="+mn-cs"/>
                      </a:endParaRPr>
                    </a:p>
                  </a:txBody>
                  <a:tcPr>
                    <a:solidFill>
                      <a:schemeClr val="bg1">
                        <a:lumMod val="85000"/>
                      </a:schemeClr>
                    </a:solidFill>
                  </a:tcPr>
                </a:tc>
                <a:tc>
                  <a:txBody>
                    <a:bodyPr/>
                    <a:lstStyle/>
                    <a:p>
                      <a:pPr algn="ctr"/>
                      <a:r>
                        <a:rPr lang="fr-FR" sz="2000" b="0" i="0" u="none" strike="noStrike" kern="1200" dirty="0">
                          <a:solidFill>
                            <a:schemeClr val="dk1"/>
                          </a:solidFill>
                          <a:effectLst/>
                          <a:latin typeface="+mn-lt"/>
                          <a:ea typeface="+mn-ea"/>
                          <a:cs typeface="+mn-cs"/>
                        </a:rPr>
                        <a:t>Tout délai expire le dernier jour à </a:t>
                      </a:r>
                      <a:r>
                        <a:rPr lang="fr-FR" sz="2000" b="0" i="0" u="none" strike="noStrike" kern="1200" dirty="0">
                          <a:solidFill>
                            <a:srgbClr val="FF0000"/>
                          </a:solidFill>
                          <a:effectLst/>
                          <a:latin typeface="+mn-lt"/>
                          <a:ea typeface="+mn-ea"/>
                          <a:cs typeface="+mn-cs"/>
                        </a:rPr>
                        <a:t>vingt-quatre heures.</a:t>
                      </a:r>
                    </a:p>
                    <a:p>
                      <a:pPr algn="ctr"/>
                      <a:r>
                        <a:rPr lang="fr-FR" sz="2000" b="0" i="0" u="none" strike="noStrike" kern="1200" dirty="0">
                          <a:solidFill>
                            <a:schemeClr val="dk1"/>
                          </a:solidFill>
                          <a:effectLst/>
                          <a:latin typeface="+mn-lt"/>
                          <a:ea typeface="+mn-ea"/>
                          <a:cs typeface="+mn-cs"/>
                        </a:rPr>
                        <a:t>Le délai qui expirerait normalement un samedi, un dimanche ou un jour férié ou chômé est prorogé jusqu'au premier jour ouvrable suivant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sp>
        <p:nvSpPr>
          <p:cNvPr id="2" name="Titre 1"/>
          <p:cNvSpPr>
            <a:spLocks noGrp="1"/>
          </p:cNvSpPr>
          <p:nvPr>
            <p:ph type="title"/>
          </p:nvPr>
        </p:nvSpPr>
        <p:spPr>
          <a:xfrm>
            <a:off x="1295401" y="680982"/>
            <a:ext cx="9601196" cy="1303867"/>
          </a:xfrm>
        </p:spPr>
        <p:txBody>
          <a:bodyPr>
            <a:normAutofit fontScale="90000"/>
          </a:bodyPr>
          <a:lstStyle/>
          <a:p>
            <a:r>
              <a:rPr lang="fr-FR" b="1" dirty="0"/>
              <a:t>Le vote par correspondance et son formulaire. 1/2</a:t>
            </a:r>
          </a:p>
        </p:txBody>
      </p:sp>
      <p:graphicFrame>
        <p:nvGraphicFramePr>
          <p:cNvPr id="5" name="Tableau 4"/>
          <p:cNvGraphicFramePr>
            <a:graphicFrameLocks noGrp="1"/>
          </p:cNvGraphicFramePr>
          <p:nvPr>
            <p:extLst>
              <p:ext uri="{D42A27DB-BD31-4B8C-83A1-F6EECF244321}">
                <p14:modId xmlns:p14="http://schemas.microsoft.com/office/powerpoint/2010/main" val="2734398933"/>
              </p:ext>
            </p:extLst>
          </p:nvPr>
        </p:nvGraphicFramePr>
        <p:xfrm>
          <a:off x="3625326" y="5384502"/>
          <a:ext cx="7810890" cy="736600"/>
        </p:xfrm>
        <a:graphic>
          <a:graphicData uri="http://schemas.openxmlformats.org/drawingml/2006/table">
            <a:tbl>
              <a:tblPr firstRow="1" bandRow="1">
                <a:tableStyleId>{5C22544A-7EE6-4342-B048-85BDC9FD1C3A}</a:tableStyleId>
              </a:tblPr>
              <a:tblGrid>
                <a:gridCol w="1562178">
                  <a:extLst>
                    <a:ext uri="{9D8B030D-6E8A-4147-A177-3AD203B41FA5}">
                      <a16:colId xmlns:a16="http://schemas.microsoft.com/office/drawing/2014/main" val="20000"/>
                    </a:ext>
                  </a:extLst>
                </a:gridCol>
                <a:gridCol w="1562178">
                  <a:extLst>
                    <a:ext uri="{9D8B030D-6E8A-4147-A177-3AD203B41FA5}">
                      <a16:colId xmlns:a16="http://schemas.microsoft.com/office/drawing/2014/main" val="20001"/>
                    </a:ext>
                  </a:extLst>
                </a:gridCol>
                <a:gridCol w="1562178">
                  <a:extLst>
                    <a:ext uri="{9D8B030D-6E8A-4147-A177-3AD203B41FA5}">
                      <a16:colId xmlns:a16="http://schemas.microsoft.com/office/drawing/2014/main" val="20002"/>
                    </a:ext>
                  </a:extLst>
                </a:gridCol>
                <a:gridCol w="1562178">
                  <a:extLst>
                    <a:ext uri="{9D8B030D-6E8A-4147-A177-3AD203B41FA5}">
                      <a16:colId xmlns:a16="http://schemas.microsoft.com/office/drawing/2014/main" val="20003"/>
                    </a:ext>
                  </a:extLst>
                </a:gridCol>
                <a:gridCol w="1562178">
                  <a:extLst>
                    <a:ext uri="{9D8B030D-6E8A-4147-A177-3AD203B41FA5}">
                      <a16:colId xmlns:a16="http://schemas.microsoft.com/office/drawing/2014/main" val="20004"/>
                    </a:ext>
                  </a:extLst>
                </a:gridCol>
              </a:tblGrid>
              <a:tr h="289224">
                <a:tc>
                  <a:txBody>
                    <a:bodyPr/>
                    <a:lstStyle/>
                    <a:p>
                      <a:pPr algn="ctr"/>
                      <a:r>
                        <a:rPr lang="fr-FR" dirty="0"/>
                        <a:t>Vendredi</a:t>
                      </a:r>
                    </a:p>
                  </a:txBody>
                  <a:tcPr/>
                </a:tc>
                <a:tc>
                  <a:txBody>
                    <a:bodyPr/>
                    <a:lstStyle/>
                    <a:p>
                      <a:pPr algn="ctr"/>
                      <a:r>
                        <a:rPr lang="fr-FR" dirty="0"/>
                        <a:t>Jeudi</a:t>
                      </a:r>
                    </a:p>
                  </a:txBody>
                  <a:tcPr/>
                </a:tc>
                <a:tc>
                  <a:txBody>
                    <a:bodyPr/>
                    <a:lstStyle/>
                    <a:p>
                      <a:pPr algn="ctr"/>
                      <a:r>
                        <a:rPr lang="fr-FR" dirty="0"/>
                        <a:t>Mercredi</a:t>
                      </a:r>
                    </a:p>
                  </a:txBody>
                  <a:tcPr/>
                </a:tc>
                <a:tc>
                  <a:txBody>
                    <a:bodyPr/>
                    <a:lstStyle/>
                    <a:p>
                      <a:pPr algn="ctr"/>
                      <a:r>
                        <a:rPr lang="fr-FR" dirty="0"/>
                        <a:t>Mardi</a:t>
                      </a:r>
                    </a:p>
                  </a:txBody>
                  <a:tcPr/>
                </a:tc>
                <a:tc>
                  <a:txBody>
                    <a:bodyPr/>
                    <a:lstStyle/>
                    <a:p>
                      <a:pPr algn="ctr"/>
                      <a:r>
                        <a:rPr lang="fr-FR" dirty="0"/>
                        <a:t>Lundi</a:t>
                      </a:r>
                    </a:p>
                  </a:txBody>
                  <a:tcPr/>
                </a:tc>
                <a:extLst>
                  <a:ext uri="{0D108BD9-81ED-4DB2-BD59-A6C34878D82A}">
                    <a16:rowId xmlns:a16="http://schemas.microsoft.com/office/drawing/2014/main" val="10000"/>
                  </a:ext>
                </a:extLst>
              </a:tr>
              <a:tr h="370840">
                <a:tc>
                  <a:txBody>
                    <a:bodyPr/>
                    <a:lstStyle/>
                    <a:p>
                      <a:pPr algn="ctr"/>
                      <a:r>
                        <a:rPr lang="fr-FR" dirty="0"/>
                        <a:t>x</a:t>
                      </a:r>
                    </a:p>
                  </a:txBody>
                  <a:tcPr/>
                </a:tc>
                <a:tc>
                  <a:txBody>
                    <a:bodyPr/>
                    <a:lstStyle/>
                    <a:p>
                      <a:pPr algn="ctr"/>
                      <a:r>
                        <a:rPr lang="fr-FR" dirty="0"/>
                        <a:t>1</a:t>
                      </a:r>
                    </a:p>
                  </a:txBody>
                  <a:tcPr/>
                </a:tc>
                <a:tc>
                  <a:txBody>
                    <a:bodyPr/>
                    <a:lstStyle/>
                    <a:p>
                      <a:pPr algn="ctr"/>
                      <a:r>
                        <a:rPr lang="fr-FR" dirty="0"/>
                        <a:t>2</a:t>
                      </a:r>
                    </a:p>
                  </a:txBody>
                  <a:tcPr/>
                </a:tc>
                <a:tc>
                  <a:txBody>
                    <a:bodyPr/>
                    <a:lstStyle/>
                    <a:p>
                      <a:pPr algn="ctr"/>
                      <a:r>
                        <a:rPr lang="fr-FR" dirty="0"/>
                        <a:t>3</a:t>
                      </a:r>
                    </a:p>
                  </a:txBody>
                  <a:tcPr/>
                </a:tc>
                <a:tc>
                  <a:txBody>
                    <a:bodyPr/>
                    <a:lstStyle/>
                    <a:p>
                      <a:pPr algn="ctr"/>
                      <a:r>
                        <a:rPr lang="fr-FR" dirty="0"/>
                        <a:t>23h59</a:t>
                      </a:r>
                    </a:p>
                  </a:txBody>
                  <a:tcPr/>
                </a:tc>
                <a:extLst>
                  <a:ext uri="{0D108BD9-81ED-4DB2-BD59-A6C34878D82A}">
                    <a16:rowId xmlns:a16="http://schemas.microsoft.com/office/drawing/2014/main" val="10001"/>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18635526"/>
              </p:ext>
            </p:extLst>
          </p:nvPr>
        </p:nvGraphicFramePr>
        <p:xfrm>
          <a:off x="962210" y="2080261"/>
          <a:ext cx="10559230" cy="370840"/>
        </p:xfrm>
        <a:graphic>
          <a:graphicData uri="http://schemas.openxmlformats.org/drawingml/2006/table">
            <a:tbl>
              <a:tblPr firstRow="1" bandRow="1">
                <a:tableStyleId>{5C22544A-7EE6-4342-B048-85BDC9FD1C3A}</a:tableStyleId>
              </a:tblPr>
              <a:tblGrid>
                <a:gridCol w="2572842">
                  <a:extLst>
                    <a:ext uri="{9D8B030D-6E8A-4147-A177-3AD203B41FA5}">
                      <a16:colId xmlns:a16="http://schemas.microsoft.com/office/drawing/2014/main" val="20000"/>
                    </a:ext>
                  </a:extLst>
                </a:gridCol>
                <a:gridCol w="7986388">
                  <a:extLst>
                    <a:ext uri="{9D8B030D-6E8A-4147-A177-3AD203B41FA5}">
                      <a16:colId xmlns:a16="http://schemas.microsoft.com/office/drawing/2014/main" val="20001"/>
                    </a:ext>
                  </a:extLst>
                </a:gridCol>
              </a:tblGrid>
              <a:tr h="370840">
                <a:tc>
                  <a:txBody>
                    <a:bodyPr/>
                    <a:lstStyle/>
                    <a:p>
                      <a:pPr algn="ctr"/>
                      <a:r>
                        <a:rPr lang="fr-FR" dirty="0"/>
                        <a:t>ARTICLE</a:t>
                      </a:r>
                    </a:p>
                  </a:txBody>
                  <a:tcPr/>
                </a:tc>
                <a:tc>
                  <a:txBody>
                    <a:bodyPr/>
                    <a:lstStyle/>
                    <a:p>
                      <a:pPr algn="ctr"/>
                      <a:r>
                        <a:rPr lang="fr-FR" dirty="0"/>
                        <a:t>DISPOSITIF</a:t>
                      </a:r>
                    </a:p>
                  </a:txBody>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516787881"/>
              </p:ext>
            </p:extLst>
          </p:nvPr>
        </p:nvGraphicFramePr>
        <p:xfrm>
          <a:off x="962210" y="2546513"/>
          <a:ext cx="10559230" cy="370840"/>
        </p:xfrm>
        <a:graphic>
          <a:graphicData uri="http://schemas.openxmlformats.org/drawingml/2006/table">
            <a:tbl>
              <a:tblPr firstRow="1" bandRow="1">
                <a:tableStyleId>{5C22544A-7EE6-4342-B048-85BDC9FD1C3A}</a:tableStyleId>
              </a:tblPr>
              <a:tblGrid>
                <a:gridCol w="2577118">
                  <a:extLst>
                    <a:ext uri="{9D8B030D-6E8A-4147-A177-3AD203B41FA5}">
                      <a16:colId xmlns:a16="http://schemas.microsoft.com/office/drawing/2014/main" val="20000"/>
                    </a:ext>
                  </a:extLst>
                </a:gridCol>
                <a:gridCol w="7982112">
                  <a:extLst>
                    <a:ext uri="{9D8B030D-6E8A-4147-A177-3AD203B41FA5}">
                      <a16:colId xmlns:a16="http://schemas.microsoft.com/office/drawing/2014/main" val="2000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9 du décret du 17 mars 1967</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Le formulaire de vote par correspondance </a:t>
                      </a:r>
                      <a:r>
                        <a:rPr lang="fr-FR" sz="1600" dirty="0">
                          <a:solidFill>
                            <a:srgbClr val="FF0000"/>
                          </a:solidFill>
                        </a:rPr>
                        <a:t>est joint à la convocation</a:t>
                      </a:r>
                      <a:r>
                        <a:rPr lang="fr-FR" sz="1600" dirty="0">
                          <a:solidFill>
                            <a:schemeClr val="tx1"/>
                          </a:solidFill>
                        </a:rPr>
                        <a: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3615692163"/>
              </p:ext>
            </p:extLst>
          </p:nvPr>
        </p:nvGraphicFramePr>
        <p:xfrm>
          <a:off x="962210" y="3131044"/>
          <a:ext cx="10559230" cy="1121922"/>
        </p:xfrm>
        <a:graphic>
          <a:graphicData uri="http://schemas.openxmlformats.org/drawingml/2006/table">
            <a:tbl>
              <a:tblPr firstRow="1" bandRow="1">
                <a:tableStyleId>{5C22544A-7EE6-4342-B048-85BDC9FD1C3A}</a:tableStyleId>
              </a:tblPr>
              <a:tblGrid>
                <a:gridCol w="2577118">
                  <a:extLst>
                    <a:ext uri="{9D8B030D-6E8A-4147-A177-3AD203B41FA5}">
                      <a16:colId xmlns:a16="http://schemas.microsoft.com/office/drawing/2014/main" val="20000"/>
                    </a:ext>
                  </a:extLst>
                </a:gridCol>
                <a:gridCol w="7982112">
                  <a:extLst>
                    <a:ext uri="{9D8B030D-6E8A-4147-A177-3AD203B41FA5}">
                      <a16:colId xmlns:a16="http://schemas.microsoft.com/office/drawing/2014/main" val="20001"/>
                    </a:ext>
                  </a:extLst>
                </a:gridCol>
              </a:tblGrid>
              <a:tr h="11219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9BIS du décret du 17 mars 1967</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rPr>
                        <a:t>Pour être pris en compte lors de l’assemblée générale, le formulaire de vote par correspondance est réceptionné par le </a:t>
                      </a:r>
                      <a:r>
                        <a:rPr lang="fr-FR" sz="1600" dirty="0">
                          <a:solidFill>
                            <a:srgbClr val="FF0000"/>
                          </a:solidFill>
                        </a:rPr>
                        <a:t>syndic au plus tard trois </a:t>
                      </a:r>
                      <a:r>
                        <a:rPr lang="fr-FR" sz="1600" dirty="0">
                          <a:solidFill>
                            <a:schemeClr val="tx1"/>
                          </a:solidFill>
                        </a:rPr>
                        <a:t>jours francs avant la date de la réunion. Lorsque le formulaire de vote est transmis par courrier électronique à l’adresse indiquée par le syndic, il est présumé réceptionné à la date de l’envoi.</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205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au 13"/>
          <p:cNvGraphicFramePr>
            <a:graphicFrameLocks noGrp="1"/>
          </p:cNvGraphicFramePr>
          <p:nvPr>
            <p:extLst>
              <p:ext uri="{D42A27DB-BD31-4B8C-83A1-F6EECF244321}">
                <p14:modId xmlns:p14="http://schemas.microsoft.com/office/powerpoint/2010/main" val="3998115662"/>
              </p:ext>
            </p:extLst>
          </p:nvPr>
        </p:nvGraphicFramePr>
        <p:xfrm>
          <a:off x="962210" y="5486399"/>
          <a:ext cx="10559230" cy="688489"/>
        </p:xfrm>
        <a:graphic>
          <a:graphicData uri="http://schemas.openxmlformats.org/drawingml/2006/table">
            <a:tbl>
              <a:tblPr firstRow="1" bandRow="1">
                <a:tableStyleId>{5C22544A-7EE6-4342-B048-85BDC9FD1C3A}</a:tableStyleId>
              </a:tblPr>
              <a:tblGrid>
                <a:gridCol w="1587352">
                  <a:extLst>
                    <a:ext uri="{9D8B030D-6E8A-4147-A177-3AD203B41FA5}">
                      <a16:colId xmlns:a16="http://schemas.microsoft.com/office/drawing/2014/main" val="20000"/>
                    </a:ext>
                  </a:extLst>
                </a:gridCol>
                <a:gridCol w="8971878">
                  <a:extLst>
                    <a:ext uri="{9D8B030D-6E8A-4147-A177-3AD203B41FA5}">
                      <a16:colId xmlns:a16="http://schemas.microsoft.com/office/drawing/2014/main" val="20001"/>
                    </a:ext>
                  </a:extLst>
                </a:gridCol>
              </a:tblGrid>
              <a:tr h="688489">
                <a:tc>
                  <a:txBody>
                    <a:bodyPr/>
                    <a:lstStyle/>
                    <a:p>
                      <a:pPr algn="ctr"/>
                      <a:r>
                        <a:rPr lang="fr-FR" sz="2000" b="0" dirty="0">
                          <a:solidFill>
                            <a:schemeClr val="tx1"/>
                          </a:solidFill>
                        </a:rPr>
                        <a:t>17</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Il précise les noms et nombre de voix des copropriétaires ou associés qui se sont opposés à la décision, qui se sont abstenus, </a:t>
                      </a:r>
                      <a:r>
                        <a:rPr lang="fr-FR" sz="1800" b="0" dirty="0">
                          <a:solidFill>
                            <a:srgbClr val="FF0000"/>
                          </a:solidFill>
                        </a:rPr>
                        <a:t>ou qui sont assimilés à un copropriétaire défaillant</a:t>
                      </a:r>
                      <a:r>
                        <a:rPr lang="fr-FR" sz="1800" b="0" dirty="0">
                          <a:solidFill>
                            <a:schemeClr val="tx1"/>
                          </a:solidFill>
                        </a:rPr>
                        <a:t>.</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546986620"/>
              </p:ext>
            </p:extLst>
          </p:nvPr>
        </p:nvGraphicFramePr>
        <p:xfrm>
          <a:off x="962210" y="1955864"/>
          <a:ext cx="10559230" cy="370840"/>
        </p:xfrm>
        <a:graphic>
          <a:graphicData uri="http://schemas.openxmlformats.org/drawingml/2006/table">
            <a:tbl>
              <a:tblPr firstRow="1" bandRow="1">
                <a:tableStyleId>{5C22544A-7EE6-4342-B048-85BDC9FD1C3A}</a:tableStyleId>
              </a:tblPr>
              <a:tblGrid>
                <a:gridCol w="1533564">
                  <a:extLst>
                    <a:ext uri="{9D8B030D-6E8A-4147-A177-3AD203B41FA5}">
                      <a16:colId xmlns:a16="http://schemas.microsoft.com/office/drawing/2014/main" val="20000"/>
                    </a:ext>
                  </a:extLst>
                </a:gridCol>
                <a:gridCol w="9025666">
                  <a:extLst>
                    <a:ext uri="{9D8B030D-6E8A-4147-A177-3AD203B41FA5}">
                      <a16:colId xmlns:a16="http://schemas.microsoft.com/office/drawing/2014/main" val="20001"/>
                    </a:ext>
                  </a:extLst>
                </a:gridCol>
              </a:tblGrid>
              <a:tr h="370840">
                <a:tc>
                  <a:txBody>
                    <a:bodyPr/>
                    <a:lstStyle/>
                    <a:p>
                      <a:pPr algn="ctr"/>
                      <a:r>
                        <a:rPr lang="fr-FR" dirty="0"/>
                        <a:t>ARTICLE</a:t>
                      </a:r>
                    </a:p>
                  </a:txBody>
                  <a:tcPr/>
                </a:tc>
                <a:tc>
                  <a:txBody>
                    <a:bodyPr/>
                    <a:lstStyle/>
                    <a:p>
                      <a:pPr algn="ctr"/>
                      <a:r>
                        <a:rPr lang="fr-FR" dirty="0"/>
                        <a:t>DISPOSITIF</a:t>
                      </a:r>
                    </a:p>
                  </a:txBody>
                  <a:tcPr/>
                </a:tc>
                <a:extLst>
                  <a:ext uri="{0D108BD9-81ED-4DB2-BD59-A6C34878D82A}">
                    <a16:rowId xmlns:a16="http://schemas.microsoft.com/office/drawing/2014/main" val="10000"/>
                  </a:ext>
                </a:extLst>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724764590"/>
              </p:ext>
            </p:extLst>
          </p:nvPr>
        </p:nvGraphicFramePr>
        <p:xfrm>
          <a:off x="962210" y="2546513"/>
          <a:ext cx="10559230" cy="1463040"/>
        </p:xfrm>
        <a:graphic>
          <a:graphicData uri="http://schemas.openxmlformats.org/drawingml/2006/table">
            <a:tbl>
              <a:tblPr firstRow="1" bandRow="1">
                <a:tableStyleId>{5C22544A-7EE6-4342-B048-85BDC9FD1C3A}</a:tableStyleId>
              </a:tblPr>
              <a:tblGrid>
                <a:gridCol w="1555079">
                  <a:extLst>
                    <a:ext uri="{9D8B030D-6E8A-4147-A177-3AD203B41FA5}">
                      <a16:colId xmlns:a16="http://schemas.microsoft.com/office/drawing/2014/main" val="20000"/>
                    </a:ext>
                  </a:extLst>
                </a:gridCol>
                <a:gridCol w="9004151">
                  <a:extLst>
                    <a:ext uri="{9D8B030D-6E8A-4147-A177-3AD203B41FA5}">
                      <a16:colId xmlns:a16="http://schemas.microsoft.com/office/drawing/2014/main" val="20001"/>
                    </a:ext>
                  </a:extLst>
                </a:gridCol>
              </a:tblGrid>
              <a:tr h="370840">
                <a:tc>
                  <a:txBody>
                    <a:bodyPr/>
                    <a:lstStyle/>
                    <a:p>
                      <a:pPr algn="ctr"/>
                      <a:r>
                        <a:rPr lang="fr-FR" sz="2000" b="0" dirty="0">
                          <a:solidFill>
                            <a:schemeClr val="tx1"/>
                          </a:solidFill>
                        </a:rPr>
                        <a:t>14</a:t>
                      </a:r>
                    </a:p>
                  </a:txBody>
                  <a:tcPr>
                    <a:solidFill>
                      <a:schemeClr val="bg1">
                        <a:lumMod val="85000"/>
                      </a:schemeClr>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Il est tenu une feuille de présence, pouvant comporter plusieurs feuillets, qui indique les noms et domicile de chaque copropriétaire ou associé, présent physiquement ou représenté, participant à l’assemblée générale par visioconférence, par audioconférence ou par un autre moyen de communication électronique. </a:t>
                      </a:r>
                      <a:r>
                        <a:rPr lang="fr-FR" sz="1800" b="0" dirty="0">
                          <a:solidFill>
                            <a:srgbClr val="FF0000"/>
                          </a:solidFill>
                        </a:rPr>
                        <a:t>ayant voté par correspondance </a:t>
                      </a:r>
                      <a:r>
                        <a:rPr lang="fr-FR" sz="1800" b="0" dirty="0">
                          <a:solidFill>
                            <a:srgbClr val="FF0000"/>
                          </a:solidFill>
                          <a:highlight>
                            <a:srgbClr val="FFFF00"/>
                          </a:highlight>
                        </a:rPr>
                        <a:t>avec mention de la date de réception du formulaire par le syndic.</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1624445225"/>
              </p:ext>
            </p:extLst>
          </p:nvPr>
        </p:nvGraphicFramePr>
        <p:xfrm>
          <a:off x="962210" y="4076962"/>
          <a:ext cx="10559230" cy="1188720"/>
        </p:xfrm>
        <a:graphic>
          <a:graphicData uri="http://schemas.openxmlformats.org/drawingml/2006/table">
            <a:tbl>
              <a:tblPr firstRow="1" bandRow="1">
                <a:tableStyleId>{5C22544A-7EE6-4342-B048-85BDC9FD1C3A}</a:tableStyleId>
              </a:tblPr>
              <a:tblGrid>
                <a:gridCol w="1587352">
                  <a:extLst>
                    <a:ext uri="{9D8B030D-6E8A-4147-A177-3AD203B41FA5}">
                      <a16:colId xmlns:a16="http://schemas.microsoft.com/office/drawing/2014/main" val="20000"/>
                    </a:ext>
                  </a:extLst>
                </a:gridCol>
                <a:gridCol w="8971878">
                  <a:extLst>
                    <a:ext uri="{9D8B030D-6E8A-4147-A177-3AD203B41FA5}">
                      <a16:colId xmlns:a16="http://schemas.microsoft.com/office/drawing/2014/main" val="20001"/>
                    </a:ext>
                  </a:extLst>
                </a:gridCol>
              </a:tblGrid>
              <a:tr h="1121922">
                <a:tc>
                  <a:txBody>
                    <a:bodyPr/>
                    <a:lstStyle/>
                    <a:p>
                      <a:pPr algn="ctr"/>
                      <a:r>
                        <a:rPr lang="fr-FR" sz="2000" b="0" dirty="0">
                          <a:solidFill>
                            <a:schemeClr val="tx1"/>
                          </a:solidFill>
                        </a:rPr>
                        <a:t>14-1</a:t>
                      </a:r>
                    </a:p>
                  </a:txBody>
                  <a:tcP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b="0" dirty="0">
                          <a:solidFill>
                            <a:schemeClr val="tx1"/>
                          </a:solidFill>
                        </a:rPr>
                        <a:t>Au moment du vote, le formulaire de vote par correspondance </a:t>
                      </a:r>
                      <a:r>
                        <a:rPr lang="fr-FR" sz="1800" b="0" dirty="0">
                          <a:solidFill>
                            <a:srgbClr val="FF0000"/>
                          </a:solidFill>
                        </a:rPr>
                        <a:t>n’est pas pris en compte </a:t>
                      </a:r>
                      <a:r>
                        <a:rPr lang="fr-FR" sz="1800" b="0" dirty="0">
                          <a:solidFill>
                            <a:schemeClr val="tx1"/>
                          </a:solidFill>
                        </a:rPr>
                        <a:t>lorsque le copropriétaire, l’associé ou leur mandataire est présent à l’assemblée générale, </a:t>
                      </a:r>
                      <a:r>
                        <a:rPr lang="fr-FR" sz="1800" b="0" dirty="0">
                          <a:solidFill>
                            <a:srgbClr val="FF0000"/>
                          </a:solidFill>
                        </a:rPr>
                        <a:t>quelle que soit la date à laquelle a été établi ou reçu </a:t>
                      </a:r>
                      <a:r>
                        <a:rPr lang="fr-FR" sz="1800" b="0" dirty="0">
                          <a:solidFill>
                            <a:schemeClr val="tx1"/>
                          </a:solidFill>
                        </a:rPr>
                        <a:t>le formulaire de vote par correspondance ou le mandat avec délégation de vote, y compris en cas de délégation de vote sans désignation d’un mandataire.</a:t>
                      </a:r>
                    </a:p>
                  </a:txBody>
                  <a:tcPr>
                    <a:solidFill>
                      <a:schemeClr val="bg1">
                        <a:lumMod val="85000"/>
                      </a:schemeClr>
                    </a:solidFill>
                  </a:tcPr>
                </a:tc>
                <a:extLst>
                  <a:ext uri="{0D108BD9-81ED-4DB2-BD59-A6C34878D82A}">
                    <a16:rowId xmlns:a16="http://schemas.microsoft.com/office/drawing/2014/main" val="10000"/>
                  </a:ext>
                </a:extLst>
              </a:tr>
            </a:tbl>
          </a:graphicData>
        </a:graphic>
      </p:graphicFrame>
      <p:sp>
        <p:nvSpPr>
          <p:cNvPr id="9" name="Titre 1"/>
          <p:cNvSpPr>
            <a:spLocks noGrp="1"/>
          </p:cNvSpPr>
          <p:nvPr>
            <p:ph type="title"/>
          </p:nvPr>
        </p:nvSpPr>
        <p:spPr>
          <a:xfrm>
            <a:off x="1327675" y="680982"/>
            <a:ext cx="9601196" cy="1303867"/>
          </a:xfrm>
        </p:spPr>
        <p:txBody>
          <a:bodyPr>
            <a:normAutofit fontScale="90000"/>
          </a:bodyPr>
          <a:lstStyle/>
          <a:p>
            <a:r>
              <a:rPr lang="fr-FR" b="1" dirty="0"/>
              <a:t>Le vote par correspondance et son formulaire. 2/2</a:t>
            </a:r>
            <a:endParaRPr lang="fr-FR" dirty="0"/>
          </a:p>
        </p:txBody>
      </p:sp>
    </p:spTree>
    <p:extLst>
      <p:ext uri="{BB962C8B-B14F-4D97-AF65-F5344CB8AC3E}">
        <p14:creationId xmlns:p14="http://schemas.microsoft.com/office/powerpoint/2010/main" val="275218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3671887" y="33337"/>
            <a:ext cx="4848225" cy="6791325"/>
          </a:xfrm>
          <a:prstGeom prst="rect">
            <a:avLst/>
          </a:prstGeom>
        </p:spPr>
      </p:pic>
    </p:spTree>
    <p:extLst>
      <p:ext uri="{BB962C8B-B14F-4D97-AF65-F5344CB8AC3E}">
        <p14:creationId xmlns:p14="http://schemas.microsoft.com/office/powerpoint/2010/main" val="1692045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t="660" r="577"/>
          <a:stretch/>
        </p:blipFill>
        <p:spPr>
          <a:xfrm>
            <a:off x="3571094" y="45266"/>
            <a:ext cx="5020645" cy="6812733"/>
          </a:xfrm>
          <a:prstGeom prst="rect">
            <a:avLst/>
          </a:prstGeom>
        </p:spPr>
      </p:pic>
    </p:spTree>
    <p:extLst>
      <p:ext uri="{BB962C8B-B14F-4D97-AF65-F5344CB8AC3E}">
        <p14:creationId xmlns:p14="http://schemas.microsoft.com/office/powerpoint/2010/main" val="2674669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36865"/>
            <a:ext cx="9601196" cy="1303867"/>
          </a:xfrm>
        </p:spPr>
        <p:txBody>
          <a:bodyPr>
            <a:normAutofit fontScale="90000"/>
          </a:bodyPr>
          <a:lstStyle/>
          <a:p>
            <a:r>
              <a:rPr lang="fr-FR" b="1" dirty="0"/>
              <a:t>Le vote en deuxième lecture doit expressément figurer dans le formulaire de vote par correspondance.</a:t>
            </a:r>
            <a:endParaRPr lang="fr-FR" dirty="0"/>
          </a:p>
        </p:txBody>
      </p:sp>
      <p:sp>
        <p:nvSpPr>
          <p:cNvPr id="3" name="Espace réservé du texte 2"/>
          <p:cNvSpPr>
            <a:spLocks noGrp="1"/>
          </p:cNvSpPr>
          <p:nvPr>
            <p:ph type="body" idx="1"/>
          </p:nvPr>
        </p:nvSpPr>
        <p:spPr>
          <a:xfrm>
            <a:off x="914401" y="2625505"/>
            <a:ext cx="10483912" cy="804418"/>
          </a:xfrm>
        </p:spPr>
        <p:txBody>
          <a:bodyPr/>
          <a:lstStyle/>
          <a:p>
            <a:r>
              <a:rPr lang="fr-FR" sz="2000" dirty="0"/>
              <a:t>Il est précisé que le vote exprimé par correspondance en première lecture ne peut pas déduire le vote à retenir en cas de deuxième lecture.</a:t>
            </a:r>
            <a:r>
              <a:rPr lang="fr-FR" sz="2000" b="1" dirty="0"/>
              <a:t> Tribunal judiciaire d’Orléans, </a:t>
            </a:r>
            <a:r>
              <a:rPr lang="fr-FR" sz="2400" b="1" dirty="0">
                <a:solidFill>
                  <a:srgbClr val="FF0000"/>
                </a:solidFill>
              </a:rPr>
              <a:t>5 mai 2021 n°21/00417. </a:t>
            </a:r>
            <a:endParaRPr lang="fr-FR" sz="2000" dirty="0">
              <a:solidFill>
                <a:srgbClr val="FF0000"/>
              </a:solidFill>
            </a:endParaRPr>
          </a:p>
        </p:txBody>
      </p:sp>
      <p:pic>
        <p:nvPicPr>
          <p:cNvPr id="7" name="Espace réservé du contenu 3"/>
          <p:cNvPicPr>
            <a:picLocks noGrp="1" noChangeAspect="1"/>
          </p:cNvPicPr>
          <p:nvPr>
            <p:ph sz="half" idx="2"/>
          </p:nvPr>
        </p:nvPicPr>
        <p:blipFill>
          <a:blip r:embed="rId2"/>
          <a:stretch>
            <a:fillRect/>
          </a:stretch>
        </p:blipFill>
        <p:spPr>
          <a:xfrm>
            <a:off x="3485289" y="3429000"/>
            <a:ext cx="5221421" cy="2632075"/>
          </a:xfrm>
          <a:prstGeom prst="rect">
            <a:avLst/>
          </a:prstGeom>
          <a:ln>
            <a:solidFill>
              <a:schemeClr val="accent6">
                <a:lumMod val="50000"/>
              </a:schemeClr>
            </a:solidFill>
          </a:ln>
        </p:spPr>
      </p:pic>
    </p:spTree>
    <p:extLst>
      <p:ext uri="{BB962C8B-B14F-4D97-AF65-F5344CB8AC3E}">
        <p14:creationId xmlns:p14="http://schemas.microsoft.com/office/powerpoint/2010/main" val="920303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F648F-33B7-ACC0-3FF3-A51A999370F8}"/>
            </a:ext>
          </a:extLst>
        </p:cNvPr>
        <p:cNvGrpSpPr/>
        <p:nvPr/>
      </p:nvGrpSpPr>
      <p:grpSpPr>
        <a:xfrm>
          <a:off x="0" y="0"/>
          <a:ext cx="0" cy="0"/>
          <a:chOff x="0" y="0"/>
          <a:chExt cx="0" cy="0"/>
        </a:xfrm>
      </p:grpSpPr>
      <p:sp>
        <p:nvSpPr>
          <p:cNvPr id="21508" name="Espace réservé du numéro de diapositive 1">
            <a:extLst>
              <a:ext uri="{FF2B5EF4-FFF2-40B4-BE49-F238E27FC236}">
                <a16:creationId xmlns:a16="http://schemas.microsoft.com/office/drawing/2014/main" id="{3029C588-6C16-288B-50DA-BEAA4F635E2A}"/>
              </a:ext>
            </a:extLst>
          </p:cNvPr>
          <p:cNvSpPr>
            <a:spLocks noGrp="1"/>
          </p:cNvSpPr>
          <p:nvPr>
            <p:ph type="sldNum" sz="quarter" idx="12"/>
          </p:nvPr>
        </p:nvSpPr>
        <p:spPr bwMode="auto">
          <a:xfrm>
            <a:off x="8950292" y="5063063"/>
            <a:ext cx="551167" cy="27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D4F59DB-8431-4B58-95B5-00E2A20CB74F}" type="slidenum">
              <a:rPr lang="fr-FR" altLang="fr-FR" sz="1200">
                <a:solidFill>
                  <a:srgbClr val="FEFFFF"/>
                </a:solidFill>
                <a:latin typeface="Arial" panose="020B0604020202020204" pitchFamily="34" charset="0"/>
              </a:rPr>
              <a:pPr fontAlgn="base">
                <a:lnSpc>
                  <a:spcPct val="100000"/>
                </a:lnSpc>
                <a:spcBef>
                  <a:spcPct val="0"/>
                </a:spcBef>
                <a:spcAft>
                  <a:spcPct val="0"/>
                </a:spcAft>
                <a:buFontTx/>
                <a:buNone/>
              </a:pPr>
              <a:t>3</a:t>
            </a:fld>
            <a:endParaRPr lang="fr-FR" altLang="fr-FR" sz="1200">
              <a:solidFill>
                <a:srgbClr val="FEFFFF"/>
              </a:solidFill>
              <a:latin typeface="Arial" panose="020B0604020202020204" pitchFamily="34" charset="0"/>
            </a:endParaRPr>
          </a:p>
        </p:txBody>
      </p:sp>
      <p:sp>
        <p:nvSpPr>
          <p:cNvPr id="21510" name="Rectangle 1">
            <a:extLst>
              <a:ext uri="{FF2B5EF4-FFF2-40B4-BE49-F238E27FC236}">
                <a16:creationId xmlns:a16="http://schemas.microsoft.com/office/drawing/2014/main" id="{66397BA3-EDDC-4D82-0AAD-1D16B136DDA8}"/>
              </a:ext>
            </a:extLst>
          </p:cNvPr>
          <p:cNvSpPr>
            <a:spLocks noChangeArrowheads="1"/>
          </p:cNvSpPr>
          <p:nvPr/>
        </p:nvSpPr>
        <p:spPr bwMode="auto">
          <a:xfrm>
            <a:off x="-19824" y="5790216"/>
            <a:ext cx="12205216" cy="120449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chemeClr val="accent5">
                <a:lumMod val="60000"/>
                <a:lumOff val="40000"/>
              </a:schemeClr>
            </a:solidFill>
            <a:miter lim="800000"/>
            <a:headEnd/>
            <a:tailEnd/>
          </a:ln>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buNone/>
            </a:pPr>
            <a:r>
              <a:rPr lang="fr-FR" sz="8000" dirty="0">
                <a:latin typeface="Aptos" panose="020B0004020202020204" pitchFamily="34" charset="0"/>
                <a:hlinkClick r:id="rId3" tooltip="http://www.arc-copro.com/xr3a">
                  <a:extLst>
                    <a:ext uri="{A12FA001-AC4F-418D-AE19-62706E023703}">
                      <ahyp:hlinkClr xmlns:ahyp="http://schemas.microsoft.com/office/drawing/2018/hyperlinkcolor" val="tx"/>
                    </a:ext>
                  </a:extLst>
                </a:hlinkClick>
              </a:rPr>
              <a:t>www.arc-copro.com/xr3a</a:t>
            </a:r>
            <a:endParaRPr lang="fr-FR" sz="8000" dirty="0"/>
          </a:p>
        </p:txBody>
      </p:sp>
      <p:pic>
        <p:nvPicPr>
          <p:cNvPr id="8" name="Image 7">
            <a:extLst>
              <a:ext uri="{FF2B5EF4-FFF2-40B4-BE49-F238E27FC236}">
                <a16:creationId xmlns:a16="http://schemas.microsoft.com/office/drawing/2014/main" id="{2D0673AB-3493-8FD9-506F-0AC34CCB4A15}"/>
              </a:ext>
            </a:extLst>
          </p:cNvPr>
          <p:cNvPicPr>
            <a:picLocks noChangeAspect="1"/>
          </p:cNvPicPr>
          <p:nvPr/>
        </p:nvPicPr>
        <p:blipFill>
          <a:blip r:embed="rId4"/>
          <a:stretch>
            <a:fillRect/>
          </a:stretch>
        </p:blipFill>
        <p:spPr>
          <a:xfrm>
            <a:off x="-19824" y="-1"/>
            <a:ext cx="12192000" cy="5857461"/>
          </a:xfrm>
          <a:prstGeom prst="rect">
            <a:avLst/>
          </a:prstGeom>
        </p:spPr>
      </p:pic>
    </p:spTree>
    <p:extLst>
      <p:ext uri="{BB962C8B-B14F-4D97-AF65-F5344CB8AC3E}">
        <p14:creationId xmlns:p14="http://schemas.microsoft.com/office/powerpoint/2010/main" val="2575961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 temps de dépouillement des formulaires de vote par correspondance.</a:t>
            </a:r>
            <a:endParaRPr lang="fr-FR" dirty="0"/>
          </a:p>
        </p:txBody>
      </p:sp>
      <p:sp>
        <p:nvSpPr>
          <p:cNvPr id="3" name="Espace réservé du contenu 2"/>
          <p:cNvSpPr>
            <a:spLocks noGrp="1"/>
          </p:cNvSpPr>
          <p:nvPr>
            <p:ph idx="1"/>
          </p:nvPr>
        </p:nvSpPr>
        <p:spPr>
          <a:xfrm>
            <a:off x="1295402" y="2484505"/>
            <a:ext cx="9601196" cy="3603258"/>
          </a:xfrm>
          <a:solidFill>
            <a:schemeClr val="bg1"/>
          </a:solidFill>
          <a:ln>
            <a:solidFill>
              <a:schemeClr val="accent6">
                <a:lumMod val="50000"/>
              </a:schemeClr>
            </a:solidFill>
          </a:ln>
        </p:spPr>
        <p:txBody>
          <a:bodyPr>
            <a:normAutofit/>
          </a:bodyPr>
          <a:lstStyle/>
          <a:p>
            <a:r>
              <a:rPr lang="fr-FR" sz="1800" b="1" dirty="0"/>
              <a:t>7.1.2. Précisions concernant la tenue de l'assemblée générale annuelle</a:t>
            </a:r>
          </a:p>
          <a:p>
            <a:pPr marL="0" indent="0">
              <a:buNone/>
            </a:pPr>
            <a:r>
              <a:rPr lang="fr-FR" sz="1800" dirty="0"/>
              <a:t>Les parties conviennent que l'assemblée générale annuelle </a:t>
            </a:r>
            <a:r>
              <a:rPr lang="fr-FR" sz="1800" dirty="0">
                <a:solidFill>
                  <a:srgbClr val="FF0000"/>
                </a:solidFill>
              </a:rPr>
              <a:t>sera tenue </a:t>
            </a:r>
            <a:r>
              <a:rPr lang="fr-FR" sz="1800" dirty="0"/>
              <a:t>pour une durée de ... heures à l'intérieur d'une plage horaire allant de ... heures à ... heures, par :</a:t>
            </a:r>
          </a:p>
          <a:p>
            <a:pPr marL="0" indent="0">
              <a:buNone/>
            </a:pPr>
            <a:r>
              <a:rPr lang="fr-FR" sz="1800" dirty="0"/>
              <a:t>-le syndic ;</a:t>
            </a:r>
          </a:p>
          <a:p>
            <a:pPr marL="0" indent="0">
              <a:buNone/>
            </a:pPr>
            <a:r>
              <a:rPr lang="fr-FR" sz="1800" dirty="0"/>
              <a:t>-un ou plusieurs préposé (s).</a:t>
            </a:r>
          </a:p>
          <a:p>
            <a:pPr marL="0" indent="0">
              <a:buNone/>
            </a:pPr>
            <a:r>
              <a:rPr lang="fr-FR" sz="1800" dirty="0"/>
              <a:t>(Rayer les mentions inutiles.)</a:t>
            </a:r>
          </a:p>
          <a:p>
            <a:r>
              <a:rPr lang="fr-FR" sz="1800" b="1" u="sng" dirty="0">
                <a:solidFill>
                  <a:schemeClr val="tx1"/>
                </a:solidFill>
                <a:hlinkClick r:id="rId2"/>
              </a:rPr>
              <a:t>Article 15</a:t>
            </a:r>
            <a:r>
              <a:rPr lang="fr-FR" sz="1800" b="1" u="sng" dirty="0">
                <a:solidFill>
                  <a:schemeClr val="tx1"/>
                </a:solidFill>
              </a:rPr>
              <a:t> du décret du 17 mars 1967 </a:t>
            </a:r>
            <a:endParaRPr lang="fr-FR" sz="1800" b="1" dirty="0">
              <a:solidFill>
                <a:schemeClr val="tx1"/>
              </a:solidFill>
            </a:endParaRPr>
          </a:p>
          <a:p>
            <a:pPr marL="0" indent="0">
              <a:buNone/>
            </a:pPr>
            <a:r>
              <a:rPr lang="fr-FR" sz="1800" dirty="0">
                <a:solidFill>
                  <a:srgbClr val="FF0000"/>
                </a:solidFill>
              </a:rPr>
              <a:t>Au début </a:t>
            </a:r>
            <a:r>
              <a:rPr lang="fr-FR" sz="1800" dirty="0"/>
              <a:t>de chaque réunion, l'assemblée générale désigne (…), </a:t>
            </a:r>
            <a:r>
              <a:rPr lang="fr-FR" sz="1800" dirty="0">
                <a:solidFill>
                  <a:srgbClr val="FF0000"/>
                </a:solidFill>
              </a:rPr>
              <a:t>son président </a:t>
            </a:r>
            <a:r>
              <a:rPr lang="fr-FR" sz="1800" dirty="0"/>
              <a:t>et, s'il y a lieu, un ou plusieurs scrutateurs.</a:t>
            </a:r>
          </a:p>
        </p:txBody>
      </p:sp>
      <p:cxnSp>
        <p:nvCxnSpPr>
          <p:cNvPr id="5" name="Connecteur droit avec flèche 4">
            <a:extLst>
              <a:ext uri="{FF2B5EF4-FFF2-40B4-BE49-F238E27FC236}">
                <a16:creationId xmlns:a16="http://schemas.microsoft.com/office/drawing/2014/main" id="{A75C6F12-9E59-45FB-A51B-511924726D9E}"/>
              </a:ext>
            </a:extLst>
          </p:cNvPr>
          <p:cNvCxnSpPr/>
          <p:nvPr/>
        </p:nvCxnSpPr>
        <p:spPr>
          <a:xfrm>
            <a:off x="7206558" y="3177766"/>
            <a:ext cx="633743" cy="2100404"/>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972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600" b="1" dirty="0">
                <a:solidFill>
                  <a:prstClr val="black"/>
                </a:solidFill>
              </a:rPr>
              <a:t>La participation électronique d’un ou plusieurs copropriétaires à l’assemblée générale</a:t>
            </a:r>
            <a:r>
              <a:rPr lang="fr-FR" sz="3600" dirty="0">
                <a:solidFill>
                  <a:prstClr val="black"/>
                </a:solidFill>
              </a:rPr>
              <a:t>.</a:t>
            </a:r>
            <a:endParaRPr lang="fr-FR" sz="3600" dirty="0"/>
          </a:p>
        </p:txBody>
      </p:sp>
      <p:pic>
        <p:nvPicPr>
          <p:cNvPr id="6" name="Image 1">
            <a:extLst>
              <a:ext uri="{FF2B5EF4-FFF2-40B4-BE49-F238E27FC236}">
                <a16:creationId xmlns:a16="http://schemas.microsoft.com/office/drawing/2014/main" id="{2E12D774-E62C-44A1-8301-E771C4DEEB70}"/>
              </a:ext>
            </a:extLst>
          </p:cNvPr>
          <p:cNvPicPr>
            <a:picLocks noChangeAspect="1"/>
          </p:cNvPicPr>
          <p:nvPr/>
        </p:nvPicPr>
        <p:blipFill>
          <a:blip r:embed="rId2"/>
          <a:srcRect/>
          <a:stretch>
            <a:fillRect/>
          </a:stretch>
        </p:blipFill>
        <p:spPr bwMode="auto">
          <a:xfrm>
            <a:off x="5399459" y="3861488"/>
            <a:ext cx="1393081" cy="12801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3" descr="f8df1bef-6142-4e4a-b0fa-a0c9dc9f2f98@mxp5">
            <a:extLst>
              <a:ext uri="{FF2B5EF4-FFF2-40B4-BE49-F238E27FC236}">
                <a16:creationId xmlns:a16="http://schemas.microsoft.com/office/drawing/2014/main" id="{295CF91F-2110-EC0F-EE6B-2F16DE68B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96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85937" y="176373"/>
            <a:ext cx="9601196" cy="1303867"/>
          </a:xfrm>
        </p:spPr>
        <p:txBody>
          <a:bodyPr>
            <a:normAutofit fontScale="90000"/>
          </a:bodyPr>
          <a:lstStyle/>
          <a:p>
            <a:r>
              <a:rPr lang="fr-FR" b="1" dirty="0"/>
              <a:t>Des exigences légales et règlementaires.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769723047"/>
              </p:ext>
            </p:extLst>
          </p:nvPr>
        </p:nvGraphicFramePr>
        <p:xfrm>
          <a:off x="8925858" y="1480240"/>
          <a:ext cx="2799977" cy="4724400"/>
        </p:xfrm>
        <a:graphic>
          <a:graphicData uri="http://schemas.openxmlformats.org/drawingml/2006/table">
            <a:tbl>
              <a:tblPr firstRow="1" bandRow="1">
                <a:tableStyleId>{5C22544A-7EE6-4342-B048-85BDC9FD1C3A}</a:tableStyleId>
              </a:tblPr>
              <a:tblGrid>
                <a:gridCol w="2799977">
                  <a:extLst>
                    <a:ext uri="{9D8B030D-6E8A-4147-A177-3AD203B41FA5}">
                      <a16:colId xmlns:a16="http://schemas.microsoft.com/office/drawing/2014/main" val="20000"/>
                    </a:ext>
                  </a:extLst>
                </a:gridCol>
              </a:tblGrid>
              <a:tr h="7390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17 du décret du</a:t>
                      </a:r>
                      <a:r>
                        <a:rPr lang="fr-FR" sz="1600" baseline="0" dirty="0"/>
                        <a:t> 17 mars 1967 </a:t>
                      </a:r>
                      <a:endParaRPr lang="fr-FR" sz="1600" dirty="0"/>
                    </a:p>
                  </a:txBody>
                  <a:tcPr/>
                </a:tc>
                <a:extLst>
                  <a:ext uri="{0D108BD9-81ED-4DB2-BD59-A6C34878D82A}">
                    <a16:rowId xmlns:a16="http://schemas.microsoft.com/office/drawing/2014/main" val="10000"/>
                  </a:ext>
                </a:extLst>
              </a:tr>
              <a:tr h="39853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mn-lt"/>
                          <a:ea typeface="+mn-ea"/>
                          <a:cs typeface="+mn-cs"/>
                        </a:rPr>
                        <a:t>Dans le procès-verbal est indiqué :</a:t>
                      </a:r>
                      <a:r>
                        <a:rPr lang="fr-FR" sz="1400" b="0" i="0" kern="1200" baseline="0" dirty="0">
                          <a:solidFill>
                            <a:schemeClr val="dk1"/>
                          </a:solidFill>
                          <a:effectLst/>
                          <a:latin typeface="+mn-lt"/>
                          <a:ea typeface="+mn-ea"/>
                          <a:cs typeface="+mn-cs"/>
                        </a:rPr>
                        <a:t> «</a:t>
                      </a:r>
                      <a:r>
                        <a:rPr lang="fr-FR" sz="1400" b="0" i="0" kern="1200" baseline="0" dirty="0">
                          <a:solidFill>
                            <a:srgbClr val="FF0000"/>
                          </a:solidFill>
                          <a:effectLst/>
                          <a:latin typeface="+mn-lt"/>
                          <a:ea typeface="+mn-ea"/>
                          <a:cs typeface="+mn-cs"/>
                        </a:rPr>
                        <a:t> </a:t>
                      </a:r>
                      <a:r>
                        <a:rPr lang="fr-FR" sz="1400" b="0" i="0" kern="1200" dirty="0">
                          <a:solidFill>
                            <a:srgbClr val="FF0000"/>
                          </a:solidFill>
                          <a:effectLst/>
                          <a:latin typeface="+mn-lt"/>
                          <a:ea typeface="+mn-ea"/>
                          <a:cs typeface="+mn-cs"/>
                        </a:rPr>
                        <a:t>Les incidents techniques </a:t>
                      </a:r>
                      <a:r>
                        <a:rPr lang="fr-FR" sz="1400" b="0" i="0" kern="1200" dirty="0">
                          <a:solidFill>
                            <a:schemeClr val="dk1"/>
                          </a:solidFill>
                          <a:effectLst/>
                          <a:latin typeface="+mn-lt"/>
                          <a:ea typeface="+mn-ea"/>
                          <a:cs typeface="+mn-cs"/>
                        </a:rPr>
                        <a:t>ayant empêché le copropriétaire ou l'associé qui a eu recours à la visioconférence, à l'audioconférence ou à tout autre moyen de communication électronique de faire connaître son vote sont mentionnés dans le procès-verbal. »</a:t>
                      </a:r>
                    </a:p>
                  </a:txBody>
                  <a:tcPr/>
                </a:tc>
                <a:extLst>
                  <a:ext uri="{0D108BD9-81ED-4DB2-BD59-A6C34878D82A}">
                    <a16:rowId xmlns:a16="http://schemas.microsoft.com/office/drawing/2014/main" val="10001"/>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044818838"/>
              </p:ext>
            </p:extLst>
          </p:nvPr>
        </p:nvGraphicFramePr>
        <p:xfrm>
          <a:off x="6257365" y="1480240"/>
          <a:ext cx="2677152" cy="4724400"/>
        </p:xfrm>
        <a:graphic>
          <a:graphicData uri="http://schemas.openxmlformats.org/drawingml/2006/table">
            <a:tbl>
              <a:tblPr firstRow="1" bandRow="1">
                <a:tableStyleId>{5C22544A-7EE6-4342-B048-85BDC9FD1C3A}</a:tableStyleId>
              </a:tblPr>
              <a:tblGrid>
                <a:gridCol w="2677152">
                  <a:extLst>
                    <a:ext uri="{9D8B030D-6E8A-4147-A177-3AD203B41FA5}">
                      <a16:colId xmlns:a16="http://schemas.microsoft.com/office/drawing/2014/main" val="20000"/>
                    </a:ext>
                  </a:extLst>
                </a:gridCol>
              </a:tblGrid>
              <a:tr h="6441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13-2 du décret du 17 mars 1967 </a:t>
                      </a:r>
                    </a:p>
                  </a:txBody>
                  <a:tcPr/>
                </a:tc>
                <a:extLst>
                  <a:ext uri="{0D108BD9-81ED-4DB2-BD59-A6C34878D82A}">
                    <a16:rowId xmlns:a16="http://schemas.microsoft.com/office/drawing/2014/main" val="10000"/>
                  </a:ext>
                </a:extLst>
              </a:tr>
              <a:tr h="4080254">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400" b="0" i="0" kern="1200" dirty="0">
                          <a:solidFill>
                            <a:schemeClr val="dk1"/>
                          </a:solidFill>
                          <a:effectLst/>
                          <a:latin typeface="+mn-lt"/>
                          <a:ea typeface="+mn-ea"/>
                          <a:cs typeface="+mn-cs"/>
                        </a:rPr>
                        <a:t>Le copropriétaire qui souhaite participer à l'assemblée générale par visioconférence, par audioconférence ou par tout autre moyen de communication électronique </a:t>
                      </a:r>
                      <a:r>
                        <a:rPr lang="fr-FR" sz="1400" b="0" i="0" kern="1200" dirty="0">
                          <a:solidFill>
                            <a:srgbClr val="FF0000"/>
                          </a:solidFill>
                          <a:effectLst/>
                          <a:latin typeface="+mn-lt"/>
                          <a:ea typeface="+mn-ea"/>
                          <a:cs typeface="+mn-cs"/>
                        </a:rPr>
                        <a:t>en informe par tout moyen le syndic trois jours francs au plus tard avant la réunion de l'assemblée générale</a:t>
                      </a:r>
                      <a:r>
                        <a:rPr lang="fr-FR" sz="1400" b="0" i="0" kern="1200" dirty="0">
                          <a:solidFill>
                            <a:schemeClr val="tx1"/>
                          </a:solidFill>
                          <a:effectLst/>
                          <a:latin typeface="+mn-lt"/>
                          <a:ea typeface="+mn-ea"/>
                          <a:cs typeface="+mn-cs"/>
                        </a:rPr>
                        <a:t>.</a:t>
                      </a:r>
                    </a:p>
                  </a:txBody>
                  <a:tcPr/>
                </a:tc>
                <a:extLst>
                  <a:ext uri="{0D108BD9-81ED-4DB2-BD59-A6C34878D82A}">
                    <a16:rowId xmlns:a16="http://schemas.microsoft.com/office/drawing/2014/main" val="10001"/>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375368633"/>
              </p:ext>
            </p:extLst>
          </p:nvPr>
        </p:nvGraphicFramePr>
        <p:xfrm>
          <a:off x="3039035" y="1480240"/>
          <a:ext cx="3218330" cy="4724400"/>
        </p:xfrm>
        <a:graphic>
          <a:graphicData uri="http://schemas.openxmlformats.org/drawingml/2006/table">
            <a:tbl>
              <a:tblPr firstRow="1" bandRow="1">
                <a:tableStyleId>{5C22544A-7EE6-4342-B048-85BDC9FD1C3A}</a:tableStyleId>
              </a:tblPr>
              <a:tblGrid>
                <a:gridCol w="3218330">
                  <a:extLst>
                    <a:ext uri="{9D8B030D-6E8A-4147-A177-3AD203B41FA5}">
                      <a16:colId xmlns:a16="http://schemas.microsoft.com/office/drawing/2014/main" val="20000"/>
                    </a:ext>
                  </a:extLst>
                </a:gridCol>
              </a:tblGrid>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13-1 du décret du 17 mars 1967 </a:t>
                      </a:r>
                    </a:p>
                  </a:txBody>
                  <a:tcPr/>
                </a:tc>
                <a:extLst>
                  <a:ext uri="{0D108BD9-81ED-4DB2-BD59-A6C34878D82A}">
                    <a16:rowId xmlns:a16="http://schemas.microsoft.com/office/drawing/2014/main" val="10000"/>
                  </a:ext>
                </a:extLst>
              </a:tr>
              <a:tr h="370840">
                <a:tc>
                  <a:txBody>
                    <a:bodyPr/>
                    <a:lstStyle/>
                    <a:p>
                      <a:pPr algn="just"/>
                      <a:r>
                        <a:rPr lang="fr-FR" sz="1400" b="0" i="0" kern="1200" dirty="0">
                          <a:solidFill>
                            <a:srgbClr val="FF0000"/>
                          </a:solidFill>
                          <a:effectLst/>
                          <a:latin typeface="+mn-lt"/>
                          <a:ea typeface="+mn-ea"/>
                          <a:cs typeface="+mn-cs"/>
                        </a:rPr>
                        <a:t>L'assemblée générale </a:t>
                      </a:r>
                      <a:r>
                        <a:rPr lang="fr-FR" sz="1400" b="0" i="0" kern="1200" dirty="0">
                          <a:solidFill>
                            <a:schemeClr val="dk1"/>
                          </a:solidFill>
                          <a:effectLst/>
                          <a:latin typeface="+mn-lt"/>
                          <a:ea typeface="+mn-ea"/>
                          <a:cs typeface="+mn-cs"/>
                        </a:rPr>
                        <a:t>décide des moyens et supports techniques </a:t>
                      </a:r>
                      <a:r>
                        <a:rPr lang="fr-FR" sz="1400" b="0" i="0" kern="1200" dirty="0">
                          <a:solidFill>
                            <a:srgbClr val="FF0000"/>
                          </a:solidFill>
                          <a:effectLst/>
                          <a:latin typeface="+mn-lt"/>
                          <a:ea typeface="+mn-ea"/>
                          <a:cs typeface="+mn-cs"/>
                        </a:rPr>
                        <a:t>permettant aux copropriétaires </a:t>
                      </a:r>
                      <a:r>
                        <a:rPr lang="fr-FR" sz="1400" b="0" i="0" kern="1200" dirty="0">
                          <a:solidFill>
                            <a:schemeClr val="dk1"/>
                          </a:solidFill>
                          <a:effectLst/>
                          <a:latin typeface="+mn-lt"/>
                          <a:ea typeface="+mn-ea"/>
                          <a:cs typeface="+mn-cs"/>
                        </a:rPr>
                        <a:t>de participer aux assemblées générales par visioconférence, par audioconférence ou par tout autre moyen de communication électronique ainsi que des garanties permettant de s'assurer de l'identité de chaque participant. </a:t>
                      </a:r>
                    </a:p>
                    <a:p>
                      <a:pPr algn="just"/>
                      <a:endParaRPr lang="fr-FR" sz="1400" b="0" i="0" kern="1200" dirty="0">
                        <a:solidFill>
                          <a:schemeClr val="dk1"/>
                        </a:solidFill>
                        <a:effectLst/>
                        <a:latin typeface="+mn-lt"/>
                        <a:ea typeface="+mn-ea"/>
                        <a:cs typeface="+mn-cs"/>
                      </a:endParaRPr>
                    </a:p>
                    <a:p>
                      <a:pPr algn="just"/>
                      <a:r>
                        <a:rPr lang="fr-FR" sz="1400" b="0" i="0" kern="1200" dirty="0">
                          <a:solidFill>
                            <a:schemeClr val="dk1"/>
                          </a:solidFill>
                          <a:effectLst/>
                          <a:latin typeface="+mn-lt"/>
                          <a:ea typeface="+mn-ea"/>
                          <a:cs typeface="+mn-cs"/>
                        </a:rPr>
                        <a:t>La décision est prise </a:t>
                      </a:r>
                      <a:r>
                        <a:rPr lang="fr-FR" sz="1400" b="0" i="0" kern="1200" dirty="0">
                          <a:solidFill>
                            <a:srgbClr val="FF0000"/>
                          </a:solidFill>
                          <a:effectLst/>
                          <a:latin typeface="+mn-lt"/>
                          <a:ea typeface="+mn-ea"/>
                          <a:cs typeface="+mn-cs"/>
                        </a:rPr>
                        <a:t>sur la base de devis</a:t>
                      </a:r>
                      <a:r>
                        <a:rPr lang="fr-FR" sz="1400" b="0" i="0" kern="1200" dirty="0">
                          <a:solidFill>
                            <a:schemeClr val="dk1"/>
                          </a:solidFill>
                          <a:effectLst/>
                          <a:latin typeface="+mn-lt"/>
                          <a:ea typeface="+mn-ea"/>
                          <a:cs typeface="+mn-cs"/>
                        </a:rPr>
                        <a:t> élaborés à cet effet à l'initiative du syndic ou du conseil syndical. Le syndicat des copropriétaires en supporte les coûts.</a:t>
                      </a:r>
                    </a:p>
                    <a:p>
                      <a:pPr algn="just"/>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Pour garantir la participation effective des copropriétaires, ces supports doivent, </a:t>
                      </a:r>
                      <a:r>
                        <a:rPr lang="fr-FR" sz="1400" b="0" i="0" kern="1200" dirty="0">
                          <a:solidFill>
                            <a:srgbClr val="FF0000"/>
                          </a:solidFill>
                          <a:effectLst/>
                          <a:latin typeface="+mn-lt"/>
                          <a:ea typeface="+mn-ea"/>
                          <a:cs typeface="+mn-cs"/>
                        </a:rPr>
                        <a:t>au moins, transmettre leur voix</a:t>
                      </a:r>
                      <a:r>
                        <a:rPr lang="fr-FR" sz="1400" b="0" i="0" kern="1200" dirty="0">
                          <a:solidFill>
                            <a:schemeClr val="dk1"/>
                          </a:solidFill>
                          <a:effectLst/>
                          <a:latin typeface="+mn-lt"/>
                          <a:ea typeface="+mn-ea"/>
                          <a:cs typeface="+mn-cs"/>
                        </a:rPr>
                        <a:t> et permettre la retransmission continue et simultanée des délibérations.</a:t>
                      </a:r>
                    </a:p>
                  </a:txBody>
                  <a:tcPr/>
                </a:tc>
                <a:extLst>
                  <a:ext uri="{0D108BD9-81ED-4DB2-BD59-A6C34878D82A}">
                    <a16:rowId xmlns:a16="http://schemas.microsoft.com/office/drawing/2014/main" val="10001"/>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675282573"/>
              </p:ext>
            </p:extLst>
          </p:nvPr>
        </p:nvGraphicFramePr>
        <p:xfrm>
          <a:off x="433145" y="1480240"/>
          <a:ext cx="2605890" cy="4644674"/>
        </p:xfrm>
        <a:graphic>
          <a:graphicData uri="http://schemas.openxmlformats.org/drawingml/2006/table">
            <a:tbl>
              <a:tblPr firstRow="1" bandRow="1">
                <a:tableStyleId>{5C22544A-7EE6-4342-B048-85BDC9FD1C3A}</a:tableStyleId>
              </a:tblPr>
              <a:tblGrid>
                <a:gridCol w="2605890">
                  <a:extLst>
                    <a:ext uri="{9D8B030D-6E8A-4147-A177-3AD203B41FA5}">
                      <a16:colId xmlns:a16="http://schemas.microsoft.com/office/drawing/2014/main" val="20000"/>
                    </a:ext>
                  </a:extLst>
                </a:gridCol>
              </a:tblGrid>
              <a:tr h="5726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t>Article 17-1 A de la loi du 10 juillet 1965 </a:t>
                      </a:r>
                    </a:p>
                  </a:txBody>
                  <a:tcPr/>
                </a:tc>
                <a:extLst>
                  <a:ext uri="{0D108BD9-81ED-4DB2-BD59-A6C34878D82A}">
                    <a16:rowId xmlns:a16="http://schemas.microsoft.com/office/drawing/2014/main" val="10000"/>
                  </a:ext>
                </a:extLst>
              </a:tr>
              <a:tr h="4065554">
                <a:tc>
                  <a:txBody>
                    <a:bodyPr/>
                    <a:lstStyle/>
                    <a:p>
                      <a:pPr algn="just"/>
                      <a:r>
                        <a:rPr lang="fr-FR" sz="1400" b="0" i="0" kern="1200" dirty="0">
                          <a:solidFill>
                            <a:srgbClr val="FF0000"/>
                          </a:solidFill>
                          <a:effectLst/>
                          <a:latin typeface="+mn-lt"/>
                          <a:ea typeface="+mn-ea"/>
                          <a:cs typeface="+mn-cs"/>
                        </a:rPr>
                        <a:t>Les copropriétaires </a:t>
                      </a:r>
                      <a:r>
                        <a:rPr lang="fr-FR" sz="1400" b="0" i="0" kern="1200" dirty="0">
                          <a:solidFill>
                            <a:schemeClr val="dk1"/>
                          </a:solidFill>
                          <a:effectLst/>
                          <a:latin typeface="+mn-lt"/>
                          <a:ea typeface="+mn-ea"/>
                          <a:cs typeface="+mn-cs"/>
                        </a:rPr>
                        <a:t>peuvent participer à l'assemblée générale par présence physique, par visioconférence ou par tout autre moyen de communication électronique permettant leur identification.</a:t>
                      </a:r>
                      <a:r>
                        <a:rPr lang="fr-FR" sz="1400" b="0" i="0" kern="1200" baseline="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endParaRPr lang="fr-FR" sz="1400" b="0" i="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156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683367"/>
            <a:ext cx="9601196" cy="1303867"/>
          </a:xfrm>
        </p:spPr>
        <p:txBody>
          <a:bodyPr>
            <a:normAutofit fontScale="90000"/>
          </a:bodyPr>
          <a:lstStyle/>
          <a:p>
            <a:r>
              <a:rPr lang="fr-FR" b="1" dirty="0"/>
              <a:t>Les points de vigilance et les abus constatés.</a:t>
            </a:r>
            <a:endParaRPr lang="fr-FR" dirty="0"/>
          </a:p>
        </p:txBody>
      </p:sp>
      <p:sp>
        <p:nvSpPr>
          <p:cNvPr id="3" name="Espace réservé du contenu 2"/>
          <p:cNvSpPr>
            <a:spLocks noGrp="1"/>
          </p:cNvSpPr>
          <p:nvPr>
            <p:ph idx="1"/>
          </p:nvPr>
        </p:nvSpPr>
        <p:spPr>
          <a:xfrm>
            <a:off x="796705" y="2408223"/>
            <a:ext cx="10601608" cy="3766410"/>
          </a:xfrm>
          <a:solidFill>
            <a:schemeClr val="bg1"/>
          </a:solidFill>
          <a:ln>
            <a:solidFill>
              <a:schemeClr val="accent1"/>
            </a:solidFill>
          </a:ln>
        </p:spPr>
        <p:txBody>
          <a:bodyPr>
            <a:normAutofit fontScale="92500" lnSpcReduction="10000"/>
          </a:bodyPr>
          <a:lstStyle/>
          <a:p>
            <a:r>
              <a:rPr lang="fr-FR" dirty="0"/>
              <a:t>Les frais du dispositif électronique retenu </a:t>
            </a:r>
            <a:r>
              <a:rPr lang="fr-FR" dirty="0">
                <a:solidFill>
                  <a:srgbClr val="FF0000"/>
                </a:solidFill>
              </a:rPr>
              <a:t>sont répartis sur l’ensemble des copropriétaires en fonction de leurs tantièmes</a:t>
            </a:r>
            <a:r>
              <a:rPr lang="fr-FR" dirty="0"/>
              <a:t>.</a:t>
            </a:r>
          </a:p>
          <a:p>
            <a:r>
              <a:rPr lang="fr-FR" dirty="0"/>
              <a:t>A contrario, </a:t>
            </a:r>
            <a:r>
              <a:rPr lang="fr-FR" dirty="0">
                <a:highlight>
                  <a:srgbClr val="FFFF00"/>
                </a:highlight>
              </a:rPr>
              <a:t>ils ne sont pas imputés </a:t>
            </a:r>
            <a:r>
              <a:rPr lang="fr-FR" dirty="0"/>
              <a:t>au seul copropriétaire bénéficiant du service de la prestation.</a:t>
            </a:r>
          </a:p>
          <a:p>
            <a:r>
              <a:rPr lang="fr-FR" dirty="0"/>
              <a:t>En cas de validation du service et du prestataire vérifier :</a:t>
            </a:r>
          </a:p>
          <a:p>
            <a:pPr marL="0" indent="0">
              <a:buNone/>
            </a:pPr>
            <a:r>
              <a:rPr lang="fr-FR" dirty="0"/>
              <a:t>	- si le tarif est </a:t>
            </a:r>
            <a:r>
              <a:rPr lang="fr-FR" dirty="0">
                <a:solidFill>
                  <a:srgbClr val="FF0000"/>
                </a:solidFill>
              </a:rPr>
              <a:t>concurrentiel</a:t>
            </a:r>
            <a:r>
              <a:rPr lang="fr-FR" dirty="0"/>
              <a:t> ;</a:t>
            </a:r>
          </a:p>
          <a:p>
            <a:pPr marL="0" indent="0">
              <a:buNone/>
            </a:pPr>
            <a:r>
              <a:rPr lang="fr-FR" dirty="0"/>
              <a:t>	- s’il s’agit d’une </a:t>
            </a:r>
            <a:r>
              <a:rPr lang="fr-FR" dirty="0">
                <a:solidFill>
                  <a:srgbClr val="FF0000"/>
                </a:solidFill>
              </a:rPr>
              <a:t>filiale du syndic </a:t>
            </a:r>
            <a:r>
              <a:rPr lang="fr-FR" dirty="0"/>
              <a:t>;</a:t>
            </a:r>
          </a:p>
          <a:p>
            <a:pPr marL="0" indent="0">
              <a:buNone/>
            </a:pPr>
            <a:r>
              <a:rPr lang="fr-FR" dirty="0"/>
              <a:t>	- qui est facturé uniquement si un copropriétaire </a:t>
            </a:r>
            <a:r>
              <a:rPr lang="fr-FR" dirty="0">
                <a:solidFill>
                  <a:srgbClr val="FF0000"/>
                </a:solidFill>
              </a:rPr>
              <a:t>le sollicite </a:t>
            </a:r>
            <a:r>
              <a:rPr lang="fr-FR" dirty="0"/>
              <a:t>;</a:t>
            </a:r>
          </a:p>
          <a:p>
            <a:pPr marL="0" indent="0">
              <a:buNone/>
            </a:pPr>
            <a:r>
              <a:rPr lang="fr-FR" dirty="0"/>
              <a:t>	- s’il s’agit d’un abonnement renouvelé en </a:t>
            </a:r>
            <a:r>
              <a:rPr lang="fr-FR" dirty="0">
                <a:solidFill>
                  <a:srgbClr val="FF0000"/>
                </a:solidFill>
              </a:rPr>
              <a:t>tacite reconduction</a:t>
            </a:r>
            <a:r>
              <a:rPr lang="fr-FR" dirty="0"/>
              <a:t>.</a:t>
            </a:r>
          </a:p>
        </p:txBody>
      </p:sp>
    </p:spTree>
    <p:extLst>
      <p:ext uri="{BB962C8B-B14F-4D97-AF65-F5344CB8AC3E}">
        <p14:creationId xmlns:p14="http://schemas.microsoft.com/office/powerpoint/2010/main" val="393973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p:cNvPicPr>
          <p:nvPr/>
        </p:nvPicPr>
        <p:blipFill>
          <a:blip r:embed="rId2"/>
          <a:stretch>
            <a:fillRect/>
          </a:stretch>
        </p:blipFill>
        <p:spPr>
          <a:xfrm>
            <a:off x="0" y="0"/>
            <a:ext cx="552758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Espace réservé du contenu 3"/>
          <p:cNvPicPr>
            <a:picLocks noChangeAspect="1"/>
          </p:cNvPicPr>
          <p:nvPr/>
        </p:nvPicPr>
        <p:blipFill>
          <a:blip r:embed="rId3"/>
          <a:stretch>
            <a:fillRect/>
          </a:stretch>
        </p:blipFill>
        <p:spPr>
          <a:xfrm>
            <a:off x="5640310" y="0"/>
            <a:ext cx="6551690" cy="6858000"/>
          </a:xfrm>
          <a:prstGeom prst="rect">
            <a:avLst/>
          </a:prstGeom>
        </p:spPr>
      </p:pic>
      <p:pic>
        <p:nvPicPr>
          <p:cNvPr id="2" name="Image 1"/>
          <p:cNvPicPr>
            <a:picLocks noChangeAspect="1"/>
          </p:cNvPicPr>
          <p:nvPr/>
        </p:nvPicPr>
        <p:blipFill>
          <a:blip r:embed="rId4"/>
          <a:stretch>
            <a:fillRect/>
          </a:stretch>
        </p:blipFill>
        <p:spPr>
          <a:xfrm>
            <a:off x="5814449" y="79840"/>
            <a:ext cx="5859105" cy="924052"/>
          </a:xfrm>
          <a:prstGeom prst="rect">
            <a:avLst/>
          </a:prstGeom>
        </p:spPr>
      </p:pic>
      <p:sp>
        <p:nvSpPr>
          <p:cNvPr id="3" name="Ellipse 2">
            <a:extLst>
              <a:ext uri="{FF2B5EF4-FFF2-40B4-BE49-F238E27FC236}">
                <a16:creationId xmlns:a16="http://schemas.microsoft.com/office/drawing/2014/main" id="{37536E41-94F0-C832-859E-25EEBEF39A32}"/>
              </a:ext>
            </a:extLst>
          </p:cNvPr>
          <p:cNvSpPr/>
          <p:nvPr/>
        </p:nvSpPr>
        <p:spPr>
          <a:xfrm>
            <a:off x="165100" y="5972584"/>
            <a:ext cx="4137433" cy="751437"/>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290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7" y="2043147"/>
            <a:ext cx="6815669" cy="1515533"/>
          </a:xfrm>
        </p:spPr>
        <p:txBody>
          <a:bodyPr>
            <a:noAutofit/>
          </a:bodyPr>
          <a:lstStyle/>
          <a:p>
            <a:r>
              <a:rPr lang="fr-FR" sz="4400" b="1" dirty="0">
                <a:solidFill>
                  <a:prstClr val="black"/>
                </a:solidFill>
              </a:rPr>
              <a:t>La distribution des  pouvoirs sans indication du nom du mandataire</a:t>
            </a:r>
            <a:r>
              <a:rPr lang="fr-FR" sz="4400" dirty="0">
                <a:solidFill>
                  <a:prstClr val="black"/>
                </a:solidFill>
              </a:rPr>
              <a:t>.</a:t>
            </a:r>
            <a:endParaRPr lang="fr-FR" sz="4400" dirty="0"/>
          </a:p>
        </p:txBody>
      </p:sp>
      <p:pic>
        <p:nvPicPr>
          <p:cNvPr id="3" name="Picture 3" descr="f8df1bef-6142-4e4a-b0fa-a0c9dc9f2f98@mxp5">
            <a:extLst>
              <a:ext uri="{FF2B5EF4-FFF2-40B4-BE49-F238E27FC236}">
                <a16:creationId xmlns:a16="http://schemas.microsoft.com/office/drawing/2014/main" id="{A6131EA7-F329-6513-28E5-614CE2153E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691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791" y="717443"/>
            <a:ext cx="10716418" cy="1020822"/>
          </a:xfrm>
          <a:solidFill>
            <a:schemeClr val="bg1"/>
          </a:solidFill>
        </p:spPr>
        <p:txBody>
          <a:bodyPr>
            <a:normAutofit fontScale="90000"/>
          </a:bodyPr>
          <a:lstStyle/>
          <a:p>
            <a:r>
              <a:rPr lang="fr-FR" b="1" dirty="0"/>
              <a:t>Les règles de distribution des pouvoirs en blanc envoyés au syndic.</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52935602"/>
              </p:ext>
            </p:extLst>
          </p:nvPr>
        </p:nvGraphicFramePr>
        <p:xfrm>
          <a:off x="804249" y="1990846"/>
          <a:ext cx="10583502" cy="4274046"/>
        </p:xfrm>
        <a:graphic>
          <a:graphicData uri="http://schemas.openxmlformats.org/drawingml/2006/table">
            <a:tbl>
              <a:tblPr firstRow="1" bandRow="1">
                <a:tableStyleId>{5C22544A-7EE6-4342-B048-85BDC9FD1C3A}</a:tableStyleId>
              </a:tblPr>
              <a:tblGrid>
                <a:gridCol w="5291751">
                  <a:extLst>
                    <a:ext uri="{9D8B030D-6E8A-4147-A177-3AD203B41FA5}">
                      <a16:colId xmlns:a16="http://schemas.microsoft.com/office/drawing/2014/main" val="20000"/>
                    </a:ext>
                  </a:extLst>
                </a:gridCol>
                <a:gridCol w="5291751">
                  <a:extLst>
                    <a:ext uri="{9D8B030D-6E8A-4147-A177-3AD203B41FA5}">
                      <a16:colId xmlns:a16="http://schemas.microsoft.com/office/drawing/2014/main" val="20001"/>
                    </a:ext>
                  </a:extLst>
                </a:gridCol>
              </a:tblGrid>
              <a:tr h="5250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Article 22 de la loi du 10 juillet 1965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Article 15-1</a:t>
                      </a:r>
                      <a:r>
                        <a:rPr lang="fr-FR" baseline="0" dirty="0"/>
                        <a:t> du décret du 17 mars 1967 </a:t>
                      </a:r>
                      <a:endParaRPr lang="fr-FR" dirty="0"/>
                    </a:p>
                  </a:txBody>
                  <a:tcPr/>
                </a:tc>
                <a:extLst>
                  <a:ext uri="{0D108BD9-81ED-4DB2-BD59-A6C34878D82A}">
                    <a16:rowId xmlns:a16="http://schemas.microsoft.com/office/drawing/2014/main" val="10000"/>
                  </a:ext>
                </a:extLst>
              </a:tr>
              <a:tr h="3624705">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Lorsque le syndic a reçu des mandats sans indication de mandataire, il ne peut </a:t>
                      </a:r>
                      <a:r>
                        <a:rPr lang="fr-FR" sz="2000" b="0" i="0" kern="1200" dirty="0">
                          <a:solidFill>
                            <a:srgbClr val="FF0000"/>
                          </a:solidFill>
                          <a:effectLst/>
                          <a:latin typeface="+mn-lt"/>
                          <a:ea typeface="+mn-ea"/>
                          <a:cs typeface="+mn-cs"/>
                        </a:rPr>
                        <a:t>ni les conserver </a:t>
                      </a:r>
                      <a:r>
                        <a:rPr lang="fr-FR" sz="2000" b="0" i="0" kern="1200" dirty="0">
                          <a:solidFill>
                            <a:schemeClr val="dk1"/>
                          </a:solidFill>
                          <a:effectLst/>
                          <a:latin typeface="+mn-lt"/>
                          <a:ea typeface="+mn-ea"/>
                          <a:cs typeface="+mn-cs"/>
                        </a:rPr>
                        <a:t>pour voter en son nom, </a:t>
                      </a:r>
                      <a:r>
                        <a:rPr lang="fr-FR" sz="2000" b="0" i="0" kern="1200" dirty="0">
                          <a:solidFill>
                            <a:srgbClr val="FF0000"/>
                          </a:solidFill>
                          <a:effectLst/>
                          <a:latin typeface="+mn-lt"/>
                          <a:ea typeface="+mn-ea"/>
                          <a:cs typeface="+mn-cs"/>
                        </a:rPr>
                        <a:t>ni les distribuer </a:t>
                      </a:r>
                      <a:r>
                        <a:rPr lang="fr-FR" sz="2000" b="0" i="0" kern="1200" dirty="0">
                          <a:solidFill>
                            <a:schemeClr val="dk1"/>
                          </a:solidFill>
                          <a:effectLst/>
                          <a:latin typeface="+mn-lt"/>
                          <a:ea typeface="+mn-ea"/>
                          <a:cs typeface="+mn-cs"/>
                        </a:rPr>
                        <a:t>lui-même aux mandataires qu'il choisit.</a:t>
                      </a:r>
                      <a:endParaRPr lang="fr-FR" sz="2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Le syndic qui reçoit</a:t>
                      </a:r>
                      <a:r>
                        <a:rPr lang="fr-FR" sz="2000" b="0" i="0" kern="1200" baseline="0" dirty="0">
                          <a:solidFill>
                            <a:schemeClr val="dk1"/>
                          </a:solidFill>
                          <a:effectLst/>
                          <a:latin typeface="+mn-lt"/>
                          <a:ea typeface="+mn-ea"/>
                          <a:cs typeface="+mn-cs"/>
                        </a:rPr>
                        <a:t> (…)</a:t>
                      </a:r>
                      <a:r>
                        <a:rPr lang="fr-FR" sz="2000" b="0" i="0" kern="1200" dirty="0">
                          <a:solidFill>
                            <a:schemeClr val="dk1"/>
                          </a:solidFill>
                          <a:effectLst/>
                          <a:latin typeface="+mn-lt"/>
                          <a:ea typeface="+mn-ea"/>
                          <a:cs typeface="+mn-cs"/>
                        </a:rPr>
                        <a:t> un mandat avec délégation de vote sans indication du nom du mandataire, remet ce mandat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en début de réunion </a:t>
                      </a:r>
                      <a:r>
                        <a:rPr lang="fr-FR" sz="2000" b="0" i="0" kern="1200" dirty="0">
                          <a:solidFill>
                            <a:srgbClr val="FF0000"/>
                          </a:solidFill>
                          <a:effectLst/>
                          <a:latin typeface="+mn-lt"/>
                          <a:ea typeface="+mn-ea"/>
                          <a:cs typeface="+mn-cs"/>
                        </a:rPr>
                        <a:t>au président du conseil syndical</a:t>
                      </a:r>
                      <a:r>
                        <a:rPr lang="fr-FR" sz="2000" b="0" i="0" kern="1200" dirty="0">
                          <a:solidFill>
                            <a:schemeClr val="dk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ou à défaut à </a:t>
                      </a:r>
                      <a:r>
                        <a:rPr lang="fr-FR" sz="2000" b="0" i="0" kern="1200" dirty="0">
                          <a:solidFill>
                            <a:srgbClr val="FF0000"/>
                          </a:solidFill>
                          <a:effectLst/>
                          <a:latin typeface="+mn-lt"/>
                          <a:ea typeface="+mn-ea"/>
                          <a:cs typeface="+mn-cs"/>
                        </a:rPr>
                        <a:t>un membre du conseil syndical</a:t>
                      </a:r>
                      <a:r>
                        <a:rPr lang="fr-FR" sz="2000" b="0" i="0" kern="1200" dirty="0">
                          <a:solidFill>
                            <a:schemeClr val="dk1"/>
                          </a:solidFill>
                          <a:effectLst/>
                          <a:latin typeface="+mn-lt"/>
                          <a:ea typeface="+mn-ea"/>
                          <a:cs typeface="+mn-cs"/>
                        </a:rPr>
                        <a:t>, afin qu'il désigne un mandataire pour exercer cette délégation de vote.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2000" b="0" i="0" kern="1200" dirty="0">
                          <a:solidFill>
                            <a:schemeClr val="dk1"/>
                          </a:solidFill>
                          <a:effectLst/>
                          <a:latin typeface="+mn-lt"/>
                          <a:ea typeface="+mn-ea"/>
                          <a:cs typeface="+mn-cs"/>
                        </a:rPr>
                        <a:t>En leur absence ou à défaut de conseil syndical, le syndic remet aux mêmes fins ce mandat au </a:t>
                      </a:r>
                      <a:r>
                        <a:rPr lang="fr-FR" sz="2000" b="0" i="0" kern="1200" dirty="0">
                          <a:solidFill>
                            <a:srgbClr val="FF0000"/>
                          </a:solidFill>
                          <a:effectLst/>
                          <a:latin typeface="+mn-lt"/>
                          <a:ea typeface="+mn-ea"/>
                          <a:cs typeface="+mn-cs"/>
                        </a:rPr>
                        <a:t>président de séance</a:t>
                      </a:r>
                      <a:r>
                        <a:rPr lang="fr-FR" sz="2000" b="0" i="0" kern="1200" dirty="0">
                          <a:solidFill>
                            <a:schemeClr val="dk1"/>
                          </a:solidFill>
                          <a:effectLst/>
                          <a:latin typeface="+mn-lt"/>
                          <a:ea typeface="+mn-ea"/>
                          <a:cs typeface="+mn-cs"/>
                        </a:rPr>
                        <a:t> désigné par l'assemblée générale.</a:t>
                      </a:r>
                      <a:endParaRPr lang="fr-FR"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6786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53489" y="1678861"/>
            <a:ext cx="7188451" cy="1707804"/>
          </a:xfrm>
        </p:spPr>
        <p:txBody>
          <a:bodyPr/>
          <a:lstStyle/>
          <a:p>
            <a:r>
              <a:rPr lang="fr-FR" sz="4800" b="1" dirty="0"/>
              <a:t>La remise des pouvoirs de vote.</a:t>
            </a:r>
            <a:endParaRPr lang="fr-FR" sz="4800" dirty="0"/>
          </a:p>
        </p:txBody>
      </p:sp>
      <p:pic>
        <p:nvPicPr>
          <p:cNvPr id="2" name="Picture 3" descr="f8df1bef-6142-4e4a-b0fa-a0c9dc9f2f98@mxp5">
            <a:extLst>
              <a:ext uri="{FF2B5EF4-FFF2-40B4-BE49-F238E27FC236}">
                <a16:creationId xmlns:a16="http://schemas.microsoft.com/office/drawing/2014/main" id="{3E5163A1-8E34-85E1-75D8-0A1BA34AA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121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290153"/>
            <a:ext cx="9601196" cy="1303867"/>
          </a:xfrm>
        </p:spPr>
        <p:txBody>
          <a:bodyPr>
            <a:normAutofit fontScale="90000"/>
          </a:bodyPr>
          <a:lstStyle/>
          <a:p>
            <a:r>
              <a:rPr lang="fr-FR" b="1" dirty="0"/>
              <a:t>La limite de la détention de pouvoir. 1/2</a:t>
            </a:r>
            <a:endParaRPr lang="fr-FR" dirty="0"/>
          </a:p>
        </p:txBody>
      </p:sp>
      <p:sp>
        <p:nvSpPr>
          <p:cNvPr id="3" name="Espace réservé du contenu 2"/>
          <p:cNvSpPr>
            <a:spLocks noGrp="1"/>
          </p:cNvSpPr>
          <p:nvPr>
            <p:ph idx="1"/>
          </p:nvPr>
        </p:nvSpPr>
        <p:spPr>
          <a:xfrm>
            <a:off x="700216" y="1365053"/>
            <a:ext cx="10791567" cy="4879227"/>
          </a:xfrm>
          <a:solidFill>
            <a:schemeClr val="bg1"/>
          </a:solidFill>
          <a:ln w="12700">
            <a:noFill/>
          </a:ln>
        </p:spPr>
        <p:txBody>
          <a:bodyPr>
            <a:noAutofit/>
          </a:bodyPr>
          <a:lstStyle/>
          <a:p>
            <a:pPr marL="0" indent="0" algn="ctr">
              <a:buNone/>
            </a:pPr>
            <a:r>
              <a:rPr lang="fr-FR" b="1" u="sng" dirty="0"/>
              <a:t>Article 22 de la loi du 10 juillet 1965 :</a:t>
            </a:r>
          </a:p>
          <a:p>
            <a:r>
              <a:rPr lang="fr-FR" sz="2000" b="1" dirty="0"/>
              <a:t>Ne peuvent recevoir de mandat pour représenter un copropriétaire :</a:t>
            </a:r>
          </a:p>
          <a:p>
            <a:pPr marL="0" indent="0">
              <a:buNone/>
            </a:pPr>
            <a:r>
              <a:rPr lang="fr-FR" sz="2000" b="1" dirty="0"/>
              <a:t>1° </a:t>
            </a:r>
            <a:r>
              <a:rPr lang="fr-FR" sz="2000" b="1" dirty="0">
                <a:solidFill>
                  <a:srgbClr val="FF0000"/>
                </a:solidFill>
              </a:rPr>
              <a:t>Le syndic</a:t>
            </a:r>
            <a:r>
              <a:rPr lang="fr-FR" sz="2000" b="1" dirty="0"/>
              <a:t>, son conjoint, le partenaire lié à lui par un pacte civil de solidarité, son concubin ;</a:t>
            </a:r>
          </a:p>
          <a:p>
            <a:pPr marL="0" indent="0">
              <a:buNone/>
            </a:pPr>
            <a:br>
              <a:rPr lang="fr-FR" sz="2000" b="1" dirty="0"/>
            </a:br>
            <a:r>
              <a:rPr lang="fr-FR" sz="2000" b="1" dirty="0"/>
              <a:t>2° Les ascendants et descendants du syndic ainsi que ceux de son conjoint ou du partenaire lié à lui par un pacte civil de solidarité ou de son concubin ;</a:t>
            </a:r>
          </a:p>
          <a:p>
            <a:pPr marL="0" indent="0">
              <a:buNone/>
            </a:pPr>
            <a:br>
              <a:rPr lang="fr-FR" sz="2000" b="1" dirty="0"/>
            </a:br>
            <a:r>
              <a:rPr lang="fr-FR" sz="2000" b="1" dirty="0"/>
              <a:t>3° Les préposés du syndic, leur conjoint, le partenaire lié à eux par un pacte civil de solidarité, leur concubin ;</a:t>
            </a:r>
          </a:p>
          <a:p>
            <a:pPr marL="0" indent="0">
              <a:buNone/>
            </a:pPr>
            <a:br>
              <a:rPr lang="fr-FR" sz="2000" b="1" dirty="0"/>
            </a:br>
            <a:r>
              <a:rPr lang="fr-FR" sz="2000" b="1" dirty="0"/>
              <a:t>4° Les ascendants et descendants </a:t>
            </a:r>
            <a:r>
              <a:rPr lang="fr-FR" sz="2000" b="1" dirty="0">
                <a:solidFill>
                  <a:schemeClr val="tx1"/>
                </a:solidFill>
              </a:rPr>
              <a:t>des</a:t>
            </a:r>
            <a:r>
              <a:rPr lang="fr-FR" sz="2000" b="1" dirty="0">
                <a:solidFill>
                  <a:srgbClr val="FF0000"/>
                </a:solidFill>
              </a:rPr>
              <a:t> préposés du syndic </a:t>
            </a:r>
            <a:r>
              <a:rPr lang="fr-FR" sz="2000" b="1" dirty="0"/>
              <a:t>ainsi que ceux de leur conjoint ou du partenaire lié à eux par un pacte civil de solidarité ou de leur concubin.</a:t>
            </a:r>
          </a:p>
        </p:txBody>
      </p:sp>
    </p:spTree>
    <p:extLst>
      <p:ext uri="{BB962C8B-B14F-4D97-AF65-F5344CB8AC3E}">
        <p14:creationId xmlns:p14="http://schemas.microsoft.com/office/powerpoint/2010/main" val="168722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D84B75-8548-44B4-AB6E-59F752498D66}"/>
              </a:ext>
            </a:extLst>
          </p:cNvPr>
          <p:cNvSpPr/>
          <p:nvPr/>
        </p:nvSpPr>
        <p:spPr>
          <a:xfrm>
            <a:off x="1295402" y="2285999"/>
            <a:ext cx="9776986" cy="38477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1295402" y="596787"/>
            <a:ext cx="9601196" cy="651934"/>
          </a:xfrm>
        </p:spPr>
        <p:txBody>
          <a:bodyPr>
            <a:normAutofit fontScale="90000"/>
          </a:bodyPr>
          <a:lstStyle/>
          <a:p>
            <a:r>
              <a:rPr lang="fr-FR" b="1" dirty="0"/>
              <a:t>La limite de la détention de pouvoir. 2/2</a:t>
            </a:r>
            <a:endParaRPr lang="fr-FR" dirty="0"/>
          </a:p>
        </p:txBody>
      </p:sp>
      <p:sp>
        <p:nvSpPr>
          <p:cNvPr id="3" name="Espace réservé du contenu 2"/>
          <p:cNvSpPr>
            <a:spLocks noGrp="1"/>
          </p:cNvSpPr>
          <p:nvPr>
            <p:ph idx="1"/>
          </p:nvPr>
        </p:nvSpPr>
        <p:spPr>
          <a:xfrm>
            <a:off x="957220" y="1248721"/>
            <a:ext cx="10429101" cy="5105779"/>
          </a:xfrm>
        </p:spPr>
        <p:txBody>
          <a:bodyPr>
            <a:normAutofit fontScale="70000" lnSpcReduction="20000"/>
          </a:bodyPr>
          <a:lstStyle/>
          <a:p>
            <a:pPr marL="0" indent="0" algn="ctr">
              <a:buNone/>
            </a:pPr>
            <a:r>
              <a:rPr lang="fr-FR" sz="3300" b="1" u="sng" dirty="0"/>
              <a:t>Article 22 de la loi du 10 juillet 1965 :</a:t>
            </a:r>
          </a:p>
          <a:p>
            <a:r>
              <a:rPr lang="fr-FR" sz="3100" dirty="0"/>
              <a:t>Lorsqu'un copropriétaire possède une quote-part des parties communes </a:t>
            </a:r>
            <a:r>
              <a:rPr lang="fr-FR" sz="3100" dirty="0">
                <a:solidFill>
                  <a:srgbClr val="FF0000"/>
                </a:solidFill>
              </a:rPr>
              <a:t>supérieure à la moitié</a:t>
            </a:r>
            <a:r>
              <a:rPr lang="fr-FR" sz="3100" dirty="0"/>
              <a:t>, le nombre de voix dont il dispose est réduit </a:t>
            </a:r>
            <a:r>
              <a:rPr lang="fr-FR" sz="3100" dirty="0">
                <a:solidFill>
                  <a:srgbClr val="FF0000"/>
                </a:solidFill>
                <a:highlight>
                  <a:srgbClr val="00FFFF"/>
                </a:highlight>
              </a:rPr>
              <a:t>à la somme des voix des autres copropriétaires</a:t>
            </a:r>
            <a:r>
              <a:rPr lang="fr-FR" sz="3100" dirty="0">
                <a:highlight>
                  <a:srgbClr val="00FFFF"/>
                </a:highlight>
              </a:rPr>
              <a:t>.</a:t>
            </a:r>
          </a:p>
          <a:p>
            <a:pPr marL="0" indent="0">
              <a:buNone/>
            </a:pPr>
            <a:endParaRPr lang="fr-FR" sz="2600" dirty="0"/>
          </a:p>
          <a:p>
            <a:pPr marL="0" indent="0">
              <a:buNone/>
            </a:pPr>
            <a:endParaRPr lang="fr-FR" sz="2600" dirty="0"/>
          </a:p>
          <a:p>
            <a:pPr marL="0" indent="0">
              <a:buNone/>
            </a:pPr>
            <a:endParaRPr lang="fr-FR" sz="2600" dirty="0"/>
          </a:p>
          <a:p>
            <a:r>
              <a:rPr lang="fr-FR" sz="3100" dirty="0"/>
              <a:t>Tout copropriétaire peut déléguer son droit de vote à un mandataire, que ce dernier </a:t>
            </a:r>
            <a:r>
              <a:rPr lang="fr-FR" sz="3100" dirty="0">
                <a:solidFill>
                  <a:srgbClr val="FF0000"/>
                </a:solidFill>
              </a:rPr>
              <a:t>soit ou non membre du syndicat</a:t>
            </a:r>
            <a:r>
              <a:rPr lang="fr-FR" sz="3100" dirty="0"/>
              <a:t>. </a:t>
            </a:r>
          </a:p>
          <a:p>
            <a:r>
              <a:rPr lang="fr-FR" sz="3100" dirty="0"/>
              <a:t>Tout mandataire désigné </a:t>
            </a:r>
            <a:r>
              <a:rPr lang="fr-FR" sz="3100" dirty="0">
                <a:solidFill>
                  <a:srgbClr val="FF0000"/>
                </a:solidFill>
              </a:rPr>
              <a:t>peut subdéléguer son mandat </a:t>
            </a:r>
            <a:r>
              <a:rPr lang="fr-FR" sz="3100" dirty="0"/>
              <a:t>à une autre personne, à condition que cela </a:t>
            </a:r>
            <a:r>
              <a:rPr lang="fr-FR" sz="3100" dirty="0">
                <a:solidFill>
                  <a:srgbClr val="FF0000"/>
                </a:solidFill>
              </a:rPr>
              <a:t>ne soit pas interdit </a:t>
            </a:r>
            <a:r>
              <a:rPr lang="fr-FR" sz="3100" dirty="0"/>
              <a:t>par le mandat. </a:t>
            </a:r>
          </a:p>
          <a:p>
            <a:r>
              <a:rPr lang="fr-FR" sz="3100" dirty="0"/>
              <a:t>Chaque mandataire ne peut, à quelque titre que ce soit, recevoir plus de </a:t>
            </a:r>
            <a:r>
              <a:rPr lang="fr-FR" sz="3100" dirty="0">
                <a:solidFill>
                  <a:srgbClr val="FF0000"/>
                </a:solidFill>
              </a:rPr>
              <a:t>trois délégations de vote</a:t>
            </a:r>
            <a:r>
              <a:rPr lang="fr-FR" sz="3100" dirty="0"/>
              <a:t>. Toutefois, un mandataire peut recevoir </a:t>
            </a:r>
            <a:r>
              <a:rPr lang="fr-FR" sz="3100" dirty="0">
                <a:solidFill>
                  <a:srgbClr val="FF0000"/>
                </a:solidFill>
              </a:rPr>
              <a:t>plus de trois délégations </a:t>
            </a:r>
            <a:r>
              <a:rPr lang="fr-FR" sz="3100" dirty="0"/>
              <a:t>de vote si le total des voix dont il dispose lui-même et de celles de ses mandants n'excède pas </a:t>
            </a:r>
            <a:r>
              <a:rPr lang="fr-FR" sz="3100" dirty="0">
                <a:solidFill>
                  <a:srgbClr val="FF0000"/>
                </a:solidFill>
              </a:rPr>
              <a:t>10 % des voix </a:t>
            </a:r>
            <a:r>
              <a:rPr lang="fr-FR" sz="3100" dirty="0"/>
              <a:t>du syndicat. </a:t>
            </a:r>
          </a:p>
          <a:p>
            <a:pPr marL="0" indent="0">
              <a:buNone/>
            </a:pPr>
            <a:endParaRPr lang="fr-FR" dirty="0"/>
          </a:p>
        </p:txBody>
      </p:sp>
      <p:sp>
        <p:nvSpPr>
          <p:cNvPr id="4" name="Rectangle 3"/>
          <p:cNvSpPr/>
          <p:nvPr/>
        </p:nvSpPr>
        <p:spPr>
          <a:xfrm>
            <a:off x="1496229" y="2612318"/>
            <a:ext cx="2174892" cy="721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SYNDICAT DES COPROPRIÉTAIRES </a:t>
            </a:r>
          </a:p>
          <a:p>
            <a:pPr algn="ctr"/>
            <a:r>
              <a:rPr lang="fr-FR" sz="1600" dirty="0"/>
              <a:t>100% des voix</a:t>
            </a:r>
          </a:p>
        </p:txBody>
      </p:sp>
      <p:sp>
        <p:nvSpPr>
          <p:cNvPr id="5" name="Rectangle 4"/>
          <p:cNvSpPr/>
          <p:nvPr/>
        </p:nvSpPr>
        <p:spPr>
          <a:xfrm>
            <a:off x="4941093" y="2644300"/>
            <a:ext cx="1944762" cy="7216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a:t>Copropriétaire A</a:t>
            </a:r>
          </a:p>
          <a:p>
            <a:pPr algn="ctr"/>
            <a:r>
              <a:rPr lang="fr-FR" dirty="0"/>
              <a:t>51% des voix</a:t>
            </a:r>
          </a:p>
        </p:txBody>
      </p:sp>
      <p:sp>
        <p:nvSpPr>
          <p:cNvPr id="6" name="Rectangle 5"/>
          <p:cNvSpPr/>
          <p:nvPr/>
        </p:nvSpPr>
        <p:spPr>
          <a:xfrm>
            <a:off x="8437587" y="2644300"/>
            <a:ext cx="2183272" cy="7216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a:t>Copropriétaire A</a:t>
            </a:r>
          </a:p>
          <a:p>
            <a:pPr algn="ctr"/>
            <a:r>
              <a:rPr lang="fr-FR" dirty="0"/>
              <a:t>49% des voix</a:t>
            </a:r>
          </a:p>
        </p:txBody>
      </p:sp>
      <p:sp>
        <p:nvSpPr>
          <p:cNvPr id="7" name="Flèche droite 6"/>
          <p:cNvSpPr/>
          <p:nvPr/>
        </p:nvSpPr>
        <p:spPr>
          <a:xfrm>
            <a:off x="7250908" y="2816897"/>
            <a:ext cx="848497" cy="222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02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AE4A5-E155-335E-170A-4399AB6F1E5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5F008C1-A8DB-FF52-E68E-BEA015AA15A8}"/>
              </a:ext>
            </a:extLst>
          </p:cNvPr>
          <p:cNvSpPr>
            <a:spLocks noGrp="1"/>
          </p:cNvSpPr>
          <p:nvPr>
            <p:ph type="title"/>
          </p:nvPr>
        </p:nvSpPr>
        <p:spPr>
          <a:xfrm>
            <a:off x="2208651" y="-369905"/>
            <a:ext cx="8596668" cy="1320800"/>
          </a:xfrm>
        </p:spPr>
        <p:txBody>
          <a:bodyPr/>
          <a:lstStyle/>
          <a:p>
            <a:pPr algn="ctr"/>
            <a:r>
              <a:rPr lang="fr-FR" dirty="0"/>
              <a:t>Les syndics : un double jeu</a:t>
            </a:r>
          </a:p>
        </p:txBody>
      </p:sp>
      <p:graphicFrame>
        <p:nvGraphicFramePr>
          <p:cNvPr id="4" name="Espace réservé du contenu 3">
            <a:extLst>
              <a:ext uri="{FF2B5EF4-FFF2-40B4-BE49-F238E27FC236}">
                <a16:creationId xmlns:a16="http://schemas.microsoft.com/office/drawing/2014/main" id="{BB5893DD-A19B-8AEF-2609-38B43F47CA19}"/>
              </a:ext>
            </a:extLst>
          </p:cNvPr>
          <p:cNvGraphicFramePr>
            <a:graphicFrameLocks noGrp="1"/>
          </p:cNvGraphicFramePr>
          <p:nvPr>
            <p:ph idx="1"/>
          </p:nvPr>
        </p:nvGraphicFramePr>
        <p:xfrm>
          <a:off x="1351544" y="1082900"/>
          <a:ext cx="10310883" cy="562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à coins arrondis 7">
            <a:extLst>
              <a:ext uri="{FF2B5EF4-FFF2-40B4-BE49-F238E27FC236}">
                <a16:creationId xmlns:a16="http://schemas.microsoft.com/office/drawing/2014/main" id="{8377DB4A-4443-66CC-E9F5-D6CA5CF89A36}"/>
              </a:ext>
            </a:extLst>
          </p:cNvPr>
          <p:cNvSpPr/>
          <p:nvPr/>
        </p:nvSpPr>
        <p:spPr>
          <a:xfrm>
            <a:off x="9113416" y="1082900"/>
            <a:ext cx="2381060" cy="1153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Tw Cen MT" panose="020B0602020104020603"/>
                <a:ea typeface="+mn-ea"/>
                <a:cs typeface="+mn-cs"/>
              </a:rPr>
              <a:t>Syndic apporteur d’affaires </a:t>
            </a:r>
          </a:p>
        </p:txBody>
      </p:sp>
      <p:sp>
        <p:nvSpPr>
          <p:cNvPr id="9" name="Rectangle à coins arrondis 8">
            <a:extLst>
              <a:ext uri="{FF2B5EF4-FFF2-40B4-BE49-F238E27FC236}">
                <a16:creationId xmlns:a16="http://schemas.microsoft.com/office/drawing/2014/main" id="{A2D26D82-ED5F-3C89-8A67-B54571AED0D0}"/>
              </a:ext>
            </a:extLst>
          </p:cNvPr>
          <p:cNvSpPr/>
          <p:nvPr/>
        </p:nvSpPr>
        <p:spPr>
          <a:xfrm rot="317866">
            <a:off x="9467581" y="2824680"/>
            <a:ext cx="1892174" cy="3005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rPr>
              <a:t>Augmentation des profits du groupe du cabinet de syndic par le biais de son client syndicat des copropriétaires</a:t>
            </a:r>
          </a:p>
        </p:txBody>
      </p:sp>
      <p:sp>
        <p:nvSpPr>
          <p:cNvPr id="6" name="Rectangle 5">
            <a:extLst>
              <a:ext uri="{FF2B5EF4-FFF2-40B4-BE49-F238E27FC236}">
                <a16:creationId xmlns:a16="http://schemas.microsoft.com/office/drawing/2014/main" id="{D3E7CFB9-1496-0B18-2D42-2BDA9BC72C39}"/>
              </a:ext>
            </a:extLst>
          </p:cNvPr>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188697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061" y="647122"/>
            <a:ext cx="6944174" cy="560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Arial" panose="020B0604020202020204" pitchFamily="34" charset="0"/>
                <a:cs typeface="Arial" panose="020B0604020202020204" pitchFamily="34" charset="0"/>
              </a:rPr>
              <a:t>Millièmes totaux de la copropriété : 10 000°</a:t>
            </a:r>
          </a:p>
          <a:p>
            <a:pPr algn="ctr"/>
            <a:r>
              <a:rPr lang="fr-FR" sz="1600" b="1" dirty="0">
                <a:latin typeface="Arial" panose="020B0604020202020204" pitchFamily="34" charset="0"/>
                <a:cs typeface="Arial" panose="020B0604020202020204" pitchFamily="34" charset="0"/>
              </a:rPr>
              <a:t>10% - 1 000°</a:t>
            </a:r>
          </a:p>
        </p:txBody>
      </p:sp>
      <p:sp>
        <p:nvSpPr>
          <p:cNvPr id="9" name="Rectangle 8"/>
          <p:cNvSpPr/>
          <p:nvPr/>
        </p:nvSpPr>
        <p:spPr>
          <a:xfrm>
            <a:off x="1231554" y="1455650"/>
            <a:ext cx="1982426"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Millièmes propres : 120</a:t>
            </a:r>
            <a:r>
              <a:rPr lang="fr-FR" sz="1100" b="1" dirty="0">
                <a:solidFill>
                  <a:schemeClr val="tx1"/>
                </a:solidFill>
                <a:latin typeface="Arial" panose="020B0604020202020204" pitchFamily="34" charset="0"/>
                <a:cs typeface="Arial" panose="020B0604020202020204" pitchFamily="34" charset="0"/>
              </a:rPr>
              <a:t>°</a:t>
            </a:r>
          </a:p>
        </p:txBody>
      </p:sp>
      <p:sp>
        <p:nvSpPr>
          <p:cNvPr id="10" name="Rectangle 9"/>
          <p:cNvSpPr/>
          <p:nvPr/>
        </p:nvSpPr>
        <p:spPr>
          <a:xfrm>
            <a:off x="1400430" y="2337745"/>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1 : 100°</a:t>
            </a:r>
          </a:p>
        </p:txBody>
      </p:sp>
      <p:sp>
        <p:nvSpPr>
          <p:cNvPr id="15" name="Rectangle 14"/>
          <p:cNvSpPr/>
          <p:nvPr/>
        </p:nvSpPr>
        <p:spPr>
          <a:xfrm>
            <a:off x="4946821" y="1454622"/>
            <a:ext cx="2078668"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Millièmes propres : 120°</a:t>
            </a:r>
          </a:p>
        </p:txBody>
      </p:sp>
      <p:sp>
        <p:nvSpPr>
          <p:cNvPr id="16" name="Rectangle 15"/>
          <p:cNvSpPr/>
          <p:nvPr/>
        </p:nvSpPr>
        <p:spPr>
          <a:xfrm>
            <a:off x="8670323" y="1454622"/>
            <a:ext cx="2078668"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Millièmes propres : 120</a:t>
            </a:r>
            <a:r>
              <a:rPr lang="fr-FR" sz="1100" b="1" dirty="0">
                <a:solidFill>
                  <a:schemeClr val="tx1"/>
                </a:solidFill>
                <a:latin typeface="Arial" panose="020B0604020202020204" pitchFamily="34" charset="0"/>
                <a:cs typeface="Arial" panose="020B0604020202020204" pitchFamily="34" charset="0"/>
              </a:rPr>
              <a:t>°</a:t>
            </a:r>
          </a:p>
        </p:txBody>
      </p:sp>
      <p:sp>
        <p:nvSpPr>
          <p:cNvPr id="17" name="Rectangle 16"/>
          <p:cNvSpPr/>
          <p:nvPr/>
        </p:nvSpPr>
        <p:spPr>
          <a:xfrm>
            <a:off x="1400430" y="2841665"/>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2 : 220°</a:t>
            </a:r>
          </a:p>
        </p:txBody>
      </p:sp>
      <p:sp>
        <p:nvSpPr>
          <p:cNvPr id="18" name="Rectangle 17"/>
          <p:cNvSpPr/>
          <p:nvPr/>
        </p:nvSpPr>
        <p:spPr>
          <a:xfrm>
            <a:off x="1400430" y="3323063"/>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3 : 80°</a:t>
            </a:r>
          </a:p>
        </p:txBody>
      </p:sp>
      <p:sp>
        <p:nvSpPr>
          <p:cNvPr id="19" name="Rectangle 18"/>
          <p:cNvSpPr/>
          <p:nvPr/>
        </p:nvSpPr>
        <p:spPr>
          <a:xfrm>
            <a:off x="1400430" y="3804461"/>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4 : 160°</a:t>
            </a:r>
          </a:p>
        </p:txBody>
      </p:sp>
      <p:sp>
        <p:nvSpPr>
          <p:cNvPr id="20" name="Rectangle 19"/>
          <p:cNvSpPr/>
          <p:nvPr/>
        </p:nvSpPr>
        <p:spPr>
          <a:xfrm>
            <a:off x="1400430" y="4285859"/>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5 : 120°</a:t>
            </a:r>
          </a:p>
        </p:txBody>
      </p:sp>
      <p:sp>
        <p:nvSpPr>
          <p:cNvPr id="21" name="Rectangle 20"/>
          <p:cNvSpPr/>
          <p:nvPr/>
        </p:nvSpPr>
        <p:spPr>
          <a:xfrm>
            <a:off x="1231554" y="5121621"/>
            <a:ext cx="1886465" cy="364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Nombre de millièmes représentés : </a:t>
            </a:r>
            <a:r>
              <a:rPr lang="fr-FR" sz="1400" b="1" dirty="0">
                <a:solidFill>
                  <a:srgbClr val="00B050"/>
                </a:solidFill>
                <a:latin typeface="Arial" panose="020B0604020202020204" pitchFamily="34" charset="0"/>
                <a:cs typeface="Arial" panose="020B0604020202020204" pitchFamily="34" charset="0"/>
              </a:rPr>
              <a:t>800°</a:t>
            </a:r>
            <a:endParaRPr lang="fr-FR" sz="1200" b="1" dirty="0">
              <a:solidFill>
                <a:srgbClr val="00B050"/>
              </a:solidFill>
              <a:latin typeface="Arial" panose="020B0604020202020204" pitchFamily="34" charset="0"/>
              <a:cs typeface="Arial" panose="020B0604020202020204" pitchFamily="34" charset="0"/>
            </a:endParaRPr>
          </a:p>
        </p:txBody>
      </p:sp>
      <p:sp>
        <p:nvSpPr>
          <p:cNvPr id="22" name="Plus 21"/>
          <p:cNvSpPr/>
          <p:nvPr/>
        </p:nvSpPr>
        <p:spPr>
          <a:xfrm>
            <a:off x="1894699" y="1816314"/>
            <a:ext cx="560173" cy="5107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Plus 22"/>
          <p:cNvSpPr/>
          <p:nvPr/>
        </p:nvSpPr>
        <p:spPr>
          <a:xfrm>
            <a:off x="5609967" y="1816314"/>
            <a:ext cx="560173" cy="5107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Plus 23"/>
          <p:cNvSpPr/>
          <p:nvPr/>
        </p:nvSpPr>
        <p:spPr>
          <a:xfrm>
            <a:off x="9325235" y="1804084"/>
            <a:ext cx="560173" cy="51074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moticône 24"/>
          <p:cNvSpPr/>
          <p:nvPr/>
        </p:nvSpPr>
        <p:spPr>
          <a:xfrm>
            <a:off x="1762897" y="5626443"/>
            <a:ext cx="807308" cy="56017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gal 25"/>
          <p:cNvSpPr/>
          <p:nvPr/>
        </p:nvSpPr>
        <p:spPr>
          <a:xfrm>
            <a:off x="1886464" y="4703805"/>
            <a:ext cx="560173" cy="3439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Rectangle 26"/>
          <p:cNvSpPr/>
          <p:nvPr/>
        </p:nvSpPr>
        <p:spPr>
          <a:xfrm>
            <a:off x="5169243" y="2466721"/>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1 : 420°</a:t>
            </a:r>
          </a:p>
        </p:txBody>
      </p:sp>
      <p:sp>
        <p:nvSpPr>
          <p:cNvPr id="28" name="Rectangle 27"/>
          <p:cNvSpPr/>
          <p:nvPr/>
        </p:nvSpPr>
        <p:spPr>
          <a:xfrm>
            <a:off x="5169243" y="3169250"/>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2 : 370°</a:t>
            </a:r>
          </a:p>
        </p:txBody>
      </p:sp>
      <p:sp>
        <p:nvSpPr>
          <p:cNvPr id="29" name="Rectangle 28"/>
          <p:cNvSpPr/>
          <p:nvPr/>
        </p:nvSpPr>
        <p:spPr>
          <a:xfrm>
            <a:off x="5169243" y="3973469"/>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3 : 380°</a:t>
            </a:r>
          </a:p>
        </p:txBody>
      </p:sp>
      <p:sp>
        <p:nvSpPr>
          <p:cNvPr id="30" name="Égal 29"/>
          <p:cNvSpPr/>
          <p:nvPr/>
        </p:nvSpPr>
        <p:spPr>
          <a:xfrm>
            <a:off x="5663511" y="4531839"/>
            <a:ext cx="560173" cy="3439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Rectangle 30"/>
          <p:cNvSpPr/>
          <p:nvPr/>
        </p:nvSpPr>
        <p:spPr>
          <a:xfrm>
            <a:off x="4699685" y="5006033"/>
            <a:ext cx="2487827" cy="470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Nombre de millièmes représentés : </a:t>
            </a:r>
            <a:r>
              <a:rPr lang="fr-FR" sz="1400" b="1" dirty="0">
                <a:solidFill>
                  <a:srgbClr val="00B050"/>
                </a:solidFill>
                <a:latin typeface="Arial" panose="020B0604020202020204" pitchFamily="34" charset="0"/>
                <a:cs typeface="Arial" panose="020B0604020202020204" pitchFamily="34" charset="0"/>
              </a:rPr>
              <a:t>1290°</a:t>
            </a:r>
            <a:endParaRPr lang="fr-FR" sz="1200" b="1" dirty="0">
              <a:solidFill>
                <a:srgbClr val="00B050"/>
              </a:solidFill>
              <a:latin typeface="Arial" panose="020B0604020202020204" pitchFamily="34" charset="0"/>
              <a:cs typeface="Arial" panose="020B0604020202020204" pitchFamily="34" charset="0"/>
            </a:endParaRPr>
          </a:p>
        </p:txBody>
      </p:sp>
      <p:sp>
        <p:nvSpPr>
          <p:cNvPr id="32" name="Émoticône 31"/>
          <p:cNvSpPr/>
          <p:nvPr/>
        </p:nvSpPr>
        <p:spPr>
          <a:xfrm>
            <a:off x="5609967" y="5626443"/>
            <a:ext cx="807308" cy="56017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8839198" y="2466721"/>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1 : 320°</a:t>
            </a:r>
          </a:p>
        </p:txBody>
      </p:sp>
      <p:sp>
        <p:nvSpPr>
          <p:cNvPr id="34" name="Rectangle 33"/>
          <p:cNvSpPr/>
          <p:nvPr/>
        </p:nvSpPr>
        <p:spPr>
          <a:xfrm>
            <a:off x="8839198" y="2997415"/>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2 : 270°</a:t>
            </a:r>
          </a:p>
        </p:txBody>
      </p:sp>
      <p:sp>
        <p:nvSpPr>
          <p:cNvPr id="35" name="Rectangle 34"/>
          <p:cNvSpPr/>
          <p:nvPr/>
        </p:nvSpPr>
        <p:spPr>
          <a:xfrm>
            <a:off x="8855676" y="3573693"/>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3 : 180°</a:t>
            </a:r>
          </a:p>
        </p:txBody>
      </p:sp>
      <p:sp>
        <p:nvSpPr>
          <p:cNvPr id="36" name="Rectangle 35"/>
          <p:cNvSpPr/>
          <p:nvPr/>
        </p:nvSpPr>
        <p:spPr>
          <a:xfrm>
            <a:off x="8855676" y="4160392"/>
            <a:ext cx="1548714" cy="321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Pouvoir 4 : 120°</a:t>
            </a:r>
          </a:p>
        </p:txBody>
      </p:sp>
      <p:sp>
        <p:nvSpPr>
          <p:cNvPr id="37" name="Égal 36"/>
          <p:cNvSpPr/>
          <p:nvPr/>
        </p:nvSpPr>
        <p:spPr>
          <a:xfrm>
            <a:off x="9440558" y="4607135"/>
            <a:ext cx="560173" cy="34393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8" name="Rectangle 37"/>
          <p:cNvSpPr/>
          <p:nvPr/>
        </p:nvSpPr>
        <p:spPr>
          <a:xfrm>
            <a:off x="8386119" y="5076534"/>
            <a:ext cx="2592555" cy="4708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Nombre de millièmes représentés</a:t>
            </a:r>
            <a:r>
              <a:rPr lang="fr-FR" sz="1400" b="1" dirty="0">
                <a:solidFill>
                  <a:srgbClr val="FF0000"/>
                </a:solidFill>
                <a:latin typeface="Arial" panose="020B0604020202020204" pitchFamily="34" charset="0"/>
                <a:cs typeface="Arial" panose="020B0604020202020204" pitchFamily="34" charset="0"/>
              </a:rPr>
              <a:t>: 1 010°</a:t>
            </a:r>
            <a:endParaRPr lang="fr-FR" sz="1200" b="1" dirty="0">
              <a:solidFill>
                <a:srgbClr val="FF0000"/>
              </a:solidFill>
              <a:latin typeface="Arial" panose="020B0604020202020204" pitchFamily="34" charset="0"/>
              <a:cs typeface="Arial" panose="020B0604020202020204" pitchFamily="34" charset="0"/>
            </a:endParaRPr>
          </a:p>
        </p:txBody>
      </p:sp>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3121" y="5590387"/>
            <a:ext cx="915045" cy="632283"/>
          </a:xfrm>
          <a:prstGeom prst="rect">
            <a:avLst/>
          </a:prstGeom>
        </p:spPr>
      </p:pic>
      <p:sp>
        <p:nvSpPr>
          <p:cNvPr id="3" name="Ellipse 2">
            <a:extLst>
              <a:ext uri="{FF2B5EF4-FFF2-40B4-BE49-F238E27FC236}">
                <a16:creationId xmlns:a16="http://schemas.microsoft.com/office/drawing/2014/main" id="{2B945F6C-3289-4F74-BC6B-729A6E2CF545}"/>
              </a:ext>
            </a:extLst>
          </p:cNvPr>
          <p:cNvSpPr/>
          <p:nvPr/>
        </p:nvSpPr>
        <p:spPr>
          <a:xfrm>
            <a:off x="3118019" y="233774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39" name="Ellipse 38">
            <a:extLst>
              <a:ext uri="{FF2B5EF4-FFF2-40B4-BE49-F238E27FC236}">
                <a16:creationId xmlns:a16="http://schemas.microsoft.com/office/drawing/2014/main" id="{C2B817D7-6BC1-41D2-9DFD-C94D99FB09F2}"/>
              </a:ext>
            </a:extLst>
          </p:cNvPr>
          <p:cNvSpPr/>
          <p:nvPr/>
        </p:nvSpPr>
        <p:spPr>
          <a:xfrm>
            <a:off x="3118019" y="2804342"/>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0" name="Ellipse 39">
            <a:extLst>
              <a:ext uri="{FF2B5EF4-FFF2-40B4-BE49-F238E27FC236}">
                <a16:creationId xmlns:a16="http://schemas.microsoft.com/office/drawing/2014/main" id="{1062A0F8-63C4-4CEF-8C0A-35DBE5D28C82}"/>
              </a:ext>
            </a:extLst>
          </p:cNvPr>
          <p:cNvSpPr/>
          <p:nvPr/>
        </p:nvSpPr>
        <p:spPr>
          <a:xfrm>
            <a:off x="3138920" y="330826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2" name="Ellipse 41">
            <a:extLst>
              <a:ext uri="{FF2B5EF4-FFF2-40B4-BE49-F238E27FC236}">
                <a16:creationId xmlns:a16="http://schemas.microsoft.com/office/drawing/2014/main" id="{DA3DD004-D952-4537-BD0E-6F78D09611AF}"/>
              </a:ext>
            </a:extLst>
          </p:cNvPr>
          <p:cNvSpPr/>
          <p:nvPr/>
        </p:nvSpPr>
        <p:spPr>
          <a:xfrm>
            <a:off x="3125382" y="3754117"/>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43" name="Ellipse 42">
            <a:extLst>
              <a:ext uri="{FF2B5EF4-FFF2-40B4-BE49-F238E27FC236}">
                <a16:creationId xmlns:a16="http://schemas.microsoft.com/office/drawing/2014/main" id="{DD949D19-056B-4BE9-B961-597966785EA3}"/>
              </a:ext>
            </a:extLst>
          </p:cNvPr>
          <p:cNvSpPr/>
          <p:nvPr/>
        </p:nvSpPr>
        <p:spPr>
          <a:xfrm>
            <a:off x="3092185" y="4268603"/>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44" name="Ellipse 43">
            <a:extLst>
              <a:ext uri="{FF2B5EF4-FFF2-40B4-BE49-F238E27FC236}">
                <a16:creationId xmlns:a16="http://schemas.microsoft.com/office/drawing/2014/main" id="{D4DAC209-26D2-4B69-A49D-FAC9D8B3C812}"/>
              </a:ext>
            </a:extLst>
          </p:cNvPr>
          <p:cNvSpPr/>
          <p:nvPr/>
        </p:nvSpPr>
        <p:spPr>
          <a:xfrm>
            <a:off x="6833286" y="2466721"/>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5" name="Ellipse 44">
            <a:extLst>
              <a:ext uri="{FF2B5EF4-FFF2-40B4-BE49-F238E27FC236}">
                <a16:creationId xmlns:a16="http://schemas.microsoft.com/office/drawing/2014/main" id="{FC8B6727-324F-46C5-B2BA-57E436A5ACD6}"/>
              </a:ext>
            </a:extLst>
          </p:cNvPr>
          <p:cNvSpPr/>
          <p:nvPr/>
        </p:nvSpPr>
        <p:spPr>
          <a:xfrm>
            <a:off x="6833286" y="3167077"/>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6" name="Ellipse 45">
            <a:extLst>
              <a:ext uri="{FF2B5EF4-FFF2-40B4-BE49-F238E27FC236}">
                <a16:creationId xmlns:a16="http://schemas.microsoft.com/office/drawing/2014/main" id="{592841A7-7D02-42A8-9FC9-72D9219EE9BA}"/>
              </a:ext>
            </a:extLst>
          </p:cNvPr>
          <p:cNvSpPr/>
          <p:nvPr/>
        </p:nvSpPr>
        <p:spPr>
          <a:xfrm>
            <a:off x="6833286" y="394115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47" name="Ellipse 46">
            <a:extLst>
              <a:ext uri="{FF2B5EF4-FFF2-40B4-BE49-F238E27FC236}">
                <a16:creationId xmlns:a16="http://schemas.microsoft.com/office/drawing/2014/main" id="{247BBF1C-F8BA-47A0-873A-D94EB9A4FFFA}"/>
              </a:ext>
            </a:extLst>
          </p:cNvPr>
          <p:cNvSpPr/>
          <p:nvPr/>
        </p:nvSpPr>
        <p:spPr>
          <a:xfrm>
            <a:off x="10533321" y="2476760"/>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8" name="Ellipse 47">
            <a:extLst>
              <a:ext uri="{FF2B5EF4-FFF2-40B4-BE49-F238E27FC236}">
                <a16:creationId xmlns:a16="http://schemas.microsoft.com/office/drawing/2014/main" id="{6C3F54E9-16C9-4A0A-9A27-58CC9D66584D}"/>
              </a:ext>
            </a:extLst>
          </p:cNvPr>
          <p:cNvSpPr/>
          <p:nvPr/>
        </p:nvSpPr>
        <p:spPr>
          <a:xfrm>
            <a:off x="10527652" y="2997415"/>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49" name="Ellipse 48">
            <a:extLst>
              <a:ext uri="{FF2B5EF4-FFF2-40B4-BE49-F238E27FC236}">
                <a16:creationId xmlns:a16="http://schemas.microsoft.com/office/drawing/2014/main" id="{13F9C98F-2044-43B4-A586-30C578377BBB}"/>
              </a:ext>
            </a:extLst>
          </p:cNvPr>
          <p:cNvSpPr/>
          <p:nvPr/>
        </p:nvSpPr>
        <p:spPr>
          <a:xfrm>
            <a:off x="10556788" y="3516319"/>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50" name="Ellipse 49">
            <a:extLst>
              <a:ext uri="{FF2B5EF4-FFF2-40B4-BE49-F238E27FC236}">
                <a16:creationId xmlns:a16="http://schemas.microsoft.com/office/drawing/2014/main" id="{67AAA8D0-0F0A-461E-A424-02B3B50F946C}"/>
              </a:ext>
            </a:extLst>
          </p:cNvPr>
          <p:cNvSpPr/>
          <p:nvPr/>
        </p:nvSpPr>
        <p:spPr>
          <a:xfrm>
            <a:off x="10548900" y="4138769"/>
            <a:ext cx="421886" cy="36452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Tree>
    <p:extLst>
      <p:ext uri="{BB962C8B-B14F-4D97-AF65-F5344CB8AC3E}">
        <p14:creationId xmlns:p14="http://schemas.microsoft.com/office/powerpoint/2010/main" val="114261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 grpId="0" animBg="1"/>
      <p:bldP spid="39" grpId="0" animBg="1"/>
      <p:bldP spid="40"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b="1" dirty="0">
                <a:solidFill>
                  <a:prstClr val="black"/>
                </a:solidFill>
              </a:rPr>
              <a:t>Le procès-verbal de l’assemblée générale</a:t>
            </a:r>
            <a:r>
              <a:rPr lang="fr-FR" dirty="0">
                <a:solidFill>
                  <a:prstClr val="black"/>
                </a:solidFill>
              </a:rPr>
              <a:t>.</a:t>
            </a:r>
            <a:endParaRPr lang="fr-FR" dirty="0"/>
          </a:p>
        </p:txBody>
      </p:sp>
      <p:pic>
        <p:nvPicPr>
          <p:cNvPr id="3" name="Picture 3" descr="f8df1bef-6142-4e4a-b0fa-a0c9dc9f2f98@mxp5">
            <a:extLst>
              <a:ext uri="{FF2B5EF4-FFF2-40B4-BE49-F238E27FC236}">
                <a16:creationId xmlns:a16="http://schemas.microsoft.com/office/drawing/2014/main" id="{9ABCD6B3-1FA6-2283-36FE-137C575FB1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474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323105"/>
            <a:ext cx="9601196" cy="1303867"/>
          </a:xfrm>
        </p:spPr>
        <p:txBody>
          <a:bodyPr/>
          <a:lstStyle/>
          <a:p>
            <a:r>
              <a:rPr lang="fr-FR" b="1" dirty="0"/>
              <a:t>Le procès-verbal doit mentionner :</a:t>
            </a:r>
          </a:p>
        </p:txBody>
      </p:sp>
      <p:sp>
        <p:nvSpPr>
          <p:cNvPr id="3" name="Espace réservé du contenu 2"/>
          <p:cNvSpPr>
            <a:spLocks noGrp="1"/>
          </p:cNvSpPr>
          <p:nvPr>
            <p:ph idx="1"/>
          </p:nvPr>
        </p:nvSpPr>
        <p:spPr>
          <a:xfrm>
            <a:off x="683664" y="1453061"/>
            <a:ext cx="10750609" cy="4828098"/>
          </a:xfrm>
          <a:solidFill>
            <a:schemeClr val="bg1"/>
          </a:solidFill>
          <a:ln>
            <a:solidFill>
              <a:schemeClr val="accent6">
                <a:lumMod val="50000"/>
              </a:schemeClr>
            </a:solidFill>
          </a:ln>
        </p:spPr>
        <p:txBody>
          <a:bodyPr>
            <a:normAutofit/>
          </a:bodyPr>
          <a:lstStyle/>
          <a:p>
            <a:pPr marL="0" indent="0" algn="ctr">
              <a:buNone/>
            </a:pPr>
            <a:r>
              <a:rPr lang="fr-FR" b="1" u="sng" dirty="0"/>
              <a:t>Article 17 du décret du 17 mars 1967 :</a:t>
            </a:r>
          </a:p>
          <a:p>
            <a:r>
              <a:rPr lang="fr-FR" dirty="0"/>
              <a:t>Les mandats de vote qui ont été </a:t>
            </a:r>
            <a:r>
              <a:rPr lang="fr-FR" dirty="0">
                <a:solidFill>
                  <a:srgbClr val="FF0000"/>
                </a:solidFill>
              </a:rPr>
              <a:t>distribué par un membre du conseil syndical </a:t>
            </a:r>
            <a:r>
              <a:rPr lang="fr-FR" dirty="0"/>
              <a:t>ou par le président de séance ;</a:t>
            </a:r>
          </a:p>
          <a:p>
            <a:r>
              <a:rPr lang="fr-FR" dirty="0"/>
              <a:t>Sous l'intitulé de chaque question inscrite à l'ordre du jour, </a:t>
            </a:r>
            <a:r>
              <a:rPr lang="fr-FR" dirty="0">
                <a:solidFill>
                  <a:srgbClr val="FF0000"/>
                </a:solidFill>
              </a:rPr>
              <a:t>le résultat du vote</a:t>
            </a:r>
            <a:r>
              <a:rPr lang="fr-FR" dirty="0"/>
              <a:t>. Il précise les noms et nombre de voix des copropriétaires ou associés qui se sont opposés à la décision, qui se sont abstenus, ou qui sont </a:t>
            </a:r>
            <a:r>
              <a:rPr lang="fr-FR" dirty="0">
                <a:solidFill>
                  <a:srgbClr val="FF0000"/>
                </a:solidFill>
              </a:rPr>
              <a:t>assimilés à un copropriétaire défaillant</a:t>
            </a:r>
            <a:r>
              <a:rPr lang="fr-FR" dirty="0"/>
              <a:t> ;</a:t>
            </a:r>
          </a:p>
          <a:p>
            <a:r>
              <a:rPr lang="fr-FR" dirty="0">
                <a:solidFill>
                  <a:srgbClr val="FF0000"/>
                </a:solidFill>
              </a:rPr>
              <a:t>Les réserves </a:t>
            </a:r>
            <a:r>
              <a:rPr lang="fr-FR" dirty="0"/>
              <a:t>éventuellement formulées par les copropriétaires ou associés opposants sur la régularité des décisions ;</a:t>
            </a:r>
          </a:p>
          <a:p>
            <a:r>
              <a:rPr lang="fr-FR" dirty="0">
                <a:solidFill>
                  <a:srgbClr val="FF0000"/>
                </a:solidFill>
              </a:rPr>
              <a:t>Les incidents techniques </a:t>
            </a:r>
            <a:r>
              <a:rPr lang="fr-FR" dirty="0"/>
              <a:t>ayant empêché le copropriétaire ou l'associé qui a eu recours à la visioconférence, à l'audioconférence ou à tout autre moyen de communication électronique de faire connaître son vote sont mentionnés dans le procès-verbal.</a:t>
            </a:r>
          </a:p>
        </p:txBody>
      </p:sp>
    </p:spTree>
    <p:extLst>
      <p:ext uri="{BB962C8B-B14F-4D97-AF65-F5344CB8AC3E}">
        <p14:creationId xmlns:p14="http://schemas.microsoft.com/office/powerpoint/2010/main" val="96499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248964"/>
            <a:ext cx="9601196" cy="1303867"/>
          </a:xfrm>
        </p:spPr>
        <p:txBody>
          <a:bodyPr>
            <a:normAutofit fontScale="90000"/>
          </a:bodyPr>
          <a:lstStyle/>
          <a:p>
            <a:r>
              <a:rPr lang="fr-FR" b="1" dirty="0"/>
              <a:t>Les contentieux autour du procès-verbal :</a:t>
            </a:r>
          </a:p>
        </p:txBody>
      </p:sp>
      <p:sp>
        <p:nvSpPr>
          <p:cNvPr id="3" name="Espace réservé du contenu 2"/>
          <p:cNvSpPr>
            <a:spLocks noGrp="1"/>
          </p:cNvSpPr>
          <p:nvPr>
            <p:ph idx="1"/>
          </p:nvPr>
        </p:nvSpPr>
        <p:spPr>
          <a:xfrm>
            <a:off x="708114" y="1552831"/>
            <a:ext cx="10981346" cy="4618224"/>
          </a:xfrm>
          <a:solidFill>
            <a:schemeClr val="bg1"/>
          </a:solidFill>
          <a:ln>
            <a:solidFill>
              <a:schemeClr val="accent6">
                <a:lumMod val="50000"/>
              </a:schemeClr>
            </a:solidFill>
          </a:ln>
        </p:spPr>
        <p:txBody>
          <a:bodyPr>
            <a:noAutofit/>
          </a:bodyPr>
          <a:lstStyle/>
          <a:p>
            <a:r>
              <a:rPr lang="fr-FR" sz="2500" dirty="0"/>
              <a:t>L'irrégularité formelle affectant le procès-verbal d'assemblée générale ou la feuille de présence, lorsqu'elle est relative aux conditions de vote ou à la computation des voix, </a:t>
            </a:r>
            <a:r>
              <a:rPr lang="fr-FR" sz="2500" dirty="0">
                <a:solidFill>
                  <a:srgbClr val="FF0000"/>
                </a:solidFill>
              </a:rPr>
              <a:t>n'entraine pas nécessairement la nullité de l'assemblée générale</a:t>
            </a:r>
            <a:r>
              <a:rPr lang="fr-FR" sz="2500" dirty="0"/>
              <a:t> dès lors qu'il est </a:t>
            </a:r>
            <a:r>
              <a:rPr lang="fr-FR" sz="2500" dirty="0">
                <a:solidFill>
                  <a:srgbClr val="FF0000"/>
                </a:solidFill>
              </a:rPr>
              <a:t>possible de reconstituer le sens du vote </a:t>
            </a:r>
            <a:r>
              <a:rPr lang="fr-FR" sz="2500" dirty="0"/>
              <a:t>et que le résultat de celui-ci n'en est pas affecté. (article 17-1 du décret du 17 mars 1967)</a:t>
            </a:r>
          </a:p>
          <a:p>
            <a:r>
              <a:rPr lang="fr-FR" sz="2500" dirty="0"/>
              <a:t>L’absence de reproduction de </a:t>
            </a:r>
            <a:r>
              <a:rPr lang="fr-FR" sz="2500" dirty="0">
                <a:solidFill>
                  <a:srgbClr val="FF0000"/>
                </a:solidFill>
              </a:rPr>
              <a:t>l’alinéa 2 de l’article 42 de la loi du 10 juillet 1965 </a:t>
            </a:r>
            <a:r>
              <a:rPr lang="fr-FR" sz="2500" dirty="0"/>
              <a:t>permet de contester l’assemblée générale pendant 5 ans. </a:t>
            </a:r>
          </a:p>
          <a:p>
            <a:r>
              <a:rPr lang="fr-FR" sz="2500" dirty="0"/>
              <a:t>L’absence de signature du procès-verbal </a:t>
            </a:r>
            <a:r>
              <a:rPr lang="fr-FR" sz="2500" dirty="0">
                <a:solidFill>
                  <a:srgbClr val="FF0000"/>
                </a:solidFill>
              </a:rPr>
              <a:t>n’entache pas la nullité de l’assemblée générale</a:t>
            </a:r>
            <a:r>
              <a:rPr lang="fr-FR" sz="2500" dirty="0"/>
              <a:t>. (civ, 19 novembre 2008 06-12.167 / civ 3, 26 mars 2014 13-10.693)</a:t>
            </a:r>
          </a:p>
        </p:txBody>
      </p:sp>
    </p:spTree>
    <p:extLst>
      <p:ext uri="{BB962C8B-B14F-4D97-AF65-F5344CB8AC3E}">
        <p14:creationId xmlns:p14="http://schemas.microsoft.com/office/powerpoint/2010/main" val="192107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504337"/>
            <a:ext cx="9601196" cy="1303867"/>
          </a:xfrm>
        </p:spPr>
        <p:txBody>
          <a:bodyPr>
            <a:normAutofit/>
          </a:bodyPr>
          <a:lstStyle/>
          <a:p>
            <a:r>
              <a:rPr lang="fr-FR" b="1" dirty="0"/>
              <a:t>Les délais d’action judicaire :</a:t>
            </a:r>
          </a:p>
        </p:txBody>
      </p:sp>
      <p:sp>
        <p:nvSpPr>
          <p:cNvPr id="3" name="Espace réservé du contenu 2"/>
          <p:cNvSpPr>
            <a:spLocks noGrp="1"/>
          </p:cNvSpPr>
          <p:nvPr>
            <p:ph idx="1"/>
          </p:nvPr>
        </p:nvSpPr>
        <p:spPr>
          <a:xfrm>
            <a:off x="554051" y="1808204"/>
            <a:ext cx="11083896" cy="4545459"/>
          </a:xfrm>
          <a:solidFill>
            <a:schemeClr val="bg1"/>
          </a:solidFill>
          <a:ln>
            <a:solidFill>
              <a:schemeClr val="accent6">
                <a:lumMod val="50000"/>
              </a:schemeClr>
            </a:solidFill>
          </a:ln>
        </p:spPr>
        <p:txBody>
          <a:bodyPr>
            <a:normAutofit/>
          </a:bodyPr>
          <a:lstStyle/>
          <a:p>
            <a:pPr marL="0" indent="0" algn="ctr">
              <a:buNone/>
            </a:pPr>
            <a:r>
              <a:rPr lang="fr-FR" sz="2600" b="1" u="sng" dirty="0"/>
              <a:t>Article 42 de la loi du 10 juillet 1965 :</a:t>
            </a:r>
          </a:p>
          <a:p>
            <a:pPr algn="just"/>
            <a:r>
              <a:rPr lang="fr-FR" dirty="0"/>
              <a:t>Les </a:t>
            </a:r>
            <a:r>
              <a:rPr lang="fr-FR" dirty="0">
                <a:solidFill>
                  <a:srgbClr val="FF0000"/>
                </a:solidFill>
              </a:rPr>
              <a:t>actions personnelles </a:t>
            </a:r>
            <a:r>
              <a:rPr lang="fr-FR" dirty="0"/>
              <a:t>relatives à la copropriété entre copropriétaires ou entre un copropriétaire et le syndicat se prescrivent par </a:t>
            </a:r>
            <a:r>
              <a:rPr lang="fr-FR" dirty="0">
                <a:solidFill>
                  <a:srgbClr val="FF0000"/>
                </a:solidFill>
              </a:rPr>
              <a:t>cinq</a:t>
            </a:r>
            <a:r>
              <a:rPr lang="fr-FR" dirty="0"/>
              <a:t> </a:t>
            </a:r>
            <a:r>
              <a:rPr lang="fr-FR" dirty="0">
                <a:solidFill>
                  <a:srgbClr val="FF0000"/>
                </a:solidFill>
              </a:rPr>
              <a:t>ans</a:t>
            </a:r>
            <a:r>
              <a:rPr lang="fr-FR" dirty="0"/>
              <a:t>.</a:t>
            </a:r>
          </a:p>
          <a:p>
            <a:pPr algn="just"/>
            <a:r>
              <a:rPr lang="fr-FR" dirty="0">
                <a:solidFill>
                  <a:srgbClr val="FF0000"/>
                </a:solidFill>
              </a:rPr>
              <a:t>Les actions en contestation des décisions des assemblées générales </a:t>
            </a:r>
            <a:r>
              <a:rPr lang="fr-FR" dirty="0"/>
              <a:t>doivent, à peine de déchéance, être introduites par les copropriétaires opposants ou défaillants dans </a:t>
            </a:r>
            <a:r>
              <a:rPr lang="fr-FR" dirty="0">
                <a:solidFill>
                  <a:srgbClr val="FF0000"/>
                </a:solidFill>
              </a:rPr>
              <a:t>un délai de deux mois </a:t>
            </a:r>
            <a:r>
              <a:rPr lang="fr-FR" dirty="0">
                <a:solidFill>
                  <a:srgbClr val="92D050"/>
                </a:solidFill>
              </a:rPr>
              <a:t>à compter de la notification du procès-verbal d'assemblée</a:t>
            </a:r>
            <a:r>
              <a:rPr lang="fr-FR" dirty="0"/>
              <a:t>, sans ses annexes. Cette notification est réalisée par le syndic dans le délai d'un mois à compter de la tenue de l'assemblée générale.</a:t>
            </a:r>
          </a:p>
        </p:txBody>
      </p:sp>
    </p:spTree>
    <p:extLst>
      <p:ext uri="{BB962C8B-B14F-4D97-AF65-F5344CB8AC3E}">
        <p14:creationId xmlns:p14="http://schemas.microsoft.com/office/powerpoint/2010/main" val="415695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9BD7-D629-BC17-811A-DA4F43FC685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6A85BE1-7765-4D06-6167-9DBBA663E0A1}"/>
              </a:ext>
            </a:extLst>
          </p:cNvPr>
          <p:cNvSpPr>
            <a:spLocks noGrp="1"/>
          </p:cNvSpPr>
          <p:nvPr>
            <p:ph type="ctrTitle"/>
          </p:nvPr>
        </p:nvSpPr>
        <p:spPr>
          <a:xfrm>
            <a:off x="2688165" y="2004291"/>
            <a:ext cx="6815669" cy="1235090"/>
          </a:xfrm>
        </p:spPr>
        <p:txBody>
          <a:bodyPr/>
          <a:lstStyle/>
          <a:p>
            <a:r>
              <a:rPr lang="fr-FR" sz="4000" b="1" dirty="0">
                <a:solidFill>
                  <a:prstClr val="black">
                    <a:lumMod val="90000"/>
                    <a:lumOff val="10000"/>
                  </a:prstClr>
                </a:solidFill>
                <a:latin typeface="Tw Cen MT" panose="020B0602020104020603"/>
              </a:rPr>
              <a:t>Les règles à connaître pour être un président de séance efficace </a:t>
            </a:r>
            <a:endParaRPr lang="fr-FR" sz="4800" b="1" dirty="0"/>
          </a:p>
        </p:txBody>
      </p:sp>
      <p:pic>
        <p:nvPicPr>
          <p:cNvPr id="2" name="Picture 3" descr="f8df1bef-6142-4e4a-b0fa-a0c9dc9f2f98@mxp5">
            <a:extLst>
              <a:ext uri="{FF2B5EF4-FFF2-40B4-BE49-F238E27FC236}">
                <a16:creationId xmlns:a16="http://schemas.microsoft.com/office/drawing/2014/main" id="{D5C9D582-027E-4170-6024-0301551FB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178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3075-C24C-951B-6E54-B4E3D5F6E3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E957FCA-0EB6-6AD7-25A0-82D80F571876}"/>
              </a:ext>
            </a:extLst>
          </p:cNvPr>
          <p:cNvSpPr>
            <a:spLocks noGrp="1"/>
          </p:cNvSpPr>
          <p:nvPr>
            <p:ph type="title"/>
          </p:nvPr>
        </p:nvSpPr>
        <p:spPr>
          <a:xfrm>
            <a:off x="882073" y="743599"/>
            <a:ext cx="10418618" cy="606540"/>
          </a:xfrm>
          <a:solidFill>
            <a:schemeClr val="bg1">
              <a:lumMod val="85000"/>
            </a:schemeClr>
          </a:solidFill>
          <a:ln>
            <a:solidFill>
              <a:schemeClr val="bg1">
                <a:lumMod val="95000"/>
              </a:schemeClr>
            </a:solidFill>
          </a:ln>
        </p:spPr>
        <p:txBody>
          <a:bodyPr>
            <a:noAutofit/>
          </a:bodyPr>
          <a:lstStyle/>
          <a:p>
            <a:pPr lvl="0" algn="ctr">
              <a:lnSpc>
                <a:spcPct val="100000"/>
              </a:lnSpc>
              <a:spcBef>
                <a:spcPts val="0"/>
              </a:spcBef>
            </a:pPr>
            <a:r>
              <a:rPr lang="fr-FR" sz="2800" b="1" dirty="0">
                <a:solidFill>
                  <a:prstClr val="black">
                    <a:lumMod val="90000"/>
                    <a:lumOff val="10000"/>
                  </a:prstClr>
                </a:solidFill>
                <a:latin typeface="Tw Cen MT" panose="020B0602020104020603"/>
                <a:ea typeface="+mn-ea"/>
                <a:cs typeface="+mn-cs"/>
              </a:rPr>
              <a:t>Les règles à connaître pour être un président de séance efficace </a:t>
            </a:r>
          </a:p>
        </p:txBody>
      </p:sp>
      <p:sp>
        <p:nvSpPr>
          <p:cNvPr id="6" name="Rectangle 5">
            <a:extLst>
              <a:ext uri="{FF2B5EF4-FFF2-40B4-BE49-F238E27FC236}">
                <a16:creationId xmlns:a16="http://schemas.microsoft.com/office/drawing/2014/main" id="{383D9462-F6E3-6F83-376D-12AB79EF5E25}"/>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D16390E7-33E9-A03A-87B4-654FA0904D53}"/>
              </a:ext>
            </a:extLst>
          </p:cNvPr>
          <p:cNvSpPr>
            <a:spLocks noGrp="1"/>
          </p:cNvSpPr>
          <p:nvPr>
            <p:ph idx="1"/>
          </p:nvPr>
        </p:nvSpPr>
        <p:spPr>
          <a:xfrm>
            <a:off x="692727" y="1427585"/>
            <a:ext cx="10797310" cy="5131835"/>
          </a:xfrm>
        </p:spPr>
        <p:txBody>
          <a:bodyPr>
            <a:noAutofit/>
          </a:bodyPr>
          <a:lstStyle/>
          <a:p>
            <a:pPr marL="0" indent="0" algn="just">
              <a:lnSpc>
                <a:spcPct val="100000"/>
              </a:lnSpc>
              <a:spcBef>
                <a:spcPts val="0"/>
              </a:spcBef>
              <a:buNone/>
            </a:pPr>
            <a:r>
              <a:rPr lang="fr-FR" dirty="0">
                <a:solidFill>
                  <a:prstClr val="black"/>
                </a:solidFill>
                <a:latin typeface="Tw Cen MT" panose="020B0602020104020603"/>
              </a:rPr>
              <a:t>Le syndic </a:t>
            </a:r>
            <a:r>
              <a:rPr lang="fr-FR" dirty="0">
                <a:solidFill>
                  <a:srgbClr val="FF0000"/>
                </a:solidFill>
                <a:latin typeface="Tw Cen MT" panose="020B0602020104020603"/>
              </a:rPr>
              <a:t>NE </a:t>
            </a:r>
            <a:r>
              <a:rPr lang="fr-FR" dirty="0">
                <a:solidFill>
                  <a:prstClr val="black"/>
                </a:solidFill>
                <a:latin typeface="Tw Cen MT" panose="020B0602020104020603"/>
              </a:rPr>
              <a:t>peut pas être </a:t>
            </a:r>
            <a:r>
              <a:rPr lang="fr-FR" dirty="0">
                <a:solidFill>
                  <a:srgbClr val="FF0000"/>
                </a:solidFill>
                <a:latin typeface="Tw Cen MT" panose="020B0602020104020603"/>
              </a:rPr>
              <a:t>président de séance </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Le syndic </a:t>
            </a:r>
            <a:r>
              <a:rPr lang="fr-FR" dirty="0">
                <a:solidFill>
                  <a:srgbClr val="FF0000"/>
                </a:solidFill>
                <a:latin typeface="Tw Cen MT" panose="020B0602020104020603"/>
              </a:rPr>
              <a:t>peut </a:t>
            </a:r>
            <a:r>
              <a:rPr lang="fr-FR" dirty="0">
                <a:solidFill>
                  <a:prstClr val="black"/>
                </a:solidFill>
                <a:latin typeface="Tw Cen MT" panose="020B0602020104020603"/>
              </a:rPr>
              <a:t>occuper la fonction </a:t>
            </a:r>
            <a:r>
              <a:rPr lang="fr-FR" dirty="0">
                <a:solidFill>
                  <a:srgbClr val="FF0000"/>
                </a:solidFill>
                <a:latin typeface="Tw Cen MT" panose="020B0602020104020603"/>
              </a:rPr>
              <a:t>de secrétaire</a:t>
            </a:r>
            <a:r>
              <a:rPr lang="fr-FR" dirty="0">
                <a:solidFill>
                  <a:prstClr val="black"/>
                </a:solidFill>
                <a:latin typeface="Tw Cen MT" panose="020B0602020104020603"/>
              </a:rPr>
              <a:t>. Dans ce cas, il doit rester à sa place </a:t>
            </a:r>
            <a:r>
              <a:rPr lang="fr-FR" dirty="0">
                <a:solidFill>
                  <a:srgbClr val="FF0000"/>
                </a:solidFill>
                <a:latin typeface="Tw Cen MT" panose="020B0602020104020603"/>
              </a:rPr>
              <a:t>et en aucun cas participer aux débats </a:t>
            </a:r>
            <a:r>
              <a:rPr lang="fr-FR" dirty="0">
                <a:solidFill>
                  <a:prstClr val="black"/>
                </a:solidFill>
                <a:latin typeface="Tw Cen MT" panose="020B0602020104020603"/>
              </a:rPr>
              <a:t>sans y être invité par le président de séance</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Le président de séance doit s</a:t>
            </a:r>
            <a:r>
              <a:rPr lang="fr-FR" dirty="0">
                <a:solidFill>
                  <a:srgbClr val="FF0000"/>
                </a:solidFill>
                <a:latin typeface="Tw Cen MT" panose="020B0602020104020603"/>
              </a:rPr>
              <a:t>’affirmer</a:t>
            </a:r>
            <a:r>
              <a:rPr lang="fr-FR" dirty="0">
                <a:solidFill>
                  <a:prstClr val="black"/>
                </a:solidFill>
                <a:latin typeface="Tw Cen MT" panose="020B0602020104020603"/>
              </a:rPr>
              <a:t> en définissant </a:t>
            </a:r>
            <a:r>
              <a:rPr lang="fr-FR" dirty="0">
                <a:solidFill>
                  <a:srgbClr val="FF0000"/>
                </a:solidFill>
                <a:latin typeface="Tw Cen MT" panose="020B0602020104020603"/>
              </a:rPr>
              <a:t>un timing </a:t>
            </a:r>
            <a:r>
              <a:rPr lang="fr-FR" dirty="0">
                <a:solidFill>
                  <a:prstClr val="black"/>
                </a:solidFill>
                <a:latin typeface="Tw Cen MT" panose="020B0602020104020603"/>
              </a:rPr>
              <a:t>pour traiter les questions afin de pouvoir épuiser l’ordre du jour dans des délais convenables. </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Le président de séance </a:t>
            </a:r>
            <a:r>
              <a:rPr lang="fr-FR" dirty="0">
                <a:solidFill>
                  <a:srgbClr val="FF0000"/>
                </a:solidFill>
                <a:latin typeface="Tw Cen MT" panose="020B0602020104020603"/>
              </a:rPr>
              <a:t>peut modifier le traitement des questions portées a l’ordre du jour</a:t>
            </a:r>
            <a:r>
              <a:rPr lang="fr-FR" dirty="0">
                <a:solidFill>
                  <a:prstClr val="black"/>
                </a:solidFill>
                <a:latin typeface="Tw Cen MT" panose="020B0602020104020603"/>
              </a:rPr>
              <a:t> tout en garantissant une cohérence dans leur traitement. </a:t>
            </a:r>
          </a:p>
          <a:p>
            <a:pPr marL="0" indent="0" algn="just">
              <a:lnSpc>
                <a:spcPct val="100000"/>
              </a:lnSpc>
              <a:spcBef>
                <a:spcPts val="0"/>
              </a:spcBef>
              <a:buNone/>
            </a:pPr>
            <a:endParaRPr lang="fr-FR" sz="600" dirty="0">
              <a:solidFill>
                <a:prstClr val="black"/>
              </a:solidFill>
              <a:latin typeface="Tw Cen MT" panose="020B0602020104020603"/>
            </a:endParaRPr>
          </a:p>
          <a:p>
            <a:pPr marL="0" indent="0" algn="just">
              <a:lnSpc>
                <a:spcPct val="100000"/>
              </a:lnSpc>
              <a:spcBef>
                <a:spcPts val="0"/>
              </a:spcBef>
              <a:buNone/>
            </a:pPr>
            <a:r>
              <a:rPr lang="fr-FR" dirty="0">
                <a:solidFill>
                  <a:prstClr val="black"/>
                </a:solidFill>
                <a:latin typeface="Tw Cen MT" panose="020B0602020104020603"/>
              </a:rPr>
              <a:t>Si le libellé de </a:t>
            </a:r>
            <a:r>
              <a:rPr lang="fr-FR" dirty="0">
                <a:solidFill>
                  <a:srgbClr val="FF0000"/>
                </a:solidFill>
                <a:latin typeface="Tw Cen MT" panose="020B0602020104020603"/>
              </a:rPr>
              <a:t>la question ne peut pas être modifié, </a:t>
            </a:r>
            <a:r>
              <a:rPr lang="fr-FR" dirty="0">
                <a:solidFill>
                  <a:srgbClr val="00B050"/>
                </a:solidFill>
                <a:latin typeface="Tw Cen MT" panose="020B0602020104020603"/>
              </a:rPr>
              <a:t>la résolution peut quant à elle être totalement amandée </a:t>
            </a:r>
            <a:r>
              <a:rPr lang="fr-FR" dirty="0">
                <a:solidFill>
                  <a:prstClr val="black"/>
                </a:solidFill>
                <a:latin typeface="Tw Cen MT" panose="020B0602020104020603"/>
              </a:rPr>
              <a:t>tout en restant dans le cadre de la question.</a:t>
            </a:r>
          </a:p>
        </p:txBody>
      </p:sp>
    </p:spTree>
    <p:extLst>
      <p:ext uri="{BB962C8B-B14F-4D97-AF65-F5344CB8AC3E}">
        <p14:creationId xmlns:p14="http://schemas.microsoft.com/office/powerpoint/2010/main" val="16953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22E48-40AB-8AC6-95E7-5AF4CEDA93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3A73456-B869-A84A-E1D5-B5174AC413B4}"/>
              </a:ext>
            </a:extLst>
          </p:cNvPr>
          <p:cNvSpPr>
            <a:spLocks noGrp="1"/>
          </p:cNvSpPr>
          <p:nvPr>
            <p:ph type="title"/>
          </p:nvPr>
        </p:nvSpPr>
        <p:spPr>
          <a:xfrm>
            <a:off x="600364" y="554181"/>
            <a:ext cx="11018981" cy="668037"/>
          </a:xfrm>
          <a:solidFill>
            <a:schemeClr val="bg1">
              <a:lumMod val="85000"/>
            </a:schemeClr>
          </a:solidFill>
          <a:ln>
            <a:solidFill>
              <a:schemeClr val="bg1">
                <a:lumMod val="95000"/>
              </a:schemeClr>
            </a:solidFill>
          </a:ln>
        </p:spPr>
        <p:txBody>
          <a:bodyPr>
            <a:noAutofit/>
          </a:bodyPr>
          <a:lstStyle/>
          <a:p>
            <a:pPr lvl="0">
              <a:spcBef>
                <a:spcPts val="0"/>
              </a:spcBef>
            </a:pPr>
            <a:r>
              <a:rPr lang="fr-FR" sz="3200" dirty="0">
                <a:solidFill>
                  <a:prstClr val="black">
                    <a:lumMod val="90000"/>
                    <a:lumOff val="10000"/>
                  </a:prstClr>
                </a:solidFill>
                <a:latin typeface="Tw Cen MT" panose="020B0602020104020603"/>
              </a:rPr>
              <a:t>Les règles à connaître pour être un président de séance efficace </a:t>
            </a:r>
            <a:endParaRPr lang="fr-FR" sz="3200" b="1" dirty="0">
              <a:solidFill>
                <a:prstClr val="black">
                  <a:lumMod val="90000"/>
                  <a:lumOff val="10000"/>
                </a:prstClr>
              </a:solidFill>
              <a:latin typeface="Tw Cen MT" panose="020B0602020104020603"/>
              <a:ea typeface="+mn-ea"/>
              <a:cs typeface="+mn-cs"/>
            </a:endParaRPr>
          </a:p>
        </p:txBody>
      </p:sp>
      <p:sp>
        <p:nvSpPr>
          <p:cNvPr id="6" name="Rectangle 5">
            <a:extLst>
              <a:ext uri="{FF2B5EF4-FFF2-40B4-BE49-F238E27FC236}">
                <a16:creationId xmlns:a16="http://schemas.microsoft.com/office/drawing/2014/main" id="{71CA7CCC-56A6-D9EA-77AD-4CCB3F793DC1}"/>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A239DFA6-5808-2995-9C98-A06138C5A123}"/>
              </a:ext>
            </a:extLst>
          </p:cNvPr>
          <p:cNvSpPr>
            <a:spLocks noGrp="1"/>
          </p:cNvSpPr>
          <p:nvPr>
            <p:ph idx="1"/>
          </p:nvPr>
        </p:nvSpPr>
        <p:spPr>
          <a:xfrm>
            <a:off x="692727" y="1427585"/>
            <a:ext cx="10797310" cy="5131835"/>
          </a:xfrm>
        </p:spPr>
        <p:txBody>
          <a:bodyPr>
            <a:noAutofit/>
          </a:bodyPr>
          <a:lstStyle/>
          <a:p>
            <a:pPr marL="0" lvl="0" indent="0" algn="just">
              <a:lnSpc>
                <a:spcPct val="100000"/>
              </a:lnSpc>
              <a:spcBef>
                <a:spcPts val="0"/>
              </a:spcBef>
              <a:buNone/>
            </a:pPr>
            <a:r>
              <a:rPr lang="fr-FR" sz="2800" dirty="0">
                <a:solidFill>
                  <a:prstClr val="black"/>
                </a:solidFill>
                <a:latin typeface="Tw Cen MT" panose="020B0602020104020603"/>
              </a:rPr>
              <a:t>Le président de séance, assisté éventuellement du conseil syndical, devra </a:t>
            </a:r>
            <a:r>
              <a:rPr lang="fr-FR" sz="2800" dirty="0">
                <a:solidFill>
                  <a:srgbClr val="FF0000"/>
                </a:solidFill>
                <a:latin typeface="Tw Cen MT" panose="020B0602020104020603"/>
              </a:rPr>
              <a:t>contrôler que les entrées et sorties des copropriétaires </a:t>
            </a:r>
            <a:r>
              <a:rPr lang="fr-FR" sz="2800" dirty="0">
                <a:solidFill>
                  <a:prstClr val="black"/>
                </a:solidFill>
                <a:latin typeface="Tw Cen MT" panose="020B0602020104020603"/>
              </a:rPr>
              <a:t>ou représentants sont bien comptabilisées, sachant que ces données ont une incidence sur les prises de décisions</a:t>
            </a:r>
          </a:p>
          <a:p>
            <a:pPr marL="0" lvl="0" indent="0" algn="just">
              <a:lnSpc>
                <a:spcPct val="100000"/>
              </a:lnSpc>
              <a:spcBef>
                <a:spcPts val="0"/>
              </a:spcBef>
              <a:buNone/>
            </a:pPr>
            <a:endParaRPr lang="fr-FR" sz="400" dirty="0">
              <a:solidFill>
                <a:prstClr val="black"/>
              </a:solidFill>
              <a:latin typeface="Tw Cen MT" panose="020B0602020104020603"/>
            </a:endParaRPr>
          </a:p>
          <a:p>
            <a:pPr marL="0" lvl="0" indent="0" algn="just">
              <a:lnSpc>
                <a:spcPct val="100000"/>
              </a:lnSpc>
              <a:spcBef>
                <a:spcPts val="0"/>
              </a:spcBef>
              <a:buNone/>
            </a:pPr>
            <a:r>
              <a:rPr lang="fr-FR" sz="2800" dirty="0">
                <a:solidFill>
                  <a:prstClr val="black"/>
                </a:solidFill>
                <a:latin typeface="Tw Cen MT" panose="020B0602020104020603"/>
              </a:rPr>
              <a:t>En cas de mise en concurrence des contrats de syndic, le président </a:t>
            </a:r>
            <a:r>
              <a:rPr lang="fr-FR" sz="2800" dirty="0">
                <a:solidFill>
                  <a:srgbClr val="FF0000"/>
                </a:solidFill>
                <a:latin typeface="Tw Cen MT" panose="020B0602020104020603"/>
              </a:rPr>
              <a:t>devra inviter le syndicat en place à sortir pour permettre aux concurrents de se présenter</a:t>
            </a:r>
            <a:r>
              <a:rPr lang="fr-FR" sz="2800" dirty="0">
                <a:solidFill>
                  <a:prstClr val="black"/>
                </a:solidFill>
                <a:latin typeface="Tw Cen MT" panose="020B0602020104020603"/>
              </a:rPr>
              <a:t>. </a:t>
            </a:r>
          </a:p>
          <a:p>
            <a:pPr marL="0" lvl="0" indent="0" algn="just">
              <a:lnSpc>
                <a:spcPct val="100000"/>
              </a:lnSpc>
              <a:spcBef>
                <a:spcPts val="0"/>
              </a:spcBef>
              <a:buNone/>
            </a:pPr>
            <a:endParaRPr lang="fr-FR" sz="400" dirty="0">
              <a:solidFill>
                <a:prstClr val="black"/>
              </a:solidFill>
              <a:latin typeface="Tw Cen MT" panose="020B0602020104020603"/>
            </a:endParaRPr>
          </a:p>
          <a:p>
            <a:pPr marL="0" lvl="0" indent="0" algn="just">
              <a:lnSpc>
                <a:spcPct val="100000"/>
              </a:lnSpc>
              <a:spcBef>
                <a:spcPts val="0"/>
              </a:spcBef>
              <a:buNone/>
            </a:pPr>
            <a:r>
              <a:rPr lang="fr-FR" sz="2800" dirty="0">
                <a:solidFill>
                  <a:prstClr val="black"/>
                </a:solidFill>
                <a:latin typeface="Tw Cen MT" panose="020B0602020104020603"/>
              </a:rPr>
              <a:t>La passerelle de la deuxième lecture est utilisée </a:t>
            </a:r>
            <a:r>
              <a:rPr lang="fr-FR" sz="2800" dirty="0">
                <a:solidFill>
                  <a:srgbClr val="FF0000"/>
                </a:solidFill>
                <a:latin typeface="Tw Cen MT" panose="020B0602020104020603"/>
              </a:rPr>
              <a:t>uniquement après avoir soumis au vote des copropriétaires</a:t>
            </a:r>
            <a:r>
              <a:rPr lang="fr-FR" sz="2800" dirty="0">
                <a:solidFill>
                  <a:prstClr val="black"/>
                </a:solidFill>
                <a:latin typeface="Tw Cen MT" panose="020B0602020104020603"/>
              </a:rPr>
              <a:t> l’ensemble des candidatures. </a:t>
            </a:r>
          </a:p>
          <a:p>
            <a:pPr marL="0" indent="0" algn="just">
              <a:lnSpc>
                <a:spcPct val="100000"/>
              </a:lnSpc>
              <a:spcBef>
                <a:spcPts val="0"/>
              </a:spcBef>
              <a:buNone/>
            </a:pPr>
            <a:endParaRPr lang="fr-FR" dirty="0">
              <a:solidFill>
                <a:prstClr val="black"/>
              </a:solidFill>
              <a:latin typeface="Tw Cen MT" panose="020B0602020104020603"/>
            </a:endParaRPr>
          </a:p>
        </p:txBody>
      </p:sp>
    </p:spTree>
    <p:extLst>
      <p:ext uri="{BB962C8B-B14F-4D97-AF65-F5344CB8AC3E}">
        <p14:creationId xmlns:p14="http://schemas.microsoft.com/office/powerpoint/2010/main" val="36607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F3887-C41C-3558-B589-9CC2785269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5FA2B25-2A8F-287F-26AD-E4946E66C225}"/>
              </a:ext>
            </a:extLst>
          </p:cNvPr>
          <p:cNvSpPr>
            <a:spLocks noGrp="1"/>
          </p:cNvSpPr>
          <p:nvPr>
            <p:ph type="title"/>
          </p:nvPr>
        </p:nvSpPr>
        <p:spPr>
          <a:xfrm>
            <a:off x="662640" y="786661"/>
            <a:ext cx="10866719" cy="672684"/>
          </a:xfrm>
          <a:solidFill>
            <a:schemeClr val="bg1">
              <a:lumMod val="85000"/>
            </a:schemeClr>
          </a:solidFill>
          <a:ln>
            <a:solidFill>
              <a:schemeClr val="bg1">
                <a:lumMod val="95000"/>
              </a:schemeClr>
            </a:solidFill>
          </a:ln>
        </p:spPr>
        <p:txBody>
          <a:bodyPr>
            <a:noAutofit/>
          </a:bodyPr>
          <a:lstStyle/>
          <a:p>
            <a:pPr lvl="0">
              <a:spcBef>
                <a:spcPts val="0"/>
              </a:spcBef>
            </a:pPr>
            <a:r>
              <a:rPr lang="fr-FR" sz="3200" dirty="0">
                <a:solidFill>
                  <a:prstClr val="black">
                    <a:lumMod val="90000"/>
                    <a:lumOff val="10000"/>
                  </a:prstClr>
                </a:solidFill>
                <a:latin typeface="Tw Cen MT" panose="020B0602020104020603"/>
              </a:rPr>
              <a:t>Les règles à connaître pour être un président de séance efficace </a:t>
            </a:r>
            <a:endParaRPr lang="fr-FR" sz="3200" b="1" dirty="0">
              <a:solidFill>
                <a:prstClr val="black">
                  <a:lumMod val="90000"/>
                  <a:lumOff val="10000"/>
                </a:prstClr>
              </a:solidFill>
              <a:latin typeface="Tw Cen MT" panose="020B0602020104020603"/>
              <a:ea typeface="+mn-ea"/>
              <a:cs typeface="+mn-cs"/>
            </a:endParaRPr>
          </a:p>
        </p:txBody>
      </p:sp>
      <p:sp>
        <p:nvSpPr>
          <p:cNvPr id="6" name="Rectangle 5">
            <a:extLst>
              <a:ext uri="{FF2B5EF4-FFF2-40B4-BE49-F238E27FC236}">
                <a16:creationId xmlns:a16="http://schemas.microsoft.com/office/drawing/2014/main" id="{F4354844-F270-7BB5-DE05-417A25D0D7DA}"/>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77873F7-CC41-7B90-3C70-9D279E2CA449}"/>
              </a:ext>
            </a:extLst>
          </p:cNvPr>
          <p:cNvSpPr>
            <a:spLocks noGrp="1"/>
          </p:cNvSpPr>
          <p:nvPr>
            <p:ph idx="1"/>
          </p:nvPr>
        </p:nvSpPr>
        <p:spPr>
          <a:xfrm>
            <a:off x="697345" y="1667731"/>
            <a:ext cx="10797310" cy="4466221"/>
          </a:xfrm>
        </p:spPr>
        <p:txBody>
          <a:bodyPr>
            <a:noAutofit/>
          </a:bodyPr>
          <a:lstStyle/>
          <a:p>
            <a:pPr marL="0" indent="0" algn="ctr">
              <a:buNone/>
            </a:pPr>
            <a:r>
              <a:rPr lang="fr-FR" sz="1800" b="1" dirty="0"/>
              <a:t>Article 17 du décret du17 mars 1967</a:t>
            </a:r>
            <a:endParaRPr lang="fr-FR" sz="1800" dirty="0"/>
          </a:p>
          <a:p>
            <a:pPr marL="0" indent="0" algn="just">
              <a:buNone/>
            </a:pPr>
            <a:r>
              <a:rPr lang="fr-FR" sz="1800" dirty="0"/>
              <a:t>Il est établi un procès-verbal des décisions de chaque assemblée </a:t>
            </a:r>
            <a:r>
              <a:rPr lang="fr-FR" sz="1800" dirty="0">
                <a:solidFill>
                  <a:srgbClr val="FF0000"/>
                </a:solidFill>
              </a:rPr>
              <a:t>qui est signé, à la fin de la séance, par le président, par le secrétaire et par le ou les scrutateurs. </a:t>
            </a:r>
          </a:p>
          <a:p>
            <a:pPr algn="just"/>
            <a:r>
              <a:rPr lang="fr-FR" sz="1800" dirty="0"/>
              <a:t>Le procès-verbal précise, le cas échéant, si les mandats de vote ont été distribués par le président du conseil syndical ou par le président de séance dans les conditions prévues à l'article 15-1.</a:t>
            </a:r>
          </a:p>
          <a:p>
            <a:pPr algn="just"/>
            <a:r>
              <a:rPr lang="fr-FR" sz="1800" dirty="0"/>
              <a:t>Le procès-verbal comporte, sous l'intitulé de chaque question inscrite à l'ordre du jour, le résultat du vote. Il précise les noms des copropriétaires ou associés qui </a:t>
            </a:r>
            <a:r>
              <a:rPr lang="fr-FR" sz="1800" dirty="0">
                <a:solidFill>
                  <a:srgbClr val="FF0000"/>
                </a:solidFill>
              </a:rPr>
              <a:t>se sont opposés </a:t>
            </a:r>
            <a:r>
              <a:rPr lang="fr-FR" sz="1800" dirty="0"/>
              <a:t>à la décision et leur nombre de voix, ainsi que les noms des copropriétaires ou associés qui se sont a</a:t>
            </a:r>
            <a:r>
              <a:rPr lang="fr-FR" sz="1800" dirty="0">
                <a:solidFill>
                  <a:srgbClr val="FF0000"/>
                </a:solidFill>
              </a:rPr>
              <a:t>bstenus et leur nombre de voix.</a:t>
            </a:r>
          </a:p>
          <a:p>
            <a:pPr algn="just"/>
            <a:r>
              <a:rPr lang="fr-FR" sz="1800" dirty="0">
                <a:solidFill>
                  <a:srgbClr val="FF0000"/>
                </a:solidFill>
              </a:rPr>
              <a:t>Les incidents techniques ayant empêché le copropriétaire ou l'associé qui a eu recours à la visioconférence</a:t>
            </a:r>
            <a:r>
              <a:rPr lang="fr-FR" sz="1800" dirty="0"/>
              <a:t>, à l'audioconférence ou à tout autre moyen de communication électronique de faire connaître son vote sont mentionnés dans le procès-verbal. </a:t>
            </a:r>
          </a:p>
          <a:p>
            <a:pPr marL="0" indent="0">
              <a:buNone/>
            </a:pPr>
            <a:br>
              <a:rPr lang="fr-FR" sz="1800" dirty="0"/>
            </a:br>
            <a:r>
              <a:rPr lang="fr-FR" sz="1800" dirty="0"/>
              <a:t>La feuille de présence est annexée au procès-verbal.</a:t>
            </a:r>
          </a:p>
          <a:p>
            <a:pPr marL="0" indent="0" algn="just">
              <a:lnSpc>
                <a:spcPct val="100000"/>
              </a:lnSpc>
              <a:spcBef>
                <a:spcPts val="0"/>
              </a:spcBef>
              <a:buNone/>
            </a:pPr>
            <a:endParaRPr lang="fr-FR" sz="1100" dirty="0">
              <a:solidFill>
                <a:prstClr val="black"/>
              </a:solidFill>
              <a:latin typeface="Tw Cen MT" panose="020B0602020104020603"/>
            </a:endParaRPr>
          </a:p>
        </p:txBody>
      </p:sp>
    </p:spTree>
    <p:extLst>
      <p:ext uri="{BB962C8B-B14F-4D97-AF65-F5344CB8AC3E}">
        <p14:creationId xmlns:p14="http://schemas.microsoft.com/office/powerpoint/2010/main" val="24970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692396" y="2019412"/>
            <a:ext cx="6815669" cy="1515533"/>
          </a:xfrm>
        </p:spPr>
        <p:txBody>
          <a:bodyPr/>
          <a:lstStyle/>
          <a:p>
            <a:r>
              <a:rPr lang="fr-FR" sz="4000" b="1" dirty="0"/>
              <a:t>Les majorités de vote des résolutions et les obligations de deuxième lecture</a:t>
            </a:r>
            <a:r>
              <a:rPr lang="fr-FR" sz="4800" b="1" dirty="0"/>
              <a:t>.</a:t>
            </a:r>
          </a:p>
        </p:txBody>
      </p:sp>
      <p:pic>
        <p:nvPicPr>
          <p:cNvPr id="2" name="Picture 3" descr="f8df1bef-6142-4e4a-b0fa-a0c9dc9f2f98@mxp5">
            <a:extLst>
              <a:ext uri="{FF2B5EF4-FFF2-40B4-BE49-F238E27FC236}">
                <a16:creationId xmlns:a16="http://schemas.microsoft.com/office/drawing/2014/main" id="{8ADD1D29-E5CA-F6AE-B4CB-A24442D37E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626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77D57-70F2-282B-0309-74CC012845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F79AC99-44CE-8AC8-36C5-25B41D3B924A}"/>
              </a:ext>
            </a:extLst>
          </p:cNvPr>
          <p:cNvSpPr>
            <a:spLocks noGrp="1"/>
          </p:cNvSpPr>
          <p:nvPr>
            <p:ph type="title"/>
          </p:nvPr>
        </p:nvSpPr>
        <p:spPr>
          <a:xfrm>
            <a:off x="2208651" y="-83604"/>
            <a:ext cx="8596668" cy="1320800"/>
          </a:xfrm>
        </p:spPr>
        <p:txBody>
          <a:bodyPr/>
          <a:lstStyle/>
          <a:p>
            <a:pPr algn="ctr"/>
            <a:r>
              <a:rPr lang="fr-FR" dirty="0">
                <a:solidFill>
                  <a:srgbClr val="FF0000"/>
                </a:solidFill>
              </a:rPr>
              <a:t>Les syndics : un double jeu</a:t>
            </a:r>
          </a:p>
        </p:txBody>
      </p:sp>
      <p:graphicFrame>
        <p:nvGraphicFramePr>
          <p:cNvPr id="4" name="Espace réservé du contenu 3">
            <a:extLst>
              <a:ext uri="{FF2B5EF4-FFF2-40B4-BE49-F238E27FC236}">
                <a16:creationId xmlns:a16="http://schemas.microsoft.com/office/drawing/2014/main" id="{7B191367-AC2F-1418-5745-A6E4B62B3B7D}"/>
              </a:ext>
            </a:extLst>
          </p:cNvPr>
          <p:cNvGraphicFramePr>
            <a:graphicFrameLocks noGrp="1"/>
          </p:cNvGraphicFramePr>
          <p:nvPr>
            <p:ph idx="1"/>
          </p:nvPr>
        </p:nvGraphicFramePr>
        <p:xfrm>
          <a:off x="1351544" y="1082900"/>
          <a:ext cx="10310883" cy="562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à coins arrondis 7">
            <a:extLst>
              <a:ext uri="{FF2B5EF4-FFF2-40B4-BE49-F238E27FC236}">
                <a16:creationId xmlns:a16="http://schemas.microsoft.com/office/drawing/2014/main" id="{3F707293-CAAE-D0A7-3508-7F3474C9C372}"/>
              </a:ext>
            </a:extLst>
          </p:cNvPr>
          <p:cNvSpPr/>
          <p:nvPr/>
        </p:nvSpPr>
        <p:spPr>
          <a:xfrm>
            <a:off x="9113416" y="1082900"/>
            <a:ext cx="2381060" cy="11533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Tw Cen MT" panose="020B0602020104020603"/>
                <a:ea typeface="+mn-ea"/>
                <a:cs typeface="+mn-cs"/>
              </a:rPr>
              <a:t>Syndic apporteur d’affaires </a:t>
            </a:r>
          </a:p>
        </p:txBody>
      </p:sp>
      <p:sp>
        <p:nvSpPr>
          <p:cNvPr id="9" name="Rectangle à coins arrondis 8">
            <a:extLst>
              <a:ext uri="{FF2B5EF4-FFF2-40B4-BE49-F238E27FC236}">
                <a16:creationId xmlns:a16="http://schemas.microsoft.com/office/drawing/2014/main" id="{8A6B3390-4D7F-07E1-5C5F-A91426B3CD6F}"/>
              </a:ext>
            </a:extLst>
          </p:cNvPr>
          <p:cNvSpPr/>
          <p:nvPr/>
        </p:nvSpPr>
        <p:spPr>
          <a:xfrm>
            <a:off x="9467581" y="2508995"/>
            <a:ext cx="1892174" cy="30057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panose="020B0602020104020603"/>
                <a:ea typeface="+mn-ea"/>
                <a:cs typeface="+mn-cs"/>
              </a:rPr>
              <a:t>Augmentation des profits du groupe du cabinet de syndic par le biais de son client syndicat des copropriétaires</a:t>
            </a:r>
          </a:p>
        </p:txBody>
      </p:sp>
      <p:sp>
        <p:nvSpPr>
          <p:cNvPr id="3" name="Flèche vers le bas 2">
            <a:extLst>
              <a:ext uri="{FF2B5EF4-FFF2-40B4-BE49-F238E27FC236}">
                <a16:creationId xmlns:a16="http://schemas.microsoft.com/office/drawing/2014/main" id="{576234ED-07C0-5035-4152-57B60C302F5F}"/>
              </a:ext>
            </a:extLst>
          </p:cNvPr>
          <p:cNvSpPr/>
          <p:nvPr/>
        </p:nvSpPr>
        <p:spPr>
          <a:xfrm>
            <a:off x="4299857" y="2508995"/>
            <a:ext cx="1317172" cy="29229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à coins arrondis 4">
            <a:extLst>
              <a:ext uri="{FF2B5EF4-FFF2-40B4-BE49-F238E27FC236}">
                <a16:creationId xmlns:a16="http://schemas.microsoft.com/office/drawing/2014/main" id="{9DE1AEBA-317E-2499-B258-FC90B13EC302}"/>
              </a:ext>
            </a:extLst>
          </p:cNvPr>
          <p:cNvSpPr/>
          <p:nvPr/>
        </p:nvSpPr>
        <p:spPr>
          <a:xfrm>
            <a:off x="3940629" y="1197429"/>
            <a:ext cx="2264228" cy="10387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white"/>
                </a:solidFill>
                <a:effectLst/>
                <a:uLnTx/>
                <a:uFillTx/>
                <a:latin typeface="Tw Cen MT" panose="020B0602020104020603"/>
                <a:ea typeface="+mn-ea"/>
                <a:cs typeface="+mn-cs"/>
              </a:rPr>
              <a:t>Le conseil syndical</a:t>
            </a:r>
          </a:p>
        </p:txBody>
      </p:sp>
      <p:sp>
        <p:nvSpPr>
          <p:cNvPr id="10" name="Rectangle 9">
            <a:extLst>
              <a:ext uri="{FF2B5EF4-FFF2-40B4-BE49-F238E27FC236}">
                <a16:creationId xmlns:a16="http://schemas.microsoft.com/office/drawing/2014/main" id="{C43256A8-F1D6-8F0A-EBD2-2DD9B9125F1E}"/>
              </a:ext>
            </a:extLst>
          </p:cNvPr>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7462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82272"/>
            <a:ext cx="9601196" cy="1303867"/>
          </a:xfrm>
        </p:spPr>
        <p:txBody>
          <a:bodyPr>
            <a:normAutofit fontScale="90000"/>
          </a:bodyPr>
          <a:lstStyle/>
          <a:p>
            <a:r>
              <a:rPr lang="fr-FR" b="1" dirty="0"/>
              <a:t>Les notions préalables à connaître en matière de calcul des majorités des résolutions.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43276282"/>
              </p:ext>
            </p:extLst>
          </p:nvPr>
        </p:nvGraphicFramePr>
        <p:xfrm>
          <a:off x="1295400" y="2557463"/>
          <a:ext cx="3113638" cy="101092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24 et 25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voix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42949984"/>
              </p:ext>
            </p:extLst>
          </p:nvPr>
        </p:nvGraphicFramePr>
        <p:xfrm>
          <a:off x="1295400" y="4756449"/>
          <a:ext cx="3113638" cy="100584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0">
                <a:tc>
                  <a:txBody>
                    <a:bodyPr/>
                    <a:lstStyle/>
                    <a:p>
                      <a:pPr algn="ctr"/>
                      <a:r>
                        <a:rPr lang="fr-FR" dirty="0"/>
                        <a:t>Art. 26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membres du syndicat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3184536144"/>
              </p:ext>
            </p:extLst>
          </p:nvPr>
        </p:nvGraphicFramePr>
        <p:xfrm>
          <a:off x="7664890" y="4672956"/>
          <a:ext cx="3113638" cy="74168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26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3134899881"/>
              </p:ext>
            </p:extLst>
          </p:nvPr>
        </p:nvGraphicFramePr>
        <p:xfrm>
          <a:off x="7628299" y="2557463"/>
          <a:ext cx="3113638" cy="128524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24 et 25 de loi 10/07/65</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tantièmes du lot/des lots du copropriétaires.</a:t>
                      </a:r>
                      <a:endParaRPr lang="fr-FR" sz="1800" b="1" dirty="0"/>
                    </a:p>
                  </a:txBody>
                  <a:tcPr/>
                </a:tc>
                <a:extLst>
                  <a:ext uri="{0D108BD9-81ED-4DB2-BD59-A6C34878D82A}">
                    <a16:rowId xmlns:a16="http://schemas.microsoft.com/office/drawing/2014/main" val="10001"/>
                  </a:ext>
                </a:extLst>
              </a:tr>
            </a:tbl>
          </a:graphicData>
        </a:graphic>
      </p:graphicFrame>
      <p:cxnSp>
        <p:nvCxnSpPr>
          <p:cNvPr id="8" name="Connecteur droit avec flèche 7"/>
          <p:cNvCxnSpPr/>
          <p:nvPr/>
        </p:nvCxnSpPr>
        <p:spPr>
          <a:xfrm>
            <a:off x="5349089" y="3174543"/>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348334" y="5246599"/>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0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520643"/>
            <a:ext cx="9601196" cy="1303867"/>
          </a:xfrm>
        </p:spPr>
        <p:txBody>
          <a:bodyPr>
            <a:normAutofit/>
          </a:bodyPr>
          <a:lstStyle/>
          <a:p>
            <a:r>
              <a:rPr lang="fr-FR" sz="3600" b="1" dirty="0"/>
              <a:t>Les règles de majorité à connaître en cours d’assemblée générale.</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81924829"/>
              </p:ext>
            </p:extLst>
          </p:nvPr>
        </p:nvGraphicFramePr>
        <p:xfrm>
          <a:off x="1295400" y="1753568"/>
          <a:ext cx="3113638" cy="128016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370840">
                <a:tc>
                  <a:txBody>
                    <a:bodyPr/>
                    <a:lstStyle/>
                    <a:p>
                      <a:pPr algn="ctr"/>
                      <a:r>
                        <a:rPr lang="fr-FR" dirty="0"/>
                        <a:t>Art. 24 et 25 de la loi du 10 juillet 1965 </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voix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103529882"/>
              </p:ext>
            </p:extLst>
          </p:nvPr>
        </p:nvGraphicFramePr>
        <p:xfrm>
          <a:off x="1295400" y="3468827"/>
          <a:ext cx="3113638" cy="101092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0">
                <a:tc>
                  <a:txBody>
                    <a:bodyPr/>
                    <a:lstStyle/>
                    <a:p>
                      <a:pPr algn="ctr"/>
                      <a:r>
                        <a:rPr lang="fr-FR" dirty="0"/>
                        <a:t>Art. 24</a:t>
                      </a:r>
                      <a:r>
                        <a:rPr lang="fr-FR" baseline="0" dirty="0"/>
                        <a:t> de la loi du 10 juillet 1965 </a:t>
                      </a:r>
                      <a:endParaRPr lang="fr-FR" dirty="0"/>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voix exprimées.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1149393382"/>
              </p:ext>
            </p:extLst>
          </p:nvPr>
        </p:nvGraphicFramePr>
        <p:xfrm>
          <a:off x="7662480" y="3498757"/>
          <a:ext cx="3354597" cy="1271380"/>
        </p:xfrm>
        <a:graphic>
          <a:graphicData uri="http://schemas.openxmlformats.org/drawingml/2006/table">
            <a:tbl>
              <a:tblPr firstRow="1" bandRow="1">
                <a:tableStyleId>{5C22544A-7EE6-4342-B048-85BDC9FD1C3A}</a:tableStyleId>
              </a:tblPr>
              <a:tblGrid>
                <a:gridCol w="3354597">
                  <a:extLst>
                    <a:ext uri="{9D8B030D-6E8A-4147-A177-3AD203B41FA5}">
                      <a16:colId xmlns:a16="http://schemas.microsoft.com/office/drawing/2014/main" val="20000"/>
                    </a:ext>
                  </a:extLst>
                </a:gridCol>
              </a:tblGrid>
              <a:tr h="631300">
                <a:tc>
                  <a:txBody>
                    <a:bodyPr/>
                    <a:lstStyle/>
                    <a:p>
                      <a:pPr algn="ctr"/>
                      <a:r>
                        <a:rPr lang="fr-FR" dirty="0"/>
                        <a:t>Art. 24</a:t>
                      </a:r>
                      <a:r>
                        <a:rPr lang="fr-FR" baseline="0" dirty="0"/>
                        <a:t> de la loi du 10 juillet 1965</a:t>
                      </a:r>
                      <a:endParaRPr lang="fr-FR" dirty="0"/>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votes « pour » et « contre » exprimés en tantièmes.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115691974"/>
              </p:ext>
            </p:extLst>
          </p:nvPr>
        </p:nvGraphicFramePr>
        <p:xfrm>
          <a:off x="7662481" y="1753568"/>
          <a:ext cx="3354596" cy="1280160"/>
        </p:xfrm>
        <a:graphic>
          <a:graphicData uri="http://schemas.openxmlformats.org/drawingml/2006/table">
            <a:tbl>
              <a:tblPr firstRow="1" bandRow="1">
                <a:tableStyleId>{5C22544A-7EE6-4342-B048-85BDC9FD1C3A}</a:tableStyleId>
              </a:tblPr>
              <a:tblGrid>
                <a:gridCol w="3354596">
                  <a:extLst>
                    <a:ext uri="{9D8B030D-6E8A-4147-A177-3AD203B41FA5}">
                      <a16:colId xmlns:a16="http://schemas.microsoft.com/office/drawing/2014/main" val="20000"/>
                    </a:ext>
                  </a:extLst>
                </a:gridCol>
              </a:tblGrid>
              <a:tr h="370840">
                <a:tc>
                  <a:txBody>
                    <a:bodyPr/>
                    <a:lstStyle/>
                    <a:p>
                      <a:pPr algn="ctr"/>
                      <a:r>
                        <a:rPr lang="fr-FR" dirty="0"/>
                        <a:t>Art. 24 et 25 de la loi du 10 juillet 1965 </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La majorité des tantièmes du lot/des lots du copropriétaires.</a:t>
                      </a:r>
                      <a:endParaRPr lang="fr-FR" sz="1800" b="1" dirty="0"/>
                    </a:p>
                  </a:txBody>
                  <a:tcPr/>
                </a:tc>
                <a:extLst>
                  <a:ext uri="{0D108BD9-81ED-4DB2-BD59-A6C34878D82A}">
                    <a16:rowId xmlns:a16="http://schemas.microsoft.com/office/drawing/2014/main" val="10001"/>
                  </a:ext>
                </a:extLst>
              </a:tr>
            </a:tbl>
          </a:graphicData>
        </a:graphic>
      </p:graphicFrame>
      <p:cxnSp>
        <p:nvCxnSpPr>
          <p:cNvPr id="8" name="Connecteur droit avec flèche 7"/>
          <p:cNvCxnSpPr/>
          <p:nvPr/>
        </p:nvCxnSpPr>
        <p:spPr>
          <a:xfrm>
            <a:off x="5348332" y="2395797"/>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5348333" y="4108907"/>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Espace réservé du contenu 3"/>
          <p:cNvGraphicFramePr>
            <a:graphicFrameLocks/>
          </p:cNvGraphicFramePr>
          <p:nvPr>
            <p:extLst>
              <p:ext uri="{D42A27DB-BD31-4B8C-83A1-F6EECF244321}">
                <p14:modId xmlns:p14="http://schemas.microsoft.com/office/powerpoint/2010/main" val="2162001694"/>
              </p:ext>
            </p:extLst>
          </p:nvPr>
        </p:nvGraphicFramePr>
        <p:xfrm>
          <a:off x="1295400" y="4690648"/>
          <a:ext cx="3113638" cy="1280160"/>
        </p:xfrm>
        <a:graphic>
          <a:graphicData uri="http://schemas.openxmlformats.org/drawingml/2006/table">
            <a:tbl>
              <a:tblPr firstRow="1" bandRow="1">
                <a:tableStyleId>{5C22544A-7EE6-4342-B048-85BDC9FD1C3A}</a:tableStyleId>
              </a:tblPr>
              <a:tblGrid>
                <a:gridCol w="3113638">
                  <a:extLst>
                    <a:ext uri="{9D8B030D-6E8A-4147-A177-3AD203B41FA5}">
                      <a16:colId xmlns:a16="http://schemas.microsoft.com/office/drawing/2014/main" val="20000"/>
                    </a:ext>
                  </a:extLst>
                </a:gridCol>
              </a:tblGrid>
              <a:tr h="0">
                <a:tc>
                  <a:txBody>
                    <a:bodyPr/>
                    <a:lstStyle/>
                    <a:p>
                      <a:pPr algn="ctr"/>
                      <a:r>
                        <a:rPr lang="fr-FR" dirty="0"/>
                        <a:t>Art. 26</a:t>
                      </a:r>
                      <a:r>
                        <a:rPr lang="fr-FR" baseline="0" dirty="0"/>
                        <a:t> de la loi du 10 juillet 1965 </a:t>
                      </a:r>
                      <a:endParaRPr lang="fr-FR" dirty="0"/>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membres du syndicat des copropriétaires.</a:t>
                      </a:r>
                      <a:endParaRPr lang="fr-FR" sz="1800" b="1" dirty="0"/>
                    </a:p>
                  </a:txBody>
                  <a:tcPr/>
                </a:tc>
                <a:extLst>
                  <a:ext uri="{0D108BD9-81ED-4DB2-BD59-A6C34878D82A}">
                    <a16:rowId xmlns:a16="http://schemas.microsoft.com/office/drawing/2014/main" val="10001"/>
                  </a:ext>
                </a:extLst>
              </a:tr>
            </a:tbl>
          </a:graphicData>
        </a:graphic>
      </p:graphicFrame>
      <p:graphicFrame>
        <p:nvGraphicFramePr>
          <p:cNvPr id="10" name="Espace réservé du contenu 3"/>
          <p:cNvGraphicFramePr>
            <a:graphicFrameLocks/>
          </p:cNvGraphicFramePr>
          <p:nvPr>
            <p:extLst>
              <p:ext uri="{D42A27DB-BD31-4B8C-83A1-F6EECF244321}">
                <p14:modId xmlns:p14="http://schemas.microsoft.com/office/powerpoint/2010/main" val="2860962651"/>
              </p:ext>
            </p:extLst>
          </p:nvPr>
        </p:nvGraphicFramePr>
        <p:xfrm>
          <a:off x="7662481" y="5105863"/>
          <a:ext cx="3354596" cy="736600"/>
        </p:xfrm>
        <a:graphic>
          <a:graphicData uri="http://schemas.openxmlformats.org/drawingml/2006/table">
            <a:tbl>
              <a:tblPr firstRow="1" bandRow="1">
                <a:tableStyleId>{5C22544A-7EE6-4342-B048-85BDC9FD1C3A}</a:tableStyleId>
              </a:tblPr>
              <a:tblGrid>
                <a:gridCol w="3354596">
                  <a:extLst>
                    <a:ext uri="{9D8B030D-6E8A-4147-A177-3AD203B41FA5}">
                      <a16:colId xmlns:a16="http://schemas.microsoft.com/office/drawing/2014/main" val="20000"/>
                    </a:ext>
                  </a:extLst>
                </a:gridCol>
              </a:tblGrid>
              <a:tr h="364688">
                <a:tc>
                  <a:txBody>
                    <a:bodyPr/>
                    <a:lstStyle/>
                    <a:p>
                      <a:pPr algn="ctr"/>
                      <a:r>
                        <a:rPr lang="fr-FR" dirty="0"/>
                        <a:t>Art. 26 de la loi du 10 juillet 1965 </a:t>
                      </a:r>
                    </a:p>
                  </a:txBody>
                  <a:tcPr/>
                </a:tc>
                <a:extLst>
                  <a:ext uri="{0D108BD9-81ED-4DB2-BD59-A6C34878D82A}">
                    <a16:rowId xmlns:a16="http://schemas.microsoft.com/office/drawing/2014/main" val="10000"/>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baseline="0" dirty="0"/>
                        <a:t>Les copropriétaires.</a:t>
                      </a:r>
                      <a:endParaRPr lang="fr-FR" sz="1800" b="1" dirty="0"/>
                    </a:p>
                  </a:txBody>
                  <a:tcPr/>
                </a:tc>
                <a:extLst>
                  <a:ext uri="{0D108BD9-81ED-4DB2-BD59-A6C34878D82A}">
                    <a16:rowId xmlns:a16="http://schemas.microsoft.com/office/drawing/2014/main" val="10001"/>
                  </a:ext>
                </a:extLst>
              </a:tr>
            </a:tbl>
          </a:graphicData>
        </a:graphic>
      </p:graphicFrame>
      <p:cxnSp>
        <p:nvCxnSpPr>
          <p:cNvPr id="12" name="Connecteur droit avec flèche 11"/>
          <p:cNvCxnSpPr/>
          <p:nvPr/>
        </p:nvCxnSpPr>
        <p:spPr>
          <a:xfrm>
            <a:off x="5348331" y="5564501"/>
            <a:ext cx="1495331" cy="25540"/>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6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règles de majorité à connaître en cours d’assemblée générale.</a:t>
            </a:r>
            <a:endParaRPr lang="fr-FR" dirty="0"/>
          </a:p>
        </p:txBody>
      </p:sp>
      <p:pic>
        <p:nvPicPr>
          <p:cNvPr id="4" name="Espace réservé du contenu 3"/>
          <p:cNvPicPr>
            <a:picLocks noGrp="1" noChangeAspect="1"/>
          </p:cNvPicPr>
          <p:nvPr>
            <p:ph idx="1"/>
          </p:nvPr>
        </p:nvPicPr>
        <p:blipFill rotWithShape="1">
          <a:blip r:embed="rId2"/>
          <a:srcRect t="8198"/>
          <a:stretch/>
        </p:blipFill>
        <p:spPr>
          <a:xfrm>
            <a:off x="3641046" y="2557463"/>
            <a:ext cx="4909908" cy="3317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6848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règles de majorité à connaître en cours d’assemblée générale.</a:t>
            </a:r>
            <a:endParaRPr lang="fr-FR" dirty="0"/>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3635" y="2525097"/>
            <a:ext cx="1404919" cy="2223762"/>
          </a:xfrm>
          <a:prstGeom prst="rect">
            <a:avLst/>
          </a:prstGeom>
        </p:spPr>
      </p:pic>
      <p:sp>
        <p:nvSpPr>
          <p:cNvPr id="5" name="Rectangle 4"/>
          <p:cNvSpPr/>
          <p:nvPr/>
        </p:nvSpPr>
        <p:spPr>
          <a:xfrm>
            <a:off x="6318450" y="3404101"/>
            <a:ext cx="2614998"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1 COPROPRIETAIRE</a:t>
            </a:r>
          </a:p>
        </p:txBody>
      </p:sp>
      <p:sp>
        <p:nvSpPr>
          <p:cNvPr id="6" name="Rectangle 5"/>
          <p:cNvSpPr/>
          <p:nvPr/>
        </p:nvSpPr>
        <p:spPr>
          <a:xfrm>
            <a:off x="8676182" y="5143086"/>
            <a:ext cx="2151762"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3 LOTS</a:t>
            </a:r>
          </a:p>
        </p:txBody>
      </p:sp>
      <p:sp>
        <p:nvSpPr>
          <p:cNvPr id="7" name="Rectangle 6"/>
          <p:cNvSpPr/>
          <p:nvPr/>
        </p:nvSpPr>
        <p:spPr>
          <a:xfrm>
            <a:off x="8676182" y="5681408"/>
            <a:ext cx="2151762"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364 °</a:t>
            </a:r>
          </a:p>
        </p:txBody>
      </p:sp>
      <p:cxnSp>
        <p:nvCxnSpPr>
          <p:cNvPr id="8" name="Connecteur droit avec flèche 7"/>
          <p:cNvCxnSpPr/>
          <p:nvPr/>
        </p:nvCxnSpPr>
        <p:spPr>
          <a:xfrm flipH="1">
            <a:off x="1493383" y="4675671"/>
            <a:ext cx="720503" cy="620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2708298" y="4714054"/>
            <a:ext cx="415148" cy="581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2788467" y="4562947"/>
            <a:ext cx="2326741" cy="701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32480" y="5377758"/>
            <a:ext cx="1321806"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Lot 125 appartement</a:t>
            </a:r>
          </a:p>
        </p:txBody>
      </p:sp>
      <p:sp>
        <p:nvSpPr>
          <p:cNvPr id="14" name="Rectangle 13"/>
          <p:cNvSpPr/>
          <p:nvPr/>
        </p:nvSpPr>
        <p:spPr>
          <a:xfrm>
            <a:off x="832480" y="5893806"/>
            <a:ext cx="1321806"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a:t>120°</a:t>
            </a:r>
          </a:p>
        </p:txBody>
      </p:sp>
      <p:sp>
        <p:nvSpPr>
          <p:cNvPr id="15" name="Rectangle 14"/>
          <p:cNvSpPr/>
          <p:nvPr/>
        </p:nvSpPr>
        <p:spPr>
          <a:xfrm>
            <a:off x="2623996" y="5377758"/>
            <a:ext cx="1321806"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Lot 13</a:t>
            </a:r>
          </a:p>
          <a:p>
            <a:pPr algn="ctr"/>
            <a:r>
              <a:rPr lang="fr-FR" sz="1400" dirty="0"/>
              <a:t>cave</a:t>
            </a:r>
          </a:p>
        </p:txBody>
      </p:sp>
      <p:sp>
        <p:nvSpPr>
          <p:cNvPr id="16" name="Rectangle 15"/>
          <p:cNvSpPr/>
          <p:nvPr/>
        </p:nvSpPr>
        <p:spPr>
          <a:xfrm>
            <a:off x="2623996" y="5893806"/>
            <a:ext cx="1321806"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chemeClr val="tx1"/>
                </a:solidFill>
              </a:rPr>
              <a:t>4°</a:t>
            </a:r>
          </a:p>
        </p:txBody>
      </p:sp>
      <p:sp>
        <p:nvSpPr>
          <p:cNvPr id="18" name="Rectangle 17"/>
          <p:cNvSpPr/>
          <p:nvPr/>
        </p:nvSpPr>
        <p:spPr>
          <a:xfrm>
            <a:off x="4555089" y="5377758"/>
            <a:ext cx="1321806" cy="516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Lot 126</a:t>
            </a:r>
          </a:p>
          <a:p>
            <a:pPr algn="ctr"/>
            <a:r>
              <a:rPr lang="fr-FR" sz="1400" dirty="0"/>
              <a:t>Appartement</a:t>
            </a:r>
          </a:p>
        </p:txBody>
      </p:sp>
      <p:sp>
        <p:nvSpPr>
          <p:cNvPr id="19" name="Rectangle 18"/>
          <p:cNvSpPr/>
          <p:nvPr/>
        </p:nvSpPr>
        <p:spPr>
          <a:xfrm>
            <a:off x="4555089" y="5893806"/>
            <a:ext cx="1321806" cy="234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a:t>240°</a:t>
            </a:r>
          </a:p>
        </p:txBody>
      </p:sp>
      <p:cxnSp>
        <p:nvCxnSpPr>
          <p:cNvPr id="23" name="Connecteur droit avec flèche 22"/>
          <p:cNvCxnSpPr/>
          <p:nvPr/>
        </p:nvCxnSpPr>
        <p:spPr>
          <a:xfrm>
            <a:off x="3604455" y="3636978"/>
            <a:ext cx="2272440" cy="18107"/>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6525091" y="5554300"/>
            <a:ext cx="1502894" cy="18107"/>
          </a:xfrm>
          <a:prstGeom prst="straightConnector1">
            <a:avLst/>
          </a:prstGeom>
          <a:ln w="190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6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P spid="16"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Les règles de majorité à connaître en cours d’assemblée générale.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27334543"/>
              </p:ext>
            </p:extLst>
          </p:nvPr>
        </p:nvGraphicFramePr>
        <p:xfrm>
          <a:off x="648833" y="2285997"/>
          <a:ext cx="3035927" cy="4096467"/>
        </p:xfrm>
        <a:graphic>
          <a:graphicData uri="http://schemas.openxmlformats.org/drawingml/2006/table">
            <a:tbl>
              <a:tblPr firstRow="1" bandRow="1">
                <a:tableStyleId>{5C22544A-7EE6-4342-B048-85BDC9FD1C3A}</a:tableStyleId>
              </a:tblPr>
              <a:tblGrid>
                <a:gridCol w="3035927">
                  <a:extLst>
                    <a:ext uri="{9D8B030D-6E8A-4147-A177-3AD203B41FA5}">
                      <a16:colId xmlns:a16="http://schemas.microsoft.com/office/drawing/2014/main" val="20000"/>
                    </a:ext>
                  </a:extLst>
                </a:gridCol>
              </a:tblGrid>
              <a:tr h="372759">
                <a:tc>
                  <a:txBody>
                    <a:bodyPr/>
                    <a:lstStyle/>
                    <a:p>
                      <a:pPr algn="ctr"/>
                      <a:r>
                        <a:rPr lang="fr-FR" dirty="0"/>
                        <a:t>Article 24 de loi 10/07/65</a:t>
                      </a:r>
                    </a:p>
                  </a:txBody>
                  <a:tcPr/>
                </a:tc>
                <a:extLst>
                  <a:ext uri="{0D108BD9-81ED-4DB2-BD59-A6C34878D82A}">
                    <a16:rowId xmlns:a16="http://schemas.microsoft.com/office/drawing/2014/main" val="10000"/>
                  </a:ext>
                </a:extLst>
              </a:tr>
              <a:tr h="1180688">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baseline="0" dirty="0"/>
                        <a:t>La majorité </a:t>
                      </a:r>
                      <a:r>
                        <a:rPr lang="fr-FR" sz="1600" b="1" baseline="0" dirty="0">
                          <a:solidFill>
                            <a:srgbClr val="FF0000"/>
                          </a:solidFill>
                        </a:rPr>
                        <a:t>des voix exprimées </a:t>
                      </a:r>
                      <a:r>
                        <a:rPr lang="fr-FR" sz="1600" b="1" baseline="0" dirty="0"/>
                        <a:t>par les copropriétaires présents, représentés ou ayant votés par correspondance.</a:t>
                      </a:r>
                      <a:endParaRPr lang="fr-FR" sz="1600" b="1" dirty="0"/>
                    </a:p>
                  </a:txBody>
                  <a:tcPr/>
                </a:tc>
                <a:extLst>
                  <a:ext uri="{0D108BD9-81ED-4DB2-BD59-A6C34878D82A}">
                    <a16:rowId xmlns:a16="http://schemas.microsoft.com/office/drawing/2014/main" val="10001"/>
                  </a:ext>
                </a:extLst>
              </a:tr>
              <a:tr h="2543020">
                <a:tc>
                  <a:txBody>
                    <a:bodyPr/>
                    <a:lstStyle/>
                    <a:p>
                      <a:pPr algn="just"/>
                      <a:r>
                        <a:rPr lang="fr-FR" sz="1600" b="1" i="0" kern="1200" dirty="0">
                          <a:solidFill>
                            <a:schemeClr val="dk1"/>
                          </a:solidFill>
                          <a:effectLst/>
                          <a:latin typeface="+mn-lt"/>
                          <a:ea typeface="+mn-ea"/>
                          <a:cs typeface="+mn-cs"/>
                        </a:rPr>
                        <a:t>Les travaux d'accessibilité aux personnes handicapées ou à mobilité réduite, sous réserve qu'ils n'affectent pas la structure de l'immeuble ou ses éléments d'équipement essentiels</a:t>
                      </a:r>
                    </a:p>
                    <a:p>
                      <a:pPr algn="just"/>
                      <a:endParaRPr lang="fr-FR" sz="1600" b="1" i="0" kern="1200" dirty="0">
                        <a:solidFill>
                          <a:schemeClr val="dk1"/>
                        </a:solidFill>
                        <a:effectLst/>
                        <a:latin typeface="+mn-lt"/>
                        <a:ea typeface="+mn-ea"/>
                        <a:cs typeface="+mn-cs"/>
                      </a:endParaRPr>
                    </a:p>
                    <a:p>
                      <a:pPr algn="just"/>
                      <a:r>
                        <a:rPr lang="fr-FR" sz="1600" b="1" i="0" kern="1200" dirty="0">
                          <a:solidFill>
                            <a:schemeClr val="dk1"/>
                          </a:solidFill>
                          <a:effectLst/>
                          <a:latin typeface="+mn-lt"/>
                          <a:ea typeface="+mn-ea"/>
                          <a:cs typeface="+mn-cs"/>
                        </a:rPr>
                        <a:t>La suppression des vide-ordures pour des impératifs d'hygiène</a:t>
                      </a: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539908682"/>
              </p:ext>
            </p:extLst>
          </p:nvPr>
        </p:nvGraphicFramePr>
        <p:xfrm>
          <a:off x="3684761" y="2285998"/>
          <a:ext cx="3060072" cy="4096468"/>
        </p:xfrm>
        <a:graphic>
          <a:graphicData uri="http://schemas.openxmlformats.org/drawingml/2006/table">
            <a:tbl>
              <a:tblPr firstRow="1" bandRow="1">
                <a:tableStyleId>{5C22544A-7EE6-4342-B048-85BDC9FD1C3A}</a:tableStyleId>
              </a:tblPr>
              <a:tblGrid>
                <a:gridCol w="3060072">
                  <a:extLst>
                    <a:ext uri="{9D8B030D-6E8A-4147-A177-3AD203B41FA5}">
                      <a16:colId xmlns:a16="http://schemas.microsoft.com/office/drawing/2014/main" val="20000"/>
                    </a:ext>
                  </a:extLst>
                </a:gridCol>
              </a:tblGrid>
              <a:tr h="349392">
                <a:tc>
                  <a:txBody>
                    <a:bodyPr/>
                    <a:lstStyle/>
                    <a:p>
                      <a:pPr algn="ctr"/>
                      <a:r>
                        <a:rPr lang="fr-FR" b="1" dirty="0"/>
                        <a:t>Article 25 </a:t>
                      </a:r>
                      <a:r>
                        <a:rPr lang="fr-FR" dirty="0"/>
                        <a:t>de loi 10/07/65</a:t>
                      </a:r>
                      <a:endParaRPr lang="fr-FR" b="1" dirty="0"/>
                    </a:p>
                  </a:txBody>
                  <a:tcPr/>
                </a:tc>
                <a:extLst>
                  <a:ext uri="{0D108BD9-81ED-4DB2-BD59-A6C34878D82A}">
                    <a16:rowId xmlns:a16="http://schemas.microsoft.com/office/drawing/2014/main" val="10000"/>
                  </a:ext>
                </a:extLst>
              </a:tr>
              <a:tr h="1159749">
                <a:tc>
                  <a:txBody>
                    <a:bodyPr/>
                    <a:lstStyle/>
                    <a:p>
                      <a:pPr algn="just"/>
                      <a:r>
                        <a:rPr lang="fr-FR" sz="1600" b="1" dirty="0">
                          <a:solidFill>
                            <a:schemeClr val="tx1"/>
                          </a:solidFill>
                        </a:rPr>
                        <a:t>La</a:t>
                      </a:r>
                      <a:r>
                        <a:rPr lang="fr-FR" sz="1600" b="1" baseline="0" dirty="0">
                          <a:solidFill>
                            <a:schemeClr val="tx1"/>
                          </a:solidFill>
                        </a:rPr>
                        <a:t> majorité </a:t>
                      </a:r>
                      <a:r>
                        <a:rPr lang="fr-FR" sz="1600" b="1" baseline="0" dirty="0">
                          <a:solidFill>
                            <a:srgbClr val="FF0000"/>
                          </a:solidFill>
                        </a:rPr>
                        <a:t>des voix de l’ensemble des copropriétaires</a:t>
                      </a:r>
                      <a:r>
                        <a:rPr lang="fr-FR" sz="1600" b="1" baseline="0" dirty="0"/>
                        <a:t>.</a:t>
                      </a:r>
                      <a:endParaRPr lang="fr-FR" sz="1600" b="1" dirty="0"/>
                    </a:p>
                  </a:txBody>
                  <a:tcPr/>
                </a:tc>
                <a:extLst>
                  <a:ext uri="{0D108BD9-81ED-4DB2-BD59-A6C34878D82A}">
                    <a16:rowId xmlns:a16="http://schemas.microsoft.com/office/drawing/2014/main" val="10001"/>
                  </a:ext>
                </a:extLst>
              </a:tr>
              <a:tr h="2570959">
                <a:tc>
                  <a:txBody>
                    <a:bodyPr/>
                    <a:lstStyle/>
                    <a:p>
                      <a:pPr algn="just"/>
                      <a:r>
                        <a:rPr lang="fr-FR" sz="1600" b="1" i="0" kern="1200" dirty="0">
                          <a:solidFill>
                            <a:schemeClr val="dk1"/>
                          </a:solidFill>
                          <a:effectLst/>
                          <a:latin typeface="+mn-lt"/>
                          <a:ea typeface="+mn-ea"/>
                          <a:cs typeface="+mn-cs"/>
                        </a:rPr>
                        <a:t>La désignation ou la révocation du ou des syndics et des membres du conseil syndical</a:t>
                      </a:r>
                    </a:p>
                    <a:p>
                      <a:pPr algn="just"/>
                      <a:endParaRPr lang="fr-FR" sz="1600" b="1" i="0" kern="1200" dirty="0">
                        <a:solidFill>
                          <a:schemeClr val="dk1"/>
                        </a:solidFill>
                        <a:effectLst/>
                        <a:latin typeface="+mn-lt"/>
                        <a:ea typeface="+mn-ea"/>
                        <a:cs typeface="+mn-cs"/>
                      </a:endParaRPr>
                    </a:p>
                    <a:p>
                      <a:pPr algn="just"/>
                      <a:r>
                        <a:rPr lang="fr-FR" sz="1600" b="1" i="0" kern="1200" dirty="0">
                          <a:solidFill>
                            <a:schemeClr val="dk1"/>
                          </a:solidFill>
                          <a:effectLst/>
                          <a:latin typeface="+mn-lt"/>
                          <a:ea typeface="+mn-ea"/>
                          <a:cs typeface="+mn-cs"/>
                        </a:rPr>
                        <a:t>La délégation de pouvoir au président du conseil syndical d'introduire une action judiciaire contre le syndic en réparation du préjudice subi par le syndicat des copropriétaires</a:t>
                      </a:r>
                    </a:p>
                  </a:txBody>
                  <a:tcPr/>
                </a:tc>
                <a:extLst>
                  <a:ext uri="{0D108BD9-81ED-4DB2-BD59-A6C34878D82A}">
                    <a16:rowId xmlns:a16="http://schemas.microsoft.com/office/drawing/2014/main" val="10002"/>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9548518"/>
              </p:ext>
            </p:extLst>
          </p:nvPr>
        </p:nvGraphicFramePr>
        <p:xfrm>
          <a:off x="6744833" y="2285996"/>
          <a:ext cx="2359182" cy="4096468"/>
        </p:xfrm>
        <a:graphic>
          <a:graphicData uri="http://schemas.openxmlformats.org/drawingml/2006/table">
            <a:tbl>
              <a:tblPr firstRow="1" bandRow="1">
                <a:tableStyleId>{5C22544A-7EE6-4342-B048-85BDC9FD1C3A}</a:tableStyleId>
              </a:tblPr>
              <a:tblGrid>
                <a:gridCol w="2359182">
                  <a:extLst>
                    <a:ext uri="{9D8B030D-6E8A-4147-A177-3AD203B41FA5}">
                      <a16:colId xmlns:a16="http://schemas.microsoft.com/office/drawing/2014/main" val="20000"/>
                    </a:ext>
                  </a:extLst>
                </a:gridCol>
              </a:tblGrid>
              <a:tr h="405923">
                <a:tc>
                  <a:txBody>
                    <a:bodyPr/>
                    <a:lstStyle/>
                    <a:p>
                      <a:pPr algn="ctr"/>
                      <a:r>
                        <a:rPr lang="fr-FR" sz="1500" dirty="0"/>
                        <a:t>Article 26 de loi 10/07/65</a:t>
                      </a:r>
                    </a:p>
                  </a:txBody>
                  <a:tcPr/>
                </a:tc>
                <a:extLst>
                  <a:ext uri="{0D108BD9-81ED-4DB2-BD59-A6C34878D82A}">
                    <a16:rowId xmlns:a16="http://schemas.microsoft.com/office/drawing/2014/main" val="10000"/>
                  </a:ext>
                </a:extLst>
              </a:tr>
              <a:tr h="1159813">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dirty="0"/>
                        <a:t>La</a:t>
                      </a:r>
                      <a:r>
                        <a:rPr lang="fr-FR" sz="1600" b="1" baseline="0" dirty="0"/>
                        <a:t> </a:t>
                      </a:r>
                      <a:r>
                        <a:rPr lang="fr-FR" sz="1600" b="1" baseline="0" dirty="0">
                          <a:solidFill>
                            <a:schemeClr val="tx1"/>
                          </a:solidFill>
                        </a:rPr>
                        <a:t>majorité </a:t>
                      </a:r>
                      <a:r>
                        <a:rPr lang="fr-FR" sz="1600" b="1" baseline="0" dirty="0">
                          <a:solidFill>
                            <a:srgbClr val="FF0000"/>
                          </a:solidFill>
                        </a:rPr>
                        <a:t>des membres du syndicat représentant au moins 2/3 des voix </a:t>
                      </a:r>
                      <a:endParaRPr lang="fr-FR" sz="1600" b="1" dirty="0">
                        <a:solidFill>
                          <a:srgbClr val="FF0000"/>
                        </a:solidFill>
                      </a:endParaRPr>
                    </a:p>
                  </a:txBody>
                  <a:tcPr/>
                </a:tc>
                <a:extLst>
                  <a:ext uri="{0D108BD9-81ED-4DB2-BD59-A6C34878D82A}">
                    <a16:rowId xmlns:a16="http://schemas.microsoft.com/office/drawing/2014/main" val="10001"/>
                  </a:ext>
                </a:extLst>
              </a:tr>
              <a:tr h="2530732">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i="0" kern="1200" dirty="0">
                          <a:solidFill>
                            <a:schemeClr val="dk1"/>
                          </a:solidFill>
                          <a:effectLst/>
                          <a:latin typeface="+mn-lt"/>
                          <a:ea typeface="+mn-ea"/>
                          <a:cs typeface="+mn-cs"/>
                        </a:rPr>
                        <a:t>La modification, ou éventuellement l'établissement, du règlement de copropriété dans la mesure où il concerne la jouissance, l'usage et l'administration des parties communes</a:t>
                      </a: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3994127"/>
              </p:ext>
            </p:extLst>
          </p:nvPr>
        </p:nvGraphicFramePr>
        <p:xfrm>
          <a:off x="9104015" y="2286000"/>
          <a:ext cx="2556848" cy="4135623"/>
        </p:xfrm>
        <a:graphic>
          <a:graphicData uri="http://schemas.openxmlformats.org/drawingml/2006/table">
            <a:tbl>
              <a:tblPr firstRow="1" bandRow="1">
                <a:tableStyleId>{5C22544A-7EE6-4342-B048-85BDC9FD1C3A}</a:tableStyleId>
              </a:tblPr>
              <a:tblGrid>
                <a:gridCol w="2556848">
                  <a:extLst>
                    <a:ext uri="{9D8B030D-6E8A-4147-A177-3AD203B41FA5}">
                      <a16:colId xmlns:a16="http://schemas.microsoft.com/office/drawing/2014/main" val="20000"/>
                    </a:ext>
                  </a:extLst>
                </a:gridCol>
              </a:tblGrid>
              <a:tr h="383040">
                <a:tc>
                  <a:txBody>
                    <a:bodyPr/>
                    <a:lstStyle/>
                    <a:p>
                      <a:pPr algn="ctr"/>
                      <a:r>
                        <a:rPr lang="fr-FR" sz="1500" dirty="0"/>
                        <a:t>Article 26 de loi 10/07/65</a:t>
                      </a:r>
                    </a:p>
                  </a:txBody>
                  <a:tcPr/>
                </a:tc>
                <a:extLst>
                  <a:ext uri="{0D108BD9-81ED-4DB2-BD59-A6C34878D82A}">
                    <a16:rowId xmlns:a16="http://schemas.microsoft.com/office/drawing/2014/main" val="10000"/>
                  </a:ext>
                </a:extLst>
              </a:tr>
              <a:tr h="73506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b="1" dirty="0">
                          <a:solidFill>
                            <a:srgbClr val="FF0000"/>
                          </a:solidFill>
                        </a:rPr>
                        <a:t>Unanimité</a:t>
                      </a:r>
                    </a:p>
                  </a:txBody>
                  <a:tcPr/>
                </a:tc>
                <a:extLst>
                  <a:ext uri="{0D108BD9-81ED-4DB2-BD59-A6C34878D82A}">
                    <a16:rowId xmlns:a16="http://schemas.microsoft.com/office/drawing/2014/main" val="10001"/>
                  </a:ext>
                </a:extLst>
              </a:tr>
              <a:tr h="289755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fr-FR" sz="1600" b="1" i="0" kern="1200" dirty="0">
                          <a:solidFill>
                            <a:schemeClr val="dk1"/>
                          </a:solidFill>
                          <a:effectLst/>
                          <a:latin typeface="+mn-lt"/>
                          <a:ea typeface="+mn-ea"/>
                          <a:cs typeface="+mn-cs"/>
                        </a:rPr>
                        <a:t>Elle ne peut, sauf à l'unanimité des voix de tous les copropriétaires, décider l'aliénation des parties communes dont la conservation est nécessaire au respect de la destination de l'immeuble ou la modification des stipulations du règlement de copropriété relatives à la destination de l'immeuble</a:t>
                      </a:r>
                      <a:endParaRPr lang="fr-FR" sz="16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380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32920"/>
            <a:ext cx="9601196" cy="1326332"/>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 </a:t>
            </a:r>
            <a:r>
              <a:rPr lang="fr-FR" sz="2000" dirty="0">
                <a:solidFill>
                  <a:schemeClr val="accent5"/>
                </a:solidFill>
              </a:rPr>
              <a:t>abstention </a:t>
            </a:r>
            <a:r>
              <a:rPr lang="fr-FR" sz="2000" dirty="0"/>
              <a:t>»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694420767"/>
              </p:ext>
            </p:extLst>
          </p:nvPr>
        </p:nvGraphicFramePr>
        <p:xfrm>
          <a:off x="1295400" y="2557463"/>
          <a:ext cx="3050263" cy="143764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840">
                <a:tc>
                  <a:txBody>
                    <a:bodyPr/>
                    <a:lstStyle/>
                    <a:p>
                      <a:pPr algn="ctr"/>
                      <a:r>
                        <a:rPr lang="fr-FR" dirty="0"/>
                        <a:t>Art.24 de loi 10/07/65</a:t>
                      </a:r>
                    </a:p>
                  </a:txBody>
                  <a:tcPr/>
                </a:tc>
                <a:extLst>
                  <a:ext uri="{0D108BD9-81ED-4DB2-BD59-A6C34878D82A}">
                    <a16:rowId xmlns:a16="http://schemas.microsoft.com/office/drawing/2014/main" val="10000"/>
                  </a:ext>
                </a:extLst>
              </a:tr>
              <a:tr h="370840">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9811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a:t>
            </a:r>
            <a:r>
              <a:rPr lang="fr-FR" sz="2000" dirty="0"/>
              <a:t>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25397747"/>
              </p:ext>
            </p:extLst>
          </p:nvPr>
        </p:nvGraphicFramePr>
        <p:xfrm>
          <a:off x="1295400" y="2557463"/>
          <a:ext cx="3050263" cy="323596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840">
                <a:tc>
                  <a:txBody>
                    <a:bodyPr/>
                    <a:lstStyle/>
                    <a:p>
                      <a:pPr algn="ctr"/>
                      <a:r>
                        <a:rPr lang="fr-FR" dirty="0"/>
                        <a:t>Art.24 de loi 10/07/65</a:t>
                      </a:r>
                    </a:p>
                  </a:txBody>
                  <a:tcPr/>
                </a:tc>
                <a:extLst>
                  <a:ext uri="{0D108BD9-81ED-4DB2-BD59-A6C34878D82A}">
                    <a16:rowId xmlns:a16="http://schemas.microsoft.com/office/drawing/2014/main" val="10000"/>
                  </a:ext>
                </a:extLst>
              </a:tr>
              <a:tr h="370840">
                <a:tc>
                  <a:txBody>
                    <a:bodyPr/>
                    <a:lstStyle/>
                    <a:p>
                      <a:pPr algn="ctr"/>
                      <a:r>
                        <a:rPr lang="fr-FR" sz="1600" b="1" baseline="0" dirty="0"/>
                        <a:t>La majorité </a:t>
                      </a:r>
                      <a:r>
                        <a:rPr lang="fr-FR" sz="1600" b="1" baseline="0" dirty="0">
                          <a:solidFill>
                            <a:srgbClr val="FF0000"/>
                          </a:solidFill>
                        </a:rPr>
                        <a:t>des voix exprimées par les copropriétaires présents, représentés ou ayant voté par correspondance.</a:t>
                      </a:r>
                      <a:endParaRPr lang="fr-FR" sz="1600" b="1" dirty="0">
                        <a:solidFill>
                          <a:srgbClr val="FF0000"/>
                        </a:solidFill>
                      </a:endParaRPr>
                    </a:p>
                  </a:txBody>
                  <a:tcPr/>
                </a:tc>
                <a:extLst>
                  <a:ext uri="{0D108BD9-81ED-4DB2-BD59-A6C34878D82A}">
                    <a16:rowId xmlns:a16="http://schemas.microsoft.com/office/drawing/2014/main" val="10001"/>
                  </a:ext>
                </a:extLst>
              </a:tr>
              <a:tr h="370840">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26789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48239818"/>
              </p:ext>
            </p:extLst>
          </p:nvPr>
        </p:nvGraphicFramePr>
        <p:xfrm>
          <a:off x="743138" y="2570902"/>
          <a:ext cx="3050263" cy="323596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840">
                <a:tc>
                  <a:txBody>
                    <a:bodyPr/>
                    <a:lstStyle/>
                    <a:p>
                      <a:pPr algn="ctr"/>
                      <a:r>
                        <a:rPr lang="fr-FR" dirty="0"/>
                        <a:t>Art.24</a:t>
                      </a:r>
                    </a:p>
                  </a:txBody>
                  <a:tcPr/>
                </a:tc>
                <a:extLst>
                  <a:ext uri="{0D108BD9-81ED-4DB2-BD59-A6C34878D82A}">
                    <a16:rowId xmlns:a16="http://schemas.microsoft.com/office/drawing/2014/main" val="10000"/>
                  </a:ext>
                </a:extLst>
              </a:tr>
              <a:tr h="370840">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370840">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206466451"/>
              </p:ext>
            </p:extLst>
          </p:nvPr>
        </p:nvGraphicFramePr>
        <p:xfrm>
          <a:off x="3793401" y="2570902"/>
          <a:ext cx="3050263" cy="1421676"/>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94202">
                <a:tc>
                  <a:txBody>
                    <a:bodyPr/>
                    <a:lstStyle/>
                    <a:p>
                      <a:pPr algn="ctr"/>
                      <a:r>
                        <a:rPr lang="fr-FR" dirty="0"/>
                        <a:t>Art.25</a:t>
                      </a:r>
                    </a:p>
                  </a:txBody>
                  <a:tcPr/>
                </a:tc>
                <a:extLst>
                  <a:ext uri="{0D108BD9-81ED-4DB2-BD59-A6C34878D82A}">
                    <a16:rowId xmlns:a16="http://schemas.microsoft.com/office/drawing/2014/main" val="10000"/>
                  </a:ext>
                </a:extLst>
              </a:tr>
              <a:tr h="1027474">
                <a:tc>
                  <a:txBody>
                    <a:bodyPr/>
                    <a:lstStyle/>
                    <a:p>
                      <a:pPr algn="ctr"/>
                      <a:r>
                        <a:rPr lang="fr-FR" sz="1600" b="1" dirty="0"/>
                        <a:t>La</a:t>
                      </a:r>
                      <a:r>
                        <a:rPr lang="fr-FR" sz="1600" b="1" baseline="0" dirty="0"/>
                        <a:t> majorité </a:t>
                      </a:r>
                      <a:r>
                        <a:rPr lang="fr-FR" sz="1600" b="1" baseline="0" dirty="0">
                          <a:solidFill>
                            <a:srgbClr val="FF0000"/>
                          </a:solidFill>
                        </a:rPr>
                        <a:t>des voix de l’ensemble des copropriétaires</a:t>
                      </a:r>
                      <a:r>
                        <a:rPr lang="fr-FR" sz="1600" b="1" baseline="0" dirty="0"/>
                        <a:t>.</a:t>
                      </a:r>
                      <a:endParaRPr lang="fr-FR" sz="16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86226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 abstention »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0374135"/>
              </p:ext>
            </p:extLst>
          </p:nvPr>
        </p:nvGraphicFramePr>
        <p:xfrm>
          <a:off x="743138" y="2570902"/>
          <a:ext cx="3050263" cy="323088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60978">
                <a:tc>
                  <a:txBody>
                    <a:bodyPr/>
                    <a:lstStyle/>
                    <a:p>
                      <a:pPr algn="ctr"/>
                      <a:r>
                        <a:rPr lang="fr-FR" dirty="0"/>
                        <a:t>Art.24 de loi 10/07/65</a:t>
                      </a:r>
                    </a:p>
                  </a:txBody>
                  <a:tcPr/>
                </a:tc>
                <a:extLst>
                  <a:ext uri="{0D108BD9-81ED-4DB2-BD59-A6C34878D82A}">
                    <a16:rowId xmlns:a16="http://schemas.microsoft.com/office/drawing/2014/main" val="10000"/>
                  </a:ext>
                </a:extLst>
              </a:tr>
              <a:tr h="1038431">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1750497">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051457832"/>
              </p:ext>
            </p:extLst>
          </p:nvPr>
        </p:nvGraphicFramePr>
        <p:xfrm>
          <a:off x="3793401" y="2570902"/>
          <a:ext cx="3050263" cy="3149906"/>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82913">
                <a:tc>
                  <a:txBody>
                    <a:bodyPr/>
                    <a:lstStyle/>
                    <a:p>
                      <a:pPr algn="ctr"/>
                      <a:r>
                        <a:rPr lang="fr-FR" dirty="0"/>
                        <a:t>Art.25 de loi 10/07/65</a:t>
                      </a:r>
                    </a:p>
                  </a:txBody>
                  <a:tcPr/>
                </a:tc>
                <a:extLst>
                  <a:ext uri="{0D108BD9-81ED-4DB2-BD59-A6C34878D82A}">
                    <a16:rowId xmlns:a16="http://schemas.microsoft.com/office/drawing/2014/main" val="10000"/>
                  </a:ext>
                </a:extLst>
              </a:tr>
              <a:tr h="1047817">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7191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38060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 abstention » 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671226093"/>
              </p:ext>
            </p:extLst>
          </p:nvPr>
        </p:nvGraphicFramePr>
        <p:xfrm>
          <a:off x="743138" y="2570902"/>
          <a:ext cx="3050263" cy="3230880"/>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60978">
                <a:tc>
                  <a:txBody>
                    <a:bodyPr/>
                    <a:lstStyle/>
                    <a:p>
                      <a:pPr algn="ctr"/>
                      <a:r>
                        <a:rPr lang="fr-FR" dirty="0"/>
                        <a:t>Art.24 de loi 10/07/65</a:t>
                      </a:r>
                    </a:p>
                  </a:txBody>
                  <a:tcPr/>
                </a:tc>
                <a:extLst>
                  <a:ext uri="{0D108BD9-81ED-4DB2-BD59-A6C34878D82A}">
                    <a16:rowId xmlns:a16="http://schemas.microsoft.com/office/drawing/2014/main" val="10000"/>
                  </a:ext>
                </a:extLst>
              </a:tr>
              <a:tr h="1038431">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1750497">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685006447"/>
              </p:ext>
            </p:extLst>
          </p:nvPr>
        </p:nvGraphicFramePr>
        <p:xfrm>
          <a:off x="3793401" y="2570902"/>
          <a:ext cx="3050263" cy="3306912"/>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70006">
                <a:tc>
                  <a:txBody>
                    <a:bodyPr/>
                    <a:lstStyle/>
                    <a:p>
                      <a:pPr algn="ctr"/>
                      <a:r>
                        <a:rPr lang="fr-FR" dirty="0"/>
                        <a:t>Art.25 de loi 10/07/65</a:t>
                      </a:r>
                    </a:p>
                  </a:txBody>
                  <a:tcPr/>
                </a:tc>
                <a:extLst>
                  <a:ext uri="{0D108BD9-81ED-4DB2-BD59-A6C34878D82A}">
                    <a16:rowId xmlns:a16="http://schemas.microsoft.com/office/drawing/2014/main" val="10000"/>
                  </a:ext>
                </a:extLst>
              </a:tr>
              <a:tr h="1046206">
                <a:tc>
                  <a:txBody>
                    <a:bodyPr/>
                    <a:lstStyle/>
                    <a:p>
                      <a:pPr algn="ctr"/>
                      <a:r>
                        <a:rPr lang="fr-FR" sz="1600" b="1" dirty="0"/>
                        <a:t>La</a:t>
                      </a:r>
                      <a:r>
                        <a:rPr lang="fr-FR" sz="1600" b="1" baseline="0" dirty="0"/>
                        <a:t> majorité des voix de l’ensemble des copropriétaires.</a:t>
                      </a:r>
                    </a:p>
                    <a:p>
                      <a:pPr algn="ctr"/>
                      <a:endParaRPr lang="fr-FR" sz="1600" b="1" dirty="0"/>
                    </a:p>
                  </a:txBody>
                  <a:tcPr/>
                </a:tc>
                <a:extLst>
                  <a:ext uri="{0D108BD9-81ED-4DB2-BD59-A6C34878D82A}">
                    <a16:rowId xmlns:a16="http://schemas.microsoft.com/office/drawing/2014/main" val="10001"/>
                  </a:ext>
                </a:extLst>
              </a:tr>
              <a:tr h="1890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1501920818"/>
              </p:ext>
            </p:extLst>
          </p:nvPr>
        </p:nvGraphicFramePr>
        <p:xfrm>
          <a:off x="6843664" y="2570902"/>
          <a:ext cx="3050263" cy="1448837"/>
        </p:xfrm>
        <a:graphic>
          <a:graphicData uri="http://schemas.openxmlformats.org/drawingml/2006/table">
            <a:tbl>
              <a:tblPr firstRow="1" bandRow="1">
                <a:tableStyleId>{5C22544A-7EE6-4342-B048-85BDC9FD1C3A}</a:tableStyleId>
              </a:tblPr>
              <a:tblGrid>
                <a:gridCol w="3050263">
                  <a:extLst>
                    <a:ext uri="{9D8B030D-6E8A-4147-A177-3AD203B41FA5}">
                      <a16:colId xmlns:a16="http://schemas.microsoft.com/office/drawing/2014/main" val="20000"/>
                    </a:ext>
                  </a:extLst>
                </a:gridCol>
              </a:tblGrid>
              <a:tr h="353367">
                <a:tc>
                  <a:txBody>
                    <a:bodyPr/>
                    <a:lstStyle/>
                    <a:p>
                      <a:pPr algn="ctr"/>
                      <a:r>
                        <a:rPr lang="fr-FR" dirty="0"/>
                        <a:t>Art.26 de loi 10/07/65</a:t>
                      </a:r>
                    </a:p>
                  </a:txBody>
                  <a:tcPr/>
                </a:tc>
                <a:extLst>
                  <a:ext uri="{0D108BD9-81ED-4DB2-BD59-A6C34878D82A}">
                    <a16:rowId xmlns:a16="http://schemas.microsoft.com/office/drawing/2014/main" val="10000"/>
                  </a:ext>
                </a:extLst>
              </a:tr>
              <a:tr h="1083077">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56535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8CF1-C58A-224E-0961-A06BBF0303F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CA468CD-9869-01E6-B4EC-473C95728181}"/>
              </a:ext>
            </a:extLst>
          </p:cNvPr>
          <p:cNvSpPr/>
          <p:nvPr/>
        </p:nvSpPr>
        <p:spPr>
          <a:xfrm>
            <a:off x="643812" y="755780"/>
            <a:ext cx="307910" cy="1147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5" name="Connecteur droit avec flèche 34">
            <a:extLst>
              <a:ext uri="{FF2B5EF4-FFF2-40B4-BE49-F238E27FC236}">
                <a16:creationId xmlns:a16="http://schemas.microsoft.com/office/drawing/2014/main" id="{83F525C5-89CA-47DD-0FE5-5A11745DF730}"/>
              </a:ext>
            </a:extLst>
          </p:cNvPr>
          <p:cNvCxnSpPr/>
          <p:nvPr/>
        </p:nvCxnSpPr>
        <p:spPr>
          <a:xfrm>
            <a:off x="3407582" y="3230259"/>
            <a:ext cx="0" cy="1008412"/>
          </a:xfrm>
          <a:prstGeom prst="straightConnector1">
            <a:avLst/>
          </a:prstGeom>
          <a:ln w="47625">
            <a:tailEnd type="triangle"/>
          </a:ln>
        </p:spPr>
        <p:style>
          <a:lnRef idx="2">
            <a:schemeClr val="accent6"/>
          </a:lnRef>
          <a:fillRef idx="0">
            <a:schemeClr val="accent6"/>
          </a:fillRef>
          <a:effectRef idx="1">
            <a:schemeClr val="accent6"/>
          </a:effectRef>
          <a:fontRef idx="minor">
            <a:schemeClr val="tx1"/>
          </a:fontRef>
        </p:style>
      </p:cxnSp>
      <p:sp>
        <p:nvSpPr>
          <p:cNvPr id="2" name="Titre 1">
            <a:extLst>
              <a:ext uri="{FF2B5EF4-FFF2-40B4-BE49-F238E27FC236}">
                <a16:creationId xmlns:a16="http://schemas.microsoft.com/office/drawing/2014/main" id="{72E1548D-3220-9096-BFB5-D204720AFE87}"/>
              </a:ext>
            </a:extLst>
          </p:cNvPr>
          <p:cNvSpPr>
            <a:spLocks noGrp="1"/>
          </p:cNvSpPr>
          <p:nvPr>
            <p:ph type="title"/>
          </p:nvPr>
        </p:nvSpPr>
        <p:spPr>
          <a:xfrm>
            <a:off x="739031" y="257245"/>
            <a:ext cx="10482072" cy="701156"/>
          </a:xfrm>
          <a:solidFill>
            <a:schemeClr val="bg1">
              <a:lumMod val="85000"/>
            </a:schemeClr>
          </a:solidFill>
        </p:spPr>
        <p:txBody>
          <a:bodyPr>
            <a:normAutofit fontScale="90000"/>
          </a:bodyPr>
          <a:lstStyle/>
          <a:p>
            <a:pPr algn="ctr"/>
            <a:r>
              <a:rPr lang="fr-FR" dirty="0"/>
              <a:t>Les droits et pouvoirs du conseil syndical</a:t>
            </a:r>
          </a:p>
        </p:txBody>
      </p:sp>
      <p:sp>
        <p:nvSpPr>
          <p:cNvPr id="3" name="Espace réservé du contenu 2">
            <a:extLst>
              <a:ext uri="{FF2B5EF4-FFF2-40B4-BE49-F238E27FC236}">
                <a16:creationId xmlns:a16="http://schemas.microsoft.com/office/drawing/2014/main" id="{0D16EF78-171F-2A02-ED94-0CE6624D2E4E}"/>
              </a:ext>
            </a:extLst>
          </p:cNvPr>
          <p:cNvSpPr>
            <a:spLocks noGrp="1"/>
          </p:cNvSpPr>
          <p:nvPr>
            <p:ph idx="1"/>
          </p:nvPr>
        </p:nvSpPr>
        <p:spPr>
          <a:xfrm>
            <a:off x="355279" y="1102643"/>
            <a:ext cx="11538857" cy="4123983"/>
          </a:xfrm>
        </p:spPr>
        <p:txBody>
          <a:bodyPr>
            <a:normAutofit/>
          </a:bodyPr>
          <a:lstStyle/>
          <a:p>
            <a:pPr algn="ctr"/>
            <a:r>
              <a:rPr lang="fr-FR" sz="2800" u="sng" dirty="0">
                <a:solidFill>
                  <a:srgbClr val="FF0000"/>
                </a:solidFill>
                <a:latin typeface="Aparajita" panose="020B0604020202020204" pitchFamily="34" charset="0"/>
                <a:cs typeface="Aparajita" panose="020B0604020202020204" pitchFamily="34" charset="0"/>
              </a:rPr>
              <a:t>Confirmation des textes légaux et règlementaires de la place prépondérante du conseil syndical </a:t>
            </a:r>
          </a:p>
        </p:txBody>
      </p:sp>
      <p:grpSp>
        <p:nvGrpSpPr>
          <p:cNvPr id="4" name="Groupe 3">
            <a:extLst>
              <a:ext uri="{FF2B5EF4-FFF2-40B4-BE49-F238E27FC236}">
                <a16:creationId xmlns:a16="http://schemas.microsoft.com/office/drawing/2014/main" id="{6EFD0AB5-C764-0395-4AE3-72EACEDE0B84}"/>
              </a:ext>
            </a:extLst>
          </p:cNvPr>
          <p:cNvGrpSpPr/>
          <p:nvPr/>
        </p:nvGrpSpPr>
        <p:grpSpPr>
          <a:xfrm>
            <a:off x="1090246" y="2431839"/>
            <a:ext cx="4301970" cy="911790"/>
            <a:chOff x="5623322" y="1419064"/>
            <a:chExt cx="2023513" cy="3012786"/>
          </a:xfrm>
          <a:solidFill>
            <a:srgbClr val="0A5611"/>
          </a:solidFill>
        </p:grpSpPr>
        <p:sp>
          <p:nvSpPr>
            <p:cNvPr id="5" name="Rectangle à coins arrondis 4">
              <a:extLst>
                <a:ext uri="{FF2B5EF4-FFF2-40B4-BE49-F238E27FC236}">
                  <a16:creationId xmlns:a16="http://schemas.microsoft.com/office/drawing/2014/main" id="{CA5B6B90-0DD7-DCB2-D6F0-BEB99C604883}"/>
                </a:ext>
              </a:extLst>
            </p:cNvPr>
            <p:cNvSpPr/>
            <p:nvPr/>
          </p:nvSpPr>
          <p:spPr>
            <a:xfrm>
              <a:off x="5623322" y="1419064"/>
              <a:ext cx="2023513" cy="3012786"/>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6" name="Rectangle 5">
              <a:extLst>
                <a:ext uri="{FF2B5EF4-FFF2-40B4-BE49-F238E27FC236}">
                  <a16:creationId xmlns:a16="http://schemas.microsoft.com/office/drawing/2014/main" id="{B70BB62D-62ED-58F4-E850-05C49BC7D449}"/>
                </a:ext>
              </a:extLst>
            </p:cNvPr>
            <p:cNvSpPr/>
            <p:nvPr/>
          </p:nvSpPr>
          <p:spPr>
            <a:xfrm>
              <a:off x="5684800" y="2493389"/>
              <a:ext cx="1825953" cy="8641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dirty="0"/>
                <a:t>MISSIONS</a:t>
              </a:r>
              <a:endParaRPr lang="fr-FR" sz="1900" kern="1200" dirty="0"/>
            </a:p>
          </p:txBody>
        </p:sp>
      </p:grpSp>
      <p:sp>
        <p:nvSpPr>
          <p:cNvPr id="27" name="Rectangle à coins arrondis 26">
            <a:extLst>
              <a:ext uri="{FF2B5EF4-FFF2-40B4-BE49-F238E27FC236}">
                <a16:creationId xmlns:a16="http://schemas.microsoft.com/office/drawing/2014/main" id="{3095084B-1068-A9B7-A9E5-0B04E9B270FA}"/>
              </a:ext>
            </a:extLst>
          </p:cNvPr>
          <p:cNvSpPr/>
          <p:nvPr/>
        </p:nvSpPr>
        <p:spPr>
          <a:xfrm>
            <a:off x="297865" y="4196429"/>
            <a:ext cx="6052628" cy="2415446"/>
          </a:xfrm>
          <a:prstGeom prst="roundRect">
            <a:avLst/>
          </a:prstGeom>
          <a:solidFill>
            <a:srgbClr val="00B050"/>
          </a:solidFill>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defTabSz="844550">
              <a:lnSpc>
                <a:spcPct val="90000"/>
              </a:lnSpc>
              <a:spcBef>
                <a:spcPct val="0"/>
              </a:spcBef>
              <a:spcAft>
                <a:spcPct val="35000"/>
              </a:spcAft>
            </a:pPr>
            <a:r>
              <a:rPr lang="fr-FR" b="1" u="sng" dirty="0">
                <a:solidFill>
                  <a:schemeClr val="tx1"/>
                </a:solidFill>
              </a:rPr>
              <a:t>Art 21 de la loi du 10 juillet 1965 </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Contrôle du syndic dans sa gestion de la copropriété </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Assistance du syndic dans sa gestion de la copropriété</a:t>
            </a:r>
          </a:p>
          <a:p>
            <a:pPr marL="285750" lvl="0" indent="-285750" algn="just" defTabSz="844550">
              <a:lnSpc>
                <a:spcPct val="90000"/>
              </a:lnSpc>
              <a:spcBef>
                <a:spcPct val="0"/>
              </a:spcBef>
              <a:spcAft>
                <a:spcPct val="35000"/>
              </a:spcAft>
              <a:buFont typeface="Arial" panose="020B0604020202020204" pitchFamily="34" charset="0"/>
              <a:buChar char="•"/>
            </a:pPr>
            <a:r>
              <a:rPr lang="fr-FR" sz="2000" dirty="0">
                <a:solidFill>
                  <a:schemeClr val="tx1"/>
                </a:solidFill>
              </a:rPr>
              <a:t>Acte de gestion pour la copropriété</a:t>
            </a:r>
          </a:p>
        </p:txBody>
      </p:sp>
      <p:sp>
        <p:nvSpPr>
          <p:cNvPr id="28" name="Rectangle à coins arrondis 27">
            <a:extLst>
              <a:ext uri="{FF2B5EF4-FFF2-40B4-BE49-F238E27FC236}">
                <a16:creationId xmlns:a16="http://schemas.microsoft.com/office/drawing/2014/main" id="{FDCD4340-5140-FD49-EFDC-179F9D796402}"/>
              </a:ext>
            </a:extLst>
          </p:cNvPr>
          <p:cNvSpPr/>
          <p:nvPr/>
        </p:nvSpPr>
        <p:spPr>
          <a:xfrm>
            <a:off x="7419109" y="2406444"/>
            <a:ext cx="4195948" cy="96826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POUVOIRS ET OBLIGATIONS </a:t>
            </a:r>
          </a:p>
        </p:txBody>
      </p:sp>
      <p:sp>
        <p:nvSpPr>
          <p:cNvPr id="29" name="Rectangle à coins arrondis 28">
            <a:extLst>
              <a:ext uri="{FF2B5EF4-FFF2-40B4-BE49-F238E27FC236}">
                <a16:creationId xmlns:a16="http://schemas.microsoft.com/office/drawing/2014/main" id="{F3EEDCB0-4EA4-7025-B1AB-9DF1DF23D3FC}"/>
              </a:ext>
            </a:extLst>
          </p:cNvPr>
          <p:cNvSpPr/>
          <p:nvPr/>
        </p:nvSpPr>
        <p:spPr>
          <a:xfrm>
            <a:off x="6463299" y="4181103"/>
            <a:ext cx="5543643" cy="241544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sz="2000" dirty="0">
                <a:solidFill>
                  <a:schemeClr val="tx1"/>
                </a:solidFill>
              </a:rPr>
              <a:t>La loi du 10 juillet 1965 ainsi que le décret du  17 mars 1967 prévoient des disposions qui donnent au conseil syndical les pouvoirs d’agir</a:t>
            </a:r>
          </a:p>
          <a:p>
            <a:pPr marL="285750" indent="-285750" algn="just">
              <a:buFont typeface="Arial" panose="020B0604020202020204" pitchFamily="34" charset="0"/>
              <a:buChar char="•"/>
            </a:pPr>
            <a:endParaRPr lang="fr-FR" sz="2000" dirty="0">
              <a:solidFill>
                <a:schemeClr val="tx1"/>
              </a:solidFill>
            </a:endParaRPr>
          </a:p>
          <a:p>
            <a:pPr marL="285750" indent="-285750" algn="just">
              <a:buFont typeface="Arial" panose="020B0604020202020204" pitchFamily="34" charset="0"/>
              <a:buChar char="•"/>
            </a:pPr>
            <a:r>
              <a:rPr lang="fr-FR" sz="2000" dirty="0">
                <a:solidFill>
                  <a:schemeClr val="tx1"/>
                </a:solidFill>
              </a:rPr>
              <a:t>En parallèle, le conseil syndical doit assurer des obligations légales et règlementaires</a:t>
            </a:r>
          </a:p>
        </p:txBody>
      </p:sp>
      <p:cxnSp>
        <p:nvCxnSpPr>
          <p:cNvPr id="33" name="Connecteur droit avec flèche 32">
            <a:extLst>
              <a:ext uri="{FF2B5EF4-FFF2-40B4-BE49-F238E27FC236}">
                <a16:creationId xmlns:a16="http://schemas.microsoft.com/office/drawing/2014/main" id="{8D3137A6-56C4-8082-F91B-923DE6F87A83}"/>
              </a:ext>
            </a:extLst>
          </p:cNvPr>
          <p:cNvCxnSpPr>
            <a:cxnSpLocks/>
          </p:cNvCxnSpPr>
          <p:nvPr/>
        </p:nvCxnSpPr>
        <p:spPr>
          <a:xfrm>
            <a:off x="3412652" y="1481794"/>
            <a:ext cx="0" cy="924650"/>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cxnSp>
        <p:nvCxnSpPr>
          <p:cNvPr id="37" name="Connecteur droit avec flèche 36">
            <a:extLst>
              <a:ext uri="{FF2B5EF4-FFF2-40B4-BE49-F238E27FC236}">
                <a16:creationId xmlns:a16="http://schemas.microsoft.com/office/drawing/2014/main" id="{54801590-70E5-21FE-3241-0ADA17F2FA35}"/>
              </a:ext>
            </a:extLst>
          </p:cNvPr>
          <p:cNvCxnSpPr/>
          <p:nvPr/>
        </p:nvCxnSpPr>
        <p:spPr>
          <a:xfrm>
            <a:off x="9526272" y="3287828"/>
            <a:ext cx="11536" cy="893275"/>
          </a:xfrm>
          <a:prstGeom prst="straightConnector1">
            <a:avLst/>
          </a:prstGeom>
          <a:ln w="47625">
            <a:tailEnd type="triangle"/>
          </a:ln>
        </p:spPr>
        <p:style>
          <a:lnRef idx="2">
            <a:schemeClr val="accent6"/>
          </a:lnRef>
          <a:fillRef idx="0">
            <a:schemeClr val="accent6"/>
          </a:fillRef>
          <a:effectRef idx="1">
            <a:schemeClr val="accent6"/>
          </a:effectRef>
          <a:fontRef idx="minor">
            <a:schemeClr val="tx1"/>
          </a:fontRef>
        </p:style>
      </p:cxnSp>
      <p:cxnSp>
        <p:nvCxnSpPr>
          <p:cNvPr id="39" name="Connecteur droit avec flèche 38">
            <a:extLst>
              <a:ext uri="{FF2B5EF4-FFF2-40B4-BE49-F238E27FC236}">
                <a16:creationId xmlns:a16="http://schemas.microsoft.com/office/drawing/2014/main" id="{287441BD-68C4-CC26-AACB-E729D74F7ACB}"/>
              </a:ext>
            </a:extLst>
          </p:cNvPr>
          <p:cNvCxnSpPr>
            <a:cxnSpLocks/>
          </p:cNvCxnSpPr>
          <p:nvPr/>
        </p:nvCxnSpPr>
        <p:spPr>
          <a:xfrm>
            <a:off x="9510477" y="1505248"/>
            <a:ext cx="0" cy="829075"/>
          </a:xfrm>
          <a:prstGeom prst="straightConnector1">
            <a:avLst/>
          </a:prstGeom>
          <a:ln w="508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6053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037818836"/>
              </p:ext>
            </p:extLst>
          </p:nvPr>
        </p:nvGraphicFramePr>
        <p:xfrm>
          <a:off x="743139" y="2570902"/>
          <a:ext cx="2878248" cy="3492685"/>
        </p:xfrm>
        <a:graphic>
          <a:graphicData uri="http://schemas.openxmlformats.org/drawingml/2006/table">
            <a:tbl>
              <a:tblPr firstRow="1" bandRow="1">
                <a:tableStyleId>{5C22544A-7EE6-4342-B048-85BDC9FD1C3A}</a:tableStyleId>
              </a:tblPr>
              <a:tblGrid>
                <a:gridCol w="2878248">
                  <a:extLst>
                    <a:ext uri="{9D8B030D-6E8A-4147-A177-3AD203B41FA5}">
                      <a16:colId xmlns:a16="http://schemas.microsoft.com/office/drawing/2014/main" val="20000"/>
                    </a:ext>
                  </a:extLst>
                </a:gridCol>
              </a:tblGrid>
              <a:tr h="393601">
                <a:tc>
                  <a:txBody>
                    <a:bodyPr/>
                    <a:lstStyle/>
                    <a:p>
                      <a:pPr algn="ctr"/>
                      <a:r>
                        <a:rPr lang="fr-FR" dirty="0"/>
                        <a:t>Art.24 de loi 10/07/65</a:t>
                      </a:r>
                    </a:p>
                  </a:txBody>
                  <a:tcPr/>
                </a:tc>
                <a:extLst>
                  <a:ext uri="{0D108BD9-81ED-4DB2-BD59-A6C34878D82A}">
                    <a16:rowId xmlns:a16="http://schemas.microsoft.com/office/drawing/2014/main" val="10000"/>
                  </a:ext>
                </a:extLst>
              </a:tr>
              <a:tr h="1163877">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1935207">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104801248"/>
              </p:ext>
            </p:extLst>
          </p:nvPr>
        </p:nvGraphicFramePr>
        <p:xfrm>
          <a:off x="3621387" y="2570902"/>
          <a:ext cx="2716041" cy="3452794"/>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398635">
                <a:tc>
                  <a:txBody>
                    <a:bodyPr/>
                    <a:lstStyle/>
                    <a:p>
                      <a:pPr algn="ctr"/>
                      <a:r>
                        <a:rPr lang="fr-FR" dirty="0"/>
                        <a:t>Art.25 de loi 10/07/65</a:t>
                      </a:r>
                    </a:p>
                  </a:txBody>
                  <a:tcPr/>
                </a:tc>
                <a:extLst>
                  <a:ext uri="{0D108BD9-81ED-4DB2-BD59-A6C34878D82A}">
                    <a16:rowId xmlns:a16="http://schemas.microsoft.com/office/drawing/2014/main" val="10000"/>
                  </a:ext>
                </a:extLst>
              </a:tr>
              <a:tr h="1156562">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8975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2368953861"/>
              </p:ext>
            </p:extLst>
          </p:nvPr>
        </p:nvGraphicFramePr>
        <p:xfrm>
          <a:off x="6337428" y="2570902"/>
          <a:ext cx="2897108" cy="3355798"/>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07688">
                <a:tc>
                  <a:txBody>
                    <a:bodyPr/>
                    <a:lstStyle/>
                    <a:p>
                      <a:pPr algn="ctr"/>
                      <a:r>
                        <a:rPr lang="fr-FR" dirty="0"/>
                        <a:t>Art.26 de loi 10/07/65</a:t>
                      </a:r>
                    </a:p>
                  </a:txBody>
                  <a:tcPr/>
                </a:tc>
                <a:extLst>
                  <a:ext uri="{0D108BD9-81ED-4DB2-BD59-A6C34878D82A}">
                    <a16:rowId xmlns:a16="http://schemas.microsoft.com/office/drawing/2014/main" val="10000"/>
                  </a:ext>
                </a:extLst>
              </a:tr>
              <a:tr h="1149790">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1083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3502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73805522"/>
              </p:ext>
            </p:extLst>
          </p:nvPr>
        </p:nvGraphicFramePr>
        <p:xfrm>
          <a:off x="662036" y="2570902"/>
          <a:ext cx="2660586" cy="3773743"/>
        </p:xfrm>
        <a:graphic>
          <a:graphicData uri="http://schemas.openxmlformats.org/drawingml/2006/table">
            <a:tbl>
              <a:tblPr firstRow="1" bandRow="1">
                <a:tableStyleId>{5C22544A-7EE6-4342-B048-85BDC9FD1C3A}</a:tableStyleId>
              </a:tblPr>
              <a:tblGrid>
                <a:gridCol w="2660586">
                  <a:extLst>
                    <a:ext uri="{9D8B030D-6E8A-4147-A177-3AD203B41FA5}">
                      <a16:colId xmlns:a16="http://schemas.microsoft.com/office/drawing/2014/main" val="20000"/>
                    </a:ext>
                  </a:extLst>
                </a:gridCol>
              </a:tblGrid>
              <a:tr h="416299">
                <a:tc>
                  <a:txBody>
                    <a:bodyPr/>
                    <a:lstStyle/>
                    <a:p>
                      <a:pPr algn="ctr"/>
                      <a:r>
                        <a:rPr lang="fr-FR" dirty="0"/>
                        <a:t>Art.24 de loi 10/07/65</a:t>
                      </a:r>
                    </a:p>
                  </a:txBody>
                  <a:tcPr/>
                </a:tc>
                <a:extLst>
                  <a:ext uri="{0D108BD9-81ED-4DB2-BD59-A6C34878D82A}">
                    <a16:rowId xmlns:a16="http://schemas.microsoft.com/office/drawing/2014/main" val="10000"/>
                  </a:ext>
                </a:extLst>
              </a:tr>
              <a:tr h="1230994">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2046804">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1184025874"/>
              </p:ext>
            </p:extLst>
          </p:nvPr>
        </p:nvGraphicFramePr>
        <p:xfrm>
          <a:off x="3322622" y="2570902"/>
          <a:ext cx="2716041" cy="3773742"/>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435689">
                <a:tc>
                  <a:txBody>
                    <a:bodyPr/>
                    <a:lstStyle/>
                    <a:p>
                      <a:pPr algn="ctr"/>
                      <a:r>
                        <a:rPr lang="fr-FR" dirty="0"/>
                        <a:t>Art.25 de loi 10/07/65</a:t>
                      </a:r>
                    </a:p>
                  </a:txBody>
                  <a:tcPr/>
                </a:tc>
                <a:extLst>
                  <a:ext uri="{0D108BD9-81ED-4DB2-BD59-A6C34878D82A}">
                    <a16:rowId xmlns:a16="http://schemas.microsoft.com/office/drawing/2014/main" val="10000"/>
                  </a:ext>
                </a:extLst>
              </a:tr>
              <a:tr h="1264068">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2073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2046679"/>
              </p:ext>
            </p:extLst>
          </p:nvPr>
        </p:nvGraphicFramePr>
        <p:xfrm>
          <a:off x="6038663" y="2615142"/>
          <a:ext cx="2897108" cy="3647724"/>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43018">
                <a:tc>
                  <a:txBody>
                    <a:bodyPr/>
                    <a:lstStyle/>
                    <a:p>
                      <a:pPr algn="ctr"/>
                      <a:r>
                        <a:rPr lang="fr-FR" dirty="0"/>
                        <a:t>Art.26 de loi 10/07/65</a:t>
                      </a:r>
                    </a:p>
                  </a:txBody>
                  <a:tcPr/>
                </a:tc>
                <a:extLst>
                  <a:ext uri="{0D108BD9-81ED-4DB2-BD59-A6C34878D82A}">
                    <a16:rowId xmlns:a16="http://schemas.microsoft.com/office/drawing/2014/main" val="10000"/>
                  </a:ext>
                </a:extLst>
              </a:tr>
              <a:tr h="1250546">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1954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239525824"/>
              </p:ext>
            </p:extLst>
          </p:nvPr>
        </p:nvGraphicFramePr>
        <p:xfrm>
          <a:off x="8935771" y="2579671"/>
          <a:ext cx="2560118" cy="1694948"/>
        </p:xfrm>
        <a:graphic>
          <a:graphicData uri="http://schemas.openxmlformats.org/drawingml/2006/table">
            <a:tbl>
              <a:tblPr firstRow="1" bandRow="1">
                <a:tableStyleId>{5C22544A-7EE6-4342-B048-85BDC9FD1C3A}</a:tableStyleId>
              </a:tblPr>
              <a:tblGrid>
                <a:gridCol w="2560118">
                  <a:extLst>
                    <a:ext uri="{9D8B030D-6E8A-4147-A177-3AD203B41FA5}">
                      <a16:colId xmlns:a16="http://schemas.microsoft.com/office/drawing/2014/main" val="20000"/>
                    </a:ext>
                  </a:extLst>
                </a:gridCol>
              </a:tblGrid>
              <a:tr h="453240">
                <a:tc>
                  <a:txBody>
                    <a:bodyPr/>
                    <a:lstStyle/>
                    <a:p>
                      <a:pPr algn="ctr"/>
                      <a:r>
                        <a:rPr lang="fr-FR" dirty="0"/>
                        <a:t>Art. 26 de loi 10/07/65</a:t>
                      </a:r>
                    </a:p>
                  </a:txBody>
                  <a:tcPr/>
                </a:tc>
                <a:extLst>
                  <a:ext uri="{0D108BD9-81ED-4DB2-BD59-A6C34878D82A}">
                    <a16:rowId xmlns:a16="http://schemas.microsoft.com/office/drawing/2014/main" val="10000"/>
                  </a:ext>
                </a:extLst>
              </a:tr>
              <a:tr h="124170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t>Unanimité</a:t>
                      </a:r>
                    </a:p>
                    <a:p>
                      <a:endParaRPr lang="fr-F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21165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018594053"/>
              </p:ext>
            </p:extLst>
          </p:nvPr>
        </p:nvGraphicFramePr>
        <p:xfrm>
          <a:off x="662036" y="2570902"/>
          <a:ext cx="2660586" cy="3785352"/>
        </p:xfrm>
        <a:graphic>
          <a:graphicData uri="http://schemas.openxmlformats.org/drawingml/2006/table">
            <a:tbl>
              <a:tblPr firstRow="1" bandRow="1">
                <a:tableStyleId>{5C22544A-7EE6-4342-B048-85BDC9FD1C3A}</a:tableStyleId>
              </a:tblPr>
              <a:tblGrid>
                <a:gridCol w="2660586">
                  <a:extLst>
                    <a:ext uri="{9D8B030D-6E8A-4147-A177-3AD203B41FA5}">
                      <a16:colId xmlns:a16="http://schemas.microsoft.com/office/drawing/2014/main" val="20000"/>
                    </a:ext>
                  </a:extLst>
                </a:gridCol>
              </a:tblGrid>
              <a:tr h="416299">
                <a:tc>
                  <a:txBody>
                    <a:bodyPr/>
                    <a:lstStyle/>
                    <a:p>
                      <a:pPr algn="ctr"/>
                      <a:r>
                        <a:rPr lang="fr-FR" dirty="0"/>
                        <a:t>Art.24 de loi 10/07/65</a:t>
                      </a:r>
                    </a:p>
                  </a:txBody>
                  <a:tcPr/>
                </a:tc>
                <a:extLst>
                  <a:ext uri="{0D108BD9-81ED-4DB2-BD59-A6C34878D82A}">
                    <a16:rowId xmlns:a16="http://schemas.microsoft.com/office/drawing/2014/main" val="10000"/>
                  </a:ext>
                </a:extLst>
              </a:tr>
              <a:tr h="1322249">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2046804">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657736294"/>
              </p:ext>
            </p:extLst>
          </p:nvPr>
        </p:nvGraphicFramePr>
        <p:xfrm>
          <a:off x="3322622" y="2570902"/>
          <a:ext cx="2716041" cy="3802639"/>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416742">
                <a:tc>
                  <a:txBody>
                    <a:bodyPr/>
                    <a:lstStyle/>
                    <a:p>
                      <a:pPr algn="ctr"/>
                      <a:r>
                        <a:rPr lang="fr-FR" dirty="0"/>
                        <a:t>Art.25 de loi 10/07/65</a:t>
                      </a:r>
                    </a:p>
                  </a:txBody>
                  <a:tcPr/>
                </a:tc>
                <a:extLst>
                  <a:ext uri="{0D108BD9-81ED-4DB2-BD59-A6C34878D82A}">
                    <a16:rowId xmlns:a16="http://schemas.microsoft.com/office/drawing/2014/main" val="10000"/>
                  </a:ext>
                </a:extLst>
              </a:tr>
              <a:tr h="1311912">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2073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2450068271"/>
              </p:ext>
            </p:extLst>
          </p:nvPr>
        </p:nvGraphicFramePr>
        <p:xfrm>
          <a:off x="6038663" y="2579670"/>
          <a:ext cx="2897108" cy="3733681"/>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17027">
                <a:tc>
                  <a:txBody>
                    <a:bodyPr/>
                    <a:lstStyle/>
                    <a:p>
                      <a:pPr algn="ctr"/>
                      <a:r>
                        <a:rPr lang="fr-FR" dirty="0"/>
                        <a:t>Art.26 de loi 10/07/65</a:t>
                      </a:r>
                    </a:p>
                  </a:txBody>
                  <a:tcPr/>
                </a:tc>
                <a:extLst>
                  <a:ext uri="{0D108BD9-81ED-4DB2-BD59-A6C34878D82A}">
                    <a16:rowId xmlns:a16="http://schemas.microsoft.com/office/drawing/2014/main" val="10000"/>
                  </a:ext>
                </a:extLst>
              </a:tr>
              <a:tr h="1299682">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2016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124992926"/>
              </p:ext>
            </p:extLst>
          </p:nvPr>
        </p:nvGraphicFramePr>
        <p:xfrm>
          <a:off x="8935771" y="2579669"/>
          <a:ext cx="2560118" cy="3667974"/>
        </p:xfrm>
        <a:graphic>
          <a:graphicData uri="http://schemas.openxmlformats.org/drawingml/2006/table">
            <a:tbl>
              <a:tblPr firstRow="1" bandRow="1">
                <a:tableStyleId>{5C22544A-7EE6-4342-B048-85BDC9FD1C3A}</a:tableStyleId>
              </a:tblPr>
              <a:tblGrid>
                <a:gridCol w="2560118">
                  <a:extLst>
                    <a:ext uri="{9D8B030D-6E8A-4147-A177-3AD203B41FA5}">
                      <a16:colId xmlns:a16="http://schemas.microsoft.com/office/drawing/2014/main" val="20000"/>
                    </a:ext>
                  </a:extLst>
                </a:gridCol>
              </a:tblGrid>
              <a:tr h="407975">
                <a:tc>
                  <a:txBody>
                    <a:bodyPr/>
                    <a:lstStyle/>
                    <a:p>
                      <a:pPr algn="ctr"/>
                      <a:r>
                        <a:rPr lang="fr-FR" dirty="0"/>
                        <a:t>Art. 26 de loi 10/07/65</a:t>
                      </a:r>
                    </a:p>
                  </a:txBody>
                  <a:tcPr/>
                </a:tc>
                <a:extLst>
                  <a:ext uri="{0D108BD9-81ED-4DB2-BD59-A6C34878D82A}">
                    <a16:rowId xmlns:a16="http://schemas.microsoft.com/office/drawing/2014/main" val="10000"/>
                  </a:ext>
                </a:extLst>
              </a:tr>
              <a:tr h="13218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t>Unanimité</a:t>
                      </a:r>
                    </a:p>
                    <a:p>
                      <a:endParaRPr lang="fr-FR" dirty="0"/>
                    </a:p>
                  </a:txBody>
                  <a:tcPr/>
                </a:tc>
                <a:extLst>
                  <a:ext uri="{0D108BD9-81ED-4DB2-BD59-A6C34878D82A}">
                    <a16:rowId xmlns:a16="http://schemas.microsoft.com/office/drawing/2014/main" val="10001"/>
                  </a:ext>
                </a:extLst>
              </a:tr>
              <a:tr h="193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tous</a:t>
                      </a:r>
                      <a:r>
                        <a:rPr lang="fr-FR" sz="1600" b="1" baseline="0" dirty="0"/>
                        <a:t> les copropriétaires représentant tous les tantièmes des voix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0663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893" y="715720"/>
            <a:ext cx="10148227" cy="369332"/>
          </a:xfrm>
          <a:prstGeom prst="rect">
            <a:avLst/>
          </a:prstGeom>
          <a:solidFill>
            <a:schemeClr val="bg1"/>
          </a:solidFill>
          <a:ln w="19050">
            <a:solidFill>
              <a:schemeClr val="accent1"/>
            </a:solidFill>
          </a:ln>
        </p:spPr>
        <p:txBody>
          <a:bodyPr wrap="square">
            <a:spAutoFit/>
          </a:bodyPr>
          <a:lstStyle/>
          <a:p>
            <a:pPr algn="ctr"/>
            <a:r>
              <a:rPr lang="fr-FR" b="1" dirty="0"/>
              <a:t>Exigences de deuxième lecture au cours de la même assemblée générale.</a:t>
            </a:r>
          </a:p>
        </p:txBody>
      </p:sp>
      <p:sp>
        <p:nvSpPr>
          <p:cNvPr id="5" name="ZoneTexte 4"/>
          <p:cNvSpPr txBox="1"/>
          <p:nvPr/>
        </p:nvSpPr>
        <p:spPr>
          <a:xfrm>
            <a:off x="1058759" y="1444681"/>
            <a:ext cx="10069552" cy="2062103"/>
          </a:xfrm>
          <a:prstGeom prst="rect">
            <a:avLst/>
          </a:prstGeom>
          <a:solidFill>
            <a:schemeClr val="bg1"/>
          </a:solidFill>
          <a:ln w="25400">
            <a:noFill/>
          </a:ln>
        </p:spPr>
        <p:txBody>
          <a:bodyPr wrap="square" rtlCol="0">
            <a:spAutoFit/>
          </a:bodyPr>
          <a:lstStyle/>
          <a:p>
            <a:pPr marL="285750" indent="-285750" algn="just">
              <a:buFont typeface="Arial" panose="020B0604020202020204" pitchFamily="34" charset="0"/>
              <a:buChar char="•"/>
            </a:pPr>
            <a:r>
              <a:rPr lang="fr-FR" sz="1600" dirty="0">
                <a:solidFill>
                  <a:prstClr val="black"/>
                </a:solidFill>
              </a:rPr>
              <a:t>Lorsque la résolution n'a pas atteint la majorité nécessaire, </a:t>
            </a:r>
            <a:r>
              <a:rPr lang="fr-FR" sz="1600" dirty="0">
                <a:solidFill>
                  <a:srgbClr val="FF0000"/>
                </a:solidFill>
              </a:rPr>
              <a:t>mais qu’elle a tout de même recueilli un seuil de voix</a:t>
            </a:r>
            <a:r>
              <a:rPr lang="fr-FR" sz="1600" dirty="0">
                <a:solidFill>
                  <a:prstClr val="black"/>
                </a:solidFill>
              </a:rPr>
              <a:t>, la même assemblée générale </a:t>
            </a:r>
            <a:r>
              <a:rPr lang="fr-FR" sz="1600" dirty="0">
                <a:solidFill>
                  <a:srgbClr val="FF0000"/>
                </a:solidFill>
              </a:rPr>
              <a:t>doit</a:t>
            </a:r>
            <a:r>
              <a:rPr lang="fr-FR" sz="1600" dirty="0">
                <a:solidFill>
                  <a:prstClr val="black"/>
                </a:solidFill>
              </a:rPr>
              <a:t> </a:t>
            </a:r>
            <a:r>
              <a:rPr lang="fr-FR" sz="1600" dirty="0" err="1">
                <a:solidFill>
                  <a:prstClr val="black"/>
                </a:solidFill>
              </a:rPr>
              <a:t>re</a:t>
            </a:r>
            <a:r>
              <a:rPr lang="fr-FR" sz="1600" dirty="0">
                <a:solidFill>
                  <a:prstClr val="black"/>
                </a:solidFill>
              </a:rPr>
              <a:t>-délibérer en deuxième lecture sur la résolution à une </a:t>
            </a:r>
            <a:r>
              <a:rPr lang="fr-FR" sz="1600" dirty="0">
                <a:solidFill>
                  <a:srgbClr val="FF0000"/>
                </a:solidFill>
              </a:rPr>
              <a:t>majorité inférieure</a:t>
            </a:r>
            <a:r>
              <a:rPr lang="fr-FR" sz="1600" dirty="0">
                <a:solidFill>
                  <a:prstClr val="black"/>
                </a:solidFill>
              </a:rPr>
              <a:t>.</a:t>
            </a:r>
            <a:r>
              <a:rPr lang="fr-FR" sz="1600" b="1" dirty="0">
                <a:solidFill>
                  <a:prstClr val="black"/>
                </a:solidFill>
              </a:rPr>
              <a:t> </a:t>
            </a:r>
            <a:r>
              <a:rPr lang="fr-FR" sz="1600" dirty="0">
                <a:solidFill>
                  <a:prstClr val="black"/>
                </a:solidFill>
              </a:rPr>
              <a:t>(articles 25-1 et 26-1 de la loi du 10 juillet 1965)</a:t>
            </a:r>
          </a:p>
          <a:p>
            <a:pPr algn="just"/>
            <a:endParaRPr lang="fr-FR" sz="1600" dirty="0">
              <a:solidFill>
                <a:prstClr val="black"/>
              </a:solidFill>
            </a:endParaRPr>
          </a:p>
          <a:p>
            <a:pPr marL="285750" indent="-285750" algn="just">
              <a:buFont typeface="Arial" panose="020B0604020202020204" pitchFamily="34" charset="0"/>
              <a:buChar char="•"/>
            </a:pPr>
            <a:r>
              <a:rPr lang="fr-FR" sz="1600" dirty="0"/>
              <a:t>Pour l'application des articles 25-1 et 26-1 de la loi du 10 juillet 1965, lorsque l'assemblée est appelée à approuver un contrat, un devis ou un marché mettant en concurrence plusieurs candidats, </a:t>
            </a:r>
            <a:r>
              <a:rPr lang="fr-FR" sz="1600" dirty="0">
                <a:solidFill>
                  <a:srgbClr val="FF0000"/>
                </a:solidFill>
              </a:rPr>
              <a:t>elle ne peut procéder au second vote </a:t>
            </a:r>
            <a:r>
              <a:rPr lang="fr-FR" sz="1600" dirty="0"/>
              <a:t>prévu à ces articles </a:t>
            </a:r>
            <a:r>
              <a:rPr lang="fr-FR" sz="1600" dirty="0">
                <a:solidFill>
                  <a:srgbClr val="FF0000"/>
                </a:solidFill>
              </a:rPr>
              <a:t>qu'après avoir voté sur chacune des candidatures </a:t>
            </a:r>
            <a:r>
              <a:rPr lang="fr-FR" sz="1600" dirty="0"/>
              <a:t>à la majorité applicable au premier vote. (article 19 du décret du 17 mars 1967)</a:t>
            </a:r>
            <a:endParaRPr lang="fr-FR" sz="1600" dirty="0">
              <a:solidFill>
                <a:prstClr val="black"/>
              </a:solidFill>
            </a:endParaRPr>
          </a:p>
        </p:txBody>
      </p:sp>
      <p:sp>
        <p:nvSpPr>
          <p:cNvPr id="7" name="Rectangle 6"/>
          <p:cNvSpPr/>
          <p:nvPr/>
        </p:nvSpPr>
        <p:spPr>
          <a:xfrm>
            <a:off x="1058759" y="3597223"/>
            <a:ext cx="4147546" cy="689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Pour les décisions qui relèvent de la </a:t>
            </a:r>
            <a:r>
              <a:rPr lang="fr-FR" sz="1600" b="1" dirty="0">
                <a:solidFill>
                  <a:prstClr val="black"/>
                </a:solidFill>
              </a:rPr>
              <a:t>majorité</a:t>
            </a:r>
            <a:r>
              <a:rPr lang="fr-FR" sz="1600" dirty="0">
                <a:solidFill>
                  <a:prstClr val="black"/>
                </a:solidFill>
              </a:rPr>
              <a:t> </a:t>
            </a:r>
            <a:r>
              <a:rPr lang="fr-FR" sz="1600" b="1" dirty="0">
                <a:solidFill>
                  <a:prstClr val="black"/>
                </a:solidFill>
              </a:rPr>
              <a:t>des voix </a:t>
            </a:r>
            <a:r>
              <a:rPr lang="fr-FR" sz="1600" dirty="0">
                <a:solidFill>
                  <a:prstClr val="black"/>
                </a:solidFill>
              </a:rPr>
              <a:t>de tous les copropriétaires (article 25-1)</a:t>
            </a:r>
          </a:p>
        </p:txBody>
      </p:sp>
      <p:sp>
        <p:nvSpPr>
          <p:cNvPr id="8" name="Rectangle 7"/>
          <p:cNvSpPr/>
          <p:nvPr/>
        </p:nvSpPr>
        <p:spPr>
          <a:xfrm>
            <a:off x="1058759" y="4618494"/>
            <a:ext cx="4147545" cy="4782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Le projet a recueilli </a:t>
            </a:r>
            <a:r>
              <a:rPr lang="fr-FR" sz="1600" dirty="0">
                <a:solidFill>
                  <a:srgbClr val="FF0000"/>
                </a:solidFill>
              </a:rPr>
              <a:t>au moins </a:t>
            </a:r>
            <a:r>
              <a:rPr lang="fr-FR" sz="1600" b="1" dirty="0">
                <a:solidFill>
                  <a:prstClr val="black"/>
                </a:solidFill>
              </a:rPr>
              <a:t>1/3</a:t>
            </a:r>
            <a:r>
              <a:rPr lang="fr-FR" sz="1600" dirty="0">
                <a:solidFill>
                  <a:prstClr val="black"/>
                </a:solidFill>
              </a:rPr>
              <a:t> </a:t>
            </a:r>
            <a:r>
              <a:rPr lang="fr-FR" sz="1600" b="1" dirty="0">
                <a:solidFill>
                  <a:prstClr val="black"/>
                </a:solidFill>
              </a:rPr>
              <a:t>des voix </a:t>
            </a:r>
          </a:p>
        </p:txBody>
      </p:sp>
      <p:sp>
        <p:nvSpPr>
          <p:cNvPr id="9" name="Rectangle 8"/>
          <p:cNvSpPr/>
          <p:nvPr/>
        </p:nvSpPr>
        <p:spPr>
          <a:xfrm>
            <a:off x="1058759" y="5435422"/>
            <a:ext cx="4147545" cy="829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Vote en deuxième lecture à la </a:t>
            </a:r>
            <a:r>
              <a:rPr lang="fr-FR" sz="1600" b="1" dirty="0">
                <a:solidFill>
                  <a:prstClr val="black"/>
                </a:solidFill>
              </a:rPr>
              <a:t>majorité </a:t>
            </a:r>
            <a:r>
              <a:rPr lang="fr-FR" sz="1600" b="1" dirty="0">
                <a:solidFill>
                  <a:srgbClr val="FF0000"/>
                </a:solidFill>
              </a:rPr>
              <a:t>des voix exprimées</a:t>
            </a:r>
            <a:r>
              <a:rPr lang="fr-FR" sz="1600" b="1" dirty="0">
                <a:solidFill>
                  <a:prstClr val="black"/>
                </a:solidFill>
              </a:rPr>
              <a:t> présents, représentés ou ayant voté par correspondance. </a:t>
            </a:r>
            <a:r>
              <a:rPr lang="fr-FR" sz="1600" dirty="0">
                <a:solidFill>
                  <a:prstClr val="black"/>
                </a:solidFill>
              </a:rPr>
              <a:t>(article 24)</a:t>
            </a:r>
          </a:p>
        </p:txBody>
      </p:sp>
      <p:sp>
        <p:nvSpPr>
          <p:cNvPr id="10" name="Flèche vers le bas 9"/>
          <p:cNvSpPr/>
          <p:nvPr/>
        </p:nvSpPr>
        <p:spPr>
          <a:xfrm>
            <a:off x="2948674" y="4294164"/>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2948674" y="5111092"/>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921519" y="3597223"/>
            <a:ext cx="5372602" cy="696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Pour les décisions qui requièrent la </a:t>
            </a:r>
            <a:r>
              <a:rPr lang="fr-FR" sz="1600" b="1" dirty="0">
                <a:solidFill>
                  <a:prstClr val="black"/>
                </a:solidFill>
              </a:rPr>
              <a:t>majorité </a:t>
            </a:r>
            <a:r>
              <a:rPr lang="fr-FR" sz="1600" dirty="0">
                <a:solidFill>
                  <a:prstClr val="black"/>
                </a:solidFill>
              </a:rPr>
              <a:t>des copropriétaires représentant au moins les </a:t>
            </a:r>
            <a:r>
              <a:rPr lang="fr-FR" sz="1600" b="1" dirty="0">
                <a:solidFill>
                  <a:prstClr val="black"/>
                </a:solidFill>
              </a:rPr>
              <a:t>2/3 des voix </a:t>
            </a:r>
            <a:r>
              <a:rPr lang="fr-FR" sz="1600" dirty="0">
                <a:solidFill>
                  <a:prstClr val="black"/>
                </a:solidFill>
              </a:rPr>
              <a:t>(article 26-1)</a:t>
            </a:r>
          </a:p>
        </p:txBody>
      </p:sp>
      <p:sp>
        <p:nvSpPr>
          <p:cNvPr id="13" name="Rectangle 12"/>
          <p:cNvSpPr/>
          <p:nvPr/>
        </p:nvSpPr>
        <p:spPr>
          <a:xfrm>
            <a:off x="5921519" y="4619721"/>
            <a:ext cx="5372602" cy="8157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Le projet a recueilli l’approbation de la </a:t>
            </a:r>
            <a:r>
              <a:rPr lang="fr-FR" sz="1600" b="1" dirty="0">
                <a:solidFill>
                  <a:prstClr val="black"/>
                </a:solidFill>
              </a:rPr>
              <a:t>moitié</a:t>
            </a:r>
            <a:r>
              <a:rPr lang="fr-FR" sz="1600" dirty="0">
                <a:solidFill>
                  <a:prstClr val="black"/>
                </a:solidFill>
              </a:rPr>
              <a:t> des copropriétaires présents, représentés ou ayant voté par correspondance représentant </a:t>
            </a:r>
            <a:r>
              <a:rPr lang="fr-FR" sz="1600" dirty="0">
                <a:solidFill>
                  <a:srgbClr val="FF0000"/>
                </a:solidFill>
              </a:rPr>
              <a:t>au moins le </a:t>
            </a:r>
            <a:r>
              <a:rPr lang="fr-FR" sz="1600" b="1" dirty="0">
                <a:solidFill>
                  <a:srgbClr val="FF0000"/>
                </a:solidFill>
              </a:rPr>
              <a:t>1/3</a:t>
            </a:r>
            <a:r>
              <a:rPr lang="fr-FR" sz="1600" dirty="0">
                <a:solidFill>
                  <a:srgbClr val="FF0000"/>
                </a:solidFill>
              </a:rPr>
              <a:t> </a:t>
            </a:r>
            <a:r>
              <a:rPr lang="fr-FR" sz="1600" b="1" dirty="0">
                <a:solidFill>
                  <a:srgbClr val="FF0000"/>
                </a:solidFill>
              </a:rPr>
              <a:t>des voix </a:t>
            </a:r>
          </a:p>
        </p:txBody>
      </p:sp>
      <p:sp>
        <p:nvSpPr>
          <p:cNvPr id="14" name="Rectangle 13"/>
          <p:cNvSpPr/>
          <p:nvPr/>
        </p:nvSpPr>
        <p:spPr>
          <a:xfrm>
            <a:off x="5921519" y="5739896"/>
            <a:ext cx="5372602" cy="525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prstClr val="black"/>
                </a:solidFill>
              </a:rPr>
              <a:t>Vote en deuxième lecture à la </a:t>
            </a:r>
            <a:r>
              <a:rPr lang="fr-FR" sz="1600" b="1" dirty="0">
                <a:solidFill>
                  <a:prstClr val="black"/>
                </a:solidFill>
              </a:rPr>
              <a:t>majorité des voix </a:t>
            </a:r>
            <a:r>
              <a:rPr lang="fr-FR" sz="1600" dirty="0">
                <a:solidFill>
                  <a:prstClr val="black"/>
                </a:solidFill>
              </a:rPr>
              <a:t>de tous les copropriétaires (article 25)</a:t>
            </a:r>
          </a:p>
        </p:txBody>
      </p:sp>
      <p:sp>
        <p:nvSpPr>
          <p:cNvPr id="15" name="Flèche vers le bas 14"/>
          <p:cNvSpPr/>
          <p:nvPr/>
        </p:nvSpPr>
        <p:spPr>
          <a:xfrm>
            <a:off x="8515891" y="4297093"/>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p:cNvSpPr/>
          <p:nvPr/>
        </p:nvSpPr>
        <p:spPr>
          <a:xfrm>
            <a:off x="8515891" y="5486399"/>
            <a:ext cx="183858" cy="253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515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a:t>
            </a:r>
            <a:r>
              <a:rPr lang="fr-FR" sz="2000" dirty="0">
                <a:solidFill>
                  <a:schemeClr val="accent5"/>
                </a:solidFill>
              </a:rPr>
              <a:t>voté « abstention » </a:t>
            </a:r>
            <a:r>
              <a:rPr lang="fr-FR" sz="2000" dirty="0"/>
              <a:t>représentant </a:t>
            </a:r>
            <a:r>
              <a:rPr lang="fr-FR" sz="2000" b="1" dirty="0">
                <a:solidFill>
                  <a:srgbClr val="FF0000"/>
                </a:solidFill>
              </a:rPr>
              <a:t>1 100°</a:t>
            </a:r>
            <a:endParaRPr lang="fr-FR" sz="20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53261241"/>
              </p:ext>
            </p:extLst>
          </p:nvPr>
        </p:nvGraphicFramePr>
        <p:xfrm>
          <a:off x="662036" y="2570902"/>
          <a:ext cx="2660586" cy="3785352"/>
        </p:xfrm>
        <a:graphic>
          <a:graphicData uri="http://schemas.openxmlformats.org/drawingml/2006/table">
            <a:tbl>
              <a:tblPr firstRow="1" bandRow="1">
                <a:tableStyleId>{5C22544A-7EE6-4342-B048-85BDC9FD1C3A}</a:tableStyleId>
              </a:tblPr>
              <a:tblGrid>
                <a:gridCol w="2660586">
                  <a:extLst>
                    <a:ext uri="{9D8B030D-6E8A-4147-A177-3AD203B41FA5}">
                      <a16:colId xmlns:a16="http://schemas.microsoft.com/office/drawing/2014/main" val="20000"/>
                    </a:ext>
                  </a:extLst>
                </a:gridCol>
              </a:tblGrid>
              <a:tr h="416299">
                <a:tc>
                  <a:txBody>
                    <a:bodyPr/>
                    <a:lstStyle/>
                    <a:p>
                      <a:pPr algn="ctr"/>
                      <a:r>
                        <a:rPr lang="fr-FR" dirty="0"/>
                        <a:t>Art.24 de loi 10/07/65</a:t>
                      </a:r>
                    </a:p>
                  </a:txBody>
                  <a:tcPr/>
                </a:tc>
                <a:extLst>
                  <a:ext uri="{0D108BD9-81ED-4DB2-BD59-A6C34878D82A}">
                    <a16:rowId xmlns:a16="http://schemas.microsoft.com/office/drawing/2014/main" val="10000"/>
                  </a:ext>
                </a:extLst>
              </a:tr>
              <a:tr h="1322249">
                <a:tc>
                  <a:txBody>
                    <a:bodyPr/>
                    <a:lstStyle/>
                    <a:p>
                      <a:pPr algn="ctr"/>
                      <a:r>
                        <a:rPr lang="fr-FR" sz="1600" b="1" baseline="0" dirty="0"/>
                        <a:t>La majorité des voix exprimées par les copropriétaires présents, représentés ou ayant voté par correspondance.</a:t>
                      </a:r>
                      <a:endParaRPr lang="fr-FR" sz="1600" b="1" dirty="0"/>
                    </a:p>
                  </a:txBody>
                  <a:tcPr/>
                </a:tc>
                <a:extLst>
                  <a:ext uri="{0D108BD9-81ED-4DB2-BD59-A6C34878D82A}">
                    <a16:rowId xmlns:a16="http://schemas.microsoft.com/office/drawing/2014/main" val="10001"/>
                  </a:ext>
                </a:extLst>
              </a:tr>
              <a:tr h="2046804">
                <a:tc>
                  <a:txBody>
                    <a:bodyPr/>
                    <a:lstStyle/>
                    <a:p>
                      <a:pPr algn="ctr"/>
                      <a:r>
                        <a:rPr lang="fr-FR" sz="1600" b="1" kern="1200" dirty="0">
                          <a:solidFill>
                            <a:schemeClr val="dk1"/>
                          </a:solidFill>
                          <a:effectLst/>
                          <a:latin typeface="+mn-lt"/>
                          <a:ea typeface="+mn-ea"/>
                          <a:cs typeface="+mn-cs"/>
                        </a:rPr>
                        <a:t>Le calcul n’est pas nécessaire, il suffit de déterminer si la résolution a obtenu plus de « pour » ou de « contre ».</a:t>
                      </a:r>
                    </a:p>
                    <a:p>
                      <a:pPr algn="ctr"/>
                      <a:endParaRPr lang="fr-FR" sz="1600" b="1" dirty="0"/>
                    </a:p>
                    <a:p>
                      <a:pPr algn="ctr"/>
                      <a:r>
                        <a:rPr lang="fr-FR" sz="1600" b="1" dirty="0"/>
                        <a:t>LA RESOLUTION EST</a:t>
                      </a:r>
                    </a:p>
                    <a:p>
                      <a:pPr algn="ctr"/>
                      <a:r>
                        <a:rPr lang="fr-FR" sz="1600" b="1" dirty="0">
                          <a:solidFill>
                            <a:srgbClr val="00B050"/>
                          </a:solidFill>
                        </a:rPr>
                        <a:t>ADOPTEE</a:t>
                      </a:r>
                    </a:p>
                  </a:txBody>
                  <a:tcPr/>
                </a:tc>
                <a:extLst>
                  <a:ext uri="{0D108BD9-81ED-4DB2-BD59-A6C34878D82A}">
                    <a16:rowId xmlns:a16="http://schemas.microsoft.com/office/drawing/2014/main" val="10002"/>
                  </a:ext>
                </a:extLst>
              </a:tr>
            </a:tbl>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2167370331"/>
              </p:ext>
            </p:extLst>
          </p:nvPr>
        </p:nvGraphicFramePr>
        <p:xfrm>
          <a:off x="3322622" y="2570902"/>
          <a:ext cx="2716041" cy="3802639"/>
        </p:xfrm>
        <a:graphic>
          <a:graphicData uri="http://schemas.openxmlformats.org/drawingml/2006/table">
            <a:tbl>
              <a:tblPr firstRow="1" bandRow="1">
                <a:tableStyleId>{5C22544A-7EE6-4342-B048-85BDC9FD1C3A}</a:tableStyleId>
              </a:tblPr>
              <a:tblGrid>
                <a:gridCol w="2716041">
                  <a:extLst>
                    <a:ext uri="{9D8B030D-6E8A-4147-A177-3AD203B41FA5}">
                      <a16:colId xmlns:a16="http://schemas.microsoft.com/office/drawing/2014/main" val="20000"/>
                    </a:ext>
                  </a:extLst>
                </a:gridCol>
              </a:tblGrid>
              <a:tr h="416742">
                <a:tc>
                  <a:txBody>
                    <a:bodyPr/>
                    <a:lstStyle/>
                    <a:p>
                      <a:pPr algn="ctr"/>
                      <a:r>
                        <a:rPr lang="fr-FR" dirty="0"/>
                        <a:t>Art.25 de loi 10/07/65</a:t>
                      </a:r>
                    </a:p>
                  </a:txBody>
                  <a:tcPr/>
                </a:tc>
                <a:extLst>
                  <a:ext uri="{0D108BD9-81ED-4DB2-BD59-A6C34878D82A}">
                    <a16:rowId xmlns:a16="http://schemas.microsoft.com/office/drawing/2014/main" val="10000"/>
                  </a:ext>
                </a:extLst>
              </a:tr>
              <a:tr h="1311912">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2073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p>
                      <a:pPr algn="ctr"/>
                      <a:endParaRPr lang="fr-FR" sz="1600" b="1" dirty="0"/>
                    </a:p>
                  </a:txBody>
                  <a:tcPr/>
                </a:tc>
                <a:extLst>
                  <a:ext uri="{0D108BD9-81ED-4DB2-BD59-A6C34878D82A}">
                    <a16:rowId xmlns:a16="http://schemas.microsoft.com/office/drawing/2014/main" val="10002"/>
                  </a:ext>
                </a:extLst>
              </a:tr>
            </a:tbl>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1495495652"/>
              </p:ext>
            </p:extLst>
          </p:nvPr>
        </p:nvGraphicFramePr>
        <p:xfrm>
          <a:off x="6038663" y="2579670"/>
          <a:ext cx="2897108" cy="3733681"/>
        </p:xfrm>
        <a:graphic>
          <a:graphicData uri="http://schemas.openxmlformats.org/drawingml/2006/table">
            <a:tbl>
              <a:tblPr firstRow="1" bandRow="1">
                <a:tableStyleId>{5C22544A-7EE6-4342-B048-85BDC9FD1C3A}</a:tableStyleId>
              </a:tblPr>
              <a:tblGrid>
                <a:gridCol w="2897108">
                  <a:extLst>
                    <a:ext uri="{9D8B030D-6E8A-4147-A177-3AD203B41FA5}">
                      <a16:colId xmlns:a16="http://schemas.microsoft.com/office/drawing/2014/main" val="20000"/>
                    </a:ext>
                  </a:extLst>
                </a:gridCol>
              </a:tblGrid>
              <a:tr h="417027">
                <a:tc>
                  <a:txBody>
                    <a:bodyPr/>
                    <a:lstStyle/>
                    <a:p>
                      <a:pPr algn="ctr"/>
                      <a:r>
                        <a:rPr lang="fr-FR" dirty="0"/>
                        <a:t>Art.26 de loi 10/07/65</a:t>
                      </a:r>
                    </a:p>
                  </a:txBody>
                  <a:tcPr/>
                </a:tc>
                <a:extLst>
                  <a:ext uri="{0D108BD9-81ED-4DB2-BD59-A6C34878D82A}">
                    <a16:rowId xmlns:a16="http://schemas.microsoft.com/office/drawing/2014/main" val="10000"/>
                  </a:ext>
                </a:extLst>
              </a:tr>
              <a:tr h="1299682">
                <a:tc>
                  <a:txBody>
                    <a:bodyPr/>
                    <a:lstStyle/>
                    <a:p>
                      <a:pPr algn="ctr"/>
                      <a:r>
                        <a:rPr lang="fr-FR" sz="1600" b="1" dirty="0"/>
                        <a:t>La</a:t>
                      </a:r>
                      <a:r>
                        <a:rPr lang="fr-FR" sz="1600" b="1" baseline="0" dirty="0"/>
                        <a:t> majorité des membres du syndicat représentant au moins 2/3 des voix.</a:t>
                      </a:r>
                      <a:endParaRPr lang="fr-FR" sz="1600" b="1" dirty="0"/>
                    </a:p>
                  </a:txBody>
                  <a:tcPr/>
                </a:tc>
                <a:extLst>
                  <a:ext uri="{0D108BD9-81ED-4DB2-BD59-A6C34878D82A}">
                    <a16:rowId xmlns:a16="http://schemas.microsoft.com/office/drawing/2014/main" val="10001"/>
                  </a:ext>
                </a:extLst>
              </a:tr>
              <a:tr h="20169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kern="1200" dirty="0">
                          <a:solidFill>
                            <a:schemeClr val="dk1"/>
                          </a:solidFill>
                          <a:effectLst/>
                          <a:latin typeface="+mn-lt"/>
                          <a:ea typeface="+mn-ea"/>
                          <a:cs typeface="+mn-cs"/>
                        </a:rPr>
                        <a:t>Il faut obtenir au moins 51 copropriétaires qui représentent au moins 8 000 millièmes.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dirty="0">
                          <a:solidFill>
                            <a:srgbClr val="FF0000"/>
                          </a:solidFill>
                        </a:rPr>
                        <a:t>REFUSEE</a:t>
                      </a:r>
                    </a:p>
                  </a:txBody>
                  <a:tcPr/>
                </a:tc>
                <a:extLst>
                  <a:ext uri="{0D108BD9-81ED-4DB2-BD59-A6C34878D82A}">
                    <a16:rowId xmlns:a16="http://schemas.microsoft.com/office/drawing/2014/main" val="10002"/>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1479156470"/>
              </p:ext>
            </p:extLst>
          </p:nvPr>
        </p:nvGraphicFramePr>
        <p:xfrm>
          <a:off x="8935771" y="2579669"/>
          <a:ext cx="2560118" cy="3667974"/>
        </p:xfrm>
        <a:graphic>
          <a:graphicData uri="http://schemas.openxmlformats.org/drawingml/2006/table">
            <a:tbl>
              <a:tblPr firstRow="1" bandRow="1">
                <a:tableStyleId>{5C22544A-7EE6-4342-B048-85BDC9FD1C3A}</a:tableStyleId>
              </a:tblPr>
              <a:tblGrid>
                <a:gridCol w="2560118">
                  <a:extLst>
                    <a:ext uri="{9D8B030D-6E8A-4147-A177-3AD203B41FA5}">
                      <a16:colId xmlns:a16="http://schemas.microsoft.com/office/drawing/2014/main" val="20000"/>
                    </a:ext>
                  </a:extLst>
                </a:gridCol>
              </a:tblGrid>
              <a:tr h="407975">
                <a:tc>
                  <a:txBody>
                    <a:bodyPr/>
                    <a:lstStyle/>
                    <a:p>
                      <a:pPr algn="ctr"/>
                      <a:r>
                        <a:rPr lang="fr-FR" dirty="0"/>
                        <a:t>Art. 26 de loi 10/07/65</a:t>
                      </a:r>
                    </a:p>
                  </a:txBody>
                  <a:tcPr/>
                </a:tc>
                <a:extLst>
                  <a:ext uri="{0D108BD9-81ED-4DB2-BD59-A6C34878D82A}">
                    <a16:rowId xmlns:a16="http://schemas.microsoft.com/office/drawing/2014/main" val="10000"/>
                  </a:ext>
                </a:extLst>
              </a:tr>
              <a:tr h="13218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b="1" dirty="0"/>
                        <a:t>Unanimité</a:t>
                      </a:r>
                    </a:p>
                    <a:p>
                      <a:endParaRPr lang="fr-FR" dirty="0"/>
                    </a:p>
                  </a:txBody>
                  <a:tcPr/>
                </a:tc>
                <a:extLst>
                  <a:ext uri="{0D108BD9-81ED-4DB2-BD59-A6C34878D82A}">
                    <a16:rowId xmlns:a16="http://schemas.microsoft.com/office/drawing/2014/main" val="10001"/>
                  </a:ext>
                </a:extLst>
              </a:tr>
              <a:tr h="193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tous</a:t>
                      </a:r>
                      <a:r>
                        <a:rPr lang="fr-FR" sz="1600" b="1" baseline="0" dirty="0"/>
                        <a:t> les copropriétaires représentant tous les tantièmes des voix</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33325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855384"/>
            <a:ext cx="9601196" cy="1303867"/>
          </a:xfrm>
        </p:spPr>
        <p:txBody>
          <a:bodyPr>
            <a:noAutofit/>
          </a:bodyPr>
          <a:lstStyle/>
          <a:p>
            <a:r>
              <a:rPr lang="fr-FR" sz="2000" b="1" dirty="0"/>
              <a:t>Prenons une copropriété de 100 copropriétaires représentant </a:t>
            </a:r>
            <a:r>
              <a:rPr lang="fr-FR" sz="2000" b="1" dirty="0">
                <a:solidFill>
                  <a:srgbClr val="FF0000"/>
                </a:solidFill>
              </a:rPr>
              <a:t>12 000°</a:t>
            </a:r>
            <a:br>
              <a:rPr lang="fr-FR" sz="2000" b="1" dirty="0">
                <a:solidFill>
                  <a:srgbClr val="FF0000"/>
                </a:solidFill>
              </a:rPr>
            </a:br>
            <a:r>
              <a:rPr lang="fr-FR" sz="2000" b="1" dirty="0"/>
              <a:t>- </a:t>
            </a:r>
            <a:r>
              <a:rPr lang="fr-FR" sz="2000" dirty="0"/>
              <a:t>72 copropriétaires sont présents ou représentes ou ayant vote par correspondance représentant </a:t>
            </a:r>
            <a:r>
              <a:rPr lang="fr-FR" sz="2000" b="1" dirty="0">
                <a:solidFill>
                  <a:srgbClr val="FF0000"/>
                </a:solidFill>
              </a:rPr>
              <a:t>9500°</a:t>
            </a:r>
            <a:br>
              <a:rPr lang="fr-FR" sz="2000" dirty="0"/>
            </a:br>
            <a:r>
              <a:rPr lang="fr-FR" sz="2000" dirty="0"/>
              <a:t>- 58 copropriétaires ont vote </a:t>
            </a:r>
            <a:r>
              <a:rPr lang="fr-FR" sz="2000" dirty="0">
                <a:solidFill>
                  <a:srgbClr val="00B050"/>
                </a:solidFill>
              </a:rPr>
              <a:t>« pour » </a:t>
            </a:r>
            <a:r>
              <a:rPr lang="fr-FR" sz="2000" dirty="0"/>
              <a:t>représentant </a:t>
            </a:r>
            <a:r>
              <a:rPr lang="fr-FR" sz="2000" b="1" dirty="0">
                <a:solidFill>
                  <a:srgbClr val="FF0000"/>
                </a:solidFill>
              </a:rPr>
              <a:t>5200°</a:t>
            </a:r>
            <a:br>
              <a:rPr lang="fr-FR" sz="1600" dirty="0"/>
            </a:br>
            <a:r>
              <a:rPr lang="fr-FR" sz="1600" dirty="0"/>
              <a:t>- </a:t>
            </a:r>
            <a:r>
              <a:rPr lang="fr-FR" sz="2000" dirty="0"/>
              <a:t>5 copropriétaires ont voté </a:t>
            </a:r>
            <a:r>
              <a:rPr lang="fr-FR" sz="2000" dirty="0">
                <a:solidFill>
                  <a:srgbClr val="FF0000"/>
                </a:solidFill>
              </a:rPr>
              <a:t>« contre » </a:t>
            </a:r>
            <a:r>
              <a:rPr lang="fr-FR" sz="2000" dirty="0"/>
              <a:t>représentant </a:t>
            </a:r>
            <a:r>
              <a:rPr lang="fr-FR" sz="2000" b="1" dirty="0">
                <a:solidFill>
                  <a:srgbClr val="FF0000"/>
                </a:solidFill>
              </a:rPr>
              <a:t>3 200°</a:t>
            </a:r>
            <a:br>
              <a:rPr lang="fr-FR" sz="2000" dirty="0"/>
            </a:br>
            <a:r>
              <a:rPr lang="fr-FR" sz="2000" dirty="0"/>
              <a:t>- 9 copropriétaires n’ont pas vote ou ont voté </a:t>
            </a:r>
            <a:r>
              <a:rPr lang="fr-FR" sz="2000" dirty="0">
                <a:solidFill>
                  <a:schemeClr val="accent5"/>
                </a:solidFill>
              </a:rPr>
              <a:t>« abstention » </a:t>
            </a:r>
            <a:r>
              <a:rPr lang="fr-FR" sz="2000" dirty="0"/>
              <a:t>représentant </a:t>
            </a:r>
            <a:r>
              <a:rPr lang="fr-FR" sz="2000" b="1" dirty="0">
                <a:solidFill>
                  <a:srgbClr val="FF0000"/>
                </a:solidFill>
              </a:rPr>
              <a:t>1 100°</a:t>
            </a:r>
            <a:endParaRPr lang="fr-FR" sz="20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43546071"/>
              </p:ext>
            </p:extLst>
          </p:nvPr>
        </p:nvGraphicFramePr>
        <p:xfrm>
          <a:off x="4063496" y="2463115"/>
          <a:ext cx="4065006" cy="3795038"/>
        </p:xfrm>
        <a:graphic>
          <a:graphicData uri="http://schemas.openxmlformats.org/drawingml/2006/table">
            <a:tbl>
              <a:tblPr firstRow="1" bandRow="1">
                <a:tableStyleId>{5C22544A-7EE6-4342-B048-85BDC9FD1C3A}</a:tableStyleId>
              </a:tblPr>
              <a:tblGrid>
                <a:gridCol w="4065006">
                  <a:extLst>
                    <a:ext uri="{9D8B030D-6E8A-4147-A177-3AD203B41FA5}">
                      <a16:colId xmlns:a16="http://schemas.microsoft.com/office/drawing/2014/main" val="20000"/>
                    </a:ext>
                  </a:extLst>
                </a:gridCol>
              </a:tblGrid>
              <a:tr h="305534">
                <a:tc>
                  <a:txBody>
                    <a:bodyPr/>
                    <a:lstStyle/>
                    <a:p>
                      <a:pPr algn="ctr"/>
                      <a:r>
                        <a:rPr lang="fr-FR" dirty="0"/>
                        <a:t>Art.25 de loi 10/07/65</a:t>
                      </a:r>
                    </a:p>
                  </a:txBody>
                  <a:tcPr/>
                </a:tc>
                <a:extLst>
                  <a:ext uri="{0D108BD9-81ED-4DB2-BD59-A6C34878D82A}">
                    <a16:rowId xmlns:a16="http://schemas.microsoft.com/office/drawing/2014/main" val="10000"/>
                  </a:ext>
                </a:extLst>
              </a:tr>
              <a:tr h="823994">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3026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r h="13026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prstClr val="black"/>
                          </a:solidFill>
                        </a:rPr>
                        <a:t>Le projet a recueilli au moins </a:t>
                      </a:r>
                      <a:r>
                        <a:rPr lang="fr-FR" sz="1800" b="1" dirty="0">
                          <a:solidFill>
                            <a:prstClr val="black"/>
                          </a:solidFill>
                        </a:rPr>
                        <a:t>1/3</a:t>
                      </a:r>
                      <a:r>
                        <a:rPr lang="fr-FR" sz="1800" dirty="0">
                          <a:solidFill>
                            <a:prstClr val="black"/>
                          </a:solidFill>
                        </a:rPr>
                        <a:t> </a:t>
                      </a:r>
                      <a:r>
                        <a:rPr lang="fr-FR" sz="1800" b="1" dirty="0">
                          <a:solidFill>
                            <a:prstClr val="black"/>
                          </a:solidFill>
                        </a:rPr>
                        <a:t>des voix SOIT  4000°</a:t>
                      </a:r>
                    </a:p>
                    <a:p>
                      <a:pPr algn="ctr"/>
                      <a:endParaRPr lang="fr-FR" sz="1600" b="1"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1738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3508" y="656207"/>
            <a:ext cx="9601196" cy="1303867"/>
          </a:xfrm>
        </p:spPr>
        <p:txBody>
          <a:bodyPr>
            <a:noAutofit/>
          </a:bodyPr>
          <a:lstStyle/>
          <a:p>
            <a:r>
              <a:rPr lang="fr-FR" sz="1800" b="1" dirty="0"/>
              <a:t>Prenons une copropriété de 100 copropriétaires représentant </a:t>
            </a:r>
            <a:r>
              <a:rPr lang="fr-FR" sz="1800" b="1" dirty="0">
                <a:solidFill>
                  <a:srgbClr val="FF0000"/>
                </a:solidFill>
              </a:rPr>
              <a:t>12 000°</a:t>
            </a:r>
            <a:br>
              <a:rPr lang="fr-FR" sz="1800" b="1" dirty="0">
                <a:solidFill>
                  <a:srgbClr val="FF0000"/>
                </a:solidFill>
              </a:rPr>
            </a:br>
            <a:r>
              <a:rPr lang="fr-FR" sz="1800" b="1" dirty="0"/>
              <a:t>- </a:t>
            </a:r>
            <a:r>
              <a:rPr lang="fr-FR" sz="1800" dirty="0"/>
              <a:t>72 copropriétaires sont présents ou représentes ou ayant vote par correspondance représentant </a:t>
            </a:r>
            <a:r>
              <a:rPr lang="fr-FR" sz="1800" b="1" dirty="0">
                <a:solidFill>
                  <a:srgbClr val="FF0000"/>
                </a:solidFill>
              </a:rPr>
              <a:t>9500°</a:t>
            </a:r>
            <a:br>
              <a:rPr lang="fr-FR" sz="1800" dirty="0"/>
            </a:br>
            <a:r>
              <a:rPr lang="fr-FR" sz="1800" dirty="0"/>
              <a:t>- 58 copropriétaires ont vote </a:t>
            </a:r>
            <a:r>
              <a:rPr lang="fr-FR" sz="1800" dirty="0">
                <a:solidFill>
                  <a:srgbClr val="00B050"/>
                </a:solidFill>
              </a:rPr>
              <a:t>« pour » </a:t>
            </a:r>
            <a:r>
              <a:rPr lang="fr-FR" sz="1800" dirty="0"/>
              <a:t>représentant </a:t>
            </a:r>
            <a:r>
              <a:rPr lang="fr-FR" sz="1800" b="1" dirty="0">
                <a:solidFill>
                  <a:srgbClr val="FF0000"/>
                </a:solidFill>
              </a:rPr>
              <a:t>5200°</a:t>
            </a:r>
            <a:br>
              <a:rPr lang="fr-FR" sz="1400" dirty="0"/>
            </a:br>
            <a:r>
              <a:rPr lang="fr-FR" sz="1400" dirty="0"/>
              <a:t>- </a:t>
            </a:r>
            <a:r>
              <a:rPr lang="fr-FR" sz="1800" dirty="0"/>
              <a:t>5 copropriétaires ont voté </a:t>
            </a:r>
            <a:r>
              <a:rPr lang="fr-FR" sz="1800" dirty="0">
                <a:solidFill>
                  <a:srgbClr val="FF0000"/>
                </a:solidFill>
              </a:rPr>
              <a:t>« contre » </a:t>
            </a:r>
            <a:r>
              <a:rPr lang="fr-FR" sz="1800" dirty="0"/>
              <a:t>représentant </a:t>
            </a:r>
            <a:r>
              <a:rPr lang="fr-FR" sz="1800" b="1" dirty="0">
                <a:solidFill>
                  <a:srgbClr val="FF0000"/>
                </a:solidFill>
              </a:rPr>
              <a:t>3 200°</a:t>
            </a:r>
            <a:br>
              <a:rPr lang="fr-FR" sz="1800" dirty="0"/>
            </a:br>
            <a:r>
              <a:rPr lang="fr-FR" sz="1800" dirty="0"/>
              <a:t>- 9 copropriétaires n’ont pas vote ou ont voté </a:t>
            </a:r>
            <a:r>
              <a:rPr lang="fr-FR" sz="1800" dirty="0">
                <a:solidFill>
                  <a:schemeClr val="accent5"/>
                </a:solidFill>
              </a:rPr>
              <a:t>« abstention » </a:t>
            </a:r>
            <a:r>
              <a:rPr lang="fr-FR" sz="1800" dirty="0"/>
              <a:t>représentant </a:t>
            </a:r>
            <a:r>
              <a:rPr lang="fr-FR" sz="1800" b="1" dirty="0">
                <a:solidFill>
                  <a:srgbClr val="FF0000"/>
                </a:solidFill>
              </a:rPr>
              <a:t>1 100°</a:t>
            </a:r>
            <a:endParaRPr lang="fr-FR" sz="1800" dirty="0"/>
          </a:p>
        </p:txBody>
      </p:sp>
      <p:graphicFrame>
        <p:nvGraphicFramePr>
          <p:cNvPr id="5" name="Espace réservé du contenu 3"/>
          <p:cNvGraphicFramePr>
            <a:graphicFrameLocks/>
          </p:cNvGraphicFramePr>
          <p:nvPr>
            <p:extLst>
              <p:ext uri="{D42A27DB-BD31-4B8C-83A1-F6EECF244321}">
                <p14:modId xmlns:p14="http://schemas.microsoft.com/office/powerpoint/2010/main" val="1073842874"/>
              </p:ext>
            </p:extLst>
          </p:nvPr>
        </p:nvGraphicFramePr>
        <p:xfrm>
          <a:off x="4123098" y="2039476"/>
          <a:ext cx="3657599" cy="4334498"/>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20000"/>
                    </a:ext>
                  </a:extLst>
                </a:gridCol>
              </a:tblGrid>
              <a:tr h="314994">
                <a:tc>
                  <a:txBody>
                    <a:bodyPr/>
                    <a:lstStyle/>
                    <a:p>
                      <a:pPr algn="ctr"/>
                      <a:r>
                        <a:rPr lang="fr-FR" dirty="0"/>
                        <a:t>Art.25 de loi 10/07/65</a:t>
                      </a:r>
                    </a:p>
                  </a:txBody>
                  <a:tcPr/>
                </a:tc>
                <a:extLst>
                  <a:ext uri="{0D108BD9-81ED-4DB2-BD59-A6C34878D82A}">
                    <a16:rowId xmlns:a16="http://schemas.microsoft.com/office/drawing/2014/main" val="10000"/>
                  </a:ext>
                </a:extLst>
              </a:tr>
              <a:tr h="709627">
                <a:tc>
                  <a:txBody>
                    <a:bodyPr/>
                    <a:lstStyle/>
                    <a:p>
                      <a:pPr algn="ctr"/>
                      <a:r>
                        <a:rPr lang="fr-FR" sz="1600" b="1" dirty="0"/>
                        <a:t>La</a:t>
                      </a:r>
                      <a:r>
                        <a:rPr lang="fr-FR" sz="1600" b="1" baseline="0" dirty="0"/>
                        <a:t> majorité des voix de l’ensemble des copropriétaires.</a:t>
                      </a:r>
                      <a:endParaRPr lang="fr-FR" sz="1600" b="1" dirty="0"/>
                    </a:p>
                  </a:txBody>
                  <a:tcPr/>
                </a:tc>
                <a:extLst>
                  <a:ext uri="{0D108BD9-81ED-4DB2-BD59-A6C34878D82A}">
                    <a16:rowId xmlns:a16="http://schemas.microsoft.com/office/drawing/2014/main" val="10001"/>
                  </a:ext>
                </a:extLst>
              </a:tr>
              <a:tr h="1121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t>Majorité à obtenir : 6001°</a:t>
                      </a:r>
                    </a:p>
                    <a:p>
                      <a:pPr algn="ctr"/>
                      <a:endParaRPr lang="fr-FR" sz="1600" b="1" dirty="0"/>
                    </a:p>
                    <a:p>
                      <a:pPr algn="ctr"/>
                      <a:r>
                        <a:rPr lang="fr-FR" sz="1600" b="1" dirty="0"/>
                        <a:t>LA RESOLUTION EST</a:t>
                      </a:r>
                    </a:p>
                    <a:p>
                      <a:pPr algn="ctr"/>
                      <a:r>
                        <a:rPr lang="fr-FR" sz="1600" b="1" dirty="0">
                          <a:solidFill>
                            <a:srgbClr val="FF0000"/>
                          </a:solidFill>
                        </a:rPr>
                        <a:t>REFUSEE</a:t>
                      </a:r>
                    </a:p>
                  </a:txBody>
                  <a:tcPr/>
                </a:tc>
                <a:extLst>
                  <a:ext uri="{0D108BD9-81ED-4DB2-BD59-A6C34878D82A}">
                    <a16:rowId xmlns:a16="http://schemas.microsoft.com/office/drawing/2014/main" val="10002"/>
                  </a:ext>
                </a:extLst>
              </a:tr>
              <a:tr h="82663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600" dirty="0">
                          <a:solidFill>
                            <a:prstClr val="black"/>
                          </a:solidFill>
                        </a:rPr>
                        <a:t>Le projet a recueilli au moins </a:t>
                      </a:r>
                      <a:r>
                        <a:rPr lang="fr-FR" sz="1600" b="1" dirty="0">
                          <a:solidFill>
                            <a:prstClr val="black"/>
                          </a:solidFill>
                        </a:rPr>
                        <a:t>1/3</a:t>
                      </a:r>
                      <a:r>
                        <a:rPr lang="fr-FR" sz="1600" dirty="0">
                          <a:solidFill>
                            <a:prstClr val="black"/>
                          </a:solidFill>
                        </a:rPr>
                        <a:t> </a:t>
                      </a:r>
                      <a:r>
                        <a:rPr lang="fr-FR" sz="1600" b="1" dirty="0">
                          <a:solidFill>
                            <a:prstClr val="black"/>
                          </a:solidFill>
                        </a:rPr>
                        <a:t>des voix SOIT  4000°</a:t>
                      </a:r>
                    </a:p>
                    <a:p>
                      <a:pPr algn="ctr"/>
                      <a:endParaRPr lang="fr-FR" sz="1600" b="1" dirty="0">
                        <a:solidFill>
                          <a:srgbClr val="FF0000"/>
                        </a:solidFill>
                      </a:endParaRPr>
                    </a:p>
                  </a:txBody>
                  <a:tcPr/>
                </a:tc>
                <a:extLst>
                  <a:ext uri="{0D108BD9-81ED-4DB2-BD59-A6C34878D82A}">
                    <a16:rowId xmlns:a16="http://schemas.microsoft.com/office/drawing/2014/main" val="10003"/>
                  </a:ext>
                </a:extLst>
              </a:tr>
              <a:tr h="1121840">
                <a:tc>
                  <a:txBody>
                    <a:bodyPr/>
                    <a:lstStyle/>
                    <a:p>
                      <a:pPr algn="ctr"/>
                      <a:r>
                        <a:rPr lang="fr-FR" sz="1600" b="0" i="0" kern="1200" dirty="0">
                          <a:solidFill>
                            <a:schemeClr val="dk1"/>
                          </a:solidFill>
                          <a:effectLst/>
                          <a:latin typeface="+mn-lt"/>
                          <a:ea typeface="+mn-ea"/>
                          <a:cs typeface="+mn-cs"/>
                        </a:rPr>
                        <a:t>Deuxième lecture à la majorité de l’article 24 :</a:t>
                      </a:r>
                      <a:endParaRPr lang="fr-FR" sz="1600" b="0" i="0" kern="1200" dirty="0">
                        <a:solidFill>
                          <a:srgbClr val="00B050"/>
                        </a:solidFill>
                        <a:effectLst/>
                        <a:latin typeface="+mn-lt"/>
                        <a:ea typeface="+mn-ea"/>
                        <a:cs typeface="+mn-cs"/>
                      </a:endParaRPr>
                    </a:p>
                    <a:p>
                      <a:pPr algn="ctr"/>
                      <a:endParaRPr lang="fr-FR" sz="1600" b="0"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Plus de « pour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i="0" kern="1200" dirty="0">
                          <a:solidFill>
                            <a:srgbClr val="00B050"/>
                          </a:solidFill>
                          <a:effectLst/>
                          <a:latin typeface="+mn-lt"/>
                          <a:ea typeface="+mn-ea"/>
                          <a:cs typeface="+mn-cs"/>
                        </a:rPr>
                        <a:t>ADOPTEE</a:t>
                      </a:r>
                      <a:endParaRPr lang="fr-FR"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83563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3508" y="656207"/>
            <a:ext cx="9601196" cy="1303867"/>
          </a:xfrm>
        </p:spPr>
        <p:txBody>
          <a:bodyPr>
            <a:noAutofit/>
          </a:bodyPr>
          <a:lstStyle/>
          <a:p>
            <a:r>
              <a:rPr lang="fr-FR" sz="1800" b="1" dirty="0"/>
              <a:t>Prenons une copropriété de 100 copropriétaires représentant </a:t>
            </a:r>
            <a:r>
              <a:rPr lang="fr-FR" sz="1800" b="1" dirty="0">
                <a:solidFill>
                  <a:srgbClr val="FF0000"/>
                </a:solidFill>
              </a:rPr>
              <a:t>12 000°</a:t>
            </a:r>
            <a:br>
              <a:rPr lang="fr-FR" sz="1800" b="1" dirty="0">
                <a:solidFill>
                  <a:srgbClr val="FF0000"/>
                </a:solidFill>
              </a:rPr>
            </a:br>
            <a:r>
              <a:rPr lang="fr-FR" sz="1800" b="1" dirty="0"/>
              <a:t>- </a:t>
            </a:r>
            <a:r>
              <a:rPr lang="fr-FR" sz="1800" dirty="0"/>
              <a:t>72 copropriétaires sont présents ou représentes ou ayant vote par correspondance représentant </a:t>
            </a:r>
            <a:r>
              <a:rPr lang="fr-FR" sz="1800" b="1" dirty="0">
                <a:solidFill>
                  <a:srgbClr val="FF0000"/>
                </a:solidFill>
              </a:rPr>
              <a:t>9500°</a:t>
            </a:r>
            <a:br>
              <a:rPr lang="fr-FR" sz="1800" dirty="0"/>
            </a:br>
            <a:r>
              <a:rPr lang="fr-FR" sz="1800" dirty="0"/>
              <a:t>- 58 copropriétaires ont vote </a:t>
            </a:r>
            <a:r>
              <a:rPr lang="fr-FR" sz="1800" dirty="0">
                <a:solidFill>
                  <a:srgbClr val="00B050"/>
                </a:solidFill>
              </a:rPr>
              <a:t>« pour » </a:t>
            </a:r>
            <a:r>
              <a:rPr lang="fr-FR" sz="1800" dirty="0"/>
              <a:t>représentant </a:t>
            </a:r>
            <a:r>
              <a:rPr lang="fr-FR" sz="1800" b="1" dirty="0">
                <a:solidFill>
                  <a:srgbClr val="FF0000"/>
                </a:solidFill>
              </a:rPr>
              <a:t>5200°</a:t>
            </a:r>
            <a:br>
              <a:rPr lang="fr-FR" sz="1400" dirty="0"/>
            </a:br>
            <a:r>
              <a:rPr lang="fr-FR" sz="1400" dirty="0"/>
              <a:t>- </a:t>
            </a:r>
            <a:r>
              <a:rPr lang="fr-FR" sz="1800" dirty="0"/>
              <a:t>5 copropriétaires ont voté </a:t>
            </a:r>
            <a:r>
              <a:rPr lang="fr-FR" sz="1800" dirty="0">
                <a:solidFill>
                  <a:srgbClr val="FF0000"/>
                </a:solidFill>
              </a:rPr>
              <a:t>« contre » </a:t>
            </a:r>
            <a:r>
              <a:rPr lang="fr-FR" sz="1800" dirty="0"/>
              <a:t>représentant </a:t>
            </a:r>
            <a:r>
              <a:rPr lang="fr-FR" sz="1800" b="1" dirty="0">
                <a:solidFill>
                  <a:srgbClr val="FF0000"/>
                </a:solidFill>
              </a:rPr>
              <a:t>3 200°</a:t>
            </a:r>
            <a:br>
              <a:rPr lang="fr-FR" sz="1800" dirty="0"/>
            </a:br>
            <a:r>
              <a:rPr lang="fr-FR" sz="1800" dirty="0"/>
              <a:t>- 9 copropriétaires n’ont pas vote ou ont voté « abstention » représentant </a:t>
            </a:r>
            <a:r>
              <a:rPr lang="fr-FR" sz="1800" b="1" dirty="0">
                <a:solidFill>
                  <a:srgbClr val="FF0000"/>
                </a:solidFill>
              </a:rPr>
              <a:t>1 100°</a:t>
            </a:r>
            <a:endParaRPr lang="fr-FR" sz="18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1518386108"/>
              </p:ext>
            </p:extLst>
          </p:nvPr>
        </p:nvGraphicFramePr>
        <p:xfrm>
          <a:off x="3887329" y="2031238"/>
          <a:ext cx="4453553" cy="4153407"/>
        </p:xfrm>
        <a:graphic>
          <a:graphicData uri="http://schemas.openxmlformats.org/drawingml/2006/table">
            <a:tbl>
              <a:tblPr firstRow="1" bandRow="1">
                <a:tableStyleId>{5C22544A-7EE6-4342-B048-85BDC9FD1C3A}</a:tableStyleId>
              </a:tblPr>
              <a:tblGrid>
                <a:gridCol w="4453553">
                  <a:extLst>
                    <a:ext uri="{9D8B030D-6E8A-4147-A177-3AD203B41FA5}">
                      <a16:colId xmlns:a16="http://schemas.microsoft.com/office/drawing/2014/main" val="20000"/>
                    </a:ext>
                  </a:extLst>
                </a:gridCol>
              </a:tblGrid>
              <a:tr h="342864">
                <a:tc>
                  <a:txBody>
                    <a:bodyPr/>
                    <a:lstStyle/>
                    <a:p>
                      <a:pPr algn="ctr"/>
                      <a:r>
                        <a:rPr lang="fr-FR" dirty="0"/>
                        <a:t>Art.26 de loi 10/07/65</a:t>
                      </a:r>
                    </a:p>
                  </a:txBody>
                  <a:tcPr/>
                </a:tc>
                <a:extLst>
                  <a:ext uri="{0D108BD9-81ED-4DB2-BD59-A6C34878D82A}">
                    <a16:rowId xmlns:a16="http://schemas.microsoft.com/office/drawing/2014/main" val="10000"/>
                  </a:ext>
                </a:extLst>
              </a:tr>
              <a:tr h="591697">
                <a:tc>
                  <a:txBody>
                    <a:bodyPr/>
                    <a:lstStyle/>
                    <a:p>
                      <a:pPr algn="ctr"/>
                      <a:r>
                        <a:rPr lang="fr-FR" sz="1400" b="1" dirty="0"/>
                        <a:t>La</a:t>
                      </a:r>
                      <a:r>
                        <a:rPr lang="fr-FR" sz="1400" b="1" baseline="0" dirty="0"/>
                        <a:t> majorité des membres du syndicat représentant au moins 2/3 des voix.</a:t>
                      </a:r>
                      <a:endParaRPr lang="fr-FR" sz="1400" b="1" dirty="0"/>
                    </a:p>
                  </a:txBody>
                  <a:tcPr/>
                </a:tc>
                <a:extLst>
                  <a:ext uri="{0D108BD9-81ED-4DB2-BD59-A6C34878D82A}">
                    <a16:rowId xmlns:a16="http://schemas.microsoft.com/office/drawing/2014/main" val="10001"/>
                  </a:ext>
                </a:extLst>
              </a:tr>
              <a:tr h="10857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effectLst/>
                          <a:latin typeface="+mn-lt"/>
                          <a:ea typeface="+mn-ea"/>
                          <a:cs typeface="+mn-cs"/>
                        </a:rPr>
                        <a:t>Il faut obtenir au moins 51 copropriétaires qui représentent au moins 8 000 millièmes.</a:t>
                      </a:r>
                    </a:p>
                    <a:p>
                      <a:pPr algn="ctr"/>
                      <a:endParaRPr lang="fr-FR" sz="1400" b="1" dirty="0"/>
                    </a:p>
                    <a:p>
                      <a:pPr algn="ctr"/>
                      <a:r>
                        <a:rPr lang="fr-FR" sz="1400" b="1" dirty="0"/>
                        <a:t>LA RESOLUTION EST</a:t>
                      </a:r>
                    </a:p>
                    <a:p>
                      <a:pPr algn="ctr"/>
                      <a:r>
                        <a:rPr lang="fr-FR" sz="1400" b="1" dirty="0">
                          <a:solidFill>
                            <a:srgbClr val="FF0000"/>
                          </a:solidFill>
                        </a:rPr>
                        <a:t>REFUSEE</a:t>
                      </a:r>
                    </a:p>
                  </a:txBody>
                  <a:tcPr/>
                </a:tc>
                <a:extLst>
                  <a:ext uri="{0D108BD9-81ED-4DB2-BD59-A6C34878D82A}">
                    <a16:rowId xmlns:a16="http://schemas.microsoft.com/office/drawing/2014/main" val="10002"/>
                  </a:ext>
                </a:extLst>
              </a:tr>
              <a:tr h="8857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rPr>
                        <a:t>Le projet a recueilli l’approbation de la </a:t>
                      </a:r>
                      <a:r>
                        <a:rPr lang="fr-FR" sz="1400" b="1" dirty="0">
                          <a:solidFill>
                            <a:prstClr val="black"/>
                          </a:solidFill>
                        </a:rPr>
                        <a:t>moitié</a:t>
                      </a:r>
                      <a:r>
                        <a:rPr lang="fr-FR" sz="1400" dirty="0">
                          <a:solidFill>
                            <a:prstClr val="black"/>
                          </a:solidFill>
                        </a:rPr>
                        <a:t> des copropriétaires présents, représentés ou ayant voté par correspondance représentant au moins le </a:t>
                      </a:r>
                      <a:r>
                        <a:rPr lang="fr-FR" sz="1400" b="1" dirty="0">
                          <a:solidFill>
                            <a:prstClr val="black"/>
                          </a:solidFill>
                        </a:rPr>
                        <a:t>1/3</a:t>
                      </a:r>
                      <a:r>
                        <a:rPr lang="fr-FR" sz="1400" dirty="0">
                          <a:solidFill>
                            <a:prstClr val="black"/>
                          </a:solidFill>
                        </a:rPr>
                        <a:t> </a:t>
                      </a:r>
                      <a:r>
                        <a:rPr lang="fr-FR" sz="1400" b="1" dirty="0">
                          <a:solidFill>
                            <a:prstClr val="black"/>
                          </a:solidFill>
                        </a:rPr>
                        <a:t>des voix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a obtenir : </a:t>
                      </a:r>
                      <a:r>
                        <a:rPr lang="fr-FR" sz="1400" dirty="0">
                          <a:solidFill>
                            <a:srgbClr val="FF0000"/>
                          </a:solidFill>
                        </a:rPr>
                        <a:t>36 copropriétaires +</a:t>
                      </a:r>
                      <a:r>
                        <a:rPr lang="fr-FR" sz="1400" baseline="0" dirty="0">
                          <a:solidFill>
                            <a:srgbClr val="FF0000"/>
                          </a:solidFill>
                        </a:rPr>
                        <a:t> 4000°</a:t>
                      </a:r>
                      <a:endParaRPr lang="fr-FR" sz="1400" dirty="0">
                        <a:solidFill>
                          <a:srgbClr val="FF0000"/>
                        </a:solidFill>
                      </a:endParaRPr>
                    </a:p>
                  </a:txBody>
                  <a:tcPr/>
                </a:tc>
                <a:extLst>
                  <a:ext uri="{0D108BD9-81ED-4DB2-BD59-A6C34878D82A}">
                    <a16:rowId xmlns:a16="http://schemas.microsoft.com/office/drawing/2014/main" val="10003"/>
                  </a:ext>
                </a:extLst>
              </a:tr>
              <a:tr h="1092830">
                <a:tc>
                  <a:txBody>
                    <a:bodyPr/>
                    <a:lstStyle/>
                    <a:p>
                      <a:pPr algn="ctr"/>
                      <a:r>
                        <a:rPr lang="fr-FR" sz="1800" b="0" i="0" kern="1200" dirty="0">
                          <a:solidFill>
                            <a:schemeClr val="dk1"/>
                          </a:solidFill>
                          <a:effectLst/>
                          <a:latin typeface="+mn-lt"/>
                          <a:ea typeface="+mn-ea"/>
                          <a:cs typeface="+mn-cs"/>
                        </a:rPr>
                        <a:t>Deuxième lecture à la majorité de l’article 25 : </a:t>
                      </a:r>
                      <a:r>
                        <a:rPr lang="fr-FR" sz="1800" b="0" i="0" kern="1200" dirty="0">
                          <a:solidFill>
                            <a:srgbClr val="00B050"/>
                          </a:solidFill>
                          <a:effectLst/>
                          <a:latin typeface="+mn-lt"/>
                          <a:ea typeface="+mn-ea"/>
                          <a:cs typeface="+mn-cs"/>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t>Majorité à obtenir : 6001°</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17480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13508" y="656207"/>
            <a:ext cx="9601196" cy="1303867"/>
          </a:xfrm>
        </p:spPr>
        <p:txBody>
          <a:bodyPr>
            <a:noAutofit/>
          </a:bodyPr>
          <a:lstStyle/>
          <a:p>
            <a:r>
              <a:rPr lang="fr-FR" sz="1800" b="1" dirty="0"/>
              <a:t>Prenons une copropriété de 100 copropriétaires représentant </a:t>
            </a:r>
            <a:r>
              <a:rPr lang="fr-FR" sz="1800" b="1" dirty="0">
                <a:solidFill>
                  <a:srgbClr val="FF0000"/>
                </a:solidFill>
              </a:rPr>
              <a:t>12 000°</a:t>
            </a:r>
            <a:br>
              <a:rPr lang="fr-FR" sz="1800" b="1" dirty="0">
                <a:solidFill>
                  <a:srgbClr val="FF0000"/>
                </a:solidFill>
              </a:rPr>
            </a:br>
            <a:r>
              <a:rPr lang="fr-FR" sz="1800" b="1" dirty="0"/>
              <a:t>- </a:t>
            </a:r>
            <a:r>
              <a:rPr lang="fr-FR" sz="1800" dirty="0"/>
              <a:t>72 copropriétaires sont présents ou représentes ou ayant vote par correspondance représentant </a:t>
            </a:r>
            <a:r>
              <a:rPr lang="fr-FR" sz="1800" b="1" dirty="0">
                <a:solidFill>
                  <a:srgbClr val="FF0000"/>
                </a:solidFill>
              </a:rPr>
              <a:t>9500°</a:t>
            </a:r>
            <a:br>
              <a:rPr lang="fr-FR" sz="1800" dirty="0"/>
            </a:br>
            <a:r>
              <a:rPr lang="fr-FR" sz="1800" dirty="0"/>
              <a:t>- 58 copropriétaires ont vote </a:t>
            </a:r>
            <a:r>
              <a:rPr lang="fr-FR" sz="1800" dirty="0">
                <a:solidFill>
                  <a:srgbClr val="00B050"/>
                </a:solidFill>
              </a:rPr>
              <a:t>« pour » </a:t>
            </a:r>
            <a:r>
              <a:rPr lang="fr-FR" sz="1800" dirty="0"/>
              <a:t>représentant </a:t>
            </a:r>
            <a:r>
              <a:rPr lang="fr-FR" sz="1800" b="1" dirty="0">
                <a:solidFill>
                  <a:srgbClr val="FF0000"/>
                </a:solidFill>
              </a:rPr>
              <a:t>5200°</a:t>
            </a:r>
            <a:br>
              <a:rPr lang="fr-FR" sz="1400" dirty="0"/>
            </a:br>
            <a:r>
              <a:rPr lang="fr-FR" sz="1400" dirty="0"/>
              <a:t>- </a:t>
            </a:r>
            <a:r>
              <a:rPr lang="fr-FR" sz="1800" dirty="0"/>
              <a:t>5 copropriétaires ont voté </a:t>
            </a:r>
            <a:r>
              <a:rPr lang="fr-FR" sz="1800" dirty="0">
                <a:solidFill>
                  <a:srgbClr val="FF0000"/>
                </a:solidFill>
              </a:rPr>
              <a:t>« contre » </a:t>
            </a:r>
            <a:r>
              <a:rPr lang="fr-FR" sz="1800" dirty="0"/>
              <a:t>représentant </a:t>
            </a:r>
            <a:r>
              <a:rPr lang="fr-FR" sz="1800" b="1" dirty="0">
                <a:solidFill>
                  <a:srgbClr val="FF0000"/>
                </a:solidFill>
              </a:rPr>
              <a:t>3 200°</a:t>
            </a:r>
            <a:br>
              <a:rPr lang="fr-FR" sz="1800" dirty="0"/>
            </a:br>
            <a:r>
              <a:rPr lang="fr-FR" sz="1800" dirty="0"/>
              <a:t>- 9 copropriétaires n’ont pas vote ou ont voté «</a:t>
            </a:r>
            <a:r>
              <a:rPr lang="fr-FR" sz="1800" dirty="0">
                <a:solidFill>
                  <a:schemeClr val="accent5"/>
                </a:solidFill>
              </a:rPr>
              <a:t> abstention » </a:t>
            </a:r>
            <a:r>
              <a:rPr lang="fr-FR" sz="1800" dirty="0"/>
              <a:t>représentant </a:t>
            </a:r>
            <a:r>
              <a:rPr lang="fr-FR" sz="1800" b="1" dirty="0">
                <a:solidFill>
                  <a:srgbClr val="FF0000"/>
                </a:solidFill>
              </a:rPr>
              <a:t>1 100°</a:t>
            </a:r>
            <a:endParaRPr lang="fr-FR" sz="1800" dirty="0"/>
          </a:p>
        </p:txBody>
      </p:sp>
      <p:graphicFrame>
        <p:nvGraphicFramePr>
          <p:cNvPr id="6" name="Espace réservé du contenu 3"/>
          <p:cNvGraphicFramePr>
            <a:graphicFrameLocks/>
          </p:cNvGraphicFramePr>
          <p:nvPr>
            <p:extLst>
              <p:ext uri="{D42A27DB-BD31-4B8C-83A1-F6EECF244321}">
                <p14:modId xmlns:p14="http://schemas.microsoft.com/office/powerpoint/2010/main" val="2337807734"/>
              </p:ext>
            </p:extLst>
          </p:nvPr>
        </p:nvGraphicFramePr>
        <p:xfrm>
          <a:off x="3887329" y="2031237"/>
          <a:ext cx="4453553" cy="4350109"/>
        </p:xfrm>
        <a:graphic>
          <a:graphicData uri="http://schemas.openxmlformats.org/drawingml/2006/table">
            <a:tbl>
              <a:tblPr firstRow="1" bandRow="1">
                <a:tableStyleId>{5C22544A-7EE6-4342-B048-85BDC9FD1C3A}</a:tableStyleId>
              </a:tblPr>
              <a:tblGrid>
                <a:gridCol w="4453553">
                  <a:extLst>
                    <a:ext uri="{9D8B030D-6E8A-4147-A177-3AD203B41FA5}">
                      <a16:colId xmlns:a16="http://schemas.microsoft.com/office/drawing/2014/main" val="20000"/>
                    </a:ext>
                  </a:extLst>
                </a:gridCol>
              </a:tblGrid>
              <a:tr h="363447">
                <a:tc>
                  <a:txBody>
                    <a:bodyPr/>
                    <a:lstStyle/>
                    <a:p>
                      <a:pPr algn="ctr"/>
                      <a:r>
                        <a:rPr lang="fr-FR" dirty="0"/>
                        <a:t>Art.26 de loi 10/07/65</a:t>
                      </a:r>
                    </a:p>
                  </a:txBody>
                  <a:tcPr/>
                </a:tc>
                <a:extLst>
                  <a:ext uri="{0D108BD9-81ED-4DB2-BD59-A6C34878D82A}">
                    <a16:rowId xmlns:a16="http://schemas.microsoft.com/office/drawing/2014/main" val="10000"/>
                  </a:ext>
                </a:extLst>
              </a:tr>
              <a:tr h="660790">
                <a:tc>
                  <a:txBody>
                    <a:bodyPr/>
                    <a:lstStyle/>
                    <a:p>
                      <a:pPr algn="ctr"/>
                      <a:r>
                        <a:rPr lang="fr-FR" sz="1400" b="1" dirty="0"/>
                        <a:t>La</a:t>
                      </a:r>
                      <a:r>
                        <a:rPr lang="fr-FR" sz="1400" b="1" baseline="0" dirty="0"/>
                        <a:t> majorité des membres du syndicat représentant au moins 2/3 des voix.</a:t>
                      </a:r>
                      <a:endParaRPr lang="fr-FR" sz="1400" b="1" dirty="0"/>
                    </a:p>
                  </a:txBody>
                  <a:tcPr/>
                </a:tc>
                <a:extLst>
                  <a:ext uri="{0D108BD9-81ED-4DB2-BD59-A6C34878D82A}">
                    <a16:rowId xmlns:a16="http://schemas.microsoft.com/office/drawing/2014/main" val="10001"/>
                  </a:ext>
                </a:extLst>
              </a:tr>
              <a:tr h="11509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0" kern="1200" dirty="0">
                          <a:solidFill>
                            <a:schemeClr val="dk1"/>
                          </a:solidFill>
                          <a:effectLst/>
                          <a:latin typeface="+mn-lt"/>
                          <a:ea typeface="+mn-ea"/>
                          <a:cs typeface="+mn-cs"/>
                        </a:rPr>
                        <a:t>Il faut obtenir au moins 51 copropriétaires qui représentent au moins 8 000 millièmes.</a:t>
                      </a:r>
                    </a:p>
                    <a:p>
                      <a:pPr algn="ctr"/>
                      <a:endParaRPr lang="fr-FR" sz="1400" b="1" dirty="0"/>
                    </a:p>
                    <a:p>
                      <a:pPr algn="ctr"/>
                      <a:r>
                        <a:rPr lang="fr-FR" sz="1400" b="1" dirty="0"/>
                        <a:t>LA RESOLUTION EST</a:t>
                      </a:r>
                    </a:p>
                    <a:p>
                      <a:pPr algn="ctr"/>
                      <a:r>
                        <a:rPr lang="fr-FR" sz="1400" b="1" dirty="0">
                          <a:solidFill>
                            <a:srgbClr val="FF0000"/>
                          </a:solidFill>
                        </a:rPr>
                        <a:t>REFUSEE</a:t>
                      </a:r>
                    </a:p>
                  </a:txBody>
                  <a:tcPr/>
                </a:tc>
                <a:extLst>
                  <a:ext uri="{0D108BD9-81ED-4DB2-BD59-A6C34878D82A}">
                    <a16:rowId xmlns:a16="http://schemas.microsoft.com/office/drawing/2014/main" val="10002"/>
                  </a:ext>
                </a:extLst>
              </a:tr>
              <a:tr h="938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prstClr val="black"/>
                          </a:solidFill>
                        </a:rPr>
                        <a:t>Le projet a recueilli l’approbation de la </a:t>
                      </a:r>
                      <a:r>
                        <a:rPr lang="fr-FR" sz="1400" b="1" dirty="0">
                          <a:solidFill>
                            <a:prstClr val="black"/>
                          </a:solidFill>
                        </a:rPr>
                        <a:t>moitié</a:t>
                      </a:r>
                      <a:r>
                        <a:rPr lang="fr-FR" sz="1400" dirty="0">
                          <a:solidFill>
                            <a:prstClr val="black"/>
                          </a:solidFill>
                        </a:rPr>
                        <a:t> des copropriétaires présents, représentés ou ayant voté par correspondance représentant au moins le </a:t>
                      </a:r>
                      <a:r>
                        <a:rPr lang="fr-FR" sz="1400" b="1" dirty="0">
                          <a:solidFill>
                            <a:prstClr val="black"/>
                          </a:solidFill>
                        </a:rPr>
                        <a:t>1/3</a:t>
                      </a:r>
                      <a:r>
                        <a:rPr lang="fr-FR" sz="1400" dirty="0">
                          <a:solidFill>
                            <a:prstClr val="black"/>
                          </a:solidFill>
                        </a:rPr>
                        <a:t> </a:t>
                      </a:r>
                      <a:r>
                        <a:rPr lang="fr-FR" sz="1400" b="1" dirty="0">
                          <a:solidFill>
                            <a:prstClr val="black"/>
                          </a:solidFill>
                        </a:rPr>
                        <a:t>des voix</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a obtenir : </a:t>
                      </a:r>
                      <a:r>
                        <a:rPr lang="fr-FR" sz="1400" dirty="0">
                          <a:solidFill>
                            <a:srgbClr val="FF0000"/>
                          </a:solidFill>
                        </a:rPr>
                        <a:t>36 copropriétaires +</a:t>
                      </a:r>
                      <a:r>
                        <a:rPr lang="fr-FR" sz="1400" baseline="0" dirty="0">
                          <a:solidFill>
                            <a:srgbClr val="FF0000"/>
                          </a:solidFill>
                        </a:rPr>
                        <a:t> 4000°</a:t>
                      </a:r>
                      <a:endParaRPr lang="fr-FR" sz="1400" dirty="0">
                        <a:solidFill>
                          <a:srgbClr val="FF0000"/>
                        </a:solidFill>
                      </a:endParaRPr>
                    </a:p>
                  </a:txBody>
                  <a:tcPr/>
                </a:tc>
                <a:extLst>
                  <a:ext uri="{0D108BD9-81ED-4DB2-BD59-A6C34878D82A}">
                    <a16:rowId xmlns:a16="http://schemas.microsoft.com/office/drawing/2014/main" val="10003"/>
                  </a:ext>
                </a:extLst>
              </a:tr>
              <a:tr h="1220439">
                <a:tc>
                  <a:txBody>
                    <a:bodyPr/>
                    <a:lstStyle/>
                    <a:p>
                      <a:pPr algn="ctr"/>
                      <a:r>
                        <a:rPr lang="fr-FR" sz="1400" b="0" i="0" kern="1200" dirty="0">
                          <a:solidFill>
                            <a:schemeClr val="dk1"/>
                          </a:solidFill>
                          <a:effectLst/>
                          <a:latin typeface="+mn-lt"/>
                          <a:ea typeface="+mn-ea"/>
                          <a:cs typeface="+mn-cs"/>
                        </a:rPr>
                        <a:t>Deuxième lecture à la majorité de l’article 25 : </a:t>
                      </a:r>
                      <a:r>
                        <a:rPr lang="fr-FR" sz="1400" b="0" i="0" kern="1200" dirty="0">
                          <a:solidFill>
                            <a:srgbClr val="00B050"/>
                          </a:solidFill>
                          <a:effectLst/>
                          <a:latin typeface="+mn-lt"/>
                          <a:ea typeface="+mn-ea"/>
                          <a:cs typeface="+mn-cs"/>
                        </a:rPr>
                        <a:t>oui</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t>Majorité à obtenir : 6001°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400" dirty="0"/>
                    </a:p>
                    <a:p>
                      <a:pPr algn="ctr"/>
                      <a:r>
                        <a:rPr lang="fr-FR" sz="1400" dirty="0"/>
                        <a:t>LA RESOLUTION EST</a:t>
                      </a:r>
                    </a:p>
                    <a:p>
                      <a:pPr algn="ctr"/>
                      <a:r>
                        <a:rPr lang="fr-FR" sz="1400" dirty="0">
                          <a:solidFill>
                            <a:srgbClr val="FF0000"/>
                          </a:solidFill>
                        </a:rPr>
                        <a:t>REFUSEE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7692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04188-157B-F887-9581-61A3E96C6CB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9F39DF-776C-5F71-243F-2295AA988D7B}"/>
              </a:ext>
            </a:extLst>
          </p:cNvPr>
          <p:cNvSpPr>
            <a:spLocks noGrp="1"/>
          </p:cNvSpPr>
          <p:nvPr>
            <p:ph type="title"/>
          </p:nvPr>
        </p:nvSpPr>
        <p:spPr>
          <a:xfrm>
            <a:off x="828963" y="728445"/>
            <a:ext cx="10534073" cy="618837"/>
          </a:xfrm>
          <a:solidFill>
            <a:schemeClr val="bg1">
              <a:lumMod val="85000"/>
            </a:schemeClr>
          </a:solidFill>
          <a:ln>
            <a:solidFill>
              <a:schemeClr val="bg1">
                <a:lumMod val="95000"/>
              </a:schemeClr>
            </a:solidFill>
          </a:ln>
        </p:spPr>
        <p:txBody>
          <a:bodyPr>
            <a:noAutofit/>
          </a:bodyPr>
          <a:lstStyle/>
          <a:p>
            <a:pPr lvl="0">
              <a:spcBef>
                <a:spcPts val="0"/>
              </a:spcBef>
            </a:pPr>
            <a:r>
              <a:rPr lang="fr-FR" sz="3200" b="1" dirty="0">
                <a:solidFill>
                  <a:prstClr val="black">
                    <a:lumMod val="90000"/>
                    <a:lumOff val="10000"/>
                  </a:prstClr>
                </a:solidFill>
                <a:latin typeface="Tw Cen MT" panose="020B0602020104020603"/>
              </a:rPr>
              <a:t>Les délais de contestation de décision d’assemblée générale</a:t>
            </a:r>
            <a:endParaRPr lang="fr-FR" sz="3200" b="1" dirty="0">
              <a:solidFill>
                <a:prstClr val="black">
                  <a:lumMod val="90000"/>
                  <a:lumOff val="10000"/>
                </a:prstClr>
              </a:solidFill>
              <a:latin typeface="Tw Cen MT" panose="020B0602020104020603"/>
              <a:ea typeface="+mn-ea"/>
              <a:cs typeface="+mn-cs"/>
            </a:endParaRPr>
          </a:p>
        </p:txBody>
      </p:sp>
      <p:sp>
        <p:nvSpPr>
          <p:cNvPr id="6" name="Rectangle 5">
            <a:extLst>
              <a:ext uri="{FF2B5EF4-FFF2-40B4-BE49-F238E27FC236}">
                <a16:creationId xmlns:a16="http://schemas.microsoft.com/office/drawing/2014/main" id="{031797C3-B442-7161-8AF9-A819AF4146FD}"/>
              </a:ext>
            </a:extLst>
          </p:cNvPr>
          <p:cNvSpPr/>
          <p:nvPr/>
        </p:nvSpPr>
        <p:spPr>
          <a:xfrm>
            <a:off x="1265382" y="2189018"/>
            <a:ext cx="9845963" cy="6188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57D79D8-BF44-1A1A-028A-B78670D1DDF1}"/>
              </a:ext>
            </a:extLst>
          </p:cNvPr>
          <p:cNvSpPr>
            <a:spLocks noGrp="1"/>
          </p:cNvSpPr>
          <p:nvPr>
            <p:ph idx="1"/>
          </p:nvPr>
        </p:nvSpPr>
        <p:spPr>
          <a:xfrm>
            <a:off x="697345" y="1020398"/>
            <a:ext cx="10797310" cy="4466221"/>
          </a:xfrm>
        </p:spPr>
        <p:txBody>
          <a:bodyPr>
            <a:noAutofit/>
          </a:bodyPr>
          <a:lstStyle/>
          <a:p>
            <a:pPr marL="0" indent="0" algn="ctr">
              <a:buNone/>
            </a:pPr>
            <a:endParaRPr lang="fr-FR" sz="2000" b="1" dirty="0"/>
          </a:p>
          <a:p>
            <a:pPr marL="0" indent="0" algn="ctr">
              <a:buNone/>
            </a:pPr>
            <a:r>
              <a:rPr lang="fr-FR" sz="2000" b="1" dirty="0"/>
              <a:t>Article 42 de la loi du 10 juillet 1965</a:t>
            </a:r>
            <a:endParaRPr lang="fr-FR" sz="2000" dirty="0"/>
          </a:p>
          <a:p>
            <a:pPr marL="0" indent="0">
              <a:buNone/>
            </a:pPr>
            <a:r>
              <a:rPr lang="fr-FR" sz="2000" dirty="0"/>
              <a:t>Les dispositions de l'article 2224 du code civil </a:t>
            </a:r>
            <a:r>
              <a:rPr lang="fr-FR" sz="2000" dirty="0">
                <a:solidFill>
                  <a:srgbClr val="FF0000"/>
                </a:solidFill>
              </a:rPr>
              <a:t>(5ANS) </a:t>
            </a:r>
            <a:r>
              <a:rPr lang="fr-FR" sz="2000" dirty="0"/>
              <a:t>relatives au délai de prescription et à son point de départ sont applicables </a:t>
            </a:r>
            <a:r>
              <a:rPr lang="fr-FR" sz="2000" dirty="0">
                <a:solidFill>
                  <a:srgbClr val="FF0000"/>
                </a:solidFill>
              </a:rPr>
              <a:t>aux actions personnelles </a:t>
            </a:r>
            <a:r>
              <a:rPr lang="fr-FR" sz="2000" dirty="0"/>
              <a:t>relatives à la copropriété entre copropriétaires ou entre un copropriétaire et le syndicat. </a:t>
            </a:r>
          </a:p>
          <a:p>
            <a:pPr marL="0" indent="0">
              <a:buNone/>
            </a:pPr>
            <a:br>
              <a:rPr lang="fr-FR" sz="2000" dirty="0"/>
            </a:br>
            <a:r>
              <a:rPr lang="fr-FR" sz="2000" dirty="0"/>
              <a:t>Les actions en contestation des décisions des assemblées générales doivent, à peine de déchéance, être introduites par </a:t>
            </a:r>
            <a:r>
              <a:rPr lang="fr-FR" sz="2000" dirty="0">
                <a:solidFill>
                  <a:srgbClr val="FF0000"/>
                </a:solidFill>
              </a:rPr>
              <a:t>les copropriétaires opposants ou défaillants </a:t>
            </a:r>
            <a:r>
              <a:rPr lang="fr-FR" sz="2000" dirty="0"/>
              <a:t>dans un délai de </a:t>
            </a:r>
            <a:r>
              <a:rPr lang="fr-FR" sz="2000" dirty="0">
                <a:solidFill>
                  <a:srgbClr val="FF0000"/>
                </a:solidFill>
              </a:rPr>
              <a:t>deux mois à compter de la notification </a:t>
            </a:r>
            <a:r>
              <a:rPr lang="fr-FR" sz="2000" dirty="0"/>
              <a:t>du procès-verbal d'assemblée.</a:t>
            </a:r>
          </a:p>
          <a:p>
            <a:pPr marL="0" indent="0">
              <a:buNone/>
            </a:pPr>
            <a:r>
              <a:rPr lang="fr-FR" sz="2000" dirty="0"/>
              <a:t> Cette notification est réalisée par le syndic </a:t>
            </a:r>
            <a:r>
              <a:rPr lang="fr-FR" sz="2000" dirty="0">
                <a:solidFill>
                  <a:srgbClr val="FF0000"/>
                </a:solidFill>
              </a:rPr>
              <a:t>dans le délai d'un mois </a:t>
            </a:r>
            <a:r>
              <a:rPr lang="fr-FR" sz="2000" dirty="0"/>
              <a:t>à compter de la tenue de l'assemblée générale. </a:t>
            </a:r>
          </a:p>
          <a:p>
            <a:pPr marL="0" indent="0">
              <a:buNone/>
            </a:pPr>
            <a:br>
              <a:rPr lang="fr-FR" sz="2000" dirty="0"/>
            </a:br>
            <a:r>
              <a:rPr lang="fr-FR" sz="2000" dirty="0"/>
              <a:t>Sauf urgence, l'exécution par le syndic des travaux décidés par l'assemblée générale en application des articles 25 et 26 de la présente loi est suspendue jusqu'à l'expiration du délai de deux mois mentionné au deuxième alinéa du présent article</a:t>
            </a:r>
            <a:endParaRPr lang="fr-FR" sz="2000" dirty="0">
              <a:solidFill>
                <a:prstClr val="black"/>
              </a:solidFill>
              <a:latin typeface="Tw Cen MT" panose="020B0602020104020603"/>
            </a:endParaRPr>
          </a:p>
        </p:txBody>
      </p:sp>
    </p:spTree>
    <p:extLst>
      <p:ext uri="{BB962C8B-B14F-4D97-AF65-F5344CB8AC3E}">
        <p14:creationId xmlns:p14="http://schemas.microsoft.com/office/powerpoint/2010/main" val="91614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sz="3200" b="1" dirty="0"/>
              <a:t>LES MODALITES DE CONVOCATION D’ASSEMBLEE GENERALE</a:t>
            </a:r>
          </a:p>
        </p:txBody>
      </p:sp>
      <p:pic>
        <p:nvPicPr>
          <p:cNvPr id="2" name="Picture 3" descr="f8df1bef-6142-4e4a-b0fa-a0c9dc9f2f98@mxp5">
            <a:extLst>
              <a:ext uri="{FF2B5EF4-FFF2-40B4-BE49-F238E27FC236}">
                <a16:creationId xmlns:a16="http://schemas.microsoft.com/office/drawing/2014/main" id="{340DBCCA-3FAF-2638-B90E-A11A6B4940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483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98A8-3F16-FCE4-348D-749D2D6BCA6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2FD99C7-73A7-86DD-F030-7C0204DFE674}"/>
              </a:ext>
            </a:extLst>
          </p:cNvPr>
          <p:cNvSpPr>
            <a:spLocks noGrp="1"/>
          </p:cNvSpPr>
          <p:nvPr>
            <p:ph type="ctrTitle"/>
          </p:nvPr>
        </p:nvSpPr>
        <p:spPr>
          <a:xfrm>
            <a:off x="2688165" y="2004291"/>
            <a:ext cx="6815669" cy="1235090"/>
          </a:xfrm>
        </p:spPr>
        <p:txBody>
          <a:bodyPr/>
          <a:lstStyle/>
          <a:p>
            <a:r>
              <a:rPr lang="fr-FR" sz="3200" b="1" kern="0" dirty="0">
                <a:ln>
                  <a:noFill/>
                </a:ln>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Le droit de contestation des résolutions de l’assemblée générale</a:t>
            </a:r>
            <a:endParaRPr lang="fr-FR" sz="4000" b="1" dirty="0">
              <a:solidFill>
                <a:schemeClr val="tx1"/>
              </a:solidFill>
            </a:endParaRPr>
          </a:p>
        </p:txBody>
      </p:sp>
      <p:pic>
        <p:nvPicPr>
          <p:cNvPr id="2" name="Picture 3" descr="f8df1bef-6142-4e4a-b0fa-a0c9dc9f2f98@mxp5">
            <a:extLst>
              <a:ext uri="{FF2B5EF4-FFF2-40B4-BE49-F238E27FC236}">
                <a16:creationId xmlns:a16="http://schemas.microsoft.com/office/drawing/2014/main" id="{5FFB2435-9BB5-3625-EC10-1B91B06C2F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2836" y="3785859"/>
            <a:ext cx="1587623" cy="134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391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C657-AC71-9DA8-8AA8-E56B1CDDDD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2DCE9F7-0CAF-E86D-C429-BE69719462EE}"/>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B38F253A-BAB4-2F0B-AFA2-1820DFF233CE}"/>
              </a:ext>
            </a:extLst>
          </p:cNvPr>
          <p:cNvSpPr>
            <a:spLocks noGrp="1"/>
          </p:cNvSpPr>
          <p:nvPr>
            <p:ph type="body" idx="1"/>
          </p:nvPr>
        </p:nvSpPr>
        <p:spPr>
          <a:xfrm rot="5400000">
            <a:off x="4159600" y="-1486540"/>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180EEF39-DFA6-9562-CF59-30A044BC43E5}"/>
              </a:ext>
            </a:extLst>
          </p:cNvPr>
          <p:cNvSpPr/>
          <p:nvPr/>
        </p:nvSpPr>
        <p:spPr>
          <a:xfrm>
            <a:off x="359662" y="194833"/>
            <a:ext cx="11333574"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cs typeface="Arial"/>
                <a:sym typeface="Arial"/>
              </a:rPr>
              <a:t>LE DROIT DE CONTESTER L’ASSEMBLÉE GÉNÉRALE OU UNE RESOLUTION</a:t>
            </a:r>
          </a:p>
        </p:txBody>
      </p:sp>
      <p:sp>
        <p:nvSpPr>
          <p:cNvPr id="5" name="ZoneTexte 4">
            <a:extLst>
              <a:ext uri="{FF2B5EF4-FFF2-40B4-BE49-F238E27FC236}">
                <a16:creationId xmlns:a16="http://schemas.microsoft.com/office/drawing/2014/main" id="{723FC00E-EFFF-C4CA-D0C5-E362A3E8B6AC}"/>
              </a:ext>
            </a:extLst>
          </p:cNvPr>
          <p:cNvSpPr txBox="1"/>
          <p:nvPr/>
        </p:nvSpPr>
        <p:spPr>
          <a:xfrm>
            <a:off x="102108" y="734457"/>
            <a:ext cx="11987784" cy="5878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lvl="0" indent="-457200" algn="just" defTabSz="914400" rtl="0" eaLnBrk="1" fontAlgn="auto" latinLnBrk="0" hangingPunct="0">
              <a:lnSpc>
                <a:spcPct val="100000"/>
              </a:lnSpc>
              <a:spcBef>
                <a:spcPts val="0"/>
              </a:spcBef>
              <a:spcAft>
                <a:spcPts val="0"/>
              </a:spcAft>
              <a:buClrTx/>
              <a:buSzTx/>
              <a:buFont typeface="+mj-lt"/>
              <a:buAutoNum type="arabicPeriod"/>
              <a:tabLst/>
              <a:defRPr/>
            </a:pPr>
            <a:r>
              <a:rPr kumimoji="0" lang="fr-FR" sz="1400" b="1" i="0" u="sng" strike="noStrike" kern="0" cap="none" spc="0" normalizeH="0" baseline="0" noProof="0" dirty="0">
                <a:ln>
                  <a:noFill/>
                </a:ln>
                <a:solidFill>
                  <a:srgbClr val="00B050"/>
                </a:solidFill>
                <a:effectLst/>
                <a:uLnTx/>
                <a:uFillTx/>
                <a:latin typeface="Helvetica"/>
                <a:cs typeface="Arial"/>
                <a:sym typeface="Arial"/>
              </a:rPr>
              <a:t>La qualité pour agir</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a:cs typeface="Arial"/>
                <a:sym typeface="Arial"/>
              </a:rPr>
              <a:t>Selon </a:t>
            </a:r>
            <a:r>
              <a:rPr kumimoji="0" lang="fr-FR" sz="1400" b="1" i="1" u="none" strike="noStrike" kern="0" cap="none" spc="0" normalizeH="0" baseline="0" noProof="0" dirty="0">
                <a:ln>
                  <a:noFill/>
                </a:ln>
                <a:solidFill>
                  <a:srgbClr val="000000"/>
                </a:solidFill>
                <a:effectLst/>
                <a:uLnTx/>
                <a:uFillTx/>
                <a:latin typeface="Helvetica"/>
                <a:cs typeface="Arial"/>
                <a:sym typeface="Arial"/>
              </a:rPr>
              <a:t>l’article 42 de la loi du 10 juillet 1965</a:t>
            </a:r>
            <a:r>
              <a:rPr kumimoji="0" lang="fr-FR" sz="1400" b="0" i="0" u="none" strike="noStrike" kern="0" cap="none" spc="0" normalizeH="0" baseline="0" noProof="0" dirty="0">
                <a:ln>
                  <a:noFill/>
                </a:ln>
                <a:solidFill>
                  <a:srgbClr val="000000"/>
                </a:solidFill>
                <a:effectLst/>
                <a:uLnTx/>
                <a:uFillTx/>
                <a:latin typeface="Helvetica"/>
                <a:cs typeface="Arial"/>
                <a:sym typeface="Arial"/>
              </a:rPr>
              <a:t>, la nullité doit être sollicitée par un copropriétaire :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a:cs typeface="Arial"/>
                <a:sym typeface="Arial"/>
              </a:rPr>
              <a:t>- </a:t>
            </a:r>
            <a:r>
              <a:rPr kumimoji="0" lang="fr-FR" sz="1400" b="1" i="0" u="none" strike="noStrike" kern="0" cap="none" spc="0" normalizeH="0" baseline="0" noProof="0" dirty="0">
                <a:ln>
                  <a:noFill/>
                </a:ln>
                <a:solidFill>
                  <a:srgbClr val="000000"/>
                </a:solidFill>
                <a:effectLst/>
                <a:uLnTx/>
                <a:uFillTx/>
                <a:latin typeface="Helvetica"/>
                <a:cs typeface="Arial"/>
                <a:sym typeface="Arial"/>
              </a:rPr>
              <a:t>opposant</a:t>
            </a:r>
            <a:r>
              <a:rPr kumimoji="0" lang="fr-FR" sz="1400" b="0" i="0" u="none" strike="noStrike" kern="0" cap="none" spc="0" normalizeH="0" baseline="0" noProof="0" dirty="0">
                <a:ln>
                  <a:noFill/>
                </a:ln>
                <a:solidFill>
                  <a:srgbClr val="000000"/>
                </a:solidFill>
                <a:effectLst/>
                <a:uLnTx/>
                <a:uFillTx/>
                <a:latin typeface="Helvetica"/>
                <a:cs typeface="Arial"/>
                <a:sym typeface="Arial"/>
              </a:rPr>
              <a:t> (ayant voté dans le sens contraire de la décision, soit toutes celles-ci, s’il poursuit l’annulation complète de l’AG);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Helvetica"/>
                <a:cs typeface="Arial"/>
                <a:sym typeface="Arial"/>
              </a:rPr>
              <a:t>- </a:t>
            </a:r>
            <a:r>
              <a:rPr kumimoji="0" lang="fr-FR" sz="1400" b="1" i="0" u="none" strike="noStrike" kern="0" cap="none" spc="0" normalizeH="0" baseline="0" noProof="0" dirty="0">
                <a:ln>
                  <a:noFill/>
                </a:ln>
                <a:solidFill>
                  <a:srgbClr val="000000"/>
                </a:solidFill>
                <a:effectLst/>
                <a:uLnTx/>
                <a:uFillTx/>
                <a:latin typeface="Helvetica"/>
                <a:cs typeface="Arial"/>
                <a:sym typeface="Arial"/>
              </a:rPr>
              <a:t>défaillant ou assimilé </a:t>
            </a:r>
            <a:r>
              <a:rPr kumimoji="0" lang="fr-FR" sz="1400" b="0" i="0" u="none" strike="noStrike" kern="0" cap="none" spc="0" normalizeH="0" baseline="0" noProof="0" dirty="0">
                <a:ln>
                  <a:noFill/>
                </a:ln>
                <a:solidFill>
                  <a:srgbClr val="000000"/>
                </a:solidFill>
                <a:effectLst/>
                <a:uLnTx/>
                <a:uFillTx/>
                <a:latin typeface="Helvetica"/>
                <a:cs typeface="Arial"/>
                <a:sym typeface="Arial"/>
              </a:rPr>
              <a:t>(absent NR), Cass 3e civ. 4 juin 1998, n° 96 - 19811;</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285750" marR="0" lvl="0" indent="-285750" algn="just" defTabSz="914400" rtl="0" eaLnBrk="1" fontAlgn="auto" latinLnBrk="0" hangingPunct="0">
              <a:lnSpc>
                <a:spcPct val="100000"/>
              </a:lnSpc>
              <a:spcBef>
                <a:spcPts val="0"/>
              </a:spcBef>
              <a:spcAft>
                <a:spcPts val="0"/>
              </a:spcAft>
              <a:buClrTx/>
              <a:buSzTx/>
              <a:buFontTx/>
              <a:buChar char="-"/>
              <a:tabLst/>
              <a:defRPr/>
            </a:pPr>
            <a:r>
              <a:rPr kumimoji="0" lang="fr-FR" sz="1400" b="1" i="0" u="none" strike="noStrike" kern="0" cap="none" spc="0" normalizeH="0" baseline="0" noProof="0" dirty="0">
                <a:ln>
                  <a:noFill/>
                </a:ln>
                <a:solidFill>
                  <a:srgbClr val="000000"/>
                </a:solidFill>
                <a:effectLst/>
                <a:uLnTx/>
                <a:uFillTx/>
                <a:latin typeface="Helvetica"/>
                <a:cs typeface="Arial"/>
                <a:sym typeface="Arial"/>
              </a:rPr>
              <a:t>abstentionniste ayant émis des réserves quant à la régularité de la décision est assimilé à un opposant </a:t>
            </a:r>
            <a:r>
              <a:rPr kumimoji="0" lang="fr-FR" sz="1400" b="0" i="0" u="none" strike="noStrike" kern="0" cap="none" spc="0" normalizeH="0" baseline="0" noProof="0" dirty="0">
                <a:ln>
                  <a:noFill/>
                </a:ln>
                <a:solidFill>
                  <a:srgbClr val="000000"/>
                </a:solidFill>
                <a:effectLst/>
                <a:uLnTx/>
                <a:uFillTx/>
                <a:latin typeface="Helvetica"/>
                <a:cs typeface="Arial"/>
                <a:sym typeface="Arial"/>
              </a:rPr>
              <a:t>(Cass 3e civ. 10 septembre 2008, n° 07 - 16448).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Helvetica"/>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Tx/>
              <a:buAutoNum type="arabicPeriod" startAt="2"/>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juridiction compétente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Le </a:t>
            </a:r>
            <a:r>
              <a:rPr kumimoji="0" lang="fr-FR" sz="1400" b="1" i="0" u="none" strike="noStrike" kern="0" cap="none" spc="0" normalizeH="0" baseline="0" noProof="0" dirty="0">
                <a:ln>
                  <a:noFill/>
                </a:ln>
                <a:solidFill>
                  <a:srgbClr val="000000"/>
                </a:solidFill>
                <a:effectLst/>
                <a:uLnTx/>
                <a:uFillTx/>
                <a:latin typeface="Arial"/>
                <a:cs typeface="Arial"/>
                <a:sym typeface="Arial"/>
              </a:rPr>
              <a:t>Tribunal judiciaire du lieu de situation de l’immeuble</a:t>
            </a:r>
            <a:r>
              <a:rPr kumimoji="0" lang="fr-FR" sz="1400" b="0" i="0" u="none" strike="noStrike" kern="0" cap="none" spc="0" normalizeH="0" baseline="0" noProof="0" dirty="0">
                <a:ln>
                  <a:noFill/>
                </a:ln>
                <a:solidFill>
                  <a:srgbClr val="000000"/>
                </a:solidFill>
                <a:effectLst/>
                <a:uLnTx/>
                <a:uFillTx/>
                <a:latin typeface="Arial"/>
                <a:cs typeface="Arial"/>
                <a:sym typeface="Arial"/>
              </a:rPr>
              <a:t> a compétence exclusive pour connaitre des actions en contestation des assemblées générales de syndicats de copropriété, conformément à l’article 61-1 du décret du 17 mars 1967 (CA Paris 15 mai 1984).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Assignation du SDC pris en la personne du syndic</a:t>
            </a:r>
            <a:r>
              <a:rPr kumimoji="0" lang="fr-FR" sz="1400" b="0" i="0" u="none" strike="noStrike" kern="0" cap="none" spc="0" normalizeH="0" baseline="0" noProof="0" dirty="0">
                <a:ln>
                  <a:noFill/>
                </a:ln>
                <a:solidFill>
                  <a:srgbClr val="000000"/>
                </a:solidFill>
                <a:effectLst/>
                <a:uLnTx/>
                <a:uFillTx/>
                <a:latin typeface="Arial"/>
                <a:cs typeface="Arial"/>
                <a:sym typeface="Arial"/>
              </a:rPr>
              <a:t>, et non ce dernier à titre personnel, Cass. 3</a:t>
            </a:r>
            <a:r>
              <a:rPr kumimoji="0" lang="fr-FR" sz="1400" b="0" i="0" u="none" strike="noStrike" kern="0" cap="none" spc="0" normalizeH="0" baseline="30000" noProof="0" dirty="0">
                <a:ln>
                  <a:noFill/>
                </a:ln>
                <a:solidFill>
                  <a:srgbClr val="000000"/>
                </a:solidFill>
                <a:effectLst/>
                <a:uLnTx/>
                <a:uFillTx/>
                <a:latin typeface="Arial"/>
                <a:cs typeface="Arial"/>
                <a:sym typeface="Arial"/>
              </a:rPr>
              <a:t>e</a:t>
            </a:r>
            <a:r>
              <a:rPr kumimoji="0" lang="fr-FR" sz="1400" b="0" i="0" u="none" strike="noStrike" kern="0" cap="none" spc="0" normalizeH="0" baseline="0" noProof="0" dirty="0">
                <a:ln>
                  <a:noFill/>
                </a:ln>
                <a:solidFill>
                  <a:srgbClr val="000000"/>
                </a:solidFill>
                <a:effectLst/>
                <a:uLnTx/>
                <a:uFillTx/>
                <a:latin typeface="Arial"/>
                <a:cs typeface="Arial"/>
                <a:sym typeface="Arial"/>
              </a:rPr>
              <a:t> civ. 20 juillet 1994, n° 92 - 18872.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Action au fond devant cette juridiction judiciaire civile, ce qui implique </a:t>
            </a:r>
            <a:r>
              <a:rPr kumimoji="0" lang="fr-FR" sz="1400" b="1" i="0" u="none" strike="noStrike" kern="0" cap="none" spc="0" normalizeH="0" baseline="0" noProof="0" dirty="0">
                <a:ln>
                  <a:noFill/>
                </a:ln>
                <a:solidFill>
                  <a:srgbClr val="000000"/>
                </a:solidFill>
                <a:effectLst/>
                <a:uLnTx/>
                <a:uFillTx/>
                <a:latin typeface="Arial"/>
                <a:cs typeface="Arial"/>
                <a:sym typeface="Arial"/>
              </a:rPr>
              <a:t>ministère d’avocat </a:t>
            </a:r>
            <a:r>
              <a:rPr kumimoji="0" lang="fr-FR" sz="1400" b="0" i="0" u="none" strike="noStrike" kern="0" cap="none" spc="0" normalizeH="0" baseline="0" noProof="0" dirty="0">
                <a:ln>
                  <a:noFill/>
                </a:ln>
                <a:solidFill>
                  <a:srgbClr val="000000"/>
                </a:solidFill>
                <a:effectLst/>
                <a:uLnTx/>
                <a:uFillTx/>
                <a:latin typeface="Arial"/>
                <a:cs typeface="Arial"/>
                <a:sym typeface="Arial"/>
              </a:rPr>
              <a:t>(art. 760 du Code de procédure civile). </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A" sz="1200" b="0" i="0" u="none" strike="noStrike" kern="0" cap="none" spc="0" normalizeH="0" baseline="0" noProof="0" dirty="0">
              <a:ln>
                <a:noFill/>
              </a:ln>
              <a:solidFill>
                <a:srgbClr val="C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B050"/>
                </a:solidFill>
                <a:effectLst/>
                <a:uLnTx/>
                <a:uFillTx/>
                <a:latin typeface="Arial"/>
                <a:cs typeface="Arial"/>
                <a:sym typeface="Arial"/>
              </a:rPr>
              <a:t>3.  </a:t>
            </a:r>
            <a:r>
              <a:rPr kumimoji="0" lang="fr-FR" sz="1400" b="1" i="0" u="sng" strike="noStrike" kern="0" cap="none" spc="0" normalizeH="0" baseline="0" noProof="0" dirty="0">
                <a:ln>
                  <a:noFill/>
                </a:ln>
                <a:solidFill>
                  <a:srgbClr val="00B050"/>
                </a:solidFill>
                <a:effectLst/>
                <a:uLnTx/>
                <a:uFillTx/>
                <a:latin typeface="Arial"/>
                <a:cs typeface="Arial"/>
                <a:sym typeface="Arial"/>
              </a:rPr>
              <a:t>Le délai imparti</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L’action doit être introduite en principe dans le délai de </a:t>
            </a:r>
            <a:r>
              <a:rPr kumimoji="0" lang="fr-FR" sz="1400" b="1" i="0" u="none" strike="noStrike" kern="0" cap="none" spc="0" normalizeH="0" baseline="0" noProof="0" dirty="0">
                <a:ln>
                  <a:noFill/>
                </a:ln>
                <a:solidFill>
                  <a:srgbClr val="000000"/>
                </a:solidFill>
                <a:effectLst/>
                <a:uLnTx/>
                <a:uFillTx/>
                <a:latin typeface="Arial"/>
                <a:cs typeface="Arial"/>
                <a:sym typeface="Arial"/>
              </a:rPr>
              <a:t>deux mois à compter de la notification du procès-verbal de l’assemblée générale</a:t>
            </a:r>
            <a:r>
              <a:rPr kumimoji="0" lang="fr-FR" sz="1400" b="0" i="0" u="none" strike="noStrike" kern="0" cap="none" spc="0" normalizeH="0" baseline="0" noProof="0" dirty="0">
                <a:ln>
                  <a:noFill/>
                </a:ln>
                <a:solidFill>
                  <a:srgbClr val="000000"/>
                </a:solidFill>
                <a:effectLst/>
                <a:uLnTx/>
                <a:uFillTx/>
                <a:latin typeface="Arial"/>
                <a:cs typeface="Arial"/>
                <a:sym typeface="Arial"/>
              </a:rPr>
              <a:t> par le syndic selon l’article 42 de la loi du 10 juillet 1965 (Cass 3e civ. 19 décembre 2007, n° 06 - 21410).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La </a:t>
            </a:r>
            <a:r>
              <a:rPr kumimoji="0" lang="fr-FR" sz="1400" b="1" i="0" u="none" strike="noStrike" kern="0" cap="none" spc="0" normalizeH="0" baseline="0" noProof="0" dirty="0">
                <a:ln>
                  <a:noFill/>
                </a:ln>
                <a:solidFill>
                  <a:srgbClr val="000000"/>
                </a:solidFill>
                <a:effectLst/>
                <a:uLnTx/>
                <a:uFillTx/>
                <a:latin typeface="Arial"/>
                <a:cs typeface="Arial"/>
                <a:sym typeface="Arial"/>
              </a:rPr>
              <a:t>prescription est de cinq ans</a:t>
            </a:r>
            <a:r>
              <a:rPr kumimoji="0" lang="fr-FR" sz="1400" b="0" i="0" u="none" strike="noStrike" kern="0" cap="none" spc="0" normalizeH="0" baseline="0" noProof="0" dirty="0">
                <a:ln>
                  <a:noFill/>
                </a:ln>
                <a:solidFill>
                  <a:srgbClr val="000000"/>
                </a:solidFill>
                <a:effectLst/>
                <a:uLnTx/>
                <a:uFillTx/>
                <a:latin typeface="Arial"/>
                <a:cs typeface="Arial"/>
                <a:sym typeface="Arial"/>
              </a:rPr>
              <a:t>, à compter de la tenue de l’AG, à défaut de notification de la convocation à un copropriétaire ou du PV à un opposant, défaillant ou assimilé (Cass 3e civ. 18 juin 2003, n° 01 - 12180).</a:t>
            </a:r>
          </a:p>
        </p:txBody>
      </p:sp>
    </p:spTree>
    <p:extLst>
      <p:ext uri="{BB962C8B-B14F-4D97-AF65-F5344CB8AC3E}">
        <p14:creationId xmlns:p14="http://schemas.microsoft.com/office/powerpoint/2010/main" val="2882983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8" end="1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0" end="2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657AC-08B7-0664-4812-242A65658A1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02F1AA-5533-9956-5139-CE548C7F1F7A}"/>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0378ABB1-E42E-648D-19BD-9DAD85A5AB52}"/>
              </a:ext>
            </a:extLst>
          </p:cNvPr>
          <p:cNvSpPr>
            <a:spLocks noGrp="1"/>
          </p:cNvSpPr>
          <p:nvPr>
            <p:ph type="body" idx="1"/>
          </p:nvPr>
        </p:nvSpPr>
        <p:spPr>
          <a:xfrm rot="5400000">
            <a:off x="4159600" y="-1486540"/>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22C7293A-62B2-8A57-FA2C-D017D1D21D7A}"/>
              </a:ext>
            </a:extLst>
          </p:cNvPr>
          <p:cNvSpPr/>
          <p:nvPr/>
        </p:nvSpPr>
        <p:spPr>
          <a:xfrm>
            <a:off x="359662" y="194833"/>
            <a:ext cx="11333574"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cs typeface="Arial"/>
                <a:sym typeface="Arial"/>
              </a:rPr>
              <a:t>LE DROIT DE CONTESTER L’ASSEMBLÉE GÉNÉRALE OU UNE RESOLUTION</a:t>
            </a:r>
          </a:p>
        </p:txBody>
      </p:sp>
      <p:sp>
        <p:nvSpPr>
          <p:cNvPr id="5" name="ZoneTexte 4">
            <a:extLst>
              <a:ext uri="{FF2B5EF4-FFF2-40B4-BE49-F238E27FC236}">
                <a16:creationId xmlns:a16="http://schemas.microsoft.com/office/drawing/2014/main" id="{47E8AFEE-15FE-7D0C-9B50-340542055CBE}"/>
              </a:ext>
            </a:extLst>
          </p:cNvPr>
          <p:cNvSpPr txBox="1"/>
          <p:nvPr/>
        </p:nvSpPr>
        <p:spPr>
          <a:xfrm>
            <a:off x="102108" y="708378"/>
            <a:ext cx="11987784" cy="6124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Avant toute chose, il nous faut souligner que certains motifs n’affectent que la décision concernée, alors que d’autres impactent l’AG dans sa totalité</a:t>
            </a:r>
            <a:r>
              <a:rPr kumimoji="0" lang="fr-FR"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A" sz="1400" b="0" i="0" u="none" strike="noStrike" kern="0" cap="none" spc="0" normalizeH="0" baseline="0" noProof="0" dirty="0">
              <a:ln>
                <a:noFill/>
              </a:ln>
              <a:solidFill>
                <a:srgbClr val="C00000"/>
              </a:solidFill>
              <a:effectLst/>
              <a:uLnTx/>
              <a:uFillTx/>
              <a:latin typeface="Arial"/>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 typeface="+mj-lt"/>
              <a:buAutoNum type="arabicPeriod"/>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convocation à l’assemblée générale</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L’absence de toute convocation d’un copropriétaire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18 juin 2003, n° 01 - 12180).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non-respect du délai minimum réglementaire de 21 jours (hors urgence) entre l’envoi de la convocation </a:t>
            </a:r>
            <a:r>
              <a:rPr kumimoji="0" lang="fr-FR" sz="1400" b="0" i="0" u="none" strike="noStrike" kern="0" cap="none" spc="0" normalizeH="0" baseline="0" noProof="0" dirty="0">
                <a:ln>
                  <a:noFill/>
                </a:ln>
                <a:solidFill>
                  <a:srgbClr val="000000"/>
                </a:solidFill>
                <a:effectLst/>
                <a:uLnTx/>
                <a:uFillTx/>
                <a:latin typeface="Arial"/>
                <a:cs typeface="Arial"/>
                <a:sym typeface="Arial"/>
              </a:rPr>
              <a:t>(lendemain de la 1ère présentation à tous les copropriétaires) et la tenue de l’assemblée générale (Cass 3e civ. 25 novembre 1998, n° 96 - 20803).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L’absence d’annexion des documents juridiques, comptables impératifs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15 mars 2006, n° 04 - 19919).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Prise en compte d’un formulaire de vote par correspondance réceptionné hors délai, </a:t>
            </a:r>
            <a:r>
              <a:rPr kumimoji="0" lang="fr-FR" sz="1400" b="0" i="0" u="none" strike="noStrike" kern="0" cap="none" spc="0" normalizeH="0" baseline="0" noProof="0" dirty="0">
                <a:ln>
                  <a:noFill/>
                </a:ln>
                <a:solidFill>
                  <a:srgbClr val="000000"/>
                </a:solidFill>
                <a:effectLst/>
                <a:uLnTx/>
                <a:uFillTx/>
                <a:latin typeface="Arial"/>
                <a:cs typeface="Arial"/>
                <a:sym typeface="Arial"/>
              </a:rPr>
              <a:t>TJ Nice, 11 avril 2022, n° 21 - 02172.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Défaut d’indication des formalités de vérification des comptes</a:t>
            </a:r>
            <a:r>
              <a:rPr kumimoji="0" lang="fr-FR" sz="1400" b="0" i="0" u="none" strike="noStrike" kern="0" cap="none" spc="0" normalizeH="0" baseline="0" noProof="0" dirty="0">
                <a:ln>
                  <a:noFill/>
                </a:ln>
                <a:solidFill>
                  <a:srgbClr val="000000"/>
                </a:solidFill>
                <a:effectLst/>
                <a:uLnTx/>
                <a:uFillTx/>
                <a:latin typeface="Arial"/>
                <a:cs typeface="Arial"/>
                <a:sym typeface="Arial"/>
              </a:rPr>
              <a:t>, Cas. 3</a:t>
            </a:r>
            <a:r>
              <a:rPr kumimoji="0" lang="fr-FR" sz="1400" b="0" i="0" u="none" strike="noStrike" kern="0" cap="none" spc="0" normalizeH="0" baseline="30000" noProof="0" dirty="0">
                <a:ln>
                  <a:noFill/>
                </a:ln>
                <a:solidFill>
                  <a:srgbClr val="000000"/>
                </a:solidFill>
                <a:effectLst/>
                <a:uLnTx/>
                <a:uFillTx/>
                <a:latin typeface="Arial"/>
                <a:cs typeface="Arial"/>
                <a:sym typeface="Arial"/>
              </a:rPr>
              <a:t>e</a:t>
            </a:r>
            <a:r>
              <a:rPr kumimoji="0" lang="fr-FR" sz="1400" b="0" i="0" u="none" strike="noStrike" kern="0" cap="none" spc="0" normalizeH="0" baseline="0" noProof="0" dirty="0">
                <a:ln>
                  <a:noFill/>
                </a:ln>
                <a:solidFill>
                  <a:srgbClr val="000000"/>
                </a:solidFill>
                <a:effectLst/>
                <a:uLnTx/>
                <a:uFillTx/>
                <a:latin typeface="Arial"/>
                <a:cs typeface="Arial"/>
                <a:sym typeface="Arial"/>
              </a:rPr>
              <a:t> civ. 19 janvier 1994, n°92 - 15624, </a:t>
            </a:r>
            <a:r>
              <a:rPr kumimoji="0" lang="fr-FR" sz="1400" b="1" i="0" u="none" strike="noStrike" kern="0" cap="none" spc="0" normalizeH="0" baseline="0" noProof="0" dirty="0">
                <a:ln>
                  <a:noFill/>
                </a:ln>
                <a:solidFill>
                  <a:srgbClr val="000000"/>
                </a:solidFill>
                <a:effectLst/>
                <a:uLnTx/>
                <a:uFillTx/>
                <a:latin typeface="Arial"/>
                <a:cs typeface="Arial"/>
                <a:sym typeface="Arial"/>
              </a:rPr>
              <a:t>sauf à ce que le copropriétaire ait pu exercer ce droit</a:t>
            </a:r>
            <a:r>
              <a:rPr kumimoji="0" lang="fr-FR" sz="1400" b="0" i="0" u="none" strike="noStrike" kern="0" cap="none" spc="0" normalizeH="0" baseline="0" noProof="0" dirty="0">
                <a:ln>
                  <a:noFill/>
                </a:ln>
                <a:solidFill>
                  <a:srgbClr val="000000"/>
                </a:solidFill>
                <a:effectLst/>
                <a:uLnTx/>
                <a:uFillTx/>
                <a:latin typeface="Arial"/>
                <a:cs typeface="Arial"/>
                <a:sym typeface="Arial"/>
              </a:rPr>
              <a:t>, CA Paris, 26 mai 2006, n° 05 - 17024.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 typeface="+mj-lt"/>
              <a:buAutoNum type="arabicPeriod" startAt="2"/>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tenue de l’assemblée générale</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président et les membres du bureau doivent faire l’objet d’une élection, vote spécifique pour chaque question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11 juillet 2001, n° 99 - 19989).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Un</a:t>
            </a:r>
            <a:r>
              <a:rPr kumimoji="0" lang="fr-FR" sz="1400" b="1" i="0" u="none" strike="noStrike" kern="0" cap="none" spc="0" normalizeH="0" baseline="0" noProof="0" dirty="0">
                <a:ln>
                  <a:noFill/>
                </a:ln>
                <a:solidFill>
                  <a:srgbClr val="000000"/>
                </a:solidFill>
                <a:effectLst/>
                <a:uLnTx/>
                <a:uFillTx/>
                <a:latin typeface="Arial"/>
                <a:cs typeface="Arial"/>
                <a:sym typeface="Arial"/>
              </a:rPr>
              <a:t> nombre insuffisant de scrutateurs au regard du RCP, </a:t>
            </a: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22 novembre 2006, n° 05 - 19042.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non-respect des règles de représentation </a:t>
            </a:r>
            <a:r>
              <a:rPr kumimoji="0" lang="fr-FR" sz="1400" b="0" i="0" u="none" strike="noStrike" kern="0" cap="none" spc="0" normalizeH="0" baseline="0" noProof="0" dirty="0">
                <a:ln>
                  <a:noFill/>
                </a:ln>
                <a:solidFill>
                  <a:srgbClr val="000000"/>
                </a:solidFill>
                <a:effectLst/>
                <a:uLnTx/>
                <a:uFillTx/>
                <a:latin typeface="Arial"/>
                <a:cs typeface="Arial"/>
                <a:sym typeface="Arial"/>
              </a:rPr>
              <a:t>(CA Paris 22 novembre 2001).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Seules les questions inscrites à l’OJ peuvent faire l’objet d’un vote régulier </a:t>
            </a: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(Cass 3e civ. 26 mars 2003, n° 01 - 13896). générale n’est pas de deux mois mais de cinq ans (Cass 3e civ. 18 juin 2003, n° 01 - 12180). </a:t>
            </a:r>
          </a:p>
        </p:txBody>
      </p:sp>
    </p:spTree>
    <p:extLst>
      <p:ext uri="{BB962C8B-B14F-4D97-AF65-F5344CB8AC3E}">
        <p14:creationId xmlns:p14="http://schemas.microsoft.com/office/powerpoint/2010/main" val="491928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anim calcmode="lin" valueType="num">
                                      <p:cBhvr additive="base">
                                        <p:cTn id="31"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22" end="2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74C20-40E2-6DA2-CCCE-71CABB697A2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EF51A78-6E3C-4AEA-C31F-B2700EB49DCA}"/>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0D28A1A7-650D-3453-6F00-307B96B1CE90}"/>
              </a:ext>
            </a:extLst>
          </p:cNvPr>
          <p:cNvSpPr>
            <a:spLocks noGrp="1"/>
          </p:cNvSpPr>
          <p:nvPr>
            <p:ph type="body" idx="1"/>
          </p:nvPr>
        </p:nvSpPr>
        <p:spPr>
          <a:xfrm rot="5400000">
            <a:off x="4159600" y="-1486540"/>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4061FFA0-E912-6B4F-414E-C34F1A62EBBB}"/>
              </a:ext>
            </a:extLst>
          </p:cNvPr>
          <p:cNvSpPr/>
          <p:nvPr/>
        </p:nvSpPr>
        <p:spPr>
          <a:xfrm>
            <a:off x="359662" y="194833"/>
            <a:ext cx="11333574"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srgbClr val="000000"/>
                </a:solidFill>
                <a:effectLst/>
                <a:uLnTx/>
                <a:uFillTx/>
                <a:latin typeface="Arial"/>
                <a:cs typeface="Arial"/>
                <a:sym typeface="Arial"/>
              </a:rPr>
              <a:t>LE DROIT DE CONTESTER L’ASSEMBLÉE GÉNÉRALE OU UNE RESOLUTION</a:t>
            </a:r>
          </a:p>
        </p:txBody>
      </p:sp>
      <p:sp>
        <p:nvSpPr>
          <p:cNvPr id="5" name="ZoneTexte 4">
            <a:extLst>
              <a:ext uri="{FF2B5EF4-FFF2-40B4-BE49-F238E27FC236}">
                <a16:creationId xmlns:a16="http://schemas.microsoft.com/office/drawing/2014/main" id="{3304AB80-0464-E169-161E-0EBD06E1180C}"/>
              </a:ext>
            </a:extLst>
          </p:cNvPr>
          <p:cNvSpPr txBox="1"/>
          <p:nvPr/>
        </p:nvSpPr>
        <p:spPr>
          <a:xfrm>
            <a:off x="102108" y="708378"/>
            <a:ext cx="11987784" cy="37548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457200" marR="0" lvl="0" indent="-457200" algn="just" defTabSz="914400" rtl="0" eaLnBrk="1" fontAlgn="auto" latinLnBrk="0" hangingPunct="0">
              <a:lnSpc>
                <a:spcPct val="100000"/>
              </a:lnSpc>
              <a:spcBef>
                <a:spcPts val="0"/>
              </a:spcBef>
              <a:spcAft>
                <a:spcPts val="0"/>
              </a:spcAft>
              <a:buClrTx/>
              <a:buSzTx/>
              <a:buFont typeface="+mj-lt"/>
              <a:buAutoNum type="arabicPeriod" startAt="3"/>
              <a:tabLst/>
              <a:defRPr/>
            </a:pPr>
            <a:r>
              <a:rPr kumimoji="0" lang="fr-FR" sz="1400" b="1" i="0" u="sng" strike="noStrike" kern="0" cap="none" spc="0" normalizeH="0" baseline="0" noProof="0" dirty="0">
                <a:ln>
                  <a:noFill/>
                </a:ln>
                <a:solidFill>
                  <a:srgbClr val="00B050"/>
                </a:solidFill>
                <a:effectLst/>
                <a:uLnTx/>
                <a:uFillTx/>
                <a:latin typeface="Arial"/>
                <a:cs typeface="Arial"/>
                <a:sym typeface="Arial"/>
              </a:rPr>
              <a:t>La notification du procès-verbal</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compte-rendu doit être notifié </a:t>
            </a:r>
            <a:r>
              <a:rPr kumimoji="0" lang="fr-FR" sz="1400" b="0" i="0" u="none" strike="noStrike" kern="0" cap="none" spc="0" normalizeH="0" baseline="0" noProof="0" dirty="0">
                <a:ln>
                  <a:noFill/>
                </a:ln>
                <a:solidFill>
                  <a:srgbClr val="000000"/>
                </a:solidFill>
                <a:effectLst/>
                <a:uLnTx/>
                <a:uFillTx/>
                <a:latin typeface="Arial"/>
                <a:cs typeface="Arial"/>
                <a:sym typeface="Arial"/>
              </a:rPr>
              <a:t>(LRAR) </a:t>
            </a:r>
            <a:r>
              <a:rPr kumimoji="0" lang="fr-FR" sz="1400" b="1" i="0" u="none" strike="noStrike" kern="0" cap="none" spc="0" normalizeH="0" baseline="0" noProof="0" dirty="0">
                <a:ln>
                  <a:noFill/>
                </a:ln>
                <a:solidFill>
                  <a:srgbClr val="000000"/>
                </a:solidFill>
                <a:effectLst/>
                <a:uLnTx/>
                <a:uFillTx/>
                <a:latin typeface="Arial"/>
                <a:cs typeface="Arial"/>
                <a:sym typeface="Arial"/>
              </a:rPr>
              <a:t>dans un délai d’un mois à compter de la tenue de l’assemblée générale, </a:t>
            </a:r>
            <a:r>
              <a:rPr kumimoji="0" lang="fr-FR" sz="1400" b="0" i="1" u="none" strike="noStrike" kern="0" cap="none" spc="0" normalizeH="0" baseline="0" noProof="0" dirty="0">
                <a:ln>
                  <a:noFill/>
                </a:ln>
                <a:solidFill>
                  <a:srgbClr val="000000"/>
                </a:solidFill>
                <a:effectLst/>
                <a:uLnTx/>
                <a:uFillTx/>
                <a:latin typeface="Arial"/>
                <a:cs typeface="Arial"/>
                <a:sym typeface="Arial"/>
              </a:rPr>
              <a:t>selon l’article 42 de la loi du 10 juillet 1965.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Le syndic peut parfaitement notifier une version dactylographiée du procès-verbal </a:t>
            </a:r>
            <a:r>
              <a:rPr kumimoji="0" lang="fr-FR" sz="1400" b="0" i="0" u="none" strike="noStrike" kern="0" cap="none" spc="0" normalizeH="0" baseline="0" noProof="0" dirty="0">
                <a:ln>
                  <a:noFill/>
                </a:ln>
                <a:solidFill>
                  <a:srgbClr val="000000"/>
                </a:solidFill>
                <a:effectLst/>
                <a:uLnTx/>
                <a:uFillTx/>
                <a:latin typeface="Arial"/>
                <a:cs typeface="Arial"/>
                <a:sym typeface="Arial"/>
              </a:rPr>
              <a:t>(non signée), celle-ci doit cependant être conforme à l’original établi en fin de séance (CA Paris 18 janvier 1991).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0000"/>
                </a:solidFill>
                <a:effectLst/>
                <a:uLnTx/>
                <a:uFillTx/>
                <a:latin typeface="Arial"/>
                <a:cs typeface="Arial"/>
                <a:sym typeface="Arial"/>
              </a:rPr>
              <a:t>Le PV doit contenir</a:t>
            </a:r>
            <a:r>
              <a:rPr kumimoji="0" lang="fr-FR" sz="1400" b="1" i="0" u="none" strike="noStrike" kern="0" cap="none" spc="0" normalizeH="0" baseline="0" noProof="0" dirty="0">
                <a:ln>
                  <a:noFill/>
                </a:ln>
                <a:solidFill>
                  <a:srgbClr val="000000"/>
                </a:solidFill>
                <a:effectLst/>
                <a:uLnTx/>
                <a:uFillTx/>
                <a:latin typeface="Arial"/>
                <a:cs typeface="Arial"/>
                <a:sym typeface="Arial"/>
              </a:rPr>
              <a:t> retranscrit l’alinéa 2 de l’art. 42 de la loi. </a:t>
            </a:r>
            <a:r>
              <a:rPr kumimoji="0" lang="fr-FR" sz="1400" b="0" i="0" u="none" strike="noStrike" kern="0" cap="none" spc="0" normalizeH="0" baseline="0" noProof="0" dirty="0">
                <a:ln>
                  <a:noFill/>
                </a:ln>
                <a:solidFill>
                  <a:srgbClr val="000000"/>
                </a:solidFill>
                <a:effectLst/>
                <a:uLnTx/>
                <a:uFillTx/>
                <a:latin typeface="Arial"/>
                <a:cs typeface="Arial"/>
                <a:sym typeface="Arial"/>
              </a:rPr>
              <a:t>Dans la négative, contestation soumise au délai de 5 ans, Cass. 3e civ. 28 janvier 2015, n° 13 - 23552.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La notification tardive n’est cependant pas un motif de nullité de la réunion du syndicat, </a:t>
            </a:r>
            <a:r>
              <a:rPr kumimoji="0" lang="fr-FR" sz="1400" b="0" i="0" u="none" strike="noStrike" kern="0" cap="none" spc="0" normalizeH="0" baseline="0" noProof="0" dirty="0">
                <a:ln>
                  <a:noFill/>
                </a:ln>
                <a:solidFill>
                  <a:srgbClr val="000000"/>
                </a:solidFill>
                <a:effectLst/>
                <a:uLnTx/>
                <a:uFillTx/>
                <a:latin typeface="Arial"/>
                <a:cs typeface="Arial"/>
                <a:sym typeface="Arial"/>
              </a:rPr>
              <a:t>elle décale uniquement le point de départ du délai de contestation judiciaire de l’AG (Cass 3e civ. 4 juin 2003, n° 02 - 61134). </a:t>
            </a:r>
          </a:p>
          <a:p>
            <a:pPr marL="0" marR="0" lvl="0" indent="0" algn="just" defTabSz="914400" rtl="0" eaLnBrk="1" fontAlgn="auto" latinLnBrk="0" hangingPunct="0">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0">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000000"/>
                </a:solidFill>
                <a:effectLst/>
                <a:uLnTx/>
                <a:uFillTx/>
                <a:latin typeface="Arial"/>
                <a:cs typeface="Arial"/>
                <a:sym typeface="Arial"/>
              </a:rPr>
              <a:t>En cas de défaut de notification du procès-verbal </a:t>
            </a:r>
            <a:r>
              <a:rPr kumimoji="0" lang="fr-FR" sz="1400" b="0" i="0" u="none" strike="noStrike" kern="0" cap="none" spc="0" normalizeH="0" baseline="0" noProof="0" dirty="0">
                <a:ln>
                  <a:noFill/>
                </a:ln>
                <a:solidFill>
                  <a:srgbClr val="000000"/>
                </a:solidFill>
                <a:effectLst/>
                <a:uLnTx/>
                <a:uFillTx/>
                <a:latin typeface="Arial"/>
                <a:cs typeface="Arial"/>
                <a:sym typeface="Arial"/>
              </a:rPr>
              <a:t>à un opposant,  défaillant, ou un abstentionniste ayant émis des réserves quant à la régularité de la décision, le délai de contestation de l’assemblée générale n’est pas de deux mois mais de cinq ans (Cass 3e civ. 18 juin 2003, n° 01 - 12180). </a:t>
            </a:r>
          </a:p>
        </p:txBody>
      </p:sp>
    </p:spTree>
    <p:extLst>
      <p:ext uri="{BB962C8B-B14F-4D97-AF65-F5344CB8AC3E}">
        <p14:creationId xmlns:p14="http://schemas.microsoft.com/office/powerpoint/2010/main" val="27528344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7752-B6CA-C4A0-B341-1F0F3748126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F465D10-6E85-3B5C-B53B-C4DD047239A1}"/>
              </a:ext>
            </a:extLst>
          </p:cNvPr>
          <p:cNvSpPr>
            <a:spLocks noGrp="1"/>
          </p:cNvSpPr>
          <p:nvPr>
            <p:ph type="title"/>
          </p:nvPr>
        </p:nvSpPr>
        <p:spPr>
          <a:xfrm>
            <a:off x="838200" y="365125"/>
            <a:ext cx="10515600" cy="604139"/>
          </a:xfrm>
        </p:spPr>
        <p:txBody>
          <a:bodyPr>
            <a:normAutofit fontScale="90000"/>
          </a:bodyPr>
          <a:lstStyle/>
          <a:p>
            <a:r>
              <a:rPr lang="fr-FR" dirty="0"/>
              <a:t> </a:t>
            </a:r>
          </a:p>
        </p:txBody>
      </p:sp>
      <p:sp>
        <p:nvSpPr>
          <p:cNvPr id="3" name="Espace réservé du texte 2">
            <a:extLst>
              <a:ext uri="{FF2B5EF4-FFF2-40B4-BE49-F238E27FC236}">
                <a16:creationId xmlns:a16="http://schemas.microsoft.com/office/drawing/2014/main" id="{E3779586-E84B-26C4-91C3-4B46376D9459}"/>
              </a:ext>
            </a:extLst>
          </p:cNvPr>
          <p:cNvSpPr>
            <a:spLocks noGrp="1"/>
          </p:cNvSpPr>
          <p:nvPr>
            <p:ph type="body" idx="1"/>
          </p:nvPr>
        </p:nvSpPr>
        <p:spPr>
          <a:xfrm rot="5400000">
            <a:off x="4159600" y="-1495776"/>
            <a:ext cx="4351338" cy="10994138"/>
          </a:xfrm>
        </p:spPr>
        <p:txBody>
          <a:bodyPr/>
          <a:lstStyle/>
          <a:p>
            <a:pPr marL="114300" indent="0">
              <a:buNone/>
            </a:pPr>
            <a:r>
              <a:rPr lang="fr-FR" dirty="0"/>
              <a:t>      </a:t>
            </a:r>
          </a:p>
        </p:txBody>
      </p:sp>
      <p:sp>
        <p:nvSpPr>
          <p:cNvPr id="6" name="Rectangle 5">
            <a:extLst>
              <a:ext uri="{FF2B5EF4-FFF2-40B4-BE49-F238E27FC236}">
                <a16:creationId xmlns:a16="http://schemas.microsoft.com/office/drawing/2014/main" id="{99E38ED4-412E-0B12-263C-9AC3E3FE1C7F}"/>
              </a:ext>
            </a:extLst>
          </p:cNvPr>
          <p:cNvSpPr/>
          <p:nvPr/>
        </p:nvSpPr>
        <p:spPr>
          <a:xfrm>
            <a:off x="506994" y="118872"/>
            <a:ext cx="11126709" cy="369332"/>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algn="ctr"/>
            <a:r>
              <a:rPr lang="fr-FR" sz="2400" dirty="0"/>
              <a:t>LA NOTIFICATION ELECTRONIQUE</a:t>
            </a:r>
          </a:p>
        </p:txBody>
      </p:sp>
      <p:graphicFrame>
        <p:nvGraphicFramePr>
          <p:cNvPr id="4" name="Tableau 3">
            <a:extLst>
              <a:ext uri="{FF2B5EF4-FFF2-40B4-BE49-F238E27FC236}">
                <a16:creationId xmlns:a16="http://schemas.microsoft.com/office/drawing/2014/main" id="{AFB71E30-D0E5-3E89-BFB2-0102D8A0E557}"/>
              </a:ext>
            </a:extLst>
          </p:cNvPr>
          <p:cNvGraphicFramePr>
            <a:graphicFrameLocks noGrp="1"/>
          </p:cNvGraphicFramePr>
          <p:nvPr>
            <p:extLst>
              <p:ext uri="{D42A27DB-BD31-4B8C-83A1-F6EECF244321}">
                <p14:modId xmlns:p14="http://schemas.microsoft.com/office/powerpoint/2010/main" val="4076802788"/>
              </p:ext>
            </p:extLst>
          </p:nvPr>
        </p:nvGraphicFramePr>
        <p:xfrm>
          <a:off x="760490" y="969264"/>
          <a:ext cx="10593310" cy="3810000"/>
        </p:xfrm>
        <a:graphic>
          <a:graphicData uri="http://schemas.openxmlformats.org/drawingml/2006/table">
            <a:tbl>
              <a:tblPr firstRow="1" bandRow="1">
                <a:tableStyleId>{5940675A-B579-460E-94D1-54222C63F5DA}</a:tableStyleId>
              </a:tblPr>
              <a:tblGrid>
                <a:gridCol w="5296655">
                  <a:extLst>
                    <a:ext uri="{9D8B030D-6E8A-4147-A177-3AD203B41FA5}">
                      <a16:colId xmlns:a16="http://schemas.microsoft.com/office/drawing/2014/main" val="1475305106"/>
                    </a:ext>
                  </a:extLst>
                </a:gridCol>
                <a:gridCol w="5296655">
                  <a:extLst>
                    <a:ext uri="{9D8B030D-6E8A-4147-A177-3AD203B41FA5}">
                      <a16:colId xmlns:a16="http://schemas.microsoft.com/office/drawing/2014/main" val="2478359301"/>
                    </a:ext>
                  </a:extLst>
                </a:gridCol>
              </a:tblGrid>
              <a:tr h="0">
                <a:tc>
                  <a:txBody>
                    <a:bodyPr/>
                    <a:lstStyle/>
                    <a:p>
                      <a:pPr algn="ctr"/>
                      <a:r>
                        <a:rPr lang="fr-FR" sz="2400" b="1" dirty="0"/>
                        <a:t>Article 42-1 de la loi du 10 juillet 1965</a:t>
                      </a:r>
                    </a:p>
                  </a:txBody>
                  <a:tcPr/>
                </a:tc>
                <a:tc>
                  <a:txBody>
                    <a:bodyPr/>
                    <a:lstStyle/>
                    <a:p>
                      <a:pPr algn="ctr"/>
                      <a:r>
                        <a:rPr lang="fr-FR" sz="2400" b="1" dirty="0"/>
                        <a:t>Article 64-3 du décret du 17 mars 1967</a:t>
                      </a:r>
                    </a:p>
                  </a:txBody>
                  <a:tcPr/>
                </a:tc>
                <a:extLst>
                  <a:ext uri="{0D108BD9-81ED-4DB2-BD59-A6C34878D82A}">
                    <a16:rowId xmlns:a16="http://schemas.microsoft.com/office/drawing/2014/main" val="2260386575"/>
                  </a:ext>
                </a:extLst>
              </a:tr>
              <a:tr h="187424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b="0" i="0" u="none" strike="noStrike" cap="none" spc="0" baseline="0" dirty="0">
                        <a:solidFill>
                          <a:schemeClr val="tx1"/>
                        </a:solidFill>
                        <a:effectLst/>
                        <a:uFillTx/>
                        <a:latin typeface="+mj-lt"/>
                        <a:ea typeface="+mn-ea"/>
                        <a:cs typeface="+mn-cs"/>
                        <a:sym typeface="Calibri"/>
                      </a:endParaRPr>
                    </a:p>
                    <a:p>
                      <a:pPr algn="just">
                        <a:spcAft>
                          <a:spcPts val="1200"/>
                        </a:spcAft>
                        <a:buNone/>
                      </a:pPr>
                      <a:r>
                        <a:rPr lang="fr-FR" sz="1600" dirty="0">
                          <a:solidFill>
                            <a:srgbClr val="000000"/>
                          </a:solidFill>
                          <a:effectLst/>
                          <a:latin typeface="Arial" panose="020B0604020202020204" pitchFamily="34" charset="0"/>
                          <a:ea typeface="Aptos" panose="020B0004020202020204" pitchFamily="34" charset="0"/>
                        </a:rPr>
                        <a:t>Les notifications et les mises en demeure </a:t>
                      </a:r>
                      <a:r>
                        <a:rPr lang="fr-FR" sz="1600" b="1" dirty="0">
                          <a:solidFill>
                            <a:srgbClr val="FF0000"/>
                          </a:solidFill>
                          <a:effectLst/>
                          <a:latin typeface="Arial" panose="020B0604020202020204" pitchFamily="34" charset="0"/>
                          <a:ea typeface="Aptos" panose="020B0004020202020204" pitchFamily="34" charset="0"/>
                        </a:rPr>
                        <a:t>sont valablement faites par voie électronique.</a:t>
                      </a:r>
                      <a:endParaRPr lang="fr-FR" sz="1600" b="1" dirty="0">
                        <a:solidFill>
                          <a:srgbClr val="FF0000"/>
                        </a:solidFill>
                        <a:effectLst/>
                        <a:latin typeface="Calibri" panose="020F0502020204030204" pitchFamily="34" charset="0"/>
                        <a:ea typeface="Aptos" panose="020B0004020202020204" pitchFamily="34" charset="0"/>
                      </a:endParaRPr>
                    </a:p>
                    <a:p>
                      <a:pPr algn="just">
                        <a:spcAft>
                          <a:spcPts val="1200"/>
                        </a:spcAft>
                        <a:buNone/>
                      </a:pPr>
                      <a:r>
                        <a:rPr lang="fr-FR" sz="1600" dirty="0">
                          <a:solidFill>
                            <a:srgbClr val="000000"/>
                          </a:solidFill>
                          <a:effectLst/>
                          <a:latin typeface="Arial" panose="020B0604020202020204" pitchFamily="34" charset="0"/>
                          <a:ea typeface="Aptos" panose="020B0004020202020204" pitchFamily="34" charset="0"/>
                        </a:rPr>
                        <a:t>Les copropriétaires peuvent, </a:t>
                      </a:r>
                      <a:r>
                        <a:rPr lang="fr-FR" sz="1600" dirty="0">
                          <a:solidFill>
                            <a:srgbClr val="FF0000"/>
                          </a:solidFill>
                          <a:effectLst/>
                          <a:latin typeface="Arial" panose="020B0604020202020204" pitchFamily="34" charset="0"/>
                          <a:ea typeface="Aptos" panose="020B0004020202020204" pitchFamily="34" charset="0"/>
                        </a:rPr>
                        <a:t>à tout moment </a:t>
                      </a:r>
                      <a:r>
                        <a:rPr lang="fr-FR" sz="1600" dirty="0">
                          <a:solidFill>
                            <a:srgbClr val="000000"/>
                          </a:solidFill>
                          <a:effectLst/>
                          <a:latin typeface="Arial" panose="020B0604020202020204" pitchFamily="34" charset="0"/>
                          <a:ea typeface="Aptos" panose="020B0004020202020204" pitchFamily="34" charset="0"/>
                        </a:rPr>
                        <a:t>et </a:t>
                      </a:r>
                      <a:r>
                        <a:rPr lang="fr-FR" sz="1600" dirty="0">
                          <a:solidFill>
                            <a:srgbClr val="00B050"/>
                          </a:solidFill>
                          <a:effectLst/>
                          <a:latin typeface="Arial" panose="020B0604020202020204" pitchFamily="34" charset="0"/>
                          <a:ea typeface="Aptos" panose="020B0004020202020204" pitchFamily="34" charset="0"/>
                        </a:rPr>
                        <a:t>par tout moyen</a:t>
                      </a:r>
                      <a:r>
                        <a:rPr lang="fr-FR" sz="1600" dirty="0">
                          <a:solidFill>
                            <a:srgbClr val="000000"/>
                          </a:solidFill>
                          <a:effectLst/>
                          <a:latin typeface="Arial" panose="020B0604020202020204" pitchFamily="34" charset="0"/>
                          <a:ea typeface="Aptos" panose="020B0004020202020204" pitchFamily="34" charset="0"/>
                        </a:rPr>
                        <a:t>, </a:t>
                      </a:r>
                      <a:r>
                        <a:rPr lang="fr-FR" sz="1600" dirty="0">
                          <a:solidFill>
                            <a:srgbClr val="000000"/>
                          </a:solidFill>
                          <a:effectLst/>
                          <a:highlight>
                            <a:srgbClr val="FFFF00"/>
                          </a:highlight>
                          <a:latin typeface="Arial" panose="020B0604020202020204" pitchFamily="34" charset="0"/>
                          <a:ea typeface="Aptos" panose="020B0004020202020204" pitchFamily="34" charset="0"/>
                        </a:rPr>
                        <a:t>demander à recevoir les notifications et les mises en demeure par voie postale</a:t>
                      </a:r>
                      <a:r>
                        <a:rPr lang="fr-FR" sz="1600" dirty="0">
                          <a:solidFill>
                            <a:srgbClr val="000000"/>
                          </a:solidFill>
                          <a:effectLst/>
                          <a:latin typeface="Arial" panose="020B0604020202020204" pitchFamily="34" charset="0"/>
                          <a:ea typeface="Aptos" panose="020B0004020202020204" pitchFamily="34" charset="0"/>
                        </a:rPr>
                        <a:t>.</a:t>
                      </a:r>
                      <a:endParaRPr lang="fr-FR" sz="1600" dirty="0">
                        <a:effectLst/>
                        <a:latin typeface="Calibri" panose="020F0502020204030204" pitchFamily="34" charset="0"/>
                        <a:ea typeface="Aptos" panose="020B0004020202020204" pitchFamily="34" charset="0"/>
                      </a:endParaRPr>
                    </a:p>
                    <a:p>
                      <a:pPr algn="just">
                        <a:spcAft>
                          <a:spcPts val="1200"/>
                        </a:spcAft>
                        <a:buNone/>
                      </a:pPr>
                      <a:r>
                        <a:rPr lang="fr-FR" sz="1600" dirty="0">
                          <a:solidFill>
                            <a:srgbClr val="000000"/>
                          </a:solidFill>
                          <a:effectLst/>
                          <a:latin typeface="Arial" panose="020B0604020202020204" pitchFamily="34" charset="0"/>
                          <a:ea typeface="Aptos" panose="020B0004020202020204" pitchFamily="34" charset="0"/>
                        </a:rPr>
                        <a:t>Le syndic informe les copropriétaires des moyens qui s'offrent à eux pour conserver un mode d'information par voie postale.</a:t>
                      </a:r>
                      <a:endParaRPr lang="fr-FR" sz="1600" dirty="0">
                        <a:effectLst/>
                        <a:latin typeface="Calibri" panose="020F0502020204030204" pitchFamily="34" charset="0"/>
                        <a:ea typeface="Aptos" panose="020B0004020202020204" pitchFamily="34" charset="0"/>
                      </a:endParaRPr>
                    </a:p>
                    <a:p>
                      <a:pPr algn="just"/>
                      <a:r>
                        <a:rPr lang="fr-FR" sz="1600" dirty="0">
                          <a:effectLst/>
                          <a:latin typeface="Calibri" panose="020F0502020204030204" pitchFamily="34" charset="0"/>
                          <a:ea typeface="Aptos" panose="020B0004020202020204" pitchFamily="34" charset="0"/>
                        </a:rPr>
                        <a:t> </a:t>
                      </a:r>
                    </a:p>
                    <a:p>
                      <a:pPr algn="just"/>
                      <a:endParaRPr lang="fr-FR" sz="2400" dirty="0"/>
                    </a:p>
                  </a:txBody>
                  <a:tcPr/>
                </a:tc>
                <a:tc>
                  <a:txBody>
                    <a:bodyPr/>
                    <a:lstStyle/>
                    <a:p>
                      <a:pPr algn="just">
                        <a:spcAft>
                          <a:spcPts val="1200"/>
                        </a:spcAft>
                        <a:buNone/>
                      </a:pPr>
                      <a:endParaRPr lang="fr-FR" sz="1600" dirty="0">
                        <a:solidFill>
                          <a:srgbClr val="000000"/>
                        </a:solidFill>
                        <a:effectLst/>
                        <a:latin typeface="Arial" panose="020B0604020202020204" pitchFamily="34" charset="0"/>
                        <a:ea typeface="Aptos" panose="020B0004020202020204" pitchFamily="34" charset="0"/>
                      </a:endParaRPr>
                    </a:p>
                    <a:p>
                      <a:pPr algn="just">
                        <a:spcAft>
                          <a:spcPts val="1200"/>
                        </a:spcAft>
                        <a:buNone/>
                      </a:pPr>
                      <a:r>
                        <a:rPr lang="fr-FR" sz="1800" b="0" i="0" kern="1200" dirty="0">
                          <a:solidFill>
                            <a:schemeClr val="tx1"/>
                          </a:solidFill>
                          <a:effectLst/>
                          <a:latin typeface="+mn-lt"/>
                          <a:ea typeface="+mn-ea"/>
                          <a:cs typeface="+mn-cs"/>
                        </a:rPr>
                        <a:t>I.-</a:t>
                      </a:r>
                      <a:r>
                        <a:rPr lang="fr-FR" sz="1800" b="0" i="0" kern="1200" dirty="0">
                          <a:solidFill>
                            <a:schemeClr val="tx1"/>
                          </a:solidFill>
                          <a:effectLst/>
                          <a:highlight>
                            <a:srgbClr val="FFFF00"/>
                          </a:highlight>
                          <a:latin typeface="+mn-lt"/>
                          <a:ea typeface="+mn-ea"/>
                          <a:cs typeface="+mn-cs"/>
                        </a:rPr>
                        <a:t>L'accord exprès </a:t>
                      </a:r>
                      <a:r>
                        <a:rPr lang="fr-FR" sz="1800" b="0" i="0" kern="1200" dirty="0">
                          <a:solidFill>
                            <a:schemeClr val="tx1"/>
                          </a:solidFill>
                          <a:effectLst/>
                          <a:latin typeface="+mn-lt"/>
                          <a:ea typeface="+mn-ea"/>
                          <a:cs typeface="+mn-cs"/>
                        </a:rPr>
                        <a:t>du copropriétaire mentionné à l'article 42-1 de la loi du 10 juillet 1965 précise s'il porte sur les notifications, les mises en demeure ou les deux. Cet accord exprès peut ne porter que sur les modalités particulières de notification mentionnées à l'article 64-1.</a:t>
                      </a:r>
                      <a:r>
                        <a:rPr lang="fr-FR" sz="1600" dirty="0">
                          <a:effectLst/>
                          <a:latin typeface="Calibri" panose="020F0502020204030204" pitchFamily="34" charset="0"/>
                          <a:ea typeface="Aptos" panose="020B0004020202020204" pitchFamily="34" charset="0"/>
                        </a:rPr>
                        <a:t> </a:t>
                      </a:r>
                    </a:p>
                    <a:p>
                      <a:pPr algn="just"/>
                      <a:endParaRPr lang="fr-FR" sz="2400" dirty="0"/>
                    </a:p>
                  </a:txBody>
                  <a:tcPr/>
                </a:tc>
                <a:extLst>
                  <a:ext uri="{0D108BD9-81ED-4DB2-BD59-A6C34878D82A}">
                    <a16:rowId xmlns:a16="http://schemas.microsoft.com/office/drawing/2014/main" val="1526362246"/>
                  </a:ext>
                </a:extLst>
              </a:tr>
            </a:tbl>
          </a:graphicData>
        </a:graphic>
      </p:graphicFrame>
    </p:spTree>
    <p:extLst>
      <p:ext uri="{BB962C8B-B14F-4D97-AF65-F5344CB8AC3E}">
        <p14:creationId xmlns:p14="http://schemas.microsoft.com/office/powerpoint/2010/main" val="1133245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EB5F76-5556-472E-9770-9CDEE84363F6}"/>
              </a:ext>
            </a:extLst>
          </p:cNvPr>
          <p:cNvSpPr>
            <a:spLocks noGrp="1"/>
          </p:cNvSpPr>
          <p:nvPr>
            <p:ph type="title"/>
          </p:nvPr>
        </p:nvSpPr>
        <p:spPr>
          <a:xfrm>
            <a:off x="238298" y="160078"/>
            <a:ext cx="11953702" cy="892867"/>
          </a:xfrm>
          <a:solidFill>
            <a:schemeClr val="bg1">
              <a:lumMod val="85000"/>
            </a:schemeClr>
          </a:solidFill>
          <a:ln>
            <a:solidFill>
              <a:schemeClr val="bg1">
                <a:lumMod val="95000"/>
              </a:schemeClr>
            </a:solidFill>
          </a:ln>
        </p:spPr>
        <p:txBody>
          <a:bodyPr>
            <a:normAutofit/>
          </a:bodyPr>
          <a:lstStyle/>
          <a:p>
            <a:pPr algn="ctr"/>
            <a:r>
              <a:rPr lang="fr-FR" sz="3600" dirty="0"/>
              <a:t>LES MODALITES DE CONVOCATION PAPIER DE L’ASSEMBLEE GENERALE</a:t>
            </a:r>
          </a:p>
        </p:txBody>
      </p:sp>
      <p:sp>
        <p:nvSpPr>
          <p:cNvPr id="3" name="Espace réservé du contenu 2">
            <a:extLst>
              <a:ext uri="{FF2B5EF4-FFF2-40B4-BE49-F238E27FC236}">
                <a16:creationId xmlns:a16="http://schemas.microsoft.com/office/drawing/2014/main" id="{AEFCD62C-37AD-4F9E-8E65-6A849E47FBD0}"/>
              </a:ext>
            </a:extLst>
          </p:cNvPr>
          <p:cNvSpPr>
            <a:spLocks noGrp="1"/>
          </p:cNvSpPr>
          <p:nvPr>
            <p:ph idx="1"/>
          </p:nvPr>
        </p:nvSpPr>
        <p:spPr>
          <a:xfrm>
            <a:off x="343593" y="1152698"/>
            <a:ext cx="11909367" cy="4343640"/>
          </a:xfrm>
        </p:spPr>
        <p:txBody>
          <a:bodyPr>
            <a:normAutofit/>
          </a:bodyPr>
          <a:lstStyle/>
          <a:p>
            <a:pPr marL="0" indent="0" algn="ctr">
              <a:buNone/>
            </a:pPr>
            <a:r>
              <a:rPr lang="fr-FR" b="1" u="sng" dirty="0"/>
              <a:t>Article 9 du décret du 17 MARS 1967</a:t>
            </a:r>
          </a:p>
          <a:p>
            <a:pPr marL="0" indent="0">
              <a:buNone/>
            </a:pPr>
            <a:endParaRPr lang="fr-FR" sz="300" dirty="0"/>
          </a:p>
          <a:p>
            <a:r>
              <a:rPr lang="fr-FR" sz="2400" dirty="0"/>
              <a:t>Sauf urgence, cette convocation est notifiée </a:t>
            </a:r>
            <a:r>
              <a:rPr lang="fr-FR" sz="2400" dirty="0">
                <a:solidFill>
                  <a:srgbClr val="FF0000"/>
                </a:solidFill>
              </a:rPr>
              <a:t>au moins vingt et un jours avant la date de la réunion</a:t>
            </a:r>
            <a:r>
              <a:rPr lang="fr-FR" sz="2400" dirty="0"/>
              <a:t>, à moins que le règlement de copropriété n'ait prévu un délai plus long</a:t>
            </a:r>
          </a:p>
          <a:p>
            <a:pPr marL="0" indent="0" algn="ctr">
              <a:buNone/>
            </a:pPr>
            <a:r>
              <a:rPr lang="fr-FR" b="1" u="sng" dirty="0"/>
              <a:t>Article 64 du décret du 17 MARS 1967</a:t>
            </a:r>
          </a:p>
          <a:p>
            <a:pPr marL="0" indent="0">
              <a:buNone/>
            </a:pPr>
            <a:endParaRPr lang="fr-FR" sz="300" u="sng" dirty="0"/>
          </a:p>
          <a:p>
            <a:r>
              <a:rPr lang="fr-FR" sz="2400" dirty="0"/>
              <a:t>Toutes les notifications et mises en demeure prévues par la loi du 10 juillet 1965 sont valablement faites par lettre recommandée avec demande d'avis de réception. Le délai qu'elles font, le cas échéant, courir a </a:t>
            </a:r>
            <a:r>
              <a:rPr lang="fr-FR" sz="2400" dirty="0">
                <a:solidFill>
                  <a:srgbClr val="FF0000"/>
                </a:solidFill>
              </a:rPr>
              <a:t>pour point de départ le lendemain du jour de la première présentation</a:t>
            </a:r>
            <a:r>
              <a:rPr lang="fr-FR" sz="2400" dirty="0"/>
              <a:t> de la lettre recommandée au domicile du destinataire. </a:t>
            </a:r>
          </a:p>
          <a:p>
            <a:pPr marL="0" indent="0">
              <a:buNone/>
            </a:pPr>
            <a:endParaRPr lang="fr-FR" dirty="0"/>
          </a:p>
        </p:txBody>
      </p:sp>
      <p:sp>
        <p:nvSpPr>
          <p:cNvPr id="13" name="Rectangle 12">
            <a:extLst>
              <a:ext uri="{FF2B5EF4-FFF2-40B4-BE49-F238E27FC236}">
                <a16:creationId xmlns:a16="http://schemas.microsoft.com/office/drawing/2014/main" id="{EB8AFB30-1FC8-4F64-882C-D0F6049A83EC}"/>
              </a:ext>
            </a:extLst>
          </p:cNvPr>
          <p:cNvSpPr/>
          <p:nvPr/>
        </p:nvSpPr>
        <p:spPr>
          <a:xfrm>
            <a:off x="10019610" y="6423328"/>
            <a:ext cx="2017216" cy="382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30 JUIN</a:t>
            </a:r>
          </a:p>
        </p:txBody>
      </p:sp>
      <p:cxnSp>
        <p:nvCxnSpPr>
          <p:cNvPr id="25" name="Connecteur droit avec flèche 24">
            <a:extLst>
              <a:ext uri="{FF2B5EF4-FFF2-40B4-BE49-F238E27FC236}">
                <a16:creationId xmlns:a16="http://schemas.microsoft.com/office/drawing/2014/main" id="{E325BBE1-D6EF-46E0-880A-0088F9DEA720}"/>
              </a:ext>
            </a:extLst>
          </p:cNvPr>
          <p:cNvCxnSpPr>
            <a:cxnSpLocks/>
          </p:cNvCxnSpPr>
          <p:nvPr/>
        </p:nvCxnSpPr>
        <p:spPr>
          <a:xfrm>
            <a:off x="4671751" y="5184581"/>
            <a:ext cx="0" cy="123874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BD2E0685-A37B-4DD6-B89F-138DCDA9C852}"/>
              </a:ext>
            </a:extLst>
          </p:cNvPr>
          <p:cNvCxnSpPr>
            <a:cxnSpLocks/>
          </p:cNvCxnSpPr>
          <p:nvPr/>
        </p:nvCxnSpPr>
        <p:spPr>
          <a:xfrm>
            <a:off x="1341130" y="5242954"/>
            <a:ext cx="0" cy="1238747"/>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Flèche : droite 3">
            <a:extLst>
              <a:ext uri="{FF2B5EF4-FFF2-40B4-BE49-F238E27FC236}">
                <a16:creationId xmlns:a16="http://schemas.microsoft.com/office/drawing/2014/main" id="{A736F381-3F1B-406E-9AB1-414439C74E40}"/>
              </a:ext>
            </a:extLst>
          </p:cNvPr>
          <p:cNvSpPr/>
          <p:nvPr/>
        </p:nvSpPr>
        <p:spPr>
          <a:xfrm>
            <a:off x="1341130" y="5466357"/>
            <a:ext cx="9797926" cy="74660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Connecteur droit avec flèche 7">
            <a:extLst>
              <a:ext uri="{FF2B5EF4-FFF2-40B4-BE49-F238E27FC236}">
                <a16:creationId xmlns:a16="http://schemas.microsoft.com/office/drawing/2014/main" id="{F99C201C-E69A-4AA3-815E-8A9E4B266062}"/>
              </a:ext>
            </a:extLst>
          </p:cNvPr>
          <p:cNvCxnSpPr>
            <a:cxnSpLocks/>
          </p:cNvCxnSpPr>
          <p:nvPr/>
        </p:nvCxnSpPr>
        <p:spPr>
          <a:xfrm>
            <a:off x="11139056" y="5242954"/>
            <a:ext cx="0" cy="120531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B8ABB8E-A1FC-4D6D-BC9D-80A777F1B9CE}"/>
              </a:ext>
            </a:extLst>
          </p:cNvPr>
          <p:cNvSpPr/>
          <p:nvPr/>
        </p:nvSpPr>
        <p:spPr>
          <a:xfrm>
            <a:off x="3643749" y="6441525"/>
            <a:ext cx="2017216" cy="3823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8 JUIN</a:t>
            </a:r>
          </a:p>
        </p:txBody>
      </p:sp>
      <p:sp>
        <p:nvSpPr>
          <p:cNvPr id="18" name="Rectangle 17">
            <a:extLst>
              <a:ext uri="{FF2B5EF4-FFF2-40B4-BE49-F238E27FC236}">
                <a16:creationId xmlns:a16="http://schemas.microsoft.com/office/drawing/2014/main" id="{839013C3-8BCC-471C-A312-3AD751CB06DE}"/>
              </a:ext>
            </a:extLst>
          </p:cNvPr>
          <p:cNvSpPr/>
          <p:nvPr/>
        </p:nvSpPr>
        <p:spPr>
          <a:xfrm>
            <a:off x="27709" y="4813281"/>
            <a:ext cx="2549235" cy="6026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NOTIFICATION DE LA CONVOCATION DE L’AG</a:t>
            </a:r>
          </a:p>
        </p:txBody>
      </p:sp>
      <p:sp>
        <p:nvSpPr>
          <p:cNvPr id="21" name="Rectangle 20">
            <a:extLst>
              <a:ext uri="{FF2B5EF4-FFF2-40B4-BE49-F238E27FC236}">
                <a16:creationId xmlns:a16="http://schemas.microsoft.com/office/drawing/2014/main" id="{F51DC1D6-7424-4215-BAAB-B47FED28756B}"/>
              </a:ext>
            </a:extLst>
          </p:cNvPr>
          <p:cNvSpPr/>
          <p:nvPr/>
        </p:nvSpPr>
        <p:spPr>
          <a:xfrm>
            <a:off x="293718" y="6423328"/>
            <a:ext cx="2017216" cy="38238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1</a:t>
            </a:r>
            <a:r>
              <a:rPr kumimoji="0" lang="fr-FR" sz="1800" b="0" i="0" u="none" strike="noStrike" kern="1200" cap="none" spc="0" normalizeH="0" baseline="30000" noProof="0" dirty="0">
                <a:ln>
                  <a:noFill/>
                </a:ln>
                <a:solidFill>
                  <a:prstClr val="white"/>
                </a:solidFill>
                <a:effectLst/>
                <a:uLnTx/>
                <a:uFillTx/>
                <a:latin typeface="Calibri" panose="020F0502020204030204"/>
                <a:ea typeface="+mn-ea"/>
                <a:cs typeface="+mn-cs"/>
              </a:rPr>
              <a:t>er</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 JUIN </a:t>
            </a:r>
          </a:p>
        </p:txBody>
      </p:sp>
      <p:sp>
        <p:nvSpPr>
          <p:cNvPr id="22" name="Rectangle 21">
            <a:extLst>
              <a:ext uri="{FF2B5EF4-FFF2-40B4-BE49-F238E27FC236}">
                <a16:creationId xmlns:a16="http://schemas.microsoft.com/office/drawing/2014/main" id="{EA75EFBA-33BC-4448-A788-DB27CF1C4872}"/>
              </a:ext>
            </a:extLst>
          </p:cNvPr>
          <p:cNvSpPr/>
          <p:nvPr/>
        </p:nvSpPr>
        <p:spPr>
          <a:xfrm>
            <a:off x="3322319" y="4786562"/>
            <a:ext cx="2549235" cy="60261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LE LENDEMAIN DE LA 1ère PRESENTATION</a:t>
            </a:r>
          </a:p>
        </p:txBody>
      </p:sp>
      <p:sp>
        <p:nvSpPr>
          <p:cNvPr id="26" name="Rectangle 25">
            <a:extLst>
              <a:ext uri="{FF2B5EF4-FFF2-40B4-BE49-F238E27FC236}">
                <a16:creationId xmlns:a16="http://schemas.microsoft.com/office/drawing/2014/main" id="{8094702F-2DD4-4839-A5C0-E5264028F968}"/>
              </a:ext>
            </a:extLst>
          </p:cNvPr>
          <p:cNvSpPr/>
          <p:nvPr/>
        </p:nvSpPr>
        <p:spPr>
          <a:xfrm>
            <a:off x="9642765" y="4713529"/>
            <a:ext cx="2549235" cy="6026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TENUE DE L’ASSEMBLEE GENERALE</a:t>
            </a:r>
          </a:p>
        </p:txBody>
      </p:sp>
      <p:sp>
        <p:nvSpPr>
          <p:cNvPr id="31" name="Rectangle 30">
            <a:extLst>
              <a:ext uri="{FF2B5EF4-FFF2-40B4-BE49-F238E27FC236}">
                <a16:creationId xmlns:a16="http://schemas.microsoft.com/office/drawing/2014/main" id="{20A04594-7F44-454D-B377-71F7EFBDB5EC}"/>
              </a:ext>
            </a:extLst>
          </p:cNvPr>
          <p:cNvSpPr/>
          <p:nvPr/>
        </p:nvSpPr>
        <p:spPr>
          <a:xfrm>
            <a:off x="6373092" y="6171809"/>
            <a:ext cx="3269661" cy="38238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21 JOURS</a:t>
            </a:r>
          </a:p>
        </p:txBody>
      </p:sp>
      <p:cxnSp>
        <p:nvCxnSpPr>
          <p:cNvPr id="29" name="Connecteur droit avec flèche 28">
            <a:extLst>
              <a:ext uri="{FF2B5EF4-FFF2-40B4-BE49-F238E27FC236}">
                <a16:creationId xmlns:a16="http://schemas.microsoft.com/office/drawing/2014/main" id="{8176EDCC-89E0-488A-A44B-EA2FF7AA3383}"/>
              </a:ext>
            </a:extLst>
          </p:cNvPr>
          <p:cNvCxnSpPr>
            <a:cxnSpLocks/>
          </p:cNvCxnSpPr>
          <p:nvPr/>
        </p:nvCxnSpPr>
        <p:spPr>
          <a:xfrm flipV="1">
            <a:off x="4991329" y="5810962"/>
            <a:ext cx="5634212" cy="57393"/>
          </a:xfrm>
          <a:prstGeom prst="straightConnector1">
            <a:avLst/>
          </a:prstGeom>
          <a:ln w="69850">
            <a:headEnd type="triangle"/>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A6F6B8B1-CF2D-961D-7829-0F2C2C06A560}"/>
              </a:ext>
            </a:extLst>
          </p:cNvPr>
          <p:cNvSpPr/>
          <p:nvPr/>
        </p:nvSpPr>
        <p:spPr>
          <a:xfrm>
            <a:off x="484094" y="1072707"/>
            <a:ext cx="636495" cy="8098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9302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12" grpId="0" animBg="1"/>
      <p:bldP spid="18" grpId="0" animBg="1"/>
      <p:bldP spid="21" grpId="0" animBg="1"/>
      <p:bldP spid="22" grpId="0" animBg="1"/>
      <p:bldP spid="26" grpId="0" animBg="1"/>
      <p:bldP spid="31"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ntégral">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2106</TotalTime>
  <Words>8273</Words>
  <Application>Microsoft Office PowerPoint</Application>
  <PresentationFormat>Grand écran</PresentationFormat>
  <Paragraphs>653</Paragraphs>
  <Slides>73</Slides>
  <Notes>6</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73</vt:i4>
      </vt:variant>
    </vt:vector>
  </HeadingPairs>
  <TitlesOfParts>
    <vt:vector size="86" baseType="lpstr">
      <vt:lpstr>Aparajita</vt:lpstr>
      <vt:lpstr>Aptos</vt:lpstr>
      <vt:lpstr>Arial</vt:lpstr>
      <vt:lpstr>Calibri</vt:lpstr>
      <vt:lpstr>Garamond</vt:lpstr>
      <vt:lpstr>Helvetica</vt:lpstr>
      <vt:lpstr>Tw Cen MT</vt:lpstr>
      <vt:lpstr>Tw Cen MT Condensed</vt:lpstr>
      <vt:lpstr>Wingdings</vt:lpstr>
      <vt:lpstr>Wingdings 3</vt:lpstr>
      <vt:lpstr>Organique</vt:lpstr>
      <vt:lpstr>Intégral</vt:lpstr>
      <vt:lpstr>Thème Office</vt:lpstr>
      <vt:lpstr>Présentation PowerPoint</vt:lpstr>
      <vt:lpstr>Présentation PowerPoint</vt:lpstr>
      <vt:lpstr>Présentation PowerPoint</vt:lpstr>
      <vt:lpstr>Les syndics : un double jeu</vt:lpstr>
      <vt:lpstr>Les syndics : un double jeu</vt:lpstr>
      <vt:lpstr>Les droits et pouvoirs du conseil syndical</vt:lpstr>
      <vt:lpstr>LES MODALITES DE CONVOCATION D’ASSEMBLEE GENERALE</vt:lpstr>
      <vt:lpstr> </vt:lpstr>
      <vt:lpstr>LES MODALITES DE CONVOCATION PAPIER DE L’ASSEMBLEE GENERALE</vt:lpstr>
      <vt:lpstr>L’élaboration concertée de l’ordre du jour de l’assemblée générale entre le syndic et le conseil syndical.</vt:lpstr>
      <vt:lpstr>Elaboration concertée de la convocation d’assemblée générale</vt:lpstr>
      <vt:lpstr>La préparation de l’élaboration de l’ordre du jour par le conseil syndical</vt:lpstr>
      <vt:lpstr>Les mesures préventives pour organiser les réunions avec le syndic</vt:lpstr>
      <vt:lpstr>Les modalités pour qu’un copropriétaire ou le conseil syndical présente une question a l’ordre du jour.</vt:lpstr>
      <vt:lpstr>Les obligations du syndic en matière d’information sur la date de la tenue de l’ assemblée générale</vt:lpstr>
      <vt:lpstr>Les éléments impératifs a faire figurer dans la convocation d’assemblée générale</vt:lpstr>
      <vt:lpstr>Composition d’une convocation d’assemblée générale</vt:lpstr>
      <vt:lpstr>Les documents et informations a joindre a la convocation d’assemblée générale. 1/4</vt:lpstr>
      <vt:lpstr>Les documents et informations a joindre a la convocation d’assemblée générale. 2/4</vt:lpstr>
      <vt:lpstr>Les 3 éléments pour qu’un sujet soit valablement inscrit a l’ordre du jour. 1/2</vt:lpstr>
      <vt:lpstr>Les 3 éléments pour qu’un sujet soit valablement inscrit a l’ordre du jour. 2/2</vt:lpstr>
      <vt:lpstr>Le vote par correspondance et son formulaire </vt:lpstr>
      <vt:lpstr>Le vote par correspondance et son formulaire </vt:lpstr>
      <vt:lpstr>Le principe du vote par correspondance.</vt:lpstr>
      <vt:lpstr>Le vote par correspondance et son formulaire. 1/2</vt:lpstr>
      <vt:lpstr>Le vote par correspondance et son formulaire. 2/2</vt:lpstr>
      <vt:lpstr>Présentation PowerPoint</vt:lpstr>
      <vt:lpstr>Présentation PowerPoint</vt:lpstr>
      <vt:lpstr>Le vote en deuxième lecture doit expressément figurer dans le formulaire de vote par correspondance.</vt:lpstr>
      <vt:lpstr>Le temps de dépouillement des formulaires de vote par correspondance.</vt:lpstr>
      <vt:lpstr>La participation électronique d’un ou plusieurs copropriétaires à l’assemblée générale.</vt:lpstr>
      <vt:lpstr>Des exigences légales et règlementaires. </vt:lpstr>
      <vt:lpstr>Les points de vigilance et les abus constatés.</vt:lpstr>
      <vt:lpstr>Présentation PowerPoint</vt:lpstr>
      <vt:lpstr>La distribution des  pouvoirs sans indication du nom du mandataire.</vt:lpstr>
      <vt:lpstr>Les règles de distribution des pouvoirs en blanc envoyés au syndic.</vt:lpstr>
      <vt:lpstr>La remise des pouvoirs de vote.</vt:lpstr>
      <vt:lpstr>La limite de la détention de pouvoir. 1/2</vt:lpstr>
      <vt:lpstr>La limite de la détention de pouvoir. 2/2</vt:lpstr>
      <vt:lpstr>Présentation PowerPoint</vt:lpstr>
      <vt:lpstr>Le procès-verbal de l’assemblée générale.</vt:lpstr>
      <vt:lpstr>Le procès-verbal doit mentionner :</vt:lpstr>
      <vt:lpstr>Les contentieux autour du procès-verbal :</vt:lpstr>
      <vt:lpstr>Les délais d’action judicaire :</vt:lpstr>
      <vt:lpstr>Les règles à connaître pour être un président de séance efficace </vt:lpstr>
      <vt:lpstr>Les règles à connaître pour être un président de séance efficace </vt:lpstr>
      <vt:lpstr>Les règles à connaître pour être un président de séance efficace </vt:lpstr>
      <vt:lpstr>Les règles à connaître pour être un président de séance efficace </vt:lpstr>
      <vt:lpstr>Les majorités de vote des résolutions et les obligations de deuxième lecture.</vt:lpstr>
      <vt:lpstr>Les notions préalables à connaître en matière de calcul des majorités des résolutions.</vt:lpstr>
      <vt:lpstr>Les règles de majorité à connaître en cours d’assemblée générale.</vt:lpstr>
      <vt:lpstr>Les règles de majorité à connaître en cours d’assemblée générale.</vt:lpstr>
      <vt:lpstr>Les règles de majorité à connaître en cours d’assemblée générale.</vt:lpstr>
      <vt:lpstr>Les règles de majorité à connaître en cours d’assemblée générale.</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Présentation PowerPoint</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Prenons une copropriété de 100 copropriétaires représentant 12 000° - 72 copropriétaires sont présents ou représentes ou ayant vote par correspondance représentant 9500° - 58 copropriétaires ont vote « pour » représentant 5200° - 5 copropriétaires ont voté « contre » représentant 3 200° - 9 copropriétaires n’ont pas vote ou ont voté « abstention » représentant 1 100°</vt:lpstr>
      <vt:lpstr>Les délais de contestation de décision d’assemblée générale</vt:lpstr>
      <vt:lpstr>Le droit de contestation des résolutions de l’assemblée générale</vt:lpstr>
      <vt:lpstr> </vt:lpstr>
      <vt:lpstr> </vt:lpstr>
      <vt:lpstr> </vt:lpstr>
    </vt:vector>
  </TitlesOfParts>
  <Company>leblogosd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écolière</dc:title>
  <dc:creator>Secretaire</dc:creator>
  <cp:lastModifiedBy>Shirel HAGEGE</cp:lastModifiedBy>
  <cp:revision>108</cp:revision>
  <cp:lastPrinted>2022-03-20T12:43:00Z</cp:lastPrinted>
  <dcterms:created xsi:type="dcterms:W3CDTF">2022-03-07T10:30:03Z</dcterms:created>
  <dcterms:modified xsi:type="dcterms:W3CDTF">2025-09-14T14:37:43Z</dcterms:modified>
</cp:coreProperties>
</file>