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7" r:id="rId4"/>
    <p:sldId id="270" r:id="rId5"/>
    <p:sldId id="258" r:id="rId6"/>
    <p:sldId id="278" r:id="rId7"/>
    <p:sldId id="269" r:id="rId8"/>
    <p:sldId id="268" r:id="rId9"/>
    <p:sldId id="271" r:id="rId10"/>
    <p:sldId id="259" r:id="rId11"/>
    <p:sldId id="272" r:id="rId12"/>
    <p:sldId id="273" r:id="rId13"/>
    <p:sldId id="274" r:id="rId14"/>
    <p:sldId id="261" r:id="rId15"/>
    <p:sldId id="275" r:id="rId16"/>
    <p:sldId id="277" r:id="rId17"/>
    <p:sldId id="276" r:id="rId18"/>
    <p:sldId id="280" r:id="rId19"/>
    <p:sldId id="266" r:id="rId20"/>
    <p:sldId id="279" r:id="rId21"/>
    <p:sldId id="281" r:id="rId22"/>
    <p:sldId id="282" r:id="rId23"/>
    <p:sldId id="263" r:id="rId24"/>
    <p:sldId id="283" r:id="rId25"/>
    <p:sldId id="284" r:id="rId26"/>
    <p:sldId id="265" r:id="rId27"/>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5" d="100"/>
          <a:sy n="65" d="100"/>
        </p:scale>
        <p:origin x="72" y="1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5A5B5D9-1334-4AFE-BD3D-E0A80FF8FF5A}"/>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B537B94C-4E61-DD42-6C1C-BCEA9608C6E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A7FCF8D7-7F48-9E45-7D8F-F7582B5EAB52}"/>
              </a:ext>
            </a:extLst>
          </p:cNvPr>
          <p:cNvSpPr>
            <a:spLocks noGrp="1"/>
          </p:cNvSpPr>
          <p:nvPr>
            <p:ph type="dt" sz="half" idx="10"/>
          </p:nvPr>
        </p:nvSpPr>
        <p:spPr/>
        <p:txBody>
          <a:bodyPr/>
          <a:lstStyle/>
          <a:p>
            <a:fld id="{1B1E155C-296E-44D6-8E46-15354BBDFFC2}" type="datetimeFigureOut">
              <a:rPr lang="fr-FR" smtClean="0"/>
              <a:t>13/11/2025</a:t>
            </a:fld>
            <a:endParaRPr lang="fr-FR"/>
          </a:p>
        </p:txBody>
      </p:sp>
      <p:sp>
        <p:nvSpPr>
          <p:cNvPr id="5" name="Espace réservé du pied de page 4">
            <a:extLst>
              <a:ext uri="{FF2B5EF4-FFF2-40B4-BE49-F238E27FC236}">
                <a16:creationId xmlns:a16="http://schemas.microsoft.com/office/drawing/2014/main" id="{53697C14-5489-9E6C-7938-40809A697E26}"/>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FDBB9728-959E-0BAC-0598-E808629242F5}"/>
              </a:ext>
            </a:extLst>
          </p:cNvPr>
          <p:cNvSpPr>
            <a:spLocks noGrp="1"/>
          </p:cNvSpPr>
          <p:nvPr>
            <p:ph type="sldNum" sz="quarter" idx="12"/>
          </p:nvPr>
        </p:nvSpPr>
        <p:spPr/>
        <p:txBody>
          <a:bodyPr/>
          <a:lstStyle/>
          <a:p>
            <a:fld id="{4994F7B6-BD6C-4915-9698-E65B717CE2FB}" type="slidenum">
              <a:rPr lang="fr-FR" smtClean="0"/>
              <a:t>‹N°›</a:t>
            </a:fld>
            <a:endParaRPr lang="fr-FR"/>
          </a:p>
        </p:txBody>
      </p:sp>
    </p:spTree>
    <p:extLst>
      <p:ext uri="{BB962C8B-B14F-4D97-AF65-F5344CB8AC3E}">
        <p14:creationId xmlns:p14="http://schemas.microsoft.com/office/powerpoint/2010/main" val="34876573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B90B89A-79F1-370F-8218-59B162C63DD8}"/>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B5921672-8CC7-A3A3-2519-9C7E9178525D}"/>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EB6E50BB-CFF0-E660-1B3E-84C4EC5B0B71}"/>
              </a:ext>
            </a:extLst>
          </p:cNvPr>
          <p:cNvSpPr>
            <a:spLocks noGrp="1"/>
          </p:cNvSpPr>
          <p:nvPr>
            <p:ph type="dt" sz="half" idx="10"/>
          </p:nvPr>
        </p:nvSpPr>
        <p:spPr/>
        <p:txBody>
          <a:bodyPr/>
          <a:lstStyle/>
          <a:p>
            <a:fld id="{1B1E155C-296E-44D6-8E46-15354BBDFFC2}" type="datetimeFigureOut">
              <a:rPr lang="fr-FR" smtClean="0"/>
              <a:t>13/11/2025</a:t>
            </a:fld>
            <a:endParaRPr lang="fr-FR"/>
          </a:p>
        </p:txBody>
      </p:sp>
      <p:sp>
        <p:nvSpPr>
          <p:cNvPr id="5" name="Espace réservé du pied de page 4">
            <a:extLst>
              <a:ext uri="{FF2B5EF4-FFF2-40B4-BE49-F238E27FC236}">
                <a16:creationId xmlns:a16="http://schemas.microsoft.com/office/drawing/2014/main" id="{98654FA6-3E4E-3328-C5C4-567809E4ACA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400DF33A-6D6B-BA79-7310-8F5E6784537B}"/>
              </a:ext>
            </a:extLst>
          </p:cNvPr>
          <p:cNvSpPr>
            <a:spLocks noGrp="1"/>
          </p:cNvSpPr>
          <p:nvPr>
            <p:ph type="sldNum" sz="quarter" idx="12"/>
          </p:nvPr>
        </p:nvSpPr>
        <p:spPr/>
        <p:txBody>
          <a:bodyPr/>
          <a:lstStyle/>
          <a:p>
            <a:fld id="{4994F7B6-BD6C-4915-9698-E65B717CE2FB}" type="slidenum">
              <a:rPr lang="fr-FR" smtClean="0"/>
              <a:t>‹N°›</a:t>
            </a:fld>
            <a:endParaRPr lang="fr-FR"/>
          </a:p>
        </p:txBody>
      </p:sp>
    </p:spTree>
    <p:extLst>
      <p:ext uri="{BB962C8B-B14F-4D97-AF65-F5344CB8AC3E}">
        <p14:creationId xmlns:p14="http://schemas.microsoft.com/office/powerpoint/2010/main" val="18814486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968360D8-AE80-F037-A95F-D0593790AF87}"/>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0B3C54F9-B054-DF78-E3C4-A230DE089A87}"/>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6F9B6FCD-B8EF-1D2F-6440-3CED0E2420D8}"/>
              </a:ext>
            </a:extLst>
          </p:cNvPr>
          <p:cNvSpPr>
            <a:spLocks noGrp="1"/>
          </p:cNvSpPr>
          <p:nvPr>
            <p:ph type="dt" sz="half" idx="10"/>
          </p:nvPr>
        </p:nvSpPr>
        <p:spPr/>
        <p:txBody>
          <a:bodyPr/>
          <a:lstStyle/>
          <a:p>
            <a:fld id="{1B1E155C-296E-44D6-8E46-15354BBDFFC2}" type="datetimeFigureOut">
              <a:rPr lang="fr-FR" smtClean="0"/>
              <a:t>13/11/2025</a:t>
            </a:fld>
            <a:endParaRPr lang="fr-FR"/>
          </a:p>
        </p:txBody>
      </p:sp>
      <p:sp>
        <p:nvSpPr>
          <p:cNvPr id="5" name="Espace réservé du pied de page 4">
            <a:extLst>
              <a:ext uri="{FF2B5EF4-FFF2-40B4-BE49-F238E27FC236}">
                <a16:creationId xmlns:a16="http://schemas.microsoft.com/office/drawing/2014/main" id="{93A7F50C-6BD0-56F5-3534-D961B5D7FA9D}"/>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88FBE873-EA5C-4AF1-B809-77A71A533B68}"/>
              </a:ext>
            </a:extLst>
          </p:cNvPr>
          <p:cNvSpPr>
            <a:spLocks noGrp="1"/>
          </p:cNvSpPr>
          <p:nvPr>
            <p:ph type="sldNum" sz="quarter" idx="12"/>
          </p:nvPr>
        </p:nvSpPr>
        <p:spPr/>
        <p:txBody>
          <a:bodyPr/>
          <a:lstStyle/>
          <a:p>
            <a:fld id="{4994F7B6-BD6C-4915-9698-E65B717CE2FB}" type="slidenum">
              <a:rPr lang="fr-FR" smtClean="0"/>
              <a:t>‹N°›</a:t>
            </a:fld>
            <a:endParaRPr lang="fr-FR"/>
          </a:p>
        </p:txBody>
      </p:sp>
    </p:spTree>
    <p:extLst>
      <p:ext uri="{BB962C8B-B14F-4D97-AF65-F5344CB8AC3E}">
        <p14:creationId xmlns:p14="http://schemas.microsoft.com/office/powerpoint/2010/main" val="33624898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09CE110-099A-9897-8947-2ECAD79C99D6}"/>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43B72AF6-222D-9EB3-64A3-472D043A7528}"/>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C91D725-C669-7F53-8153-9002FA4AA36C}"/>
              </a:ext>
            </a:extLst>
          </p:cNvPr>
          <p:cNvSpPr>
            <a:spLocks noGrp="1"/>
          </p:cNvSpPr>
          <p:nvPr>
            <p:ph type="dt" sz="half" idx="10"/>
          </p:nvPr>
        </p:nvSpPr>
        <p:spPr/>
        <p:txBody>
          <a:bodyPr/>
          <a:lstStyle/>
          <a:p>
            <a:fld id="{1B1E155C-296E-44D6-8E46-15354BBDFFC2}" type="datetimeFigureOut">
              <a:rPr lang="fr-FR" smtClean="0"/>
              <a:t>13/11/2025</a:t>
            </a:fld>
            <a:endParaRPr lang="fr-FR"/>
          </a:p>
        </p:txBody>
      </p:sp>
      <p:sp>
        <p:nvSpPr>
          <p:cNvPr id="5" name="Espace réservé du pied de page 4">
            <a:extLst>
              <a:ext uri="{FF2B5EF4-FFF2-40B4-BE49-F238E27FC236}">
                <a16:creationId xmlns:a16="http://schemas.microsoft.com/office/drawing/2014/main" id="{E05E58E8-3EFB-3897-9873-DAF6A01E1CCF}"/>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85D9B2BE-AB16-5F49-0265-7BCF49E59D5C}"/>
              </a:ext>
            </a:extLst>
          </p:cNvPr>
          <p:cNvSpPr>
            <a:spLocks noGrp="1"/>
          </p:cNvSpPr>
          <p:nvPr>
            <p:ph type="sldNum" sz="quarter" idx="12"/>
          </p:nvPr>
        </p:nvSpPr>
        <p:spPr/>
        <p:txBody>
          <a:bodyPr/>
          <a:lstStyle/>
          <a:p>
            <a:fld id="{4994F7B6-BD6C-4915-9698-E65B717CE2FB}" type="slidenum">
              <a:rPr lang="fr-FR" smtClean="0"/>
              <a:t>‹N°›</a:t>
            </a:fld>
            <a:endParaRPr lang="fr-FR"/>
          </a:p>
        </p:txBody>
      </p:sp>
    </p:spTree>
    <p:extLst>
      <p:ext uri="{BB962C8B-B14F-4D97-AF65-F5344CB8AC3E}">
        <p14:creationId xmlns:p14="http://schemas.microsoft.com/office/powerpoint/2010/main" val="16072894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154727C-994D-243D-4242-37990C78EC57}"/>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5A931E7D-9FA7-759A-FD07-A0E00C46532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DE7A7F6D-FF68-FCF7-6933-C623D481617C}"/>
              </a:ext>
            </a:extLst>
          </p:cNvPr>
          <p:cNvSpPr>
            <a:spLocks noGrp="1"/>
          </p:cNvSpPr>
          <p:nvPr>
            <p:ph type="dt" sz="half" idx="10"/>
          </p:nvPr>
        </p:nvSpPr>
        <p:spPr/>
        <p:txBody>
          <a:bodyPr/>
          <a:lstStyle/>
          <a:p>
            <a:fld id="{1B1E155C-296E-44D6-8E46-15354BBDFFC2}" type="datetimeFigureOut">
              <a:rPr lang="fr-FR" smtClean="0"/>
              <a:t>13/11/2025</a:t>
            </a:fld>
            <a:endParaRPr lang="fr-FR"/>
          </a:p>
        </p:txBody>
      </p:sp>
      <p:sp>
        <p:nvSpPr>
          <p:cNvPr id="5" name="Espace réservé du pied de page 4">
            <a:extLst>
              <a:ext uri="{FF2B5EF4-FFF2-40B4-BE49-F238E27FC236}">
                <a16:creationId xmlns:a16="http://schemas.microsoft.com/office/drawing/2014/main" id="{0541AB49-8382-14B7-555A-8DF868020420}"/>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C24891DC-4ED9-F6E1-A55A-FA8734EB2B63}"/>
              </a:ext>
            </a:extLst>
          </p:cNvPr>
          <p:cNvSpPr>
            <a:spLocks noGrp="1"/>
          </p:cNvSpPr>
          <p:nvPr>
            <p:ph type="sldNum" sz="quarter" idx="12"/>
          </p:nvPr>
        </p:nvSpPr>
        <p:spPr/>
        <p:txBody>
          <a:bodyPr/>
          <a:lstStyle/>
          <a:p>
            <a:fld id="{4994F7B6-BD6C-4915-9698-E65B717CE2FB}" type="slidenum">
              <a:rPr lang="fr-FR" smtClean="0"/>
              <a:t>‹N°›</a:t>
            </a:fld>
            <a:endParaRPr lang="fr-FR"/>
          </a:p>
        </p:txBody>
      </p:sp>
    </p:spTree>
    <p:extLst>
      <p:ext uri="{BB962C8B-B14F-4D97-AF65-F5344CB8AC3E}">
        <p14:creationId xmlns:p14="http://schemas.microsoft.com/office/powerpoint/2010/main" val="9128228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08081EE-BC47-7298-DE4A-9C377AD03941}"/>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C3FA92A5-9C8F-56E8-C46C-722023E80D7E}"/>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9A100FCC-054E-568A-8B7A-FCE47D171CB9}"/>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FA9A660B-1170-030E-2AF7-9CDF9D642F5E}"/>
              </a:ext>
            </a:extLst>
          </p:cNvPr>
          <p:cNvSpPr>
            <a:spLocks noGrp="1"/>
          </p:cNvSpPr>
          <p:nvPr>
            <p:ph type="dt" sz="half" idx="10"/>
          </p:nvPr>
        </p:nvSpPr>
        <p:spPr/>
        <p:txBody>
          <a:bodyPr/>
          <a:lstStyle/>
          <a:p>
            <a:fld id="{1B1E155C-296E-44D6-8E46-15354BBDFFC2}" type="datetimeFigureOut">
              <a:rPr lang="fr-FR" smtClean="0"/>
              <a:t>13/11/2025</a:t>
            </a:fld>
            <a:endParaRPr lang="fr-FR"/>
          </a:p>
        </p:txBody>
      </p:sp>
      <p:sp>
        <p:nvSpPr>
          <p:cNvPr id="6" name="Espace réservé du pied de page 5">
            <a:extLst>
              <a:ext uri="{FF2B5EF4-FFF2-40B4-BE49-F238E27FC236}">
                <a16:creationId xmlns:a16="http://schemas.microsoft.com/office/drawing/2014/main" id="{88F68CDC-33B9-DF1F-CD61-D6DEDCB2FC2E}"/>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7A9A2C34-1FC2-3F3D-01B1-995AD94649A4}"/>
              </a:ext>
            </a:extLst>
          </p:cNvPr>
          <p:cNvSpPr>
            <a:spLocks noGrp="1"/>
          </p:cNvSpPr>
          <p:nvPr>
            <p:ph type="sldNum" sz="quarter" idx="12"/>
          </p:nvPr>
        </p:nvSpPr>
        <p:spPr/>
        <p:txBody>
          <a:bodyPr/>
          <a:lstStyle/>
          <a:p>
            <a:fld id="{4994F7B6-BD6C-4915-9698-E65B717CE2FB}" type="slidenum">
              <a:rPr lang="fr-FR" smtClean="0"/>
              <a:t>‹N°›</a:t>
            </a:fld>
            <a:endParaRPr lang="fr-FR"/>
          </a:p>
        </p:txBody>
      </p:sp>
    </p:spTree>
    <p:extLst>
      <p:ext uri="{BB962C8B-B14F-4D97-AF65-F5344CB8AC3E}">
        <p14:creationId xmlns:p14="http://schemas.microsoft.com/office/powerpoint/2010/main" val="27134185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3C2E752-13F3-8430-0F1C-303336B911C3}"/>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D3154028-F1C9-5143-2994-9E1700F1346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883B1186-F473-6014-1AD2-224FA7572338}"/>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8BF4DDFE-A93C-B70D-2562-1E5CF5E0773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0E549602-041D-9847-E154-81C85A2B5981}"/>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D2EB6AFB-3940-81EC-C1FD-A5E0397044BF}"/>
              </a:ext>
            </a:extLst>
          </p:cNvPr>
          <p:cNvSpPr>
            <a:spLocks noGrp="1"/>
          </p:cNvSpPr>
          <p:nvPr>
            <p:ph type="dt" sz="half" idx="10"/>
          </p:nvPr>
        </p:nvSpPr>
        <p:spPr/>
        <p:txBody>
          <a:bodyPr/>
          <a:lstStyle/>
          <a:p>
            <a:fld id="{1B1E155C-296E-44D6-8E46-15354BBDFFC2}" type="datetimeFigureOut">
              <a:rPr lang="fr-FR" smtClean="0"/>
              <a:t>13/11/2025</a:t>
            </a:fld>
            <a:endParaRPr lang="fr-FR"/>
          </a:p>
        </p:txBody>
      </p:sp>
      <p:sp>
        <p:nvSpPr>
          <p:cNvPr id="8" name="Espace réservé du pied de page 7">
            <a:extLst>
              <a:ext uri="{FF2B5EF4-FFF2-40B4-BE49-F238E27FC236}">
                <a16:creationId xmlns:a16="http://schemas.microsoft.com/office/drawing/2014/main" id="{EBC9A014-6FEC-C9C3-4F45-545D17BB6573}"/>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9F24C844-7A29-41F3-AB41-8749B6FCEEF3}"/>
              </a:ext>
            </a:extLst>
          </p:cNvPr>
          <p:cNvSpPr>
            <a:spLocks noGrp="1"/>
          </p:cNvSpPr>
          <p:nvPr>
            <p:ph type="sldNum" sz="quarter" idx="12"/>
          </p:nvPr>
        </p:nvSpPr>
        <p:spPr/>
        <p:txBody>
          <a:bodyPr/>
          <a:lstStyle/>
          <a:p>
            <a:fld id="{4994F7B6-BD6C-4915-9698-E65B717CE2FB}" type="slidenum">
              <a:rPr lang="fr-FR" smtClean="0"/>
              <a:t>‹N°›</a:t>
            </a:fld>
            <a:endParaRPr lang="fr-FR"/>
          </a:p>
        </p:txBody>
      </p:sp>
    </p:spTree>
    <p:extLst>
      <p:ext uri="{BB962C8B-B14F-4D97-AF65-F5344CB8AC3E}">
        <p14:creationId xmlns:p14="http://schemas.microsoft.com/office/powerpoint/2010/main" val="11343216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A107D3F-61FD-594D-8462-612618519628}"/>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CBD3AE11-BB43-82F8-7654-EFECA783DDBC}"/>
              </a:ext>
            </a:extLst>
          </p:cNvPr>
          <p:cNvSpPr>
            <a:spLocks noGrp="1"/>
          </p:cNvSpPr>
          <p:nvPr>
            <p:ph type="dt" sz="half" idx="10"/>
          </p:nvPr>
        </p:nvSpPr>
        <p:spPr/>
        <p:txBody>
          <a:bodyPr/>
          <a:lstStyle/>
          <a:p>
            <a:fld id="{1B1E155C-296E-44D6-8E46-15354BBDFFC2}" type="datetimeFigureOut">
              <a:rPr lang="fr-FR" smtClean="0"/>
              <a:t>13/11/2025</a:t>
            </a:fld>
            <a:endParaRPr lang="fr-FR"/>
          </a:p>
        </p:txBody>
      </p:sp>
      <p:sp>
        <p:nvSpPr>
          <p:cNvPr id="4" name="Espace réservé du pied de page 3">
            <a:extLst>
              <a:ext uri="{FF2B5EF4-FFF2-40B4-BE49-F238E27FC236}">
                <a16:creationId xmlns:a16="http://schemas.microsoft.com/office/drawing/2014/main" id="{195B3B94-8317-BB05-70E4-014EFC8C1D08}"/>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922C70E2-95F5-882C-68D1-A74738F07CF3}"/>
              </a:ext>
            </a:extLst>
          </p:cNvPr>
          <p:cNvSpPr>
            <a:spLocks noGrp="1"/>
          </p:cNvSpPr>
          <p:nvPr>
            <p:ph type="sldNum" sz="quarter" idx="12"/>
          </p:nvPr>
        </p:nvSpPr>
        <p:spPr/>
        <p:txBody>
          <a:bodyPr/>
          <a:lstStyle/>
          <a:p>
            <a:fld id="{4994F7B6-BD6C-4915-9698-E65B717CE2FB}" type="slidenum">
              <a:rPr lang="fr-FR" smtClean="0"/>
              <a:t>‹N°›</a:t>
            </a:fld>
            <a:endParaRPr lang="fr-FR"/>
          </a:p>
        </p:txBody>
      </p:sp>
    </p:spTree>
    <p:extLst>
      <p:ext uri="{BB962C8B-B14F-4D97-AF65-F5344CB8AC3E}">
        <p14:creationId xmlns:p14="http://schemas.microsoft.com/office/powerpoint/2010/main" val="9049388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459BAEDA-97C5-1EEA-37E1-84243C1C0F15}"/>
              </a:ext>
            </a:extLst>
          </p:cNvPr>
          <p:cNvSpPr>
            <a:spLocks noGrp="1"/>
          </p:cNvSpPr>
          <p:nvPr>
            <p:ph type="dt" sz="half" idx="10"/>
          </p:nvPr>
        </p:nvSpPr>
        <p:spPr/>
        <p:txBody>
          <a:bodyPr/>
          <a:lstStyle/>
          <a:p>
            <a:fld id="{1B1E155C-296E-44D6-8E46-15354BBDFFC2}" type="datetimeFigureOut">
              <a:rPr lang="fr-FR" smtClean="0"/>
              <a:t>13/11/2025</a:t>
            </a:fld>
            <a:endParaRPr lang="fr-FR"/>
          </a:p>
        </p:txBody>
      </p:sp>
      <p:sp>
        <p:nvSpPr>
          <p:cNvPr id="3" name="Espace réservé du pied de page 2">
            <a:extLst>
              <a:ext uri="{FF2B5EF4-FFF2-40B4-BE49-F238E27FC236}">
                <a16:creationId xmlns:a16="http://schemas.microsoft.com/office/drawing/2014/main" id="{E8D5555B-5A40-EB96-9396-16459CF31D93}"/>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ACEF9299-1A52-B1EA-7AFC-B48BCFB032D0}"/>
              </a:ext>
            </a:extLst>
          </p:cNvPr>
          <p:cNvSpPr>
            <a:spLocks noGrp="1"/>
          </p:cNvSpPr>
          <p:nvPr>
            <p:ph type="sldNum" sz="quarter" idx="12"/>
          </p:nvPr>
        </p:nvSpPr>
        <p:spPr/>
        <p:txBody>
          <a:bodyPr/>
          <a:lstStyle/>
          <a:p>
            <a:fld id="{4994F7B6-BD6C-4915-9698-E65B717CE2FB}" type="slidenum">
              <a:rPr lang="fr-FR" smtClean="0"/>
              <a:t>‹N°›</a:t>
            </a:fld>
            <a:endParaRPr lang="fr-FR"/>
          </a:p>
        </p:txBody>
      </p:sp>
    </p:spTree>
    <p:extLst>
      <p:ext uri="{BB962C8B-B14F-4D97-AF65-F5344CB8AC3E}">
        <p14:creationId xmlns:p14="http://schemas.microsoft.com/office/powerpoint/2010/main" val="31945878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6D0FF6E-D51F-E10D-21A3-E0EB20D34782}"/>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7A68355A-2956-8622-2516-E6DD238E652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874475C3-D6DF-857C-B8C5-BB58B21EE73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BFCA7B00-7614-052C-0288-AF301DB5B7F5}"/>
              </a:ext>
            </a:extLst>
          </p:cNvPr>
          <p:cNvSpPr>
            <a:spLocks noGrp="1"/>
          </p:cNvSpPr>
          <p:nvPr>
            <p:ph type="dt" sz="half" idx="10"/>
          </p:nvPr>
        </p:nvSpPr>
        <p:spPr/>
        <p:txBody>
          <a:bodyPr/>
          <a:lstStyle/>
          <a:p>
            <a:fld id="{1B1E155C-296E-44D6-8E46-15354BBDFFC2}" type="datetimeFigureOut">
              <a:rPr lang="fr-FR" smtClean="0"/>
              <a:t>13/11/2025</a:t>
            </a:fld>
            <a:endParaRPr lang="fr-FR"/>
          </a:p>
        </p:txBody>
      </p:sp>
      <p:sp>
        <p:nvSpPr>
          <p:cNvPr id="6" name="Espace réservé du pied de page 5">
            <a:extLst>
              <a:ext uri="{FF2B5EF4-FFF2-40B4-BE49-F238E27FC236}">
                <a16:creationId xmlns:a16="http://schemas.microsoft.com/office/drawing/2014/main" id="{F8B09760-A7C0-BF20-A31D-A72B88063D44}"/>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6665DC76-91FF-3532-D390-AAC03BD3AE69}"/>
              </a:ext>
            </a:extLst>
          </p:cNvPr>
          <p:cNvSpPr>
            <a:spLocks noGrp="1"/>
          </p:cNvSpPr>
          <p:nvPr>
            <p:ph type="sldNum" sz="quarter" idx="12"/>
          </p:nvPr>
        </p:nvSpPr>
        <p:spPr/>
        <p:txBody>
          <a:bodyPr/>
          <a:lstStyle/>
          <a:p>
            <a:fld id="{4994F7B6-BD6C-4915-9698-E65B717CE2FB}" type="slidenum">
              <a:rPr lang="fr-FR" smtClean="0"/>
              <a:t>‹N°›</a:t>
            </a:fld>
            <a:endParaRPr lang="fr-FR"/>
          </a:p>
        </p:txBody>
      </p:sp>
    </p:spTree>
    <p:extLst>
      <p:ext uri="{BB962C8B-B14F-4D97-AF65-F5344CB8AC3E}">
        <p14:creationId xmlns:p14="http://schemas.microsoft.com/office/powerpoint/2010/main" val="34403664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6ADFBBB-D1A1-5D5C-9035-DF2D27436FF0}"/>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713D4AFD-765B-F482-3AAE-434F408D1F7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EC5FD167-18C2-35EF-B907-31719297682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7D7A22D7-D944-478A-097B-2379E6CCB0D6}"/>
              </a:ext>
            </a:extLst>
          </p:cNvPr>
          <p:cNvSpPr>
            <a:spLocks noGrp="1"/>
          </p:cNvSpPr>
          <p:nvPr>
            <p:ph type="dt" sz="half" idx="10"/>
          </p:nvPr>
        </p:nvSpPr>
        <p:spPr/>
        <p:txBody>
          <a:bodyPr/>
          <a:lstStyle/>
          <a:p>
            <a:fld id="{1B1E155C-296E-44D6-8E46-15354BBDFFC2}" type="datetimeFigureOut">
              <a:rPr lang="fr-FR" smtClean="0"/>
              <a:t>13/11/2025</a:t>
            </a:fld>
            <a:endParaRPr lang="fr-FR"/>
          </a:p>
        </p:txBody>
      </p:sp>
      <p:sp>
        <p:nvSpPr>
          <p:cNvPr id="6" name="Espace réservé du pied de page 5">
            <a:extLst>
              <a:ext uri="{FF2B5EF4-FFF2-40B4-BE49-F238E27FC236}">
                <a16:creationId xmlns:a16="http://schemas.microsoft.com/office/drawing/2014/main" id="{2E2B4E19-1CA3-F4C1-9277-A059EFE61612}"/>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C691CA22-6DA2-58DB-5AC5-F06713F95E58}"/>
              </a:ext>
            </a:extLst>
          </p:cNvPr>
          <p:cNvSpPr>
            <a:spLocks noGrp="1"/>
          </p:cNvSpPr>
          <p:nvPr>
            <p:ph type="sldNum" sz="quarter" idx="12"/>
          </p:nvPr>
        </p:nvSpPr>
        <p:spPr/>
        <p:txBody>
          <a:bodyPr/>
          <a:lstStyle/>
          <a:p>
            <a:fld id="{4994F7B6-BD6C-4915-9698-E65B717CE2FB}" type="slidenum">
              <a:rPr lang="fr-FR" smtClean="0"/>
              <a:t>‹N°›</a:t>
            </a:fld>
            <a:endParaRPr lang="fr-FR"/>
          </a:p>
        </p:txBody>
      </p:sp>
    </p:spTree>
    <p:extLst>
      <p:ext uri="{BB962C8B-B14F-4D97-AF65-F5344CB8AC3E}">
        <p14:creationId xmlns:p14="http://schemas.microsoft.com/office/powerpoint/2010/main" val="1986605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C16D379C-455D-0129-A4B7-99B3A537AF5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6EDF63C8-2DD4-EC57-0B4A-657B54D3202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3BE0FEFD-465B-DC71-C436-8D8A8F4DF72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B1E155C-296E-44D6-8E46-15354BBDFFC2}" type="datetimeFigureOut">
              <a:rPr lang="fr-FR" smtClean="0"/>
              <a:t>13/11/2025</a:t>
            </a:fld>
            <a:endParaRPr lang="fr-FR"/>
          </a:p>
        </p:txBody>
      </p:sp>
      <p:sp>
        <p:nvSpPr>
          <p:cNvPr id="5" name="Espace réservé du pied de page 4">
            <a:extLst>
              <a:ext uri="{FF2B5EF4-FFF2-40B4-BE49-F238E27FC236}">
                <a16:creationId xmlns:a16="http://schemas.microsoft.com/office/drawing/2014/main" id="{8C3C65A9-58F2-84EF-ED1F-2CD7E2D8CD6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A58CCB75-1A96-EB16-AFA1-AFD4B4BE56E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994F7B6-BD6C-4915-9698-E65B717CE2FB}" type="slidenum">
              <a:rPr lang="fr-FR" smtClean="0"/>
              <a:t>‹N°›</a:t>
            </a:fld>
            <a:endParaRPr lang="fr-FR"/>
          </a:p>
        </p:txBody>
      </p:sp>
    </p:spTree>
    <p:extLst>
      <p:ext uri="{BB962C8B-B14F-4D97-AF65-F5344CB8AC3E}">
        <p14:creationId xmlns:p14="http://schemas.microsoft.com/office/powerpoint/2010/main" val="8943481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180DE06-7362-4888-AADA-7AADD57AC4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2A0240F0-64AE-B414-4BF5-CBE90C1AA7AA}"/>
              </a:ext>
            </a:extLst>
          </p:cNvPr>
          <p:cNvSpPr>
            <a:spLocks noGrp="1"/>
          </p:cNvSpPr>
          <p:nvPr>
            <p:ph type="ctrTitle"/>
          </p:nvPr>
        </p:nvSpPr>
        <p:spPr>
          <a:xfrm>
            <a:off x="7331384" y="679730"/>
            <a:ext cx="4171994" cy="3932729"/>
          </a:xfrm>
        </p:spPr>
        <p:txBody>
          <a:bodyPr>
            <a:normAutofit/>
          </a:bodyPr>
          <a:lstStyle/>
          <a:p>
            <a:pPr algn="l"/>
            <a:r>
              <a:rPr lang="fr-CA" sz="5100"/>
              <a:t>LA COPROPRIETE ET LA JUSTICE</a:t>
            </a:r>
            <a:endParaRPr lang="fr-FR" sz="5100"/>
          </a:p>
        </p:txBody>
      </p:sp>
      <p:grpSp>
        <p:nvGrpSpPr>
          <p:cNvPr id="12" name="Group 11">
            <a:extLst>
              <a:ext uri="{FF2B5EF4-FFF2-40B4-BE49-F238E27FC236}">
                <a16:creationId xmlns:a16="http://schemas.microsoft.com/office/drawing/2014/main" id="{3AF6A671-C637-4547-85F4-51B6D188139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6200000">
            <a:off x="2218698" y="2733627"/>
            <a:ext cx="1340409" cy="5777807"/>
            <a:chOff x="329184" y="2"/>
            <a:chExt cx="524256" cy="5777807"/>
          </a:xfrm>
        </p:grpSpPr>
        <p:cxnSp>
          <p:nvCxnSpPr>
            <p:cNvPr id="13" name="Straight Connector 12">
              <a:extLst>
                <a:ext uri="{FF2B5EF4-FFF2-40B4-BE49-F238E27FC236}">
                  <a16:creationId xmlns:a16="http://schemas.microsoft.com/office/drawing/2014/main" id="{C575CF26-3D3C-4C5A-A2B7-00432016EF6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329184" y="5777809"/>
              <a:ext cx="521208" cy="0"/>
            </a:xfrm>
            <a:prstGeom prst="line">
              <a:avLst/>
            </a:prstGeom>
            <a:ln w="152400">
              <a:solidFill>
                <a:schemeClr val="accent4"/>
              </a:solidFill>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99413ED5-9ED4-4772-BCE4-2BCAE6B12E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184" y="2"/>
              <a:ext cx="524256" cy="566677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3" name="Sous-titre 2">
            <a:extLst>
              <a:ext uri="{FF2B5EF4-FFF2-40B4-BE49-F238E27FC236}">
                <a16:creationId xmlns:a16="http://schemas.microsoft.com/office/drawing/2014/main" id="{32721543-40B1-13C9-46E1-58E01083C0D2}"/>
              </a:ext>
            </a:extLst>
          </p:cNvPr>
          <p:cNvSpPr>
            <a:spLocks noGrp="1"/>
          </p:cNvSpPr>
          <p:nvPr>
            <p:ph type="subTitle" idx="1"/>
          </p:nvPr>
        </p:nvSpPr>
        <p:spPr>
          <a:xfrm>
            <a:off x="7331383" y="5227455"/>
            <a:ext cx="3876085" cy="857461"/>
          </a:xfrm>
        </p:spPr>
        <p:txBody>
          <a:bodyPr>
            <a:normAutofit/>
          </a:bodyPr>
          <a:lstStyle/>
          <a:p>
            <a:pPr algn="l"/>
            <a:r>
              <a:rPr lang="fr-CA" dirty="0"/>
              <a:t>Démystifier les procédures et éviter l’inaction</a:t>
            </a:r>
            <a:endParaRPr lang="fr-FR"/>
          </a:p>
        </p:txBody>
      </p:sp>
      <p:sp>
        <p:nvSpPr>
          <p:cNvPr id="16" name="Rectangle 15">
            <a:extLst>
              <a:ext uri="{FF2B5EF4-FFF2-40B4-BE49-F238E27FC236}">
                <a16:creationId xmlns:a16="http://schemas.microsoft.com/office/drawing/2014/main" id="{04357C93-F0CB-4A1C-8F77-4E90637898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8623" y="372533"/>
            <a:ext cx="6116779" cy="6068728"/>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Image 4" descr="Une image contenant texte, Police, Graphique, Bleu électrique">
            <a:extLst>
              <a:ext uri="{FF2B5EF4-FFF2-40B4-BE49-F238E27FC236}">
                <a16:creationId xmlns:a16="http://schemas.microsoft.com/office/drawing/2014/main" id="{A0927629-FAAF-7FD8-442D-A084243A812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2597" y="680673"/>
            <a:ext cx="5608830" cy="5496653"/>
          </a:xfrm>
          <a:prstGeom prst="rect">
            <a:avLst/>
          </a:prstGeom>
        </p:spPr>
      </p:pic>
    </p:spTree>
    <p:extLst>
      <p:ext uri="{BB962C8B-B14F-4D97-AF65-F5344CB8AC3E}">
        <p14:creationId xmlns:p14="http://schemas.microsoft.com/office/powerpoint/2010/main" val="14527042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BE59A6E4-4030-E416-4F7E-6D3243D19226}"/>
              </a:ext>
            </a:extLst>
          </p:cNvPr>
          <p:cNvSpPr>
            <a:spLocks noGrp="1"/>
          </p:cNvSpPr>
          <p:nvPr>
            <p:ph idx="1"/>
          </p:nvPr>
        </p:nvSpPr>
        <p:spPr>
          <a:xfrm>
            <a:off x="838200" y="594360"/>
            <a:ext cx="10515600" cy="5582603"/>
          </a:xfrm>
        </p:spPr>
        <p:txBody>
          <a:bodyPr/>
          <a:lstStyle/>
          <a:p>
            <a:pPr algn="just"/>
            <a:r>
              <a:rPr lang="fr-CA" u="sng" dirty="0"/>
              <a:t>Distinction : représentation obligatoire ou non</a:t>
            </a:r>
          </a:p>
          <a:p>
            <a:pPr marL="0" indent="0" algn="just">
              <a:buNone/>
            </a:pPr>
            <a:r>
              <a:rPr lang="fr-CA" dirty="0"/>
              <a:t>La représentation par Avocat est obligatoire en cas de litige dont le montant est supérieur à 10.000,00 Euros ou dont le montant est indéterminé.</a:t>
            </a:r>
          </a:p>
          <a:p>
            <a:pPr marL="0" indent="0" algn="just">
              <a:buNone/>
            </a:pPr>
            <a:r>
              <a:rPr lang="fr-CA" dirty="0"/>
              <a:t>Dans le cadre d’une demande d’expertise ou d’une demande sous astreinte, la représentation par Avocat est obligatoire.</a:t>
            </a:r>
          </a:p>
          <a:p>
            <a:pPr marL="0" indent="0" algn="just">
              <a:buNone/>
            </a:pPr>
            <a:endParaRPr lang="fr-CA" dirty="0"/>
          </a:p>
          <a:p>
            <a:pPr algn="just"/>
            <a:r>
              <a:rPr lang="fr-CA" u="sng" dirty="0"/>
              <a:t>Pas d’opposition mais complémentaire avec l’ARC</a:t>
            </a:r>
          </a:p>
          <a:p>
            <a:pPr marL="0" indent="0" algn="just">
              <a:buNone/>
            </a:pPr>
            <a:r>
              <a:rPr lang="fr-CA" dirty="0"/>
              <a:t>Le recours à un Avocat est souvent nécessaire, l’ARC ne pouvant intervenir devant les tribunaux.</a:t>
            </a:r>
          </a:p>
          <a:p>
            <a:pPr marL="0" indent="0">
              <a:buNone/>
            </a:pPr>
            <a:endParaRPr lang="fr-CA" dirty="0"/>
          </a:p>
        </p:txBody>
      </p:sp>
    </p:spTree>
    <p:extLst>
      <p:ext uri="{BB962C8B-B14F-4D97-AF65-F5344CB8AC3E}">
        <p14:creationId xmlns:p14="http://schemas.microsoft.com/office/powerpoint/2010/main" val="38212532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DDB64DC-8454-F5EF-7C0F-1CA0CCA11672}"/>
              </a:ext>
            </a:extLst>
          </p:cNvPr>
          <p:cNvSpPr>
            <a:spLocks noGrp="1"/>
          </p:cNvSpPr>
          <p:nvPr>
            <p:ph idx="1"/>
          </p:nvPr>
        </p:nvSpPr>
        <p:spPr>
          <a:xfrm>
            <a:off x="838200" y="777240"/>
            <a:ext cx="10515600" cy="5399723"/>
          </a:xfrm>
        </p:spPr>
        <p:txBody>
          <a:bodyPr>
            <a:normAutofit fontScale="85000" lnSpcReduction="20000"/>
          </a:bodyPr>
          <a:lstStyle/>
          <a:p>
            <a:pPr marL="228600" marR="0" lvl="0" indent="-228600" algn="just"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fr-CA" sz="2800" b="0" i="0" u="sng" strike="noStrike" kern="1200" cap="none" spc="0" normalizeH="0" baseline="0" noProof="0" dirty="0">
                <a:ln>
                  <a:noFill/>
                </a:ln>
                <a:solidFill>
                  <a:prstClr val="black"/>
                </a:solidFill>
                <a:effectLst/>
                <a:uLnTx/>
                <a:uFillTx/>
                <a:latin typeface="Aptos" panose="02110004020202020204"/>
                <a:ea typeface="+mn-ea"/>
                <a:cs typeface="+mn-cs"/>
              </a:rPr>
              <a:t>Vérifier la mission de l’Avocat et avancée du dossier</a:t>
            </a:r>
          </a:p>
          <a:p>
            <a:pPr marL="0" marR="0" lvl="0" indent="0" algn="just" defTabSz="914400" rtl="0" eaLnBrk="1" fontAlgn="auto" latinLnBrk="0" hangingPunct="1">
              <a:lnSpc>
                <a:spcPct val="90000"/>
              </a:lnSpc>
              <a:spcBef>
                <a:spcPts val="1000"/>
              </a:spcBef>
              <a:spcAft>
                <a:spcPts val="0"/>
              </a:spcAft>
              <a:buClrTx/>
              <a:buSzTx/>
              <a:buNone/>
              <a:tabLst/>
              <a:defRPr/>
            </a:pPr>
            <a:r>
              <a:rPr lang="fr-CA" dirty="0">
                <a:solidFill>
                  <a:prstClr val="black"/>
                </a:solidFill>
                <a:latin typeface="Aptos" panose="02110004020202020204"/>
              </a:rPr>
              <a:t>Au niveau du Conseil Syndical, vous pouvez (voire devez) demander la convention d’honoraires de l’Avocat afin de vérifier l’étendue exacte de sa mission et le montant de ses honoraires.</a:t>
            </a:r>
          </a:p>
          <a:p>
            <a:pPr marL="0" marR="0" lvl="0" indent="0" algn="just" defTabSz="914400" rtl="0" eaLnBrk="1" fontAlgn="auto" latinLnBrk="0" hangingPunct="1">
              <a:lnSpc>
                <a:spcPct val="90000"/>
              </a:lnSpc>
              <a:spcBef>
                <a:spcPts val="1000"/>
              </a:spcBef>
              <a:spcAft>
                <a:spcPts val="0"/>
              </a:spcAft>
              <a:buClrTx/>
              <a:buSzTx/>
              <a:buNone/>
              <a:tabLst/>
              <a:defRPr/>
            </a:pPr>
            <a:r>
              <a:rPr lang="fr-CA" dirty="0">
                <a:solidFill>
                  <a:prstClr val="black"/>
                </a:solidFill>
                <a:latin typeface="Aptos" panose="02110004020202020204"/>
              </a:rPr>
              <a:t>En outre, vous pouvez (devez) demander au Syndic de vous tenir informés de l’avancée de la procédure et de vous communiquer les conclusions (argumentaire) et pièces de l’Avocat du Syndicat des copropriétaires et de l’Avocat adverse.</a:t>
            </a:r>
          </a:p>
          <a:p>
            <a:pPr marL="0" marR="0" lvl="0" indent="0" algn="just" defTabSz="914400" rtl="0" eaLnBrk="1" fontAlgn="auto" latinLnBrk="0" hangingPunct="1">
              <a:lnSpc>
                <a:spcPct val="90000"/>
              </a:lnSpc>
              <a:spcBef>
                <a:spcPts val="1000"/>
              </a:spcBef>
              <a:spcAft>
                <a:spcPts val="0"/>
              </a:spcAft>
              <a:buClrTx/>
              <a:buSzTx/>
              <a:buNone/>
              <a:tabLst/>
              <a:defRPr/>
            </a:pPr>
            <a:endParaRPr kumimoji="0" lang="fr-CA" sz="28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228600" marR="0" lvl="0" indent="-228600" algn="just"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fr-CA" sz="2800" b="0" i="0" u="sng" strike="noStrike" kern="1200" cap="none" spc="0" normalizeH="0" baseline="0" noProof="0" dirty="0">
                <a:ln>
                  <a:noFill/>
                </a:ln>
                <a:solidFill>
                  <a:prstClr val="black"/>
                </a:solidFill>
                <a:effectLst/>
                <a:uLnTx/>
                <a:uFillTx/>
                <a:latin typeface="Aptos" panose="02110004020202020204"/>
                <a:ea typeface="+mn-ea"/>
                <a:cs typeface="+mn-cs"/>
              </a:rPr>
              <a:t>La convention d’honoraire</a:t>
            </a:r>
            <a:r>
              <a:rPr kumimoji="0" lang="fr-FR" sz="2800" b="0" i="0" u="sng" strike="noStrike" kern="1200" cap="none" spc="0" normalizeH="0" baseline="0" noProof="0" dirty="0">
                <a:ln>
                  <a:noFill/>
                </a:ln>
                <a:solidFill>
                  <a:prstClr val="black"/>
                </a:solidFill>
                <a:effectLst/>
                <a:uLnTx/>
                <a:uFillTx/>
                <a:latin typeface="Aptos" panose="02110004020202020204"/>
                <a:ea typeface="+mn-ea"/>
                <a:cs typeface="+mn-cs"/>
              </a:rPr>
              <a:t>: forfait ou à l’heure</a:t>
            </a:r>
          </a:p>
          <a:p>
            <a:pPr marL="0" marR="0" lvl="0" indent="0" algn="just" defTabSz="914400" rtl="0" eaLnBrk="1" fontAlgn="auto" latinLnBrk="0" hangingPunct="1">
              <a:lnSpc>
                <a:spcPct val="90000"/>
              </a:lnSpc>
              <a:spcBef>
                <a:spcPts val="1000"/>
              </a:spcBef>
              <a:spcAft>
                <a:spcPts val="0"/>
              </a:spcAft>
              <a:buClrTx/>
              <a:buSzTx/>
              <a:buNone/>
              <a:tabLst/>
              <a:defRPr/>
            </a:pPr>
            <a:r>
              <a:rPr lang="fr-FR" dirty="0">
                <a:solidFill>
                  <a:prstClr val="black"/>
                </a:solidFill>
                <a:latin typeface="Aptos" panose="02110004020202020204"/>
              </a:rPr>
              <a:t>Il convient d’être vigilant sur le montant des honoraires afin d’éviter les procédures trop onéreuses.</a:t>
            </a:r>
          </a:p>
          <a:p>
            <a:pPr marL="0" marR="0" lvl="0" indent="0" algn="just" defTabSz="914400" rtl="0" eaLnBrk="1" fontAlgn="auto" latinLnBrk="0" hangingPunct="1">
              <a:lnSpc>
                <a:spcPct val="90000"/>
              </a:lnSpc>
              <a:spcBef>
                <a:spcPts val="1000"/>
              </a:spcBef>
              <a:spcAft>
                <a:spcPts val="0"/>
              </a:spcAft>
              <a:buClrTx/>
              <a:buSzTx/>
              <a:buNone/>
              <a:tabLst/>
              <a:defRPr/>
            </a:pPr>
            <a:r>
              <a:rPr kumimoji="0" lang="fr-FR" sz="2800" b="0" i="0" u="none" strike="noStrike" kern="1200" cap="none" spc="0" normalizeH="0" baseline="0" noProof="0" dirty="0">
                <a:ln>
                  <a:noFill/>
                </a:ln>
                <a:solidFill>
                  <a:prstClr val="black"/>
                </a:solidFill>
                <a:effectLst/>
                <a:uLnTx/>
                <a:uFillTx/>
                <a:latin typeface="Aptos" panose="02110004020202020204"/>
                <a:ea typeface="+mn-ea"/>
                <a:cs typeface="+mn-cs"/>
              </a:rPr>
              <a:t>Si l’Avocat se fait payer à l’heure, il est préférable de prévoir un palier d’honoraires (voire plusieurs) au-delà</a:t>
            </a:r>
            <a:r>
              <a:rPr lang="fr-FR" dirty="0">
                <a:solidFill>
                  <a:prstClr val="black"/>
                </a:solidFill>
                <a:latin typeface="Aptos" panose="02110004020202020204"/>
              </a:rPr>
              <a:t> duquel le consentement du Conseil Syndical est nécessaire pour poursuivre la procédure.</a:t>
            </a:r>
          </a:p>
          <a:p>
            <a:pPr marL="0" marR="0" lvl="0" indent="0" algn="just" defTabSz="914400" rtl="0" eaLnBrk="1" fontAlgn="auto" latinLnBrk="0" hangingPunct="1">
              <a:lnSpc>
                <a:spcPct val="90000"/>
              </a:lnSpc>
              <a:spcBef>
                <a:spcPts val="1000"/>
              </a:spcBef>
              <a:spcAft>
                <a:spcPts val="0"/>
              </a:spcAft>
              <a:buClrTx/>
              <a:buSzTx/>
              <a:buNone/>
              <a:tabLst/>
              <a:defRPr/>
            </a:pPr>
            <a:r>
              <a:rPr kumimoji="0" lang="fr-FR" sz="2800" b="0" i="0" u="none" strike="noStrike" kern="1200" cap="none" spc="0" normalizeH="0" baseline="0" noProof="0" dirty="0">
                <a:ln>
                  <a:noFill/>
                </a:ln>
                <a:solidFill>
                  <a:prstClr val="black"/>
                </a:solidFill>
                <a:effectLst/>
                <a:uLnTx/>
                <a:uFillTx/>
                <a:latin typeface="Aptos" panose="02110004020202020204"/>
                <a:ea typeface="+mn-ea"/>
                <a:cs typeface="+mn-cs"/>
              </a:rPr>
              <a:t>Il faut également penser, le cas échéant, à actionner l’assurance de protection juridique.</a:t>
            </a:r>
          </a:p>
          <a:p>
            <a:endParaRPr lang="fr-FR" dirty="0"/>
          </a:p>
        </p:txBody>
      </p:sp>
    </p:spTree>
    <p:extLst>
      <p:ext uri="{BB962C8B-B14F-4D97-AF65-F5344CB8AC3E}">
        <p14:creationId xmlns:p14="http://schemas.microsoft.com/office/powerpoint/2010/main" val="24577939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0F57B77-A34C-B0B6-34CB-2BD128DBB708}"/>
              </a:ext>
            </a:extLst>
          </p:cNvPr>
          <p:cNvSpPr>
            <a:spLocks noGrp="1"/>
          </p:cNvSpPr>
          <p:nvPr>
            <p:ph type="title"/>
          </p:nvPr>
        </p:nvSpPr>
        <p:spPr/>
        <p:txBody>
          <a:bodyPr/>
          <a:lstStyle/>
          <a:p>
            <a:pPr algn="ctr"/>
            <a:r>
              <a:rPr lang="fr-FR" dirty="0"/>
              <a:t>RAPPELS </a:t>
            </a:r>
          </a:p>
        </p:txBody>
      </p:sp>
      <p:sp>
        <p:nvSpPr>
          <p:cNvPr id="3" name="Espace réservé du contenu 2">
            <a:extLst>
              <a:ext uri="{FF2B5EF4-FFF2-40B4-BE49-F238E27FC236}">
                <a16:creationId xmlns:a16="http://schemas.microsoft.com/office/drawing/2014/main" id="{9180522C-764C-9F1A-E44B-625B8EC708C5}"/>
              </a:ext>
            </a:extLst>
          </p:cNvPr>
          <p:cNvSpPr>
            <a:spLocks noGrp="1"/>
          </p:cNvSpPr>
          <p:nvPr>
            <p:ph idx="1"/>
          </p:nvPr>
        </p:nvSpPr>
        <p:spPr>
          <a:xfrm>
            <a:off x="838200" y="1490472"/>
            <a:ext cx="10515600" cy="4686491"/>
          </a:xfrm>
        </p:spPr>
        <p:txBody>
          <a:bodyPr>
            <a:normAutofit fontScale="92500" lnSpcReduction="20000"/>
          </a:bodyPr>
          <a:lstStyle/>
          <a:p>
            <a:pPr algn="just"/>
            <a:r>
              <a:rPr lang="fr-FR" dirty="0"/>
              <a:t>Le Syndicat des copropriétaires peut bénéficier d’une assurance de protection juridique qui prend en charge tout ou partie des frais d’Avocat et de procédure.</a:t>
            </a:r>
          </a:p>
          <a:p>
            <a:pPr algn="just"/>
            <a:r>
              <a:rPr lang="fr-FR" dirty="0"/>
              <a:t>Le décret du 23 mai 2019 prévoit, en son article 3 :</a:t>
            </a:r>
          </a:p>
          <a:p>
            <a:pPr marL="0" indent="0" algn="just">
              <a:buNone/>
            </a:pPr>
            <a:r>
              <a:rPr lang="fr-FR" dirty="0"/>
              <a:t>« </a:t>
            </a:r>
            <a:r>
              <a:rPr lang="fr-FR" i="1" dirty="0"/>
              <a:t>La liste minimale des documents relatifs à la gestion de l'immeuble mis à disposition par le syndic professionnel dans l'espace en ligne sécurisé accessible aux seuls membres du conseil syndical, pour l'exercice de leurs missions d'assistance et de contrôle définies à l'article 21 de la loi du 10 juillet 1965 susvisée, est la suivante :</a:t>
            </a:r>
          </a:p>
          <a:p>
            <a:pPr marL="0" indent="0" algn="just">
              <a:buNone/>
            </a:pPr>
            <a:r>
              <a:rPr lang="fr-FR" i="1" dirty="0"/>
              <a:t>(…)</a:t>
            </a:r>
          </a:p>
          <a:p>
            <a:pPr marL="0" indent="0" algn="just">
              <a:buNone/>
            </a:pPr>
            <a:r>
              <a:rPr lang="fr-FR" i="1" dirty="0"/>
              <a:t>3° Les assignations en justice délivrées au nom du syndicat des copropriétaires relatives aux procédures judiciaires en cours et les décisions de justice dont les délais de recours n'ont pas expiré ;</a:t>
            </a:r>
          </a:p>
          <a:p>
            <a:pPr marL="0" indent="0" algn="just">
              <a:buNone/>
            </a:pPr>
            <a:r>
              <a:rPr lang="fr-FR" i="1" dirty="0"/>
              <a:t>(…) </a:t>
            </a:r>
            <a:r>
              <a:rPr lang="fr-FR" dirty="0"/>
              <a:t>».</a:t>
            </a:r>
          </a:p>
        </p:txBody>
      </p:sp>
    </p:spTree>
    <p:extLst>
      <p:ext uri="{BB962C8B-B14F-4D97-AF65-F5344CB8AC3E}">
        <p14:creationId xmlns:p14="http://schemas.microsoft.com/office/powerpoint/2010/main" val="35188638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180DE06-7362-4888-AADA-7AADD57AC4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C1156E7A-84A0-8960-1BF3-4F2C5D128176}"/>
              </a:ext>
            </a:extLst>
          </p:cNvPr>
          <p:cNvSpPr>
            <a:spLocks noGrp="1"/>
          </p:cNvSpPr>
          <p:nvPr>
            <p:ph type="title"/>
          </p:nvPr>
        </p:nvSpPr>
        <p:spPr>
          <a:xfrm>
            <a:off x="7331384" y="679730"/>
            <a:ext cx="4171994" cy="3932729"/>
          </a:xfrm>
        </p:spPr>
        <p:txBody>
          <a:bodyPr vert="horz" lIns="91440" tIns="45720" rIns="91440" bIns="45720" rtlCol="0" anchor="b">
            <a:normAutofit/>
          </a:bodyPr>
          <a:lstStyle/>
          <a:p>
            <a:r>
              <a:rPr lang="en-US" sz="6000" kern="1200">
                <a:solidFill>
                  <a:schemeClr val="tx1"/>
                </a:solidFill>
                <a:latin typeface="+mj-lt"/>
                <a:ea typeface="+mj-ea"/>
                <a:cs typeface="+mj-cs"/>
              </a:rPr>
              <a:t>Quel est le rôle de chacun ?</a:t>
            </a:r>
          </a:p>
        </p:txBody>
      </p:sp>
      <p:grpSp>
        <p:nvGrpSpPr>
          <p:cNvPr id="11" name="Group 10">
            <a:extLst>
              <a:ext uri="{FF2B5EF4-FFF2-40B4-BE49-F238E27FC236}">
                <a16:creationId xmlns:a16="http://schemas.microsoft.com/office/drawing/2014/main" id="{3AF6A671-C637-4547-85F4-51B6D188139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6200000">
            <a:off x="2218698" y="2733627"/>
            <a:ext cx="1340409" cy="5777807"/>
            <a:chOff x="329184" y="2"/>
            <a:chExt cx="524256" cy="5777807"/>
          </a:xfrm>
        </p:grpSpPr>
        <p:cxnSp>
          <p:nvCxnSpPr>
            <p:cNvPr id="12" name="Straight Connector 11">
              <a:extLst>
                <a:ext uri="{FF2B5EF4-FFF2-40B4-BE49-F238E27FC236}">
                  <a16:creationId xmlns:a16="http://schemas.microsoft.com/office/drawing/2014/main" id="{C575CF26-3D3C-4C5A-A2B7-00432016EF6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329184" y="5777809"/>
              <a:ext cx="521208" cy="0"/>
            </a:xfrm>
            <a:prstGeom prst="line">
              <a:avLst/>
            </a:prstGeom>
            <a:ln w="152400">
              <a:solidFill>
                <a:schemeClr val="accent4"/>
              </a:solidFill>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99413ED5-9ED4-4772-BCE4-2BCAE6B12E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184" y="2"/>
              <a:ext cx="524256" cy="566677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5" name="Rectangle 14">
            <a:extLst>
              <a:ext uri="{FF2B5EF4-FFF2-40B4-BE49-F238E27FC236}">
                <a16:creationId xmlns:a16="http://schemas.microsoft.com/office/drawing/2014/main" id="{04357C93-F0CB-4A1C-8F77-4E90637898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8623" y="372533"/>
            <a:ext cx="6116779" cy="6068728"/>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Image 3" descr="Une image contenant texte, Police, Graphique, Bleu électrique&#10;&#10;Le contenu généré par l’IA peut être incorrect.">
            <a:extLst>
              <a:ext uri="{FF2B5EF4-FFF2-40B4-BE49-F238E27FC236}">
                <a16:creationId xmlns:a16="http://schemas.microsoft.com/office/drawing/2014/main" id="{2F62D61F-6229-D4F3-475C-44B34E48A14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2597" y="680673"/>
            <a:ext cx="5608830" cy="5496653"/>
          </a:xfrm>
          <a:prstGeom prst="rect">
            <a:avLst/>
          </a:prstGeom>
        </p:spPr>
      </p:pic>
    </p:spTree>
    <p:extLst>
      <p:ext uri="{BB962C8B-B14F-4D97-AF65-F5344CB8AC3E}">
        <p14:creationId xmlns:p14="http://schemas.microsoft.com/office/powerpoint/2010/main" val="32732826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336BFC18-5CF6-A26B-4F3C-0A6F51FCB414}"/>
              </a:ext>
            </a:extLst>
          </p:cNvPr>
          <p:cNvSpPr>
            <a:spLocks noGrp="1"/>
          </p:cNvSpPr>
          <p:nvPr>
            <p:ph idx="1"/>
          </p:nvPr>
        </p:nvSpPr>
        <p:spPr>
          <a:xfrm>
            <a:off x="835152" y="731520"/>
            <a:ext cx="10515600" cy="5310506"/>
          </a:xfrm>
        </p:spPr>
        <p:txBody>
          <a:bodyPr>
            <a:normAutofit fontScale="92500" lnSpcReduction="20000"/>
          </a:bodyPr>
          <a:lstStyle/>
          <a:p>
            <a:pPr algn="just"/>
            <a:r>
              <a:rPr lang="fr-CA" u="sng" dirty="0"/>
              <a:t>Le Syndicat des copropriétaires et le Conseil Syndical :</a:t>
            </a:r>
          </a:p>
          <a:p>
            <a:pPr marL="0" indent="0" algn="just">
              <a:buNone/>
            </a:pPr>
            <a:r>
              <a:rPr lang="fr-CA" dirty="0"/>
              <a:t>Article 15, alinéas 1 et 3, de la Loi du 10 juillet 1965 : </a:t>
            </a:r>
          </a:p>
          <a:p>
            <a:pPr marL="0" indent="0" algn="just">
              <a:buNone/>
            </a:pPr>
            <a:r>
              <a:rPr lang="fr-CA" dirty="0"/>
              <a:t>« </a:t>
            </a:r>
            <a:r>
              <a:rPr lang="fr-FR" i="1" dirty="0"/>
              <a:t>Le syndicat a qualité pour agir en justice, tant en demandant qu'en défendant, même contre certains des copropriétaires ; il peut notamment agir, conjointement ou non avec un ou plusieurs de ces derniers, en vue de la sauvegarde des droits afférents à l'immeuble.</a:t>
            </a:r>
          </a:p>
          <a:p>
            <a:pPr marL="0" indent="0" algn="just">
              <a:buNone/>
            </a:pPr>
            <a:r>
              <a:rPr lang="fr-FR" i="1" dirty="0"/>
              <a:t>(…)</a:t>
            </a:r>
          </a:p>
          <a:p>
            <a:pPr marL="0" indent="0" algn="just">
              <a:buNone/>
            </a:pPr>
            <a:r>
              <a:rPr lang="fr-FR" i="1" dirty="0"/>
              <a:t>En cas de carence ou d'inaction du syndic, le président du conseil syndical peut également, sur délégation expresse de l'assemblée générale, exercer une action contre le syndic, en réparation du préjudice subi par le syndicat des copropriétaires. Lorsque la copropriété n'a pas de conseil syndical, cette action peut être exercée par un ou plusieurs copropriétaires représentant au moins un quart des voix de tous les copropriétaires.</a:t>
            </a:r>
          </a:p>
          <a:p>
            <a:pPr marL="0" indent="0" algn="just">
              <a:buNone/>
            </a:pPr>
            <a:r>
              <a:rPr lang="fr-FR" i="1" dirty="0"/>
              <a:t>(…) </a:t>
            </a:r>
            <a:r>
              <a:rPr lang="fr-FR" dirty="0"/>
              <a:t>»</a:t>
            </a:r>
            <a:endParaRPr lang="fr-CA" dirty="0"/>
          </a:p>
          <a:p>
            <a:pPr marL="0" indent="0">
              <a:buNone/>
            </a:pPr>
            <a:endParaRPr lang="fr-FR" dirty="0"/>
          </a:p>
        </p:txBody>
      </p:sp>
    </p:spTree>
    <p:extLst>
      <p:ext uri="{BB962C8B-B14F-4D97-AF65-F5344CB8AC3E}">
        <p14:creationId xmlns:p14="http://schemas.microsoft.com/office/powerpoint/2010/main" val="34981883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7A901851-0764-16AE-FB75-0ACE57AAE629}"/>
              </a:ext>
            </a:extLst>
          </p:cNvPr>
          <p:cNvSpPr>
            <a:spLocks noGrp="1"/>
          </p:cNvSpPr>
          <p:nvPr>
            <p:ph idx="1"/>
          </p:nvPr>
        </p:nvSpPr>
        <p:spPr>
          <a:xfrm>
            <a:off x="838200" y="557784"/>
            <a:ext cx="10515600" cy="5619179"/>
          </a:xfrm>
        </p:spPr>
        <p:txBody>
          <a:bodyPr>
            <a:normAutofit fontScale="92500" lnSpcReduction="10000"/>
          </a:bodyPr>
          <a:lstStyle/>
          <a:p>
            <a:r>
              <a:rPr lang="fr-FR" u="sng" dirty="0"/>
              <a:t>Le Syndic :</a:t>
            </a:r>
          </a:p>
          <a:p>
            <a:pPr marL="0" indent="0">
              <a:buNone/>
            </a:pPr>
            <a:r>
              <a:rPr lang="fr-FR" dirty="0"/>
              <a:t>Article 18 de la Loi du 10 juillet 1965 :</a:t>
            </a:r>
          </a:p>
          <a:p>
            <a:pPr marL="0" indent="0" algn="just">
              <a:buNone/>
            </a:pPr>
            <a:r>
              <a:rPr lang="fr-FR" dirty="0"/>
              <a:t>« </a:t>
            </a:r>
            <a:r>
              <a:rPr lang="fr-FR" i="1" dirty="0"/>
              <a:t>I.-Indépendamment des pouvoirs qui lui sont conférés par d'autres dispositions de la présente loi ou par une délibération spéciale de l'assemblée générale, le syndic est chargé, dans les conditions qui seront éventuellement définies par le décret prévu à l'article 47 ci-dessous :</a:t>
            </a:r>
          </a:p>
          <a:p>
            <a:pPr marL="0" indent="0" algn="just">
              <a:buNone/>
            </a:pPr>
            <a:r>
              <a:rPr lang="fr-FR" i="1" dirty="0"/>
              <a:t>(…)</a:t>
            </a:r>
          </a:p>
          <a:p>
            <a:pPr marL="0" indent="0" algn="just">
              <a:buNone/>
            </a:pPr>
            <a:r>
              <a:rPr lang="fr-FR" i="1" dirty="0"/>
              <a:t>-de représenter le syndicat dans tous les actes civils et en justice dans les cas mentionnés aux articles 15 et 16 de la présente loi, ainsi que pour la publication de l'état descriptif de division et du règlement de copropriété ou des modifications apportées à ces actes, sans que soit nécessaire l'intervention de chaque copropriétaire à l'acte ou à la réquisition de publication ;</a:t>
            </a:r>
          </a:p>
          <a:p>
            <a:pPr marL="0" indent="0" algn="just">
              <a:buNone/>
            </a:pPr>
            <a:r>
              <a:rPr lang="fr-FR" i="1" dirty="0"/>
              <a:t>(…) </a:t>
            </a:r>
            <a:r>
              <a:rPr lang="fr-FR" dirty="0"/>
              <a:t>».</a:t>
            </a:r>
          </a:p>
        </p:txBody>
      </p:sp>
    </p:spTree>
    <p:extLst>
      <p:ext uri="{BB962C8B-B14F-4D97-AF65-F5344CB8AC3E}">
        <p14:creationId xmlns:p14="http://schemas.microsoft.com/office/powerpoint/2010/main" val="40734612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5B32CC6B-2342-963E-58AF-2EC3238E9C41}"/>
              </a:ext>
            </a:extLst>
          </p:cNvPr>
          <p:cNvSpPr>
            <a:spLocks noGrp="1"/>
          </p:cNvSpPr>
          <p:nvPr>
            <p:ph idx="1"/>
          </p:nvPr>
        </p:nvSpPr>
        <p:spPr>
          <a:xfrm>
            <a:off x="838200" y="804672"/>
            <a:ext cx="10515600" cy="5372291"/>
          </a:xfrm>
        </p:spPr>
        <p:txBody>
          <a:bodyPr>
            <a:normAutofit fontScale="85000" lnSpcReduction="20000"/>
          </a:bodyPr>
          <a:lstStyle/>
          <a:p>
            <a:pPr marL="0" indent="0">
              <a:buNone/>
            </a:pPr>
            <a:r>
              <a:rPr lang="fr-FR" dirty="0"/>
              <a:t>Article 55 du Décret du 17 mars 1967 :</a:t>
            </a:r>
          </a:p>
          <a:p>
            <a:pPr marL="0" indent="0" algn="just">
              <a:buNone/>
            </a:pPr>
            <a:r>
              <a:rPr lang="fr-FR" dirty="0"/>
              <a:t>« </a:t>
            </a:r>
            <a:r>
              <a:rPr lang="fr-FR" i="1" dirty="0"/>
              <a:t>Le syndic ne peut agir en justice au nom du syndicat sans y avoir été autorisé par une décision de l'assemblée générale.</a:t>
            </a:r>
          </a:p>
          <a:p>
            <a:pPr marL="0" indent="0" algn="just">
              <a:buNone/>
            </a:pPr>
            <a:r>
              <a:rPr lang="fr-FR" i="1" dirty="0"/>
              <a:t>Seuls les copropriétaires peuvent se prévaloir de l'absence d'autorisation du syndic à agir en justice.</a:t>
            </a:r>
          </a:p>
          <a:p>
            <a:pPr marL="0" indent="0" algn="just">
              <a:buNone/>
            </a:pPr>
            <a:r>
              <a:rPr lang="fr-FR" i="1" dirty="0"/>
              <a:t>Une telle autorisation n'est pas nécessaire pour les actions en recouvrement de créance, la mise en œuvre des voies d'exécution forcée à l'exception de la saisie en vue de la vente d'un lot, les mesures conservatoires, l'opposition aux travaux permettant la recharge normale des véhicules électriques prévue à l'article R. 136-2 du code de la construction et de l'habitation et les demandes qui relèvent des pouvoirs de juge des référés, ainsi que pour défendre aux actions intentées contre le syndicat. Elle n'est pas non plus nécessaire lorsque le président du tribunal judiciaire est saisi en application des premiers alinéas des articles 29-1A et 29-1 de la loi du 10 juillet 1965 ou du premier alinéa de l'article L. 615-6 du code de la construction et de l'habitation.</a:t>
            </a:r>
          </a:p>
          <a:p>
            <a:pPr marL="0" indent="0" algn="just">
              <a:buNone/>
            </a:pPr>
            <a:r>
              <a:rPr lang="fr-FR" i="1" dirty="0"/>
              <a:t>Dans tous les cas, le syndic rend compte à la prochaine assemblée générale des actions introduites </a:t>
            </a:r>
            <a:r>
              <a:rPr lang="fr-FR" dirty="0"/>
              <a:t>».</a:t>
            </a:r>
          </a:p>
        </p:txBody>
      </p:sp>
    </p:spTree>
    <p:extLst>
      <p:ext uri="{BB962C8B-B14F-4D97-AF65-F5344CB8AC3E}">
        <p14:creationId xmlns:p14="http://schemas.microsoft.com/office/powerpoint/2010/main" val="41382680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8F294339-B8C8-94DE-569A-431AB5F637E0}"/>
              </a:ext>
            </a:extLst>
          </p:cNvPr>
          <p:cNvSpPr>
            <a:spLocks noGrp="1"/>
          </p:cNvSpPr>
          <p:nvPr>
            <p:ph idx="1"/>
          </p:nvPr>
        </p:nvSpPr>
        <p:spPr>
          <a:xfrm>
            <a:off x="838200" y="649224"/>
            <a:ext cx="10515600" cy="5527739"/>
          </a:xfrm>
        </p:spPr>
        <p:txBody>
          <a:bodyPr/>
          <a:lstStyle/>
          <a:p>
            <a:r>
              <a:rPr lang="fr-FR" u="sng" dirty="0"/>
              <a:t>Le copropriétaire :</a:t>
            </a:r>
          </a:p>
          <a:p>
            <a:pPr marL="0" indent="0">
              <a:buNone/>
            </a:pPr>
            <a:r>
              <a:rPr lang="fr-FR" dirty="0"/>
              <a:t>Article 15, alinéa 2, de la Loi du 10 juillet 1965 :</a:t>
            </a:r>
          </a:p>
          <a:p>
            <a:pPr marL="0" indent="0" algn="just">
              <a:buNone/>
            </a:pPr>
            <a:r>
              <a:rPr lang="fr-FR" dirty="0"/>
              <a:t>« </a:t>
            </a:r>
            <a:r>
              <a:rPr lang="fr-FR" i="1" dirty="0"/>
              <a:t>Tout copropriétaire peut néanmoins exercer seul les actions concernant la propriété ou la jouissance de son lot, à charge d'en informer le syndic </a:t>
            </a:r>
            <a:r>
              <a:rPr lang="fr-FR" dirty="0"/>
              <a:t>».</a:t>
            </a:r>
          </a:p>
          <a:p>
            <a:pPr marL="0" indent="0" algn="just">
              <a:buNone/>
            </a:pPr>
            <a:r>
              <a:rPr lang="fr-FR" dirty="0"/>
              <a:t>Un copropriétaire peut agir contre le Syndicat des copropriétaires en cas de contestation de ses charges notamment, ou dans le cadre d’une contestation de résolution de PV d’AG.</a:t>
            </a:r>
          </a:p>
          <a:p>
            <a:pPr marL="0" indent="0" algn="just">
              <a:buNone/>
            </a:pPr>
            <a:r>
              <a:rPr lang="fr-FR" dirty="0"/>
              <a:t>Rappel : un copropriétaire peut contester le montant de ses charges ou leur répartition pendant 5 ans (articles 45-1 du décret du 17 mars 1967 et article 42 de la Loi du 10 juillet 1965).</a:t>
            </a:r>
          </a:p>
        </p:txBody>
      </p:sp>
    </p:spTree>
    <p:extLst>
      <p:ext uri="{BB962C8B-B14F-4D97-AF65-F5344CB8AC3E}">
        <p14:creationId xmlns:p14="http://schemas.microsoft.com/office/powerpoint/2010/main" val="36582596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180DE06-7362-4888-AADA-7AADD57AC4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ECA145E0-8D1A-8347-F8B8-A232BEAD861F}"/>
              </a:ext>
            </a:extLst>
          </p:cNvPr>
          <p:cNvSpPr>
            <a:spLocks noGrp="1"/>
          </p:cNvSpPr>
          <p:nvPr>
            <p:ph type="title"/>
          </p:nvPr>
        </p:nvSpPr>
        <p:spPr>
          <a:xfrm>
            <a:off x="7331384" y="679730"/>
            <a:ext cx="4171994" cy="3932729"/>
          </a:xfrm>
        </p:spPr>
        <p:txBody>
          <a:bodyPr vert="horz" lIns="91440" tIns="45720" rIns="91440" bIns="45720" rtlCol="0" anchor="b">
            <a:normAutofit/>
          </a:bodyPr>
          <a:lstStyle/>
          <a:p>
            <a:r>
              <a:rPr lang="en-US" sz="6000" kern="1200">
                <a:solidFill>
                  <a:schemeClr val="tx1"/>
                </a:solidFill>
                <a:latin typeface="+mj-lt"/>
                <a:ea typeface="+mj-ea"/>
                <a:cs typeface="+mj-cs"/>
              </a:rPr>
              <a:t>Les copropriétés en difficulté</a:t>
            </a:r>
          </a:p>
        </p:txBody>
      </p:sp>
      <p:grpSp>
        <p:nvGrpSpPr>
          <p:cNvPr id="11" name="Group 10">
            <a:extLst>
              <a:ext uri="{FF2B5EF4-FFF2-40B4-BE49-F238E27FC236}">
                <a16:creationId xmlns:a16="http://schemas.microsoft.com/office/drawing/2014/main" id="{3AF6A671-C637-4547-85F4-51B6D188139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6200000">
            <a:off x="2218698" y="2733627"/>
            <a:ext cx="1340409" cy="5777807"/>
            <a:chOff x="329184" y="2"/>
            <a:chExt cx="524256" cy="5777807"/>
          </a:xfrm>
        </p:grpSpPr>
        <p:cxnSp>
          <p:nvCxnSpPr>
            <p:cNvPr id="12" name="Straight Connector 11">
              <a:extLst>
                <a:ext uri="{FF2B5EF4-FFF2-40B4-BE49-F238E27FC236}">
                  <a16:creationId xmlns:a16="http://schemas.microsoft.com/office/drawing/2014/main" id="{C575CF26-3D3C-4C5A-A2B7-00432016EF6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329184" y="5777809"/>
              <a:ext cx="521208" cy="0"/>
            </a:xfrm>
            <a:prstGeom prst="line">
              <a:avLst/>
            </a:prstGeom>
            <a:ln w="152400">
              <a:solidFill>
                <a:schemeClr val="accent4"/>
              </a:solidFill>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99413ED5-9ED4-4772-BCE4-2BCAE6B12E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184" y="2"/>
              <a:ext cx="524256" cy="566677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5" name="Rectangle 14">
            <a:extLst>
              <a:ext uri="{FF2B5EF4-FFF2-40B4-BE49-F238E27FC236}">
                <a16:creationId xmlns:a16="http://schemas.microsoft.com/office/drawing/2014/main" id="{04357C93-F0CB-4A1C-8F77-4E90637898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8623" y="372533"/>
            <a:ext cx="6116779" cy="6068728"/>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Image 3" descr="Une image contenant texte, Police, Graphique, Bleu électrique&#10;&#10;Le contenu généré par l’IA peut être incorrect.">
            <a:extLst>
              <a:ext uri="{FF2B5EF4-FFF2-40B4-BE49-F238E27FC236}">
                <a16:creationId xmlns:a16="http://schemas.microsoft.com/office/drawing/2014/main" id="{D49A976C-E160-8397-FB50-0FB6930C090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2597" y="680673"/>
            <a:ext cx="5608830" cy="5496653"/>
          </a:xfrm>
          <a:prstGeom prst="rect">
            <a:avLst/>
          </a:prstGeom>
        </p:spPr>
      </p:pic>
    </p:spTree>
    <p:extLst>
      <p:ext uri="{BB962C8B-B14F-4D97-AF65-F5344CB8AC3E}">
        <p14:creationId xmlns:p14="http://schemas.microsoft.com/office/powerpoint/2010/main" val="2702722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4D3BD654-BEB7-7322-ABC0-8EDCAE4176A0}"/>
              </a:ext>
            </a:extLst>
          </p:cNvPr>
          <p:cNvSpPr>
            <a:spLocks noGrp="1"/>
          </p:cNvSpPr>
          <p:nvPr>
            <p:ph idx="1"/>
          </p:nvPr>
        </p:nvSpPr>
        <p:spPr>
          <a:xfrm>
            <a:off x="838200" y="749808"/>
            <a:ext cx="10515600" cy="5427155"/>
          </a:xfrm>
        </p:spPr>
        <p:txBody>
          <a:bodyPr>
            <a:normAutofit fontScale="92500"/>
          </a:bodyPr>
          <a:lstStyle/>
          <a:p>
            <a:pPr marL="0" indent="0">
              <a:buNone/>
            </a:pPr>
            <a:r>
              <a:rPr lang="fr-FR" dirty="0"/>
              <a:t>Article 29-1 A, alinéa 1, de la Loi du 10 juillet 1965 :  </a:t>
            </a:r>
          </a:p>
          <a:p>
            <a:pPr marL="0" indent="0" algn="just">
              <a:buNone/>
            </a:pPr>
            <a:r>
              <a:rPr lang="fr-FR" dirty="0"/>
              <a:t>« </a:t>
            </a:r>
            <a:r>
              <a:rPr lang="fr-FR" i="1" dirty="0"/>
              <a:t>Lorsqu'à la clôture des comptes les impayés atteignent 25 % des sommes exigibles en vertu des articles 14-1 et 14-2-1 ou en l'absence de vote de l'assemblée générale sur l'approbation des comptes depuis au moins deux ans, le syndic en informe le conseil syndical et saisit sur requête le juge d'une demande de désignation d'un mandataire ad hoc. Pour les copropriétés de plus de deux cents lots, le pourcentage des impayés déclenchant la saisine est fixé à 15 % </a:t>
            </a:r>
            <a:r>
              <a:rPr lang="fr-FR" dirty="0"/>
              <a:t>».</a:t>
            </a:r>
          </a:p>
          <a:p>
            <a:pPr marL="0" indent="0" algn="just">
              <a:buNone/>
            </a:pPr>
            <a:r>
              <a:rPr lang="fr-FR" dirty="0"/>
              <a:t>L’article 61-3 du Décret du 17 mars 1967 précise que la demande est portée devant le Président du Tribunal judiciaire du lieu de situation de l’immeuble.</a:t>
            </a:r>
          </a:p>
          <a:p>
            <a:pPr marL="0" indent="0" algn="just">
              <a:buNone/>
            </a:pPr>
            <a:r>
              <a:rPr lang="fr-FR" dirty="0"/>
              <a:t>La représentation par Avocat est obligatoire si la procédure est engagée par un copropriétaire (article 61-6 du Décret du 17 mars 1967).</a:t>
            </a:r>
          </a:p>
        </p:txBody>
      </p:sp>
    </p:spTree>
    <p:extLst>
      <p:ext uri="{BB962C8B-B14F-4D97-AF65-F5344CB8AC3E}">
        <p14:creationId xmlns:p14="http://schemas.microsoft.com/office/powerpoint/2010/main" val="6852868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B7EE4B4-5D2B-B2B3-50DE-CC1967004E23}"/>
              </a:ext>
            </a:extLst>
          </p:cNvPr>
          <p:cNvSpPr>
            <a:spLocks noGrp="1"/>
          </p:cNvSpPr>
          <p:nvPr>
            <p:ph type="title"/>
          </p:nvPr>
        </p:nvSpPr>
        <p:spPr/>
        <p:txBody>
          <a:bodyPr/>
          <a:lstStyle/>
          <a:p>
            <a:pPr algn="ctr"/>
            <a:r>
              <a:rPr lang="fr-CA" dirty="0"/>
              <a:t>Quelques a priori sur la justice</a:t>
            </a:r>
            <a:endParaRPr lang="fr-FR" dirty="0"/>
          </a:p>
        </p:txBody>
      </p:sp>
      <p:sp>
        <p:nvSpPr>
          <p:cNvPr id="3" name="Espace réservé du contenu 2">
            <a:extLst>
              <a:ext uri="{FF2B5EF4-FFF2-40B4-BE49-F238E27FC236}">
                <a16:creationId xmlns:a16="http://schemas.microsoft.com/office/drawing/2014/main" id="{60E2825F-7D3E-F350-F9C2-C8EEFBB38D37}"/>
              </a:ext>
            </a:extLst>
          </p:cNvPr>
          <p:cNvSpPr>
            <a:spLocks noGrp="1"/>
          </p:cNvSpPr>
          <p:nvPr>
            <p:ph idx="1"/>
          </p:nvPr>
        </p:nvSpPr>
        <p:spPr/>
        <p:txBody>
          <a:bodyPr/>
          <a:lstStyle/>
          <a:p>
            <a:endParaRPr lang="fr-FR" dirty="0"/>
          </a:p>
          <a:p>
            <a:endParaRPr lang="fr-FR" dirty="0"/>
          </a:p>
          <a:p>
            <a:r>
              <a:rPr lang="fr-FR" dirty="0"/>
              <a:t>Des procédures longues</a:t>
            </a:r>
          </a:p>
          <a:p>
            <a:r>
              <a:rPr lang="fr-FR" dirty="0"/>
              <a:t>Des procédures onéreuses</a:t>
            </a:r>
          </a:p>
          <a:p>
            <a:r>
              <a:rPr lang="fr-FR" dirty="0"/>
              <a:t>Compliqué et conflictuelle</a:t>
            </a:r>
          </a:p>
          <a:p>
            <a:r>
              <a:rPr lang="fr-FR" dirty="0"/>
              <a:t>Pot de fer contre pot de terre</a:t>
            </a:r>
          </a:p>
        </p:txBody>
      </p:sp>
    </p:spTree>
    <p:extLst>
      <p:ext uri="{BB962C8B-B14F-4D97-AF65-F5344CB8AC3E}">
        <p14:creationId xmlns:p14="http://schemas.microsoft.com/office/powerpoint/2010/main" val="15551481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43017B7-DB56-477D-A4AE-8EC1B3C99C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377C924E-ECF9-D923-2112-248BA3F426DE}"/>
              </a:ext>
            </a:extLst>
          </p:cNvPr>
          <p:cNvSpPr>
            <a:spLocks noGrp="1"/>
          </p:cNvSpPr>
          <p:nvPr>
            <p:ph type="title"/>
          </p:nvPr>
        </p:nvSpPr>
        <p:spPr>
          <a:xfrm>
            <a:off x="7331384" y="679730"/>
            <a:ext cx="4171994" cy="3932729"/>
          </a:xfrm>
        </p:spPr>
        <p:txBody>
          <a:bodyPr vert="horz" lIns="91440" tIns="45720" rIns="91440" bIns="45720" rtlCol="0" anchor="b">
            <a:normAutofit/>
          </a:bodyPr>
          <a:lstStyle/>
          <a:p>
            <a:r>
              <a:rPr lang="en-US" sz="6000"/>
              <a:t>Comment saisir le Tribunal ?</a:t>
            </a:r>
          </a:p>
        </p:txBody>
      </p:sp>
      <p:grpSp>
        <p:nvGrpSpPr>
          <p:cNvPr id="11" name="Group 10">
            <a:extLst>
              <a:ext uri="{FF2B5EF4-FFF2-40B4-BE49-F238E27FC236}">
                <a16:creationId xmlns:a16="http://schemas.microsoft.com/office/drawing/2014/main" id="{3AF6A671-C637-4547-85F4-51B6D188139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6200000">
            <a:off x="2218698" y="2733627"/>
            <a:ext cx="1340409" cy="5777807"/>
            <a:chOff x="329184" y="2"/>
            <a:chExt cx="524256" cy="5777807"/>
          </a:xfrm>
        </p:grpSpPr>
        <p:cxnSp>
          <p:nvCxnSpPr>
            <p:cNvPr id="12" name="Straight Connector 11">
              <a:extLst>
                <a:ext uri="{FF2B5EF4-FFF2-40B4-BE49-F238E27FC236}">
                  <a16:creationId xmlns:a16="http://schemas.microsoft.com/office/drawing/2014/main" id="{C575CF26-3D3C-4C5A-A2B7-00432016EF6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329184" y="5777809"/>
              <a:ext cx="521208" cy="0"/>
            </a:xfrm>
            <a:prstGeom prst="line">
              <a:avLst/>
            </a:prstGeom>
            <a:ln w="152400">
              <a:solidFill>
                <a:schemeClr val="accent4"/>
              </a:solidFill>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99413ED5-9ED4-4772-BCE4-2BCAE6B12E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184" y="2"/>
              <a:ext cx="524256" cy="566677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5" name="Rectangle 14">
            <a:extLst>
              <a:ext uri="{FF2B5EF4-FFF2-40B4-BE49-F238E27FC236}">
                <a16:creationId xmlns:a16="http://schemas.microsoft.com/office/drawing/2014/main" id="{04357C93-F0CB-4A1C-8F77-4E90637898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8623" y="372533"/>
            <a:ext cx="6116779" cy="6068728"/>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Image 3" descr="Une image contenant texte, Police, Graphique, Bleu électrique&#10;&#10;Le contenu généré par l’IA peut être incorrect.">
            <a:extLst>
              <a:ext uri="{FF2B5EF4-FFF2-40B4-BE49-F238E27FC236}">
                <a16:creationId xmlns:a16="http://schemas.microsoft.com/office/drawing/2014/main" id="{F844155B-4F5D-DC40-D02C-A163CAA98B68}"/>
              </a:ext>
            </a:extLst>
          </p:cNvPr>
          <p:cNvPicPr>
            <a:picLocks noChangeAspect="1"/>
          </p:cNvPicPr>
          <p:nvPr/>
        </p:nvPicPr>
        <p:blipFill>
          <a:blip r:embed="rId2">
            <a:extLst>
              <a:ext uri="{28A0092B-C50C-407E-A947-70E740481C1C}">
                <a14:useLocalDpi xmlns:a14="http://schemas.microsoft.com/office/drawing/2010/main" val="0"/>
              </a:ext>
            </a:extLst>
          </a:blip>
          <a:srcRect l="2419" r="3" b="3"/>
          <a:stretch>
            <a:fillRect/>
          </a:stretch>
        </p:blipFill>
        <p:spPr>
          <a:xfrm>
            <a:off x="942597" y="612553"/>
            <a:ext cx="5608830" cy="5632894"/>
          </a:xfrm>
          <a:prstGeom prst="rect">
            <a:avLst/>
          </a:prstGeom>
        </p:spPr>
      </p:pic>
    </p:spTree>
    <p:extLst>
      <p:ext uri="{BB962C8B-B14F-4D97-AF65-F5344CB8AC3E}">
        <p14:creationId xmlns:p14="http://schemas.microsoft.com/office/powerpoint/2010/main" val="20553197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FA42329A-38B1-4F83-8DBC-B0F86CD0583E}"/>
              </a:ext>
            </a:extLst>
          </p:cNvPr>
          <p:cNvSpPr>
            <a:spLocks noGrp="1"/>
          </p:cNvSpPr>
          <p:nvPr>
            <p:ph idx="1"/>
          </p:nvPr>
        </p:nvSpPr>
        <p:spPr>
          <a:xfrm>
            <a:off x="838200" y="548640"/>
            <a:ext cx="10515600" cy="5628323"/>
          </a:xfrm>
        </p:spPr>
        <p:txBody>
          <a:bodyPr/>
          <a:lstStyle/>
          <a:p>
            <a:pPr algn="just"/>
            <a:r>
              <a:rPr lang="fr-FR" dirty="0"/>
              <a:t> </a:t>
            </a:r>
            <a:r>
              <a:rPr lang="fr-FR" u="sng" dirty="0"/>
              <a:t>Assignation délivrée par un Commissaire de Justice</a:t>
            </a:r>
          </a:p>
          <a:p>
            <a:pPr marL="0" indent="0" algn="just">
              <a:buNone/>
            </a:pPr>
            <a:r>
              <a:rPr lang="fr-FR" dirty="0"/>
              <a:t>Dans la majorité des cas, la saisine du Juge s’opère par une assignation, délivrée par un Commissaire de Justice à l’adversaire et placée ensuite auprès du Greffe du Tribunal.</a:t>
            </a:r>
          </a:p>
          <a:p>
            <a:pPr marL="0" indent="0" algn="just">
              <a:buNone/>
            </a:pPr>
            <a:r>
              <a:rPr lang="fr-FR" dirty="0"/>
              <a:t>Dès que le litige dépasse 5.000,00 Euros, ou si la représentation par Avocat est obligatoire, la saisine du Tribunal s’opère par assignation.</a:t>
            </a:r>
          </a:p>
          <a:p>
            <a:pPr marL="0" indent="0" algn="just">
              <a:buNone/>
            </a:pPr>
            <a:endParaRPr lang="fr-FR" dirty="0"/>
          </a:p>
          <a:p>
            <a:pPr algn="just"/>
            <a:r>
              <a:rPr lang="fr-FR" u="sng" dirty="0"/>
              <a:t>Requête déposée au Greffe</a:t>
            </a:r>
          </a:p>
          <a:p>
            <a:pPr marL="0" indent="0" algn="just">
              <a:buNone/>
            </a:pPr>
            <a:r>
              <a:rPr lang="fr-FR" dirty="0"/>
              <a:t>Pour les litiges dont le montant est inférieur à 5.000,00 Euros, la saisine peut se faire par requête.</a:t>
            </a:r>
          </a:p>
          <a:p>
            <a:pPr marL="0" indent="0" algn="just">
              <a:buNone/>
            </a:pPr>
            <a:endParaRPr lang="fr-FR" dirty="0"/>
          </a:p>
        </p:txBody>
      </p:sp>
    </p:spTree>
    <p:extLst>
      <p:ext uri="{BB962C8B-B14F-4D97-AF65-F5344CB8AC3E}">
        <p14:creationId xmlns:p14="http://schemas.microsoft.com/office/powerpoint/2010/main" val="12811159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6A1086D-7F4F-6E8B-86A3-52FB3530E3A5}"/>
              </a:ext>
            </a:extLst>
          </p:cNvPr>
          <p:cNvSpPr>
            <a:spLocks noGrp="1"/>
          </p:cNvSpPr>
          <p:nvPr>
            <p:ph idx="1"/>
          </p:nvPr>
        </p:nvSpPr>
        <p:spPr>
          <a:xfrm>
            <a:off x="838200" y="649224"/>
            <a:ext cx="10515600" cy="5527739"/>
          </a:xfrm>
        </p:spPr>
        <p:txBody>
          <a:bodyPr/>
          <a:lstStyle/>
          <a:p>
            <a:pPr marL="0" indent="0" algn="just">
              <a:buNone/>
            </a:pPr>
            <a:r>
              <a:rPr lang="fr-FR" dirty="0"/>
              <a:t>Pour rappel, l’article 750-1 du Code de procédure civile précise, notamment :</a:t>
            </a:r>
          </a:p>
          <a:p>
            <a:pPr marL="0" indent="0" algn="just">
              <a:buNone/>
            </a:pPr>
            <a:r>
              <a:rPr lang="fr-FR" dirty="0"/>
              <a:t>«</a:t>
            </a:r>
            <a:r>
              <a:rPr lang="fr-FR" i="1" dirty="0"/>
              <a:t> A peine d'irrecevabilité que le juge peut prononcer d'office, la demande en justice doit être précédée, au choix des parties, d'une tentative de conciliation menée par un conciliateur de justice, d'une tentative de médiation ou d'une tentative de procédure participative, lorsqu'elle tend au paiement d'une somme n'excédant pas 5 000 euros ou lorsqu'elle est relative à l'une des actions mentionnées aux articles R. 211-3-4 et R. 211-3-8 du code de l'organisation judiciaire.</a:t>
            </a:r>
          </a:p>
          <a:p>
            <a:pPr marL="0" indent="0" algn="just">
              <a:buNone/>
            </a:pPr>
            <a:r>
              <a:rPr lang="fr-FR" i="1" dirty="0"/>
              <a:t>(…) </a:t>
            </a:r>
            <a:r>
              <a:rPr lang="fr-FR" dirty="0"/>
              <a:t>».</a:t>
            </a:r>
          </a:p>
          <a:p>
            <a:pPr marL="0" indent="0">
              <a:buNone/>
            </a:pPr>
            <a:endParaRPr lang="fr-FR" dirty="0"/>
          </a:p>
        </p:txBody>
      </p:sp>
    </p:spTree>
    <p:extLst>
      <p:ext uri="{BB962C8B-B14F-4D97-AF65-F5344CB8AC3E}">
        <p14:creationId xmlns:p14="http://schemas.microsoft.com/office/powerpoint/2010/main" val="126101025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180DE06-7362-4888-AADA-7AADD57AC4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FB242554-DE16-E50E-4772-7CF9E5D88B2C}"/>
              </a:ext>
            </a:extLst>
          </p:cNvPr>
          <p:cNvSpPr>
            <a:spLocks noGrp="1"/>
          </p:cNvSpPr>
          <p:nvPr>
            <p:ph type="title"/>
          </p:nvPr>
        </p:nvSpPr>
        <p:spPr>
          <a:xfrm>
            <a:off x="7331384" y="679730"/>
            <a:ext cx="4171994" cy="3932729"/>
          </a:xfrm>
        </p:spPr>
        <p:txBody>
          <a:bodyPr vert="horz" lIns="91440" tIns="45720" rIns="91440" bIns="45720" rtlCol="0" anchor="b">
            <a:normAutofit/>
          </a:bodyPr>
          <a:lstStyle/>
          <a:p>
            <a:r>
              <a:rPr lang="en-US" sz="5100" kern="1200">
                <a:solidFill>
                  <a:schemeClr val="tx1"/>
                </a:solidFill>
                <a:latin typeface="+mj-lt"/>
                <a:ea typeface="+mj-ea"/>
                <a:cs typeface="+mj-cs"/>
              </a:rPr>
              <a:t>Les MARD (Modes Alternatifs de Règlement des Conflits)</a:t>
            </a:r>
          </a:p>
        </p:txBody>
      </p:sp>
      <p:grpSp>
        <p:nvGrpSpPr>
          <p:cNvPr id="11" name="Group 10">
            <a:extLst>
              <a:ext uri="{FF2B5EF4-FFF2-40B4-BE49-F238E27FC236}">
                <a16:creationId xmlns:a16="http://schemas.microsoft.com/office/drawing/2014/main" id="{3AF6A671-C637-4547-85F4-51B6D188139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6200000">
            <a:off x="2218698" y="2733627"/>
            <a:ext cx="1340409" cy="5777807"/>
            <a:chOff x="329184" y="2"/>
            <a:chExt cx="524256" cy="5777807"/>
          </a:xfrm>
        </p:grpSpPr>
        <p:cxnSp>
          <p:nvCxnSpPr>
            <p:cNvPr id="12" name="Straight Connector 11">
              <a:extLst>
                <a:ext uri="{FF2B5EF4-FFF2-40B4-BE49-F238E27FC236}">
                  <a16:creationId xmlns:a16="http://schemas.microsoft.com/office/drawing/2014/main" id="{C575CF26-3D3C-4C5A-A2B7-00432016EF6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329184" y="5777809"/>
              <a:ext cx="521208" cy="0"/>
            </a:xfrm>
            <a:prstGeom prst="line">
              <a:avLst/>
            </a:prstGeom>
            <a:ln w="152400">
              <a:solidFill>
                <a:schemeClr val="accent4"/>
              </a:solidFill>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99413ED5-9ED4-4772-BCE4-2BCAE6B12E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184" y="2"/>
              <a:ext cx="524256" cy="566677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5" name="Rectangle 14">
            <a:extLst>
              <a:ext uri="{FF2B5EF4-FFF2-40B4-BE49-F238E27FC236}">
                <a16:creationId xmlns:a16="http://schemas.microsoft.com/office/drawing/2014/main" id="{04357C93-F0CB-4A1C-8F77-4E90637898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8623" y="372533"/>
            <a:ext cx="6116779" cy="6068728"/>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Image 3" descr="Une image contenant texte, Police, Graphique, Bleu électrique&#10;&#10;Le contenu généré par l’IA peut être incorrect.">
            <a:extLst>
              <a:ext uri="{FF2B5EF4-FFF2-40B4-BE49-F238E27FC236}">
                <a16:creationId xmlns:a16="http://schemas.microsoft.com/office/drawing/2014/main" id="{9FC67C61-D98B-23CA-23AD-F4AF03FAE41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2597" y="680673"/>
            <a:ext cx="5608830" cy="5496653"/>
          </a:xfrm>
          <a:prstGeom prst="rect">
            <a:avLst/>
          </a:prstGeom>
        </p:spPr>
      </p:pic>
    </p:spTree>
    <p:extLst>
      <p:ext uri="{BB962C8B-B14F-4D97-AF65-F5344CB8AC3E}">
        <p14:creationId xmlns:p14="http://schemas.microsoft.com/office/powerpoint/2010/main" val="364679951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74A6F77-8C07-3BAF-68D7-9825E6F7CFB4}"/>
              </a:ext>
            </a:extLst>
          </p:cNvPr>
          <p:cNvSpPr>
            <a:spLocks noGrp="1"/>
          </p:cNvSpPr>
          <p:nvPr>
            <p:ph idx="1"/>
          </p:nvPr>
        </p:nvSpPr>
        <p:spPr>
          <a:xfrm>
            <a:off x="838200" y="649224"/>
            <a:ext cx="10515600" cy="5527739"/>
          </a:xfrm>
        </p:spPr>
        <p:txBody>
          <a:bodyPr/>
          <a:lstStyle/>
          <a:p>
            <a:pPr marL="0" indent="0" algn="just">
              <a:buNone/>
            </a:pPr>
            <a:endParaRPr lang="fr-FR" dirty="0"/>
          </a:p>
          <a:p>
            <a:pPr marL="0" indent="0" algn="just">
              <a:buNone/>
            </a:pPr>
            <a:endParaRPr lang="fr-FR" dirty="0"/>
          </a:p>
          <a:p>
            <a:pPr marL="0" indent="0" algn="just">
              <a:buNone/>
            </a:pPr>
            <a:r>
              <a:rPr lang="fr-FR" dirty="0"/>
              <a:t>Outre la conciliation obligatoire de l’article 750-1 du Code de procédure civile, les parties peuvent parfaitement envisager une issue amiable au litige, même en cours de procédure.</a:t>
            </a:r>
          </a:p>
          <a:p>
            <a:pPr marL="0" indent="0" algn="just">
              <a:buNone/>
            </a:pPr>
            <a:r>
              <a:rPr lang="fr-FR" dirty="0"/>
              <a:t>Médiation – Article 1530-2 du Code de procédure civile</a:t>
            </a:r>
          </a:p>
          <a:p>
            <a:pPr marL="0" indent="0" algn="just">
              <a:buNone/>
            </a:pPr>
            <a:r>
              <a:rPr lang="fr-FR" dirty="0"/>
              <a:t>Conciliation – Article 1530-1 du Code de procédure civile</a:t>
            </a:r>
          </a:p>
          <a:p>
            <a:pPr marL="0" indent="0" algn="just">
              <a:buNone/>
            </a:pPr>
            <a:r>
              <a:rPr lang="fr-FR" dirty="0"/>
              <a:t>Procédure participative – Article 1538 du Code de procédure civile</a:t>
            </a:r>
          </a:p>
          <a:p>
            <a:endParaRPr lang="fr-FR" dirty="0"/>
          </a:p>
        </p:txBody>
      </p:sp>
    </p:spTree>
    <p:extLst>
      <p:ext uri="{BB962C8B-B14F-4D97-AF65-F5344CB8AC3E}">
        <p14:creationId xmlns:p14="http://schemas.microsoft.com/office/powerpoint/2010/main" val="37490838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43017B7-DB56-477D-A4AE-8EC1B3C99C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5C23139B-6D78-8EF5-62D2-D1586469B6BF}"/>
              </a:ext>
            </a:extLst>
          </p:cNvPr>
          <p:cNvSpPr>
            <a:spLocks noGrp="1"/>
          </p:cNvSpPr>
          <p:nvPr>
            <p:ph type="title"/>
          </p:nvPr>
        </p:nvSpPr>
        <p:spPr>
          <a:xfrm>
            <a:off x="7331384" y="679730"/>
            <a:ext cx="4171994" cy="3932729"/>
          </a:xfrm>
        </p:spPr>
        <p:txBody>
          <a:bodyPr vert="horz" lIns="91440" tIns="45720" rIns="91440" bIns="45720" rtlCol="0" anchor="b">
            <a:normAutofit/>
          </a:bodyPr>
          <a:lstStyle/>
          <a:p>
            <a:r>
              <a:rPr lang="en-US" sz="5600"/>
              <a:t>Les prescriptions</a:t>
            </a:r>
          </a:p>
        </p:txBody>
      </p:sp>
      <p:grpSp>
        <p:nvGrpSpPr>
          <p:cNvPr id="11" name="Group 10">
            <a:extLst>
              <a:ext uri="{FF2B5EF4-FFF2-40B4-BE49-F238E27FC236}">
                <a16:creationId xmlns:a16="http://schemas.microsoft.com/office/drawing/2014/main" id="{3AF6A671-C637-4547-85F4-51B6D188139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6200000">
            <a:off x="2218698" y="2733627"/>
            <a:ext cx="1340409" cy="5777807"/>
            <a:chOff x="329184" y="2"/>
            <a:chExt cx="524256" cy="5777807"/>
          </a:xfrm>
        </p:grpSpPr>
        <p:cxnSp>
          <p:nvCxnSpPr>
            <p:cNvPr id="12" name="Straight Connector 11">
              <a:extLst>
                <a:ext uri="{FF2B5EF4-FFF2-40B4-BE49-F238E27FC236}">
                  <a16:creationId xmlns:a16="http://schemas.microsoft.com/office/drawing/2014/main" id="{C575CF26-3D3C-4C5A-A2B7-00432016EF6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329184" y="5777809"/>
              <a:ext cx="521208" cy="0"/>
            </a:xfrm>
            <a:prstGeom prst="line">
              <a:avLst/>
            </a:prstGeom>
            <a:ln w="152400">
              <a:solidFill>
                <a:schemeClr val="accent4"/>
              </a:solidFill>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99413ED5-9ED4-4772-BCE4-2BCAE6B12E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184" y="2"/>
              <a:ext cx="524256" cy="566677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5" name="Rectangle 14">
            <a:extLst>
              <a:ext uri="{FF2B5EF4-FFF2-40B4-BE49-F238E27FC236}">
                <a16:creationId xmlns:a16="http://schemas.microsoft.com/office/drawing/2014/main" id="{04357C93-F0CB-4A1C-8F77-4E90637898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8623" y="372533"/>
            <a:ext cx="6116779" cy="6068728"/>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Image 3" descr="Une image contenant texte, Police, Graphique, Bleu électrique&#10;&#10;Le contenu généré par l’IA peut être incorrect.">
            <a:extLst>
              <a:ext uri="{FF2B5EF4-FFF2-40B4-BE49-F238E27FC236}">
                <a16:creationId xmlns:a16="http://schemas.microsoft.com/office/drawing/2014/main" id="{1A13CC93-5D84-086D-CED1-CE7FA3506D40}"/>
              </a:ext>
            </a:extLst>
          </p:cNvPr>
          <p:cNvPicPr>
            <a:picLocks noChangeAspect="1"/>
          </p:cNvPicPr>
          <p:nvPr/>
        </p:nvPicPr>
        <p:blipFill>
          <a:blip r:embed="rId2">
            <a:extLst>
              <a:ext uri="{28A0092B-C50C-407E-A947-70E740481C1C}">
                <a14:useLocalDpi xmlns:a14="http://schemas.microsoft.com/office/drawing/2010/main" val="0"/>
              </a:ext>
            </a:extLst>
          </a:blip>
          <a:srcRect l="2419" r="3" b="3"/>
          <a:stretch>
            <a:fillRect/>
          </a:stretch>
        </p:blipFill>
        <p:spPr>
          <a:xfrm>
            <a:off x="942597" y="612553"/>
            <a:ext cx="5608830" cy="5632894"/>
          </a:xfrm>
          <a:prstGeom prst="rect">
            <a:avLst/>
          </a:prstGeom>
        </p:spPr>
      </p:pic>
    </p:spTree>
    <p:extLst>
      <p:ext uri="{BB962C8B-B14F-4D97-AF65-F5344CB8AC3E}">
        <p14:creationId xmlns:p14="http://schemas.microsoft.com/office/powerpoint/2010/main" val="9417805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A40209F-00FC-8299-E181-700649FBCA2F}"/>
              </a:ext>
            </a:extLst>
          </p:cNvPr>
          <p:cNvSpPr>
            <a:spLocks noGrp="1"/>
          </p:cNvSpPr>
          <p:nvPr>
            <p:ph idx="1"/>
          </p:nvPr>
        </p:nvSpPr>
        <p:spPr/>
        <p:txBody>
          <a:bodyPr/>
          <a:lstStyle/>
          <a:p>
            <a:pPr algn="just"/>
            <a:r>
              <a:rPr lang="fr-CA" dirty="0"/>
              <a:t>Action en responsabilité ou en contestation de charges : Prescription quinquennale </a:t>
            </a:r>
          </a:p>
          <a:p>
            <a:pPr algn="just"/>
            <a:r>
              <a:rPr lang="fr-CA" dirty="0"/>
              <a:t>Annulation décision AG : 2 mois après la notification du PV d’AG (article 42 de la Loi du 10 juillet 1965)</a:t>
            </a:r>
          </a:p>
          <a:p>
            <a:pPr algn="just"/>
            <a:r>
              <a:rPr lang="fr-FR" dirty="0"/>
              <a:t>Assurance : 1, 2 ou 10 ans</a:t>
            </a:r>
          </a:p>
          <a:p>
            <a:pPr algn="just"/>
            <a:r>
              <a:rPr lang="fr-FR" dirty="0"/>
              <a:t>Action réelle immobilière (reconnaissance du droit de propriété) : 30 ans ou 10 ans si titre conforme (article 2272 du Code civil)</a:t>
            </a:r>
          </a:p>
          <a:p>
            <a:pPr marL="0" indent="0">
              <a:buNone/>
            </a:pPr>
            <a:endParaRPr lang="fr-FR" dirty="0"/>
          </a:p>
        </p:txBody>
      </p:sp>
    </p:spTree>
    <p:extLst>
      <p:ext uri="{BB962C8B-B14F-4D97-AF65-F5344CB8AC3E}">
        <p14:creationId xmlns:p14="http://schemas.microsoft.com/office/powerpoint/2010/main" val="10260587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ED745669-69AA-C11B-548A-767D6E6B6C70}"/>
              </a:ext>
            </a:extLst>
          </p:cNvPr>
          <p:cNvSpPr>
            <a:spLocks noGrp="1"/>
          </p:cNvSpPr>
          <p:nvPr>
            <p:ph idx="1"/>
          </p:nvPr>
        </p:nvSpPr>
        <p:spPr>
          <a:xfrm>
            <a:off x="838200" y="621792"/>
            <a:ext cx="10515600" cy="5555171"/>
          </a:xfrm>
        </p:spPr>
        <p:txBody>
          <a:bodyPr>
            <a:normAutofit fontScale="92500"/>
          </a:bodyPr>
          <a:lstStyle/>
          <a:p>
            <a:pPr marL="0" indent="0" algn="just">
              <a:buNone/>
            </a:pPr>
            <a:r>
              <a:rPr lang="fr-FR" dirty="0"/>
              <a:t>Cassons les idées préconçues :</a:t>
            </a:r>
          </a:p>
          <a:p>
            <a:pPr algn="just"/>
            <a:r>
              <a:rPr lang="fr-FR" dirty="0"/>
              <a:t>Les procédures sont parfois longues, mais, si le dossier est correctement constitué, l’issue est très souvent favorable au Syndicat des copropriétaires</a:t>
            </a:r>
          </a:p>
          <a:p>
            <a:pPr algn="just"/>
            <a:r>
              <a:rPr lang="fr-FR" dirty="0"/>
              <a:t>Les procédures peuvent être onéreuses mais, pour rappel, le Syndicat des copropriétaires peut bénéficier d’une assurance de protection juridique avec l’assurance responsabilité civile ou multirisques de l’immeuble</a:t>
            </a:r>
          </a:p>
          <a:p>
            <a:pPr marL="0" indent="0" algn="just">
              <a:lnSpc>
                <a:spcPct val="110000"/>
              </a:lnSpc>
              <a:spcBef>
                <a:spcPts val="0"/>
              </a:spcBef>
              <a:buNone/>
            </a:pPr>
            <a:r>
              <a:rPr lang="fr-FR" dirty="0"/>
              <a:t>   En outre, l’assemblée générale ou le Conseil Syndical peut demander  la production de plusieurs conventions d’honoraires d’Avocat ; nous ne sommes pas obligés de prendre l’Avocat du Syndic</a:t>
            </a:r>
          </a:p>
          <a:p>
            <a:pPr algn="just"/>
            <a:r>
              <a:rPr lang="fr-FR" dirty="0"/>
              <a:t>Un accord amiable est toujours possible, même une fois la procédure engagée</a:t>
            </a:r>
          </a:p>
        </p:txBody>
      </p:sp>
    </p:spTree>
    <p:extLst>
      <p:ext uri="{BB962C8B-B14F-4D97-AF65-F5344CB8AC3E}">
        <p14:creationId xmlns:p14="http://schemas.microsoft.com/office/powerpoint/2010/main" val="40886343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180DE06-7362-4888-AADA-7AADD57AC4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AB99427B-E63C-C555-31CB-D16205922B1D}"/>
              </a:ext>
            </a:extLst>
          </p:cNvPr>
          <p:cNvSpPr>
            <a:spLocks noGrp="1"/>
          </p:cNvSpPr>
          <p:nvPr>
            <p:ph type="title"/>
          </p:nvPr>
        </p:nvSpPr>
        <p:spPr>
          <a:xfrm>
            <a:off x="7331384" y="679730"/>
            <a:ext cx="4171994" cy="3932729"/>
          </a:xfrm>
        </p:spPr>
        <p:txBody>
          <a:bodyPr vert="horz" lIns="91440" tIns="45720" rIns="91440" bIns="45720" rtlCol="0" anchor="b">
            <a:normAutofit/>
          </a:bodyPr>
          <a:lstStyle/>
          <a:p>
            <a:r>
              <a:rPr kumimoji="0" lang="en-US" sz="6000" b="0" i="0" u="none" strike="noStrike" kern="1200" cap="none" spc="0" normalizeH="0" baseline="0" noProof="0">
                <a:ln>
                  <a:noFill/>
                </a:ln>
                <a:solidFill>
                  <a:schemeClr val="tx1"/>
                </a:solidFill>
                <a:effectLst/>
                <a:uLnTx/>
                <a:uFillTx/>
                <a:latin typeface="+mj-lt"/>
                <a:ea typeface="+mj-ea"/>
                <a:cs typeface="+mj-cs"/>
              </a:rPr>
              <a:t>Le juge :  oui, mais quel juge ?</a:t>
            </a:r>
            <a:endParaRPr lang="en-US" sz="6000" kern="1200">
              <a:solidFill>
                <a:schemeClr val="tx1"/>
              </a:solidFill>
              <a:latin typeface="+mj-lt"/>
              <a:ea typeface="+mj-ea"/>
              <a:cs typeface="+mj-cs"/>
            </a:endParaRPr>
          </a:p>
        </p:txBody>
      </p:sp>
      <p:grpSp>
        <p:nvGrpSpPr>
          <p:cNvPr id="11" name="Group 10">
            <a:extLst>
              <a:ext uri="{FF2B5EF4-FFF2-40B4-BE49-F238E27FC236}">
                <a16:creationId xmlns:a16="http://schemas.microsoft.com/office/drawing/2014/main" id="{3AF6A671-C637-4547-85F4-51B6D188139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6200000">
            <a:off x="2218698" y="2733627"/>
            <a:ext cx="1340409" cy="5777807"/>
            <a:chOff x="329184" y="2"/>
            <a:chExt cx="524256" cy="5777807"/>
          </a:xfrm>
        </p:grpSpPr>
        <p:cxnSp>
          <p:nvCxnSpPr>
            <p:cNvPr id="12" name="Straight Connector 11">
              <a:extLst>
                <a:ext uri="{FF2B5EF4-FFF2-40B4-BE49-F238E27FC236}">
                  <a16:creationId xmlns:a16="http://schemas.microsoft.com/office/drawing/2014/main" id="{C575CF26-3D3C-4C5A-A2B7-00432016EF6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329184" y="5777809"/>
              <a:ext cx="521208" cy="0"/>
            </a:xfrm>
            <a:prstGeom prst="line">
              <a:avLst/>
            </a:prstGeom>
            <a:ln w="152400">
              <a:solidFill>
                <a:schemeClr val="accent4"/>
              </a:solidFill>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99413ED5-9ED4-4772-BCE4-2BCAE6B12E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184" y="2"/>
              <a:ext cx="524256" cy="566677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5" name="Rectangle 14">
            <a:extLst>
              <a:ext uri="{FF2B5EF4-FFF2-40B4-BE49-F238E27FC236}">
                <a16:creationId xmlns:a16="http://schemas.microsoft.com/office/drawing/2014/main" id="{04357C93-F0CB-4A1C-8F77-4E90637898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8623" y="372533"/>
            <a:ext cx="6116779" cy="6068728"/>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Image 3" descr="Une image contenant texte, Police, Graphique, Bleu électrique&#10;&#10;Le contenu généré par l’IA peut être incorrect.">
            <a:extLst>
              <a:ext uri="{FF2B5EF4-FFF2-40B4-BE49-F238E27FC236}">
                <a16:creationId xmlns:a16="http://schemas.microsoft.com/office/drawing/2014/main" id="{D760F47C-8EE4-FCEC-1444-D1322C654C4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2597" y="680673"/>
            <a:ext cx="5608830" cy="5496653"/>
          </a:xfrm>
          <a:prstGeom prst="rect">
            <a:avLst/>
          </a:prstGeom>
        </p:spPr>
      </p:pic>
    </p:spTree>
    <p:extLst>
      <p:ext uri="{BB962C8B-B14F-4D97-AF65-F5344CB8AC3E}">
        <p14:creationId xmlns:p14="http://schemas.microsoft.com/office/powerpoint/2010/main" val="40705150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CD5BAAB5-E3D8-9D94-F51C-777C708F0A63}"/>
              </a:ext>
            </a:extLst>
          </p:cNvPr>
          <p:cNvSpPr>
            <a:spLocks noGrp="1"/>
          </p:cNvSpPr>
          <p:nvPr>
            <p:ph idx="1"/>
          </p:nvPr>
        </p:nvSpPr>
        <p:spPr>
          <a:xfrm>
            <a:off x="838200" y="804672"/>
            <a:ext cx="10515600" cy="5372291"/>
          </a:xfrm>
        </p:spPr>
        <p:txBody>
          <a:bodyPr>
            <a:normAutofit/>
          </a:bodyPr>
          <a:lstStyle/>
          <a:p>
            <a:r>
              <a:rPr lang="fr-CA" u="sng" dirty="0"/>
              <a:t>Juge des référés </a:t>
            </a:r>
          </a:p>
          <a:p>
            <a:pPr marL="0" indent="0">
              <a:buNone/>
            </a:pPr>
            <a:endParaRPr lang="fr-CA" dirty="0"/>
          </a:p>
          <a:p>
            <a:pPr marL="0" indent="0">
              <a:buNone/>
            </a:pPr>
            <a:r>
              <a:rPr lang="fr-CA" dirty="0"/>
              <a:t>Article 834 du Code de procédure civile :</a:t>
            </a:r>
          </a:p>
          <a:p>
            <a:pPr marL="0" indent="0" algn="just">
              <a:buNone/>
            </a:pPr>
            <a:r>
              <a:rPr lang="fr-FR" dirty="0"/>
              <a:t>« </a:t>
            </a:r>
            <a:r>
              <a:rPr lang="fr-FR" i="1" dirty="0"/>
              <a:t>Dans tous les cas d'urgence, le président du tribunal judiciaire ou le juge des contentieux de la protection dans les limites de sa compétence, peuvent ordonner en référé toutes les mesures qui ne se heurtent à aucune contestation sérieuse ou que justifie l'existence d'un différend </a:t>
            </a:r>
            <a:r>
              <a:rPr lang="fr-FR" dirty="0"/>
              <a:t>».</a:t>
            </a:r>
          </a:p>
          <a:p>
            <a:pPr marL="0" indent="0" algn="just">
              <a:buNone/>
            </a:pPr>
            <a:r>
              <a:rPr lang="fr-FR" dirty="0"/>
              <a:t>Il est saisi pour une demande d’expertise, la remise de documents sous astreinte, la destruction d’un ouvrage érigé en contravention du Règlement de copropriété ou de la Loi sous astreinte, l’enlèvement d’encombrants sur des parties communes…</a:t>
            </a:r>
            <a:endParaRPr lang="fr-CA" dirty="0"/>
          </a:p>
          <a:p>
            <a:pPr marL="0" indent="0">
              <a:buNone/>
            </a:pPr>
            <a:endParaRPr lang="fr-CA" dirty="0"/>
          </a:p>
        </p:txBody>
      </p:sp>
    </p:spTree>
    <p:extLst>
      <p:ext uri="{BB962C8B-B14F-4D97-AF65-F5344CB8AC3E}">
        <p14:creationId xmlns:p14="http://schemas.microsoft.com/office/powerpoint/2010/main" val="42792485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4EAD451-48F6-3342-0822-DFF16274749F}"/>
              </a:ext>
            </a:extLst>
          </p:cNvPr>
          <p:cNvSpPr>
            <a:spLocks noGrp="1"/>
          </p:cNvSpPr>
          <p:nvPr>
            <p:ph type="title"/>
          </p:nvPr>
        </p:nvSpPr>
        <p:spPr>
          <a:xfrm>
            <a:off x="838200" y="365125"/>
            <a:ext cx="10515600" cy="723011"/>
          </a:xfrm>
        </p:spPr>
        <p:txBody>
          <a:bodyPr/>
          <a:lstStyle/>
          <a:p>
            <a:pPr algn="ctr"/>
            <a:r>
              <a:rPr lang="fr-FR" dirty="0"/>
              <a:t>ATTENTION</a:t>
            </a:r>
          </a:p>
        </p:txBody>
      </p:sp>
      <p:sp>
        <p:nvSpPr>
          <p:cNvPr id="3" name="Espace réservé du contenu 2">
            <a:extLst>
              <a:ext uri="{FF2B5EF4-FFF2-40B4-BE49-F238E27FC236}">
                <a16:creationId xmlns:a16="http://schemas.microsoft.com/office/drawing/2014/main" id="{C9DA5866-5C25-9A46-8216-97DAA56469AE}"/>
              </a:ext>
            </a:extLst>
          </p:cNvPr>
          <p:cNvSpPr>
            <a:spLocks noGrp="1"/>
          </p:cNvSpPr>
          <p:nvPr>
            <p:ph idx="1"/>
          </p:nvPr>
        </p:nvSpPr>
        <p:spPr>
          <a:xfrm>
            <a:off x="838200" y="1234440"/>
            <a:ext cx="10515600" cy="4969955"/>
          </a:xfrm>
        </p:spPr>
        <p:txBody>
          <a:bodyPr/>
          <a:lstStyle/>
          <a:p>
            <a:pPr marL="0" indent="0" algn="just">
              <a:buNone/>
            </a:pPr>
            <a:r>
              <a:rPr lang="fr-FR" dirty="0"/>
              <a:t>Pour rappel, l’article 8 du Décret du 17 mars 1967 autorise un copropriétaire à convoquer l’assemblée générale en cas de carence du Syndic.</a:t>
            </a:r>
          </a:p>
          <a:p>
            <a:pPr marL="0" indent="0" algn="just">
              <a:buNone/>
            </a:pPr>
            <a:r>
              <a:rPr lang="fr-FR" dirty="0"/>
              <a:t>Cependant, l’article 50 du même Décret précise :</a:t>
            </a:r>
          </a:p>
          <a:p>
            <a:pPr marL="0" indent="0" algn="just">
              <a:buNone/>
            </a:pPr>
            <a:r>
              <a:rPr lang="fr-FR" b="0" i="0" dirty="0">
                <a:solidFill>
                  <a:srgbClr val="000000"/>
                </a:solidFill>
                <a:effectLst/>
                <a:latin typeface="sourcesanspro"/>
              </a:rPr>
              <a:t>« </a:t>
            </a:r>
            <a:r>
              <a:rPr lang="fr-FR" b="0" i="1" dirty="0">
                <a:solidFill>
                  <a:srgbClr val="000000"/>
                </a:solidFill>
                <a:effectLst/>
                <a:latin typeface="sourcesanspro"/>
              </a:rPr>
              <a:t>(…) le président du tribunal judiciaire, statuant en matière de référé, peut, à la requête de tout copropriétaire, habiliter un copropriétaire ou un mandataire de justice à l'effet de convoquer l'assemblée générale. Dans ce cas, il peut charger ce mandataire de présider l'assemblée </a:t>
            </a:r>
            <a:r>
              <a:rPr lang="fr-FR" b="0" i="0" dirty="0">
                <a:solidFill>
                  <a:srgbClr val="000000"/>
                </a:solidFill>
                <a:effectLst/>
                <a:latin typeface="sourcesanspro"/>
              </a:rPr>
              <a:t>».</a:t>
            </a:r>
            <a:endParaRPr lang="fr-FR" dirty="0"/>
          </a:p>
        </p:txBody>
      </p:sp>
    </p:spTree>
    <p:extLst>
      <p:ext uri="{BB962C8B-B14F-4D97-AF65-F5344CB8AC3E}">
        <p14:creationId xmlns:p14="http://schemas.microsoft.com/office/powerpoint/2010/main" val="28026463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184E7293-DB39-5BAA-04E2-C1C83039197D}"/>
              </a:ext>
            </a:extLst>
          </p:cNvPr>
          <p:cNvSpPr>
            <a:spLocks noGrp="1"/>
          </p:cNvSpPr>
          <p:nvPr>
            <p:ph idx="1"/>
          </p:nvPr>
        </p:nvSpPr>
        <p:spPr>
          <a:xfrm>
            <a:off x="838200" y="640080"/>
            <a:ext cx="10515600" cy="5536883"/>
          </a:xfrm>
        </p:spPr>
        <p:txBody>
          <a:bodyPr>
            <a:normAutofit lnSpcReduction="10000"/>
          </a:bodyPr>
          <a:lstStyle/>
          <a:p>
            <a:r>
              <a:rPr lang="fr-FR" u="sng" dirty="0"/>
              <a:t>Juge du fond</a:t>
            </a:r>
          </a:p>
          <a:p>
            <a:pPr algn="just"/>
            <a:endParaRPr lang="fr-FR" dirty="0"/>
          </a:p>
          <a:p>
            <a:pPr marL="0" indent="0" algn="just">
              <a:buNone/>
            </a:pPr>
            <a:r>
              <a:rPr lang="fr-FR" dirty="0"/>
              <a:t>On le saisit notamment pour le paiement des charges, en cas de mise en cause de la responsabilité du Syndic ou en cas de contestation du PV d’AG.</a:t>
            </a:r>
          </a:p>
          <a:p>
            <a:pPr marL="0" indent="0" algn="just">
              <a:buNone/>
            </a:pPr>
            <a:r>
              <a:rPr lang="fr-FR" dirty="0"/>
              <a:t>Il est saisi par voie d’assignation (délivrée par un Commissaire de Justice) ou de requête (adressée au Greffe du Tribunal).</a:t>
            </a:r>
          </a:p>
          <a:p>
            <a:pPr marL="0" indent="0" algn="just">
              <a:buNone/>
            </a:pPr>
            <a:r>
              <a:rPr lang="fr-FR" dirty="0"/>
              <a:t>Le tribunal judiciaire connaît des litiges dont le montant est supérieur à 10.000,00 Euros.</a:t>
            </a:r>
          </a:p>
          <a:p>
            <a:pPr marL="0" indent="0" algn="just">
              <a:buNone/>
            </a:pPr>
            <a:r>
              <a:rPr lang="fr-FR" dirty="0"/>
              <a:t>Pour les litiges inférieurs à 10.000,00 Euros, le Pôle de proximité du tribunal judiciaire peut être saisi.</a:t>
            </a:r>
          </a:p>
          <a:p>
            <a:pPr marL="0" indent="0" algn="just">
              <a:buNone/>
            </a:pPr>
            <a:r>
              <a:rPr lang="fr-FR" dirty="0"/>
              <a:t>Pour les litiges inférieurs à 5.000,00 Euros, une procédure préalable de conciliation est obligatoire (article 750-1 CPC).</a:t>
            </a:r>
          </a:p>
        </p:txBody>
      </p:sp>
    </p:spTree>
    <p:extLst>
      <p:ext uri="{BB962C8B-B14F-4D97-AF65-F5344CB8AC3E}">
        <p14:creationId xmlns:p14="http://schemas.microsoft.com/office/powerpoint/2010/main" val="23273460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5BDD466A-C10A-8BF0-58DB-94AEC472C14E}"/>
              </a:ext>
            </a:extLst>
          </p:cNvPr>
          <p:cNvSpPr>
            <a:spLocks noGrp="1"/>
          </p:cNvSpPr>
          <p:nvPr>
            <p:ph idx="1"/>
          </p:nvPr>
        </p:nvSpPr>
        <p:spPr>
          <a:xfrm>
            <a:off x="838200" y="704088"/>
            <a:ext cx="10515600" cy="5472875"/>
          </a:xfrm>
        </p:spPr>
        <p:txBody>
          <a:bodyPr>
            <a:normAutofit fontScale="85000" lnSpcReduction="20000"/>
          </a:bodyPr>
          <a:lstStyle/>
          <a:p>
            <a:r>
              <a:rPr lang="fr-FR" u="sng" dirty="0"/>
              <a:t>Le Juge de l’Exécution (JEX)</a:t>
            </a:r>
          </a:p>
          <a:p>
            <a:pPr marL="0" indent="0" algn="just">
              <a:buNone/>
            </a:pPr>
            <a:r>
              <a:rPr lang="fr-FR" dirty="0"/>
              <a:t>Article L213-6 du Code de l’organisation judiciaire :</a:t>
            </a:r>
          </a:p>
          <a:p>
            <a:pPr marL="0" indent="0" algn="just">
              <a:buNone/>
            </a:pPr>
            <a:r>
              <a:rPr lang="fr-FR" dirty="0"/>
              <a:t>« </a:t>
            </a:r>
            <a:r>
              <a:rPr lang="fr-FR" i="1" dirty="0"/>
              <a:t>Le juge de l'exécution connaît, de manière exclusive, des difficultés relatives aux titres exécutoires et des contestations qui s'élèvent à l'occasion de l'exécution forcée, même si elles portent sur le fond du droit à moins qu'elles n'échappent à la compétence des juridictions de l'ordre judiciaire.</a:t>
            </a:r>
          </a:p>
          <a:p>
            <a:pPr marL="0" indent="0" algn="just">
              <a:buNone/>
            </a:pPr>
            <a:r>
              <a:rPr lang="fr-FR" i="1" dirty="0"/>
              <a:t>Dans les mêmes conditions, il autorise les mesures conservatoires et connaît des contestations relatives à leur mise en œuvre.</a:t>
            </a:r>
          </a:p>
          <a:p>
            <a:pPr marL="0" indent="0" algn="just">
              <a:buNone/>
            </a:pPr>
            <a:r>
              <a:rPr lang="fr-FR" i="1" dirty="0"/>
              <a:t>Le juge de l'exécution connaît, sous la même réserve, de la procédure de saisie immobilière, des contestations qui s'élèvent à l'occasion de celle-ci et des demandes nées de cette procédure ou s'y rapportant directement, même si elles portent sur le fond du droit ainsi que de la procédure de distribution qui en découle.</a:t>
            </a:r>
          </a:p>
          <a:p>
            <a:pPr marL="0" indent="0" algn="just">
              <a:buNone/>
            </a:pPr>
            <a:r>
              <a:rPr lang="fr-FR" i="1" dirty="0"/>
              <a:t>(…) </a:t>
            </a:r>
            <a:r>
              <a:rPr lang="fr-FR" dirty="0"/>
              <a:t>».</a:t>
            </a:r>
          </a:p>
          <a:p>
            <a:pPr marL="0" indent="0" algn="just">
              <a:buNone/>
            </a:pPr>
            <a:r>
              <a:rPr lang="fr-FR" dirty="0"/>
              <a:t>Il est saisi pour l’exécution des décisions de justice ou la procédure de saisie immobilière.</a:t>
            </a:r>
          </a:p>
        </p:txBody>
      </p:sp>
    </p:spTree>
    <p:extLst>
      <p:ext uri="{BB962C8B-B14F-4D97-AF65-F5344CB8AC3E}">
        <p14:creationId xmlns:p14="http://schemas.microsoft.com/office/powerpoint/2010/main" val="4383774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43017B7-DB56-477D-A4AE-8EC1B3C99C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1FADE04B-AE0F-1C2F-A300-C24EC0459532}"/>
              </a:ext>
            </a:extLst>
          </p:cNvPr>
          <p:cNvSpPr>
            <a:spLocks noGrp="1"/>
          </p:cNvSpPr>
          <p:nvPr>
            <p:ph type="title"/>
          </p:nvPr>
        </p:nvSpPr>
        <p:spPr>
          <a:xfrm>
            <a:off x="7331384" y="679730"/>
            <a:ext cx="4171994" cy="3932729"/>
          </a:xfrm>
        </p:spPr>
        <p:txBody>
          <a:bodyPr vert="horz" lIns="91440" tIns="45720" rIns="91440" bIns="45720" rtlCol="0" anchor="b">
            <a:normAutofit/>
          </a:bodyPr>
          <a:lstStyle/>
          <a:p>
            <a:r>
              <a:rPr lang="en-US" sz="5100"/>
              <a:t>L’avocat : pas toujours obligatoire mais essentiel</a:t>
            </a:r>
          </a:p>
        </p:txBody>
      </p:sp>
      <p:grpSp>
        <p:nvGrpSpPr>
          <p:cNvPr id="11" name="Group 10">
            <a:extLst>
              <a:ext uri="{FF2B5EF4-FFF2-40B4-BE49-F238E27FC236}">
                <a16:creationId xmlns:a16="http://schemas.microsoft.com/office/drawing/2014/main" id="{3AF6A671-C637-4547-85F4-51B6D188139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6200000">
            <a:off x="2218698" y="2733627"/>
            <a:ext cx="1340409" cy="5777807"/>
            <a:chOff x="329184" y="2"/>
            <a:chExt cx="524256" cy="5777807"/>
          </a:xfrm>
        </p:grpSpPr>
        <p:cxnSp>
          <p:nvCxnSpPr>
            <p:cNvPr id="12" name="Straight Connector 11">
              <a:extLst>
                <a:ext uri="{FF2B5EF4-FFF2-40B4-BE49-F238E27FC236}">
                  <a16:creationId xmlns:a16="http://schemas.microsoft.com/office/drawing/2014/main" id="{C575CF26-3D3C-4C5A-A2B7-00432016EF6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329184" y="5777809"/>
              <a:ext cx="521208" cy="0"/>
            </a:xfrm>
            <a:prstGeom prst="line">
              <a:avLst/>
            </a:prstGeom>
            <a:ln w="152400">
              <a:solidFill>
                <a:schemeClr val="accent4"/>
              </a:solidFill>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99413ED5-9ED4-4772-BCE4-2BCAE6B12E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184" y="2"/>
              <a:ext cx="524256" cy="566677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5" name="Rectangle 14">
            <a:extLst>
              <a:ext uri="{FF2B5EF4-FFF2-40B4-BE49-F238E27FC236}">
                <a16:creationId xmlns:a16="http://schemas.microsoft.com/office/drawing/2014/main" id="{04357C93-F0CB-4A1C-8F77-4E90637898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8623" y="372533"/>
            <a:ext cx="6116779" cy="6068728"/>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Image 3" descr="Une image contenant texte, Police, Graphique, Bleu électrique&#10;&#10;Le contenu généré par l’IA peut être incorrect.">
            <a:extLst>
              <a:ext uri="{FF2B5EF4-FFF2-40B4-BE49-F238E27FC236}">
                <a16:creationId xmlns:a16="http://schemas.microsoft.com/office/drawing/2014/main" id="{04A6EC99-7BC9-B876-B7E7-327AC3013F89}"/>
              </a:ext>
            </a:extLst>
          </p:cNvPr>
          <p:cNvPicPr>
            <a:picLocks noChangeAspect="1"/>
          </p:cNvPicPr>
          <p:nvPr/>
        </p:nvPicPr>
        <p:blipFill>
          <a:blip r:embed="rId2">
            <a:extLst>
              <a:ext uri="{28A0092B-C50C-407E-A947-70E740481C1C}">
                <a14:useLocalDpi xmlns:a14="http://schemas.microsoft.com/office/drawing/2010/main" val="0"/>
              </a:ext>
            </a:extLst>
          </a:blip>
          <a:srcRect l="2419" r="3" b="3"/>
          <a:stretch>
            <a:fillRect/>
          </a:stretch>
        </p:blipFill>
        <p:spPr>
          <a:xfrm>
            <a:off x="942597" y="612553"/>
            <a:ext cx="5608830" cy="5632894"/>
          </a:xfrm>
          <a:prstGeom prst="rect">
            <a:avLst/>
          </a:prstGeom>
        </p:spPr>
      </p:pic>
    </p:spTree>
    <p:extLst>
      <p:ext uri="{BB962C8B-B14F-4D97-AF65-F5344CB8AC3E}">
        <p14:creationId xmlns:p14="http://schemas.microsoft.com/office/powerpoint/2010/main" val="13440901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209</TotalTime>
  <Words>2055</Words>
  <Application>Microsoft Office PowerPoint</Application>
  <PresentationFormat>Grand écran</PresentationFormat>
  <Paragraphs>110</Paragraphs>
  <Slides>26</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26</vt:i4>
      </vt:variant>
    </vt:vector>
  </HeadingPairs>
  <TitlesOfParts>
    <vt:vector size="31" baseType="lpstr">
      <vt:lpstr>Aptos</vt:lpstr>
      <vt:lpstr>Aptos Display</vt:lpstr>
      <vt:lpstr>Arial</vt:lpstr>
      <vt:lpstr>sourcesanspro</vt:lpstr>
      <vt:lpstr>Thème Office</vt:lpstr>
      <vt:lpstr>LA COPROPRIETE ET LA JUSTICE</vt:lpstr>
      <vt:lpstr>Quelques a priori sur la justice</vt:lpstr>
      <vt:lpstr>Présentation PowerPoint</vt:lpstr>
      <vt:lpstr>Le juge :  oui, mais quel juge ?</vt:lpstr>
      <vt:lpstr>Présentation PowerPoint</vt:lpstr>
      <vt:lpstr>ATTENTION</vt:lpstr>
      <vt:lpstr>Présentation PowerPoint</vt:lpstr>
      <vt:lpstr>Présentation PowerPoint</vt:lpstr>
      <vt:lpstr>L’avocat : pas toujours obligatoire mais essentiel</vt:lpstr>
      <vt:lpstr>Présentation PowerPoint</vt:lpstr>
      <vt:lpstr>Présentation PowerPoint</vt:lpstr>
      <vt:lpstr>RAPPELS </vt:lpstr>
      <vt:lpstr>Quel est le rôle de chacun ?</vt:lpstr>
      <vt:lpstr>Présentation PowerPoint</vt:lpstr>
      <vt:lpstr>Présentation PowerPoint</vt:lpstr>
      <vt:lpstr>Présentation PowerPoint</vt:lpstr>
      <vt:lpstr>Présentation PowerPoint</vt:lpstr>
      <vt:lpstr>Les copropriétés en difficulté</vt:lpstr>
      <vt:lpstr>Présentation PowerPoint</vt:lpstr>
      <vt:lpstr>Comment saisir le Tribunal ?</vt:lpstr>
      <vt:lpstr>Présentation PowerPoint</vt:lpstr>
      <vt:lpstr>Présentation PowerPoint</vt:lpstr>
      <vt:lpstr>Les MARD (Modes Alternatifs de Règlement des Conflits)</vt:lpstr>
      <vt:lpstr>Présentation PowerPoint</vt:lpstr>
      <vt:lpstr>Les prescriptions</vt:lpstr>
      <vt:lpstr>Présentation PowerPoint</vt:lpstr>
    </vt:vector>
  </TitlesOfParts>
  <Company>leblogosd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Simon BONNAC</dc:creator>
  <cp:lastModifiedBy>Virginie SEVIN</cp:lastModifiedBy>
  <cp:revision>17</cp:revision>
  <dcterms:created xsi:type="dcterms:W3CDTF">2025-08-25T12:55:53Z</dcterms:created>
  <dcterms:modified xsi:type="dcterms:W3CDTF">2025-11-13T07:41:16Z</dcterms:modified>
</cp:coreProperties>
</file>