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5"/>
  </p:notesMasterIdLst>
  <p:sldIdLst>
    <p:sldId id="256" r:id="rId2"/>
    <p:sldId id="259" r:id="rId3"/>
    <p:sldId id="525" r:id="rId4"/>
    <p:sldId id="289" r:id="rId5"/>
    <p:sldId id="523" r:id="rId6"/>
    <p:sldId id="281" r:id="rId7"/>
    <p:sldId id="282" r:id="rId8"/>
    <p:sldId id="284" r:id="rId9"/>
    <p:sldId id="536" r:id="rId10"/>
    <p:sldId id="515" r:id="rId11"/>
    <p:sldId id="285" r:id="rId12"/>
    <p:sldId id="521" r:id="rId13"/>
    <p:sldId id="528" r:id="rId14"/>
    <p:sldId id="524" r:id="rId15"/>
    <p:sldId id="526" r:id="rId16"/>
    <p:sldId id="527" r:id="rId17"/>
    <p:sldId id="529" r:id="rId18"/>
    <p:sldId id="530" r:id="rId19"/>
    <p:sldId id="531" r:id="rId20"/>
    <p:sldId id="532" r:id="rId21"/>
    <p:sldId id="533" r:id="rId22"/>
    <p:sldId id="534" r:id="rId23"/>
    <p:sldId id="535" r:id="rId24"/>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Section par défaut" id="{B10F6536-72FA-41D6-A29C-D97800AC0121}">
          <p14:sldIdLst>
            <p14:sldId id="256"/>
            <p14:sldId id="259"/>
            <p14:sldId id="525"/>
            <p14:sldId id="289"/>
            <p14:sldId id="523"/>
            <p14:sldId id="281"/>
            <p14:sldId id="282"/>
            <p14:sldId id="284"/>
            <p14:sldId id="536"/>
            <p14:sldId id="515"/>
            <p14:sldId id="285"/>
            <p14:sldId id="521"/>
            <p14:sldId id="528"/>
            <p14:sldId id="524"/>
            <p14:sldId id="526"/>
          </p14:sldIdLst>
        </p14:section>
        <p14:section name="Section sans titre" id="{DD1208A2-BD77-4176-8C05-C4D5F42F4E49}">
          <p14:sldIdLst>
            <p14:sldId id="527"/>
            <p14:sldId id="529"/>
            <p14:sldId id="530"/>
            <p14:sldId id="531"/>
            <p14:sldId id="532"/>
            <p14:sldId id="533"/>
            <p14:sldId id="534"/>
            <p14:sldId id="535"/>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7025" autoAdjust="0"/>
    <p:restoredTop sz="94660"/>
  </p:normalViewPr>
  <p:slideViewPr>
    <p:cSldViewPr snapToGrid="0">
      <p:cViewPr varScale="1">
        <p:scale>
          <a:sx n="105" d="100"/>
          <a:sy n="105" d="100"/>
        </p:scale>
        <p:origin x="714"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C009D4B-535C-4AE1-B046-190017774C02}" type="datetimeFigureOut">
              <a:rPr lang="fr-FR" smtClean="0"/>
              <a:t>23/01/2026</a:t>
            </a:fld>
            <a:endParaRPr lang="fr-FR"/>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519A6B3-9C7F-42ED-8D63-39438C5F81CD}" type="slidenum">
              <a:rPr lang="fr-FR" smtClean="0"/>
              <a:t>‹N°›</a:t>
            </a:fld>
            <a:endParaRPr lang="fr-FR"/>
          </a:p>
        </p:txBody>
      </p:sp>
    </p:spTree>
    <p:extLst>
      <p:ext uri="{BB962C8B-B14F-4D97-AF65-F5344CB8AC3E}">
        <p14:creationId xmlns:p14="http://schemas.microsoft.com/office/powerpoint/2010/main" val="326982843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fld id="{5519A6B3-9C7F-42ED-8D63-39438C5F81CD}" type="slidenum">
              <a:rPr lang="fr-FR" smtClean="0"/>
              <a:t>1</a:t>
            </a:fld>
            <a:endParaRPr lang="fr-FR"/>
          </a:p>
        </p:txBody>
      </p:sp>
    </p:spTree>
    <p:extLst>
      <p:ext uri="{BB962C8B-B14F-4D97-AF65-F5344CB8AC3E}">
        <p14:creationId xmlns:p14="http://schemas.microsoft.com/office/powerpoint/2010/main" val="250612170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913916" y="2130154"/>
            <a:ext cx="10364168" cy="1470687"/>
          </a:xfrm>
          <a:prstGeom prst="rect">
            <a:avLst/>
          </a:prstGeom>
        </p:spPr>
        <p:txBody>
          <a:bodyPr/>
          <a:lstStyle>
            <a:lvl1pPr>
              <a:defRPr sz="5061">
                <a:latin typeface="Arial Rounded MT Bold" pitchFamily="34" charset="0"/>
              </a:defRPr>
            </a:lvl1pPr>
          </a:lstStyle>
          <a:p>
            <a:r>
              <a:rPr lang="fr-FR"/>
              <a:t>Modifiez le style du titre</a:t>
            </a:r>
          </a:p>
        </p:txBody>
      </p:sp>
      <p:sp>
        <p:nvSpPr>
          <p:cNvPr id="3" name="Sous-titre 2"/>
          <p:cNvSpPr>
            <a:spLocks noGrp="1"/>
          </p:cNvSpPr>
          <p:nvPr>
            <p:ph type="subTitle" idx="1"/>
          </p:nvPr>
        </p:nvSpPr>
        <p:spPr>
          <a:xfrm>
            <a:off x="1829322" y="3886498"/>
            <a:ext cx="8533357" cy="1751881"/>
          </a:xfrm>
          <a:prstGeom prst="rect">
            <a:avLst/>
          </a:prstGeom>
        </p:spPr>
        <p:txBody>
          <a:bodyPr/>
          <a:lstStyle>
            <a:lvl1pPr marL="0" indent="0" algn="ctr">
              <a:buNone/>
              <a:defRPr sz="2812">
                <a:latin typeface="Arial Rounded MT Bold" pitchFamily="34" charset="0"/>
              </a:defRPr>
            </a:lvl1pPr>
            <a:lvl2pPr marL="321366" indent="0" algn="ctr">
              <a:buNone/>
              <a:defRPr/>
            </a:lvl2pPr>
            <a:lvl3pPr marL="642732" indent="0" algn="ctr">
              <a:buNone/>
              <a:defRPr/>
            </a:lvl3pPr>
            <a:lvl4pPr marL="964098" indent="0" algn="ctr">
              <a:buNone/>
              <a:defRPr/>
            </a:lvl4pPr>
            <a:lvl5pPr marL="1285464" indent="0" algn="ctr">
              <a:buNone/>
              <a:defRPr/>
            </a:lvl5pPr>
            <a:lvl6pPr marL="1606829" indent="0" algn="ctr">
              <a:buNone/>
              <a:defRPr/>
            </a:lvl6pPr>
            <a:lvl7pPr marL="1928195" indent="0" algn="ctr">
              <a:buNone/>
              <a:defRPr/>
            </a:lvl7pPr>
            <a:lvl8pPr marL="2249561" indent="0" algn="ctr">
              <a:buNone/>
              <a:defRPr/>
            </a:lvl8pPr>
            <a:lvl9pPr marL="2570927" indent="0" algn="ctr">
              <a:buNone/>
              <a:defRPr/>
            </a:lvl9pPr>
          </a:lstStyle>
          <a:p>
            <a:r>
              <a:rPr lang="fr-FR" dirty="0"/>
              <a:t>Modifiez le style des sous-titres du masque</a:t>
            </a:r>
          </a:p>
        </p:txBody>
      </p:sp>
    </p:spTree>
    <p:extLst>
      <p:ext uri="{BB962C8B-B14F-4D97-AF65-F5344CB8AC3E}">
        <p14:creationId xmlns:p14="http://schemas.microsoft.com/office/powerpoint/2010/main" val="3503512404"/>
      </p:ext>
    </p:extLst>
  </p:cSld>
  <p:clrMapOvr>
    <a:masterClrMapping/>
  </p:clrMapOvr>
  <p:transition spd="med">
    <p:fad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a:xfrm>
            <a:off x="610270" y="274499"/>
            <a:ext cx="10971460" cy="1142628"/>
          </a:xfrm>
          <a:prstGeom prst="rect">
            <a:avLst/>
          </a:prstGeom>
        </p:spPr>
        <p:txBody>
          <a:bodyPr/>
          <a:lstStyle/>
          <a:p>
            <a:r>
              <a:rPr lang="fr-FR"/>
              <a:t>Modifiez le style du titre</a:t>
            </a:r>
          </a:p>
        </p:txBody>
      </p:sp>
      <p:sp>
        <p:nvSpPr>
          <p:cNvPr id="3" name="Espace réservé du texte vertical 2"/>
          <p:cNvSpPr>
            <a:spLocks noGrp="1"/>
          </p:cNvSpPr>
          <p:nvPr>
            <p:ph type="body" orient="vert" idx="1"/>
          </p:nvPr>
        </p:nvSpPr>
        <p:spPr>
          <a:xfrm>
            <a:off x="610270" y="1600126"/>
            <a:ext cx="10971460" cy="4525878"/>
          </a:xfrm>
          <a:prstGeom prst="rect">
            <a:avLst/>
          </a:prstGeom>
        </p:spPr>
        <p:txBody>
          <a:bodyPr vert="eaVert"/>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pic>
        <p:nvPicPr>
          <p:cNvPr id="4" name="Image 3"/>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57162" y="6413046"/>
            <a:ext cx="539634" cy="429828"/>
          </a:xfrm>
          <a:prstGeom prst="rect">
            <a:avLst/>
          </a:prstGeom>
        </p:spPr>
      </p:pic>
    </p:spTree>
    <p:extLst>
      <p:ext uri="{BB962C8B-B14F-4D97-AF65-F5344CB8AC3E}">
        <p14:creationId xmlns:p14="http://schemas.microsoft.com/office/powerpoint/2010/main" val="210047061"/>
      </p:ext>
    </p:extLst>
  </p:cSld>
  <p:clrMapOvr>
    <a:masterClrMapping/>
  </p:clrMapOvr>
  <p:transition spd="med">
    <p:fad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8839982" y="274499"/>
            <a:ext cx="2741749" cy="5851505"/>
          </a:xfrm>
          <a:prstGeom prst="rect">
            <a:avLst/>
          </a:prstGeom>
        </p:spPr>
        <p:txBody>
          <a:bodyPr vert="eaVert"/>
          <a:lstStyle/>
          <a:p>
            <a:r>
              <a:rPr lang="fr-FR"/>
              <a:t>Modifiez le style du titre</a:t>
            </a:r>
          </a:p>
        </p:txBody>
      </p:sp>
      <p:sp>
        <p:nvSpPr>
          <p:cNvPr id="3" name="Espace réservé du texte vertical 2"/>
          <p:cNvSpPr>
            <a:spLocks noGrp="1"/>
          </p:cNvSpPr>
          <p:nvPr>
            <p:ph type="body" orient="vert" idx="1"/>
          </p:nvPr>
        </p:nvSpPr>
        <p:spPr>
          <a:xfrm>
            <a:off x="610270" y="274499"/>
            <a:ext cx="8086819" cy="5851505"/>
          </a:xfrm>
          <a:prstGeom prst="rect">
            <a:avLst/>
          </a:prstGeom>
        </p:spPr>
        <p:txBody>
          <a:bodyPr vert="eaVert"/>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pic>
        <p:nvPicPr>
          <p:cNvPr id="4" name="Image 3"/>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57162" y="6413046"/>
            <a:ext cx="539634" cy="429828"/>
          </a:xfrm>
          <a:prstGeom prst="rect">
            <a:avLst/>
          </a:prstGeom>
        </p:spPr>
      </p:pic>
    </p:spTree>
    <p:extLst>
      <p:ext uri="{BB962C8B-B14F-4D97-AF65-F5344CB8AC3E}">
        <p14:creationId xmlns:p14="http://schemas.microsoft.com/office/powerpoint/2010/main" val="823254622"/>
      </p:ext>
    </p:extLst>
  </p:cSld>
  <p:clrMapOvr>
    <a:masterClrMapping/>
  </p:clrMapOvr>
  <p:transition spd="med">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a:xfrm>
            <a:off x="610270" y="274499"/>
            <a:ext cx="10971460" cy="1142628"/>
          </a:xfrm>
          <a:prstGeom prst="rect">
            <a:avLst/>
          </a:prstGeom>
        </p:spPr>
        <p:txBody>
          <a:bodyPr/>
          <a:lstStyle/>
          <a:p>
            <a:r>
              <a:rPr lang="fr-FR"/>
              <a:t>Modifiez le style du titre</a:t>
            </a:r>
          </a:p>
        </p:txBody>
      </p:sp>
      <p:sp>
        <p:nvSpPr>
          <p:cNvPr id="3" name="Espace réservé du contenu 2"/>
          <p:cNvSpPr>
            <a:spLocks noGrp="1"/>
          </p:cNvSpPr>
          <p:nvPr>
            <p:ph idx="1"/>
          </p:nvPr>
        </p:nvSpPr>
        <p:spPr>
          <a:xfrm>
            <a:off x="610270" y="1600126"/>
            <a:ext cx="10971460" cy="4525878"/>
          </a:xfrm>
          <a:prstGeom prst="rect">
            <a:avLst/>
          </a:prstGeom>
        </p:spPr>
        <p:txBody>
          <a:bodyPr/>
          <a:lstStyle>
            <a:lvl1pPr>
              <a:defRPr>
                <a:latin typeface="Arial Rounded MT Bold" pitchFamily="34" charset="0"/>
              </a:defRPr>
            </a:lvl1pPr>
            <a:lvl2pPr marL="743159" indent="-285659">
              <a:buClr>
                <a:schemeClr val="accent1">
                  <a:lumMod val="50000"/>
                </a:schemeClr>
              </a:buClr>
              <a:buFont typeface="Wingdings" pitchFamily="2" charset="2"/>
              <a:buChar char="q"/>
              <a:defRPr>
                <a:latin typeface="Arial Rounded MT Bold" pitchFamily="34" charset="0"/>
              </a:defRPr>
            </a:lvl2pPr>
            <a:lvl3pPr>
              <a:buClr>
                <a:schemeClr val="bg2">
                  <a:lumMod val="75000"/>
                </a:schemeClr>
              </a:buClr>
              <a:defRPr>
                <a:latin typeface="Arial Rounded MT Bold" pitchFamily="34" charset="0"/>
              </a:defRPr>
            </a:lvl3pPr>
            <a:lvl4pPr>
              <a:defRPr>
                <a:latin typeface="Arial Rounded MT Bold" pitchFamily="34" charset="0"/>
              </a:defRPr>
            </a:lvl4pPr>
            <a:lvl5pPr>
              <a:defRPr>
                <a:latin typeface="Arial Rounded MT Bold" pitchFamily="34" charset="0"/>
              </a:defRPr>
            </a:lvl5pPr>
          </a:lstStyle>
          <a:p>
            <a:pPr lvl="0"/>
            <a:r>
              <a:rPr lang="fr-FR" dirty="0"/>
              <a:t>Modifiez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pic>
        <p:nvPicPr>
          <p:cNvPr id="4" name="Image 3"/>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57162" y="6413046"/>
            <a:ext cx="539634" cy="429828"/>
          </a:xfrm>
          <a:prstGeom prst="rect">
            <a:avLst/>
          </a:prstGeom>
        </p:spPr>
      </p:pic>
    </p:spTree>
    <p:extLst>
      <p:ext uri="{BB962C8B-B14F-4D97-AF65-F5344CB8AC3E}">
        <p14:creationId xmlns:p14="http://schemas.microsoft.com/office/powerpoint/2010/main" val="4207244857"/>
      </p:ext>
    </p:extLst>
  </p:cSld>
  <p:clrMapOvr>
    <a:masterClrMapping/>
  </p:clrMapOvr>
  <p:transition spd="med">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963036" y="4406483"/>
            <a:ext cx="10362679" cy="1362450"/>
          </a:xfrm>
          <a:prstGeom prst="rect">
            <a:avLst/>
          </a:prstGeom>
        </p:spPr>
        <p:txBody>
          <a:bodyPr anchor="t"/>
          <a:lstStyle>
            <a:lvl1pPr algn="l">
              <a:defRPr sz="2812" b="1" cap="all">
                <a:latin typeface="Arial Rounded MT Bold" pitchFamily="34" charset="0"/>
              </a:defRPr>
            </a:lvl1pPr>
          </a:lstStyle>
          <a:p>
            <a:r>
              <a:rPr lang="fr-FR" dirty="0"/>
              <a:t>Modifiez le style du titre</a:t>
            </a:r>
          </a:p>
        </p:txBody>
      </p:sp>
      <p:sp>
        <p:nvSpPr>
          <p:cNvPr id="3" name="Espace réservé du texte 2"/>
          <p:cNvSpPr>
            <a:spLocks noGrp="1"/>
          </p:cNvSpPr>
          <p:nvPr>
            <p:ph type="body" idx="1"/>
          </p:nvPr>
        </p:nvSpPr>
        <p:spPr>
          <a:xfrm>
            <a:off x="963036" y="2906784"/>
            <a:ext cx="10362679" cy="1499699"/>
          </a:xfrm>
          <a:prstGeom prst="rect">
            <a:avLst/>
          </a:prstGeom>
        </p:spPr>
        <p:txBody>
          <a:bodyPr anchor="b"/>
          <a:lstStyle>
            <a:lvl1pPr marL="0" indent="0">
              <a:buNone/>
              <a:defRPr sz="1406">
                <a:latin typeface="Arial Rounded MT Bold" pitchFamily="34" charset="0"/>
              </a:defRPr>
            </a:lvl1pPr>
            <a:lvl2pPr marL="321366" indent="0">
              <a:buNone/>
              <a:defRPr sz="1265"/>
            </a:lvl2pPr>
            <a:lvl3pPr marL="642732" indent="0">
              <a:buNone/>
              <a:defRPr sz="1125"/>
            </a:lvl3pPr>
            <a:lvl4pPr marL="964098" indent="0">
              <a:buNone/>
              <a:defRPr sz="984"/>
            </a:lvl4pPr>
            <a:lvl5pPr marL="1285464" indent="0">
              <a:buNone/>
              <a:defRPr sz="984"/>
            </a:lvl5pPr>
            <a:lvl6pPr marL="1606829" indent="0">
              <a:buNone/>
              <a:defRPr sz="984"/>
            </a:lvl6pPr>
            <a:lvl7pPr marL="1928195" indent="0">
              <a:buNone/>
              <a:defRPr sz="984"/>
            </a:lvl7pPr>
            <a:lvl8pPr marL="2249561" indent="0">
              <a:buNone/>
              <a:defRPr sz="984"/>
            </a:lvl8pPr>
            <a:lvl9pPr marL="2570927" indent="0">
              <a:buNone/>
              <a:defRPr sz="984"/>
            </a:lvl9pPr>
          </a:lstStyle>
          <a:p>
            <a:pPr lvl="0"/>
            <a:r>
              <a:rPr lang="fr-FR" dirty="0"/>
              <a:t>Modifiez les styles du texte du masque</a:t>
            </a:r>
          </a:p>
        </p:txBody>
      </p:sp>
      <p:pic>
        <p:nvPicPr>
          <p:cNvPr id="4" name="Image 3"/>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57162" y="6413046"/>
            <a:ext cx="539634" cy="429828"/>
          </a:xfrm>
          <a:prstGeom prst="rect">
            <a:avLst/>
          </a:prstGeom>
        </p:spPr>
      </p:pic>
    </p:spTree>
    <p:extLst>
      <p:ext uri="{BB962C8B-B14F-4D97-AF65-F5344CB8AC3E}">
        <p14:creationId xmlns:p14="http://schemas.microsoft.com/office/powerpoint/2010/main" val="1315845077"/>
      </p:ext>
    </p:extLst>
  </p:cSld>
  <p:clrMapOvr>
    <a:masterClrMapping/>
  </p:clrMapOvr>
  <p:transition spd="med">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a:xfrm>
            <a:off x="610270" y="274499"/>
            <a:ext cx="10971460" cy="1142628"/>
          </a:xfrm>
          <a:prstGeom prst="rect">
            <a:avLst/>
          </a:prstGeom>
        </p:spPr>
        <p:txBody>
          <a:bodyPr/>
          <a:lstStyle/>
          <a:p>
            <a:r>
              <a:rPr lang="fr-FR"/>
              <a:t>Modifiez le style du titre</a:t>
            </a:r>
          </a:p>
        </p:txBody>
      </p:sp>
      <p:sp>
        <p:nvSpPr>
          <p:cNvPr id="3" name="Espace réservé du contenu 2"/>
          <p:cNvSpPr>
            <a:spLocks noGrp="1"/>
          </p:cNvSpPr>
          <p:nvPr>
            <p:ph sz="half" idx="1"/>
          </p:nvPr>
        </p:nvSpPr>
        <p:spPr>
          <a:xfrm>
            <a:off x="610270" y="1600126"/>
            <a:ext cx="5413540" cy="4525878"/>
          </a:xfrm>
          <a:prstGeom prst="rect">
            <a:avLst/>
          </a:prstGeom>
        </p:spPr>
        <p:txBody>
          <a:bodyPr/>
          <a:lstStyle>
            <a:lvl1pPr>
              <a:defRPr sz="1968">
                <a:latin typeface="Arial Rounded MT Bold" pitchFamily="34" charset="0"/>
              </a:defRPr>
            </a:lvl1pPr>
            <a:lvl2pPr marL="743159" indent="-285659">
              <a:buClr>
                <a:schemeClr val="accent1">
                  <a:lumMod val="50000"/>
                </a:schemeClr>
              </a:buClr>
              <a:buFont typeface="Wingdings" pitchFamily="2" charset="2"/>
              <a:buChar char="q"/>
              <a:defRPr sz="1687">
                <a:latin typeface="Arial Rounded MT Bold" pitchFamily="34" charset="0"/>
              </a:defRPr>
            </a:lvl2pPr>
            <a:lvl3pPr>
              <a:buClr>
                <a:schemeClr val="bg2">
                  <a:lumMod val="75000"/>
                </a:schemeClr>
              </a:buClr>
              <a:defRPr sz="1406">
                <a:latin typeface="Arial Rounded MT Bold" pitchFamily="34" charset="0"/>
              </a:defRPr>
            </a:lvl3pPr>
            <a:lvl4pPr>
              <a:defRPr sz="1265">
                <a:latin typeface="Arial Rounded MT Bold" pitchFamily="34" charset="0"/>
              </a:defRPr>
            </a:lvl4pPr>
            <a:lvl5pPr>
              <a:defRPr sz="1265">
                <a:latin typeface="Arial Rounded MT Bold" pitchFamily="34" charset="0"/>
              </a:defRPr>
            </a:lvl5pPr>
            <a:lvl6pPr>
              <a:defRPr sz="1265"/>
            </a:lvl6pPr>
            <a:lvl7pPr>
              <a:defRPr sz="1265"/>
            </a:lvl7pPr>
            <a:lvl8pPr>
              <a:defRPr sz="1265"/>
            </a:lvl8pPr>
            <a:lvl9pPr>
              <a:defRPr sz="1265"/>
            </a:lvl9pPr>
          </a:lstStyle>
          <a:p>
            <a:pPr lvl="0"/>
            <a:r>
              <a:rPr lang="fr-FR" dirty="0"/>
              <a:t>Modifiez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
        <p:nvSpPr>
          <p:cNvPr id="4" name="Espace réservé du contenu 3"/>
          <p:cNvSpPr>
            <a:spLocks noGrp="1"/>
          </p:cNvSpPr>
          <p:nvPr>
            <p:ph sz="half" idx="2"/>
          </p:nvPr>
        </p:nvSpPr>
        <p:spPr>
          <a:xfrm>
            <a:off x="6166703" y="1600126"/>
            <a:ext cx="5415028" cy="4525878"/>
          </a:xfrm>
          <a:prstGeom prst="rect">
            <a:avLst/>
          </a:prstGeom>
        </p:spPr>
        <p:txBody>
          <a:bodyPr/>
          <a:lstStyle>
            <a:lvl1pPr>
              <a:defRPr sz="1968">
                <a:latin typeface="Arial Rounded MT Bold" pitchFamily="34" charset="0"/>
              </a:defRPr>
            </a:lvl1pPr>
            <a:lvl2pPr marL="778866" indent="-321366">
              <a:buClr>
                <a:schemeClr val="accent1">
                  <a:lumMod val="50000"/>
                </a:schemeClr>
              </a:buClr>
              <a:buFont typeface="Wingdings" pitchFamily="2" charset="2"/>
              <a:buChar char="q"/>
              <a:defRPr sz="1687">
                <a:latin typeface="Arial Rounded MT Bold" pitchFamily="34" charset="0"/>
              </a:defRPr>
            </a:lvl2pPr>
            <a:lvl3pPr>
              <a:buClr>
                <a:schemeClr val="bg2">
                  <a:lumMod val="75000"/>
                </a:schemeClr>
              </a:buClr>
              <a:defRPr sz="1406">
                <a:latin typeface="Arial Rounded MT Bold" pitchFamily="34" charset="0"/>
              </a:defRPr>
            </a:lvl3pPr>
            <a:lvl4pPr>
              <a:defRPr sz="1265">
                <a:latin typeface="Arial Rounded MT Bold" pitchFamily="34" charset="0"/>
              </a:defRPr>
            </a:lvl4pPr>
            <a:lvl5pPr>
              <a:defRPr sz="1265">
                <a:latin typeface="Arial Rounded MT Bold" pitchFamily="34" charset="0"/>
              </a:defRPr>
            </a:lvl5pPr>
            <a:lvl6pPr>
              <a:defRPr sz="1265"/>
            </a:lvl6pPr>
            <a:lvl7pPr>
              <a:defRPr sz="1265"/>
            </a:lvl7pPr>
            <a:lvl8pPr>
              <a:defRPr sz="1265"/>
            </a:lvl8pPr>
            <a:lvl9pPr>
              <a:defRPr sz="1265"/>
            </a:lvl9pPr>
          </a:lstStyle>
          <a:p>
            <a:pPr lvl="0"/>
            <a:r>
              <a:rPr lang="fr-FR" dirty="0"/>
              <a:t>Modifiez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pic>
        <p:nvPicPr>
          <p:cNvPr id="5" name="Image 4"/>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57162" y="6413046"/>
            <a:ext cx="539634" cy="429828"/>
          </a:xfrm>
          <a:prstGeom prst="rect">
            <a:avLst/>
          </a:prstGeom>
        </p:spPr>
      </p:pic>
    </p:spTree>
    <p:extLst>
      <p:ext uri="{BB962C8B-B14F-4D97-AF65-F5344CB8AC3E}">
        <p14:creationId xmlns:p14="http://schemas.microsoft.com/office/powerpoint/2010/main" val="4063196294"/>
      </p:ext>
    </p:extLst>
  </p:cSld>
  <p:clrMapOvr>
    <a:masterClrMapping/>
  </p:clrMapOvr>
  <p:transition spd="med">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610270" y="274499"/>
            <a:ext cx="10971460" cy="1142628"/>
          </a:xfrm>
          <a:prstGeom prst="rect">
            <a:avLst/>
          </a:prstGeom>
        </p:spPr>
        <p:txBody>
          <a:bodyPr/>
          <a:lstStyle>
            <a:lvl1pPr>
              <a:defRPr/>
            </a:lvl1pPr>
          </a:lstStyle>
          <a:p>
            <a:r>
              <a:rPr lang="fr-FR"/>
              <a:t>Modifiez le style du titre</a:t>
            </a:r>
          </a:p>
        </p:txBody>
      </p:sp>
      <p:sp>
        <p:nvSpPr>
          <p:cNvPr id="3" name="Espace réservé du texte 2"/>
          <p:cNvSpPr>
            <a:spLocks noGrp="1"/>
          </p:cNvSpPr>
          <p:nvPr>
            <p:ph type="body" idx="1"/>
          </p:nvPr>
        </p:nvSpPr>
        <p:spPr>
          <a:xfrm>
            <a:off x="610270" y="1535406"/>
            <a:ext cx="5386748" cy="639381"/>
          </a:xfrm>
          <a:prstGeom prst="rect">
            <a:avLst/>
          </a:prstGeom>
        </p:spPr>
        <p:txBody>
          <a:bodyPr anchor="b"/>
          <a:lstStyle>
            <a:lvl1pPr marL="0" indent="0">
              <a:buNone/>
              <a:defRPr sz="1687" b="1"/>
            </a:lvl1pPr>
            <a:lvl2pPr marL="321366" indent="0">
              <a:buNone/>
              <a:defRPr sz="1406" b="1"/>
            </a:lvl2pPr>
            <a:lvl3pPr marL="642732" indent="0">
              <a:buNone/>
              <a:defRPr sz="1265" b="1"/>
            </a:lvl3pPr>
            <a:lvl4pPr marL="964098" indent="0">
              <a:buNone/>
              <a:defRPr sz="1125" b="1"/>
            </a:lvl4pPr>
            <a:lvl5pPr marL="1285464" indent="0">
              <a:buNone/>
              <a:defRPr sz="1125" b="1"/>
            </a:lvl5pPr>
            <a:lvl6pPr marL="1606829" indent="0">
              <a:buNone/>
              <a:defRPr sz="1125" b="1"/>
            </a:lvl6pPr>
            <a:lvl7pPr marL="1928195" indent="0">
              <a:buNone/>
              <a:defRPr sz="1125" b="1"/>
            </a:lvl7pPr>
            <a:lvl8pPr marL="2249561" indent="0">
              <a:buNone/>
              <a:defRPr sz="1125" b="1"/>
            </a:lvl8pPr>
            <a:lvl9pPr marL="2570927" indent="0">
              <a:buNone/>
              <a:defRPr sz="1125" b="1"/>
            </a:lvl9pPr>
          </a:lstStyle>
          <a:p>
            <a:pPr lvl="0"/>
            <a:r>
              <a:rPr lang="fr-FR"/>
              <a:t>Modifiez les styles du texte du masque</a:t>
            </a:r>
          </a:p>
        </p:txBody>
      </p:sp>
      <p:sp>
        <p:nvSpPr>
          <p:cNvPr id="4" name="Espace réservé du contenu 3"/>
          <p:cNvSpPr>
            <a:spLocks noGrp="1"/>
          </p:cNvSpPr>
          <p:nvPr>
            <p:ph sz="half" idx="2"/>
          </p:nvPr>
        </p:nvSpPr>
        <p:spPr>
          <a:xfrm>
            <a:off x="610270" y="2174788"/>
            <a:ext cx="5386748" cy="3951216"/>
          </a:xfrm>
          <a:prstGeom prst="rect">
            <a:avLst/>
          </a:prstGeom>
        </p:spPr>
        <p:txBody>
          <a:bodyPr/>
          <a:lstStyle>
            <a:lvl1pPr>
              <a:defRPr sz="1687"/>
            </a:lvl1pPr>
            <a:lvl2pPr>
              <a:defRPr sz="1406"/>
            </a:lvl2pPr>
            <a:lvl3pPr>
              <a:defRPr sz="1265"/>
            </a:lvl3pPr>
            <a:lvl4pPr>
              <a:defRPr sz="1125"/>
            </a:lvl4pPr>
            <a:lvl5pPr>
              <a:defRPr sz="1125"/>
            </a:lvl5pPr>
            <a:lvl6pPr>
              <a:defRPr sz="1125"/>
            </a:lvl6pPr>
            <a:lvl7pPr>
              <a:defRPr sz="1125"/>
            </a:lvl7pPr>
            <a:lvl8pPr>
              <a:defRPr sz="1125"/>
            </a:lvl8pPr>
            <a:lvl9pPr>
              <a:defRPr sz="1125"/>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p:cNvSpPr>
            <a:spLocks noGrp="1"/>
          </p:cNvSpPr>
          <p:nvPr>
            <p:ph type="body" sz="quarter" idx="3"/>
          </p:nvPr>
        </p:nvSpPr>
        <p:spPr>
          <a:xfrm>
            <a:off x="6193494" y="1535406"/>
            <a:ext cx="5388236" cy="639381"/>
          </a:xfrm>
          <a:prstGeom prst="rect">
            <a:avLst/>
          </a:prstGeom>
        </p:spPr>
        <p:txBody>
          <a:bodyPr anchor="b"/>
          <a:lstStyle>
            <a:lvl1pPr marL="0" indent="0">
              <a:buNone/>
              <a:defRPr sz="1687" b="1"/>
            </a:lvl1pPr>
            <a:lvl2pPr marL="321366" indent="0">
              <a:buNone/>
              <a:defRPr sz="1406" b="1"/>
            </a:lvl2pPr>
            <a:lvl3pPr marL="642732" indent="0">
              <a:buNone/>
              <a:defRPr sz="1265" b="1"/>
            </a:lvl3pPr>
            <a:lvl4pPr marL="964098" indent="0">
              <a:buNone/>
              <a:defRPr sz="1125" b="1"/>
            </a:lvl4pPr>
            <a:lvl5pPr marL="1285464" indent="0">
              <a:buNone/>
              <a:defRPr sz="1125" b="1"/>
            </a:lvl5pPr>
            <a:lvl6pPr marL="1606829" indent="0">
              <a:buNone/>
              <a:defRPr sz="1125" b="1"/>
            </a:lvl6pPr>
            <a:lvl7pPr marL="1928195" indent="0">
              <a:buNone/>
              <a:defRPr sz="1125" b="1"/>
            </a:lvl7pPr>
            <a:lvl8pPr marL="2249561" indent="0">
              <a:buNone/>
              <a:defRPr sz="1125" b="1"/>
            </a:lvl8pPr>
            <a:lvl9pPr marL="2570927" indent="0">
              <a:buNone/>
              <a:defRPr sz="1125" b="1"/>
            </a:lvl9pPr>
          </a:lstStyle>
          <a:p>
            <a:pPr lvl="0"/>
            <a:r>
              <a:rPr lang="fr-FR"/>
              <a:t>Modifiez les styles du texte du masque</a:t>
            </a:r>
          </a:p>
        </p:txBody>
      </p:sp>
      <p:sp>
        <p:nvSpPr>
          <p:cNvPr id="6" name="Espace réservé du contenu 5"/>
          <p:cNvSpPr>
            <a:spLocks noGrp="1"/>
          </p:cNvSpPr>
          <p:nvPr>
            <p:ph sz="quarter" idx="4"/>
          </p:nvPr>
        </p:nvSpPr>
        <p:spPr>
          <a:xfrm>
            <a:off x="6193494" y="2174788"/>
            <a:ext cx="5388236" cy="3951216"/>
          </a:xfrm>
          <a:prstGeom prst="rect">
            <a:avLst/>
          </a:prstGeom>
        </p:spPr>
        <p:txBody>
          <a:bodyPr/>
          <a:lstStyle>
            <a:lvl1pPr>
              <a:defRPr sz="1687"/>
            </a:lvl1pPr>
            <a:lvl2pPr>
              <a:defRPr sz="1406"/>
            </a:lvl2pPr>
            <a:lvl3pPr>
              <a:defRPr sz="1265"/>
            </a:lvl3pPr>
            <a:lvl4pPr>
              <a:defRPr sz="1125"/>
            </a:lvl4pPr>
            <a:lvl5pPr>
              <a:defRPr sz="1125"/>
            </a:lvl5pPr>
            <a:lvl6pPr>
              <a:defRPr sz="1125"/>
            </a:lvl6pPr>
            <a:lvl7pPr>
              <a:defRPr sz="1125"/>
            </a:lvl7pPr>
            <a:lvl8pPr>
              <a:defRPr sz="1125"/>
            </a:lvl8pPr>
            <a:lvl9pPr>
              <a:defRPr sz="1125"/>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pic>
        <p:nvPicPr>
          <p:cNvPr id="7" name="Image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57162" y="6413046"/>
            <a:ext cx="539634" cy="429828"/>
          </a:xfrm>
          <a:prstGeom prst="rect">
            <a:avLst/>
          </a:prstGeom>
        </p:spPr>
      </p:pic>
    </p:spTree>
    <p:extLst>
      <p:ext uri="{BB962C8B-B14F-4D97-AF65-F5344CB8AC3E}">
        <p14:creationId xmlns:p14="http://schemas.microsoft.com/office/powerpoint/2010/main" val="293658167"/>
      </p:ext>
    </p:extLst>
  </p:cSld>
  <p:clrMapOvr>
    <a:masterClrMapping/>
  </p:clrMapOvr>
  <p:transition spd="med">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a:xfrm>
            <a:off x="610270" y="274499"/>
            <a:ext cx="10971460" cy="1142628"/>
          </a:xfrm>
          <a:prstGeom prst="rect">
            <a:avLst/>
          </a:prstGeom>
        </p:spPr>
        <p:txBody>
          <a:bodyPr/>
          <a:lstStyle/>
          <a:p>
            <a:r>
              <a:rPr lang="fr-FR"/>
              <a:t>Modifiez le style du titre</a:t>
            </a:r>
          </a:p>
        </p:txBody>
      </p:sp>
      <p:pic>
        <p:nvPicPr>
          <p:cNvPr id="3" name="Image 2"/>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57162" y="6413046"/>
            <a:ext cx="539634" cy="429828"/>
          </a:xfrm>
          <a:prstGeom prst="rect">
            <a:avLst/>
          </a:prstGeom>
        </p:spPr>
      </p:pic>
    </p:spTree>
    <p:extLst>
      <p:ext uri="{BB962C8B-B14F-4D97-AF65-F5344CB8AC3E}">
        <p14:creationId xmlns:p14="http://schemas.microsoft.com/office/powerpoint/2010/main" val="4085979017"/>
      </p:ext>
    </p:extLst>
  </p:cSld>
  <p:clrMapOvr>
    <a:masterClrMapping/>
  </p:clrMapOvr>
  <p:transition spd="med">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pic>
        <p:nvPicPr>
          <p:cNvPr id="2" name="Image 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57162" y="6413046"/>
            <a:ext cx="539634" cy="429828"/>
          </a:xfrm>
          <a:prstGeom prst="rect">
            <a:avLst/>
          </a:prstGeom>
        </p:spPr>
      </p:pic>
    </p:spTree>
    <p:extLst>
      <p:ext uri="{BB962C8B-B14F-4D97-AF65-F5344CB8AC3E}">
        <p14:creationId xmlns:p14="http://schemas.microsoft.com/office/powerpoint/2010/main" val="2044620698"/>
      </p:ext>
    </p:extLst>
  </p:cSld>
  <p:clrMapOvr>
    <a:masterClrMapping/>
  </p:clrMapOvr>
  <p:transition spd="med">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610270" y="273383"/>
            <a:ext cx="4009919" cy="1161597"/>
          </a:xfrm>
          <a:prstGeom prst="rect">
            <a:avLst/>
          </a:prstGeom>
        </p:spPr>
        <p:txBody>
          <a:bodyPr anchor="b"/>
          <a:lstStyle>
            <a:lvl1pPr algn="l">
              <a:defRPr sz="1406" b="1"/>
            </a:lvl1pPr>
          </a:lstStyle>
          <a:p>
            <a:r>
              <a:rPr lang="fr-FR"/>
              <a:t>Modifiez le style du titre</a:t>
            </a:r>
          </a:p>
        </p:txBody>
      </p:sp>
      <p:sp>
        <p:nvSpPr>
          <p:cNvPr id="3" name="Espace réservé du contenu 2"/>
          <p:cNvSpPr>
            <a:spLocks noGrp="1"/>
          </p:cNvSpPr>
          <p:nvPr>
            <p:ph idx="1"/>
          </p:nvPr>
        </p:nvSpPr>
        <p:spPr>
          <a:xfrm>
            <a:off x="4766059" y="273383"/>
            <a:ext cx="6815672" cy="5852621"/>
          </a:xfrm>
          <a:prstGeom prst="rect">
            <a:avLst/>
          </a:prstGeom>
        </p:spPr>
        <p:txBody>
          <a:bodyPr/>
          <a:lstStyle>
            <a:lvl1pPr>
              <a:defRPr sz="2249"/>
            </a:lvl1pPr>
            <a:lvl2pPr>
              <a:defRPr sz="1968"/>
            </a:lvl2pPr>
            <a:lvl3pPr>
              <a:defRPr sz="1687"/>
            </a:lvl3pPr>
            <a:lvl4pPr>
              <a:defRPr sz="1406"/>
            </a:lvl4pPr>
            <a:lvl5pPr>
              <a:defRPr sz="1406"/>
            </a:lvl5pPr>
            <a:lvl6pPr>
              <a:defRPr sz="1406"/>
            </a:lvl6pPr>
            <a:lvl7pPr>
              <a:defRPr sz="1406"/>
            </a:lvl7pPr>
            <a:lvl8pPr>
              <a:defRPr sz="1406"/>
            </a:lvl8pPr>
            <a:lvl9pPr>
              <a:defRPr sz="1406"/>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p:cNvSpPr>
            <a:spLocks noGrp="1"/>
          </p:cNvSpPr>
          <p:nvPr>
            <p:ph type="body" sz="half" idx="2"/>
          </p:nvPr>
        </p:nvSpPr>
        <p:spPr>
          <a:xfrm>
            <a:off x="610270" y="1434980"/>
            <a:ext cx="4009919" cy="4691024"/>
          </a:xfrm>
          <a:prstGeom prst="rect">
            <a:avLst/>
          </a:prstGeom>
        </p:spPr>
        <p:txBody>
          <a:bodyPr/>
          <a:lstStyle>
            <a:lvl1pPr marL="0" indent="0">
              <a:buNone/>
              <a:defRPr sz="984"/>
            </a:lvl1pPr>
            <a:lvl2pPr marL="321366" indent="0">
              <a:buNone/>
              <a:defRPr sz="843"/>
            </a:lvl2pPr>
            <a:lvl3pPr marL="642732" indent="0">
              <a:buNone/>
              <a:defRPr sz="703"/>
            </a:lvl3pPr>
            <a:lvl4pPr marL="964098" indent="0">
              <a:buNone/>
              <a:defRPr sz="633"/>
            </a:lvl4pPr>
            <a:lvl5pPr marL="1285464" indent="0">
              <a:buNone/>
              <a:defRPr sz="633"/>
            </a:lvl5pPr>
            <a:lvl6pPr marL="1606829" indent="0">
              <a:buNone/>
              <a:defRPr sz="633"/>
            </a:lvl6pPr>
            <a:lvl7pPr marL="1928195" indent="0">
              <a:buNone/>
              <a:defRPr sz="633"/>
            </a:lvl7pPr>
            <a:lvl8pPr marL="2249561" indent="0">
              <a:buNone/>
              <a:defRPr sz="633"/>
            </a:lvl8pPr>
            <a:lvl9pPr marL="2570927" indent="0">
              <a:buNone/>
              <a:defRPr sz="633"/>
            </a:lvl9pPr>
          </a:lstStyle>
          <a:p>
            <a:pPr lvl="0"/>
            <a:r>
              <a:rPr lang="fr-FR"/>
              <a:t>Modifiez les styles du texte du masque</a:t>
            </a:r>
          </a:p>
        </p:txBody>
      </p:sp>
      <p:pic>
        <p:nvPicPr>
          <p:cNvPr id="5" name="Image 4"/>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57162" y="6413046"/>
            <a:ext cx="539634" cy="429828"/>
          </a:xfrm>
          <a:prstGeom prst="rect">
            <a:avLst/>
          </a:prstGeom>
        </p:spPr>
      </p:pic>
    </p:spTree>
    <p:extLst>
      <p:ext uri="{BB962C8B-B14F-4D97-AF65-F5344CB8AC3E}">
        <p14:creationId xmlns:p14="http://schemas.microsoft.com/office/powerpoint/2010/main" val="269876701"/>
      </p:ext>
    </p:extLst>
  </p:cSld>
  <p:clrMapOvr>
    <a:masterClrMapping/>
  </p:clrMapOvr>
  <p:transition spd="med">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2388983" y="4800377"/>
            <a:ext cx="7315795" cy="566851"/>
          </a:xfrm>
          <a:prstGeom prst="rect">
            <a:avLst/>
          </a:prstGeom>
        </p:spPr>
        <p:txBody>
          <a:bodyPr anchor="b"/>
          <a:lstStyle>
            <a:lvl1pPr algn="l">
              <a:defRPr sz="1406" b="1"/>
            </a:lvl1pPr>
          </a:lstStyle>
          <a:p>
            <a:r>
              <a:rPr lang="fr-FR"/>
              <a:t>Modifiez le style du titre</a:t>
            </a:r>
          </a:p>
        </p:txBody>
      </p:sp>
      <p:sp>
        <p:nvSpPr>
          <p:cNvPr id="3" name="Espace réservé pour une image  2"/>
          <p:cNvSpPr>
            <a:spLocks noGrp="1"/>
          </p:cNvSpPr>
          <p:nvPr>
            <p:ph type="pic" idx="1"/>
          </p:nvPr>
        </p:nvSpPr>
        <p:spPr>
          <a:xfrm>
            <a:off x="2388983" y="612601"/>
            <a:ext cx="7315795" cy="4115246"/>
          </a:xfrm>
          <a:prstGeom prst="rect">
            <a:avLst/>
          </a:prstGeom>
        </p:spPr>
        <p:txBody>
          <a:bodyPr/>
          <a:lstStyle>
            <a:lvl1pPr marL="0" indent="0">
              <a:buNone/>
              <a:defRPr sz="2249"/>
            </a:lvl1pPr>
            <a:lvl2pPr marL="321366" indent="0">
              <a:buNone/>
              <a:defRPr sz="1968"/>
            </a:lvl2pPr>
            <a:lvl3pPr marL="642732" indent="0">
              <a:buNone/>
              <a:defRPr sz="1687"/>
            </a:lvl3pPr>
            <a:lvl4pPr marL="964098" indent="0">
              <a:buNone/>
              <a:defRPr sz="1406"/>
            </a:lvl4pPr>
            <a:lvl5pPr marL="1285464" indent="0">
              <a:buNone/>
              <a:defRPr sz="1406"/>
            </a:lvl5pPr>
            <a:lvl6pPr marL="1606829" indent="0">
              <a:buNone/>
              <a:defRPr sz="1406"/>
            </a:lvl6pPr>
            <a:lvl7pPr marL="1928195" indent="0">
              <a:buNone/>
              <a:defRPr sz="1406"/>
            </a:lvl7pPr>
            <a:lvl8pPr marL="2249561" indent="0">
              <a:buNone/>
              <a:defRPr sz="1406"/>
            </a:lvl8pPr>
            <a:lvl9pPr marL="2570927" indent="0">
              <a:buNone/>
              <a:defRPr sz="1406"/>
            </a:lvl9pPr>
          </a:lstStyle>
          <a:p>
            <a:endParaRPr lang="fr-FR"/>
          </a:p>
        </p:txBody>
      </p:sp>
      <p:sp>
        <p:nvSpPr>
          <p:cNvPr id="4" name="Espace réservé du texte 3"/>
          <p:cNvSpPr>
            <a:spLocks noGrp="1"/>
          </p:cNvSpPr>
          <p:nvPr>
            <p:ph type="body" sz="half" idx="2"/>
          </p:nvPr>
        </p:nvSpPr>
        <p:spPr>
          <a:xfrm>
            <a:off x="2388983" y="5367227"/>
            <a:ext cx="7315795" cy="804527"/>
          </a:xfrm>
          <a:prstGeom prst="rect">
            <a:avLst/>
          </a:prstGeom>
        </p:spPr>
        <p:txBody>
          <a:bodyPr/>
          <a:lstStyle>
            <a:lvl1pPr marL="0" indent="0">
              <a:buNone/>
              <a:defRPr sz="984"/>
            </a:lvl1pPr>
            <a:lvl2pPr marL="321366" indent="0">
              <a:buNone/>
              <a:defRPr sz="843"/>
            </a:lvl2pPr>
            <a:lvl3pPr marL="642732" indent="0">
              <a:buNone/>
              <a:defRPr sz="703"/>
            </a:lvl3pPr>
            <a:lvl4pPr marL="964098" indent="0">
              <a:buNone/>
              <a:defRPr sz="633"/>
            </a:lvl4pPr>
            <a:lvl5pPr marL="1285464" indent="0">
              <a:buNone/>
              <a:defRPr sz="633"/>
            </a:lvl5pPr>
            <a:lvl6pPr marL="1606829" indent="0">
              <a:buNone/>
              <a:defRPr sz="633"/>
            </a:lvl6pPr>
            <a:lvl7pPr marL="1928195" indent="0">
              <a:buNone/>
              <a:defRPr sz="633"/>
            </a:lvl7pPr>
            <a:lvl8pPr marL="2249561" indent="0">
              <a:buNone/>
              <a:defRPr sz="633"/>
            </a:lvl8pPr>
            <a:lvl9pPr marL="2570927" indent="0">
              <a:buNone/>
              <a:defRPr sz="633"/>
            </a:lvl9pPr>
          </a:lstStyle>
          <a:p>
            <a:pPr lvl="0"/>
            <a:r>
              <a:rPr lang="fr-FR"/>
              <a:t>Modifiez les styles du texte du masque</a:t>
            </a:r>
          </a:p>
        </p:txBody>
      </p:sp>
      <p:pic>
        <p:nvPicPr>
          <p:cNvPr id="5" name="Image 4"/>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57162" y="6413046"/>
            <a:ext cx="539634" cy="429828"/>
          </a:xfrm>
          <a:prstGeom prst="rect">
            <a:avLst/>
          </a:prstGeom>
        </p:spPr>
      </p:pic>
    </p:spTree>
    <p:extLst>
      <p:ext uri="{BB962C8B-B14F-4D97-AF65-F5344CB8AC3E}">
        <p14:creationId xmlns:p14="http://schemas.microsoft.com/office/powerpoint/2010/main" val="2953538024"/>
      </p:ext>
    </p:extLst>
  </p:cSld>
  <p:clrMapOvr>
    <a:masterClrMapping/>
  </p:clrMapOvr>
  <p:transition spd="med">
    <p:fad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44548">
              <a:srgbClr val="D1EAEC"/>
            </a:gs>
            <a:gs pos="0">
              <a:schemeClr val="accent1"/>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tileRect/>
        </a:gradFill>
        <a:effectLst/>
      </p:bgPr>
    </p:bg>
    <p:spTree>
      <p:nvGrpSpPr>
        <p:cNvPr id="1" name=""/>
        <p:cNvGrpSpPr/>
        <p:nvPr/>
      </p:nvGrpSpPr>
      <p:grpSpPr>
        <a:xfrm>
          <a:off x="0" y="0"/>
          <a:ext cx="0" cy="0"/>
          <a:chOff x="0" y="0"/>
          <a:chExt cx="0" cy="0"/>
        </a:xfrm>
      </p:grpSpPr>
      <p:pic>
        <p:nvPicPr>
          <p:cNvPr id="1042" name="Picture 18" descr="fd1"/>
          <p:cNvPicPr>
            <a:picLocks noChangeAspect="1" noChangeArrowheads="1"/>
          </p:cNvPicPr>
          <p:nvPr userDrawn="1"/>
        </p:nvPicPr>
        <p:blipFill>
          <a:blip r:embed="rId13">
            <a:extLst>
              <a:ext uri="{28A0092B-C50C-407E-A947-70E740481C1C}">
                <a14:useLocalDpi xmlns:a14="http://schemas.microsoft.com/office/drawing/2010/main" val="0"/>
              </a:ext>
            </a:extLst>
          </a:blip>
          <a:srcRect/>
          <a:stretch>
            <a:fillRect/>
          </a:stretch>
        </p:blipFill>
        <p:spPr bwMode="auto">
          <a:xfrm>
            <a:off x="-336233" y="0"/>
            <a:ext cx="12556440" cy="685576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3941532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ransition spd="med">
    <p:fade/>
  </p:transition>
  <p:hf hdr="0" ftr="0" dt="0"/>
  <p:txStyles>
    <p:titleStyle>
      <a:lvl1pPr algn="ctr" defTabSz="913885" rtl="0" fontAlgn="base">
        <a:spcBef>
          <a:spcPct val="0"/>
        </a:spcBef>
        <a:spcAft>
          <a:spcPct val="0"/>
        </a:spcAft>
        <a:defRPr sz="2530">
          <a:solidFill>
            <a:schemeClr val="tx2"/>
          </a:solidFill>
          <a:latin typeface="+mj-lt"/>
          <a:ea typeface="+mj-ea"/>
          <a:cs typeface="+mj-cs"/>
        </a:defRPr>
      </a:lvl1pPr>
      <a:lvl2pPr algn="ctr" defTabSz="913885" rtl="0" fontAlgn="base">
        <a:spcBef>
          <a:spcPct val="0"/>
        </a:spcBef>
        <a:spcAft>
          <a:spcPct val="0"/>
        </a:spcAft>
        <a:defRPr sz="2530">
          <a:solidFill>
            <a:schemeClr val="tx2"/>
          </a:solidFill>
          <a:latin typeface="Arial Black" pitchFamily="1" charset="0"/>
          <a:ea typeface="ＭＳ Ｐゴシック" pitchFamily="1" charset="-128"/>
        </a:defRPr>
      </a:lvl2pPr>
      <a:lvl3pPr algn="ctr" defTabSz="913885" rtl="0" fontAlgn="base">
        <a:spcBef>
          <a:spcPct val="0"/>
        </a:spcBef>
        <a:spcAft>
          <a:spcPct val="0"/>
        </a:spcAft>
        <a:defRPr sz="2530">
          <a:solidFill>
            <a:schemeClr val="tx2"/>
          </a:solidFill>
          <a:latin typeface="Arial Black" pitchFamily="1" charset="0"/>
          <a:ea typeface="ＭＳ Ｐゴシック" pitchFamily="1" charset="-128"/>
        </a:defRPr>
      </a:lvl3pPr>
      <a:lvl4pPr algn="ctr" defTabSz="913885" rtl="0" fontAlgn="base">
        <a:spcBef>
          <a:spcPct val="0"/>
        </a:spcBef>
        <a:spcAft>
          <a:spcPct val="0"/>
        </a:spcAft>
        <a:defRPr sz="2530">
          <a:solidFill>
            <a:schemeClr val="tx2"/>
          </a:solidFill>
          <a:latin typeface="Arial Black" pitchFamily="1" charset="0"/>
          <a:ea typeface="ＭＳ Ｐゴシック" pitchFamily="1" charset="-128"/>
        </a:defRPr>
      </a:lvl4pPr>
      <a:lvl5pPr algn="ctr" defTabSz="913885" rtl="0" fontAlgn="base">
        <a:spcBef>
          <a:spcPct val="0"/>
        </a:spcBef>
        <a:spcAft>
          <a:spcPct val="0"/>
        </a:spcAft>
        <a:defRPr sz="2530">
          <a:solidFill>
            <a:schemeClr val="tx2"/>
          </a:solidFill>
          <a:latin typeface="Arial Black" pitchFamily="1" charset="0"/>
          <a:ea typeface="ＭＳ Ｐゴシック" pitchFamily="1" charset="-128"/>
        </a:defRPr>
      </a:lvl5pPr>
      <a:lvl6pPr marL="321366" algn="ctr" defTabSz="913885" rtl="0" fontAlgn="base">
        <a:spcBef>
          <a:spcPct val="0"/>
        </a:spcBef>
        <a:spcAft>
          <a:spcPct val="0"/>
        </a:spcAft>
        <a:defRPr sz="2530">
          <a:solidFill>
            <a:schemeClr val="tx2"/>
          </a:solidFill>
          <a:latin typeface="Arial Black" pitchFamily="1" charset="0"/>
          <a:ea typeface="ＭＳ Ｐゴシック" pitchFamily="1" charset="-128"/>
        </a:defRPr>
      </a:lvl6pPr>
      <a:lvl7pPr marL="642732" algn="ctr" defTabSz="913885" rtl="0" fontAlgn="base">
        <a:spcBef>
          <a:spcPct val="0"/>
        </a:spcBef>
        <a:spcAft>
          <a:spcPct val="0"/>
        </a:spcAft>
        <a:defRPr sz="2530">
          <a:solidFill>
            <a:schemeClr val="tx2"/>
          </a:solidFill>
          <a:latin typeface="Arial Black" pitchFamily="1" charset="0"/>
          <a:ea typeface="ＭＳ Ｐゴシック" pitchFamily="1" charset="-128"/>
        </a:defRPr>
      </a:lvl7pPr>
      <a:lvl8pPr marL="964098" algn="ctr" defTabSz="913885" rtl="0" fontAlgn="base">
        <a:spcBef>
          <a:spcPct val="0"/>
        </a:spcBef>
        <a:spcAft>
          <a:spcPct val="0"/>
        </a:spcAft>
        <a:defRPr sz="2530">
          <a:solidFill>
            <a:schemeClr val="tx2"/>
          </a:solidFill>
          <a:latin typeface="Arial Black" pitchFamily="1" charset="0"/>
          <a:ea typeface="ＭＳ Ｐゴシック" pitchFamily="1" charset="-128"/>
        </a:defRPr>
      </a:lvl8pPr>
      <a:lvl9pPr marL="1285464" algn="ctr" defTabSz="913885" rtl="0" fontAlgn="base">
        <a:spcBef>
          <a:spcPct val="0"/>
        </a:spcBef>
        <a:spcAft>
          <a:spcPct val="0"/>
        </a:spcAft>
        <a:defRPr sz="2530">
          <a:solidFill>
            <a:schemeClr val="tx2"/>
          </a:solidFill>
          <a:latin typeface="Arial Black" pitchFamily="1" charset="0"/>
          <a:ea typeface="ＭＳ Ｐゴシック" pitchFamily="1" charset="-128"/>
        </a:defRPr>
      </a:lvl9pPr>
    </p:titleStyle>
    <p:bodyStyle>
      <a:lvl1pPr marL="342567" indent="-342567" algn="l" defTabSz="913885" rtl="0" fontAlgn="base">
        <a:spcBef>
          <a:spcPct val="20000"/>
        </a:spcBef>
        <a:spcAft>
          <a:spcPct val="0"/>
        </a:spcAft>
        <a:defRPr sz="3233">
          <a:solidFill>
            <a:schemeClr val="tx1"/>
          </a:solidFill>
          <a:latin typeface="+mn-lt"/>
          <a:ea typeface="+mn-ea"/>
          <a:cs typeface="+mn-cs"/>
        </a:defRPr>
      </a:lvl1pPr>
      <a:lvl2pPr marL="743159" indent="-285659" algn="l" defTabSz="913885" rtl="0" fontAlgn="base">
        <a:spcBef>
          <a:spcPct val="20000"/>
        </a:spcBef>
        <a:spcAft>
          <a:spcPct val="0"/>
        </a:spcAft>
        <a:buChar char="–"/>
        <a:defRPr sz="2812">
          <a:solidFill>
            <a:schemeClr val="tx1"/>
          </a:solidFill>
          <a:latin typeface="+mn-lt"/>
          <a:ea typeface="+mn-ea"/>
        </a:defRPr>
      </a:lvl2pPr>
      <a:lvl3pPr marL="1142634" indent="-228750" algn="l" defTabSz="913885" rtl="0" fontAlgn="base">
        <a:spcBef>
          <a:spcPct val="20000"/>
        </a:spcBef>
        <a:spcAft>
          <a:spcPct val="0"/>
        </a:spcAft>
        <a:buChar char="•"/>
        <a:defRPr sz="2390">
          <a:solidFill>
            <a:schemeClr val="tx1"/>
          </a:solidFill>
          <a:latin typeface="+mn-lt"/>
          <a:ea typeface="+mn-ea"/>
        </a:defRPr>
      </a:lvl3pPr>
      <a:lvl4pPr marL="1600134" indent="-228750" algn="l" defTabSz="913885" rtl="0" fontAlgn="base">
        <a:spcBef>
          <a:spcPct val="20000"/>
        </a:spcBef>
        <a:spcAft>
          <a:spcPct val="0"/>
        </a:spcAft>
        <a:buChar char="–"/>
        <a:defRPr sz="1968">
          <a:solidFill>
            <a:schemeClr val="tx1"/>
          </a:solidFill>
          <a:latin typeface="+mn-lt"/>
          <a:ea typeface="+mn-ea"/>
        </a:defRPr>
      </a:lvl4pPr>
      <a:lvl5pPr marL="2056519" indent="-228750" algn="l" defTabSz="913885" rtl="0" fontAlgn="base">
        <a:spcBef>
          <a:spcPct val="20000"/>
        </a:spcBef>
        <a:spcAft>
          <a:spcPct val="0"/>
        </a:spcAft>
        <a:buChar char="»"/>
        <a:defRPr sz="1968">
          <a:solidFill>
            <a:schemeClr val="tx1"/>
          </a:solidFill>
          <a:latin typeface="+mn-lt"/>
          <a:ea typeface="+mn-ea"/>
        </a:defRPr>
      </a:lvl5pPr>
      <a:lvl6pPr marL="2377885" indent="-228750" algn="l" defTabSz="913885" rtl="0" fontAlgn="base">
        <a:spcBef>
          <a:spcPct val="20000"/>
        </a:spcBef>
        <a:spcAft>
          <a:spcPct val="0"/>
        </a:spcAft>
        <a:buChar char="»"/>
        <a:defRPr sz="1968">
          <a:solidFill>
            <a:schemeClr val="tx1"/>
          </a:solidFill>
          <a:latin typeface="+mn-lt"/>
          <a:ea typeface="+mn-ea"/>
        </a:defRPr>
      </a:lvl6pPr>
      <a:lvl7pPr marL="2699251" indent="-228750" algn="l" defTabSz="913885" rtl="0" fontAlgn="base">
        <a:spcBef>
          <a:spcPct val="20000"/>
        </a:spcBef>
        <a:spcAft>
          <a:spcPct val="0"/>
        </a:spcAft>
        <a:buChar char="»"/>
        <a:defRPr sz="1968">
          <a:solidFill>
            <a:schemeClr val="tx1"/>
          </a:solidFill>
          <a:latin typeface="+mn-lt"/>
          <a:ea typeface="+mn-ea"/>
        </a:defRPr>
      </a:lvl7pPr>
      <a:lvl8pPr marL="3020616" indent="-228750" algn="l" defTabSz="913885" rtl="0" fontAlgn="base">
        <a:spcBef>
          <a:spcPct val="20000"/>
        </a:spcBef>
        <a:spcAft>
          <a:spcPct val="0"/>
        </a:spcAft>
        <a:buChar char="»"/>
        <a:defRPr sz="1968">
          <a:solidFill>
            <a:schemeClr val="tx1"/>
          </a:solidFill>
          <a:latin typeface="+mn-lt"/>
          <a:ea typeface="+mn-ea"/>
        </a:defRPr>
      </a:lvl8pPr>
      <a:lvl9pPr marL="3341982" indent="-228750" algn="l" defTabSz="913885" rtl="0" fontAlgn="base">
        <a:spcBef>
          <a:spcPct val="20000"/>
        </a:spcBef>
        <a:spcAft>
          <a:spcPct val="0"/>
        </a:spcAft>
        <a:buChar char="»"/>
        <a:defRPr sz="1968">
          <a:solidFill>
            <a:schemeClr val="tx1"/>
          </a:solidFill>
          <a:latin typeface="+mn-lt"/>
          <a:ea typeface="+mn-ea"/>
        </a:defRPr>
      </a:lvl9pPr>
    </p:bodyStyle>
    <p:otherStyle>
      <a:defPPr>
        <a:defRPr lang="fr-FR"/>
      </a:defPPr>
      <a:lvl1pPr marL="0" algn="l" defTabSz="642732" rtl="0" eaLnBrk="1" latinLnBrk="0" hangingPunct="1">
        <a:defRPr sz="1265" kern="1200">
          <a:solidFill>
            <a:schemeClr val="tx1"/>
          </a:solidFill>
          <a:latin typeface="+mn-lt"/>
          <a:ea typeface="+mn-ea"/>
          <a:cs typeface="+mn-cs"/>
        </a:defRPr>
      </a:lvl1pPr>
      <a:lvl2pPr marL="321366" algn="l" defTabSz="642732" rtl="0" eaLnBrk="1" latinLnBrk="0" hangingPunct="1">
        <a:defRPr sz="1265" kern="1200">
          <a:solidFill>
            <a:schemeClr val="tx1"/>
          </a:solidFill>
          <a:latin typeface="+mn-lt"/>
          <a:ea typeface="+mn-ea"/>
          <a:cs typeface="+mn-cs"/>
        </a:defRPr>
      </a:lvl2pPr>
      <a:lvl3pPr marL="642732" algn="l" defTabSz="642732" rtl="0" eaLnBrk="1" latinLnBrk="0" hangingPunct="1">
        <a:defRPr sz="1265" kern="1200">
          <a:solidFill>
            <a:schemeClr val="tx1"/>
          </a:solidFill>
          <a:latin typeface="+mn-lt"/>
          <a:ea typeface="+mn-ea"/>
          <a:cs typeface="+mn-cs"/>
        </a:defRPr>
      </a:lvl3pPr>
      <a:lvl4pPr marL="964098" algn="l" defTabSz="642732" rtl="0" eaLnBrk="1" latinLnBrk="0" hangingPunct="1">
        <a:defRPr sz="1265" kern="1200">
          <a:solidFill>
            <a:schemeClr val="tx1"/>
          </a:solidFill>
          <a:latin typeface="+mn-lt"/>
          <a:ea typeface="+mn-ea"/>
          <a:cs typeface="+mn-cs"/>
        </a:defRPr>
      </a:lvl4pPr>
      <a:lvl5pPr marL="1285464" algn="l" defTabSz="642732" rtl="0" eaLnBrk="1" latinLnBrk="0" hangingPunct="1">
        <a:defRPr sz="1265" kern="1200">
          <a:solidFill>
            <a:schemeClr val="tx1"/>
          </a:solidFill>
          <a:latin typeface="+mn-lt"/>
          <a:ea typeface="+mn-ea"/>
          <a:cs typeface="+mn-cs"/>
        </a:defRPr>
      </a:lvl5pPr>
      <a:lvl6pPr marL="1606829" algn="l" defTabSz="642732" rtl="0" eaLnBrk="1" latinLnBrk="0" hangingPunct="1">
        <a:defRPr sz="1265" kern="1200">
          <a:solidFill>
            <a:schemeClr val="tx1"/>
          </a:solidFill>
          <a:latin typeface="+mn-lt"/>
          <a:ea typeface="+mn-ea"/>
          <a:cs typeface="+mn-cs"/>
        </a:defRPr>
      </a:lvl6pPr>
      <a:lvl7pPr marL="1928195" algn="l" defTabSz="642732" rtl="0" eaLnBrk="1" latinLnBrk="0" hangingPunct="1">
        <a:defRPr sz="1265" kern="1200">
          <a:solidFill>
            <a:schemeClr val="tx1"/>
          </a:solidFill>
          <a:latin typeface="+mn-lt"/>
          <a:ea typeface="+mn-ea"/>
          <a:cs typeface="+mn-cs"/>
        </a:defRPr>
      </a:lvl7pPr>
      <a:lvl8pPr marL="2249561" algn="l" defTabSz="642732" rtl="0" eaLnBrk="1" latinLnBrk="0" hangingPunct="1">
        <a:defRPr sz="1265" kern="1200">
          <a:solidFill>
            <a:schemeClr val="tx1"/>
          </a:solidFill>
          <a:latin typeface="+mn-lt"/>
          <a:ea typeface="+mn-ea"/>
          <a:cs typeface="+mn-cs"/>
        </a:defRPr>
      </a:lvl8pPr>
      <a:lvl9pPr marL="2570927" algn="l" defTabSz="642732" rtl="0" eaLnBrk="1" latinLnBrk="0" hangingPunct="1">
        <a:defRPr sz="1265"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4.jpeg"/></Relationships>
</file>

<file path=ppt/slides/_rels/slide10.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Image 10">
            <a:extLst>
              <a:ext uri="{FF2B5EF4-FFF2-40B4-BE49-F238E27FC236}">
                <a16:creationId xmlns:a16="http://schemas.microsoft.com/office/drawing/2014/main" id="{80FE4779-92C9-8CFD-5B8B-178CA134DB0D}"/>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667999" y="5514051"/>
            <a:ext cx="1006818" cy="986249"/>
          </a:xfrm>
          <a:prstGeom prst="roundRect">
            <a:avLst>
              <a:gd name="adj" fmla="val 4167"/>
            </a:avLst>
          </a:prstGeom>
          <a:solidFill>
            <a:srgbClr val="FFFFFF"/>
          </a:solidFill>
          <a:ln w="76200" cap="sq">
            <a:solidFill>
              <a:srgbClr val="EAEAEA"/>
            </a:solidFill>
            <a:miter lim="800000"/>
          </a:ln>
          <a:effectLst>
            <a:reflection blurRad="12700" stA="33000" endPos="28000" dist="5000" dir="5400000" sy="-100000" algn="bl" rotWithShape="0"/>
          </a:effectLst>
          <a:scene3d>
            <a:camera prst="orthographicFront"/>
            <a:lightRig rig="threePt" dir="t">
              <a:rot lat="0" lon="0" rev="2700000"/>
            </a:lightRig>
          </a:scene3d>
          <a:sp3d contourW="6350">
            <a:bevelT h="38100"/>
            <a:contourClr>
              <a:srgbClr val="C0C0C0"/>
            </a:contourClr>
          </a:sp3d>
        </p:spPr>
      </p:pic>
      <p:pic>
        <p:nvPicPr>
          <p:cNvPr id="9" name="Picture 2" descr="f8df1bef-6142-4e4a-b0fa-a0c9dc9f2f98@mxp5"/>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0667999" y="132163"/>
            <a:ext cx="1062138" cy="10387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 name="Image 6">
            <a:extLst>
              <a:ext uri="{FF2B5EF4-FFF2-40B4-BE49-F238E27FC236}">
                <a16:creationId xmlns:a16="http://schemas.microsoft.com/office/drawing/2014/main" id="{9C266452-F5D1-B493-12E6-453841C98ED8}"/>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93862" y="5514052"/>
            <a:ext cx="1006818" cy="986249"/>
          </a:xfrm>
          <a:prstGeom prst="roundRect">
            <a:avLst>
              <a:gd name="adj" fmla="val 4167"/>
            </a:avLst>
          </a:prstGeom>
          <a:solidFill>
            <a:srgbClr val="FFFFFF"/>
          </a:solidFill>
          <a:ln w="76200" cap="sq">
            <a:solidFill>
              <a:srgbClr val="EAEAEA"/>
            </a:solidFill>
            <a:miter lim="800000"/>
          </a:ln>
          <a:effectLst>
            <a:reflection blurRad="12700" stA="33000" endPos="28000" dist="5000" dir="5400000" sy="-100000" algn="bl" rotWithShape="0"/>
          </a:effectLst>
          <a:scene3d>
            <a:camera prst="orthographicFront"/>
            <a:lightRig rig="threePt" dir="t">
              <a:rot lat="0" lon="0" rev="2700000"/>
            </a:lightRig>
          </a:scene3d>
          <a:sp3d contourW="6350">
            <a:bevelT h="38100"/>
            <a:contourClr>
              <a:srgbClr val="C0C0C0"/>
            </a:contourClr>
          </a:sp3d>
        </p:spPr>
      </p:pic>
      <p:sp>
        <p:nvSpPr>
          <p:cNvPr id="4" name="Rectangle 3">
            <a:extLst>
              <a:ext uri="{FF2B5EF4-FFF2-40B4-BE49-F238E27FC236}">
                <a16:creationId xmlns:a16="http://schemas.microsoft.com/office/drawing/2014/main" id="{BABDE7C9-42DD-0450-5ED6-B4549AF0EFF7}"/>
              </a:ext>
            </a:extLst>
          </p:cNvPr>
          <p:cNvSpPr/>
          <p:nvPr/>
        </p:nvSpPr>
        <p:spPr bwMode="auto">
          <a:xfrm>
            <a:off x="1330859" y="1919335"/>
            <a:ext cx="9560460" cy="3349782"/>
          </a:xfrm>
          <a:prstGeom prst="rect">
            <a:avLst/>
          </a:prstGeom>
          <a:solidFill>
            <a:schemeClr val="bg2">
              <a:lumMod val="20000"/>
              <a:lumOff val="80000"/>
              <a:alpha val="46000"/>
            </a:schemeClr>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fr-FR" sz="2400" b="0" i="0" u="none" strike="noStrike" cap="none" normalizeH="0" baseline="0">
              <a:ln>
                <a:noFill/>
              </a:ln>
              <a:solidFill>
                <a:schemeClr val="tx1"/>
              </a:solidFill>
              <a:effectLst/>
              <a:latin typeface="Arial" charset="0"/>
              <a:ea typeface="ＭＳ Ｐゴシック" pitchFamily="1" charset="-128"/>
            </a:endParaRPr>
          </a:p>
        </p:txBody>
      </p:sp>
      <p:sp>
        <p:nvSpPr>
          <p:cNvPr id="2" name="Titre 1"/>
          <p:cNvSpPr>
            <a:spLocks noGrp="1"/>
          </p:cNvSpPr>
          <p:nvPr>
            <p:ph type="ctrTitle"/>
          </p:nvPr>
        </p:nvSpPr>
        <p:spPr>
          <a:xfrm>
            <a:off x="1524000" y="1293338"/>
            <a:ext cx="9143999" cy="5813632"/>
          </a:xfrm>
        </p:spPr>
        <p:txBody>
          <a:bodyPr anchor="ctr">
            <a:normAutofit/>
          </a:bodyPr>
          <a:lstStyle/>
          <a:p>
            <a:r>
              <a:rPr lang="fr-FR" sz="4800" dirty="0">
                <a:latin typeface="+mj-lt"/>
              </a:rPr>
              <a:t>COMMENT OPTIMISER LE FONCTIONNEMENT DU CONSEIL SYNDICAL ?</a:t>
            </a:r>
            <a:br>
              <a:rPr lang="fr-FR" sz="7200" dirty="0"/>
            </a:br>
            <a:endParaRPr lang="fr-FR" sz="7200" dirty="0"/>
          </a:p>
        </p:txBody>
      </p:sp>
      <p:pic>
        <p:nvPicPr>
          <p:cNvPr id="13" name="Picture 2" descr="f8df1bef-6142-4e4a-b0fa-a0c9dc9f2f98@mxp5">
            <a:extLst>
              <a:ext uri="{FF2B5EF4-FFF2-40B4-BE49-F238E27FC236}">
                <a16:creationId xmlns:a16="http://schemas.microsoft.com/office/drawing/2014/main" id="{F4A310CB-6DE3-6C3B-7C15-1FB15C4BF7D2}"/>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266202" y="132163"/>
            <a:ext cx="1062138" cy="10387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784089036"/>
      </p:ext>
    </p:extLst>
  </p:cSld>
  <p:clrMapOvr>
    <a:masterClrMapping/>
  </p:clrMapOvr>
  <p:transition spd="med">
    <p:fad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8F7FE84-1853-64D0-C7B2-FC049712E9F6}"/>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8C9C208B-24DF-E46D-E0E2-D48FA4A14515}"/>
              </a:ext>
            </a:extLst>
          </p:cNvPr>
          <p:cNvSpPr>
            <a:spLocks noGrp="1"/>
          </p:cNvSpPr>
          <p:nvPr>
            <p:ph type="title"/>
          </p:nvPr>
        </p:nvSpPr>
        <p:spPr>
          <a:xfrm>
            <a:off x="-184826" y="365126"/>
            <a:ext cx="10515600" cy="529819"/>
          </a:xfrm>
        </p:spPr>
        <p:txBody>
          <a:bodyPr/>
          <a:lstStyle/>
          <a:p>
            <a:r>
              <a:rPr lang="fr-CA" sz="3000" b="1" u="sng" dirty="0">
                <a:solidFill>
                  <a:schemeClr val="bg1"/>
                </a:solidFill>
              </a:rPr>
              <a:t>MISSION DE CONSULTATION</a:t>
            </a:r>
            <a:r>
              <a:rPr lang="fr-CA" sz="3000" b="1" dirty="0">
                <a:solidFill>
                  <a:schemeClr val="bg1"/>
                </a:solidFill>
              </a:rPr>
              <a:t> :</a:t>
            </a:r>
          </a:p>
        </p:txBody>
      </p:sp>
      <p:sp>
        <p:nvSpPr>
          <p:cNvPr id="3" name="Espace réservé du contenu 2">
            <a:extLst>
              <a:ext uri="{FF2B5EF4-FFF2-40B4-BE49-F238E27FC236}">
                <a16:creationId xmlns:a16="http://schemas.microsoft.com/office/drawing/2014/main" id="{BDD3FA9E-9424-7E4A-9A9D-E7BED215697B}"/>
              </a:ext>
            </a:extLst>
          </p:cNvPr>
          <p:cNvSpPr>
            <a:spLocks noGrp="1"/>
          </p:cNvSpPr>
          <p:nvPr>
            <p:ph idx="1"/>
          </p:nvPr>
        </p:nvSpPr>
        <p:spPr>
          <a:xfrm>
            <a:off x="838200" y="1606808"/>
            <a:ext cx="10515600" cy="4570155"/>
          </a:xfrm>
        </p:spPr>
        <p:txBody>
          <a:bodyPr/>
          <a:lstStyle/>
          <a:p>
            <a:pPr marL="0" indent="0">
              <a:buNone/>
            </a:pPr>
            <a:r>
              <a:rPr lang="fr-CA" sz="2000" dirty="0"/>
              <a:t> </a:t>
            </a:r>
            <a:endParaRPr lang="fr-FR" sz="2000" dirty="0"/>
          </a:p>
        </p:txBody>
      </p:sp>
      <p:pic>
        <p:nvPicPr>
          <p:cNvPr id="5" name="Picture 2" descr="f8df1bef-6142-4e4a-b0fa-a0c9dc9f2f98@mxp5">
            <a:extLst>
              <a:ext uri="{FF2B5EF4-FFF2-40B4-BE49-F238E27FC236}">
                <a16:creationId xmlns:a16="http://schemas.microsoft.com/office/drawing/2014/main" id="{836771B9-F55A-A6AF-5552-B5ECFC98E101}"/>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573727" y="142724"/>
            <a:ext cx="1008003" cy="9857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 name="ZoneTexte 9">
            <a:extLst>
              <a:ext uri="{FF2B5EF4-FFF2-40B4-BE49-F238E27FC236}">
                <a16:creationId xmlns:a16="http://schemas.microsoft.com/office/drawing/2014/main" id="{DD659CFA-BFC0-BB44-3693-AFFA7F270343}"/>
              </a:ext>
            </a:extLst>
          </p:cNvPr>
          <p:cNvSpPr txBox="1"/>
          <p:nvPr/>
        </p:nvSpPr>
        <p:spPr>
          <a:xfrm>
            <a:off x="1090156" y="2204204"/>
            <a:ext cx="9776298" cy="3046988"/>
          </a:xfrm>
          <a:prstGeom prst="rect">
            <a:avLst/>
          </a:prstGeom>
          <a:noFill/>
        </p:spPr>
        <p:txBody>
          <a:bodyPr wrap="square">
            <a:spAutoFit/>
          </a:bodyPr>
          <a:lstStyle/>
          <a:p>
            <a:pPr marL="0" indent="0" algn="just">
              <a:buNone/>
            </a:pPr>
            <a:r>
              <a:rPr lang="fr-FR" sz="3200" dirty="0"/>
              <a:t>Le CS donne son avis au Syndic ou à l’Assemblée générale sur toutes questions concernant le Syndicat des copropriétaires.</a:t>
            </a:r>
          </a:p>
          <a:p>
            <a:pPr marL="0" indent="0" algn="just">
              <a:buNone/>
            </a:pPr>
            <a:endParaRPr lang="fr-FR" sz="3200" dirty="0"/>
          </a:p>
          <a:p>
            <a:pPr marL="0" indent="0" algn="just">
              <a:buNone/>
            </a:pPr>
            <a:r>
              <a:rPr lang="fr-FR" sz="3200" dirty="0"/>
              <a:t>Le CS émet des avis qui ne lient pas le Syndic, même si, en général, il en tient compte</a:t>
            </a:r>
          </a:p>
        </p:txBody>
      </p:sp>
    </p:spTree>
    <p:extLst>
      <p:ext uri="{BB962C8B-B14F-4D97-AF65-F5344CB8AC3E}">
        <p14:creationId xmlns:p14="http://schemas.microsoft.com/office/powerpoint/2010/main" val="1575421340"/>
      </p:ext>
    </p:extLst>
  </p:cSld>
  <p:clrMapOvr>
    <a:masterClrMapping/>
  </p:clrMapOvr>
  <p:transition spd="med">
    <p:fade/>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771816" y="181196"/>
            <a:ext cx="9267128" cy="763367"/>
          </a:xfrm>
        </p:spPr>
        <p:txBody>
          <a:bodyPr>
            <a:normAutofit/>
          </a:bodyPr>
          <a:lstStyle/>
          <a:p>
            <a:r>
              <a:rPr lang="fr-CA" sz="3500" u="sng" dirty="0">
                <a:solidFill>
                  <a:schemeClr val="bg1"/>
                </a:solidFill>
              </a:rPr>
              <a:t> </a:t>
            </a:r>
            <a:endParaRPr lang="fr-FR" sz="3500" u="sng" dirty="0">
              <a:solidFill>
                <a:schemeClr val="bg1"/>
              </a:solidFill>
            </a:endParaRPr>
          </a:p>
        </p:txBody>
      </p:sp>
      <p:sp>
        <p:nvSpPr>
          <p:cNvPr id="3" name="Espace réservé du contenu 2"/>
          <p:cNvSpPr>
            <a:spLocks noGrp="1"/>
          </p:cNvSpPr>
          <p:nvPr>
            <p:ph idx="1"/>
          </p:nvPr>
        </p:nvSpPr>
        <p:spPr>
          <a:xfrm>
            <a:off x="655420" y="1958867"/>
            <a:ext cx="10422308" cy="3771976"/>
          </a:xfrm>
        </p:spPr>
        <p:txBody>
          <a:bodyPr>
            <a:normAutofit lnSpcReduction="10000"/>
          </a:bodyPr>
          <a:lstStyle/>
          <a:p>
            <a:pPr marL="0" indent="0">
              <a:buNone/>
            </a:pPr>
            <a:r>
              <a:rPr lang="fr-FR" sz="2400" b="1" dirty="0">
                <a:latin typeface="+mn-lt"/>
              </a:rPr>
              <a:t>Cas de consultation obligatoire :</a:t>
            </a:r>
          </a:p>
          <a:p>
            <a:pPr marL="0" indent="0">
              <a:buNone/>
            </a:pPr>
            <a:endParaRPr lang="fr-FR" sz="2400" b="1" dirty="0">
              <a:latin typeface="+mn-lt"/>
            </a:endParaRPr>
          </a:p>
          <a:p>
            <a:pPr marL="342900" indent="-342900" algn="just">
              <a:buFont typeface="Wingdings" panose="05000000000000000000" pitchFamily="2" charset="2"/>
              <a:buChar char="Ø"/>
            </a:pPr>
            <a:r>
              <a:rPr lang="fr-FR" sz="2400" dirty="0">
                <a:latin typeface="+mn-lt"/>
              </a:rPr>
              <a:t>Exécution des travaux urgents par le Syndic </a:t>
            </a:r>
          </a:p>
          <a:p>
            <a:pPr marL="342900" indent="-342900" algn="just">
              <a:buFont typeface="Wingdings" panose="05000000000000000000" pitchFamily="2" charset="2"/>
              <a:buChar char="Ø"/>
            </a:pPr>
            <a:r>
              <a:rPr lang="fr-FR" sz="2400" dirty="0">
                <a:latin typeface="+mn-lt"/>
              </a:rPr>
              <a:t>Élaboration du budget prévisionnel </a:t>
            </a:r>
          </a:p>
          <a:p>
            <a:pPr marL="342900" indent="-342900" algn="just">
              <a:buFont typeface="Wingdings" panose="05000000000000000000" pitchFamily="2" charset="2"/>
              <a:buChar char="Ø"/>
            </a:pPr>
            <a:r>
              <a:rPr lang="fr-FR" sz="2400" dirty="0">
                <a:latin typeface="+mn-lt"/>
              </a:rPr>
              <a:t>Passation des contrats et marchés, au regard de la délégation confiée en assemblée générale pour la consultation préalable du CS </a:t>
            </a:r>
          </a:p>
          <a:p>
            <a:pPr marL="342900" indent="-342900" algn="just">
              <a:buFont typeface="Wingdings" panose="05000000000000000000" pitchFamily="2" charset="2"/>
              <a:buChar char="Ø"/>
            </a:pPr>
            <a:r>
              <a:rPr lang="fr-FR" sz="2400" dirty="0">
                <a:latin typeface="+mn-lt"/>
              </a:rPr>
              <a:t>Contrat de performance énergétique</a:t>
            </a:r>
          </a:p>
          <a:p>
            <a:pPr marL="342900" indent="-342900" algn="just">
              <a:buFont typeface="Wingdings" panose="05000000000000000000" pitchFamily="2" charset="2"/>
              <a:buChar char="Ø"/>
            </a:pPr>
            <a:r>
              <a:rPr lang="fr-FR" sz="2400" dirty="0">
                <a:latin typeface="+mn-lt"/>
              </a:rPr>
              <a:t>Nomination d’un administrateur provisoire et actes de gestion par ce dernier.</a:t>
            </a:r>
          </a:p>
          <a:p>
            <a:pPr marL="0" indent="0">
              <a:buNone/>
            </a:pPr>
            <a:endParaRPr lang="fr-CA" sz="2000" dirty="0"/>
          </a:p>
          <a:p>
            <a:pPr marL="0" indent="0">
              <a:buNone/>
            </a:pPr>
            <a:endParaRPr lang="fr-FR" sz="2000" dirty="0"/>
          </a:p>
        </p:txBody>
      </p:sp>
      <p:pic>
        <p:nvPicPr>
          <p:cNvPr id="5" name="Picture 2" descr="f8df1bef-6142-4e4a-b0fa-a0c9dc9f2f98@mxp5">
            <a:extLst>
              <a:ext uri="{FF2B5EF4-FFF2-40B4-BE49-F238E27FC236}">
                <a16:creationId xmlns:a16="http://schemas.microsoft.com/office/drawing/2014/main" id="{5172D209-016F-D4E5-0343-C8857E55C9EE}"/>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573727" y="142724"/>
            <a:ext cx="1008003" cy="9857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680048634"/>
      </p:ext>
    </p:extLst>
  </p:cSld>
  <p:clrMapOvr>
    <a:masterClrMapping/>
  </p:clrMapOvr>
  <p:transition spd="med">
    <p:fade/>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6E59F49-5746-3077-A7B6-61AE98C6F4F5}"/>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EDD025BE-2720-CB5D-EB23-10A433F702D6}"/>
              </a:ext>
            </a:extLst>
          </p:cNvPr>
          <p:cNvSpPr>
            <a:spLocks noGrp="1"/>
          </p:cNvSpPr>
          <p:nvPr>
            <p:ph type="title"/>
          </p:nvPr>
        </p:nvSpPr>
        <p:spPr>
          <a:xfrm>
            <a:off x="-184826" y="365126"/>
            <a:ext cx="10515600" cy="529819"/>
          </a:xfrm>
        </p:spPr>
        <p:txBody>
          <a:bodyPr/>
          <a:lstStyle/>
          <a:p>
            <a:r>
              <a:rPr lang="fr-CA" sz="3000" b="1" u="sng" dirty="0">
                <a:solidFill>
                  <a:schemeClr val="bg1"/>
                </a:solidFill>
              </a:rPr>
              <a:t>MISSION PARTICULIÈRES </a:t>
            </a:r>
            <a:r>
              <a:rPr lang="fr-CA" sz="3000" b="1" dirty="0">
                <a:solidFill>
                  <a:schemeClr val="bg1"/>
                </a:solidFill>
              </a:rPr>
              <a:t>:</a:t>
            </a:r>
          </a:p>
        </p:txBody>
      </p:sp>
      <p:sp>
        <p:nvSpPr>
          <p:cNvPr id="3" name="Espace réservé du contenu 2">
            <a:extLst>
              <a:ext uri="{FF2B5EF4-FFF2-40B4-BE49-F238E27FC236}">
                <a16:creationId xmlns:a16="http://schemas.microsoft.com/office/drawing/2014/main" id="{0584B500-E568-11E5-F76B-A5B4B5512D44}"/>
              </a:ext>
            </a:extLst>
          </p:cNvPr>
          <p:cNvSpPr>
            <a:spLocks noGrp="1"/>
          </p:cNvSpPr>
          <p:nvPr>
            <p:ph idx="1"/>
          </p:nvPr>
        </p:nvSpPr>
        <p:spPr>
          <a:xfrm>
            <a:off x="838200" y="1606808"/>
            <a:ext cx="10515600" cy="4570155"/>
          </a:xfrm>
        </p:spPr>
        <p:txBody>
          <a:bodyPr/>
          <a:lstStyle/>
          <a:p>
            <a:pPr marL="0" indent="0">
              <a:buNone/>
            </a:pPr>
            <a:r>
              <a:rPr lang="fr-CA" sz="2000" dirty="0"/>
              <a:t> </a:t>
            </a:r>
            <a:endParaRPr lang="fr-FR" sz="2000" dirty="0"/>
          </a:p>
        </p:txBody>
      </p:sp>
      <p:pic>
        <p:nvPicPr>
          <p:cNvPr id="5" name="Picture 2" descr="f8df1bef-6142-4e4a-b0fa-a0c9dc9f2f98@mxp5">
            <a:extLst>
              <a:ext uri="{FF2B5EF4-FFF2-40B4-BE49-F238E27FC236}">
                <a16:creationId xmlns:a16="http://schemas.microsoft.com/office/drawing/2014/main" id="{A8AB1652-9346-0D23-C5FF-9DA4C4E4D8DA}"/>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573727" y="142724"/>
            <a:ext cx="1008003" cy="9857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 name="ZoneTexte 9">
            <a:extLst>
              <a:ext uri="{FF2B5EF4-FFF2-40B4-BE49-F238E27FC236}">
                <a16:creationId xmlns:a16="http://schemas.microsoft.com/office/drawing/2014/main" id="{4C83366E-C600-9A66-203A-F95F3DF704CA}"/>
              </a:ext>
            </a:extLst>
          </p:cNvPr>
          <p:cNvSpPr txBox="1"/>
          <p:nvPr/>
        </p:nvSpPr>
        <p:spPr>
          <a:xfrm>
            <a:off x="1117317" y="1652648"/>
            <a:ext cx="9656307" cy="4708981"/>
          </a:xfrm>
          <a:prstGeom prst="rect">
            <a:avLst/>
          </a:prstGeom>
          <a:noFill/>
        </p:spPr>
        <p:txBody>
          <a:bodyPr wrap="square">
            <a:spAutoFit/>
          </a:bodyPr>
          <a:lstStyle/>
          <a:p>
            <a:pPr marL="457200" indent="-457200">
              <a:buFont typeface="Arial" panose="020B0604020202020204" pitchFamily="34" charset="0"/>
              <a:buChar char="•"/>
            </a:pPr>
            <a:r>
              <a:rPr lang="fr-FR" sz="3000" dirty="0"/>
              <a:t>Mise en concurrence des contrats de Syndic (article 21 de la Loi du 10 juillet 1965) ;</a:t>
            </a:r>
          </a:p>
          <a:p>
            <a:pPr marL="457200" indent="-457200">
              <a:buFont typeface="Arial" panose="020B0604020202020204" pitchFamily="34" charset="0"/>
              <a:buChar char="•"/>
            </a:pPr>
            <a:r>
              <a:rPr lang="fr-FR" sz="3000" dirty="0"/>
              <a:t>Établissement de l’ordre du jour de l’assemblée générale (article 26, alinéa 5 du Décret du 17 mars 1967) ;</a:t>
            </a:r>
          </a:p>
          <a:p>
            <a:pPr marL="457200" indent="-457200">
              <a:buFont typeface="Arial" panose="020B0604020202020204" pitchFamily="34" charset="0"/>
              <a:buChar char="•"/>
            </a:pPr>
            <a:r>
              <a:rPr lang="fr-FR" sz="3000" dirty="0"/>
              <a:t>Convocation de l’assemblée générale en cas de carence du Syndic (article 8 du Décret du 17 mars 1967) ;</a:t>
            </a:r>
          </a:p>
          <a:p>
            <a:pPr marL="457200" indent="-457200">
              <a:buFont typeface="Arial" panose="020B0604020202020204" pitchFamily="34" charset="0"/>
              <a:buChar char="•"/>
            </a:pPr>
            <a:r>
              <a:rPr lang="fr-FR" sz="3000" dirty="0"/>
              <a:t>Résiliation du contrat de Syndic (article 18 VIII de la Loi du 10 juillet 1965).</a:t>
            </a:r>
          </a:p>
        </p:txBody>
      </p:sp>
    </p:spTree>
    <p:extLst>
      <p:ext uri="{BB962C8B-B14F-4D97-AF65-F5344CB8AC3E}">
        <p14:creationId xmlns:p14="http://schemas.microsoft.com/office/powerpoint/2010/main" val="668385921"/>
      </p:ext>
    </p:extLst>
  </p:cSld>
  <p:clrMapOvr>
    <a:masterClrMapping/>
  </p:clrMapOvr>
  <p:transition spd="med">
    <p:fade/>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4816BC2-4C7B-8762-2659-95D86AD0630D}"/>
              </a:ext>
            </a:extLst>
          </p:cNvPr>
          <p:cNvSpPr>
            <a:spLocks noGrp="1"/>
          </p:cNvSpPr>
          <p:nvPr>
            <p:ph type="title"/>
          </p:nvPr>
        </p:nvSpPr>
        <p:spPr/>
        <p:txBody>
          <a:bodyPr/>
          <a:lstStyle/>
          <a:p>
            <a:r>
              <a:rPr lang="fr-FR" sz="3000" dirty="0">
                <a:solidFill>
                  <a:schemeClr val="bg1"/>
                </a:solidFill>
              </a:rPr>
              <a:t>MISSIONS DU PRESIDENT DU CS</a:t>
            </a:r>
          </a:p>
        </p:txBody>
      </p:sp>
      <p:sp>
        <p:nvSpPr>
          <p:cNvPr id="3" name="Espace réservé du contenu 2">
            <a:extLst>
              <a:ext uri="{FF2B5EF4-FFF2-40B4-BE49-F238E27FC236}">
                <a16:creationId xmlns:a16="http://schemas.microsoft.com/office/drawing/2014/main" id="{9547DEBD-63B2-2B1B-A063-05DB3A19CE77}"/>
              </a:ext>
            </a:extLst>
          </p:cNvPr>
          <p:cNvSpPr>
            <a:spLocks noGrp="1"/>
          </p:cNvSpPr>
          <p:nvPr>
            <p:ph idx="1"/>
          </p:nvPr>
        </p:nvSpPr>
        <p:spPr/>
        <p:txBody>
          <a:bodyPr/>
          <a:lstStyle/>
          <a:p>
            <a:pPr marL="457200" indent="-457200" algn="just">
              <a:buFontTx/>
              <a:buChar char="-"/>
            </a:pPr>
            <a:r>
              <a:rPr lang="fr-FR" sz="2400" dirty="0">
                <a:latin typeface="Arial" panose="020B0604020202020204" pitchFamily="34" charset="0"/>
                <a:cs typeface="Arial" panose="020B0604020202020204" pitchFamily="34" charset="0"/>
              </a:rPr>
              <a:t>Convocation de l’AG : Article 8 du Décret du 17 mars 1967 et Article 18 de la Loi du 10 juillet 1965</a:t>
            </a:r>
          </a:p>
          <a:p>
            <a:pPr marL="457200" indent="-457200" algn="just">
              <a:buFontTx/>
              <a:buChar char="-"/>
            </a:pPr>
            <a:r>
              <a:rPr lang="fr-FR" sz="2400" dirty="0">
                <a:latin typeface="Arial" panose="020B0604020202020204" pitchFamily="34" charset="0"/>
                <a:cs typeface="Arial" panose="020B0604020202020204" pitchFamily="34" charset="0"/>
              </a:rPr>
              <a:t>Distribution des mandats en AG : Article 15-1 du Décret du 17 mars 1967</a:t>
            </a:r>
          </a:p>
          <a:p>
            <a:pPr marL="457200" indent="-457200" algn="just">
              <a:buFontTx/>
              <a:buChar char="-"/>
            </a:pPr>
            <a:r>
              <a:rPr lang="fr-FR" sz="2400" dirty="0">
                <a:latin typeface="Arial" panose="020B0604020202020204" pitchFamily="34" charset="0"/>
                <a:cs typeface="Arial" panose="020B0604020202020204" pitchFamily="34" charset="0"/>
              </a:rPr>
              <a:t>Action en responsabilité contre le Syndic : Article 15 de la Loi du 10 juillet 1965</a:t>
            </a:r>
          </a:p>
          <a:p>
            <a:pPr marL="457200" indent="-457200" algn="just">
              <a:buFontTx/>
              <a:buChar char="-"/>
            </a:pPr>
            <a:r>
              <a:rPr lang="fr-FR" sz="2400" dirty="0">
                <a:latin typeface="Arial" panose="020B0604020202020204" pitchFamily="34" charset="0"/>
                <a:cs typeface="Arial" panose="020B0604020202020204" pitchFamily="34" charset="0"/>
              </a:rPr>
              <a:t>Action aux fins de remise des documents au nouveau Syndic : Article 18-2 de la Loi du 10 juillet 1965</a:t>
            </a:r>
          </a:p>
          <a:p>
            <a:pPr marL="457200" indent="-457200" algn="just">
              <a:buFontTx/>
              <a:buChar char="-"/>
            </a:pPr>
            <a:r>
              <a:rPr lang="fr-FR" sz="2400" dirty="0">
                <a:latin typeface="Arial" panose="020B0604020202020204" pitchFamily="34" charset="0"/>
                <a:cs typeface="Arial" panose="020B0604020202020204" pitchFamily="34" charset="0"/>
              </a:rPr>
              <a:t>Désignation d’un mandataire ad hoc en cas de copropriété en difficulté : Article 29-1 de la Loi du 10 juillet 1965</a:t>
            </a:r>
          </a:p>
          <a:p>
            <a:pPr marL="457200" indent="-457200" algn="just">
              <a:buFontTx/>
              <a:buChar char="-"/>
            </a:pPr>
            <a:r>
              <a:rPr lang="fr-FR" sz="2400" dirty="0">
                <a:latin typeface="Arial" panose="020B0604020202020204" pitchFamily="34" charset="0"/>
                <a:cs typeface="Arial" panose="020B0604020202020204" pitchFamily="34" charset="0"/>
              </a:rPr>
              <a:t>Distribution des mandats en blanc en début d’AG : Article 15-1 du Décret du 17 mars 1967</a:t>
            </a:r>
          </a:p>
          <a:p>
            <a:endParaRPr lang="fr-FR" sz="2600" dirty="0">
              <a:latin typeface="Arial" panose="020B0604020202020204" pitchFamily="34" charset="0"/>
              <a:cs typeface="Arial" panose="020B0604020202020204" pitchFamily="34" charset="0"/>
            </a:endParaRPr>
          </a:p>
        </p:txBody>
      </p:sp>
      <p:pic>
        <p:nvPicPr>
          <p:cNvPr id="4" name="Image 3">
            <a:extLst>
              <a:ext uri="{FF2B5EF4-FFF2-40B4-BE49-F238E27FC236}">
                <a16:creationId xmlns:a16="http://schemas.microsoft.com/office/drawing/2014/main" id="{B0B5125A-C8A5-E387-13CE-561353B960F6}"/>
              </a:ext>
            </a:extLst>
          </p:cNvPr>
          <p:cNvPicPr>
            <a:picLocks noChangeAspect="1"/>
          </p:cNvPicPr>
          <p:nvPr/>
        </p:nvPicPr>
        <p:blipFill>
          <a:blip r:embed="rId2"/>
          <a:stretch>
            <a:fillRect/>
          </a:stretch>
        </p:blipFill>
        <p:spPr>
          <a:xfrm>
            <a:off x="10575803" y="91500"/>
            <a:ext cx="1005927" cy="987638"/>
          </a:xfrm>
          <a:prstGeom prst="rect">
            <a:avLst/>
          </a:prstGeom>
        </p:spPr>
      </p:pic>
    </p:spTree>
    <p:extLst>
      <p:ext uri="{BB962C8B-B14F-4D97-AF65-F5344CB8AC3E}">
        <p14:creationId xmlns:p14="http://schemas.microsoft.com/office/powerpoint/2010/main" val="3007248127"/>
      </p:ext>
    </p:extLst>
  </p:cSld>
  <p:clrMapOvr>
    <a:masterClrMapping/>
  </p:clrMapOvr>
  <p:transition spd="med">
    <p:fade/>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957F586-BE65-D496-3945-1C78C07404E7}"/>
              </a:ext>
            </a:extLst>
          </p:cNvPr>
          <p:cNvSpPr>
            <a:spLocks noGrp="1"/>
          </p:cNvSpPr>
          <p:nvPr>
            <p:ph type="title"/>
          </p:nvPr>
        </p:nvSpPr>
        <p:spPr/>
        <p:txBody>
          <a:bodyPr/>
          <a:lstStyle/>
          <a:p>
            <a:r>
              <a:rPr lang="fr-FR" sz="3000" u="sng" dirty="0">
                <a:solidFill>
                  <a:schemeClr val="bg1"/>
                </a:solidFill>
              </a:rPr>
              <a:t>DEMISSION DES MEMBRES DU CS</a:t>
            </a:r>
          </a:p>
        </p:txBody>
      </p:sp>
      <p:sp>
        <p:nvSpPr>
          <p:cNvPr id="3" name="Espace réservé du contenu 2">
            <a:extLst>
              <a:ext uri="{FF2B5EF4-FFF2-40B4-BE49-F238E27FC236}">
                <a16:creationId xmlns:a16="http://schemas.microsoft.com/office/drawing/2014/main" id="{60562096-7956-EE73-4FFD-9EFEA2C11898}"/>
              </a:ext>
            </a:extLst>
          </p:cNvPr>
          <p:cNvSpPr>
            <a:spLocks noGrp="1"/>
          </p:cNvSpPr>
          <p:nvPr>
            <p:ph idx="1"/>
          </p:nvPr>
        </p:nvSpPr>
        <p:spPr/>
        <p:txBody>
          <a:bodyPr/>
          <a:lstStyle/>
          <a:p>
            <a:r>
              <a:rPr lang="fr-FR" sz="2600" dirty="0">
                <a:latin typeface="Arial" panose="020B0604020202020204" pitchFamily="34" charset="0"/>
                <a:cs typeface="Arial" panose="020B0604020202020204" pitchFamily="34" charset="0"/>
              </a:rPr>
              <a:t>L’article 25 du Décret du 17 mars 1967 dispose :</a:t>
            </a:r>
          </a:p>
          <a:p>
            <a:pPr marL="0" algn="just"/>
            <a:r>
              <a:rPr lang="fr-FR" sz="2600" i="1" dirty="0">
                <a:latin typeface="Arial" panose="020B0604020202020204" pitchFamily="34" charset="0"/>
                <a:cs typeface="Arial" panose="020B0604020202020204" pitchFamily="34" charset="0"/>
              </a:rPr>
              <a:t>Un ou plusieurs membres suppléants peuvent être désignés, dans les mêmes conditions que les membres titulaires. En cas de cessation définitive des fonctions du membre titulaire, ils siègent au conseil syndical, à mesure des vacances, dans l'ordre de leur élection s'il y en a plusieurs, et jusqu'à la date d'expiration du mandat du membre titulaire qu'ils remplacent.</a:t>
            </a:r>
          </a:p>
          <a:p>
            <a:pPr marL="0" algn="just"/>
            <a:r>
              <a:rPr lang="fr-FR" sz="2600" i="1" dirty="0">
                <a:latin typeface="Arial" panose="020B0604020202020204" pitchFamily="34" charset="0"/>
                <a:cs typeface="Arial" panose="020B0604020202020204" pitchFamily="34" charset="0"/>
              </a:rPr>
              <a:t>Dans tous les cas, le conseil syndical n'est plus régulièrement constitué si plus d'un quart des sièges devient vacant pour quelque cause que ce soit.</a:t>
            </a:r>
          </a:p>
        </p:txBody>
      </p:sp>
      <p:pic>
        <p:nvPicPr>
          <p:cNvPr id="4" name="Image 3">
            <a:extLst>
              <a:ext uri="{FF2B5EF4-FFF2-40B4-BE49-F238E27FC236}">
                <a16:creationId xmlns:a16="http://schemas.microsoft.com/office/drawing/2014/main" id="{10EB16ED-CC90-82EF-4762-C3BD84FE60E8}"/>
              </a:ext>
            </a:extLst>
          </p:cNvPr>
          <p:cNvPicPr>
            <a:picLocks noChangeAspect="1"/>
          </p:cNvPicPr>
          <p:nvPr/>
        </p:nvPicPr>
        <p:blipFill>
          <a:blip r:embed="rId2"/>
          <a:stretch>
            <a:fillRect/>
          </a:stretch>
        </p:blipFill>
        <p:spPr>
          <a:xfrm>
            <a:off x="10575803" y="91500"/>
            <a:ext cx="1005927" cy="987638"/>
          </a:xfrm>
          <a:prstGeom prst="rect">
            <a:avLst/>
          </a:prstGeom>
        </p:spPr>
      </p:pic>
    </p:spTree>
    <p:extLst>
      <p:ext uri="{BB962C8B-B14F-4D97-AF65-F5344CB8AC3E}">
        <p14:creationId xmlns:p14="http://schemas.microsoft.com/office/powerpoint/2010/main" val="4107122822"/>
      </p:ext>
    </p:extLst>
  </p:cSld>
  <p:clrMapOvr>
    <a:masterClrMapping/>
  </p:clrMapOvr>
  <p:transition spd="med">
    <p:fade/>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EFC8DABE-F21E-D040-FF81-44B73A32D035}"/>
              </a:ext>
            </a:extLst>
          </p:cNvPr>
          <p:cNvSpPr>
            <a:spLocks noGrp="1"/>
          </p:cNvSpPr>
          <p:nvPr>
            <p:ph idx="1"/>
          </p:nvPr>
        </p:nvSpPr>
        <p:spPr/>
        <p:txBody>
          <a:bodyPr/>
          <a:lstStyle/>
          <a:p>
            <a:pPr marL="0" algn="just"/>
            <a:r>
              <a:rPr lang="fr-FR" sz="2600" dirty="0">
                <a:latin typeface="Arial" panose="020B0604020202020204" pitchFamily="34" charset="0"/>
                <a:cs typeface="Arial" panose="020B0604020202020204" pitchFamily="34" charset="0"/>
              </a:rPr>
              <a:t>Aucune règle ne fixe les conditions de démission d’un membre du Conseil Syndical.</a:t>
            </a:r>
          </a:p>
          <a:p>
            <a:pPr algn="just"/>
            <a:endParaRPr lang="fr-FR" sz="2600" dirty="0">
              <a:latin typeface="Arial" panose="020B0604020202020204" pitchFamily="34" charset="0"/>
              <a:cs typeface="Arial" panose="020B0604020202020204" pitchFamily="34" charset="0"/>
            </a:endParaRPr>
          </a:p>
          <a:p>
            <a:pPr algn="just"/>
            <a:r>
              <a:rPr lang="fr-FR" sz="2600" i="1" dirty="0">
                <a:latin typeface="Arial" panose="020B0604020202020204" pitchFamily="34" charset="0"/>
                <a:cs typeface="Arial" panose="020B0604020202020204" pitchFamily="34" charset="0"/>
              </a:rPr>
              <a:t>A priori</a:t>
            </a:r>
            <a:r>
              <a:rPr lang="fr-FR" sz="2600" dirty="0">
                <a:latin typeface="Arial" panose="020B0604020202020204" pitchFamily="34" charset="0"/>
                <a:cs typeface="Arial" panose="020B0604020202020204" pitchFamily="34" charset="0"/>
              </a:rPr>
              <a:t>, cette démission doit toutefois être matérialisée par un écrit.</a:t>
            </a:r>
          </a:p>
          <a:p>
            <a:pPr algn="just"/>
            <a:endParaRPr lang="fr-FR" sz="2600" dirty="0">
              <a:latin typeface="Arial" panose="020B0604020202020204" pitchFamily="34" charset="0"/>
              <a:cs typeface="Arial" panose="020B0604020202020204" pitchFamily="34" charset="0"/>
            </a:endParaRPr>
          </a:p>
          <a:p>
            <a:pPr marL="0" algn="just"/>
            <a:r>
              <a:rPr lang="fr-FR" sz="2600" dirty="0">
                <a:latin typeface="Arial" panose="020B0604020202020204" pitchFamily="34" charset="0"/>
                <a:cs typeface="Arial" panose="020B0604020202020204" pitchFamily="34" charset="0"/>
              </a:rPr>
              <a:t>Il est recommandé, comme vu en préambule, de fixer des règles de fonctionnement afin de prévoir cette situation.</a:t>
            </a:r>
          </a:p>
        </p:txBody>
      </p:sp>
      <p:pic>
        <p:nvPicPr>
          <p:cNvPr id="5" name="Image 4">
            <a:extLst>
              <a:ext uri="{FF2B5EF4-FFF2-40B4-BE49-F238E27FC236}">
                <a16:creationId xmlns:a16="http://schemas.microsoft.com/office/drawing/2014/main" id="{5A07C7B0-2759-EE16-6468-D419C83D59AA}"/>
              </a:ext>
            </a:extLst>
          </p:cNvPr>
          <p:cNvPicPr>
            <a:picLocks noChangeAspect="1"/>
          </p:cNvPicPr>
          <p:nvPr/>
        </p:nvPicPr>
        <p:blipFill>
          <a:blip r:embed="rId2"/>
          <a:stretch>
            <a:fillRect/>
          </a:stretch>
        </p:blipFill>
        <p:spPr>
          <a:xfrm>
            <a:off x="10439356" y="137220"/>
            <a:ext cx="1005927" cy="987638"/>
          </a:xfrm>
          <a:prstGeom prst="rect">
            <a:avLst/>
          </a:prstGeom>
        </p:spPr>
      </p:pic>
    </p:spTree>
    <p:extLst>
      <p:ext uri="{BB962C8B-B14F-4D97-AF65-F5344CB8AC3E}">
        <p14:creationId xmlns:p14="http://schemas.microsoft.com/office/powerpoint/2010/main" val="625545090"/>
      </p:ext>
    </p:extLst>
  </p:cSld>
  <p:clrMapOvr>
    <a:masterClrMapping/>
  </p:clrMapOvr>
  <p:transition spd="med">
    <p:fade/>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C7150A1-9799-A2C0-DA78-9C3189DA4E59}"/>
              </a:ext>
            </a:extLst>
          </p:cNvPr>
          <p:cNvSpPr>
            <a:spLocks noGrp="1"/>
          </p:cNvSpPr>
          <p:nvPr>
            <p:ph type="title"/>
          </p:nvPr>
        </p:nvSpPr>
        <p:spPr/>
        <p:txBody>
          <a:bodyPr/>
          <a:lstStyle/>
          <a:p>
            <a:r>
              <a:rPr lang="fr-FR" sz="3000" dirty="0">
                <a:solidFill>
                  <a:schemeClr val="bg1"/>
                </a:solidFill>
              </a:rPr>
              <a:t>FINANCEMENT DU CS</a:t>
            </a:r>
          </a:p>
        </p:txBody>
      </p:sp>
      <p:sp>
        <p:nvSpPr>
          <p:cNvPr id="3" name="Espace réservé du contenu 2">
            <a:extLst>
              <a:ext uri="{FF2B5EF4-FFF2-40B4-BE49-F238E27FC236}">
                <a16:creationId xmlns:a16="http://schemas.microsoft.com/office/drawing/2014/main" id="{DFED0FA3-3F3B-46EB-261B-42950DDD0031}"/>
              </a:ext>
            </a:extLst>
          </p:cNvPr>
          <p:cNvSpPr>
            <a:spLocks noGrp="1"/>
          </p:cNvSpPr>
          <p:nvPr>
            <p:ph idx="1"/>
          </p:nvPr>
        </p:nvSpPr>
        <p:spPr/>
        <p:txBody>
          <a:bodyPr/>
          <a:lstStyle/>
          <a:p>
            <a:pPr algn="just"/>
            <a:r>
              <a:rPr lang="fr-FR" sz="2600" dirty="0">
                <a:latin typeface="Arial" panose="020B0604020202020204" pitchFamily="34" charset="0"/>
                <a:cs typeface="Arial" panose="020B0604020202020204" pitchFamily="34" charset="0"/>
              </a:rPr>
              <a:t>L’article 27 du Décret du 17 mars 1967 dispose :</a:t>
            </a:r>
          </a:p>
          <a:p>
            <a:pPr marL="0" algn="just"/>
            <a:r>
              <a:rPr lang="fr-FR" sz="2600" i="1" dirty="0">
                <a:latin typeface="Arial" panose="020B0604020202020204" pitchFamily="34" charset="0"/>
                <a:cs typeface="Arial" panose="020B0604020202020204" pitchFamily="34" charset="0"/>
              </a:rPr>
              <a:t>Les fonctions de président et de membre du conseil syndical ne donnent pas lieu à rémunération.</a:t>
            </a:r>
          </a:p>
          <a:p>
            <a:pPr marL="0" algn="just"/>
            <a:r>
              <a:rPr lang="fr-FR" sz="2600" i="1" dirty="0">
                <a:latin typeface="Arial" panose="020B0604020202020204" pitchFamily="34" charset="0"/>
                <a:cs typeface="Arial" panose="020B0604020202020204" pitchFamily="34" charset="0"/>
              </a:rPr>
              <a:t>Le conseil syndical peut, pour l'exécution de sa mission, prendre conseil auprès de toute personne de son choix. Il peut aussi, sur une question particulière, demander un avis technique à tout professionnel de la spécialité.</a:t>
            </a:r>
          </a:p>
          <a:p>
            <a:pPr marL="0" algn="just"/>
            <a:r>
              <a:rPr lang="fr-FR" sz="2600" i="1" dirty="0">
                <a:latin typeface="Arial" panose="020B0604020202020204" pitchFamily="34" charset="0"/>
                <a:cs typeface="Arial" panose="020B0604020202020204" pitchFamily="34" charset="0"/>
              </a:rPr>
              <a:t>Les dépenses nécessitées par l'exécution de la mission du conseil syndical constituent des dépenses courantes d'administration. Elles sont supportées par le syndicat et réglées par le syndic.</a:t>
            </a:r>
          </a:p>
        </p:txBody>
      </p:sp>
      <p:pic>
        <p:nvPicPr>
          <p:cNvPr id="4" name="Image 3">
            <a:extLst>
              <a:ext uri="{FF2B5EF4-FFF2-40B4-BE49-F238E27FC236}">
                <a16:creationId xmlns:a16="http://schemas.microsoft.com/office/drawing/2014/main" id="{BC326157-8CD2-BCE0-5EBA-0A8C1FF8C2BD}"/>
              </a:ext>
            </a:extLst>
          </p:cNvPr>
          <p:cNvPicPr>
            <a:picLocks noChangeAspect="1"/>
          </p:cNvPicPr>
          <p:nvPr/>
        </p:nvPicPr>
        <p:blipFill>
          <a:blip r:embed="rId2"/>
          <a:stretch>
            <a:fillRect/>
          </a:stretch>
        </p:blipFill>
        <p:spPr>
          <a:xfrm>
            <a:off x="10569706" y="91500"/>
            <a:ext cx="1012024" cy="987638"/>
          </a:xfrm>
          <a:prstGeom prst="rect">
            <a:avLst/>
          </a:prstGeom>
        </p:spPr>
      </p:pic>
    </p:spTree>
    <p:extLst>
      <p:ext uri="{BB962C8B-B14F-4D97-AF65-F5344CB8AC3E}">
        <p14:creationId xmlns:p14="http://schemas.microsoft.com/office/powerpoint/2010/main" val="701196507"/>
      </p:ext>
    </p:extLst>
  </p:cSld>
  <p:clrMapOvr>
    <a:masterClrMapping/>
  </p:clrMapOvr>
  <p:transition spd="med">
    <p:fade/>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AAA5278-CB78-C8D2-F591-E7E3B75B40C7}"/>
              </a:ext>
            </a:extLst>
          </p:cNvPr>
          <p:cNvSpPr>
            <a:spLocks noGrp="1"/>
          </p:cNvSpPr>
          <p:nvPr>
            <p:ph type="title"/>
          </p:nvPr>
        </p:nvSpPr>
        <p:spPr/>
        <p:txBody>
          <a:bodyPr/>
          <a:lstStyle/>
          <a:p>
            <a:r>
              <a:rPr lang="fr-FR" sz="3000" dirty="0">
                <a:solidFill>
                  <a:schemeClr val="bg1"/>
                </a:solidFill>
              </a:rPr>
              <a:t>REGLEMENT INTERIEUR DU CONSEIL </a:t>
            </a:r>
            <a:br>
              <a:rPr lang="fr-FR" sz="3000" dirty="0">
                <a:solidFill>
                  <a:schemeClr val="bg1"/>
                </a:solidFill>
              </a:rPr>
            </a:br>
            <a:r>
              <a:rPr lang="fr-FR" sz="3000" dirty="0">
                <a:solidFill>
                  <a:schemeClr val="bg1"/>
                </a:solidFill>
              </a:rPr>
              <a:t>SYNDICAL</a:t>
            </a:r>
          </a:p>
        </p:txBody>
      </p:sp>
      <p:sp>
        <p:nvSpPr>
          <p:cNvPr id="3" name="Espace réservé du contenu 2">
            <a:extLst>
              <a:ext uri="{FF2B5EF4-FFF2-40B4-BE49-F238E27FC236}">
                <a16:creationId xmlns:a16="http://schemas.microsoft.com/office/drawing/2014/main" id="{41B3F5B6-E7E7-8D9C-7F51-53B96B30DD32}"/>
              </a:ext>
            </a:extLst>
          </p:cNvPr>
          <p:cNvSpPr>
            <a:spLocks noGrp="1"/>
          </p:cNvSpPr>
          <p:nvPr>
            <p:ph idx="1"/>
          </p:nvPr>
        </p:nvSpPr>
        <p:spPr/>
        <p:txBody>
          <a:bodyPr/>
          <a:lstStyle/>
          <a:p>
            <a:pPr algn="just"/>
            <a:r>
              <a:rPr lang="fr-FR" sz="2800" dirty="0">
                <a:latin typeface="Arial" panose="020B0604020202020204" pitchFamily="34" charset="0"/>
                <a:cs typeface="Arial" panose="020B0604020202020204" pitchFamily="34" charset="0"/>
              </a:rPr>
              <a:t>Le Règlement intérieur du Conseil Syndical peut être voté</a:t>
            </a:r>
          </a:p>
          <a:p>
            <a:pPr algn="just"/>
            <a:r>
              <a:rPr lang="fr-FR" sz="2800" dirty="0">
                <a:latin typeface="Arial" panose="020B0604020202020204" pitchFamily="34" charset="0"/>
                <a:cs typeface="Arial" panose="020B0604020202020204" pitchFamily="34" charset="0"/>
              </a:rPr>
              <a:t>en assemblée générale à la majorité de l’article 24 de la</a:t>
            </a:r>
          </a:p>
          <a:p>
            <a:pPr algn="just"/>
            <a:r>
              <a:rPr lang="fr-FR" sz="2800" dirty="0">
                <a:latin typeface="Arial" panose="020B0604020202020204" pitchFamily="34" charset="0"/>
                <a:cs typeface="Arial" panose="020B0604020202020204" pitchFamily="34" charset="0"/>
              </a:rPr>
              <a:t>Loi du 10 juillet 1965.</a:t>
            </a:r>
          </a:p>
          <a:p>
            <a:pPr algn="just"/>
            <a:endParaRPr lang="fr-FR" sz="2800" dirty="0">
              <a:latin typeface="Arial" panose="020B0604020202020204" pitchFamily="34" charset="0"/>
              <a:cs typeface="Arial" panose="020B0604020202020204" pitchFamily="34" charset="0"/>
            </a:endParaRPr>
          </a:p>
          <a:p>
            <a:pPr algn="just"/>
            <a:r>
              <a:rPr lang="fr-FR" sz="2800" u="sng" dirty="0">
                <a:latin typeface="Arial" panose="020B0604020202020204" pitchFamily="34" charset="0"/>
                <a:cs typeface="Arial" panose="020B0604020202020204" pitchFamily="34" charset="0"/>
              </a:rPr>
              <a:t>ATTENTION</a:t>
            </a:r>
            <a:r>
              <a:rPr lang="fr-FR" sz="2800" dirty="0">
                <a:latin typeface="Arial" panose="020B0604020202020204" pitchFamily="34" charset="0"/>
                <a:cs typeface="Arial" panose="020B0604020202020204" pitchFamily="34" charset="0"/>
              </a:rPr>
              <a:t> : des dispositions peuvent être déjà prévues</a:t>
            </a:r>
          </a:p>
          <a:p>
            <a:pPr algn="just"/>
            <a:r>
              <a:rPr lang="fr-FR" sz="2800" dirty="0">
                <a:latin typeface="Arial" panose="020B0604020202020204" pitchFamily="34" charset="0"/>
                <a:cs typeface="Arial" panose="020B0604020202020204" pitchFamily="34" charset="0"/>
              </a:rPr>
              <a:t>au Règlement de copropriété.</a:t>
            </a:r>
          </a:p>
          <a:p>
            <a:pPr algn="just"/>
            <a:endParaRPr lang="fr-FR" sz="2800" dirty="0">
              <a:latin typeface="Arial" panose="020B0604020202020204" pitchFamily="34" charset="0"/>
              <a:cs typeface="Arial" panose="020B0604020202020204" pitchFamily="34" charset="0"/>
            </a:endParaRPr>
          </a:p>
          <a:p>
            <a:pPr marL="342567" marR="0" lvl="0" indent="-342567" algn="just" defTabSz="913885" rtl="0" eaLnBrk="1" fontAlgn="base" latinLnBrk="0" hangingPunct="1">
              <a:lnSpc>
                <a:spcPct val="100000"/>
              </a:lnSpc>
              <a:spcBef>
                <a:spcPct val="20000"/>
              </a:spcBef>
              <a:spcAft>
                <a:spcPct val="0"/>
              </a:spcAft>
              <a:buClrTx/>
              <a:buSzTx/>
              <a:buFontTx/>
              <a:buNone/>
              <a:tabLst/>
              <a:defRPr/>
            </a:pPr>
            <a:r>
              <a:rPr kumimoji="0" lang="fr-FR" sz="2800" b="0" i="0" u="none" strike="noStrike" kern="0" cap="none" spc="0" normalizeH="0" baseline="0" noProof="0" dirty="0">
                <a:ln>
                  <a:noFill/>
                </a:ln>
                <a:solidFill>
                  <a:srgbClr val="000000"/>
                </a:solidFill>
                <a:effectLst/>
                <a:uLnTx/>
                <a:uFillTx/>
                <a:latin typeface="Arial" panose="020B0604020202020204" pitchFamily="34" charset="0"/>
                <a:ea typeface="ＭＳ Ｐゴシック"/>
                <a:cs typeface="Arial" panose="020B0604020202020204" pitchFamily="34" charset="0"/>
              </a:rPr>
              <a:t>Quels points faut-il préciser dans ce Règlement intérieur ?</a:t>
            </a:r>
          </a:p>
          <a:p>
            <a:pPr algn="just"/>
            <a:endParaRPr lang="fr-FR" dirty="0">
              <a:latin typeface="Arial" panose="020B0604020202020204" pitchFamily="34" charset="0"/>
              <a:cs typeface="Arial" panose="020B0604020202020204" pitchFamily="34" charset="0"/>
            </a:endParaRPr>
          </a:p>
        </p:txBody>
      </p:sp>
      <p:pic>
        <p:nvPicPr>
          <p:cNvPr id="4" name="Image 3">
            <a:extLst>
              <a:ext uri="{FF2B5EF4-FFF2-40B4-BE49-F238E27FC236}">
                <a16:creationId xmlns:a16="http://schemas.microsoft.com/office/drawing/2014/main" id="{73699A85-359C-7FD6-EC6B-D2E3C6940710}"/>
              </a:ext>
            </a:extLst>
          </p:cNvPr>
          <p:cNvPicPr>
            <a:picLocks noChangeAspect="1"/>
          </p:cNvPicPr>
          <p:nvPr/>
        </p:nvPicPr>
        <p:blipFill>
          <a:blip r:embed="rId2"/>
          <a:stretch>
            <a:fillRect/>
          </a:stretch>
        </p:blipFill>
        <p:spPr>
          <a:xfrm>
            <a:off x="10640524" y="91500"/>
            <a:ext cx="1005927" cy="987638"/>
          </a:xfrm>
          <a:prstGeom prst="rect">
            <a:avLst/>
          </a:prstGeom>
        </p:spPr>
      </p:pic>
    </p:spTree>
    <p:extLst>
      <p:ext uri="{BB962C8B-B14F-4D97-AF65-F5344CB8AC3E}">
        <p14:creationId xmlns:p14="http://schemas.microsoft.com/office/powerpoint/2010/main" val="101865195"/>
      </p:ext>
    </p:extLst>
  </p:cSld>
  <p:clrMapOvr>
    <a:masterClrMapping/>
  </p:clrMapOvr>
  <p:transition spd="med">
    <p:fade/>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0868E299-6A94-3E58-1BEC-4AE5B9F6F8DD}"/>
              </a:ext>
            </a:extLst>
          </p:cNvPr>
          <p:cNvSpPr>
            <a:spLocks noGrp="1"/>
          </p:cNvSpPr>
          <p:nvPr>
            <p:ph idx="1"/>
          </p:nvPr>
        </p:nvSpPr>
        <p:spPr/>
        <p:txBody>
          <a:bodyPr/>
          <a:lstStyle/>
          <a:p>
            <a:pPr marL="0" indent="0" algn="just"/>
            <a:r>
              <a:rPr lang="fr-FR" sz="2600" u="sng" dirty="0">
                <a:latin typeface="Arial" panose="020B0604020202020204" pitchFamily="34" charset="0"/>
                <a:cs typeface="Arial" panose="020B0604020202020204" pitchFamily="34" charset="0"/>
              </a:rPr>
              <a:t>Nombre de membres du Conseil Syndical (titulaires et suppléants).</a:t>
            </a:r>
          </a:p>
          <a:p>
            <a:pPr marL="0" indent="0" algn="just"/>
            <a:r>
              <a:rPr lang="fr-FR" sz="2600" dirty="0">
                <a:latin typeface="Arial" panose="020B0604020202020204" pitchFamily="34" charset="0"/>
                <a:cs typeface="Arial" panose="020B0604020202020204" pitchFamily="34" charset="0"/>
              </a:rPr>
              <a:t>Pour rappel, l’article 25 du Décret du 17 mars 1967 dispose :</a:t>
            </a:r>
          </a:p>
          <a:p>
            <a:pPr marL="0" indent="0" algn="just"/>
            <a:r>
              <a:rPr lang="fr-FR" sz="2600" dirty="0">
                <a:latin typeface="Arial" panose="020B0604020202020204" pitchFamily="34" charset="0"/>
                <a:cs typeface="Arial" panose="020B0604020202020204" pitchFamily="34" charset="0"/>
              </a:rPr>
              <a:t>« </a:t>
            </a:r>
            <a:r>
              <a:rPr lang="fr-FR" sz="2600" i="1" dirty="0">
                <a:latin typeface="Arial" panose="020B0604020202020204" pitchFamily="34" charset="0"/>
                <a:cs typeface="Arial" panose="020B0604020202020204" pitchFamily="34" charset="0"/>
              </a:rPr>
              <a:t>Un ou plusieurs membres suppléants peuvent être désignés, dans les mêmes conditions que les membres titulaires. En cas de cessation définitive des fonctions du membre titulaire, ils siègent au conseil syndical, à mesure des vacances, dans l'ordre de leur élection s'il y en a plusieurs, et jusqu'à la date d'expiration du mandat du membre titulaire qu'ils remplacent.</a:t>
            </a:r>
          </a:p>
          <a:p>
            <a:pPr marL="0" indent="0" algn="just"/>
            <a:r>
              <a:rPr lang="fr-FR" sz="2600" i="1" dirty="0">
                <a:latin typeface="Arial" panose="020B0604020202020204" pitchFamily="34" charset="0"/>
                <a:cs typeface="Arial" panose="020B0604020202020204" pitchFamily="34" charset="0"/>
              </a:rPr>
              <a:t>Dans tous les cas, le conseil syndical n'est plus régulièrement constitué si plus d'un quart des sièges devient vacant pour quelque cause que ce soit </a:t>
            </a:r>
            <a:r>
              <a:rPr lang="fr-FR" sz="2600" dirty="0">
                <a:latin typeface="Arial" panose="020B0604020202020204" pitchFamily="34" charset="0"/>
                <a:cs typeface="Arial" panose="020B0604020202020204" pitchFamily="34" charset="0"/>
              </a:rPr>
              <a:t>».</a:t>
            </a:r>
          </a:p>
        </p:txBody>
      </p:sp>
      <p:pic>
        <p:nvPicPr>
          <p:cNvPr id="2" name="Image 1">
            <a:extLst>
              <a:ext uri="{FF2B5EF4-FFF2-40B4-BE49-F238E27FC236}">
                <a16:creationId xmlns:a16="http://schemas.microsoft.com/office/drawing/2014/main" id="{11F77B8D-D0AD-0CE1-AF13-A32D0432CB1E}"/>
              </a:ext>
            </a:extLst>
          </p:cNvPr>
          <p:cNvPicPr>
            <a:picLocks noChangeAspect="1"/>
          </p:cNvPicPr>
          <p:nvPr/>
        </p:nvPicPr>
        <p:blipFill>
          <a:blip r:embed="rId2"/>
          <a:stretch>
            <a:fillRect/>
          </a:stretch>
        </p:blipFill>
        <p:spPr>
          <a:xfrm>
            <a:off x="10575803" y="54864"/>
            <a:ext cx="1005927" cy="987638"/>
          </a:xfrm>
          <a:prstGeom prst="rect">
            <a:avLst/>
          </a:prstGeom>
        </p:spPr>
      </p:pic>
    </p:spTree>
    <p:extLst>
      <p:ext uri="{BB962C8B-B14F-4D97-AF65-F5344CB8AC3E}">
        <p14:creationId xmlns:p14="http://schemas.microsoft.com/office/powerpoint/2010/main" val="958647518"/>
      </p:ext>
    </p:extLst>
  </p:cSld>
  <p:clrMapOvr>
    <a:masterClrMapping/>
  </p:clrMapOvr>
  <p:transition spd="med">
    <p:fade/>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1E412DF6-21D3-DFCF-7DF9-2EB4FB9A2A67}"/>
              </a:ext>
            </a:extLst>
          </p:cNvPr>
          <p:cNvSpPr>
            <a:spLocks noGrp="1"/>
          </p:cNvSpPr>
          <p:nvPr>
            <p:ph idx="1"/>
          </p:nvPr>
        </p:nvSpPr>
        <p:spPr/>
        <p:txBody>
          <a:bodyPr/>
          <a:lstStyle/>
          <a:p>
            <a:pPr algn="just"/>
            <a:r>
              <a:rPr lang="fr-FR" sz="2600" u="sng" dirty="0">
                <a:latin typeface="Arial" panose="020B0604020202020204" pitchFamily="34" charset="0"/>
                <a:cs typeface="Arial" panose="020B0604020202020204" pitchFamily="34" charset="0"/>
              </a:rPr>
              <a:t>Conditions de démission d’un membre du Conseil Syndical.</a:t>
            </a:r>
          </a:p>
          <a:p>
            <a:pPr algn="just"/>
            <a:endParaRPr lang="fr-FR" sz="2600" dirty="0">
              <a:latin typeface="Arial" panose="020B0604020202020204" pitchFamily="34" charset="0"/>
              <a:cs typeface="Arial" panose="020B0604020202020204" pitchFamily="34" charset="0"/>
            </a:endParaRPr>
          </a:p>
          <a:p>
            <a:pPr algn="just"/>
            <a:r>
              <a:rPr lang="fr-FR" sz="2600" dirty="0">
                <a:latin typeface="Arial" panose="020B0604020202020204" pitchFamily="34" charset="0"/>
                <a:cs typeface="Arial" panose="020B0604020202020204" pitchFamily="34" charset="0"/>
              </a:rPr>
              <a:t>Il est préférable de prévoir les modalités de démission :</a:t>
            </a:r>
          </a:p>
          <a:p>
            <a:pPr marL="457200" indent="-457200" algn="just">
              <a:buFontTx/>
              <a:buChar char="-"/>
            </a:pPr>
            <a:r>
              <a:rPr lang="fr-FR" sz="2600" dirty="0">
                <a:latin typeface="Arial" panose="020B0604020202020204" pitchFamily="34" charset="0"/>
                <a:cs typeface="Arial" panose="020B0604020202020204" pitchFamily="34" charset="0"/>
              </a:rPr>
              <a:t>Simple mail, lettre recommandée avec accusé de réception</a:t>
            </a:r>
          </a:p>
          <a:p>
            <a:pPr marL="457200" indent="-457200" algn="just">
              <a:buFontTx/>
              <a:buChar char="-"/>
            </a:pPr>
            <a:r>
              <a:rPr lang="fr-FR" sz="2600" dirty="0">
                <a:latin typeface="Arial" panose="020B0604020202020204" pitchFamily="34" charset="0"/>
                <a:cs typeface="Arial" panose="020B0604020202020204" pitchFamily="34" charset="0"/>
              </a:rPr>
              <a:t>Courrier envoyé au Président du Conseil Syndical et/ou au Syndic (avec copie par mail aux autres membres du CS)</a:t>
            </a:r>
          </a:p>
          <a:p>
            <a:pPr marL="457200" indent="-457200" algn="just">
              <a:buFontTx/>
              <a:buChar char="-"/>
            </a:pPr>
            <a:r>
              <a:rPr lang="fr-FR" sz="2600" dirty="0">
                <a:latin typeface="Arial" panose="020B0604020202020204" pitchFamily="34" charset="0"/>
                <a:cs typeface="Arial" panose="020B0604020202020204" pitchFamily="34" charset="0"/>
              </a:rPr>
              <a:t>Délai de préavis ou démission immédiate</a:t>
            </a:r>
          </a:p>
          <a:p>
            <a:pPr marL="457200" indent="-457200" algn="just">
              <a:buFontTx/>
              <a:buChar char="-"/>
            </a:pPr>
            <a:endParaRPr lang="fr-FR" sz="2600" dirty="0">
              <a:latin typeface="Arial" panose="020B0604020202020204" pitchFamily="34" charset="0"/>
              <a:cs typeface="Arial" panose="020B0604020202020204" pitchFamily="34" charset="0"/>
            </a:endParaRPr>
          </a:p>
        </p:txBody>
      </p:sp>
      <p:pic>
        <p:nvPicPr>
          <p:cNvPr id="2" name="Image 1">
            <a:extLst>
              <a:ext uri="{FF2B5EF4-FFF2-40B4-BE49-F238E27FC236}">
                <a16:creationId xmlns:a16="http://schemas.microsoft.com/office/drawing/2014/main" id="{BDA4641A-A89D-BC1E-BBD2-AB61FD360D69}"/>
              </a:ext>
            </a:extLst>
          </p:cNvPr>
          <p:cNvPicPr>
            <a:picLocks noChangeAspect="1"/>
          </p:cNvPicPr>
          <p:nvPr/>
        </p:nvPicPr>
        <p:blipFill>
          <a:blip r:embed="rId2"/>
          <a:stretch>
            <a:fillRect/>
          </a:stretch>
        </p:blipFill>
        <p:spPr>
          <a:xfrm>
            <a:off x="10609331" y="137117"/>
            <a:ext cx="1005927" cy="987638"/>
          </a:xfrm>
          <a:prstGeom prst="rect">
            <a:avLst/>
          </a:prstGeom>
        </p:spPr>
      </p:pic>
    </p:spTree>
    <p:extLst>
      <p:ext uri="{BB962C8B-B14F-4D97-AF65-F5344CB8AC3E}">
        <p14:creationId xmlns:p14="http://schemas.microsoft.com/office/powerpoint/2010/main" val="1568345743"/>
      </p:ext>
    </p:extLst>
  </p:cSld>
  <p:clrMapOvr>
    <a:masterClrMapping/>
  </p:clrMapOvr>
  <p:transition spd="med">
    <p:fad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5E7ADDF-1FD0-5591-CD91-E986F8628752}"/>
              </a:ext>
            </a:extLst>
          </p:cNvPr>
          <p:cNvSpPr>
            <a:spLocks noGrp="1"/>
          </p:cNvSpPr>
          <p:nvPr>
            <p:ph type="title"/>
          </p:nvPr>
        </p:nvSpPr>
        <p:spPr>
          <a:xfrm>
            <a:off x="349664" y="329608"/>
            <a:ext cx="9905330" cy="612000"/>
          </a:xfrm>
        </p:spPr>
        <p:txBody>
          <a:bodyPr>
            <a:normAutofit fontScale="90000"/>
          </a:bodyPr>
          <a:lstStyle/>
          <a:p>
            <a:r>
              <a:rPr lang="fr-CA" sz="3200" b="1" dirty="0">
                <a:solidFill>
                  <a:schemeClr val="bg1">
                    <a:lumMod val="95000"/>
                  </a:schemeClr>
                </a:solidFill>
                <a:cs typeface="Arial" panose="020B0604020202020204" pitchFamily="34" charset="0"/>
              </a:rPr>
              <a:t>I / </a:t>
            </a:r>
            <a:r>
              <a:rPr lang="fr-FR" sz="3200" b="1" u="sng" dirty="0">
                <a:solidFill>
                  <a:schemeClr val="bg1">
                    <a:lumMod val="95000"/>
                  </a:schemeClr>
                </a:solidFill>
                <a:cs typeface="Arial" panose="020B0604020202020204" pitchFamily="34" charset="0"/>
              </a:rPr>
              <a:t>QU’EST-CE QUE LE CONSEIL SYNDICAL ?</a:t>
            </a:r>
            <a:br>
              <a:rPr lang="fr-FR" sz="3200" b="1" u="sng" dirty="0">
                <a:solidFill>
                  <a:schemeClr val="bg1"/>
                </a:solidFill>
                <a:cs typeface="Arial" panose="020B0604020202020204" pitchFamily="34" charset="0"/>
              </a:rPr>
            </a:br>
            <a:endParaRPr lang="fr-FR" sz="3200" b="1" u="sng" dirty="0">
              <a:solidFill>
                <a:schemeClr val="bg1"/>
              </a:solidFill>
              <a:cs typeface="Arial" panose="020B0604020202020204" pitchFamily="34" charset="0"/>
            </a:endParaRPr>
          </a:p>
        </p:txBody>
      </p:sp>
      <p:sp>
        <p:nvSpPr>
          <p:cNvPr id="3" name="Espace réservé du contenu 2">
            <a:extLst>
              <a:ext uri="{FF2B5EF4-FFF2-40B4-BE49-F238E27FC236}">
                <a16:creationId xmlns:a16="http://schemas.microsoft.com/office/drawing/2014/main" id="{E9FDECC9-48A9-9DF3-0C25-9E3B21A6B7DE}"/>
              </a:ext>
            </a:extLst>
          </p:cNvPr>
          <p:cNvSpPr>
            <a:spLocks noGrp="1"/>
          </p:cNvSpPr>
          <p:nvPr>
            <p:ph idx="1"/>
          </p:nvPr>
        </p:nvSpPr>
        <p:spPr>
          <a:xfrm>
            <a:off x="1122629" y="1503374"/>
            <a:ext cx="9777743" cy="5354626"/>
          </a:xfrm>
        </p:spPr>
        <p:txBody>
          <a:bodyPr vert="horz" lIns="91440" tIns="45720" rIns="91440" bIns="45720" rtlCol="0" anchor="t">
            <a:normAutofit lnSpcReduction="10000"/>
          </a:bodyPr>
          <a:lstStyle/>
          <a:p>
            <a:pPr marL="0" indent="0" algn="just">
              <a:buNone/>
            </a:pPr>
            <a:endParaRPr lang="fr-CA" sz="1900" dirty="0">
              <a:solidFill>
                <a:srgbClr val="C00000"/>
              </a:solidFill>
            </a:endParaRPr>
          </a:p>
          <a:p>
            <a:pPr marL="0" indent="0" algn="just">
              <a:buNone/>
            </a:pPr>
            <a:r>
              <a:rPr lang="fr-FR" sz="2200" dirty="0">
                <a:latin typeface="+mn-lt"/>
              </a:rPr>
              <a:t>Le Conseil Syndical est un organe de liaison et d’information chargé d’assister et de contrôler le Syndic dans sa mission.</a:t>
            </a:r>
          </a:p>
          <a:p>
            <a:pPr marL="0" indent="0" algn="just">
              <a:buNone/>
            </a:pPr>
            <a:endParaRPr lang="fr-FR" sz="2200" dirty="0">
              <a:latin typeface="+mn-lt"/>
            </a:endParaRPr>
          </a:p>
          <a:p>
            <a:pPr marL="0" indent="0" algn="just">
              <a:buNone/>
            </a:pPr>
            <a:r>
              <a:rPr lang="fr-FR" sz="2200" dirty="0">
                <a:latin typeface="+mn-lt"/>
              </a:rPr>
              <a:t>Il n’a pas de personnalité juridique.</a:t>
            </a:r>
          </a:p>
          <a:p>
            <a:pPr marL="0" indent="0" algn="just">
              <a:buNone/>
            </a:pPr>
            <a:endParaRPr lang="fr-FR" sz="2200" dirty="0">
              <a:latin typeface="+mn-lt"/>
            </a:endParaRPr>
          </a:p>
          <a:p>
            <a:pPr marL="0" indent="0" algn="just">
              <a:buNone/>
            </a:pPr>
            <a:r>
              <a:rPr lang="fr-FR" sz="2200" dirty="0">
                <a:latin typeface="+mn-lt"/>
              </a:rPr>
              <a:t>Depuis la loi du 31 décembre 1985, la constitution d’un Conseil Syndical est obligatoire, sauf dans les copropriétés de 5 lots au plus (article 21, 1er alinéa de la Loi du 10 juillet 1965 et article 41-9 de la Loi du 10 juillet 1965).</a:t>
            </a:r>
          </a:p>
          <a:p>
            <a:pPr marL="0" indent="0" algn="just">
              <a:buNone/>
            </a:pPr>
            <a:endParaRPr lang="fr-FR" sz="2200" dirty="0">
              <a:latin typeface="+mn-lt"/>
            </a:endParaRPr>
          </a:p>
          <a:p>
            <a:pPr marL="0" indent="0" algn="just">
              <a:buNone/>
            </a:pPr>
            <a:r>
              <a:rPr lang="fr-FR" sz="2200" dirty="0">
                <a:latin typeface="+mn-lt"/>
              </a:rPr>
              <a:t>Il peut être voté en assemblée générale la suppression du Conseil Syndical (article 21 de la Loi du 10 juillet 1965).</a:t>
            </a:r>
          </a:p>
          <a:p>
            <a:pPr marL="0" indent="0" algn="just">
              <a:buNone/>
            </a:pPr>
            <a:endParaRPr lang="fr-FR" sz="2200" dirty="0">
              <a:latin typeface="+mn-lt"/>
            </a:endParaRPr>
          </a:p>
          <a:p>
            <a:pPr marL="0" indent="0" algn="just">
              <a:buNone/>
            </a:pPr>
            <a:r>
              <a:rPr lang="fr-FR" sz="2200" dirty="0">
                <a:latin typeface="+mn-lt"/>
              </a:rPr>
              <a:t>Par ailleurs, le Règlement de copropriété peut prévoir la création d’un Conseil Syndical et fixer le nombre de membres.</a:t>
            </a:r>
          </a:p>
          <a:p>
            <a:pPr marL="0" indent="0">
              <a:buNone/>
            </a:pPr>
            <a:endParaRPr lang="fr-FR" dirty="0"/>
          </a:p>
        </p:txBody>
      </p:sp>
      <p:pic>
        <p:nvPicPr>
          <p:cNvPr id="5" name="Picture 2" descr="f8df1bef-6142-4e4a-b0fa-a0c9dc9f2f98@mxp5">
            <a:extLst>
              <a:ext uri="{FF2B5EF4-FFF2-40B4-BE49-F238E27FC236}">
                <a16:creationId xmlns:a16="http://schemas.microsoft.com/office/drawing/2014/main" id="{20B4D877-AA53-FABC-4BB7-692C1419854F}"/>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573727" y="142724"/>
            <a:ext cx="1008003" cy="9857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872614321"/>
      </p:ext>
    </p:extLst>
  </p:cSld>
  <p:clrMapOvr>
    <a:masterClrMapping/>
  </p:clrMapOvr>
  <p:transition spd="med">
    <p:fade/>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B77D7774-717C-17E7-35A1-6AFFBA4132AE}"/>
              </a:ext>
            </a:extLst>
          </p:cNvPr>
          <p:cNvSpPr>
            <a:spLocks noGrp="1"/>
          </p:cNvSpPr>
          <p:nvPr>
            <p:ph idx="1"/>
          </p:nvPr>
        </p:nvSpPr>
        <p:spPr/>
        <p:txBody>
          <a:bodyPr/>
          <a:lstStyle/>
          <a:p>
            <a:r>
              <a:rPr lang="fr-FR" sz="2600" u="sng" dirty="0">
                <a:latin typeface="Arial" panose="020B0604020202020204" pitchFamily="34" charset="0"/>
                <a:cs typeface="Arial" panose="020B0604020202020204" pitchFamily="34" charset="0"/>
              </a:rPr>
              <a:t>Organisation et fonctionnement du Conseil Syndical :</a:t>
            </a:r>
          </a:p>
          <a:p>
            <a:pPr marL="457200" indent="-457200">
              <a:buFontTx/>
              <a:buChar char="-"/>
            </a:pPr>
            <a:r>
              <a:rPr lang="fr-FR" sz="2600" dirty="0">
                <a:latin typeface="Arial" panose="020B0604020202020204" pitchFamily="34" charset="0"/>
                <a:cs typeface="Arial" panose="020B0604020202020204" pitchFamily="34" charset="0"/>
              </a:rPr>
              <a:t>Récurrence des réunions</a:t>
            </a:r>
          </a:p>
          <a:p>
            <a:pPr marL="457200" indent="-457200">
              <a:buFontTx/>
              <a:buChar char="-"/>
            </a:pPr>
            <a:r>
              <a:rPr lang="fr-FR" sz="2600" dirty="0">
                <a:latin typeface="Arial" panose="020B0604020202020204" pitchFamily="34" charset="0"/>
                <a:cs typeface="Arial" panose="020B0604020202020204" pitchFamily="34" charset="0"/>
              </a:rPr>
              <a:t>Quorum nécessaire</a:t>
            </a:r>
          </a:p>
          <a:p>
            <a:pPr marL="457200" indent="-457200">
              <a:buFontTx/>
              <a:buChar char="-"/>
            </a:pPr>
            <a:r>
              <a:rPr lang="fr-FR" sz="2600" dirty="0">
                <a:latin typeface="Arial" panose="020B0604020202020204" pitchFamily="34" charset="0"/>
                <a:cs typeface="Arial" panose="020B0604020202020204" pitchFamily="34" charset="0"/>
              </a:rPr>
              <a:t>Règles de vote</a:t>
            </a:r>
          </a:p>
          <a:p>
            <a:pPr marL="457200" indent="-457200">
              <a:buFontTx/>
              <a:buChar char="-"/>
            </a:pPr>
            <a:r>
              <a:rPr lang="fr-FR" sz="2600" dirty="0">
                <a:latin typeface="Arial" panose="020B0604020202020204" pitchFamily="34" charset="0"/>
                <a:cs typeface="Arial" panose="020B0604020202020204" pitchFamily="34" charset="0"/>
              </a:rPr>
              <a:t>Possibilité de donner mandat à un autre membre du CS</a:t>
            </a:r>
          </a:p>
          <a:p>
            <a:pPr marL="457200" indent="-457200">
              <a:buFontTx/>
              <a:buChar char="-"/>
            </a:pPr>
            <a:r>
              <a:rPr lang="fr-FR" sz="2600" dirty="0">
                <a:latin typeface="Arial" panose="020B0604020202020204" pitchFamily="34" charset="0"/>
                <a:cs typeface="Arial" panose="020B0604020202020204" pitchFamily="34" charset="0"/>
              </a:rPr>
              <a:t>Rédaction d’un compte-rendu des réunions et diffusion (à tous les copropriétaires ou que aux membres du CS)</a:t>
            </a:r>
          </a:p>
          <a:p>
            <a:pPr marL="457200" indent="-457200">
              <a:buFontTx/>
              <a:buChar char="-"/>
            </a:pPr>
            <a:r>
              <a:rPr lang="fr-FR" sz="2600" dirty="0">
                <a:latin typeface="Arial" panose="020B0604020202020204" pitchFamily="34" charset="0"/>
                <a:cs typeface="Arial" panose="020B0604020202020204" pitchFamily="34" charset="0"/>
              </a:rPr>
              <a:t>Conditions de réunion exceptionnelle</a:t>
            </a:r>
          </a:p>
          <a:p>
            <a:pPr marL="457200" indent="-457200">
              <a:buFontTx/>
              <a:buChar char="-"/>
            </a:pPr>
            <a:r>
              <a:rPr lang="fr-FR" sz="2600" dirty="0">
                <a:latin typeface="Arial" panose="020B0604020202020204" pitchFamily="34" charset="0"/>
                <a:cs typeface="Arial" panose="020B0604020202020204" pitchFamily="34" charset="0"/>
              </a:rPr>
              <a:t>Création de commissions</a:t>
            </a:r>
          </a:p>
          <a:p>
            <a:pPr marL="457200" indent="-457200">
              <a:buFontTx/>
              <a:buChar char="-"/>
            </a:pPr>
            <a:r>
              <a:rPr lang="fr-FR" sz="2600" dirty="0">
                <a:latin typeface="Arial" panose="020B0604020202020204" pitchFamily="34" charset="0"/>
                <a:cs typeface="Arial" panose="020B0604020202020204" pitchFamily="34" charset="0"/>
              </a:rPr>
              <a:t>Désignation du référent avec le Syndic (Président du CS ou un autre membre)</a:t>
            </a:r>
          </a:p>
        </p:txBody>
      </p:sp>
      <p:pic>
        <p:nvPicPr>
          <p:cNvPr id="2" name="Image 1">
            <a:extLst>
              <a:ext uri="{FF2B5EF4-FFF2-40B4-BE49-F238E27FC236}">
                <a16:creationId xmlns:a16="http://schemas.microsoft.com/office/drawing/2014/main" id="{392C3AD3-F037-9D45-7FFE-CB48B71B28EC}"/>
              </a:ext>
            </a:extLst>
          </p:cNvPr>
          <p:cNvPicPr>
            <a:picLocks noChangeAspect="1"/>
          </p:cNvPicPr>
          <p:nvPr/>
        </p:nvPicPr>
        <p:blipFill>
          <a:blip r:embed="rId2"/>
          <a:stretch>
            <a:fillRect/>
          </a:stretch>
        </p:blipFill>
        <p:spPr>
          <a:xfrm>
            <a:off x="10575803" y="109685"/>
            <a:ext cx="1005927" cy="987638"/>
          </a:xfrm>
          <a:prstGeom prst="rect">
            <a:avLst/>
          </a:prstGeom>
        </p:spPr>
      </p:pic>
    </p:spTree>
    <p:extLst>
      <p:ext uri="{BB962C8B-B14F-4D97-AF65-F5344CB8AC3E}">
        <p14:creationId xmlns:p14="http://schemas.microsoft.com/office/powerpoint/2010/main" val="3537738111"/>
      </p:ext>
    </p:extLst>
  </p:cSld>
  <p:clrMapOvr>
    <a:masterClrMapping/>
  </p:clrMapOvr>
  <p:transition spd="med">
    <p:fade/>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2076F99-6D6A-EB5A-4AB7-1BD125CE2B79}"/>
              </a:ext>
            </a:extLst>
          </p:cNvPr>
          <p:cNvSpPr>
            <a:spLocks noGrp="1"/>
          </p:cNvSpPr>
          <p:nvPr>
            <p:ph type="title"/>
          </p:nvPr>
        </p:nvSpPr>
        <p:spPr/>
        <p:txBody>
          <a:bodyPr/>
          <a:lstStyle/>
          <a:p>
            <a:r>
              <a:rPr lang="fr-FR" dirty="0">
                <a:solidFill>
                  <a:schemeClr val="bg1"/>
                </a:solidFill>
              </a:rPr>
              <a:t>COMMENT TRAVAILLER UTILEMENT AVEC </a:t>
            </a:r>
            <a:br>
              <a:rPr lang="fr-FR" dirty="0">
                <a:solidFill>
                  <a:schemeClr val="bg1"/>
                </a:solidFill>
              </a:rPr>
            </a:br>
            <a:r>
              <a:rPr lang="fr-FR" dirty="0">
                <a:solidFill>
                  <a:schemeClr val="bg1"/>
                </a:solidFill>
              </a:rPr>
              <a:t>LE SYNDIC ?</a:t>
            </a:r>
          </a:p>
        </p:txBody>
      </p:sp>
      <p:sp>
        <p:nvSpPr>
          <p:cNvPr id="3" name="Espace réservé du contenu 2">
            <a:extLst>
              <a:ext uri="{FF2B5EF4-FFF2-40B4-BE49-F238E27FC236}">
                <a16:creationId xmlns:a16="http://schemas.microsoft.com/office/drawing/2014/main" id="{73F044FA-45B1-789D-2815-35145C7B797A}"/>
              </a:ext>
            </a:extLst>
          </p:cNvPr>
          <p:cNvSpPr>
            <a:spLocks noGrp="1"/>
          </p:cNvSpPr>
          <p:nvPr>
            <p:ph idx="1"/>
          </p:nvPr>
        </p:nvSpPr>
        <p:spPr/>
        <p:txBody>
          <a:bodyPr/>
          <a:lstStyle/>
          <a:p>
            <a:pPr algn="just"/>
            <a:r>
              <a:rPr lang="fr-FR" sz="2600" dirty="0">
                <a:latin typeface="Arial" panose="020B0604020202020204" pitchFamily="34" charset="0"/>
                <a:cs typeface="Arial" panose="020B0604020202020204" pitchFamily="34" charset="0"/>
              </a:rPr>
              <a:t>Il faut privilégier les réunions avec le Syndic pour faire le point régulièrement sur les comptes (factures reçues et gestion des impayés), et les sujets intéressants la copropriété (travaux notamment).</a:t>
            </a:r>
          </a:p>
          <a:p>
            <a:pPr algn="just"/>
            <a:endParaRPr lang="fr-FR" sz="2600" dirty="0">
              <a:latin typeface="Arial" panose="020B0604020202020204" pitchFamily="34" charset="0"/>
              <a:cs typeface="Arial" panose="020B0604020202020204" pitchFamily="34" charset="0"/>
            </a:endParaRPr>
          </a:p>
          <a:p>
            <a:pPr algn="just"/>
            <a:r>
              <a:rPr lang="fr-FR" sz="2600" dirty="0">
                <a:latin typeface="Arial" panose="020B0604020202020204" pitchFamily="34" charset="0"/>
                <a:cs typeface="Arial" panose="020B0604020202020204" pitchFamily="34" charset="0"/>
              </a:rPr>
              <a:t>Le Syndic n’a pas à être présent à chaque réunion du Conseil Syndical ; certains points nécessitent d’être évoqués sans ce dernier.</a:t>
            </a:r>
          </a:p>
          <a:p>
            <a:pPr algn="just"/>
            <a:endParaRPr lang="fr-FR" sz="2600" dirty="0">
              <a:latin typeface="Arial" panose="020B0604020202020204" pitchFamily="34" charset="0"/>
              <a:cs typeface="Arial" panose="020B0604020202020204" pitchFamily="34" charset="0"/>
            </a:endParaRPr>
          </a:p>
          <a:p>
            <a:pPr algn="just"/>
            <a:r>
              <a:rPr lang="fr-FR" sz="2600" dirty="0">
                <a:latin typeface="Arial" panose="020B0604020202020204" pitchFamily="34" charset="0"/>
                <a:cs typeface="Arial" panose="020B0604020202020204" pitchFamily="34" charset="0"/>
              </a:rPr>
              <a:t>Si le gestionnaire ne donne pas satisfaction, il est parfaitement possible de demander à ce qu’il soit remplacé.</a:t>
            </a:r>
          </a:p>
        </p:txBody>
      </p:sp>
      <p:pic>
        <p:nvPicPr>
          <p:cNvPr id="4" name="Image 3">
            <a:extLst>
              <a:ext uri="{FF2B5EF4-FFF2-40B4-BE49-F238E27FC236}">
                <a16:creationId xmlns:a16="http://schemas.microsoft.com/office/drawing/2014/main" id="{8C60923B-F944-1CF8-1959-E2CADC95F642}"/>
              </a:ext>
            </a:extLst>
          </p:cNvPr>
          <p:cNvPicPr>
            <a:picLocks noChangeAspect="1"/>
          </p:cNvPicPr>
          <p:nvPr/>
        </p:nvPicPr>
        <p:blipFill>
          <a:blip r:embed="rId2"/>
          <a:stretch>
            <a:fillRect/>
          </a:stretch>
        </p:blipFill>
        <p:spPr>
          <a:xfrm>
            <a:off x="10704532" y="91500"/>
            <a:ext cx="1005927" cy="987638"/>
          </a:xfrm>
          <a:prstGeom prst="rect">
            <a:avLst/>
          </a:prstGeom>
        </p:spPr>
      </p:pic>
    </p:spTree>
    <p:extLst>
      <p:ext uri="{BB962C8B-B14F-4D97-AF65-F5344CB8AC3E}">
        <p14:creationId xmlns:p14="http://schemas.microsoft.com/office/powerpoint/2010/main" val="1614290034"/>
      </p:ext>
    </p:extLst>
  </p:cSld>
  <p:clrMapOvr>
    <a:masterClrMapping/>
  </p:clrMapOvr>
  <p:transition spd="med">
    <p:fade/>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FA3248A-DA22-D873-92BA-7AF531A02089}"/>
              </a:ext>
            </a:extLst>
          </p:cNvPr>
          <p:cNvSpPr>
            <a:spLocks noGrp="1"/>
          </p:cNvSpPr>
          <p:nvPr>
            <p:ph type="title"/>
          </p:nvPr>
        </p:nvSpPr>
        <p:spPr/>
        <p:txBody>
          <a:bodyPr/>
          <a:lstStyle/>
          <a:p>
            <a:r>
              <a:rPr lang="fr-FR" dirty="0">
                <a:solidFill>
                  <a:schemeClr val="bg1"/>
                </a:solidFill>
              </a:rPr>
              <a:t>QUE FAIRE EN CAS DE LITIGE AU SEIN DU CS ?</a:t>
            </a:r>
          </a:p>
        </p:txBody>
      </p:sp>
      <p:sp>
        <p:nvSpPr>
          <p:cNvPr id="3" name="Espace réservé du contenu 2">
            <a:extLst>
              <a:ext uri="{FF2B5EF4-FFF2-40B4-BE49-F238E27FC236}">
                <a16:creationId xmlns:a16="http://schemas.microsoft.com/office/drawing/2014/main" id="{82B0311B-A142-B6F1-061B-B0C67968244A}"/>
              </a:ext>
            </a:extLst>
          </p:cNvPr>
          <p:cNvSpPr>
            <a:spLocks noGrp="1"/>
          </p:cNvSpPr>
          <p:nvPr>
            <p:ph idx="1"/>
          </p:nvPr>
        </p:nvSpPr>
        <p:spPr/>
        <p:txBody>
          <a:bodyPr/>
          <a:lstStyle/>
          <a:p>
            <a:pPr algn="just"/>
            <a:r>
              <a:rPr lang="fr-FR" sz="2600" dirty="0">
                <a:latin typeface="Arial" panose="020B0604020202020204" pitchFamily="34" charset="0"/>
                <a:cs typeface="Arial" panose="020B0604020202020204" pitchFamily="34" charset="0"/>
              </a:rPr>
              <a:t>Si les membres du CS ne s’entendent plus, cela peut entrainer une paralysie de cet organe qui est préjudiciable pour l’ensemble du Syndicat des copropriétaires.</a:t>
            </a:r>
          </a:p>
          <a:p>
            <a:pPr algn="just"/>
            <a:endParaRPr lang="fr-FR" sz="2600" dirty="0">
              <a:latin typeface="Arial" panose="020B0604020202020204" pitchFamily="34" charset="0"/>
              <a:cs typeface="Arial" panose="020B0604020202020204" pitchFamily="34" charset="0"/>
            </a:endParaRPr>
          </a:p>
          <a:p>
            <a:pPr algn="just"/>
            <a:r>
              <a:rPr lang="fr-FR" sz="2600" dirty="0">
                <a:latin typeface="Arial" panose="020B0604020202020204" pitchFamily="34" charset="0"/>
                <a:cs typeface="Arial" panose="020B0604020202020204" pitchFamily="34" charset="0"/>
              </a:rPr>
              <a:t>Une médiation ou une conciliation entre membres du Conseil Syndical peut être envisagée afin de renouer la communication.</a:t>
            </a:r>
          </a:p>
        </p:txBody>
      </p:sp>
      <p:pic>
        <p:nvPicPr>
          <p:cNvPr id="4" name="Image 3">
            <a:extLst>
              <a:ext uri="{FF2B5EF4-FFF2-40B4-BE49-F238E27FC236}">
                <a16:creationId xmlns:a16="http://schemas.microsoft.com/office/drawing/2014/main" id="{8EAFB9CB-4FA6-02F3-C3FE-81B9325C4DD2}"/>
              </a:ext>
            </a:extLst>
          </p:cNvPr>
          <p:cNvPicPr>
            <a:picLocks noChangeAspect="1"/>
          </p:cNvPicPr>
          <p:nvPr/>
        </p:nvPicPr>
        <p:blipFill>
          <a:blip r:embed="rId2"/>
          <a:stretch>
            <a:fillRect/>
          </a:stretch>
        </p:blipFill>
        <p:spPr>
          <a:xfrm>
            <a:off x="10575803" y="91500"/>
            <a:ext cx="1005927" cy="987638"/>
          </a:xfrm>
          <a:prstGeom prst="rect">
            <a:avLst/>
          </a:prstGeom>
        </p:spPr>
      </p:pic>
    </p:spTree>
    <p:extLst>
      <p:ext uri="{BB962C8B-B14F-4D97-AF65-F5344CB8AC3E}">
        <p14:creationId xmlns:p14="http://schemas.microsoft.com/office/powerpoint/2010/main" val="942980027"/>
      </p:ext>
    </p:extLst>
  </p:cSld>
  <p:clrMapOvr>
    <a:masterClrMapping/>
  </p:clrMapOvr>
  <p:transition spd="med">
    <p:fade/>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6C29263-3B07-8151-9AB1-5A8A7781BAEC}"/>
              </a:ext>
            </a:extLst>
          </p:cNvPr>
          <p:cNvSpPr>
            <a:spLocks noGrp="1"/>
          </p:cNvSpPr>
          <p:nvPr>
            <p:ph type="title"/>
          </p:nvPr>
        </p:nvSpPr>
        <p:spPr/>
        <p:txBody>
          <a:bodyPr/>
          <a:lstStyle/>
          <a:p>
            <a:r>
              <a:rPr lang="fr-FR" dirty="0">
                <a:solidFill>
                  <a:schemeClr val="bg1"/>
                </a:solidFill>
              </a:rPr>
              <a:t>LE GARDIEN D’IMMEUBLE PEUT-IL </a:t>
            </a:r>
            <a:br>
              <a:rPr lang="fr-FR" dirty="0">
                <a:solidFill>
                  <a:schemeClr val="bg1"/>
                </a:solidFill>
              </a:rPr>
            </a:br>
            <a:r>
              <a:rPr lang="fr-FR" dirty="0">
                <a:solidFill>
                  <a:schemeClr val="bg1"/>
                </a:solidFill>
              </a:rPr>
              <a:t>ETRE MEMBRE DU CS ?</a:t>
            </a:r>
          </a:p>
        </p:txBody>
      </p:sp>
      <p:sp>
        <p:nvSpPr>
          <p:cNvPr id="3" name="Espace réservé du contenu 2">
            <a:extLst>
              <a:ext uri="{FF2B5EF4-FFF2-40B4-BE49-F238E27FC236}">
                <a16:creationId xmlns:a16="http://schemas.microsoft.com/office/drawing/2014/main" id="{F4D9F851-5BE0-CB73-3DF8-35534E4F4106}"/>
              </a:ext>
            </a:extLst>
          </p:cNvPr>
          <p:cNvSpPr>
            <a:spLocks noGrp="1"/>
          </p:cNvSpPr>
          <p:nvPr>
            <p:ph idx="1"/>
          </p:nvPr>
        </p:nvSpPr>
        <p:spPr/>
        <p:txBody>
          <a:bodyPr/>
          <a:lstStyle/>
          <a:p>
            <a:pPr algn="just"/>
            <a:r>
              <a:rPr lang="fr-FR" sz="2000" dirty="0">
                <a:latin typeface="Arial" panose="020B0604020202020204" pitchFamily="34" charset="0"/>
                <a:cs typeface="Arial" panose="020B0604020202020204" pitchFamily="34" charset="0"/>
              </a:rPr>
              <a:t>L'article 21 de la loi no 65-557 du 10 juillet 1965 fixant le statut de la copropriété des immeubles bâtis exclut expressément les préposés du Syndic, même s'ils sont copropriétaires, de l'appartenance au conseil syndical. Le gardien de l'immeuble n'est pas au sens juridique préposé du syndic, mais il est vrai que les pouvoirs propres du syndic sur le personnel du syndicat des copropriétaires, tels qu'ils sont fixes par l'article 31 du décret d'application de la même loi, comporte un pouvoir de congédiement, notamment, ce qui peut emporter certaines formes de pression sur le gardien. L'hypothèse ou ce gardien est lui-même copropriétaire, ou conjoint d'un copropriétaire membre du conseil syndical, est sans doute assez rare. S'il apparaissait à l'assemblée des copropriétaires qu'un tel cumul au sein du même ménage de ces titres et fonctions est de nature à présenter un danger pour l’indépendance ou la sérénité du conseil syndical il conviendrait de ne pas réélire le conjoint du gardien pour retrouver le droit commun.</a:t>
            </a:r>
          </a:p>
          <a:p>
            <a:pPr algn="just"/>
            <a:r>
              <a:rPr lang="fr-FR" sz="2000" dirty="0">
                <a:latin typeface="Arial" panose="020B0604020202020204" pitchFamily="34" charset="0"/>
                <a:cs typeface="Arial" panose="020B0604020202020204" pitchFamily="34" charset="0"/>
              </a:rPr>
              <a:t>(</a:t>
            </a:r>
            <a:r>
              <a:rPr lang="fr-FR" sz="2000" i="1" dirty="0">
                <a:latin typeface="Arial" panose="020B0604020202020204" pitchFamily="34" charset="0"/>
                <a:cs typeface="Arial" panose="020B0604020202020204" pitchFamily="34" charset="0"/>
              </a:rPr>
              <a:t>réponse </a:t>
            </a:r>
            <a:r>
              <a:rPr lang="fr-FR" sz="2000" i="1" dirty="0">
                <a:latin typeface="+mn-lt"/>
                <a:cs typeface="Arial" panose="020B0604020202020204" pitchFamily="34" charset="0"/>
              </a:rPr>
              <a:t>ministérielle n°</a:t>
            </a:r>
            <a:r>
              <a:rPr lang="fr-FR" sz="2000" i="1" dirty="0">
                <a:solidFill>
                  <a:srgbClr val="000000"/>
                </a:solidFill>
                <a:effectLst/>
                <a:latin typeface="+mn-lt"/>
              </a:rPr>
              <a:t>41978</a:t>
            </a:r>
            <a:r>
              <a:rPr lang="fr-FR" sz="2000" i="1" dirty="0">
                <a:latin typeface="+mn-lt"/>
                <a:cs typeface="Arial" panose="020B0604020202020204" pitchFamily="34" charset="0"/>
              </a:rPr>
              <a:t> du 11 </a:t>
            </a:r>
            <a:r>
              <a:rPr lang="fr-FR" sz="2000" i="1" dirty="0">
                <a:latin typeface="Arial" panose="020B0604020202020204" pitchFamily="34" charset="0"/>
                <a:cs typeface="Arial" panose="020B0604020202020204" pitchFamily="34" charset="0"/>
              </a:rPr>
              <a:t>novembre 1996</a:t>
            </a:r>
            <a:r>
              <a:rPr lang="fr-FR" sz="2000" dirty="0">
                <a:latin typeface="Arial" panose="020B0604020202020204" pitchFamily="34" charset="0"/>
                <a:cs typeface="Arial" panose="020B0604020202020204" pitchFamily="34" charset="0"/>
              </a:rPr>
              <a:t>)</a:t>
            </a:r>
          </a:p>
        </p:txBody>
      </p:sp>
      <p:pic>
        <p:nvPicPr>
          <p:cNvPr id="4" name="Image 3">
            <a:extLst>
              <a:ext uri="{FF2B5EF4-FFF2-40B4-BE49-F238E27FC236}">
                <a16:creationId xmlns:a16="http://schemas.microsoft.com/office/drawing/2014/main" id="{30E42451-1910-6458-1022-BEB8657FEC0A}"/>
              </a:ext>
            </a:extLst>
          </p:cNvPr>
          <p:cNvPicPr>
            <a:picLocks noChangeAspect="1"/>
          </p:cNvPicPr>
          <p:nvPr/>
        </p:nvPicPr>
        <p:blipFill>
          <a:blip r:embed="rId2"/>
          <a:stretch>
            <a:fillRect/>
          </a:stretch>
        </p:blipFill>
        <p:spPr>
          <a:xfrm>
            <a:off x="10575803" y="91500"/>
            <a:ext cx="1005927" cy="987638"/>
          </a:xfrm>
          <a:prstGeom prst="rect">
            <a:avLst/>
          </a:prstGeom>
        </p:spPr>
      </p:pic>
    </p:spTree>
    <p:extLst>
      <p:ext uri="{BB962C8B-B14F-4D97-AF65-F5344CB8AC3E}">
        <p14:creationId xmlns:p14="http://schemas.microsoft.com/office/powerpoint/2010/main" val="1127641301"/>
      </p:ext>
    </p:extLst>
  </p:cSld>
  <p:clrMapOvr>
    <a:masterClrMapping/>
  </p:clrMapOvr>
  <p:transition spd="med">
    <p:fad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FEB8DC8-3F51-8E22-D345-A6321CE91FD1}"/>
              </a:ext>
            </a:extLst>
          </p:cNvPr>
          <p:cNvSpPr>
            <a:spLocks noGrp="1"/>
          </p:cNvSpPr>
          <p:nvPr>
            <p:ph type="title"/>
          </p:nvPr>
        </p:nvSpPr>
        <p:spPr/>
        <p:txBody>
          <a:bodyPr/>
          <a:lstStyle/>
          <a:p>
            <a:r>
              <a:rPr lang="fr-FR" sz="3000" u="sng" dirty="0">
                <a:solidFill>
                  <a:schemeClr val="bg1"/>
                </a:solidFill>
              </a:rPr>
              <a:t>REGLES DE FONCTIONNEMENT DU CS</a:t>
            </a:r>
          </a:p>
        </p:txBody>
      </p:sp>
      <p:sp>
        <p:nvSpPr>
          <p:cNvPr id="3" name="Espace réservé du contenu 2">
            <a:extLst>
              <a:ext uri="{FF2B5EF4-FFF2-40B4-BE49-F238E27FC236}">
                <a16:creationId xmlns:a16="http://schemas.microsoft.com/office/drawing/2014/main" id="{5D579C0D-0D0D-3CC6-8524-E1DE44E0C14F}"/>
              </a:ext>
            </a:extLst>
          </p:cNvPr>
          <p:cNvSpPr>
            <a:spLocks noGrp="1"/>
          </p:cNvSpPr>
          <p:nvPr>
            <p:ph idx="1"/>
          </p:nvPr>
        </p:nvSpPr>
        <p:spPr/>
        <p:txBody>
          <a:bodyPr/>
          <a:lstStyle/>
          <a:p>
            <a:pPr algn="just"/>
            <a:r>
              <a:rPr lang="fr-FR" sz="2600" dirty="0">
                <a:latin typeface="Arial" panose="020B0604020202020204" pitchFamily="34" charset="0"/>
                <a:cs typeface="Arial" panose="020B0604020202020204" pitchFamily="34" charset="0"/>
              </a:rPr>
              <a:t>L’article 22 du Décret du 17 mars 1967 précise, notamment :</a:t>
            </a:r>
          </a:p>
          <a:p>
            <a:pPr marL="0" algn="just"/>
            <a:r>
              <a:rPr lang="fr-FR" sz="2600" i="1" dirty="0">
                <a:latin typeface="Arial" panose="020B0604020202020204" pitchFamily="34" charset="0"/>
                <a:cs typeface="Arial" panose="020B0604020202020204" pitchFamily="34" charset="0"/>
              </a:rPr>
              <a:t>A moins que le règlement de copropriété n'ait fixé les règles relatives à l'organisation et au fonctionnement du conseil syndical, ces règles sont fixées ou modifiées par l'assemblée générale à la majorité de l'article 24 de la loi du 10 juillet 1965</a:t>
            </a:r>
            <a:r>
              <a:rPr lang="fr-FR" sz="2600" dirty="0">
                <a:latin typeface="Arial" panose="020B0604020202020204" pitchFamily="34" charset="0"/>
                <a:cs typeface="Arial" panose="020B0604020202020204" pitchFamily="34" charset="0"/>
              </a:rPr>
              <a:t>.</a:t>
            </a:r>
          </a:p>
          <a:p>
            <a:pPr marL="0" algn="just"/>
            <a:endParaRPr lang="fr-FR" sz="2600" dirty="0">
              <a:latin typeface="Arial" panose="020B0604020202020204" pitchFamily="34" charset="0"/>
              <a:cs typeface="Arial" panose="020B0604020202020204" pitchFamily="34" charset="0"/>
            </a:endParaRPr>
          </a:p>
          <a:p>
            <a:pPr marL="0" algn="just"/>
            <a:r>
              <a:rPr lang="fr-FR" sz="2600" dirty="0">
                <a:latin typeface="Arial" panose="020B0604020202020204" pitchFamily="34" charset="0"/>
                <a:cs typeface="Arial" panose="020B0604020202020204" pitchFamily="34" charset="0"/>
              </a:rPr>
              <a:t>Dès lors, le règles de fonctionnement, si elles ne sont pas prévues par le Règlement de copropriété, peuvent être votées en assemblée générale.</a:t>
            </a:r>
          </a:p>
        </p:txBody>
      </p:sp>
      <p:pic>
        <p:nvPicPr>
          <p:cNvPr id="4" name="Image 3">
            <a:extLst>
              <a:ext uri="{FF2B5EF4-FFF2-40B4-BE49-F238E27FC236}">
                <a16:creationId xmlns:a16="http://schemas.microsoft.com/office/drawing/2014/main" id="{5F4DC20D-7CCD-DC8B-6220-E1A9D06E148E}"/>
              </a:ext>
            </a:extLst>
          </p:cNvPr>
          <p:cNvPicPr>
            <a:picLocks noChangeAspect="1"/>
          </p:cNvPicPr>
          <p:nvPr/>
        </p:nvPicPr>
        <p:blipFill>
          <a:blip r:embed="rId2"/>
          <a:stretch>
            <a:fillRect/>
          </a:stretch>
        </p:blipFill>
        <p:spPr>
          <a:xfrm>
            <a:off x="10640524" y="82356"/>
            <a:ext cx="1005927" cy="987638"/>
          </a:xfrm>
          <a:prstGeom prst="rect">
            <a:avLst/>
          </a:prstGeom>
        </p:spPr>
      </p:pic>
    </p:spTree>
    <p:extLst>
      <p:ext uri="{BB962C8B-B14F-4D97-AF65-F5344CB8AC3E}">
        <p14:creationId xmlns:p14="http://schemas.microsoft.com/office/powerpoint/2010/main" val="4061994191"/>
      </p:ext>
    </p:extLst>
  </p:cSld>
  <p:clrMapOvr>
    <a:masterClrMapping/>
  </p:clrMapOvr>
  <p:transition spd="med">
    <p:fad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78651" y="242313"/>
            <a:ext cx="10515600" cy="557513"/>
          </a:xfrm>
        </p:spPr>
        <p:txBody>
          <a:bodyPr>
            <a:noAutofit/>
          </a:bodyPr>
          <a:lstStyle/>
          <a:p>
            <a:r>
              <a:rPr lang="fr-FR" sz="2800" u="sng" dirty="0">
                <a:solidFill>
                  <a:schemeClr val="bg1"/>
                </a:solidFill>
              </a:rPr>
              <a:t>COMMENT SONT DÉSIGNÉS LES MEMBRES DU CONSEIL SYNDICAL ?</a:t>
            </a:r>
          </a:p>
        </p:txBody>
      </p:sp>
      <p:sp>
        <p:nvSpPr>
          <p:cNvPr id="3" name="Espace réservé du contenu 2"/>
          <p:cNvSpPr>
            <a:spLocks noGrp="1"/>
          </p:cNvSpPr>
          <p:nvPr>
            <p:ph idx="1"/>
          </p:nvPr>
        </p:nvSpPr>
        <p:spPr>
          <a:xfrm>
            <a:off x="779834" y="1637232"/>
            <a:ext cx="10801896" cy="4912469"/>
          </a:xfrm>
        </p:spPr>
        <p:txBody>
          <a:bodyPr>
            <a:normAutofit/>
          </a:bodyPr>
          <a:lstStyle/>
          <a:p>
            <a:pPr marL="0" indent="0" algn="just"/>
            <a:r>
              <a:rPr lang="fr-FR" sz="2600" dirty="0">
                <a:latin typeface="+mn-lt"/>
              </a:rPr>
              <a:t>L’assemblée générale désigne les membres du Conseil Syndical à la majorité de l’article 25 de la Loi du 10 juillet 1965.</a:t>
            </a:r>
          </a:p>
          <a:p>
            <a:pPr marL="0" indent="0" algn="just">
              <a:buNone/>
            </a:pPr>
            <a:endParaRPr lang="fr-FR" sz="2600" dirty="0">
              <a:latin typeface="+mn-lt"/>
            </a:endParaRPr>
          </a:p>
          <a:p>
            <a:pPr marL="0" indent="0" algn="just">
              <a:buNone/>
            </a:pPr>
            <a:r>
              <a:rPr lang="fr-FR" sz="2600" dirty="0">
                <a:latin typeface="+mn-lt"/>
              </a:rPr>
              <a:t>Le nombre de membres du Conseil Syndical n’est pas déterminé par la Loi du 10 juillet 1965 – </a:t>
            </a:r>
            <a:r>
              <a:rPr lang="fr-FR" sz="2600" i="1" dirty="0" err="1">
                <a:latin typeface="+mn-lt"/>
              </a:rPr>
              <a:t>cf</a:t>
            </a:r>
            <a:r>
              <a:rPr lang="fr-FR" sz="2600" dirty="0">
                <a:latin typeface="+mn-lt"/>
              </a:rPr>
              <a:t> CS à une personne – OK en 1995 et non en 1999.</a:t>
            </a:r>
          </a:p>
          <a:p>
            <a:pPr marL="0" indent="0" algn="just">
              <a:buNone/>
            </a:pPr>
            <a:endParaRPr lang="fr-FR" sz="2600" dirty="0">
              <a:latin typeface="+mn-lt"/>
            </a:endParaRPr>
          </a:p>
          <a:p>
            <a:pPr marL="0" indent="0" algn="just">
              <a:buNone/>
            </a:pPr>
            <a:r>
              <a:rPr lang="fr-FR" sz="2600" dirty="0">
                <a:latin typeface="+mn-lt"/>
              </a:rPr>
              <a:t>La liste des personnes pouvant prétendre être élus en qualité de membre du Conseil Syndical est fixée à l’article 21, alinéa 9 de la Loi du 10 juillet 1965.</a:t>
            </a:r>
          </a:p>
          <a:p>
            <a:pPr marL="0" indent="0">
              <a:buNone/>
            </a:pPr>
            <a:endParaRPr lang="fr-FR" sz="2600" dirty="0">
              <a:latin typeface="+mn-lt"/>
            </a:endParaRPr>
          </a:p>
        </p:txBody>
      </p:sp>
      <p:pic>
        <p:nvPicPr>
          <p:cNvPr id="5" name="Picture 2" descr="f8df1bef-6142-4e4a-b0fa-a0c9dc9f2f98@mxp5">
            <a:extLst>
              <a:ext uri="{FF2B5EF4-FFF2-40B4-BE49-F238E27FC236}">
                <a16:creationId xmlns:a16="http://schemas.microsoft.com/office/drawing/2014/main" id="{217400B7-6D79-0793-A597-762F59D452BE}"/>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573727" y="142724"/>
            <a:ext cx="1008003" cy="9857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373198446"/>
      </p:ext>
    </p:extLst>
  </p:cSld>
  <p:clrMapOvr>
    <a:masterClrMapping/>
  </p:clrMapOvr>
  <p:transition spd="med">
    <p:fad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F37892A4-028D-6D71-5972-DAD53D1E11CE}"/>
              </a:ext>
            </a:extLst>
          </p:cNvPr>
          <p:cNvSpPr>
            <a:spLocks noGrp="1"/>
          </p:cNvSpPr>
          <p:nvPr>
            <p:ph idx="1"/>
          </p:nvPr>
        </p:nvSpPr>
        <p:spPr/>
        <p:txBody>
          <a:bodyPr/>
          <a:lstStyle/>
          <a:p>
            <a:pPr marL="0" algn="just"/>
            <a:r>
              <a:rPr lang="fr-FR" sz="2200" dirty="0">
                <a:latin typeface="Arial" panose="020B0604020202020204" pitchFamily="34" charset="0"/>
                <a:cs typeface="Arial" panose="020B0604020202020204" pitchFamily="34" charset="0"/>
              </a:rPr>
              <a:t>Il est recommandé de prévoir, dans le texte de la résolution, la durée du mandat.</a:t>
            </a:r>
          </a:p>
          <a:p>
            <a:pPr marL="0" algn="just"/>
            <a:endParaRPr lang="fr-FR" sz="2200" dirty="0">
              <a:latin typeface="Arial" panose="020B0604020202020204" pitchFamily="34" charset="0"/>
              <a:cs typeface="Arial" panose="020B0604020202020204" pitchFamily="34" charset="0"/>
            </a:endParaRPr>
          </a:p>
          <a:p>
            <a:pPr marL="0" algn="just"/>
            <a:r>
              <a:rPr lang="fr-FR" sz="2200" dirty="0">
                <a:latin typeface="Arial" panose="020B0604020202020204" pitchFamily="34" charset="0"/>
                <a:cs typeface="Arial" panose="020B0604020202020204" pitchFamily="34" charset="0"/>
              </a:rPr>
              <a:t>A défaut de précision, la jurisprudence précise que la durée du mandat est de 3 ans (article 22 de la Loi du 10 juillet 1965).</a:t>
            </a:r>
          </a:p>
          <a:p>
            <a:pPr marL="0" algn="just"/>
            <a:endParaRPr lang="fr-FR" sz="2200" dirty="0">
              <a:latin typeface="Arial" panose="020B0604020202020204" pitchFamily="34" charset="0"/>
              <a:cs typeface="Arial" panose="020B0604020202020204" pitchFamily="34" charset="0"/>
            </a:endParaRPr>
          </a:p>
          <a:p>
            <a:pPr marL="0" algn="just"/>
            <a:r>
              <a:rPr lang="fr-FR" sz="2200" dirty="0">
                <a:latin typeface="Arial" panose="020B0604020202020204" pitchFamily="34" charset="0"/>
                <a:cs typeface="Arial" panose="020B0604020202020204" pitchFamily="34" charset="0"/>
              </a:rPr>
              <a:t>Il convient également de préciser, le cas échéant, si le membre du CS est titulaire ou suppléant.</a:t>
            </a:r>
          </a:p>
          <a:p>
            <a:pPr marL="0" algn="just"/>
            <a:endParaRPr lang="fr-FR" sz="2200" dirty="0">
              <a:latin typeface="Arial" panose="020B0604020202020204" pitchFamily="34" charset="0"/>
              <a:cs typeface="Arial" panose="020B0604020202020204" pitchFamily="34" charset="0"/>
            </a:endParaRPr>
          </a:p>
          <a:p>
            <a:pPr marL="0" marR="0" lvl="0" indent="-342567" algn="just" defTabSz="913885" rtl="0" eaLnBrk="1" fontAlgn="base" latinLnBrk="0" hangingPunct="1">
              <a:lnSpc>
                <a:spcPct val="100000"/>
              </a:lnSpc>
              <a:spcBef>
                <a:spcPct val="20000"/>
              </a:spcBef>
              <a:spcAft>
                <a:spcPct val="0"/>
              </a:spcAft>
              <a:buClrTx/>
              <a:buSzTx/>
              <a:buFontTx/>
              <a:buNone/>
              <a:tabLst/>
              <a:defRPr/>
            </a:pPr>
            <a:r>
              <a:rPr lang="fr-FR" sz="2200" dirty="0">
                <a:solidFill>
                  <a:srgbClr val="000000"/>
                </a:solidFill>
                <a:latin typeface="Arial" panose="020B0604020202020204" pitchFamily="34" charset="0"/>
                <a:ea typeface="ＭＳ Ｐゴシック"/>
                <a:cs typeface="Arial" panose="020B0604020202020204" pitchFamily="34" charset="0"/>
              </a:rPr>
              <a:t>L</a:t>
            </a:r>
            <a:r>
              <a:rPr kumimoji="0" lang="fr-FR" sz="2200" b="0" i="0" u="none" strike="noStrike" kern="0" cap="none" spc="0" normalizeH="0" baseline="0" noProof="0" dirty="0">
                <a:ln>
                  <a:noFill/>
                </a:ln>
                <a:solidFill>
                  <a:srgbClr val="000000"/>
                </a:solidFill>
                <a:effectLst/>
                <a:uLnTx/>
                <a:uFillTx/>
                <a:latin typeface="Arial" panose="020B0604020202020204" pitchFamily="34" charset="0"/>
                <a:ea typeface="ＭＳ Ｐゴシック"/>
                <a:cs typeface="Arial" panose="020B0604020202020204" pitchFamily="34" charset="0"/>
              </a:rPr>
              <a:t>’élection se fait dans l’ordre indiqué sur l’ordre du jour de l’assemblée générale et les premiers qui obtiennent la majorité requise sont élus – ce qui semble le plus adapté au texte de la Loi (débat sur ce point – certains considèrent qu’il faut voter sur toutes les candidatures et ceux qui ont le plus de voix sont élus).</a:t>
            </a:r>
          </a:p>
          <a:p>
            <a:pPr marL="0"/>
            <a:endParaRPr lang="fr-FR" sz="2600" dirty="0">
              <a:latin typeface="Arial" panose="020B0604020202020204" pitchFamily="34" charset="0"/>
              <a:cs typeface="Arial" panose="020B0604020202020204" pitchFamily="34" charset="0"/>
            </a:endParaRPr>
          </a:p>
          <a:p>
            <a:pPr marL="0"/>
            <a:endParaRPr lang="fr-FR" sz="2400" dirty="0">
              <a:latin typeface="Arial" panose="020B0604020202020204" pitchFamily="34" charset="0"/>
              <a:cs typeface="Arial" panose="020B0604020202020204" pitchFamily="34" charset="0"/>
            </a:endParaRPr>
          </a:p>
        </p:txBody>
      </p:sp>
      <p:pic>
        <p:nvPicPr>
          <p:cNvPr id="6" name="Image 5">
            <a:extLst>
              <a:ext uri="{FF2B5EF4-FFF2-40B4-BE49-F238E27FC236}">
                <a16:creationId xmlns:a16="http://schemas.microsoft.com/office/drawing/2014/main" id="{1AE10C8E-142F-126B-63B0-CCBE29AAD88F}"/>
              </a:ext>
            </a:extLst>
          </p:cNvPr>
          <p:cNvPicPr>
            <a:picLocks noChangeAspect="1"/>
          </p:cNvPicPr>
          <p:nvPr/>
        </p:nvPicPr>
        <p:blipFill>
          <a:blip r:embed="rId2"/>
          <a:stretch>
            <a:fillRect/>
          </a:stretch>
        </p:blipFill>
        <p:spPr>
          <a:xfrm>
            <a:off x="10390521" y="91500"/>
            <a:ext cx="1060796" cy="1036410"/>
          </a:xfrm>
          <a:prstGeom prst="rect">
            <a:avLst/>
          </a:prstGeom>
        </p:spPr>
      </p:pic>
    </p:spTree>
    <p:extLst>
      <p:ext uri="{BB962C8B-B14F-4D97-AF65-F5344CB8AC3E}">
        <p14:creationId xmlns:p14="http://schemas.microsoft.com/office/powerpoint/2010/main" val="2898718302"/>
      </p:ext>
    </p:extLst>
  </p:cSld>
  <p:clrMapOvr>
    <a:masterClrMapping/>
  </p:clrMapOvr>
  <p:transition spd="med">
    <p:fad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76000" y="274499"/>
            <a:ext cx="9657498" cy="869882"/>
          </a:xfrm>
        </p:spPr>
        <p:txBody>
          <a:bodyPr>
            <a:normAutofit fontScale="90000"/>
          </a:bodyPr>
          <a:lstStyle/>
          <a:p>
            <a:r>
              <a:rPr lang="fr-FR" sz="2800" b="1" u="sng" dirty="0">
                <a:solidFill>
                  <a:schemeClr val="bg1"/>
                </a:solidFill>
                <a:cs typeface="Arial" panose="020B0604020202020204" pitchFamily="34" charset="0"/>
              </a:rPr>
              <a:t>MISSION D’ASSISTANCE ET DE CONTRÔLE DU SYNDIC :</a:t>
            </a:r>
            <a:br>
              <a:rPr lang="fr-FR" sz="2800" b="1" u="sng" dirty="0">
                <a:solidFill>
                  <a:schemeClr val="bg1"/>
                </a:solidFill>
                <a:cs typeface="Arial" panose="020B0604020202020204" pitchFamily="34" charset="0"/>
              </a:rPr>
            </a:br>
            <a:br>
              <a:rPr lang="fr-FR" sz="2800" b="1" u="sng" dirty="0">
                <a:solidFill>
                  <a:schemeClr val="bg1"/>
                </a:solidFill>
                <a:cs typeface="Arial" panose="020B0604020202020204" pitchFamily="34" charset="0"/>
              </a:rPr>
            </a:br>
            <a:endParaRPr lang="fr-FR" sz="2800" u="sng" dirty="0">
              <a:solidFill>
                <a:srgbClr val="0070C0"/>
              </a:solidFill>
              <a:cs typeface="Arial" panose="020B0604020202020204" pitchFamily="34" charset="0"/>
            </a:endParaRPr>
          </a:p>
        </p:txBody>
      </p:sp>
      <p:sp>
        <p:nvSpPr>
          <p:cNvPr id="3" name="Espace réservé du contenu 2"/>
          <p:cNvSpPr>
            <a:spLocks noGrp="1"/>
          </p:cNvSpPr>
          <p:nvPr>
            <p:ph idx="1"/>
          </p:nvPr>
        </p:nvSpPr>
        <p:spPr>
          <a:xfrm>
            <a:off x="1209769" y="2203744"/>
            <a:ext cx="9772461" cy="3201176"/>
          </a:xfrm>
        </p:spPr>
        <p:txBody>
          <a:bodyPr>
            <a:normAutofit/>
          </a:bodyPr>
          <a:lstStyle/>
          <a:p>
            <a:pPr marL="0" indent="0" algn="just">
              <a:lnSpc>
                <a:spcPct val="110000"/>
              </a:lnSpc>
              <a:buNone/>
            </a:pPr>
            <a:r>
              <a:rPr lang="fr-FR" sz="3200" u="sng" dirty="0">
                <a:latin typeface="+mn-lt"/>
              </a:rPr>
              <a:t>Contrôle de comptabilité</a:t>
            </a:r>
            <a:r>
              <a:rPr lang="fr-FR" sz="3200" dirty="0">
                <a:latin typeface="+mn-lt"/>
              </a:rPr>
              <a:t> : À ce titre, le secret bancaire ne peut pas lui être opposé.</a:t>
            </a:r>
          </a:p>
          <a:p>
            <a:pPr marL="0" indent="0" algn="just">
              <a:lnSpc>
                <a:spcPct val="110000"/>
              </a:lnSpc>
              <a:buNone/>
            </a:pPr>
            <a:endParaRPr lang="fr-FR" sz="3200" dirty="0">
              <a:latin typeface="+mn-lt"/>
            </a:endParaRPr>
          </a:p>
          <a:p>
            <a:pPr marL="0" indent="0" algn="just">
              <a:lnSpc>
                <a:spcPct val="110000"/>
              </a:lnSpc>
              <a:buNone/>
            </a:pPr>
            <a:r>
              <a:rPr lang="fr-FR" sz="3200" dirty="0">
                <a:latin typeface="+mn-lt"/>
              </a:rPr>
              <a:t>Le CS doit avoir accès aux relevés des comptes bancaires (décret du 23 mai 2019).</a:t>
            </a:r>
          </a:p>
          <a:p>
            <a:pPr marL="0" indent="0">
              <a:buNone/>
            </a:pPr>
            <a:endParaRPr lang="fr-FR" dirty="0"/>
          </a:p>
        </p:txBody>
      </p:sp>
      <p:pic>
        <p:nvPicPr>
          <p:cNvPr id="6" name="Picture 2" descr="f8df1bef-6142-4e4a-b0fa-a0c9dc9f2f98@mxp5">
            <a:extLst>
              <a:ext uri="{FF2B5EF4-FFF2-40B4-BE49-F238E27FC236}">
                <a16:creationId xmlns:a16="http://schemas.microsoft.com/office/drawing/2014/main" id="{242C5704-6B46-C8AD-D60C-E693CF05C3E1}"/>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573727" y="142724"/>
            <a:ext cx="1008003" cy="9857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3958235"/>
      </p:ext>
    </p:extLst>
  </p:cSld>
  <p:clrMapOvr>
    <a:masterClrMapping/>
  </p:clrMapOvr>
  <p:transition spd="med">
    <p:fad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76000" y="369651"/>
            <a:ext cx="9657498" cy="651841"/>
          </a:xfrm>
        </p:spPr>
        <p:txBody>
          <a:bodyPr>
            <a:noAutofit/>
          </a:bodyPr>
          <a:lstStyle/>
          <a:p>
            <a:r>
              <a:rPr lang="fr-FR" sz="2800" b="1" u="sng" dirty="0">
                <a:solidFill>
                  <a:schemeClr val="bg1"/>
                </a:solidFill>
                <a:cs typeface="Arial" panose="020B0604020202020204" pitchFamily="34" charset="0"/>
              </a:rPr>
              <a:t> </a:t>
            </a:r>
            <a:br>
              <a:rPr lang="fr-FR" sz="2800" b="1" u="sng" dirty="0">
                <a:solidFill>
                  <a:schemeClr val="bg1"/>
                </a:solidFill>
                <a:cs typeface="Arial" panose="020B0604020202020204" pitchFamily="34" charset="0"/>
              </a:rPr>
            </a:br>
            <a:endParaRPr lang="fr-FR" sz="2800" dirty="0">
              <a:solidFill>
                <a:srgbClr val="0070C0"/>
              </a:solidFill>
              <a:cs typeface="Arial" panose="020B0604020202020204" pitchFamily="34" charset="0"/>
            </a:endParaRPr>
          </a:p>
        </p:txBody>
      </p:sp>
      <p:sp>
        <p:nvSpPr>
          <p:cNvPr id="3" name="Espace réservé du contenu 2"/>
          <p:cNvSpPr>
            <a:spLocks noGrp="1"/>
          </p:cNvSpPr>
          <p:nvPr>
            <p:ph idx="1"/>
          </p:nvPr>
        </p:nvSpPr>
        <p:spPr>
          <a:xfrm>
            <a:off x="1100751" y="2102328"/>
            <a:ext cx="10161760" cy="2804650"/>
          </a:xfrm>
        </p:spPr>
        <p:txBody>
          <a:bodyPr>
            <a:normAutofit fontScale="92500" lnSpcReduction="20000"/>
          </a:bodyPr>
          <a:lstStyle/>
          <a:p>
            <a:pPr marL="0" indent="0" algn="just">
              <a:lnSpc>
                <a:spcPct val="150000"/>
              </a:lnSpc>
              <a:buNone/>
            </a:pPr>
            <a:r>
              <a:rPr lang="fr-FR" sz="3600" u="sng" dirty="0">
                <a:latin typeface="+mn-lt"/>
              </a:rPr>
              <a:t>Contrôle de la gestion </a:t>
            </a:r>
            <a:r>
              <a:rPr lang="fr-FR" sz="3600" dirty="0">
                <a:latin typeface="+mn-lt"/>
              </a:rPr>
              <a:t>: Le Conseil Syndical veille à l’accomplissement correct du mandat confié au Syndic, notamment pour l’exécution des résolutions votées en assemblée générale</a:t>
            </a:r>
          </a:p>
          <a:p>
            <a:pPr marL="0" indent="0">
              <a:buNone/>
            </a:pPr>
            <a:endParaRPr lang="fr-FR" dirty="0"/>
          </a:p>
        </p:txBody>
      </p:sp>
      <p:pic>
        <p:nvPicPr>
          <p:cNvPr id="5" name="Picture 2" descr="f8df1bef-6142-4e4a-b0fa-a0c9dc9f2f98@mxp5">
            <a:extLst>
              <a:ext uri="{FF2B5EF4-FFF2-40B4-BE49-F238E27FC236}">
                <a16:creationId xmlns:a16="http://schemas.microsoft.com/office/drawing/2014/main" id="{256C032E-0153-1173-CC57-BB85FF1A1D79}"/>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573727" y="142724"/>
            <a:ext cx="1008003" cy="9857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13165476"/>
      </p:ext>
    </p:extLst>
  </p:cSld>
  <p:clrMapOvr>
    <a:masterClrMapping/>
  </p:clrMapOvr>
  <p:transition spd="med">
    <p:fad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84826" y="365126"/>
            <a:ext cx="10515600" cy="529819"/>
          </a:xfrm>
        </p:spPr>
        <p:txBody>
          <a:bodyPr/>
          <a:lstStyle/>
          <a:p>
            <a:r>
              <a:rPr lang="fr-FR" sz="3000" b="1" u="sng" dirty="0">
                <a:solidFill>
                  <a:schemeClr val="bg1"/>
                </a:solidFill>
              </a:rPr>
              <a:t> </a:t>
            </a:r>
          </a:p>
        </p:txBody>
      </p:sp>
      <p:sp>
        <p:nvSpPr>
          <p:cNvPr id="3" name="Espace réservé du contenu 2"/>
          <p:cNvSpPr>
            <a:spLocks noGrp="1"/>
          </p:cNvSpPr>
          <p:nvPr>
            <p:ph idx="1"/>
          </p:nvPr>
        </p:nvSpPr>
        <p:spPr>
          <a:xfrm>
            <a:off x="1299927" y="1606809"/>
            <a:ext cx="9174933" cy="4286998"/>
          </a:xfrm>
        </p:spPr>
        <p:txBody>
          <a:bodyPr/>
          <a:lstStyle/>
          <a:p>
            <a:pPr marL="0" indent="0" algn="just">
              <a:buNone/>
            </a:pPr>
            <a:r>
              <a:rPr lang="fr-FR" sz="2600" dirty="0">
                <a:latin typeface="+mn-lt"/>
              </a:rPr>
              <a:t>Pour l’exécution de ses missions, le CS peut se faire remettre tous les documents utiles.</a:t>
            </a:r>
          </a:p>
          <a:p>
            <a:pPr marL="0" indent="0" algn="just">
              <a:buNone/>
            </a:pPr>
            <a:endParaRPr lang="fr-FR" sz="2600" dirty="0">
              <a:latin typeface="+mn-lt"/>
            </a:endParaRPr>
          </a:p>
          <a:p>
            <a:pPr marL="0" indent="0" algn="just">
              <a:buNone/>
            </a:pPr>
            <a:r>
              <a:rPr lang="fr-FR" sz="2600" dirty="0">
                <a:latin typeface="+mn-lt"/>
              </a:rPr>
              <a:t>A défaut de communication par le Syndic dans le délai d’un mois suivant la demande, une sanction pécuniaire est appliquée (15,00 Euros par jour de retard – Décret du 07 octobre 2020). </a:t>
            </a:r>
          </a:p>
          <a:p>
            <a:pPr marL="0" indent="0" algn="just">
              <a:buNone/>
            </a:pPr>
            <a:endParaRPr lang="fr-FR" sz="2600" dirty="0">
              <a:latin typeface="+mn-lt"/>
            </a:endParaRPr>
          </a:p>
          <a:p>
            <a:pPr marL="0" indent="0" algn="just">
              <a:buNone/>
            </a:pPr>
            <a:r>
              <a:rPr lang="fr-FR" sz="2600" dirty="0">
                <a:latin typeface="+mn-lt"/>
              </a:rPr>
              <a:t>Un Syndic professionnel est tenu de mettre en place un accès en ligne sécurisé pour accéder à certains documents (article 3 du décret du 23 mai 2019).</a:t>
            </a:r>
          </a:p>
          <a:p>
            <a:pPr marL="0" indent="0">
              <a:buNone/>
            </a:pPr>
            <a:r>
              <a:rPr lang="fr-CA" sz="2000" dirty="0"/>
              <a:t> </a:t>
            </a:r>
            <a:endParaRPr lang="fr-FR" sz="2000" dirty="0"/>
          </a:p>
        </p:txBody>
      </p:sp>
      <p:pic>
        <p:nvPicPr>
          <p:cNvPr id="5" name="Picture 2" descr="f8df1bef-6142-4e4a-b0fa-a0c9dc9f2f98@mxp5">
            <a:extLst>
              <a:ext uri="{FF2B5EF4-FFF2-40B4-BE49-F238E27FC236}">
                <a16:creationId xmlns:a16="http://schemas.microsoft.com/office/drawing/2014/main" id="{B869BA8B-AAE6-0A2A-C21F-387B4580A0E1}"/>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573727" y="142724"/>
            <a:ext cx="1008003" cy="9857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091107530"/>
      </p:ext>
    </p:extLst>
  </p:cSld>
  <p:clrMapOvr>
    <a:masterClrMapping/>
  </p:clrMapOvr>
  <p:transition spd="med">
    <p:fade/>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CA5C3F81-2A41-5F1B-BDD0-FCA00D7552EC}"/>
              </a:ext>
            </a:extLst>
          </p:cNvPr>
          <p:cNvSpPr>
            <a:spLocks noGrp="1"/>
          </p:cNvSpPr>
          <p:nvPr>
            <p:ph idx="1"/>
          </p:nvPr>
        </p:nvSpPr>
        <p:spPr/>
        <p:txBody>
          <a:bodyPr/>
          <a:lstStyle/>
          <a:p>
            <a:r>
              <a:rPr lang="fr-FR" sz="2400" dirty="0">
                <a:latin typeface="Arial" panose="020B0604020202020204" pitchFamily="34" charset="0"/>
                <a:cs typeface="Arial" panose="020B0604020202020204" pitchFamily="34" charset="0"/>
              </a:rPr>
              <a:t>Concernant la pénalité de l’article 21 de la Loi du 10 juillet 1965, aucun texte exclut le Syndic non professionnel pour l’application de la pénalité.</a:t>
            </a:r>
          </a:p>
          <a:p>
            <a:endParaRPr lang="fr-FR" sz="2400" dirty="0">
              <a:latin typeface="Arial" panose="020B0604020202020204" pitchFamily="34" charset="0"/>
              <a:cs typeface="Arial" panose="020B0604020202020204" pitchFamily="34" charset="0"/>
            </a:endParaRPr>
          </a:p>
          <a:p>
            <a:r>
              <a:rPr lang="fr-FR" sz="2400" dirty="0">
                <a:latin typeface="Arial" panose="020B0604020202020204" pitchFamily="34" charset="0"/>
                <a:cs typeface="Arial" panose="020B0604020202020204" pitchFamily="34" charset="0"/>
              </a:rPr>
              <a:t>En revanche, cette pénalité s’imputant sur les honoraires du Syndic, si le Syndic non professionnel ne perçoit pas d’honoraires, de fait, il n’est pas possible de faire application de ce texte.</a:t>
            </a:r>
          </a:p>
          <a:p>
            <a:endParaRPr lang="fr-FR" sz="2400" dirty="0">
              <a:latin typeface="Arial" panose="020B0604020202020204" pitchFamily="34" charset="0"/>
              <a:cs typeface="Arial" panose="020B0604020202020204" pitchFamily="34" charset="0"/>
            </a:endParaRPr>
          </a:p>
          <a:p>
            <a:r>
              <a:rPr lang="fr-FR" sz="2400" dirty="0">
                <a:latin typeface="Arial" panose="020B0604020202020204" pitchFamily="34" charset="0"/>
                <a:cs typeface="Arial" panose="020B0604020202020204" pitchFamily="34" charset="0"/>
              </a:rPr>
              <a:t>Une action judiciaire peut alors être envisagée contre le Syndic non professionnel pour le </a:t>
            </a:r>
            <a:r>
              <a:rPr lang="fr-FR" sz="2400">
                <a:latin typeface="Arial" panose="020B0604020202020204" pitchFamily="34" charset="0"/>
                <a:cs typeface="Arial" panose="020B0604020202020204" pitchFamily="34" charset="0"/>
              </a:rPr>
              <a:t>voir condamné </a:t>
            </a:r>
            <a:r>
              <a:rPr lang="fr-FR" sz="2400" dirty="0">
                <a:latin typeface="Arial" panose="020B0604020202020204" pitchFamily="34" charset="0"/>
                <a:cs typeface="Arial" panose="020B0604020202020204" pitchFamily="34" charset="0"/>
              </a:rPr>
              <a:t>à remettre les documents utiles sous astreinte ; il convient de faire valider cette procédure en assemblée générale préalablement.</a:t>
            </a:r>
          </a:p>
          <a:p>
            <a:endParaRPr lang="fr-FR" sz="2600" dirty="0">
              <a:latin typeface="Arial" panose="020B0604020202020204" pitchFamily="34" charset="0"/>
              <a:cs typeface="Arial" panose="020B0604020202020204" pitchFamily="34" charset="0"/>
            </a:endParaRPr>
          </a:p>
          <a:p>
            <a:endParaRPr lang="fr-FR" sz="2600" dirty="0">
              <a:latin typeface="Arial" panose="020B0604020202020204" pitchFamily="34" charset="0"/>
              <a:cs typeface="Arial" panose="020B0604020202020204" pitchFamily="34" charset="0"/>
            </a:endParaRPr>
          </a:p>
        </p:txBody>
      </p:sp>
      <p:pic>
        <p:nvPicPr>
          <p:cNvPr id="4" name="Image 3">
            <a:extLst>
              <a:ext uri="{FF2B5EF4-FFF2-40B4-BE49-F238E27FC236}">
                <a16:creationId xmlns:a16="http://schemas.microsoft.com/office/drawing/2014/main" id="{EA337682-CCB5-DA43-0A61-AF4400F86EC5}"/>
              </a:ext>
            </a:extLst>
          </p:cNvPr>
          <p:cNvPicPr>
            <a:picLocks noChangeAspect="1"/>
          </p:cNvPicPr>
          <p:nvPr/>
        </p:nvPicPr>
        <p:blipFill>
          <a:blip r:embed="rId2"/>
          <a:stretch>
            <a:fillRect/>
          </a:stretch>
        </p:blipFill>
        <p:spPr>
          <a:xfrm>
            <a:off x="10686244" y="155405"/>
            <a:ext cx="1005927" cy="987638"/>
          </a:xfrm>
          <a:prstGeom prst="rect">
            <a:avLst/>
          </a:prstGeom>
        </p:spPr>
      </p:pic>
    </p:spTree>
    <p:extLst>
      <p:ext uri="{BB962C8B-B14F-4D97-AF65-F5344CB8AC3E}">
        <p14:creationId xmlns:p14="http://schemas.microsoft.com/office/powerpoint/2010/main" val="780596573"/>
      </p:ext>
    </p:extLst>
  </p:cSld>
  <p:clrMapOvr>
    <a:masterClrMapping/>
  </p:clrMapOvr>
  <p:transition spd="med">
    <p:fade/>
  </p:transition>
</p:sld>
</file>

<file path=ppt/theme/theme1.xml><?xml version="1.0" encoding="utf-8"?>
<a:theme xmlns:a="http://schemas.openxmlformats.org/drawingml/2006/main" name="Nouvelle présentation">
  <a:themeElements>
    <a:clrScheme name="Nouvelle pré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Nouvelle présentation">
      <a:majorFont>
        <a:latin typeface="Arial Black"/>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fr-FR" sz="2400" b="0" i="0" u="none" strike="noStrike" cap="none" normalizeH="0" baseline="0" smtClean="0">
            <a:ln>
              <a:noFill/>
            </a:ln>
            <a:solidFill>
              <a:schemeClr val="tx1"/>
            </a:solidFill>
            <a:effectLst/>
            <a:latin typeface="Arial" charset="0"/>
            <a:ea typeface="ＭＳ Ｐゴシック" pitchFamily="1" charset="-128"/>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fr-FR" sz="2400" b="0" i="0" u="none" strike="noStrike" cap="none" normalizeH="0" baseline="0" smtClean="0">
            <a:ln>
              <a:noFill/>
            </a:ln>
            <a:solidFill>
              <a:schemeClr val="tx1"/>
            </a:solidFill>
            <a:effectLst/>
            <a:latin typeface="Arial" charset="0"/>
            <a:ea typeface="ＭＳ Ｐゴシック" pitchFamily="1" charset="-128"/>
          </a:defRPr>
        </a:defPPr>
      </a:lstStyle>
    </a:lnDef>
  </a:objectDefaults>
  <a:extraClrSchemeLst>
    <a:extraClrScheme>
      <a:clrScheme name="Nouvelle pré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Nouvelle pré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Nouvelle pré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Nouvelle pré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Nouvelle pré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Nouvelle pré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Nouvelle pré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Nouvelle pré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Nouvelle pré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Nouvelle pré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Nouvelle pré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Nouvelle pré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694</TotalTime>
  <Words>1891</Words>
  <Application>Microsoft Office PowerPoint</Application>
  <PresentationFormat>Grand écran</PresentationFormat>
  <Paragraphs>130</Paragraphs>
  <Slides>23</Slides>
  <Notes>1</Notes>
  <HiddenSlides>0</HiddenSlides>
  <MMClips>0</MMClips>
  <ScaleCrop>false</ScaleCrop>
  <HeadingPairs>
    <vt:vector size="6" baseType="variant">
      <vt:variant>
        <vt:lpstr>Polices utilisées</vt:lpstr>
      </vt:variant>
      <vt:variant>
        <vt:i4>5</vt:i4>
      </vt:variant>
      <vt:variant>
        <vt:lpstr>Thème</vt:lpstr>
      </vt:variant>
      <vt:variant>
        <vt:i4>1</vt:i4>
      </vt:variant>
      <vt:variant>
        <vt:lpstr>Titres des diapositives</vt:lpstr>
      </vt:variant>
      <vt:variant>
        <vt:i4>23</vt:i4>
      </vt:variant>
    </vt:vector>
  </HeadingPairs>
  <TitlesOfParts>
    <vt:vector size="29" baseType="lpstr">
      <vt:lpstr>Arial</vt:lpstr>
      <vt:lpstr>Arial Black</vt:lpstr>
      <vt:lpstr>Arial Rounded MT Bold</vt:lpstr>
      <vt:lpstr>Calibri</vt:lpstr>
      <vt:lpstr>Wingdings</vt:lpstr>
      <vt:lpstr>Nouvelle présentation</vt:lpstr>
      <vt:lpstr>COMMENT OPTIMISER LE FONCTIONNEMENT DU CONSEIL SYNDICAL ? </vt:lpstr>
      <vt:lpstr>I / QU’EST-CE QUE LE CONSEIL SYNDICAL ? </vt:lpstr>
      <vt:lpstr>REGLES DE FONCTIONNEMENT DU CS</vt:lpstr>
      <vt:lpstr>COMMENT SONT DÉSIGNÉS LES MEMBRES DU CONSEIL SYNDICAL ?</vt:lpstr>
      <vt:lpstr>Présentation PowerPoint</vt:lpstr>
      <vt:lpstr>MISSION D’ASSISTANCE ET DE CONTRÔLE DU SYNDIC :  </vt:lpstr>
      <vt:lpstr>  </vt:lpstr>
      <vt:lpstr> </vt:lpstr>
      <vt:lpstr>Présentation PowerPoint</vt:lpstr>
      <vt:lpstr>MISSION DE CONSULTATION :</vt:lpstr>
      <vt:lpstr> </vt:lpstr>
      <vt:lpstr>MISSION PARTICULIÈRES :</vt:lpstr>
      <vt:lpstr>MISSIONS DU PRESIDENT DU CS</vt:lpstr>
      <vt:lpstr>DEMISSION DES MEMBRES DU CS</vt:lpstr>
      <vt:lpstr>Présentation PowerPoint</vt:lpstr>
      <vt:lpstr>FINANCEMENT DU CS</vt:lpstr>
      <vt:lpstr>REGLEMENT INTERIEUR DU CONSEIL  SYNDICAL</vt:lpstr>
      <vt:lpstr>Présentation PowerPoint</vt:lpstr>
      <vt:lpstr>Présentation PowerPoint</vt:lpstr>
      <vt:lpstr>Présentation PowerPoint</vt:lpstr>
      <vt:lpstr>COMMENT TRAVAILLER UTILEMENT AVEC  LE SYNDIC ?</vt:lpstr>
      <vt:lpstr>QUE FAIRE EN CAS DE LITIGE AU SEIN DU CS ?</vt:lpstr>
      <vt:lpstr>LE GARDIEN D’IMMEUBLE PEUT-IL  ETRE MEMBRE DU CS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dc:creator>
  <cp:lastModifiedBy>Virginie SEVIN</cp:lastModifiedBy>
  <cp:revision>38</cp:revision>
  <dcterms:created xsi:type="dcterms:W3CDTF">2025-03-31T08:37:18Z</dcterms:created>
  <dcterms:modified xsi:type="dcterms:W3CDTF">2026-01-23T10:38:56Z</dcterms:modified>
</cp:coreProperties>
</file>