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60" r:id="rId3"/>
  </p:sldMasterIdLst>
  <p:notesMasterIdLst>
    <p:notesMasterId r:id="rId40"/>
  </p:notesMasterIdLst>
  <p:handoutMasterIdLst>
    <p:handoutMasterId r:id="rId41"/>
  </p:handoutMasterIdLst>
  <p:sldIdLst>
    <p:sldId id="257" r:id="rId4"/>
    <p:sldId id="258" r:id="rId5"/>
    <p:sldId id="557" r:id="rId6"/>
    <p:sldId id="558" r:id="rId7"/>
    <p:sldId id="559" r:id="rId8"/>
    <p:sldId id="560" r:id="rId9"/>
    <p:sldId id="564" r:id="rId10"/>
    <p:sldId id="565" r:id="rId11"/>
    <p:sldId id="567" r:id="rId12"/>
    <p:sldId id="568" r:id="rId13"/>
    <p:sldId id="596" r:id="rId14"/>
    <p:sldId id="569" r:id="rId15"/>
    <p:sldId id="570" r:id="rId16"/>
    <p:sldId id="571" r:id="rId17"/>
    <p:sldId id="572" r:id="rId18"/>
    <p:sldId id="597" r:id="rId19"/>
    <p:sldId id="599" r:id="rId20"/>
    <p:sldId id="573" r:id="rId21"/>
    <p:sldId id="574" r:id="rId22"/>
    <p:sldId id="575" r:id="rId23"/>
    <p:sldId id="576" r:id="rId24"/>
    <p:sldId id="546" r:id="rId25"/>
    <p:sldId id="547" r:id="rId26"/>
    <p:sldId id="548" r:id="rId27"/>
    <p:sldId id="577" r:id="rId28"/>
    <p:sldId id="578" r:id="rId29"/>
    <p:sldId id="583" r:id="rId30"/>
    <p:sldId id="595" r:id="rId31"/>
    <p:sldId id="582" r:id="rId32"/>
    <p:sldId id="581" r:id="rId33"/>
    <p:sldId id="580" r:id="rId34"/>
    <p:sldId id="591" r:id="rId35"/>
    <p:sldId id="594" r:id="rId36"/>
    <p:sldId id="592" r:id="rId37"/>
    <p:sldId id="533" r:id="rId38"/>
    <p:sldId id="309" r:id="rId39"/>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31849B"/>
    <a:srgbClr val="618B96"/>
    <a:srgbClr val="E36C0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3537" autoAdjust="0"/>
  </p:normalViewPr>
  <p:slideViewPr>
    <p:cSldViewPr snapToGrid="0">
      <p:cViewPr varScale="1">
        <p:scale>
          <a:sx n="89" d="100"/>
          <a:sy n="89" d="100"/>
        </p:scale>
        <p:origin x="461" y="110"/>
      </p:cViewPr>
      <p:guideLst>
        <p:guide orient="horz" pos="2160"/>
        <p:guide pos="3840"/>
      </p:guideLst>
    </p:cSldViewPr>
  </p:slideViewPr>
  <p:notesTextViewPr>
    <p:cViewPr>
      <p:scale>
        <a:sx n="1" d="1"/>
        <a:sy n="1" d="1"/>
      </p:scale>
      <p:origin x="0" y="0"/>
    </p:cViewPr>
  </p:notesTextViewPr>
  <p:notesViewPr>
    <p:cSldViewPr snapToGrid="0">
      <p:cViewPr varScale="1">
        <p:scale>
          <a:sx n="79" d="100"/>
          <a:sy n="79" d="100"/>
        </p:scale>
        <p:origin x="304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5348"/>
          </a:xfrm>
          <a:prstGeom prst="rect">
            <a:avLst/>
          </a:prstGeom>
        </p:spPr>
        <p:txBody>
          <a:bodyPr vert="horz" lIns="94910" tIns="47456" rIns="94910" bIns="47456" rtlCol="0"/>
          <a:lstStyle>
            <a:lvl1pPr algn="l">
              <a:defRPr sz="1200"/>
            </a:lvl1pPr>
          </a:lstStyle>
          <a:p>
            <a:r>
              <a:rPr lang="fr-FR"/>
              <a:t>Mission redressemnt_Orcod Lochères 2022-2025</a:t>
            </a:r>
          </a:p>
        </p:txBody>
      </p:sp>
      <p:sp>
        <p:nvSpPr>
          <p:cNvPr id="3" name="Espace réservé de la date 2"/>
          <p:cNvSpPr>
            <a:spLocks noGrp="1"/>
          </p:cNvSpPr>
          <p:nvPr>
            <p:ph type="dt" sz="quarter" idx="1"/>
          </p:nvPr>
        </p:nvSpPr>
        <p:spPr>
          <a:xfrm>
            <a:off x="3850444" y="0"/>
            <a:ext cx="2945659" cy="495348"/>
          </a:xfrm>
          <a:prstGeom prst="rect">
            <a:avLst/>
          </a:prstGeom>
        </p:spPr>
        <p:txBody>
          <a:bodyPr vert="horz" lIns="94910" tIns="47456" rIns="94910" bIns="47456" rtlCol="0"/>
          <a:lstStyle>
            <a:lvl1pPr algn="r">
              <a:defRPr sz="1200"/>
            </a:lvl1pPr>
          </a:lstStyle>
          <a:p>
            <a:fld id="{60DDC72B-7746-4E41-A033-418F11C61688}" type="datetime1">
              <a:rPr lang="fr-FR" smtClean="0"/>
              <a:t>26/02/2026</a:t>
            </a:fld>
            <a:endParaRPr lang="fr-FR"/>
          </a:p>
        </p:txBody>
      </p:sp>
      <p:sp>
        <p:nvSpPr>
          <p:cNvPr id="4" name="Espace réservé du pied de page 3"/>
          <p:cNvSpPr>
            <a:spLocks noGrp="1"/>
          </p:cNvSpPr>
          <p:nvPr>
            <p:ph type="ftr" sz="quarter" idx="2"/>
          </p:nvPr>
        </p:nvSpPr>
        <p:spPr>
          <a:xfrm>
            <a:off x="2" y="9377321"/>
            <a:ext cx="2945659" cy="495347"/>
          </a:xfrm>
          <a:prstGeom prst="rect">
            <a:avLst/>
          </a:prstGeom>
        </p:spPr>
        <p:txBody>
          <a:bodyPr vert="horz" lIns="94910" tIns="47456" rIns="94910" bIns="47456" rtlCol="0" anchor="b"/>
          <a:lstStyle>
            <a:lvl1pPr algn="l">
              <a:defRPr sz="1200"/>
            </a:lvl1pPr>
          </a:lstStyle>
          <a:p>
            <a:r>
              <a:rPr lang="fr-FR" dirty="0"/>
              <a:t>Formation n°1_le fonctionnement des 3 organes de gestion</a:t>
            </a:r>
          </a:p>
        </p:txBody>
      </p:sp>
      <p:sp>
        <p:nvSpPr>
          <p:cNvPr id="5" name="Espace réservé du numéro de diapositive 4"/>
          <p:cNvSpPr>
            <a:spLocks noGrp="1"/>
          </p:cNvSpPr>
          <p:nvPr>
            <p:ph type="sldNum" sz="quarter" idx="3"/>
          </p:nvPr>
        </p:nvSpPr>
        <p:spPr>
          <a:xfrm>
            <a:off x="3850444" y="9377321"/>
            <a:ext cx="2945659" cy="495347"/>
          </a:xfrm>
          <a:prstGeom prst="rect">
            <a:avLst/>
          </a:prstGeom>
        </p:spPr>
        <p:txBody>
          <a:bodyPr vert="horz" lIns="94910" tIns="47456" rIns="94910" bIns="47456" rtlCol="0" anchor="b"/>
          <a:lstStyle>
            <a:lvl1pPr algn="r">
              <a:defRPr sz="1200"/>
            </a:lvl1pPr>
          </a:lstStyle>
          <a:p>
            <a:fld id="{87149FBE-D32E-43E7-B10A-1B4984E34901}" type="slidenum">
              <a:rPr lang="fr-FR" smtClean="0"/>
              <a:t>‹N°›</a:t>
            </a:fld>
            <a:endParaRPr lang="fr-FR"/>
          </a:p>
        </p:txBody>
      </p:sp>
    </p:spTree>
    <p:extLst>
      <p:ext uri="{BB962C8B-B14F-4D97-AF65-F5344CB8AC3E}">
        <p14:creationId xmlns:p14="http://schemas.microsoft.com/office/powerpoint/2010/main" val="201907178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5348"/>
          </a:xfrm>
          <a:prstGeom prst="rect">
            <a:avLst/>
          </a:prstGeom>
        </p:spPr>
        <p:txBody>
          <a:bodyPr vert="horz" lIns="94910" tIns="47456" rIns="94910" bIns="47456" rtlCol="0"/>
          <a:lstStyle>
            <a:lvl1pPr algn="l">
              <a:defRPr sz="1200"/>
            </a:lvl1pPr>
          </a:lstStyle>
          <a:p>
            <a:r>
              <a:rPr lang="fr-FR"/>
              <a:t>Mission redressemnt_Orcod Lochères 2022-2025</a:t>
            </a:r>
          </a:p>
        </p:txBody>
      </p:sp>
      <p:sp>
        <p:nvSpPr>
          <p:cNvPr id="3" name="Espace réservé de la date 2"/>
          <p:cNvSpPr>
            <a:spLocks noGrp="1"/>
          </p:cNvSpPr>
          <p:nvPr>
            <p:ph type="dt" idx="1"/>
          </p:nvPr>
        </p:nvSpPr>
        <p:spPr>
          <a:xfrm>
            <a:off x="3850444" y="0"/>
            <a:ext cx="2945659" cy="495348"/>
          </a:xfrm>
          <a:prstGeom prst="rect">
            <a:avLst/>
          </a:prstGeom>
        </p:spPr>
        <p:txBody>
          <a:bodyPr vert="horz" lIns="94910" tIns="47456" rIns="94910" bIns="47456" rtlCol="0"/>
          <a:lstStyle>
            <a:lvl1pPr algn="r">
              <a:defRPr sz="1200"/>
            </a:lvl1pPr>
          </a:lstStyle>
          <a:p>
            <a:fld id="{4560A36C-9407-497A-B931-51E54F5D7D5F}" type="datetime1">
              <a:rPr lang="fr-FR" smtClean="0"/>
              <a:t>26/02/2026</a:t>
            </a:fld>
            <a:endParaRPr lang="fr-FR"/>
          </a:p>
        </p:txBody>
      </p:sp>
      <p:sp>
        <p:nvSpPr>
          <p:cNvPr id="4" name="Espace réservé de l'image des diapositives 3"/>
          <p:cNvSpPr>
            <a:spLocks noGrp="1" noRot="1" noChangeAspect="1"/>
          </p:cNvSpPr>
          <p:nvPr>
            <p:ph type="sldImg" idx="2"/>
          </p:nvPr>
        </p:nvSpPr>
        <p:spPr>
          <a:xfrm>
            <a:off x="436563" y="1233488"/>
            <a:ext cx="5926137" cy="3333750"/>
          </a:xfrm>
          <a:prstGeom prst="rect">
            <a:avLst/>
          </a:prstGeom>
          <a:noFill/>
          <a:ln w="12700">
            <a:solidFill>
              <a:prstClr val="black"/>
            </a:solidFill>
          </a:ln>
        </p:spPr>
        <p:txBody>
          <a:bodyPr vert="horz" lIns="94910" tIns="47456" rIns="94910" bIns="47456" rtlCol="0" anchor="ctr"/>
          <a:lstStyle/>
          <a:p>
            <a:endParaRPr lang="fr-FR"/>
          </a:p>
        </p:txBody>
      </p:sp>
      <p:sp>
        <p:nvSpPr>
          <p:cNvPr id="5" name="Espace réservé des commentaires 4"/>
          <p:cNvSpPr>
            <a:spLocks noGrp="1"/>
          </p:cNvSpPr>
          <p:nvPr>
            <p:ph type="body" sz="quarter" idx="3"/>
          </p:nvPr>
        </p:nvSpPr>
        <p:spPr>
          <a:xfrm>
            <a:off x="679768" y="4751221"/>
            <a:ext cx="5438140" cy="3887361"/>
          </a:xfrm>
          <a:prstGeom prst="rect">
            <a:avLst/>
          </a:prstGeom>
        </p:spPr>
        <p:txBody>
          <a:bodyPr vert="horz" lIns="94910" tIns="47456" rIns="94910" bIns="47456"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377321"/>
            <a:ext cx="2945659" cy="495347"/>
          </a:xfrm>
          <a:prstGeom prst="rect">
            <a:avLst/>
          </a:prstGeom>
        </p:spPr>
        <p:txBody>
          <a:bodyPr vert="horz" lIns="94910" tIns="47456" rIns="94910" bIns="47456" rtlCol="0" anchor="b"/>
          <a:lstStyle>
            <a:lvl1pPr algn="l">
              <a:defRPr sz="1200"/>
            </a:lvl1pPr>
          </a:lstStyle>
          <a:p>
            <a:r>
              <a:rPr lang="fr-FR" dirty="0"/>
              <a:t>Formation n°1_le fonctionnement des 3 organes de gestion</a:t>
            </a:r>
          </a:p>
        </p:txBody>
      </p:sp>
      <p:sp>
        <p:nvSpPr>
          <p:cNvPr id="7" name="Espace réservé du numéro de diapositive 6"/>
          <p:cNvSpPr>
            <a:spLocks noGrp="1"/>
          </p:cNvSpPr>
          <p:nvPr>
            <p:ph type="sldNum" sz="quarter" idx="5"/>
          </p:nvPr>
        </p:nvSpPr>
        <p:spPr>
          <a:xfrm>
            <a:off x="3850444" y="9377321"/>
            <a:ext cx="2945659" cy="495347"/>
          </a:xfrm>
          <a:prstGeom prst="rect">
            <a:avLst/>
          </a:prstGeom>
        </p:spPr>
        <p:txBody>
          <a:bodyPr vert="horz" lIns="94910" tIns="47456" rIns="94910" bIns="47456" rtlCol="0" anchor="b"/>
          <a:lstStyle>
            <a:lvl1pPr algn="r">
              <a:defRPr sz="1200"/>
            </a:lvl1pPr>
          </a:lstStyle>
          <a:p>
            <a:fld id="{F0236B45-E8D5-4C88-9839-8F6D555418F6}" type="slidenum">
              <a:rPr lang="fr-FR" smtClean="0"/>
              <a:t>‹N°›</a:t>
            </a:fld>
            <a:endParaRPr lang="fr-FR"/>
          </a:p>
        </p:txBody>
      </p:sp>
    </p:spTree>
    <p:extLst>
      <p:ext uri="{BB962C8B-B14F-4D97-AF65-F5344CB8AC3E}">
        <p14:creationId xmlns:p14="http://schemas.microsoft.com/office/powerpoint/2010/main" val="198839762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ABAA54E-1017-465E-8032-1674A3F1EB5B}" type="slidenum">
              <a:rPr lang="fr-FR" smtClean="0"/>
              <a:t>1</a:t>
            </a:fld>
            <a:endParaRPr lang="fr-FR"/>
          </a:p>
        </p:txBody>
      </p:sp>
      <p:sp>
        <p:nvSpPr>
          <p:cNvPr id="5" name="Espace réservé de la date 4"/>
          <p:cNvSpPr>
            <a:spLocks noGrp="1"/>
          </p:cNvSpPr>
          <p:nvPr>
            <p:ph type="dt" idx="11"/>
          </p:nvPr>
        </p:nvSpPr>
        <p:spPr/>
        <p:txBody>
          <a:bodyPr/>
          <a:lstStyle/>
          <a:p>
            <a:fld id="{938C8A9A-8727-4AB5-A675-972F502AE62E}" type="datetime1">
              <a:rPr lang="fr-FR" smtClean="0"/>
              <a:t>26/02/2026</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53012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D43AC-CC97-F154-2B8A-B83230FE08D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902EE2E-E90E-0A5B-8D4F-3ACF166BEA53}"/>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541B4443-DF6C-9C58-97F0-1366DA8E0EB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18C5D92-188F-9785-4DD7-7ADA1928B250}"/>
              </a:ext>
            </a:extLst>
          </p:cNvPr>
          <p:cNvSpPr>
            <a:spLocks noGrp="1"/>
          </p:cNvSpPr>
          <p:nvPr>
            <p:ph type="sldNum" sz="quarter" idx="10"/>
          </p:nvPr>
        </p:nvSpPr>
        <p:spPr/>
        <p:txBody>
          <a:bodyPr/>
          <a:lstStyle/>
          <a:p>
            <a:fld id="{AABAA54E-1017-465E-8032-1674A3F1EB5B}" type="slidenum">
              <a:rPr lang="fr-FR" smtClean="0"/>
              <a:t>10</a:t>
            </a:fld>
            <a:endParaRPr lang="fr-FR"/>
          </a:p>
        </p:txBody>
      </p:sp>
      <p:sp>
        <p:nvSpPr>
          <p:cNvPr id="5" name="Espace réservé de la date 4">
            <a:extLst>
              <a:ext uri="{FF2B5EF4-FFF2-40B4-BE49-F238E27FC236}">
                <a16:creationId xmlns:a16="http://schemas.microsoft.com/office/drawing/2014/main" id="{15618533-24ED-170A-2A05-026CD53313A0}"/>
              </a:ext>
            </a:extLst>
          </p:cNvPr>
          <p:cNvSpPr>
            <a:spLocks noGrp="1"/>
          </p:cNvSpPr>
          <p:nvPr>
            <p:ph type="dt" idx="11"/>
          </p:nvPr>
        </p:nvSpPr>
        <p:spPr/>
        <p:txBody>
          <a:bodyPr/>
          <a:lstStyle/>
          <a:p>
            <a:fld id="{DB4162CA-0170-4458-B422-DAF9EECDFD98}" type="datetime1">
              <a:rPr lang="fr-FR" smtClean="0"/>
              <a:t>26/02/2026</a:t>
            </a:fld>
            <a:endParaRPr lang="fr-FR"/>
          </a:p>
        </p:txBody>
      </p:sp>
      <p:sp>
        <p:nvSpPr>
          <p:cNvPr id="6" name="Espace réservé du pied de page 5">
            <a:extLst>
              <a:ext uri="{FF2B5EF4-FFF2-40B4-BE49-F238E27FC236}">
                <a16:creationId xmlns:a16="http://schemas.microsoft.com/office/drawing/2014/main" id="{587E0784-CE90-DD29-5D21-2FC71CFEEBD8}"/>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6E904304-370E-C23A-5C76-79B332408622}"/>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406279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F740B-0702-F840-1AD1-B2EC5329298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CEEBDE0-DD1B-153E-250B-309C036ABC7B}"/>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0A1A526-D56D-E438-B5E3-A2E63BA333C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531E406-3EE2-ED7F-7EE8-2C049143895F}"/>
              </a:ext>
            </a:extLst>
          </p:cNvPr>
          <p:cNvSpPr>
            <a:spLocks noGrp="1"/>
          </p:cNvSpPr>
          <p:nvPr>
            <p:ph type="sldNum" sz="quarter" idx="10"/>
          </p:nvPr>
        </p:nvSpPr>
        <p:spPr/>
        <p:txBody>
          <a:bodyPr/>
          <a:lstStyle/>
          <a:p>
            <a:fld id="{AABAA54E-1017-465E-8032-1674A3F1EB5B}" type="slidenum">
              <a:rPr lang="fr-FR" smtClean="0"/>
              <a:t>11</a:t>
            </a:fld>
            <a:endParaRPr lang="fr-FR"/>
          </a:p>
        </p:txBody>
      </p:sp>
      <p:sp>
        <p:nvSpPr>
          <p:cNvPr id="5" name="Espace réservé de la date 4">
            <a:extLst>
              <a:ext uri="{FF2B5EF4-FFF2-40B4-BE49-F238E27FC236}">
                <a16:creationId xmlns:a16="http://schemas.microsoft.com/office/drawing/2014/main" id="{495E9098-691D-484D-4DC6-4D254E334FB2}"/>
              </a:ext>
            </a:extLst>
          </p:cNvPr>
          <p:cNvSpPr>
            <a:spLocks noGrp="1"/>
          </p:cNvSpPr>
          <p:nvPr>
            <p:ph type="dt" idx="11"/>
          </p:nvPr>
        </p:nvSpPr>
        <p:spPr/>
        <p:txBody>
          <a:bodyPr/>
          <a:lstStyle/>
          <a:p>
            <a:fld id="{DB4162CA-0170-4458-B422-DAF9EECDFD98}" type="datetime1">
              <a:rPr lang="fr-FR" smtClean="0"/>
              <a:t>26/02/2026</a:t>
            </a:fld>
            <a:endParaRPr lang="fr-FR"/>
          </a:p>
        </p:txBody>
      </p:sp>
      <p:sp>
        <p:nvSpPr>
          <p:cNvPr id="6" name="Espace réservé du pied de page 5">
            <a:extLst>
              <a:ext uri="{FF2B5EF4-FFF2-40B4-BE49-F238E27FC236}">
                <a16:creationId xmlns:a16="http://schemas.microsoft.com/office/drawing/2014/main" id="{DE295C36-8673-90E6-8956-6B28535C8409}"/>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4F0D70F3-EC20-90CB-3072-2B2CFB9C09D5}"/>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404548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28F47-7A53-1C9A-7D99-DE21D7E1FA1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229F9FE-3F12-9B61-2A36-BD12F313218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68DC6FD-3F6F-41D8-96A4-B80AD8F3F62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F38C771-5A2E-D8AD-8E60-05F070D6C103}"/>
              </a:ext>
            </a:extLst>
          </p:cNvPr>
          <p:cNvSpPr>
            <a:spLocks noGrp="1"/>
          </p:cNvSpPr>
          <p:nvPr>
            <p:ph type="sldNum" sz="quarter" idx="10"/>
          </p:nvPr>
        </p:nvSpPr>
        <p:spPr/>
        <p:txBody>
          <a:bodyPr/>
          <a:lstStyle/>
          <a:p>
            <a:fld id="{AABAA54E-1017-465E-8032-1674A3F1EB5B}" type="slidenum">
              <a:rPr lang="fr-FR" smtClean="0"/>
              <a:t>12</a:t>
            </a:fld>
            <a:endParaRPr lang="fr-FR"/>
          </a:p>
        </p:txBody>
      </p:sp>
      <p:sp>
        <p:nvSpPr>
          <p:cNvPr id="5" name="Espace réservé de la date 4">
            <a:extLst>
              <a:ext uri="{FF2B5EF4-FFF2-40B4-BE49-F238E27FC236}">
                <a16:creationId xmlns:a16="http://schemas.microsoft.com/office/drawing/2014/main" id="{D79A16FF-C894-9921-2C2A-E04D92461011}"/>
              </a:ext>
            </a:extLst>
          </p:cNvPr>
          <p:cNvSpPr>
            <a:spLocks noGrp="1"/>
          </p:cNvSpPr>
          <p:nvPr>
            <p:ph type="dt" idx="11"/>
          </p:nvPr>
        </p:nvSpPr>
        <p:spPr/>
        <p:txBody>
          <a:bodyPr/>
          <a:lstStyle/>
          <a:p>
            <a:fld id="{C5FAF614-5A6D-4DB1-8170-E7FA0B186AED}" type="datetime1">
              <a:rPr lang="fr-FR" smtClean="0"/>
              <a:t>26/02/2026</a:t>
            </a:fld>
            <a:endParaRPr lang="fr-FR"/>
          </a:p>
        </p:txBody>
      </p:sp>
      <p:sp>
        <p:nvSpPr>
          <p:cNvPr id="6" name="Espace réservé du pied de page 5">
            <a:extLst>
              <a:ext uri="{FF2B5EF4-FFF2-40B4-BE49-F238E27FC236}">
                <a16:creationId xmlns:a16="http://schemas.microsoft.com/office/drawing/2014/main" id="{9C10787F-FC24-FE90-0BE5-95F04D78DDBF}"/>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8096582B-C91C-F5F9-89AB-ADE8EC8B75C5}"/>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84223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0AD3A-0DA1-BAB0-73DB-D31D33B1986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7C02347-3D63-4376-88ED-6B67DA808C7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DBC47787-9CEB-922F-131F-BC5B07C1DE2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F9D02E3-26B2-AD70-B626-47897984E6F9}"/>
              </a:ext>
            </a:extLst>
          </p:cNvPr>
          <p:cNvSpPr>
            <a:spLocks noGrp="1"/>
          </p:cNvSpPr>
          <p:nvPr>
            <p:ph type="sldNum" sz="quarter" idx="10"/>
          </p:nvPr>
        </p:nvSpPr>
        <p:spPr/>
        <p:txBody>
          <a:bodyPr/>
          <a:lstStyle/>
          <a:p>
            <a:fld id="{AABAA54E-1017-465E-8032-1674A3F1EB5B}" type="slidenum">
              <a:rPr lang="fr-FR" smtClean="0"/>
              <a:t>13</a:t>
            </a:fld>
            <a:endParaRPr lang="fr-FR"/>
          </a:p>
        </p:txBody>
      </p:sp>
      <p:sp>
        <p:nvSpPr>
          <p:cNvPr id="5" name="Espace réservé de la date 4">
            <a:extLst>
              <a:ext uri="{FF2B5EF4-FFF2-40B4-BE49-F238E27FC236}">
                <a16:creationId xmlns:a16="http://schemas.microsoft.com/office/drawing/2014/main" id="{40BB755B-8719-7903-9663-070CF5137416}"/>
              </a:ext>
            </a:extLst>
          </p:cNvPr>
          <p:cNvSpPr>
            <a:spLocks noGrp="1"/>
          </p:cNvSpPr>
          <p:nvPr>
            <p:ph type="dt" idx="11"/>
          </p:nvPr>
        </p:nvSpPr>
        <p:spPr/>
        <p:txBody>
          <a:bodyPr/>
          <a:lstStyle/>
          <a:p>
            <a:fld id="{DE6467CE-1224-49F6-ABEF-6CD63DB0EF52}" type="datetime1">
              <a:rPr lang="fr-FR" smtClean="0"/>
              <a:t>26/02/2026</a:t>
            </a:fld>
            <a:endParaRPr lang="fr-FR"/>
          </a:p>
        </p:txBody>
      </p:sp>
      <p:sp>
        <p:nvSpPr>
          <p:cNvPr id="6" name="Espace réservé du pied de page 5">
            <a:extLst>
              <a:ext uri="{FF2B5EF4-FFF2-40B4-BE49-F238E27FC236}">
                <a16:creationId xmlns:a16="http://schemas.microsoft.com/office/drawing/2014/main" id="{10180C64-22FD-9242-728F-7B62FED518EB}"/>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BA03CD5B-6155-F68C-3742-D31CC43E2438}"/>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00406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9D518-35D7-8F6F-EA95-D9D89C5B9D9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D599C6A-8119-B24C-9CD1-60807D0ACDE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4C43CE73-B013-BA2B-7F49-7CCF817E12A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2EEC09D-0485-0357-CD22-B5C41212B1AC}"/>
              </a:ext>
            </a:extLst>
          </p:cNvPr>
          <p:cNvSpPr>
            <a:spLocks noGrp="1"/>
          </p:cNvSpPr>
          <p:nvPr>
            <p:ph type="sldNum" sz="quarter" idx="10"/>
          </p:nvPr>
        </p:nvSpPr>
        <p:spPr/>
        <p:txBody>
          <a:bodyPr/>
          <a:lstStyle/>
          <a:p>
            <a:fld id="{AABAA54E-1017-465E-8032-1674A3F1EB5B}" type="slidenum">
              <a:rPr lang="fr-FR" smtClean="0"/>
              <a:t>14</a:t>
            </a:fld>
            <a:endParaRPr lang="fr-FR"/>
          </a:p>
        </p:txBody>
      </p:sp>
      <p:sp>
        <p:nvSpPr>
          <p:cNvPr id="5" name="Espace réservé de la date 4">
            <a:extLst>
              <a:ext uri="{FF2B5EF4-FFF2-40B4-BE49-F238E27FC236}">
                <a16:creationId xmlns:a16="http://schemas.microsoft.com/office/drawing/2014/main" id="{716D52C5-E10A-0601-8E20-A81CF8E64C23}"/>
              </a:ext>
            </a:extLst>
          </p:cNvPr>
          <p:cNvSpPr>
            <a:spLocks noGrp="1"/>
          </p:cNvSpPr>
          <p:nvPr>
            <p:ph type="dt" idx="11"/>
          </p:nvPr>
        </p:nvSpPr>
        <p:spPr/>
        <p:txBody>
          <a:bodyPr/>
          <a:lstStyle/>
          <a:p>
            <a:fld id="{90ED21DE-4643-4A0F-8897-B58CBE5C92A2}" type="datetime1">
              <a:rPr lang="fr-FR" smtClean="0"/>
              <a:t>26/02/2026</a:t>
            </a:fld>
            <a:endParaRPr lang="fr-FR"/>
          </a:p>
        </p:txBody>
      </p:sp>
      <p:sp>
        <p:nvSpPr>
          <p:cNvPr id="6" name="Espace réservé du pied de page 5">
            <a:extLst>
              <a:ext uri="{FF2B5EF4-FFF2-40B4-BE49-F238E27FC236}">
                <a16:creationId xmlns:a16="http://schemas.microsoft.com/office/drawing/2014/main" id="{16C56C2E-FE12-4399-8B91-9903182A95F7}"/>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E92A8BE0-1737-CFF0-65C6-42D3DBEC9FBC}"/>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4213143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4BBF8-A114-1001-C988-359D3516EA8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1BA4542-B076-C1EA-06B5-E2BBC464FE8B}"/>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3660447F-D1E6-07CA-813D-4A29946286A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EC99DA2-734A-1399-FDBD-8996658B67BE}"/>
              </a:ext>
            </a:extLst>
          </p:cNvPr>
          <p:cNvSpPr>
            <a:spLocks noGrp="1"/>
          </p:cNvSpPr>
          <p:nvPr>
            <p:ph type="sldNum" sz="quarter" idx="10"/>
          </p:nvPr>
        </p:nvSpPr>
        <p:spPr/>
        <p:txBody>
          <a:bodyPr/>
          <a:lstStyle/>
          <a:p>
            <a:fld id="{AABAA54E-1017-465E-8032-1674A3F1EB5B}" type="slidenum">
              <a:rPr lang="fr-FR" smtClean="0"/>
              <a:t>15</a:t>
            </a:fld>
            <a:endParaRPr lang="fr-FR"/>
          </a:p>
        </p:txBody>
      </p:sp>
      <p:sp>
        <p:nvSpPr>
          <p:cNvPr id="5" name="Espace réservé de la date 4">
            <a:extLst>
              <a:ext uri="{FF2B5EF4-FFF2-40B4-BE49-F238E27FC236}">
                <a16:creationId xmlns:a16="http://schemas.microsoft.com/office/drawing/2014/main" id="{64F016B1-5226-7828-5AEE-58E95C003D32}"/>
              </a:ext>
            </a:extLst>
          </p:cNvPr>
          <p:cNvSpPr>
            <a:spLocks noGrp="1"/>
          </p:cNvSpPr>
          <p:nvPr>
            <p:ph type="dt" idx="11"/>
          </p:nvPr>
        </p:nvSpPr>
        <p:spPr/>
        <p:txBody>
          <a:bodyPr/>
          <a:lstStyle/>
          <a:p>
            <a:fld id="{89BA39FA-AED2-4BD8-8E76-BBB09967F321}" type="datetime1">
              <a:rPr lang="fr-FR" smtClean="0"/>
              <a:t>26/02/2026</a:t>
            </a:fld>
            <a:endParaRPr lang="fr-FR"/>
          </a:p>
        </p:txBody>
      </p:sp>
      <p:sp>
        <p:nvSpPr>
          <p:cNvPr id="6" name="Espace réservé du pied de page 5">
            <a:extLst>
              <a:ext uri="{FF2B5EF4-FFF2-40B4-BE49-F238E27FC236}">
                <a16:creationId xmlns:a16="http://schemas.microsoft.com/office/drawing/2014/main" id="{D47649C8-2254-0B9A-DF80-9CBA2CA7FE5A}"/>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57F97C17-BFDE-E684-C8D0-7F4C1DFC73BD}"/>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66102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0F110-04F8-31F0-D360-CDECA61B84D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91271A3-6429-8E84-FB21-B7791FFE38D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57759E0A-0BD5-1769-26C2-E593644AB11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5CF7E3F-7266-C11C-8077-7D9F86B8F190}"/>
              </a:ext>
            </a:extLst>
          </p:cNvPr>
          <p:cNvSpPr>
            <a:spLocks noGrp="1"/>
          </p:cNvSpPr>
          <p:nvPr>
            <p:ph type="sldNum" sz="quarter" idx="10"/>
          </p:nvPr>
        </p:nvSpPr>
        <p:spPr/>
        <p:txBody>
          <a:bodyPr/>
          <a:lstStyle/>
          <a:p>
            <a:fld id="{AABAA54E-1017-465E-8032-1674A3F1EB5B}" type="slidenum">
              <a:rPr lang="fr-FR" smtClean="0"/>
              <a:t>16</a:t>
            </a:fld>
            <a:endParaRPr lang="fr-FR"/>
          </a:p>
        </p:txBody>
      </p:sp>
      <p:sp>
        <p:nvSpPr>
          <p:cNvPr id="5" name="Espace réservé de la date 4">
            <a:extLst>
              <a:ext uri="{FF2B5EF4-FFF2-40B4-BE49-F238E27FC236}">
                <a16:creationId xmlns:a16="http://schemas.microsoft.com/office/drawing/2014/main" id="{108A849C-A859-69D8-4618-D4DE96F995FF}"/>
              </a:ext>
            </a:extLst>
          </p:cNvPr>
          <p:cNvSpPr>
            <a:spLocks noGrp="1"/>
          </p:cNvSpPr>
          <p:nvPr>
            <p:ph type="dt" idx="11"/>
          </p:nvPr>
        </p:nvSpPr>
        <p:spPr/>
        <p:txBody>
          <a:bodyPr/>
          <a:lstStyle/>
          <a:p>
            <a:fld id="{89BA39FA-AED2-4BD8-8E76-BBB09967F321}" type="datetime1">
              <a:rPr lang="fr-FR" smtClean="0"/>
              <a:t>26/02/2026</a:t>
            </a:fld>
            <a:endParaRPr lang="fr-FR"/>
          </a:p>
        </p:txBody>
      </p:sp>
      <p:sp>
        <p:nvSpPr>
          <p:cNvPr id="6" name="Espace réservé du pied de page 5">
            <a:extLst>
              <a:ext uri="{FF2B5EF4-FFF2-40B4-BE49-F238E27FC236}">
                <a16:creationId xmlns:a16="http://schemas.microsoft.com/office/drawing/2014/main" id="{541FECC8-7FFB-EDF3-FE1A-9606357AFBA0}"/>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9C30D7B9-E3B2-863D-7327-B83E22E99B59}"/>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296484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67ECC-6BFC-0DC9-7921-6F837F53E6F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47D1D1B-2459-40B5-5437-B8873A6B180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08686369-5378-426B-49DE-9D07E006325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6D3C5A6-09B1-8A26-B5A8-32C55559A38B}"/>
              </a:ext>
            </a:extLst>
          </p:cNvPr>
          <p:cNvSpPr>
            <a:spLocks noGrp="1"/>
          </p:cNvSpPr>
          <p:nvPr>
            <p:ph type="sldNum" sz="quarter" idx="10"/>
          </p:nvPr>
        </p:nvSpPr>
        <p:spPr/>
        <p:txBody>
          <a:bodyPr/>
          <a:lstStyle/>
          <a:p>
            <a:fld id="{AABAA54E-1017-465E-8032-1674A3F1EB5B}" type="slidenum">
              <a:rPr lang="fr-FR" smtClean="0"/>
              <a:t>17</a:t>
            </a:fld>
            <a:endParaRPr lang="fr-FR"/>
          </a:p>
        </p:txBody>
      </p:sp>
      <p:sp>
        <p:nvSpPr>
          <p:cNvPr id="5" name="Espace réservé de la date 4">
            <a:extLst>
              <a:ext uri="{FF2B5EF4-FFF2-40B4-BE49-F238E27FC236}">
                <a16:creationId xmlns:a16="http://schemas.microsoft.com/office/drawing/2014/main" id="{3201F2EE-2043-8C09-44BF-D57E5800B628}"/>
              </a:ext>
            </a:extLst>
          </p:cNvPr>
          <p:cNvSpPr>
            <a:spLocks noGrp="1"/>
          </p:cNvSpPr>
          <p:nvPr>
            <p:ph type="dt" idx="11"/>
          </p:nvPr>
        </p:nvSpPr>
        <p:spPr/>
        <p:txBody>
          <a:bodyPr/>
          <a:lstStyle/>
          <a:p>
            <a:fld id="{89BA39FA-AED2-4BD8-8E76-BBB09967F321}" type="datetime1">
              <a:rPr lang="fr-FR" smtClean="0"/>
              <a:t>26/02/2026</a:t>
            </a:fld>
            <a:endParaRPr lang="fr-FR"/>
          </a:p>
        </p:txBody>
      </p:sp>
      <p:sp>
        <p:nvSpPr>
          <p:cNvPr id="6" name="Espace réservé du pied de page 5">
            <a:extLst>
              <a:ext uri="{FF2B5EF4-FFF2-40B4-BE49-F238E27FC236}">
                <a16:creationId xmlns:a16="http://schemas.microsoft.com/office/drawing/2014/main" id="{BF7BFEBC-92BD-A72D-1A38-41CAADB007E1}"/>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FD00D75A-B32D-9459-A0CD-E413AC2FF932}"/>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412948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75335-B787-2B3C-49AB-3AEE43066F1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A473777-5942-9A41-C78A-3DF125FD45D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D7C22E8D-545E-ABE4-B2BD-2C9CBF77496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8DF44EF-59DC-6B64-5E33-E25AAEDAAB9D}"/>
              </a:ext>
            </a:extLst>
          </p:cNvPr>
          <p:cNvSpPr>
            <a:spLocks noGrp="1"/>
          </p:cNvSpPr>
          <p:nvPr>
            <p:ph type="sldNum" sz="quarter" idx="10"/>
          </p:nvPr>
        </p:nvSpPr>
        <p:spPr/>
        <p:txBody>
          <a:bodyPr/>
          <a:lstStyle/>
          <a:p>
            <a:fld id="{AABAA54E-1017-465E-8032-1674A3F1EB5B}" type="slidenum">
              <a:rPr lang="fr-FR" smtClean="0"/>
              <a:t>18</a:t>
            </a:fld>
            <a:endParaRPr lang="fr-FR"/>
          </a:p>
        </p:txBody>
      </p:sp>
      <p:sp>
        <p:nvSpPr>
          <p:cNvPr id="5" name="Espace réservé de la date 4">
            <a:extLst>
              <a:ext uri="{FF2B5EF4-FFF2-40B4-BE49-F238E27FC236}">
                <a16:creationId xmlns:a16="http://schemas.microsoft.com/office/drawing/2014/main" id="{1605E2C6-77EB-271F-6208-A261061BADFF}"/>
              </a:ext>
            </a:extLst>
          </p:cNvPr>
          <p:cNvSpPr>
            <a:spLocks noGrp="1"/>
          </p:cNvSpPr>
          <p:nvPr>
            <p:ph type="dt" idx="11"/>
          </p:nvPr>
        </p:nvSpPr>
        <p:spPr/>
        <p:txBody>
          <a:bodyPr/>
          <a:lstStyle/>
          <a:p>
            <a:fld id="{B360A14F-8545-4E9D-B870-42EA4A1639EB}" type="datetime1">
              <a:rPr lang="fr-FR" smtClean="0"/>
              <a:t>26/02/2026</a:t>
            </a:fld>
            <a:endParaRPr lang="fr-FR"/>
          </a:p>
        </p:txBody>
      </p:sp>
      <p:sp>
        <p:nvSpPr>
          <p:cNvPr id="6" name="Espace réservé du pied de page 5">
            <a:extLst>
              <a:ext uri="{FF2B5EF4-FFF2-40B4-BE49-F238E27FC236}">
                <a16:creationId xmlns:a16="http://schemas.microsoft.com/office/drawing/2014/main" id="{A9859D8F-F0CA-0701-DC65-5B7155C81C7B}"/>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B7EE3AE7-85AE-D300-6967-81917C9AA5F0}"/>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635203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B0FDE-ADBD-74C3-7095-A2ED79A4401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D545AA9-74F8-D860-6915-49A8E14C15A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DAF517E6-5DCB-0A38-57A7-384F57DA3C3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BCE2343-520A-2C7C-5A26-19A41B3D717C}"/>
              </a:ext>
            </a:extLst>
          </p:cNvPr>
          <p:cNvSpPr>
            <a:spLocks noGrp="1"/>
          </p:cNvSpPr>
          <p:nvPr>
            <p:ph type="sldNum" sz="quarter" idx="10"/>
          </p:nvPr>
        </p:nvSpPr>
        <p:spPr/>
        <p:txBody>
          <a:bodyPr/>
          <a:lstStyle/>
          <a:p>
            <a:fld id="{AABAA54E-1017-465E-8032-1674A3F1EB5B}" type="slidenum">
              <a:rPr lang="fr-FR" smtClean="0"/>
              <a:t>19</a:t>
            </a:fld>
            <a:endParaRPr lang="fr-FR"/>
          </a:p>
        </p:txBody>
      </p:sp>
      <p:sp>
        <p:nvSpPr>
          <p:cNvPr id="5" name="Espace réservé de la date 4">
            <a:extLst>
              <a:ext uri="{FF2B5EF4-FFF2-40B4-BE49-F238E27FC236}">
                <a16:creationId xmlns:a16="http://schemas.microsoft.com/office/drawing/2014/main" id="{518BA95C-1E71-3957-3AA7-5BE5FAFD98C3}"/>
              </a:ext>
            </a:extLst>
          </p:cNvPr>
          <p:cNvSpPr>
            <a:spLocks noGrp="1"/>
          </p:cNvSpPr>
          <p:nvPr>
            <p:ph type="dt" idx="11"/>
          </p:nvPr>
        </p:nvSpPr>
        <p:spPr/>
        <p:txBody>
          <a:bodyPr/>
          <a:lstStyle/>
          <a:p>
            <a:fld id="{19D964F8-EB63-43E0-A0D8-7DB8503FA0F2}" type="datetime1">
              <a:rPr lang="fr-FR" smtClean="0"/>
              <a:t>26/02/2026</a:t>
            </a:fld>
            <a:endParaRPr lang="fr-FR"/>
          </a:p>
        </p:txBody>
      </p:sp>
      <p:sp>
        <p:nvSpPr>
          <p:cNvPr id="6" name="Espace réservé du pied de page 5">
            <a:extLst>
              <a:ext uri="{FF2B5EF4-FFF2-40B4-BE49-F238E27FC236}">
                <a16:creationId xmlns:a16="http://schemas.microsoft.com/office/drawing/2014/main" id="{052A3586-E0E2-74A4-2209-254CC96A586C}"/>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6360341B-B76D-EC78-040A-E8B1674C4F86}"/>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52956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ABAA54E-1017-465E-8032-1674A3F1EB5B}" type="slidenum">
              <a:rPr lang="fr-FR" smtClean="0"/>
              <a:t>2</a:t>
            </a:fld>
            <a:endParaRPr lang="fr-FR"/>
          </a:p>
        </p:txBody>
      </p:sp>
      <p:sp>
        <p:nvSpPr>
          <p:cNvPr id="5" name="Espace réservé de la date 4"/>
          <p:cNvSpPr>
            <a:spLocks noGrp="1"/>
          </p:cNvSpPr>
          <p:nvPr>
            <p:ph type="dt" idx="11"/>
          </p:nvPr>
        </p:nvSpPr>
        <p:spPr/>
        <p:txBody>
          <a:bodyPr/>
          <a:lstStyle/>
          <a:p>
            <a:fld id="{0E36058A-A2AE-4A0C-A3DF-C72E831A5AB9}" type="datetime1">
              <a:rPr lang="fr-FR" smtClean="0"/>
              <a:t>26/02/2026</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209134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8B48C-6A72-229F-6AA4-0D3BA2A8930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D853C23-B1D7-6808-454D-7D4CC0ACEC78}"/>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0BEABAA-AC9B-EF62-3F35-597E9A0B8D8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477F9B1-16C7-9195-ABED-CD6A0D04E443}"/>
              </a:ext>
            </a:extLst>
          </p:cNvPr>
          <p:cNvSpPr>
            <a:spLocks noGrp="1"/>
          </p:cNvSpPr>
          <p:nvPr>
            <p:ph type="sldNum" sz="quarter" idx="10"/>
          </p:nvPr>
        </p:nvSpPr>
        <p:spPr/>
        <p:txBody>
          <a:bodyPr/>
          <a:lstStyle/>
          <a:p>
            <a:fld id="{AABAA54E-1017-465E-8032-1674A3F1EB5B}" type="slidenum">
              <a:rPr lang="fr-FR" smtClean="0"/>
              <a:t>20</a:t>
            </a:fld>
            <a:endParaRPr lang="fr-FR"/>
          </a:p>
        </p:txBody>
      </p:sp>
      <p:sp>
        <p:nvSpPr>
          <p:cNvPr id="5" name="Espace réservé de la date 4">
            <a:extLst>
              <a:ext uri="{FF2B5EF4-FFF2-40B4-BE49-F238E27FC236}">
                <a16:creationId xmlns:a16="http://schemas.microsoft.com/office/drawing/2014/main" id="{144A8725-25F7-1463-5A90-00F54A86311C}"/>
              </a:ext>
            </a:extLst>
          </p:cNvPr>
          <p:cNvSpPr>
            <a:spLocks noGrp="1"/>
          </p:cNvSpPr>
          <p:nvPr>
            <p:ph type="dt" idx="11"/>
          </p:nvPr>
        </p:nvSpPr>
        <p:spPr/>
        <p:txBody>
          <a:bodyPr/>
          <a:lstStyle/>
          <a:p>
            <a:fld id="{EFD08840-14DD-433B-9373-6372EFE7A207}" type="datetime1">
              <a:rPr lang="fr-FR" smtClean="0"/>
              <a:t>26/02/2026</a:t>
            </a:fld>
            <a:endParaRPr lang="fr-FR"/>
          </a:p>
        </p:txBody>
      </p:sp>
      <p:sp>
        <p:nvSpPr>
          <p:cNvPr id="6" name="Espace réservé du pied de page 5">
            <a:extLst>
              <a:ext uri="{FF2B5EF4-FFF2-40B4-BE49-F238E27FC236}">
                <a16:creationId xmlns:a16="http://schemas.microsoft.com/office/drawing/2014/main" id="{CC4E6B41-CE4D-A069-6B47-057CA0D0B11D}"/>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841FF830-5A97-51C7-C96F-08FD5593B660}"/>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253398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59E06-D119-0A07-F781-CBF776587C5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F66EE3-E36C-E28B-91A5-D6816E9701F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44BAF6ED-D129-966C-1645-E25EB4C03C1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7B5C8AD-9219-9EEF-EFE4-9508F413FC50}"/>
              </a:ext>
            </a:extLst>
          </p:cNvPr>
          <p:cNvSpPr>
            <a:spLocks noGrp="1"/>
          </p:cNvSpPr>
          <p:nvPr>
            <p:ph type="sldNum" sz="quarter" idx="10"/>
          </p:nvPr>
        </p:nvSpPr>
        <p:spPr/>
        <p:txBody>
          <a:bodyPr/>
          <a:lstStyle/>
          <a:p>
            <a:fld id="{AABAA54E-1017-465E-8032-1674A3F1EB5B}" type="slidenum">
              <a:rPr lang="fr-FR" smtClean="0"/>
              <a:t>21</a:t>
            </a:fld>
            <a:endParaRPr lang="fr-FR"/>
          </a:p>
        </p:txBody>
      </p:sp>
      <p:sp>
        <p:nvSpPr>
          <p:cNvPr id="5" name="Espace réservé de la date 4">
            <a:extLst>
              <a:ext uri="{FF2B5EF4-FFF2-40B4-BE49-F238E27FC236}">
                <a16:creationId xmlns:a16="http://schemas.microsoft.com/office/drawing/2014/main" id="{CBBEA50C-EF3A-AEAC-0B2C-BB98248E984C}"/>
              </a:ext>
            </a:extLst>
          </p:cNvPr>
          <p:cNvSpPr>
            <a:spLocks noGrp="1"/>
          </p:cNvSpPr>
          <p:nvPr>
            <p:ph type="dt" idx="11"/>
          </p:nvPr>
        </p:nvSpPr>
        <p:spPr/>
        <p:txBody>
          <a:bodyPr/>
          <a:lstStyle/>
          <a:p>
            <a:fld id="{A6864D0A-FF34-45D1-B7BB-38659F9F61DD}" type="datetime1">
              <a:rPr lang="fr-FR" smtClean="0"/>
              <a:t>26/02/2026</a:t>
            </a:fld>
            <a:endParaRPr lang="fr-FR"/>
          </a:p>
        </p:txBody>
      </p:sp>
      <p:sp>
        <p:nvSpPr>
          <p:cNvPr id="6" name="Espace réservé du pied de page 5">
            <a:extLst>
              <a:ext uri="{FF2B5EF4-FFF2-40B4-BE49-F238E27FC236}">
                <a16:creationId xmlns:a16="http://schemas.microsoft.com/office/drawing/2014/main" id="{ECD000E8-03F8-BCE7-DADB-766267EE63F3}"/>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3778293F-F8B5-5267-0815-89E53D5D8368}"/>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205378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5713C-ECF0-145D-5324-75649C3C610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341E8D8-123F-2440-3A83-FF1464D85352}"/>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F6228DA7-FFA4-CAD9-96DE-DA8862025C7A}"/>
              </a:ext>
            </a:extLst>
          </p:cNvPr>
          <p:cNvSpPr>
            <a:spLocks noGrp="1"/>
          </p:cNvSpPr>
          <p:nvPr>
            <p:ph type="body" idx="1"/>
          </p:nvPr>
        </p:nvSpPr>
        <p:spPr/>
        <p:txBody>
          <a:bodyPr/>
          <a:lstStyle/>
          <a:p>
            <a:endParaRPr lang="fr-FR"/>
          </a:p>
        </p:txBody>
      </p:sp>
      <p:sp>
        <p:nvSpPr>
          <p:cNvPr id="4" name="Espace réservé de l'en-tête 3">
            <a:extLst>
              <a:ext uri="{FF2B5EF4-FFF2-40B4-BE49-F238E27FC236}">
                <a16:creationId xmlns:a16="http://schemas.microsoft.com/office/drawing/2014/main" id="{F150DBE9-A214-C8BF-2658-8FF9DDEC98DF}"/>
              </a:ext>
            </a:extLst>
          </p:cNvPr>
          <p:cNvSpPr>
            <a:spLocks noGrp="1"/>
          </p:cNvSpPr>
          <p:nvPr>
            <p:ph type="hdr" sz="quarter" idx="10"/>
          </p:nvPr>
        </p:nvSpPr>
        <p:spPr/>
        <p:txBody>
          <a:bodyPr/>
          <a:lstStyle/>
          <a:p>
            <a:r>
              <a:rPr lang="fr-FR"/>
              <a:t>Mission redressemnt_Orcod Lochères 2022-2025</a:t>
            </a:r>
          </a:p>
        </p:txBody>
      </p:sp>
      <p:sp>
        <p:nvSpPr>
          <p:cNvPr id="5" name="Espace réservé de la date 4">
            <a:extLst>
              <a:ext uri="{FF2B5EF4-FFF2-40B4-BE49-F238E27FC236}">
                <a16:creationId xmlns:a16="http://schemas.microsoft.com/office/drawing/2014/main" id="{8CEF7DFD-6A02-F7A4-0E1E-BC70DDFBB5A0}"/>
              </a:ext>
            </a:extLst>
          </p:cNvPr>
          <p:cNvSpPr>
            <a:spLocks noGrp="1"/>
          </p:cNvSpPr>
          <p:nvPr>
            <p:ph type="dt" idx="11"/>
          </p:nvPr>
        </p:nvSpPr>
        <p:spPr/>
        <p:txBody>
          <a:bodyPr/>
          <a:lstStyle/>
          <a:p>
            <a:fld id="{5792D740-3CBD-417C-A22F-A4C6DC64A3CB}" type="datetime1">
              <a:rPr lang="fr-FR" smtClean="0"/>
              <a:t>26/02/2026</a:t>
            </a:fld>
            <a:endParaRPr lang="fr-FR"/>
          </a:p>
        </p:txBody>
      </p:sp>
      <p:sp>
        <p:nvSpPr>
          <p:cNvPr id="6" name="Espace réservé du pied de page 5">
            <a:extLst>
              <a:ext uri="{FF2B5EF4-FFF2-40B4-BE49-F238E27FC236}">
                <a16:creationId xmlns:a16="http://schemas.microsoft.com/office/drawing/2014/main" id="{4F314834-EE85-3EF6-D358-40A1E3C6C051}"/>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u numéro de diapositive 6">
            <a:extLst>
              <a:ext uri="{FF2B5EF4-FFF2-40B4-BE49-F238E27FC236}">
                <a16:creationId xmlns:a16="http://schemas.microsoft.com/office/drawing/2014/main" id="{23D14428-C381-8BE1-D5E3-1F33D83535AD}"/>
              </a:ext>
            </a:extLst>
          </p:cNvPr>
          <p:cNvSpPr>
            <a:spLocks noGrp="1"/>
          </p:cNvSpPr>
          <p:nvPr>
            <p:ph type="sldNum" sz="quarter" idx="13"/>
          </p:nvPr>
        </p:nvSpPr>
        <p:spPr/>
        <p:txBody>
          <a:bodyPr/>
          <a:lstStyle/>
          <a:p>
            <a:fld id="{F0236B45-E8D5-4C88-9839-8F6D555418F6}" type="slidenum">
              <a:rPr lang="fr-FR" smtClean="0"/>
              <a:t>22</a:t>
            </a:fld>
            <a:endParaRPr lang="fr-FR"/>
          </a:p>
        </p:txBody>
      </p:sp>
    </p:spTree>
    <p:extLst>
      <p:ext uri="{BB962C8B-B14F-4D97-AF65-F5344CB8AC3E}">
        <p14:creationId xmlns:p14="http://schemas.microsoft.com/office/powerpoint/2010/main" val="41358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390CA-C627-420B-C595-3B416D00C0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74CCB20-8FCB-6739-28FA-34155A624B5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559791A9-236F-3BE2-D199-7ED633417FC8}"/>
              </a:ext>
            </a:extLst>
          </p:cNvPr>
          <p:cNvSpPr>
            <a:spLocks noGrp="1"/>
          </p:cNvSpPr>
          <p:nvPr>
            <p:ph type="body" idx="1"/>
          </p:nvPr>
        </p:nvSpPr>
        <p:spPr/>
        <p:txBody>
          <a:bodyPr/>
          <a:lstStyle/>
          <a:p>
            <a:endParaRPr lang="fr-FR"/>
          </a:p>
        </p:txBody>
      </p:sp>
      <p:sp>
        <p:nvSpPr>
          <p:cNvPr id="4" name="Espace réservé de l'en-tête 3">
            <a:extLst>
              <a:ext uri="{FF2B5EF4-FFF2-40B4-BE49-F238E27FC236}">
                <a16:creationId xmlns:a16="http://schemas.microsoft.com/office/drawing/2014/main" id="{94AC89AB-9EF2-CC34-1D30-AD4F5DAF3DDA}"/>
              </a:ext>
            </a:extLst>
          </p:cNvPr>
          <p:cNvSpPr>
            <a:spLocks noGrp="1"/>
          </p:cNvSpPr>
          <p:nvPr>
            <p:ph type="hdr" sz="quarter" idx="10"/>
          </p:nvPr>
        </p:nvSpPr>
        <p:spPr/>
        <p:txBody>
          <a:bodyPr/>
          <a:lstStyle/>
          <a:p>
            <a:r>
              <a:rPr lang="fr-FR"/>
              <a:t>Mission redressemnt_Orcod Lochères 2022-2025</a:t>
            </a:r>
          </a:p>
        </p:txBody>
      </p:sp>
      <p:sp>
        <p:nvSpPr>
          <p:cNvPr id="5" name="Espace réservé de la date 4">
            <a:extLst>
              <a:ext uri="{FF2B5EF4-FFF2-40B4-BE49-F238E27FC236}">
                <a16:creationId xmlns:a16="http://schemas.microsoft.com/office/drawing/2014/main" id="{64078DC2-67A7-A7A3-AD90-88FEF4D20310}"/>
              </a:ext>
            </a:extLst>
          </p:cNvPr>
          <p:cNvSpPr>
            <a:spLocks noGrp="1"/>
          </p:cNvSpPr>
          <p:nvPr>
            <p:ph type="dt" idx="11"/>
          </p:nvPr>
        </p:nvSpPr>
        <p:spPr/>
        <p:txBody>
          <a:bodyPr/>
          <a:lstStyle/>
          <a:p>
            <a:fld id="{900D70D0-BB05-420B-9FDC-23028976FCB7}" type="datetime1">
              <a:rPr lang="fr-FR" smtClean="0"/>
              <a:t>26/02/2026</a:t>
            </a:fld>
            <a:endParaRPr lang="fr-FR"/>
          </a:p>
        </p:txBody>
      </p:sp>
      <p:sp>
        <p:nvSpPr>
          <p:cNvPr id="6" name="Espace réservé du pied de page 5">
            <a:extLst>
              <a:ext uri="{FF2B5EF4-FFF2-40B4-BE49-F238E27FC236}">
                <a16:creationId xmlns:a16="http://schemas.microsoft.com/office/drawing/2014/main" id="{746A4C6B-C5BB-CF02-12A1-74D5F722FAD8}"/>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u numéro de diapositive 6">
            <a:extLst>
              <a:ext uri="{FF2B5EF4-FFF2-40B4-BE49-F238E27FC236}">
                <a16:creationId xmlns:a16="http://schemas.microsoft.com/office/drawing/2014/main" id="{018E88C9-594C-E1D6-C85F-9088510CFFCE}"/>
              </a:ext>
            </a:extLst>
          </p:cNvPr>
          <p:cNvSpPr>
            <a:spLocks noGrp="1"/>
          </p:cNvSpPr>
          <p:nvPr>
            <p:ph type="sldNum" sz="quarter" idx="13"/>
          </p:nvPr>
        </p:nvSpPr>
        <p:spPr/>
        <p:txBody>
          <a:bodyPr/>
          <a:lstStyle/>
          <a:p>
            <a:fld id="{F0236B45-E8D5-4C88-9839-8F6D555418F6}" type="slidenum">
              <a:rPr lang="fr-FR" smtClean="0"/>
              <a:t>23</a:t>
            </a:fld>
            <a:endParaRPr lang="fr-FR"/>
          </a:p>
        </p:txBody>
      </p:sp>
    </p:spTree>
    <p:extLst>
      <p:ext uri="{BB962C8B-B14F-4D97-AF65-F5344CB8AC3E}">
        <p14:creationId xmlns:p14="http://schemas.microsoft.com/office/powerpoint/2010/main" val="4051446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68A3B-9A19-C4C4-C380-992B7C4E33B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47897BD-3491-EB9E-4067-4D632AA66F2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1FF5262-120B-3D66-E5D8-AAF824EF426D}"/>
              </a:ext>
            </a:extLst>
          </p:cNvPr>
          <p:cNvSpPr>
            <a:spLocks noGrp="1"/>
          </p:cNvSpPr>
          <p:nvPr>
            <p:ph type="body" idx="1"/>
          </p:nvPr>
        </p:nvSpPr>
        <p:spPr/>
        <p:txBody>
          <a:bodyPr/>
          <a:lstStyle/>
          <a:p>
            <a:endParaRPr lang="fr-FR"/>
          </a:p>
        </p:txBody>
      </p:sp>
      <p:sp>
        <p:nvSpPr>
          <p:cNvPr id="4" name="Espace réservé de l'en-tête 3">
            <a:extLst>
              <a:ext uri="{FF2B5EF4-FFF2-40B4-BE49-F238E27FC236}">
                <a16:creationId xmlns:a16="http://schemas.microsoft.com/office/drawing/2014/main" id="{3313FBE3-E806-4035-3309-BC9D70BC23D7}"/>
              </a:ext>
            </a:extLst>
          </p:cNvPr>
          <p:cNvSpPr>
            <a:spLocks noGrp="1"/>
          </p:cNvSpPr>
          <p:nvPr>
            <p:ph type="hdr" sz="quarter" idx="10"/>
          </p:nvPr>
        </p:nvSpPr>
        <p:spPr/>
        <p:txBody>
          <a:bodyPr/>
          <a:lstStyle/>
          <a:p>
            <a:r>
              <a:rPr lang="fr-FR"/>
              <a:t>Mission redressemnt_Orcod Lochères 2022-2025</a:t>
            </a:r>
          </a:p>
        </p:txBody>
      </p:sp>
      <p:sp>
        <p:nvSpPr>
          <p:cNvPr id="5" name="Espace réservé de la date 4">
            <a:extLst>
              <a:ext uri="{FF2B5EF4-FFF2-40B4-BE49-F238E27FC236}">
                <a16:creationId xmlns:a16="http://schemas.microsoft.com/office/drawing/2014/main" id="{4D59004D-8E7A-B508-CB1F-2702F8CE59BB}"/>
              </a:ext>
            </a:extLst>
          </p:cNvPr>
          <p:cNvSpPr>
            <a:spLocks noGrp="1"/>
          </p:cNvSpPr>
          <p:nvPr>
            <p:ph type="dt" idx="11"/>
          </p:nvPr>
        </p:nvSpPr>
        <p:spPr/>
        <p:txBody>
          <a:bodyPr/>
          <a:lstStyle/>
          <a:p>
            <a:fld id="{07E8D0AC-04CE-4A77-8379-8CCC00902F19}" type="datetime1">
              <a:rPr lang="fr-FR" smtClean="0"/>
              <a:t>26/02/2026</a:t>
            </a:fld>
            <a:endParaRPr lang="fr-FR"/>
          </a:p>
        </p:txBody>
      </p:sp>
      <p:sp>
        <p:nvSpPr>
          <p:cNvPr id="6" name="Espace réservé du pied de page 5">
            <a:extLst>
              <a:ext uri="{FF2B5EF4-FFF2-40B4-BE49-F238E27FC236}">
                <a16:creationId xmlns:a16="http://schemas.microsoft.com/office/drawing/2014/main" id="{12B7B8A9-C232-7156-375F-61F639EC1ADF}"/>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u numéro de diapositive 6">
            <a:extLst>
              <a:ext uri="{FF2B5EF4-FFF2-40B4-BE49-F238E27FC236}">
                <a16:creationId xmlns:a16="http://schemas.microsoft.com/office/drawing/2014/main" id="{AB0EA14C-9CA5-2B03-424C-B74B483485D6}"/>
              </a:ext>
            </a:extLst>
          </p:cNvPr>
          <p:cNvSpPr>
            <a:spLocks noGrp="1"/>
          </p:cNvSpPr>
          <p:nvPr>
            <p:ph type="sldNum" sz="quarter" idx="13"/>
          </p:nvPr>
        </p:nvSpPr>
        <p:spPr/>
        <p:txBody>
          <a:bodyPr/>
          <a:lstStyle/>
          <a:p>
            <a:fld id="{F0236B45-E8D5-4C88-9839-8F6D555418F6}" type="slidenum">
              <a:rPr lang="fr-FR" smtClean="0"/>
              <a:t>24</a:t>
            </a:fld>
            <a:endParaRPr lang="fr-FR"/>
          </a:p>
        </p:txBody>
      </p:sp>
    </p:spTree>
    <p:extLst>
      <p:ext uri="{BB962C8B-B14F-4D97-AF65-F5344CB8AC3E}">
        <p14:creationId xmlns:p14="http://schemas.microsoft.com/office/powerpoint/2010/main" val="2413439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62A97-9FC4-95FE-7E6D-230ED5C0189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C5E0448-B048-09F8-6D5D-33FF359B5B4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93D0DC82-7AE7-9909-90E6-F011A5D4CEF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3192B42-2875-ED69-295A-8AF3B5C183DC}"/>
              </a:ext>
            </a:extLst>
          </p:cNvPr>
          <p:cNvSpPr>
            <a:spLocks noGrp="1"/>
          </p:cNvSpPr>
          <p:nvPr>
            <p:ph type="sldNum" sz="quarter" idx="10"/>
          </p:nvPr>
        </p:nvSpPr>
        <p:spPr/>
        <p:txBody>
          <a:bodyPr/>
          <a:lstStyle/>
          <a:p>
            <a:fld id="{AABAA54E-1017-465E-8032-1674A3F1EB5B}" type="slidenum">
              <a:rPr lang="fr-FR" smtClean="0"/>
              <a:t>25</a:t>
            </a:fld>
            <a:endParaRPr lang="fr-FR"/>
          </a:p>
        </p:txBody>
      </p:sp>
      <p:sp>
        <p:nvSpPr>
          <p:cNvPr id="5" name="Espace réservé de la date 4">
            <a:extLst>
              <a:ext uri="{FF2B5EF4-FFF2-40B4-BE49-F238E27FC236}">
                <a16:creationId xmlns:a16="http://schemas.microsoft.com/office/drawing/2014/main" id="{6D8BC8EF-D2EC-0FE4-28AF-58132B203D71}"/>
              </a:ext>
            </a:extLst>
          </p:cNvPr>
          <p:cNvSpPr>
            <a:spLocks noGrp="1"/>
          </p:cNvSpPr>
          <p:nvPr>
            <p:ph type="dt" idx="11"/>
          </p:nvPr>
        </p:nvSpPr>
        <p:spPr/>
        <p:txBody>
          <a:bodyPr/>
          <a:lstStyle/>
          <a:p>
            <a:fld id="{E8C74B46-F367-4C78-94C1-BA14595095D2}" type="datetime1">
              <a:rPr lang="fr-FR" smtClean="0"/>
              <a:t>26/02/2026</a:t>
            </a:fld>
            <a:endParaRPr lang="fr-FR"/>
          </a:p>
        </p:txBody>
      </p:sp>
      <p:sp>
        <p:nvSpPr>
          <p:cNvPr id="6" name="Espace réservé du pied de page 5">
            <a:extLst>
              <a:ext uri="{FF2B5EF4-FFF2-40B4-BE49-F238E27FC236}">
                <a16:creationId xmlns:a16="http://schemas.microsoft.com/office/drawing/2014/main" id="{84D30F34-5EF6-3CFC-5416-700042764814}"/>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A90FB72C-DB35-FCD8-827E-E3BF66BA08C4}"/>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473518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BFC9B-D565-3F7F-998C-436F9242B23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52BA4A9-6276-1B41-CEB7-9923608967A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171309F-AD80-5B86-CD2F-DDF8AF4582E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74FE752-36B2-B1AA-B6CA-2EAD842CEC62}"/>
              </a:ext>
            </a:extLst>
          </p:cNvPr>
          <p:cNvSpPr>
            <a:spLocks noGrp="1"/>
          </p:cNvSpPr>
          <p:nvPr>
            <p:ph type="sldNum" sz="quarter" idx="10"/>
          </p:nvPr>
        </p:nvSpPr>
        <p:spPr/>
        <p:txBody>
          <a:bodyPr/>
          <a:lstStyle/>
          <a:p>
            <a:fld id="{AABAA54E-1017-465E-8032-1674A3F1EB5B}" type="slidenum">
              <a:rPr lang="fr-FR" smtClean="0"/>
              <a:t>26</a:t>
            </a:fld>
            <a:endParaRPr lang="fr-FR"/>
          </a:p>
        </p:txBody>
      </p:sp>
      <p:sp>
        <p:nvSpPr>
          <p:cNvPr id="5" name="Espace réservé de la date 4">
            <a:extLst>
              <a:ext uri="{FF2B5EF4-FFF2-40B4-BE49-F238E27FC236}">
                <a16:creationId xmlns:a16="http://schemas.microsoft.com/office/drawing/2014/main" id="{5EF866ED-7E71-677A-3D73-71A052C4CBFE}"/>
              </a:ext>
            </a:extLst>
          </p:cNvPr>
          <p:cNvSpPr>
            <a:spLocks noGrp="1"/>
          </p:cNvSpPr>
          <p:nvPr>
            <p:ph type="dt" idx="11"/>
          </p:nvPr>
        </p:nvSpPr>
        <p:spPr/>
        <p:txBody>
          <a:bodyPr/>
          <a:lstStyle/>
          <a:p>
            <a:fld id="{74334C42-847A-4C41-B596-C8D8FD7227C9}" type="datetime1">
              <a:rPr lang="fr-FR" smtClean="0"/>
              <a:t>26/02/2026</a:t>
            </a:fld>
            <a:endParaRPr lang="fr-FR"/>
          </a:p>
        </p:txBody>
      </p:sp>
      <p:sp>
        <p:nvSpPr>
          <p:cNvPr id="6" name="Espace réservé du pied de page 5">
            <a:extLst>
              <a:ext uri="{FF2B5EF4-FFF2-40B4-BE49-F238E27FC236}">
                <a16:creationId xmlns:a16="http://schemas.microsoft.com/office/drawing/2014/main" id="{92A5FBFF-9D4A-1C50-7868-124ED425F1D1}"/>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2E0485F5-4EE3-58A0-83F9-D28EE300BBA8}"/>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977171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67CC8-BF5C-6F1C-E69B-291B1E277CE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0EDBEFE-CC4C-16CC-8BD1-09229C865A3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4DE3F74D-03B9-AF53-5091-25DE9CDCCEE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C016424-C49A-FA89-1CEC-074B65B43D73}"/>
              </a:ext>
            </a:extLst>
          </p:cNvPr>
          <p:cNvSpPr>
            <a:spLocks noGrp="1"/>
          </p:cNvSpPr>
          <p:nvPr>
            <p:ph type="sldNum" sz="quarter" idx="10"/>
          </p:nvPr>
        </p:nvSpPr>
        <p:spPr/>
        <p:txBody>
          <a:bodyPr/>
          <a:lstStyle/>
          <a:p>
            <a:fld id="{AABAA54E-1017-465E-8032-1674A3F1EB5B}" type="slidenum">
              <a:rPr lang="fr-FR" smtClean="0"/>
              <a:t>27</a:t>
            </a:fld>
            <a:endParaRPr lang="fr-FR"/>
          </a:p>
        </p:txBody>
      </p:sp>
      <p:sp>
        <p:nvSpPr>
          <p:cNvPr id="5" name="Espace réservé de la date 4">
            <a:extLst>
              <a:ext uri="{FF2B5EF4-FFF2-40B4-BE49-F238E27FC236}">
                <a16:creationId xmlns:a16="http://schemas.microsoft.com/office/drawing/2014/main" id="{08E3A517-E84E-4070-88A4-C1D581F43B26}"/>
              </a:ext>
            </a:extLst>
          </p:cNvPr>
          <p:cNvSpPr>
            <a:spLocks noGrp="1"/>
          </p:cNvSpPr>
          <p:nvPr>
            <p:ph type="dt" idx="11"/>
          </p:nvPr>
        </p:nvSpPr>
        <p:spPr/>
        <p:txBody>
          <a:bodyPr/>
          <a:lstStyle/>
          <a:p>
            <a:fld id="{C06EE6D4-2F8B-4FEF-AEF3-2E0413569BB6}" type="datetime1">
              <a:rPr lang="fr-FR" smtClean="0"/>
              <a:t>26/02/2026</a:t>
            </a:fld>
            <a:endParaRPr lang="fr-FR"/>
          </a:p>
        </p:txBody>
      </p:sp>
      <p:sp>
        <p:nvSpPr>
          <p:cNvPr id="6" name="Espace réservé du pied de page 5">
            <a:extLst>
              <a:ext uri="{FF2B5EF4-FFF2-40B4-BE49-F238E27FC236}">
                <a16:creationId xmlns:a16="http://schemas.microsoft.com/office/drawing/2014/main" id="{BBDF2986-0D7B-2A85-095C-809B4F9BE206}"/>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584FF0F2-493B-4FDC-19B7-2B0748C58C95}"/>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597599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8D51D-E413-0983-6580-0B60BD793FE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8826CF6-E471-85E0-9765-B44DC34ACFE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EF77E32-54C9-0111-4ABD-A793723F252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25CC62E-C11E-F374-9AD1-595B34A1CE43}"/>
              </a:ext>
            </a:extLst>
          </p:cNvPr>
          <p:cNvSpPr>
            <a:spLocks noGrp="1"/>
          </p:cNvSpPr>
          <p:nvPr>
            <p:ph type="sldNum" sz="quarter" idx="10"/>
          </p:nvPr>
        </p:nvSpPr>
        <p:spPr/>
        <p:txBody>
          <a:bodyPr/>
          <a:lstStyle/>
          <a:p>
            <a:fld id="{AABAA54E-1017-465E-8032-1674A3F1EB5B}" type="slidenum">
              <a:rPr lang="fr-FR" smtClean="0"/>
              <a:t>28</a:t>
            </a:fld>
            <a:endParaRPr lang="fr-FR"/>
          </a:p>
        </p:txBody>
      </p:sp>
      <p:sp>
        <p:nvSpPr>
          <p:cNvPr id="5" name="Espace réservé de la date 4">
            <a:extLst>
              <a:ext uri="{FF2B5EF4-FFF2-40B4-BE49-F238E27FC236}">
                <a16:creationId xmlns:a16="http://schemas.microsoft.com/office/drawing/2014/main" id="{C7FD8EB4-77B2-92F9-8178-B286714DC6CD}"/>
              </a:ext>
            </a:extLst>
          </p:cNvPr>
          <p:cNvSpPr>
            <a:spLocks noGrp="1"/>
          </p:cNvSpPr>
          <p:nvPr>
            <p:ph type="dt" idx="11"/>
          </p:nvPr>
        </p:nvSpPr>
        <p:spPr/>
        <p:txBody>
          <a:bodyPr/>
          <a:lstStyle/>
          <a:p>
            <a:fld id="{C06EE6D4-2F8B-4FEF-AEF3-2E0413569BB6}" type="datetime1">
              <a:rPr lang="fr-FR" smtClean="0"/>
              <a:t>26/02/2026</a:t>
            </a:fld>
            <a:endParaRPr lang="fr-FR"/>
          </a:p>
        </p:txBody>
      </p:sp>
      <p:sp>
        <p:nvSpPr>
          <p:cNvPr id="6" name="Espace réservé du pied de page 5">
            <a:extLst>
              <a:ext uri="{FF2B5EF4-FFF2-40B4-BE49-F238E27FC236}">
                <a16:creationId xmlns:a16="http://schemas.microsoft.com/office/drawing/2014/main" id="{EC349342-078A-E3C7-C8B2-3441AFB73721}"/>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A683098C-8F72-F90E-3D3F-7E1C69FDCD4C}"/>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655980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08061-6A4B-16F1-2BFE-4F8E8AA198E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35965F6-639E-68F0-4005-41A0ED46612A}"/>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EC9ECD0-67A1-5CCA-D017-7689543CF27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249B64F-763B-2D98-569E-E08B666F8B0B}"/>
              </a:ext>
            </a:extLst>
          </p:cNvPr>
          <p:cNvSpPr>
            <a:spLocks noGrp="1"/>
          </p:cNvSpPr>
          <p:nvPr>
            <p:ph type="sldNum" sz="quarter" idx="10"/>
          </p:nvPr>
        </p:nvSpPr>
        <p:spPr/>
        <p:txBody>
          <a:bodyPr/>
          <a:lstStyle/>
          <a:p>
            <a:fld id="{AABAA54E-1017-465E-8032-1674A3F1EB5B}" type="slidenum">
              <a:rPr lang="fr-FR" smtClean="0"/>
              <a:t>29</a:t>
            </a:fld>
            <a:endParaRPr lang="fr-FR"/>
          </a:p>
        </p:txBody>
      </p:sp>
      <p:sp>
        <p:nvSpPr>
          <p:cNvPr id="5" name="Espace réservé de la date 4">
            <a:extLst>
              <a:ext uri="{FF2B5EF4-FFF2-40B4-BE49-F238E27FC236}">
                <a16:creationId xmlns:a16="http://schemas.microsoft.com/office/drawing/2014/main" id="{E6C6F722-5890-787C-F36E-1967090F910A}"/>
              </a:ext>
            </a:extLst>
          </p:cNvPr>
          <p:cNvSpPr>
            <a:spLocks noGrp="1"/>
          </p:cNvSpPr>
          <p:nvPr>
            <p:ph type="dt" idx="11"/>
          </p:nvPr>
        </p:nvSpPr>
        <p:spPr/>
        <p:txBody>
          <a:bodyPr/>
          <a:lstStyle/>
          <a:p>
            <a:fld id="{932925F4-F52E-4A22-BD37-DF3A3A86C5A5}" type="datetime1">
              <a:rPr lang="fr-FR" smtClean="0"/>
              <a:t>26/02/2026</a:t>
            </a:fld>
            <a:endParaRPr lang="fr-FR"/>
          </a:p>
        </p:txBody>
      </p:sp>
      <p:sp>
        <p:nvSpPr>
          <p:cNvPr id="6" name="Espace réservé du pied de page 5">
            <a:extLst>
              <a:ext uri="{FF2B5EF4-FFF2-40B4-BE49-F238E27FC236}">
                <a16:creationId xmlns:a16="http://schemas.microsoft.com/office/drawing/2014/main" id="{EA615EC3-80A6-B0F2-19FB-E0E1A55CA483}"/>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7C87D5AF-54E8-96AD-F62D-487F648E27BC}"/>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368005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09668-87CC-0ABC-5AE6-1DF95B00EC4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A733DBC-18E6-7252-57FA-EECCD1CABF3A}"/>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75A5EDD-409F-96F9-9F51-6376118F0AA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DC964AD-9B39-B00C-0ECF-BD2F447846EF}"/>
              </a:ext>
            </a:extLst>
          </p:cNvPr>
          <p:cNvSpPr>
            <a:spLocks noGrp="1"/>
          </p:cNvSpPr>
          <p:nvPr>
            <p:ph type="sldNum" sz="quarter" idx="10"/>
          </p:nvPr>
        </p:nvSpPr>
        <p:spPr/>
        <p:txBody>
          <a:bodyPr/>
          <a:lstStyle/>
          <a:p>
            <a:fld id="{AABAA54E-1017-465E-8032-1674A3F1EB5B}" type="slidenum">
              <a:rPr lang="fr-FR" smtClean="0"/>
              <a:t>3</a:t>
            </a:fld>
            <a:endParaRPr lang="fr-FR"/>
          </a:p>
        </p:txBody>
      </p:sp>
      <p:sp>
        <p:nvSpPr>
          <p:cNvPr id="5" name="Espace réservé de la date 4">
            <a:extLst>
              <a:ext uri="{FF2B5EF4-FFF2-40B4-BE49-F238E27FC236}">
                <a16:creationId xmlns:a16="http://schemas.microsoft.com/office/drawing/2014/main" id="{826D7DDE-7040-32AA-E2EB-99654A202742}"/>
              </a:ext>
            </a:extLst>
          </p:cNvPr>
          <p:cNvSpPr>
            <a:spLocks noGrp="1"/>
          </p:cNvSpPr>
          <p:nvPr>
            <p:ph type="dt" idx="11"/>
          </p:nvPr>
        </p:nvSpPr>
        <p:spPr/>
        <p:txBody>
          <a:bodyPr/>
          <a:lstStyle/>
          <a:p>
            <a:fld id="{34861B50-3C6C-4DEF-9D31-FF7E23B902AC}" type="datetime1">
              <a:rPr lang="fr-FR" smtClean="0"/>
              <a:t>26/02/2026</a:t>
            </a:fld>
            <a:endParaRPr lang="fr-FR"/>
          </a:p>
        </p:txBody>
      </p:sp>
      <p:sp>
        <p:nvSpPr>
          <p:cNvPr id="6" name="Espace réservé du pied de page 5">
            <a:extLst>
              <a:ext uri="{FF2B5EF4-FFF2-40B4-BE49-F238E27FC236}">
                <a16:creationId xmlns:a16="http://schemas.microsoft.com/office/drawing/2014/main" id="{E3E404EC-EEC3-4A21-4DFB-AC196BC27D7F}"/>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E082796E-08A0-2C1E-92F6-DFEA5A645A35}"/>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168564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7C5A6-52FC-8050-BAC2-690E013CE7B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7DE773C-98B6-A78B-5C3E-C2366D709B09}"/>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24EB0D0-CDF7-7F39-D377-E27331143C4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32AC8AF-EF40-18EA-A0C5-5EC00B2B5BAC}"/>
              </a:ext>
            </a:extLst>
          </p:cNvPr>
          <p:cNvSpPr>
            <a:spLocks noGrp="1"/>
          </p:cNvSpPr>
          <p:nvPr>
            <p:ph type="sldNum" sz="quarter" idx="10"/>
          </p:nvPr>
        </p:nvSpPr>
        <p:spPr/>
        <p:txBody>
          <a:bodyPr/>
          <a:lstStyle/>
          <a:p>
            <a:fld id="{AABAA54E-1017-465E-8032-1674A3F1EB5B}" type="slidenum">
              <a:rPr lang="fr-FR" smtClean="0"/>
              <a:t>30</a:t>
            </a:fld>
            <a:endParaRPr lang="fr-FR"/>
          </a:p>
        </p:txBody>
      </p:sp>
      <p:sp>
        <p:nvSpPr>
          <p:cNvPr id="5" name="Espace réservé de la date 4">
            <a:extLst>
              <a:ext uri="{FF2B5EF4-FFF2-40B4-BE49-F238E27FC236}">
                <a16:creationId xmlns:a16="http://schemas.microsoft.com/office/drawing/2014/main" id="{FA376E52-61A0-BF2F-32A8-E3F5022CBA86}"/>
              </a:ext>
            </a:extLst>
          </p:cNvPr>
          <p:cNvSpPr>
            <a:spLocks noGrp="1"/>
          </p:cNvSpPr>
          <p:nvPr>
            <p:ph type="dt" idx="11"/>
          </p:nvPr>
        </p:nvSpPr>
        <p:spPr/>
        <p:txBody>
          <a:bodyPr/>
          <a:lstStyle/>
          <a:p>
            <a:fld id="{3DC9324F-3272-4DC6-A4EE-E80C2E4B312A}" type="datetime1">
              <a:rPr lang="fr-FR" smtClean="0"/>
              <a:t>26/02/2026</a:t>
            </a:fld>
            <a:endParaRPr lang="fr-FR"/>
          </a:p>
        </p:txBody>
      </p:sp>
      <p:sp>
        <p:nvSpPr>
          <p:cNvPr id="6" name="Espace réservé du pied de page 5">
            <a:extLst>
              <a:ext uri="{FF2B5EF4-FFF2-40B4-BE49-F238E27FC236}">
                <a16:creationId xmlns:a16="http://schemas.microsoft.com/office/drawing/2014/main" id="{2FF7C426-6971-BD77-45F4-A1CA483B986D}"/>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FD4CFB04-47F1-755B-473E-FAF12844632E}"/>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4278211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333EB-312F-2F73-D651-FFD2D2FD000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01C555E-E73E-4BE8-4741-6777BD937089}"/>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9CDF22C-1840-A53C-B308-4AD53AB014F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E011524-F0DB-DA13-33C7-8ED0A207A81D}"/>
              </a:ext>
            </a:extLst>
          </p:cNvPr>
          <p:cNvSpPr>
            <a:spLocks noGrp="1"/>
          </p:cNvSpPr>
          <p:nvPr>
            <p:ph type="sldNum" sz="quarter" idx="10"/>
          </p:nvPr>
        </p:nvSpPr>
        <p:spPr/>
        <p:txBody>
          <a:bodyPr/>
          <a:lstStyle/>
          <a:p>
            <a:fld id="{AABAA54E-1017-465E-8032-1674A3F1EB5B}" type="slidenum">
              <a:rPr lang="fr-FR" smtClean="0"/>
              <a:t>31</a:t>
            </a:fld>
            <a:endParaRPr lang="fr-FR"/>
          </a:p>
        </p:txBody>
      </p:sp>
      <p:sp>
        <p:nvSpPr>
          <p:cNvPr id="5" name="Espace réservé de la date 4">
            <a:extLst>
              <a:ext uri="{FF2B5EF4-FFF2-40B4-BE49-F238E27FC236}">
                <a16:creationId xmlns:a16="http://schemas.microsoft.com/office/drawing/2014/main" id="{108B1E8B-71B1-3FC5-99EF-FB83AF4C4009}"/>
              </a:ext>
            </a:extLst>
          </p:cNvPr>
          <p:cNvSpPr>
            <a:spLocks noGrp="1"/>
          </p:cNvSpPr>
          <p:nvPr>
            <p:ph type="dt" idx="11"/>
          </p:nvPr>
        </p:nvSpPr>
        <p:spPr/>
        <p:txBody>
          <a:bodyPr/>
          <a:lstStyle/>
          <a:p>
            <a:fld id="{495A52C1-C637-4EB8-AEAC-666DEFCAF765}" type="datetime1">
              <a:rPr lang="fr-FR" smtClean="0"/>
              <a:t>26/02/2026</a:t>
            </a:fld>
            <a:endParaRPr lang="fr-FR"/>
          </a:p>
        </p:txBody>
      </p:sp>
      <p:sp>
        <p:nvSpPr>
          <p:cNvPr id="6" name="Espace réservé du pied de page 5">
            <a:extLst>
              <a:ext uri="{FF2B5EF4-FFF2-40B4-BE49-F238E27FC236}">
                <a16:creationId xmlns:a16="http://schemas.microsoft.com/office/drawing/2014/main" id="{FDE6286B-DF26-3862-9796-AB00FEA0BB83}"/>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AAECBA6F-AD24-3A0B-529C-18F507AEAF0B}"/>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544007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80EB1-3013-950B-CC41-963B6954B1E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44CB36F-300B-04FC-0EC7-2DDB8C187D6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E3116F9-B7E1-EB95-D635-FF29C65F1DA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DA2779A-BD82-D6CA-C609-A752643885F9}"/>
              </a:ext>
            </a:extLst>
          </p:cNvPr>
          <p:cNvSpPr>
            <a:spLocks noGrp="1"/>
          </p:cNvSpPr>
          <p:nvPr>
            <p:ph type="sldNum" sz="quarter" idx="10"/>
          </p:nvPr>
        </p:nvSpPr>
        <p:spPr/>
        <p:txBody>
          <a:bodyPr/>
          <a:lstStyle/>
          <a:p>
            <a:fld id="{AABAA54E-1017-465E-8032-1674A3F1EB5B}" type="slidenum">
              <a:rPr lang="fr-FR" smtClean="0"/>
              <a:t>32</a:t>
            </a:fld>
            <a:endParaRPr lang="fr-FR"/>
          </a:p>
        </p:txBody>
      </p:sp>
      <p:sp>
        <p:nvSpPr>
          <p:cNvPr id="5" name="Espace réservé de la date 4">
            <a:extLst>
              <a:ext uri="{FF2B5EF4-FFF2-40B4-BE49-F238E27FC236}">
                <a16:creationId xmlns:a16="http://schemas.microsoft.com/office/drawing/2014/main" id="{924A957B-01B9-4A37-AEBF-20C04FD0C81F}"/>
              </a:ext>
            </a:extLst>
          </p:cNvPr>
          <p:cNvSpPr>
            <a:spLocks noGrp="1"/>
          </p:cNvSpPr>
          <p:nvPr>
            <p:ph type="dt" idx="11"/>
          </p:nvPr>
        </p:nvSpPr>
        <p:spPr/>
        <p:txBody>
          <a:bodyPr/>
          <a:lstStyle/>
          <a:p>
            <a:fld id="{2B64EA25-F03D-4E1E-8D94-60BE9C66BFDD}" type="datetime1">
              <a:rPr lang="fr-FR" smtClean="0"/>
              <a:t>26/02/2026</a:t>
            </a:fld>
            <a:endParaRPr lang="fr-FR"/>
          </a:p>
        </p:txBody>
      </p:sp>
      <p:sp>
        <p:nvSpPr>
          <p:cNvPr id="6" name="Espace réservé du pied de page 5">
            <a:extLst>
              <a:ext uri="{FF2B5EF4-FFF2-40B4-BE49-F238E27FC236}">
                <a16:creationId xmlns:a16="http://schemas.microsoft.com/office/drawing/2014/main" id="{AA9D8698-712B-DA4C-BBB2-1CE3F6F8038F}"/>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AD262B6C-4FD9-9F0A-4F62-73753EBD08D7}"/>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922800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BC26A-547C-2E01-0949-B5D612D2FD3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22A8BB4-D392-69DA-5DD5-4E60D382A198}"/>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6CB2408-6F60-D69A-C3D8-AF5A5C4C791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3F47BE5-83D9-FC80-0610-88728C20EBC4}"/>
              </a:ext>
            </a:extLst>
          </p:cNvPr>
          <p:cNvSpPr>
            <a:spLocks noGrp="1"/>
          </p:cNvSpPr>
          <p:nvPr>
            <p:ph type="sldNum" sz="quarter" idx="10"/>
          </p:nvPr>
        </p:nvSpPr>
        <p:spPr/>
        <p:txBody>
          <a:bodyPr/>
          <a:lstStyle/>
          <a:p>
            <a:fld id="{AABAA54E-1017-465E-8032-1674A3F1EB5B}" type="slidenum">
              <a:rPr lang="fr-FR" smtClean="0"/>
              <a:t>33</a:t>
            </a:fld>
            <a:endParaRPr lang="fr-FR"/>
          </a:p>
        </p:txBody>
      </p:sp>
      <p:sp>
        <p:nvSpPr>
          <p:cNvPr id="5" name="Espace réservé de la date 4">
            <a:extLst>
              <a:ext uri="{FF2B5EF4-FFF2-40B4-BE49-F238E27FC236}">
                <a16:creationId xmlns:a16="http://schemas.microsoft.com/office/drawing/2014/main" id="{AA3B2A90-3359-855D-AF21-4808A9AED643}"/>
              </a:ext>
            </a:extLst>
          </p:cNvPr>
          <p:cNvSpPr>
            <a:spLocks noGrp="1"/>
          </p:cNvSpPr>
          <p:nvPr>
            <p:ph type="dt" idx="11"/>
          </p:nvPr>
        </p:nvSpPr>
        <p:spPr/>
        <p:txBody>
          <a:bodyPr/>
          <a:lstStyle/>
          <a:p>
            <a:fld id="{E8C74B46-F367-4C78-94C1-BA14595095D2}" type="datetime1">
              <a:rPr lang="fr-FR" smtClean="0"/>
              <a:t>26/02/2026</a:t>
            </a:fld>
            <a:endParaRPr lang="fr-FR"/>
          </a:p>
        </p:txBody>
      </p:sp>
      <p:sp>
        <p:nvSpPr>
          <p:cNvPr id="6" name="Espace réservé du pied de page 5">
            <a:extLst>
              <a:ext uri="{FF2B5EF4-FFF2-40B4-BE49-F238E27FC236}">
                <a16:creationId xmlns:a16="http://schemas.microsoft.com/office/drawing/2014/main" id="{19AC1B6A-F8FB-9FC2-3D7D-D724A698DA5C}"/>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B2754747-3E2F-B030-4443-D636ABF1475A}"/>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807961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EC66E-9DCD-BA7B-4E2B-BB170199B7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6122DFC-1DA4-6048-CFE4-DD67F9AFE1E3}"/>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189C8403-7A95-DCFE-FD27-2DCDAC572A1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267B027-5D87-8F99-0915-A3A80A4D3B94}"/>
              </a:ext>
            </a:extLst>
          </p:cNvPr>
          <p:cNvSpPr>
            <a:spLocks noGrp="1"/>
          </p:cNvSpPr>
          <p:nvPr>
            <p:ph type="sldNum" sz="quarter" idx="10"/>
          </p:nvPr>
        </p:nvSpPr>
        <p:spPr/>
        <p:txBody>
          <a:bodyPr/>
          <a:lstStyle/>
          <a:p>
            <a:fld id="{AABAA54E-1017-465E-8032-1674A3F1EB5B}" type="slidenum">
              <a:rPr lang="fr-FR" smtClean="0"/>
              <a:t>34</a:t>
            </a:fld>
            <a:endParaRPr lang="fr-FR"/>
          </a:p>
        </p:txBody>
      </p:sp>
      <p:sp>
        <p:nvSpPr>
          <p:cNvPr id="5" name="Espace réservé de la date 4">
            <a:extLst>
              <a:ext uri="{FF2B5EF4-FFF2-40B4-BE49-F238E27FC236}">
                <a16:creationId xmlns:a16="http://schemas.microsoft.com/office/drawing/2014/main" id="{1055EB2C-ED4F-B4D7-F10A-5BC1DE1444FB}"/>
              </a:ext>
            </a:extLst>
          </p:cNvPr>
          <p:cNvSpPr>
            <a:spLocks noGrp="1"/>
          </p:cNvSpPr>
          <p:nvPr>
            <p:ph type="dt" idx="11"/>
          </p:nvPr>
        </p:nvSpPr>
        <p:spPr/>
        <p:txBody>
          <a:bodyPr/>
          <a:lstStyle/>
          <a:p>
            <a:fld id="{CCD7F50C-985F-4053-95B3-CA29345C2A63}" type="datetime1">
              <a:rPr lang="fr-FR" smtClean="0"/>
              <a:t>26/02/2026</a:t>
            </a:fld>
            <a:endParaRPr lang="fr-FR"/>
          </a:p>
        </p:txBody>
      </p:sp>
      <p:sp>
        <p:nvSpPr>
          <p:cNvPr id="6" name="Espace réservé du pied de page 5">
            <a:extLst>
              <a:ext uri="{FF2B5EF4-FFF2-40B4-BE49-F238E27FC236}">
                <a16:creationId xmlns:a16="http://schemas.microsoft.com/office/drawing/2014/main" id="{AB3C288C-AD0B-5318-E37C-821FA6BBA55F}"/>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E1D6FC25-109D-7E82-27CD-AA521CCDCBA6}"/>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904387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330F5-E064-DE62-678A-81734D5DE2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F8D7378-B2B8-1FC4-1300-8B12A0FF83F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9142839-7CA7-0E8F-5C46-B8C1B6CF95D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9598B66-7EFD-EDEF-801E-D310DD199129}"/>
              </a:ext>
            </a:extLst>
          </p:cNvPr>
          <p:cNvSpPr>
            <a:spLocks noGrp="1"/>
          </p:cNvSpPr>
          <p:nvPr>
            <p:ph type="sldNum" sz="quarter" idx="10"/>
          </p:nvPr>
        </p:nvSpPr>
        <p:spPr/>
        <p:txBody>
          <a:bodyPr/>
          <a:lstStyle/>
          <a:p>
            <a:fld id="{F0236B45-E8D5-4C88-9839-8F6D555418F6}" type="slidenum">
              <a:rPr lang="fr-FR" smtClean="0"/>
              <a:t>35</a:t>
            </a:fld>
            <a:endParaRPr lang="fr-FR"/>
          </a:p>
        </p:txBody>
      </p:sp>
      <p:sp>
        <p:nvSpPr>
          <p:cNvPr id="5" name="Espace réservé de la date 4">
            <a:extLst>
              <a:ext uri="{FF2B5EF4-FFF2-40B4-BE49-F238E27FC236}">
                <a16:creationId xmlns:a16="http://schemas.microsoft.com/office/drawing/2014/main" id="{11876D9F-91C9-4046-9E28-CCCB9AA5EE36}"/>
              </a:ext>
            </a:extLst>
          </p:cNvPr>
          <p:cNvSpPr>
            <a:spLocks noGrp="1"/>
          </p:cNvSpPr>
          <p:nvPr>
            <p:ph type="dt" idx="11"/>
          </p:nvPr>
        </p:nvSpPr>
        <p:spPr/>
        <p:txBody>
          <a:bodyPr/>
          <a:lstStyle/>
          <a:p>
            <a:fld id="{A670E89E-A4DA-411F-A6A5-6D57AD345861}" type="datetime1">
              <a:rPr lang="fr-FR" smtClean="0"/>
              <a:t>26/02/2026</a:t>
            </a:fld>
            <a:endParaRPr lang="fr-FR"/>
          </a:p>
        </p:txBody>
      </p:sp>
      <p:sp>
        <p:nvSpPr>
          <p:cNvPr id="6" name="Espace réservé du pied de page 5">
            <a:extLst>
              <a:ext uri="{FF2B5EF4-FFF2-40B4-BE49-F238E27FC236}">
                <a16:creationId xmlns:a16="http://schemas.microsoft.com/office/drawing/2014/main" id="{8404D98B-C0E8-B348-4BDD-E0F75451F6CD}"/>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A3ECF59D-5C73-E75A-DD55-70C363A7D414}"/>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595743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36</a:t>
            </a:fld>
            <a:endParaRPr lang="fr-FR"/>
          </a:p>
        </p:txBody>
      </p:sp>
      <p:sp>
        <p:nvSpPr>
          <p:cNvPr id="5" name="Espace réservé de la date 4"/>
          <p:cNvSpPr>
            <a:spLocks noGrp="1"/>
          </p:cNvSpPr>
          <p:nvPr>
            <p:ph type="dt" idx="11"/>
          </p:nvPr>
        </p:nvSpPr>
        <p:spPr/>
        <p:txBody>
          <a:bodyPr/>
          <a:lstStyle/>
          <a:p>
            <a:fld id="{011FE92B-2AC1-4C5E-9B74-213C1A31171E}" type="datetime1">
              <a:rPr lang="fr-FR" smtClean="0"/>
              <a:t>26/02/2026</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47215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88A4B-4771-B9BB-5254-C9090D70BF6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532127-9EDF-D084-BC2A-BC22845D53B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95AD2020-F6EB-2BD7-488C-57F58B96CEC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4AE0C0E-E5A7-E1CB-AA8B-F109361ADBD0}"/>
              </a:ext>
            </a:extLst>
          </p:cNvPr>
          <p:cNvSpPr>
            <a:spLocks noGrp="1"/>
          </p:cNvSpPr>
          <p:nvPr>
            <p:ph type="sldNum" sz="quarter" idx="10"/>
          </p:nvPr>
        </p:nvSpPr>
        <p:spPr/>
        <p:txBody>
          <a:bodyPr/>
          <a:lstStyle/>
          <a:p>
            <a:fld id="{AABAA54E-1017-465E-8032-1674A3F1EB5B}" type="slidenum">
              <a:rPr lang="fr-FR" smtClean="0"/>
              <a:t>4</a:t>
            </a:fld>
            <a:endParaRPr lang="fr-FR"/>
          </a:p>
        </p:txBody>
      </p:sp>
      <p:sp>
        <p:nvSpPr>
          <p:cNvPr id="5" name="Espace réservé de la date 4">
            <a:extLst>
              <a:ext uri="{FF2B5EF4-FFF2-40B4-BE49-F238E27FC236}">
                <a16:creationId xmlns:a16="http://schemas.microsoft.com/office/drawing/2014/main" id="{11239FC9-8261-5CC8-4626-B281A5A64AAB}"/>
              </a:ext>
            </a:extLst>
          </p:cNvPr>
          <p:cNvSpPr>
            <a:spLocks noGrp="1"/>
          </p:cNvSpPr>
          <p:nvPr>
            <p:ph type="dt" idx="11"/>
          </p:nvPr>
        </p:nvSpPr>
        <p:spPr/>
        <p:txBody>
          <a:bodyPr/>
          <a:lstStyle/>
          <a:p>
            <a:fld id="{AC56E30B-C774-40AF-B514-90F42B6E8433}" type="datetime1">
              <a:rPr lang="fr-FR" smtClean="0"/>
              <a:t>26/02/2026</a:t>
            </a:fld>
            <a:endParaRPr lang="fr-FR"/>
          </a:p>
        </p:txBody>
      </p:sp>
      <p:sp>
        <p:nvSpPr>
          <p:cNvPr id="6" name="Espace réservé du pied de page 5">
            <a:extLst>
              <a:ext uri="{FF2B5EF4-FFF2-40B4-BE49-F238E27FC236}">
                <a16:creationId xmlns:a16="http://schemas.microsoft.com/office/drawing/2014/main" id="{C39A88B3-9986-EBA5-47D7-9795042A048B}"/>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F6BCF492-BE3D-63E7-316E-D85384127721}"/>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60632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521E8-F43B-9A15-D9D6-A90975B55F3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DF6BDDE-CCCB-3768-B15D-C8007C566B79}"/>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DEAD90D0-C1B0-7EDB-10A4-D5961C2A78E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B184178-209B-FB70-6B99-69D1E894929D}"/>
              </a:ext>
            </a:extLst>
          </p:cNvPr>
          <p:cNvSpPr>
            <a:spLocks noGrp="1"/>
          </p:cNvSpPr>
          <p:nvPr>
            <p:ph type="sldNum" sz="quarter" idx="10"/>
          </p:nvPr>
        </p:nvSpPr>
        <p:spPr/>
        <p:txBody>
          <a:bodyPr/>
          <a:lstStyle/>
          <a:p>
            <a:fld id="{AABAA54E-1017-465E-8032-1674A3F1EB5B}" type="slidenum">
              <a:rPr lang="fr-FR" smtClean="0"/>
              <a:t>5</a:t>
            </a:fld>
            <a:endParaRPr lang="fr-FR"/>
          </a:p>
        </p:txBody>
      </p:sp>
      <p:sp>
        <p:nvSpPr>
          <p:cNvPr id="5" name="Espace réservé de la date 4">
            <a:extLst>
              <a:ext uri="{FF2B5EF4-FFF2-40B4-BE49-F238E27FC236}">
                <a16:creationId xmlns:a16="http://schemas.microsoft.com/office/drawing/2014/main" id="{8332E6FE-DFEF-5E91-4683-03A9F69B4B8D}"/>
              </a:ext>
            </a:extLst>
          </p:cNvPr>
          <p:cNvSpPr>
            <a:spLocks noGrp="1"/>
          </p:cNvSpPr>
          <p:nvPr>
            <p:ph type="dt" idx="11"/>
          </p:nvPr>
        </p:nvSpPr>
        <p:spPr/>
        <p:txBody>
          <a:bodyPr/>
          <a:lstStyle/>
          <a:p>
            <a:fld id="{34C83AFE-7AF8-4BCE-A9C3-0E7503203A0B}" type="datetime1">
              <a:rPr lang="fr-FR" smtClean="0"/>
              <a:t>26/02/2026</a:t>
            </a:fld>
            <a:endParaRPr lang="fr-FR"/>
          </a:p>
        </p:txBody>
      </p:sp>
      <p:sp>
        <p:nvSpPr>
          <p:cNvPr id="6" name="Espace réservé du pied de page 5">
            <a:extLst>
              <a:ext uri="{FF2B5EF4-FFF2-40B4-BE49-F238E27FC236}">
                <a16:creationId xmlns:a16="http://schemas.microsoft.com/office/drawing/2014/main" id="{80F5EB07-F004-D827-EC9C-0AD4F25D8B1B}"/>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90DC03AF-C8C8-BE48-A2B4-96D3CFFE6849}"/>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445538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ECB6F-C2C0-92DF-1465-877A220F29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FF29197-3E0D-4D67-2745-37F6E2206FB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5F43EF2-E301-6205-7523-DA89C0F3B68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20090E3-CE68-35DD-4C31-70326BA23A3D}"/>
              </a:ext>
            </a:extLst>
          </p:cNvPr>
          <p:cNvSpPr>
            <a:spLocks noGrp="1"/>
          </p:cNvSpPr>
          <p:nvPr>
            <p:ph type="sldNum" sz="quarter" idx="10"/>
          </p:nvPr>
        </p:nvSpPr>
        <p:spPr/>
        <p:txBody>
          <a:bodyPr/>
          <a:lstStyle/>
          <a:p>
            <a:fld id="{AABAA54E-1017-465E-8032-1674A3F1EB5B}" type="slidenum">
              <a:rPr lang="fr-FR" smtClean="0"/>
              <a:t>6</a:t>
            </a:fld>
            <a:endParaRPr lang="fr-FR"/>
          </a:p>
        </p:txBody>
      </p:sp>
      <p:sp>
        <p:nvSpPr>
          <p:cNvPr id="5" name="Espace réservé de la date 4">
            <a:extLst>
              <a:ext uri="{FF2B5EF4-FFF2-40B4-BE49-F238E27FC236}">
                <a16:creationId xmlns:a16="http://schemas.microsoft.com/office/drawing/2014/main" id="{3EBF4063-B978-3AF0-766B-5DA67B0DF455}"/>
              </a:ext>
            </a:extLst>
          </p:cNvPr>
          <p:cNvSpPr>
            <a:spLocks noGrp="1"/>
          </p:cNvSpPr>
          <p:nvPr>
            <p:ph type="dt" idx="11"/>
          </p:nvPr>
        </p:nvSpPr>
        <p:spPr/>
        <p:txBody>
          <a:bodyPr/>
          <a:lstStyle/>
          <a:p>
            <a:fld id="{BD634AF4-63B4-4EBE-AC8E-D2F2CBFCE54B}" type="datetime1">
              <a:rPr lang="fr-FR" smtClean="0"/>
              <a:t>26/02/2026</a:t>
            </a:fld>
            <a:endParaRPr lang="fr-FR"/>
          </a:p>
        </p:txBody>
      </p:sp>
      <p:sp>
        <p:nvSpPr>
          <p:cNvPr id="6" name="Espace réservé du pied de page 5">
            <a:extLst>
              <a:ext uri="{FF2B5EF4-FFF2-40B4-BE49-F238E27FC236}">
                <a16:creationId xmlns:a16="http://schemas.microsoft.com/office/drawing/2014/main" id="{EDCD2E39-65F4-C1C1-AC12-A2F0A71CFE43}"/>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C86562FF-F91D-9277-0BB9-A78F9794C1E6}"/>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564574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18301-66C4-E305-A012-86D25387750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4E8D366-92CB-3FAE-AD35-30B4D48559BA}"/>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452801BF-7EB1-BDF8-1186-682BAA9CB23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B9DC375-3143-5268-02D0-9B0E4723C5C2}"/>
              </a:ext>
            </a:extLst>
          </p:cNvPr>
          <p:cNvSpPr>
            <a:spLocks noGrp="1"/>
          </p:cNvSpPr>
          <p:nvPr>
            <p:ph type="sldNum" sz="quarter" idx="10"/>
          </p:nvPr>
        </p:nvSpPr>
        <p:spPr/>
        <p:txBody>
          <a:bodyPr/>
          <a:lstStyle/>
          <a:p>
            <a:fld id="{AABAA54E-1017-465E-8032-1674A3F1EB5B}" type="slidenum">
              <a:rPr lang="fr-FR" smtClean="0"/>
              <a:t>7</a:t>
            </a:fld>
            <a:endParaRPr lang="fr-FR"/>
          </a:p>
        </p:txBody>
      </p:sp>
      <p:sp>
        <p:nvSpPr>
          <p:cNvPr id="5" name="Espace réservé de la date 4">
            <a:extLst>
              <a:ext uri="{FF2B5EF4-FFF2-40B4-BE49-F238E27FC236}">
                <a16:creationId xmlns:a16="http://schemas.microsoft.com/office/drawing/2014/main" id="{80B8FF5E-2938-96A1-460B-FD08207A154F}"/>
              </a:ext>
            </a:extLst>
          </p:cNvPr>
          <p:cNvSpPr>
            <a:spLocks noGrp="1"/>
          </p:cNvSpPr>
          <p:nvPr>
            <p:ph type="dt" idx="11"/>
          </p:nvPr>
        </p:nvSpPr>
        <p:spPr/>
        <p:txBody>
          <a:bodyPr/>
          <a:lstStyle/>
          <a:p>
            <a:fld id="{F259003D-CE37-4A0F-B3CB-7DD12017C0AE}" type="datetime1">
              <a:rPr lang="fr-FR" smtClean="0"/>
              <a:t>26/02/2026</a:t>
            </a:fld>
            <a:endParaRPr lang="fr-FR"/>
          </a:p>
        </p:txBody>
      </p:sp>
      <p:sp>
        <p:nvSpPr>
          <p:cNvPr id="6" name="Espace réservé du pied de page 5">
            <a:extLst>
              <a:ext uri="{FF2B5EF4-FFF2-40B4-BE49-F238E27FC236}">
                <a16:creationId xmlns:a16="http://schemas.microsoft.com/office/drawing/2014/main" id="{DFB282A1-D85D-47AC-D07E-8638ECE69A63}"/>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77B5F801-874F-B621-709F-A4E419D54E15}"/>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58602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BB876-A1C2-3AAF-F11E-48AD478655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5F9341-11A0-9C72-69D3-45A78D6DA52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5CAC962B-2F63-D610-A5FB-9A940BCB35E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E6BD331-4689-D8FA-4EB5-8152E0955049}"/>
              </a:ext>
            </a:extLst>
          </p:cNvPr>
          <p:cNvSpPr>
            <a:spLocks noGrp="1"/>
          </p:cNvSpPr>
          <p:nvPr>
            <p:ph type="sldNum" sz="quarter" idx="10"/>
          </p:nvPr>
        </p:nvSpPr>
        <p:spPr/>
        <p:txBody>
          <a:bodyPr/>
          <a:lstStyle/>
          <a:p>
            <a:fld id="{AABAA54E-1017-465E-8032-1674A3F1EB5B}" type="slidenum">
              <a:rPr lang="fr-FR" smtClean="0"/>
              <a:t>8</a:t>
            </a:fld>
            <a:endParaRPr lang="fr-FR"/>
          </a:p>
        </p:txBody>
      </p:sp>
      <p:sp>
        <p:nvSpPr>
          <p:cNvPr id="5" name="Espace réservé de la date 4">
            <a:extLst>
              <a:ext uri="{FF2B5EF4-FFF2-40B4-BE49-F238E27FC236}">
                <a16:creationId xmlns:a16="http://schemas.microsoft.com/office/drawing/2014/main" id="{66197C01-B0E2-8EF0-E249-1535FDE172D4}"/>
              </a:ext>
            </a:extLst>
          </p:cNvPr>
          <p:cNvSpPr>
            <a:spLocks noGrp="1"/>
          </p:cNvSpPr>
          <p:nvPr>
            <p:ph type="dt" idx="11"/>
          </p:nvPr>
        </p:nvSpPr>
        <p:spPr/>
        <p:txBody>
          <a:bodyPr/>
          <a:lstStyle/>
          <a:p>
            <a:fld id="{3F23DA00-45CF-4007-A32A-D043F0A90911}" type="datetime1">
              <a:rPr lang="fr-FR" smtClean="0"/>
              <a:t>26/02/2026</a:t>
            </a:fld>
            <a:endParaRPr lang="fr-FR"/>
          </a:p>
        </p:txBody>
      </p:sp>
      <p:sp>
        <p:nvSpPr>
          <p:cNvPr id="6" name="Espace réservé du pied de page 5">
            <a:extLst>
              <a:ext uri="{FF2B5EF4-FFF2-40B4-BE49-F238E27FC236}">
                <a16:creationId xmlns:a16="http://schemas.microsoft.com/office/drawing/2014/main" id="{9033E82E-A070-8DDA-19F9-B9F3F55A7672}"/>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CA4BFD0E-411C-5223-C530-D1FF08DC8D23}"/>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4193205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D970E-BD30-EB56-86D5-A7D17803386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B5522BD-DBEA-6C9D-7C36-F6F5F8BD60F7}"/>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F519E7F2-CD09-1B18-5C73-24C929A00D7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320D48B-9C8E-B28F-0416-237E516CA9E9}"/>
              </a:ext>
            </a:extLst>
          </p:cNvPr>
          <p:cNvSpPr>
            <a:spLocks noGrp="1"/>
          </p:cNvSpPr>
          <p:nvPr>
            <p:ph type="sldNum" sz="quarter" idx="10"/>
          </p:nvPr>
        </p:nvSpPr>
        <p:spPr/>
        <p:txBody>
          <a:bodyPr/>
          <a:lstStyle/>
          <a:p>
            <a:fld id="{AABAA54E-1017-465E-8032-1674A3F1EB5B}" type="slidenum">
              <a:rPr lang="fr-FR" smtClean="0"/>
              <a:t>9</a:t>
            </a:fld>
            <a:endParaRPr lang="fr-FR"/>
          </a:p>
        </p:txBody>
      </p:sp>
      <p:sp>
        <p:nvSpPr>
          <p:cNvPr id="5" name="Espace réservé de la date 4">
            <a:extLst>
              <a:ext uri="{FF2B5EF4-FFF2-40B4-BE49-F238E27FC236}">
                <a16:creationId xmlns:a16="http://schemas.microsoft.com/office/drawing/2014/main" id="{4A553F83-D87F-BD79-FDF4-14F01826044A}"/>
              </a:ext>
            </a:extLst>
          </p:cNvPr>
          <p:cNvSpPr>
            <a:spLocks noGrp="1"/>
          </p:cNvSpPr>
          <p:nvPr>
            <p:ph type="dt" idx="11"/>
          </p:nvPr>
        </p:nvSpPr>
        <p:spPr/>
        <p:txBody>
          <a:bodyPr/>
          <a:lstStyle/>
          <a:p>
            <a:fld id="{D5C0AB9D-8392-4ABA-8119-33F2605572EC}" type="datetime1">
              <a:rPr lang="fr-FR" smtClean="0"/>
              <a:t>26/02/2026</a:t>
            </a:fld>
            <a:endParaRPr lang="fr-FR"/>
          </a:p>
        </p:txBody>
      </p:sp>
      <p:sp>
        <p:nvSpPr>
          <p:cNvPr id="6" name="Espace réservé du pied de page 5">
            <a:extLst>
              <a:ext uri="{FF2B5EF4-FFF2-40B4-BE49-F238E27FC236}">
                <a16:creationId xmlns:a16="http://schemas.microsoft.com/office/drawing/2014/main" id="{860A0D4B-D741-3F12-FB9F-24903FE5FD63}"/>
              </a:ext>
            </a:extLst>
          </p:cNvPr>
          <p:cNvSpPr>
            <a:spLocks noGrp="1"/>
          </p:cNvSpPr>
          <p:nvPr>
            <p:ph type="ftr" sz="quarter" idx="12"/>
          </p:nvPr>
        </p:nvSpPr>
        <p:spPr/>
        <p:txBody>
          <a:bodyPr/>
          <a:lstStyle/>
          <a:p>
            <a:r>
              <a:rPr lang="fr-FR" dirty="0"/>
              <a:t>Formation n°1_le fonctionnement des 3 organes de gestion</a:t>
            </a:r>
          </a:p>
        </p:txBody>
      </p:sp>
      <p:sp>
        <p:nvSpPr>
          <p:cNvPr id="7" name="Espace réservé de l'en-tête 6">
            <a:extLst>
              <a:ext uri="{FF2B5EF4-FFF2-40B4-BE49-F238E27FC236}">
                <a16:creationId xmlns:a16="http://schemas.microsoft.com/office/drawing/2014/main" id="{02B67675-35B9-1372-BA4F-9AA925416FFC}"/>
              </a:ext>
            </a:extLst>
          </p:cNvPr>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210628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AA8D215-F975-4D71-B9E6-EC7C103668DF}" type="datetime1">
              <a:rPr lang="fr-FR" smtClean="0"/>
              <a:t>26/02/2026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281732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CC9925B-4054-4952-99C4-51759FB94960}" type="datetime1">
              <a:rPr lang="fr-FR" smtClean="0"/>
              <a:t>26/02/2026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46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E7EC429-D6C4-4A41-A896-301FB1777491}" type="datetime1">
              <a:rPr lang="fr-FR" smtClean="0"/>
              <a:t>26/02/2026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107366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369332"/>
          </a:xfrm>
          <a:prstGeom prst="rect">
            <a:avLst/>
          </a:prstGeo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609600" y="1600202"/>
            <a:ext cx="5384800" cy="276999"/>
          </a:xfrm>
          <a:prstGeom prst="rect">
            <a:avLst/>
          </a:prstGeom>
        </p:spPr>
        <p:txBody>
          <a:bodyPr/>
          <a:lstStyle/>
          <a:p>
            <a:pPr lvl="0"/>
            <a:endParaRPr lang="fr-FR" noProof="0"/>
          </a:p>
        </p:txBody>
      </p:sp>
      <p:sp>
        <p:nvSpPr>
          <p:cNvPr id="4" name="Espace réservé du texte 3"/>
          <p:cNvSpPr>
            <a:spLocks noGrp="1"/>
          </p:cNvSpPr>
          <p:nvPr>
            <p:ph type="body" sz="half" idx="2"/>
          </p:nvPr>
        </p:nvSpPr>
        <p:spPr>
          <a:xfrm>
            <a:off x="6197600" y="1600203"/>
            <a:ext cx="5384800" cy="166199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a:xfrm>
            <a:off x="838200" y="6356352"/>
            <a:ext cx="2743200" cy="276999"/>
          </a:xfrm>
          <a:prstGeom prst="rect">
            <a:avLst/>
          </a:prstGeom>
        </p:spPr>
        <p:txBody>
          <a:bodyPr/>
          <a:lstStyle>
            <a:lvl1pPr>
              <a:defRPr/>
            </a:lvl1pPr>
          </a:lstStyle>
          <a:p>
            <a:pPr>
              <a:defRPr/>
            </a:pPr>
            <a:fld id="{3B4BEF69-0F39-4488-B4E1-46E24453F451}" type="datetime1">
              <a:rPr lang="fr-FR" altLang="fr-FR" smtClean="0"/>
              <a:t>26/02/2026</a:t>
            </a:fld>
            <a:endParaRPr lang="fr-FR" altLang="fr-FR"/>
          </a:p>
        </p:txBody>
      </p:sp>
      <p:sp>
        <p:nvSpPr>
          <p:cNvPr id="6" name="Espace réservé du pied de page 4"/>
          <p:cNvSpPr>
            <a:spLocks noGrp="1"/>
          </p:cNvSpPr>
          <p:nvPr>
            <p:ph type="ftr" sz="quarter" idx="11"/>
          </p:nvPr>
        </p:nvSpPr>
        <p:spPr>
          <a:xfrm>
            <a:off x="4038600" y="6356352"/>
            <a:ext cx="4114800" cy="276999"/>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8610600" y="6356352"/>
            <a:ext cx="2743200" cy="138499"/>
          </a:xfrm>
          <a:prstGeom prst="rect">
            <a:avLst/>
          </a:prstGeom>
        </p:spPr>
        <p:txBody>
          <a:bodyPr/>
          <a:lstStyle>
            <a:lvl1pPr>
              <a:defRPr/>
            </a:lvl1pPr>
          </a:lstStyle>
          <a:p>
            <a:pPr>
              <a:defRPr/>
            </a:pPr>
            <a:fld id="{B5E09269-489A-4AFA-A7A2-6D2B32B89793}" type="slidenum">
              <a:rPr lang="fr-FR" altLang="fr-FR"/>
              <a:pPr>
                <a:defRPr/>
              </a:pPr>
              <a:t>‹N°›</a:t>
            </a:fld>
            <a:endParaRPr lang="fr-FR" altLang="fr-FR"/>
          </a:p>
        </p:txBody>
      </p:sp>
    </p:spTree>
    <p:extLst>
      <p:ext uri="{BB962C8B-B14F-4D97-AF65-F5344CB8AC3E}">
        <p14:creationId xmlns:p14="http://schemas.microsoft.com/office/powerpoint/2010/main" val="596155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65310" y="1037032"/>
            <a:ext cx="10061380" cy="553998"/>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5901111-8F03-4F7D-A747-4D8EF240EE64}" type="datetime1">
              <a:rPr lang="fr-FR" smtClean="0"/>
              <a:t>26/02/2026</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3036397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800" b="0" i="0" u="sng">
                <a:solidFill>
                  <a:schemeClr val="tx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64A234B-D094-46E6-A218-BF22180B551C}" type="datetime1">
              <a:rPr lang="fr-FR" smtClean="0"/>
              <a:t>26/02/2026</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725299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06400" y="176784"/>
            <a:ext cx="1036320" cy="1168908"/>
          </a:xfrm>
          <a:prstGeom prst="rect">
            <a:avLst/>
          </a:prstGeom>
        </p:spPr>
      </p:pic>
      <p:pic>
        <p:nvPicPr>
          <p:cNvPr id="17" name="bg object 17"/>
          <p:cNvPicPr/>
          <p:nvPr/>
        </p:nvPicPr>
        <p:blipFill>
          <a:blip r:embed="rId3" cstate="print"/>
          <a:stretch>
            <a:fillRect/>
          </a:stretch>
        </p:blipFill>
        <p:spPr>
          <a:xfrm>
            <a:off x="10828527" y="6297167"/>
            <a:ext cx="489711" cy="411480"/>
          </a:xfrm>
          <a:prstGeom prst="rect">
            <a:avLst/>
          </a:prstGeom>
        </p:spPr>
      </p:pic>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4F65A1D-3759-4585-AF49-04073756A352}" type="datetime1">
              <a:rPr lang="fr-FR" smtClean="0"/>
              <a:t>26/02/2026</a:t>
            </a:fld>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1539023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CDCA1082-8471-404E-9B83-7396B826B8A4}" type="datetime1">
              <a:rPr lang="fr-FR" smtClean="0"/>
              <a:t>26/02/2026</a:t>
            </a:fld>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321130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5C0305DE-83FE-42D7-8FD8-30497361ED00}" type="datetime1">
              <a:rPr lang="fr-FR" smtClean="0"/>
              <a:t>26/02/2026</a:t>
            </a:fld>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667165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916" y="2130155"/>
            <a:ext cx="10364168" cy="778803"/>
          </a:xfrm>
          <a:prstGeom prst="rect">
            <a:avLst/>
          </a:prstGeom>
        </p:spPr>
        <p:txBody>
          <a:bodyPr/>
          <a:lstStyle>
            <a:lvl1pPr>
              <a:defRPr sz="5061">
                <a:latin typeface="Arial Rounded MT Bold" pitchFamily="34" charset="0"/>
              </a:defRPr>
            </a:lvl1pPr>
          </a:lstStyle>
          <a:p>
            <a:r>
              <a:rPr lang="fr-FR"/>
              <a:t>Modifiez le style du titre</a:t>
            </a:r>
          </a:p>
        </p:txBody>
      </p:sp>
      <p:sp>
        <p:nvSpPr>
          <p:cNvPr id="3" name="Sous-titre 2"/>
          <p:cNvSpPr>
            <a:spLocks noGrp="1"/>
          </p:cNvSpPr>
          <p:nvPr>
            <p:ph type="subTitle" idx="1"/>
          </p:nvPr>
        </p:nvSpPr>
        <p:spPr>
          <a:xfrm>
            <a:off x="1829322" y="3886499"/>
            <a:ext cx="8533357" cy="432747"/>
          </a:xfrm>
          <a:prstGeom prst="rect">
            <a:avLst/>
          </a:prstGeom>
        </p:spPr>
        <p:txBody>
          <a:bodyPr/>
          <a:lstStyle>
            <a:lvl1pPr marL="0" indent="0" algn="ctr">
              <a:buNone/>
              <a:defRPr sz="2812">
                <a:latin typeface="Arial Rounded MT Bold" pitchFamily="34" charset="0"/>
              </a:defRPr>
            </a:lvl1pPr>
            <a:lvl2pPr marL="321366" indent="0" algn="ctr">
              <a:buNone/>
              <a:defRPr/>
            </a:lvl2pPr>
            <a:lvl3pPr marL="642732" indent="0" algn="ctr">
              <a:buNone/>
              <a:defRPr/>
            </a:lvl3pPr>
            <a:lvl4pPr marL="964098" indent="0" algn="ctr">
              <a:buNone/>
              <a:defRPr/>
            </a:lvl4pPr>
            <a:lvl5pPr marL="1285464" indent="0" algn="ctr">
              <a:buNone/>
              <a:defRPr/>
            </a:lvl5pPr>
            <a:lvl6pPr marL="1606829" indent="0" algn="ctr">
              <a:buNone/>
              <a:defRPr/>
            </a:lvl6pPr>
            <a:lvl7pPr marL="1928195" indent="0" algn="ctr">
              <a:buNone/>
              <a:defRPr/>
            </a:lvl7pPr>
            <a:lvl8pPr marL="2249561" indent="0" algn="ctr">
              <a:buNone/>
              <a:defRPr/>
            </a:lvl8pPr>
            <a:lvl9pPr marL="2570927" indent="0" algn="ctr">
              <a:buNone/>
              <a:defRPr/>
            </a:lvl9pPr>
          </a:lstStyle>
          <a:p>
            <a:r>
              <a:rPr lang="fr-FR" dirty="0"/>
              <a:t>Modifiez le style des sous-titres du masque</a:t>
            </a:r>
          </a:p>
        </p:txBody>
      </p:sp>
    </p:spTree>
    <p:extLst>
      <p:ext uri="{BB962C8B-B14F-4D97-AF65-F5344CB8AC3E}">
        <p14:creationId xmlns:p14="http://schemas.microsoft.com/office/powerpoint/2010/main" val="318508557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369332"/>
          </a:xfrm>
          <a:prstGeom prst="rect">
            <a:avLst/>
          </a:prstGeo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609600" y="1600202"/>
            <a:ext cx="5384800" cy="276999"/>
          </a:xfrm>
          <a:prstGeom prst="rect">
            <a:avLst/>
          </a:prstGeom>
        </p:spPr>
        <p:txBody>
          <a:bodyPr/>
          <a:lstStyle/>
          <a:p>
            <a:pPr lvl="0"/>
            <a:endParaRPr lang="fr-FR" noProof="0"/>
          </a:p>
        </p:txBody>
      </p:sp>
      <p:sp>
        <p:nvSpPr>
          <p:cNvPr id="4" name="Espace réservé du texte 3"/>
          <p:cNvSpPr>
            <a:spLocks noGrp="1"/>
          </p:cNvSpPr>
          <p:nvPr>
            <p:ph type="body" sz="half" idx="2"/>
          </p:nvPr>
        </p:nvSpPr>
        <p:spPr>
          <a:xfrm>
            <a:off x="6197600" y="1600203"/>
            <a:ext cx="5384800" cy="138499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a:xfrm>
            <a:off x="838200" y="6356352"/>
            <a:ext cx="2743200" cy="276999"/>
          </a:xfrm>
          <a:prstGeom prst="rect">
            <a:avLst/>
          </a:prstGeom>
        </p:spPr>
        <p:txBody>
          <a:bodyPr/>
          <a:lstStyle>
            <a:lvl1pPr>
              <a:defRPr/>
            </a:lvl1pPr>
          </a:lstStyle>
          <a:p>
            <a:pPr>
              <a:defRPr/>
            </a:pPr>
            <a:fld id="{E165AC98-450C-4B19-81A4-66B7C9C43D2C}" type="datetime1">
              <a:rPr lang="fr-FR" altLang="fr-FR" smtClean="0"/>
              <a:t>26/02/2026</a:t>
            </a:fld>
            <a:endParaRPr lang="fr-FR" altLang="fr-FR"/>
          </a:p>
        </p:txBody>
      </p:sp>
      <p:sp>
        <p:nvSpPr>
          <p:cNvPr id="6" name="Espace réservé du pied de page 4"/>
          <p:cNvSpPr>
            <a:spLocks noGrp="1"/>
          </p:cNvSpPr>
          <p:nvPr>
            <p:ph type="ftr" sz="quarter" idx="11"/>
          </p:nvPr>
        </p:nvSpPr>
        <p:spPr>
          <a:xfrm>
            <a:off x="4038600" y="6356352"/>
            <a:ext cx="4114800" cy="276999"/>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8610600" y="6356352"/>
            <a:ext cx="2743200" cy="138499"/>
          </a:xfrm>
          <a:prstGeom prst="rect">
            <a:avLst/>
          </a:prstGeom>
        </p:spPr>
        <p:txBody>
          <a:bodyPr/>
          <a:lstStyle>
            <a:lvl1pPr>
              <a:defRPr/>
            </a:lvl1pPr>
          </a:lstStyle>
          <a:p>
            <a:pPr>
              <a:defRPr/>
            </a:pPr>
            <a:fld id="{B5E09269-489A-4AFA-A7A2-6D2B32B89793}" type="slidenum">
              <a:rPr lang="fr-FR" altLang="fr-FR"/>
              <a:pPr>
                <a:defRPr/>
              </a:pPr>
              <a:t>‹N°›</a:t>
            </a:fld>
            <a:endParaRPr lang="fr-FR" altLang="fr-FR"/>
          </a:p>
        </p:txBody>
      </p:sp>
    </p:spTree>
    <p:extLst>
      <p:ext uri="{BB962C8B-B14F-4D97-AF65-F5344CB8AC3E}">
        <p14:creationId xmlns:p14="http://schemas.microsoft.com/office/powerpoint/2010/main" val="414448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624528C-D9CB-4D19-A777-899D38D9AB01}" type="datetime1">
              <a:rPr lang="fr-FR" smtClean="0"/>
              <a:t>26/02/2026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2963436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65310" y="1037032"/>
            <a:ext cx="10061380" cy="553998"/>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F5CDD90-09AC-4FFE-A20C-8EC60FC03A3E}" type="datetime1">
              <a:rPr lang="fr-FR" smtClean="0"/>
              <a:t>26/02/2026</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412468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800" b="0" i="0" u="sng">
                <a:solidFill>
                  <a:schemeClr val="tx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7074D35-D963-46FE-AACA-C606018604DC}" type="datetime1">
              <a:rPr lang="fr-FR" smtClean="0"/>
              <a:t>26/02/2026</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071796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06400" y="176784"/>
            <a:ext cx="1036320" cy="1168908"/>
          </a:xfrm>
          <a:prstGeom prst="rect">
            <a:avLst/>
          </a:prstGeom>
        </p:spPr>
      </p:pic>
      <p:pic>
        <p:nvPicPr>
          <p:cNvPr id="17" name="bg object 17"/>
          <p:cNvPicPr/>
          <p:nvPr/>
        </p:nvPicPr>
        <p:blipFill>
          <a:blip r:embed="rId3" cstate="print"/>
          <a:stretch>
            <a:fillRect/>
          </a:stretch>
        </p:blipFill>
        <p:spPr>
          <a:xfrm>
            <a:off x="10828527" y="6297167"/>
            <a:ext cx="489711" cy="411480"/>
          </a:xfrm>
          <a:prstGeom prst="rect">
            <a:avLst/>
          </a:prstGeom>
        </p:spPr>
      </p:pic>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43996A7-DC8D-4395-893C-40D18FA4ED83}" type="datetime1">
              <a:rPr lang="fr-FR" smtClean="0"/>
              <a:t>26/02/2026</a:t>
            </a:fld>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3549041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01815AF-0A3C-4753-A071-21343AFDD4A4}" type="datetime1">
              <a:rPr lang="fr-FR" smtClean="0"/>
              <a:t>26/02/2026</a:t>
            </a:fld>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818424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381D769-EA4A-423D-9A74-3A14854D12BF}" type="datetime1">
              <a:rPr lang="fr-FR" smtClean="0"/>
              <a:t>26/02/2026</a:t>
            </a:fld>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977431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916" y="2130155"/>
            <a:ext cx="10364168" cy="778803"/>
          </a:xfrm>
          <a:prstGeom prst="rect">
            <a:avLst/>
          </a:prstGeom>
        </p:spPr>
        <p:txBody>
          <a:bodyPr/>
          <a:lstStyle>
            <a:lvl1pPr>
              <a:defRPr sz="5061">
                <a:latin typeface="Arial Rounded MT Bold" pitchFamily="34" charset="0"/>
              </a:defRPr>
            </a:lvl1pPr>
          </a:lstStyle>
          <a:p>
            <a:r>
              <a:rPr lang="fr-FR"/>
              <a:t>Modifiez le style du titre</a:t>
            </a:r>
          </a:p>
        </p:txBody>
      </p:sp>
      <p:sp>
        <p:nvSpPr>
          <p:cNvPr id="3" name="Sous-titre 2"/>
          <p:cNvSpPr>
            <a:spLocks noGrp="1"/>
          </p:cNvSpPr>
          <p:nvPr>
            <p:ph type="subTitle" idx="1"/>
          </p:nvPr>
        </p:nvSpPr>
        <p:spPr>
          <a:xfrm>
            <a:off x="1829322" y="3886499"/>
            <a:ext cx="8533357" cy="432747"/>
          </a:xfrm>
          <a:prstGeom prst="rect">
            <a:avLst/>
          </a:prstGeom>
        </p:spPr>
        <p:txBody>
          <a:bodyPr/>
          <a:lstStyle>
            <a:lvl1pPr marL="0" indent="0" algn="ctr">
              <a:buNone/>
              <a:defRPr sz="2812">
                <a:latin typeface="Arial Rounded MT Bold" pitchFamily="34" charset="0"/>
              </a:defRPr>
            </a:lvl1pPr>
            <a:lvl2pPr marL="321366" indent="0" algn="ctr">
              <a:buNone/>
              <a:defRPr/>
            </a:lvl2pPr>
            <a:lvl3pPr marL="642732" indent="0" algn="ctr">
              <a:buNone/>
              <a:defRPr/>
            </a:lvl3pPr>
            <a:lvl4pPr marL="964098" indent="0" algn="ctr">
              <a:buNone/>
              <a:defRPr/>
            </a:lvl4pPr>
            <a:lvl5pPr marL="1285464" indent="0" algn="ctr">
              <a:buNone/>
              <a:defRPr/>
            </a:lvl5pPr>
            <a:lvl6pPr marL="1606829" indent="0" algn="ctr">
              <a:buNone/>
              <a:defRPr/>
            </a:lvl6pPr>
            <a:lvl7pPr marL="1928195" indent="0" algn="ctr">
              <a:buNone/>
              <a:defRPr/>
            </a:lvl7pPr>
            <a:lvl8pPr marL="2249561" indent="0" algn="ctr">
              <a:buNone/>
              <a:defRPr/>
            </a:lvl8pPr>
            <a:lvl9pPr marL="2570927" indent="0" algn="ctr">
              <a:buNone/>
              <a:defRPr/>
            </a:lvl9pPr>
          </a:lstStyle>
          <a:p>
            <a:r>
              <a:rPr lang="fr-FR" dirty="0"/>
              <a:t>Modifiez le style des sous-titres du masque</a:t>
            </a:r>
          </a:p>
        </p:txBody>
      </p:sp>
    </p:spTree>
    <p:extLst>
      <p:ext uri="{BB962C8B-B14F-4D97-AF65-F5344CB8AC3E}">
        <p14:creationId xmlns:p14="http://schemas.microsoft.com/office/powerpoint/2010/main" val="2085573042"/>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369332"/>
          </a:xfrm>
          <a:prstGeom prst="rect">
            <a:avLst/>
          </a:prstGeo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609600" y="1600202"/>
            <a:ext cx="5384800" cy="276999"/>
          </a:xfrm>
          <a:prstGeom prst="rect">
            <a:avLst/>
          </a:prstGeom>
        </p:spPr>
        <p:txBody>
          <a:bodyPr/>
          <a:lstStyle/>
          <a:p>
            <a:pPr lvl="0"/>
            <a:endParaRPr lang="fr-FR" noProof="0"/>
          </a:p>
        </p:txBody>
      </p:sp>
      <p:sp>
        <p:nvSpPr>
          <p:cNvPr id="4" name="Espace réservé du texte 3"/>
          <p:cNvSpPr>
            <a:spLocks noGrp="1"/>
          </p:cNvSpPr>
          <p:nvPr>
            <p:ph type="body" sz="half" idx="2"/>
          </p:nvPr>
        </p:nvSpPr>
        <p:spPr>
          <a:xfrm>
            <a:off x="6197600" y="1600203"/>
            <a:ext cx="5384800" cy="138499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a:xfrm>
            <a:off x="838200" y="6356352"/>
            <a:ext cx="2743200" cy="276999"/>
          </a:xfrm>
          <a:prstGeom prst="rect">
            <a:avLst/>
          </a:prstGeom>
        </p:spPr>
        <p:txBody>
          <a:bodyPr/>
          <a:lstStyle>
            <a:lvl1pPr>
              <a:defRPr/>
            </a:lvl1pPr>
          </a:lstStyle>
          <a:p>
            <a:pPr>
              <a:defRPr/>
            </a:pPr>
            <a:fld id="{159EA07F-1C9D-4F0B-AC85-4B7D1A2001CE}" type="datetime1">
              <a:rPr lang="fr-FR" altLang="fr-FR" smtClean="0"/>
              <a:t>26/02/2026</a:t>
            </a:fld>
            <a:endParaRPr lang="fr-FR" altLang="fr-FR"/>
          </a:p>
        </p:txBody>
      </p:sp>
      <p:sp>
        <p:nvSpPr>
          <p:cNvPr id="6" name="Espace réservé du pied de page 4"/>
          <p:cNvSpPr>
            <a:spLocks noGrp="1"/>
          </p:cNvSpPr>
          <p:nvPr>
            <p:ph type="ftr" sz="quarter" idx="11"/>
          </p:nvPr>
        </p:nvSpPr>
        <p:spPr>
          <a:xfrm>
            <a:off x="4038600" y="6356352"/>
            <a:ext cx="4114800" cy="276999"/>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8610600" y="6356352"/>
            <a:ext cx="2743200" cy="138499"/>
          </a:xfrm>
          <a:prstGeom prst="rect">
            <a:avLst/>
          </a:prstGeom>
        </p:spPr>
        <p:txBody>
          <a:bodyPr/>
          <a:lstStyle>
            <a:lvl1pPr>
              <a:defRPr/>
            </a:lvl1pPr>
          </a:lstStyle>
          <a:p>
            <a:pPr>
              <a:defRPr/>
            </a:pPr>
            <a:fld id="{B5E09269-489A-4AFA-A7A2-6D2B32B89793}" type="slidenum">
              <a:rPr lang="fr-FR" altLang="fr-FR"/>
              <a:pPr>
                <a:defRPr/>
              </a:pPr>
              <a:t>‹N°›</a:t>
            </a:fld>
            <a:endParaRPr lang="fr-FR" altLang="fr-FR"/>
          </a:p>
        </p:txBody>
      </p:sp>
    </p:spTree>
    <p:extLst>
      <p:ext uri="{BB962C8B-B14F-4D97-AF65-F5344CB8AC3E}">
        <p14:creationId xmlns:p14="http://schemas.microsoft.com/office/powerpoint/2010/main" val="240016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5A35985-6407-4723-80BD-0F4F2D441A8C}" type="datetime1">
              <a:rPr lang="fr-FR" smtClean="0"/>
              <a:t>26/02/2026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63723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E34BA7D-1416-426B-B19B-66EB299ED243}" type="datetime1">
              <a:rPr lang="fr-FR" smtClean="0"/>
              <a:t>26/02/2026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383692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167E962-9EC1-47FF-9C93-D787C233ACE4}" type="datetime1">
              <a:rPr lang="fr-FR" smtClean="0"/>
              <a:t>26/02/2026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204804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0EEE025-7064-4FE3-A2BF-DBB69C0822B2}" type="datetime1">
              <a:rPr lang="fr-FR" smtClean="0"/>
              <a:t>26/02/2026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68813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CDFD1A9-E965-45A8-845D-96D88F71D235}" type="datetime1">
              <a:rPr lang="fr-FR" smtClean="0"/>
              <a:t>26/02/2026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9665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0CF8E0E-2AEE-49BA-B681-67EA2FB0E4E5}" type="datetime1">
              <a:rPr lang="fr-FR" smtClean="0"/>
              <a:t>26/02/2026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356755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3E26017-2F22-4BBD-B89C-8873395390F7}" type="datetime1">
              <a:rPr lang="fr-FR" smtClean="0"/>
              <a:t>26/02/2026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74272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3A31B-C2F4-4777-9364-C4D18D9E8211}" type="datetime1">
              <a:rPr lang="fr-FR" smtClean="0"/>
              <a:t>26/02/2026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F4E30-4F36-4098-97E2-E1F6D838FDE3}" type="slidenum">
              <a:rPr lang="fr-FR" smtClean="0"/>
              <a:t>‹N°›</a:t>
            </a:fld>
            <a:endParaRPr lang="fr-FR"/>
          </a:p>
        </p:txBody>
      </p:sp>
    </p:spTree>
    <p:extLst>
      <p:ext uri="{BB962C8B-B14F-4D97-AF65-F5344CB8AC3E}">
        <p14:creationId xmlns:p14="http://schemas.microsoft.com/office/powerpoint/2010/main" val="903936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7701" y="439292"/>
            <a:ext cx="10756595" cy="369332"/>
          </a:xfrm>
          <a:prstGeom prst="rect">
            <a:avLst/>
          </a:prstGeom>
        </p:spPr>
        <p:txBody>
          <a:bodyPr wrap="square" lIns="0" tIns="0" rIns="0" bIns="0">
            <a:spAutoFit/>
          </a:bodyPr>
          <a:lstStyle>
            <a:lvl1pPr>
              <a:defRPr sz="2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713739" y="1691133"/>
            <a:ext cx="10764520" cy="276999"/>
          </a:xfrm>
          <a:prstGeom prst="rect">
            <a:avLst/>
          </a:prstGeom>
        </p:spPr>
        <p:txBody>
          <a:bodyPr wrap="square" lIns="0" tIns="0" rIns="0" bIns="0">
            <a:spAutoFit/>
          </a:bodyPr>
          <a:lstStyle>
            <a:lvl1pPr>
              <a:defRPr sz="1800" b="0" i="0" u="sng">
                <a:solidFill>
                  <a:schemeClr val="tx1"/>
                </a:solidFill>
                <a:latin typeface="Calibri Light"/>
                <a:cs typeface="Calibri Light"/>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F34DAAE0-5F2B-4C9E-8DD8-D3990B18451F}" type="datetime1">
              <a:rPr lang="fr-FR" smtClean="0"/>
              <a:t>26/02/2026</a:t>
            </a:fld>
            <a:endParaRPr lang="en-US"/>
          </a:p>
        </p:txBody>
      </p:sp>
      <p:sp>
        <p:nvSpPr>
          <p:cNvPr id="6" name="Holder 6"/>
          <p:cNvSpPr>
            <a:spLocks noGrp="1"/>
          </p:cNvSpPr>
          <p:nvPr>
            <p:ph type="sldNum" sz="quarter" idx="7"/>
          </p:nvPr>
        </p:nvSpPr>
        <p:spPr>
          <a:xfrm>
            <a:off x="10924877" y="6466622"/>
            <a:ext cx="358139" cy="141064"/>
          </a:xfrm>
          <a:prstGeom prst="rect">
            <a:avLst/>
          </a:prstGeom>
        </p:spPr>
        <p:txBody>
          <a:bodyPr wrap="square" lIns="0" tIns="0" rIns="0" bIns="0">
            <a:spAutoFit/>
          </a:bodyPr>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34492279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7701" y="439292"/>
            <a:ext cx="10756595" cy="369332"/>
          </a:xfrm>
          <a:prstGeom prst="rect">
            <a:avLst/>
          </a:prstGeom>
        </p:spPr>
        <p:txBody>
          <a:bodyPr wrap="square" lIns="0" tIns="0" rIns="0" bIns="0">
            <a:spAutoFit/>
          </a:bodyPr>
          <a:lstStyle>
            <a:lvl1pPr>
              <a:defRPr sz="2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713739" y="1691133"/>
            <a:ext cx="10764520" cy="276999"/>
          </a:xfrm>
          <a:prstGeom prst="rect">
            <a:avLst/>
          </a:prstGeom>
        </p:spPr>
        <p:txBody>
          <a:bodyPr wrap="square" lIns="0" tIns="0" rIns="0" bIns="0">
            <a:spAutoFit/>
          </a:bodyPr>
          <a:lstStyle>
            <a:lvl1pPr>
              <a:defRPr sz="1800" b="0" i="0" u="sng">
                <a:solidFill>
                  <a:schemeClr val="tx1"/>
                </a:solidFill>
                <a:latin typeface="Calibri Light"/>
                <a:cs typeface="Calibri Light"/>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0E786B07-7C67-4251-B1DE-EB86B96CD691}" type="datetime1">
              <a:rPr lang="fr-FR" smtClean="0"/>
              <a:t>26/02/2026</a:t>
            </a:fld>
            <a:endParaRPr lang="en-US"/>
          </a:p>
        </p:txBody>
      </p:sp>
      <p:sp>
        <p:nvSpPr>
          <p:cNvPr id="6" name="Holder 6"/>
          <p:cNvSpPr>
            <a:spLocks noGrp="1"/>
          </p:cNvSpPr>
          <p:nvPr>
            <p:ph type="sldNum" sz="quarter" idx="7"/>
          </p:nvPr>
        </p:nvSpPr>
        <p:spPr>
          <a:xfrm>
            <a:off x="10924877" y="6466622"/>
            <a:ext cx="358139" cy="141064"/>
          </a:xfrm>
          <a:prstGeom prst="rect">
            <a:avLst/>
          </a:prstGeom>
        </p:spPr>
        <p:txBody>
          <a:bodyPr wrap="square" lIns="0" tIns="0" rIns="0" bIns="0">
            <a:spAutoFit/>
          </a:bodyPr>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860218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doctrine.fr/d/CA/Lyon/2021/C73EFC36669577C13E679"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mailto:Orcod-gestion-locheres@arc-copro.fr"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p:nvPr/>
        </p:nvSpPr>
        <p:spPr>
          <a:xfrm>
            <a:off x="0" y="-1565"/>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endParaRPr lang="fr-FR" sz="2800" b="1" kern="0" dirty="0">
              <a:solidFill>
                <a:schemeClr val="bg1"/>
              </a:solidFill>
              <a:latin typeface="Century Gothic" panose="020B0502020202020204" pitchFamily="34" charset="0"/>
            </a:endParaRPr>
          </a:p>
        </p:txBody>
      </p:sp>
      <p:sp>
        <p:nvSpPr>
          <p:cNvPr id="14" name="Rectangle 13"/>
          <p:cNvSpPr/>
          <p:nvPr/>
        </p:nvSpPr>
        <p:spPr>
          <a:xfrm>
            <a:off x="974438" y="704300"/>
            <a:ext cx="10184974" cy="461665"/>
          </a:xfrm>
          <a:prstGeom prst="rect">
            <a:avLst/>
          </a:prstGeom>
        </p:spPr>
        <p:txBody>
          <a:bodyPr wrap="square">
            <a:spAutoFit/>
          </a:bodyPr>
          <a:lstStyle/>
          <a:p>
            <a:pPr algn="ctr"/>
            <a:r>
              <a:rPr lang="fr-FR" sz="2400" b="1" dirty="0">
                <a:solidFill>
                  <a:srgbClr val="000000"/>
                </a:solidFill>
              </a:rPr>
              <a:t>Comment suivre efficacement les impayés ?</a:t>
            </a:r>
            <a:endParaRPr lang="fr-CA" sz="2400" b="1" kern="0" dirty="0"/>
          </a:p>
        </p:txBody>
      </p:sp>
      <p:sp>
        <p:nvSpPr>
          <p:cNvPr id="17" name="Rectangle 16"/>
          <p:cNvSpPr/>
          <p:nvPr/>
        </p:nvSpPr>
        <p:spPr>
          <a:xfrm>
            <a:off x="3809998" y="3696436"/>
            <a:ext cx="4572000" cy="1200329"/>
          </a:xfrm>
          <a:prstGeom prst="rect">
            <a:avLst/>
          </a:prstGeom>
        </p:spPr>
        <p:txBody>
          <a:bodyPr>
            <a:spAutoFit/>
          </a:bodyPr>
          <a:lstStyle/>
          <a:p>
            <a:pPr lvl="0" algn="ctr"/>
            <a:endParaRPr lang="fr-CA" b="1" kern="0" dirty="0">
              <a:solidFill>
                <a:srgbClr val="FF0000"/>
              </a:solidFill>
              <a:latin typeface="Century Gothic" panose="020B0502020202020204" pitchFamily="34" charset="0"/>
            </a:endParaRPr>
          </a:p>
          <a:p>
            <a:pPr lvl="0" algn="ctr"/>
            <a:endParaRPr lang="fr-CA" b="1" kern="0" dirty="0">
              <a:solidFill>
                <a:srgbClr val="FF0000"/>
              </a:solidFill>
              <a:latin typeface="Century Gothic" panose="020B0502020202020204" pitchFamily="34" charset="0"/>
            </a:endParaRPr>
          </a:p>
          <a:p>
            <a:pPr lvl="0" algn="ctr"/>
            <a:r>
              <a:rPr lang="fr-CA" b="1" kern="0" dirty="0">
                <a:latin typeface="Century Gothic" panose="020B0502020202020204" pitchFamily="34" charset="0"/>
              </a:rPr>
              <a:t>Animation</a:t>
            </a:r>
          </a:p>
          <a:p>
            <a:pPr lvl="0" algn="ctr"/>
            <a:r>
              <a:rPr lang="fr-CA" b="1" kern="0" dirty="0">
                <a:latin typeface="Century Gothic" panose="020B0502020202020204" pitchFamily="34" charset="0"/>
              </a:rPr>
              <a:t>assurée par Inès DAMMAK</a:t>
            </a:r>
            <a:endParaRPr lang="fr-FR" b="1" kern="0" dirty="0">
              <a:latin typeface="Century Gothic" panose="020B0502020202020204" pitchFamily="34" charset="0"/>
            </a:endParaRPr>
          </a:p>
        </p:txBody>
      </p:sp>
      <p:sp>
        <p:nvSpPr>
          <p:cNvPr id="19" name="Rectangle 18"/>
          <p:cNvSpPr/>
          <p:nvPr/>
        </p:nvSpPr>
        <p:spPr>
          <a:xfrm>
            <a:off x="2025838" y="5705031"/>
            <a:ext cx="8741687" cy="338554"/>
          </a:xfrm>
          <a:prstGeom prst="rect">
            <a:avLst/>
          </a:prstGeom>
        </p:spPr>
        <p:txBody>
          <a:bodyPr wrap="square">
            <a:spAutoFit/>
          </a:bodyPr>
          <a:lstStyle/>
          <a:p>
            <a:pPr algn="ctr"/>
            <a:r>
              <a:rPr lang="fr-CA" sz="1600" b="1" kern="0" dirty="0">
                <a:latin typeface="Century Gothic" panose="020B0502020202020204" pitchFamily="34" charset="0"/>
              </a:rPr>
              <a:t>Cette formation est mise en place par l’ARC pour ses adhérents</a:t>
            </a:r>
            <a:endParaRPr lang="fr-FR" sz="1600" b="1" kern="0" dirty="0">
              <a:latin typeface="Century Gothic" panose="020B0502020202020204" pitchFamily="34" charset="0"/>
            </a:endParaRPr>
          </a:p>
        </p:txBody>
      </p:sp>
      <p:pic>
        <p:nvPicPr>
          <p:cNvPr id="20" name="Image 19"/>
          <p:cNvPicPr>
            <a:picLocks noChangeAspect="1"/>
          </p:cNvPicPr>
          <p:nvPr/>
        </p:nvPicPr>
        <p:blipFill>
          <a:blip r:embed="rId3"/>
          <a:stretch>
            <a:fillRect/>
          </a:stretch>
        </p:blipFill>
        <p:spPr>
          <a:xfrm>
            <a:off x="915266" y="5417530"/>
            <a:ext cx="744029" cy="986271"/>
          </a:xfrm>
          <a:prstGeom prst="rect">
            <a:avLst/>
          </a:prstGeom>
        </p:spPr>
      </p:pic>
      <p:sp>
        <p:nvSpPr>
          <p:cNvPr id="3" name="Espace réservé du numéro de diapositive 2"/>
          <p:cNvSpPr>
            <a:spLocks noGrp="1"/>
          </p:cNvSpPr>
          <p:nvPr>
            <p:ph type="sldNum" sz="quarter" idx="12"/>
          </p:nvPr>
        </p:nvSpPr>
        <p:spPr/>
        <p:txBody>
          <a:bodyPr/>
          <a:lstStyle/>
          <a:p>
            <a:fld id="{524F4E30-4F36-4098-97E2-E1F6D838FDE3}" type="slidenum">
              <a:rPr lang="fr-FR" smtClean="0"/>
              <a:t>1</a:t>
            </a:fld>
            <a:endParaRPr lang="fr-FR"/>
          </a:p>
        </p:txBody>
      </p:sp>
      <p:sp>
        <p:nvSpPr>
          <p:cNvPr id="16" name="ZoneTexte 15"/>
          <p:cNvSpPr txBox="1"/>
          <p:nvPr/>
        </p:nvSpPr>
        <p:spPr>
          <a:xfrm>
            <a:off x="1940423" y="-1565"/>
            <a:ext cx="7837714" cy="523220"/>
          </a:xfrm>
          <a:prstGeom prst="rect">
            <a:avLst/>
          </a:prstGeom>
          <a:noFill/>
        </p:spPr>
        <p:txBody>
          <a:bodyPr wrap="square" rtlCol="0">
            <a:spAutoFit/>
          </a:bodyPr>
          <a:lstStyle/>
          <a:p>
            <a:pPr algn="ctr"/>
            <a:r>
              <a:rPr lang="fr-CA" sz="2800" b="1" kern="0" dirty="0">
                <a:solidFill>
                  <a:schemeClr val="bg1"/>
                </a:solidFill>
                <a:latin typeface="Century Gothic" panose="020B0502020202020204" pitchFamily="34" charset="0"/>
              </a:rPr>
              <a:t>FORMATION ADHERENTS ARC</a:t>
            </a:r>
          </a:p>
        </p:txBody>
      </p:sp>
      <p:pic>
        <p:nvPicPr>
          <p:cNvPr id="4" name="Image 3"/>
          <p:cNvPicPr>
            <a:picLocks noChangeAspect="1"/>
          </p:cNvPicPr>
          <p:nvPr/>
        </p:nvPicPr>
        <p:blipFill>
          <a:blip r:embed="rId4"/>
          <a:stretch>
            <a:fillRect/>
          </a:stretch>
        </p:blipFill>
        <p:spPr>
          <a:xfrm>
            <a:off x="4311275" y="1839579"/>
            <a:ext cx="3718737" cy="2082493"/>
          </a:xfrm>
          <a:prstGeom prst="rect">
            <a:avLst/>
          </a:prstGeom>
        </p:spPr>
      </p:pic>
    </p:spTree>
    <p:extLst>
      <p:ext uri="{BB962C8B-B14F-4D97-AF65-F5344CB8AC3E}">
        <p14:creationId xmlns:p14="http://schemas.microsoft.com/office/powerpoint/2010/main" val="360766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EDDCA-9D46-C413-6FCC-6CB1D228DD0F}"/>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8033B501-F610-8C89-4125-202C66EE9CCE}"/>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II. Le suivi des impayés de charges</a:t>
            </a:r>
          </a:p>
        </p:txBody>
      </p:sp>
      <p:sp>
        <p:nvSpPr>
          <p:cNvPr id="6" name="Espace réservé du numéro de diapositive 5">
            <a:extLst>
              <a:ext uri="{FF2B5EF4-FFF2-40B4-BE49-F238E27FC236}">
                <a16:creationId xmlns:a16="http://schemas.microsoft.com/office/drawing/2014/main" id="{6B66B62D-FF49-AE45-CAF2-506A5B385BF8}"/>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10</a:t>
            </a:fld>
            <a:endParaRPr lang="fr-FR" dirty="0"/>
          </a:p>
        </p:txBody>
      </p:sp>
      <p:sp>
        <p:nvSpPr>
          <p:cNvPr id="4" name="ZoneTexte 3">
            <a:extLst>
              <a:ext uri="{FF2B5EF4-FFF2-40B4-BE49-F238E27FC236}">
                <a16:creationId xmlns:a16="http://schemas.microsoft.com/office/drawing/2014/main" id="{003548CE-F6AB-9B73-7AD9-2CA768E6B25C}"/>
              </a:ext>
            </a:extLst>
          </p:cNvPr>
          <p:cNvSpPr txBox="1"/>
          <p:nvPr/>
        </p:nvSpPr>
        <p:spPr>
          <a:xfrm>
            <a:off x="2090058" y="615820"/>
            <a:ext cx="9124594" cy="738664"/>
          </a:xfrm>
          <a:prstGeom prst="rect">
            <a:avLst/>
          </a:prstGeom>
          <a:noFill/>
        </p:spPr>
        <p:txBody>
          <a:bodyPr wrap="square" rtlCol="0">
            <a:spAutoFit/>
          </a:bodyPr>
          <a:lstStyle/>
          <a:p>
            <a:r>
              <a:rPr lang="fr-FR" altLang="fr-FR" sz="2400" b="1" dirty="0">
                <a:solidFill>
                  <a:schemeClr val="accent6">
                    <a:lumMod val="75000"/>
                  </a:schemeClr>
                </a:solidFill>
                <a:latin typeface="Century Gothic" panose="020B0502020202020204" pitchFamily="34" charset="0"/>
              </a:rPr>
              <a:t>Comment analyser un dossier en impayés de charges ?</a:t>
            </a:r>
          </a:p>
          <a:p>
            <a:endParaRPr lang="fr-FR" dirty="0"/>
          </a:p>
        </p:txBody>
      </p:sp>
      <p:sp>
        <p:nvSpPr>
          <p:cNvPr id="5" name="ZoneTexte 4">
            <a:extLst>
              <a:ext uri="{FF2B5EF4-FFF2-40B4-BE49-F238E27FC236}">
                <a16:creationId xmlns:a16="http://schemas.microsoft.com/office/drawing/2014/main" id="{4EA83100-D08E-B2FC-2580-FF3DB165CD71}"/>
              </a:ext>
            </a:extLst>
          </p:cNvPr>
          <p:cNvSpPr txBox="1"/>
          <p:nvPr/>
        </p:nvSpPr>
        <p:spPr>
          <a:xfrm>
            <a:off x="470475" y="3894403"/>
            <a:ext cx="5211868" cy="2308324"/>
          </a:xfrm>
          <a:prstGeom prst="rect">
            <a:avLst/>
          </a:prstGeom>
          <a:noFill/>
        </p:spPr>
        <p:txBody>
          <a:bodyPr wrap="square" rtlCol="0">
            <a:spAutoFit/>
          </a:bodyPr>
          <a:lstStyle/>
          <a:p>
            <a:r>
              <a:rPr lang="fr-FR" b="1" dirty="0">
                <a:solidFill>
                  <a:schemeClr val="tx2">
                    <a:lumMod val="75000"/>
                    <a:lumOff val="25000"/>
                  </a:schemeClr>
                </a:solidFill>
                <a:latin typeface="Century Gothic" panose="020B0502020202020204" pitchFamily="34" charset="0"/>
              </a:rPr>
              <a:t>Vérifier les frais et honoraires imputés</a:t>
            </a:r>
          </a:p>
          <a:p>
            <a:r>
              <a:rPr lang="fr-FR" dirty="0">
                <a:latin typeface="Century Gothic" panose="020B0502020202020204" pitchFamily="34" charset="0"/>
              </a:rPr>
              <a:t>Faire le point sur les </a:t>
            </a:r>
            <a:r>
              <a:rPr lang="fr-FR" b="1" dirty="0">
                <a:latin typeface="Century Gothic" panose="020B0502020202020204" pitchFamily="34" charset="0"/>
              </a:rPr>
              <a:t>frais de relance, honoraires et frais de recouvrement</a:t>
            </a:r>
            <a:r>
              <a:rPr lang="fr-FR" dirty="0">
                <a:latin typeface="Century Gothic" panose="020B0502020202020204" pitchFamily="34" charset="0"/>
              </a:rPr>
              <a:t> déjà facturés au copropriétaire.</a:t>
            </a:r>
            <a:br>
              <a:rPr lang="fr-FR" dirty="0">
                <a:latin typeface="Century Gothic" panose="020B0502020202020204" pitchFamily="34" charset="0"/>
              </a:rPr>
            </a:br>
            <a:r>
              <a:rPr lang="fr-FR" u="sng" dirty="0">
                <a:latin typeface="Century Gothic" panose="020B0502020202020204" pitchFamily="34" charset="0"/>
              </a:rPr>
              <a:t>Ces frais doivent être </a:t>
            </a:r>
            <a:r>
              <a:rPr lang="fr-FR" b="1" u="sng" dirty="0">
                <a:latin typeface="Century Gothic" panose="020B0502020202020204" pitchFamily="34" charset="0"/>
              </a:rPr>
              <a:t>justifiés, proportionnés et prévus au contrat</a:t>
            </a:r>
            <a:r>
              <a:rPr lang="fr-FR" u="sng" dirty="0">
                <a:latin typeface="Century Gothic" panose="020B0502020202020204" pitchFamily="34" charset="0"/>
              </a:rPr>
              <a:t> </a:t>
            </a:r>
            <a:r>
              <a:rPr lang="fr-FR" dirty="0">
                <a:latin typeface="Century Gothic" panose="020B0502020202020204" pitchFamily="34" charset="0"/>
              </a:rPr>
              <a:t>pour être </a:t>
            </a:r>
            <a:r>
              <a:rPr lang="fr-FR" b="1" dirty="0">
                <a:latin typeface="Century Gothic" panose="020B0502020202020204" pitchFamily="34" charset="0"/>
              </a:rPr>
              <a:t>acceptés par le juge</a:t>
            </a:r>
            <a:r>
              <a:rPr lang="fr-FR" dirty="0">
                <a:latin typeface="Century Gothic" panose="020B0502020202020204" pitchFamily="34" charset="0"/>
              </a:rPr>
              <a:t>.</a:t>
            </a:r>
          </a:p>
          <a:p>
            <a:endParaRPr lang="fr-FR" dirty="0"/>
          </a:p>
        </p:txBody>
      </p:sp>
      <p:pic>
        <p:nvPicPr>
          <p:cNvPr id="7" name="Image 6">
            <a:extLst>
              <a:ext uri="{FF2B5EF4-FFF2-40B4-BE49-F238E27FC236}">
                <a16:creationId xmlns:a16="http://schemas.microsoft.com/office/drawing/2014/main" id="{CA242244-D83B-1A70-9DD6-FB3A37D23253}"/>
              </a:ext>
            </a:extLst>
          </p:cNvPr>
          <p:cNvPicPr>
            <a:picLocks noChangeAspect="1"/>
          </p:cNvPicPr>
          <p:nvPr/>
        </p:nvPicPr>
        <p:blipFill>
          <a:blip r:embed="rId3"/>
          <a:stretch>
            <a:fillRect/>
          </a:stretch>
        </p:blipFill>
        <p:spPr>
          <a:xfrm>
            <a:off x="386499" y="1333861"/>
            <a:ext cx="5517358" cy="2560542"/>
          </a:xfrm>
          <a:prstGeom prst="rect">
            <a:avLst/>
          </a:prstGeom>
        </p:spPr>
      </p:pic>
      <p:sp>
        <p:nvSpPr>
          <p:cNvPr id="8" name="ZoneTexte 7">
            <a:extLst>
              <a:ext uri="{FF2B5EF4-FFF2-40B4-BE49-F238E27FC236}">
                <a16:creationId xmlns:a16="http://schemas.microsoft.com/office/drawing/2014/main" id="{54730BF9-11CF-84B8-BBE5-04863F72170D}"/>
              </a:ext>
            </a:extLst>
          </p:cNvPr>
          <p:cNvSpPr txBox="1"/>
          <p:nvPr/>
        </p:nvSpPr>
        <p:spPr>
          <a:xfrm>
            <a:off x="5903856" y="1240811"/>
            <a:ext cx="6039327" cy="2970044"/>
          </a:xfrm>
          <a:prstGeom prst="rect">
            <a:avLst/>
          </a:prstGeom>
          <a:noFill/>
        </p:spPr>
        <p:txBody>
          <a:bodyPr wrap="square" rtlCol="0">
            <a:spAutoFit/>
          </a:bodyPr>
          <a:lstStyle/>
          <a:p>
            <a:r>
              <a:rPr lang="fr-FR" b="1" dirty="0">
                <a:latin typeface="Century Gothic" panose="020B0502020202020204" pitchFamily="34" charset="0"/>
              </a:rPr>
              <a:t> </a:t>
            </a:r>
            <a:r>
              <a:rPr lang="fr-FR" b="1" dirty="0">
                <a:solidFill>
                  <a:schemeClr val="tx2">
                    <a:lumMod val="75000"/>
                    <a:lumOff val="25000"/>
                  </a:schemeClr>
                </a:solidFill>
                <a:latin typeface="Century Gothic" panose="020B0502020202020204" pitchFamily="34" charset="0"/>
              </a:rPr>
              <a:t>Examiner les démarches amiables déjà menées</a:t>
            </a:r>
          </a:p>
          <a:p>
            <a:pPr>
              <a:spcBef>
                <a:spcPts val="600"/>
              </a:spcBef>
            </a:pPr>
            <a:r>
              <a:rPr lang="fr-FR" dirty="0">
                <a:latin typeface="Century Gothic" panose="020B0502020202020204" pitchFamily="34" charset="0"/>
              </a:rPr>
              <a:t>Identifier :</a:t>
            </a:r>
          </a:p>
          <a:p>
            <a:pPr marL="285750" indent="-285750">
              <a:spcBef>
                <a:spcPts val="600"/>
              </a:spcBef>
              <a:buFont typeface="Arial" panose="020B0604020202020204" pitchFamily="34" charset="0"/>
              <a:buChar char="•"/>
            </a:pPr>
            <a:r>
              <a:rPr lang="fr-FR" dirty="0">
                <a:latin typeface="Century Gothic" panose="020B0502020202020204" pitchFamily="34" charset="0"/>
              </a:rPr>
              <a:t>les </a:t>
            </a:r>
            <a:r>
              <a:rPr lang="fr-FR" b="1" dirty="0">
                <a:latin typeface="Century Gothic" panose="020B0502020202020204" pitchFamily="34" charset="0"/>
              </a:rPr>
              <a:t>propositions de règlement</a:t>
            </a:r>
            <a:r>
              <a:rPr lang="fr-FR" dirty="0">
                <a:latin typeface="Century Gothic" panose="020B0502020202020204" pitchFamily="34" charset="0"/>
              </a:rPr>
              <a:t> ou </a:t>
            </a:r>
            <a:r>
              <a:rPr lang="fr-FR" b="1" dirty="0">
                <a:latin typeface="Century Gothic" panose="020B0502020202020204" pitchFamily="34" charset="0"/>
              </a:rPr>
              <a:t>échéanciers</a:t>
            </a:r>
            <a:r>
              <a:rPr lang="fr-FR" dirty="0">
                <a:latin typeface="Century Gothic" panose="020B0502020202020204" pitchFamily="34" charset="0"/>
              </a:rPr>
              <a:t>,</a:t>
            </a:r>
          </a:p>
          <a:p>
            <a:pPr marL="285750" indent="-285750">
              <a:spcBef>
                <a:spcPts val="600"/>
              </a:spcBef>
              <a:buFont typeface="Arial" panose="020B0604020202020204" pitchFamily="34" charset="0"/>
              <a:buChar char="•"/>
            </a:pPr>
            <a:r>
              <a:rPr lang="fr-FR" dirty="0">
                <a:latin typeface="Century Gothic" panose="020B0502020202020204" pitchFamily="34" charset="0"/>
              </a:rPr>
              <a:t>la </a:t>
            </a:r>
            <a:r>
              <a:rPr lang="fr-FR" b="1" dirty="0">
                <a:latin typeface="Century Gothic" panose="020B0502020202020204" pitchFamily="34" charset="0"/>
              </a:rPr>
              <a:t>réactivité du copropriétaire</a:t>
            </a:r>
            <a:r>
              <a:rPr lang="fr-FR" dirty="0">
                <a:latin typeface="Century Gothic" panose="020B0502020202020204" pitchFamily="34" charset="0"/>
              </a:rPr>
              <a:t> (bonne ou mauvaise foi),</a:t>
            </a:r>
          </a:p>
          <a:p>
            <a:pPr marL="285750" indent="-285750">
              <a:spcBef>
                <a:spcPts val="600"/>
              </a:spcBef>
              <a:spcAft>
                <a:spcPts val="600"/>
              </a:spcAft>
              <a:buFont typeface="Arial" panose="020B0604020202020204" pitchFamily="34" charset="0"/>
              <a:buChar char="•"/>
            </a:pPr>
            <a:r>
              <a:rPr lang="fr-FR" dirty="0">
                <a:latin typeface="Century Gothic" panose="020B0502020202020204" pitchFamily="34" charset="0"/>
              </a:rPr>
              <a:t>le </a:t>
            </a:r>
            <a:r>
              <a:rPr lang="fr-FR" b="1" dirty="0">
                <a:latin typeface="Century Gothic" panose="020B0502020202020204" pitchFamily="34" charset="0"/>
              </a:rPr>
              <a:t>montant de la dette</a:t>
            </a:r>
            <a:r>
              <a:rPr lang="fr-FR" dirty="0">
                <a:latin typeface="Century Gothic" panose="020B0502020202020204" pitchFamily="34" charset="0"/>
              </a:rPr>
              <a:t> (notamment si &lt; 5 000 €).</a:t>
            </a:r>
          </a:p>
          <a:p>
            <a:r>
              <a:rPr lang="fr-FR" dirty="0">
                <a:latin typeface="Century Gothic" panose="020B0502020202020204" pitchFamily="34" charset="0"/>
              </a:rPr>
              <a:t>🎯 Objectif : déterminer si une </a:t>
            </a:r>
            <a:r>
              <a:rPr lang="fr-FR" b="1" dirty="0">
                <a:latin typeface="Century Gothic" panose="020B0502020202020204" pitchFamily="34" charset="0"/>
              </a:rPr>
              <a:t>relance amiable</a:t>
            </a:r>
            <a:r>
              <a:rPr lang="fr-FR" dirty="0">
                <a:latin typeface="Century Gothic" panose="020B0502020202020204" pitchFamily="34" charset="0"/>
              </a:rPr>
              <a:t> reste possible avant d’aller plus loin.</a:t>
            </a:r>
          </a:p>
          <a:p>
            <a:endParaRPr lang="fr-FR" dirty="0"/>
          </a:p>
        </p:txBody>
      </p:sp>
      <p:sp>
        <p:nvSpPr>
          <p:cNvPr id="9" name="ZoneTexte 8">
            <a:extLst>
              <a:ext uri="{FF2B5EF4-FFF2-40B4-BE49-F238E27FC236}">
                <a16:creationId xmlns:a16="http://schemas.microsoft.com/office/drawing/2014/main" id="{326652FF-336E-2D54-43E0-614FBF851BFC}"/>
              </a:ext>
            </a:extLst>
          </p:cNvPr>
          <p:cNvSpPr txBox="1"/>
          <p:nvPr/>
        </p:nvSpPr>
        <p:spPr>
          <a:xfrm>
            <a:off x="6033796" y="4117455"/>
            <a:ext cx="5411755" cy="1754326"/>
          </a:xfrm>
          <a:prstGeom prst="rect">
            <a:avLst/>
          </a:prstGeom>
          <a:noFill/>
        </p:spPr>
        <p:txBody>
          <a:bodyPr wrap="square" rtlCol="0">
            <a:spAutoFit/>
          </a:bodyPr>
          <a:lstStyle/>
          <a:p>
            <a:r>
              <a:rPr lang="fr-FR" b="1" dirty="0">
                <a:solidFill>
                  <a:schemeClr val="tx2">
                    <a:lumMod val="75000"/>
                    <a:lumOff val="25000"/>
                  </a:schemeClr>
                </a:solidFill>
                <a:latin typeface="Century Gothic" panose="020B0502020202020204" pitchFamily="34" charset="0"/>
              </a:rPr>
              <a:t>Évaluer la procédure et le coût global</a:t>
            </a:r>
          </a:p>
          <a:p>
            <a:r>
              <a:rPr lang="fr-FR" b="1" u="sng" dirty="0">
                <a:latin typeface="Century Gothic" panose="020B0502020202020204" pitchFamily="34" charset="0"/>
              </a:rPr>
              <a:t>Choisir la procédure adaptée </a:t>
            </a:r>
            <a:r>
              <a:rPr lang="fr-FR" dirty="0">
                <a:latin typeface="Century Gothic" panose="020B0502020202020204" pitchFamily="34" charset="0"/>
              </a:rPr>
              <a:t>(injonction, référé, assignation)</a:t>
            </a:r>
          </a:p>
          <a:p>
            <a:r>
              <a:rPr lang="fr-FR" dirty="0">
                <a:latin typeface="Century Gothic" panose="020B0502020202020204" pitchFamily="34" charset="0"/>
              </a:rPr>
              <a:t>Évaluer le </a:t>
            </a:r>
            <a:r>
              <a:rPr lang="fr-FR" b="1" dirty="0">
                <a:latin typeface="Century Gothic" panose="020B0502020202020204" pitchFamily="34" charset="0"/>
              </a:rPr>
              <a:t>coût pour le syndicat</a:t>
            </a:r>
            <a:r>
              <a:rPr lang="fr-FR" dirty="0">
                <a:latin typeface="Century Gothic" panose="020B0502020202020204" pitchFamily="34" charset="0"/>
              </a:rPr>
              <a:t> et les </a:t>
            </a:r>
            <a:r>
              <a:rPr lang="fr-FR" b="1" dirty="0">
                <a:latin typeface="Century Gothic" panose="020B0502020202020204" pitchFamily="34" charset="0"/>
              </a:rPr>
              <a:t>chances de recouvrement</a:t>
            </a:r>
            <a:endParaRPr lang="fr-FR" dirty="0">
              <a:latin typeface="Century Gothic" panose="020B0502020202020204" pitchFamily="34" charset="0"/>
            </a:endParaRPr>
          </a:p>
          <a:p>
            <a:endParaRPr lang="fr-FR" dirty="0"/>
          </a:p>
        </p:txBody>
      </p:sp>
      <p:sp>
        <p:nvSpPr>
          <p:cNvPr id="12" name="ZoneTexte 11">
            <a:extLst>
              <a:ext uri="{FF2B5EF4-FFF2-40B4-BE49-F238E27FC236}">
                <a16:creationId xmlns:a16="http://schemas.microsoft.com/office/drawing/2014/main" id="{2F6B0BF0-DA89-5B17-9F55-80F2067AA786}"/>
              </a:ext>
            </a:extLst>
          </p:cNvPr>
          <p:cNvSpPr txBox="1"/>
          <p:nvPr/>
        </p:nvSpPr>
        <p:spPr>
          <a:xfrm>
            <a:off x="660052" y="6030240"/>
            <a:ext cx="10487608" cy="646331"/>
          </a:xfrm>
          <a:prstGeom prst="rect">
            <a:avLst/>
          </a:prstGeom>
          <a:noFill/>
          <a:ln>
            <a:solidFill>
              <a:schemeClr val="tx1"/>
            </a:solidFill>
          </a:ln>
        </p:spPr>
        <p:txBody>
          <a:bodyPr wrap="square" rtlCol="0">
            <a:spAutoFit/>
          </a:bodyPr>
          <a:lstStyle/>
          <a:p>
            <a:r>
              <a:rPr lang="fr-FR" dirty="0">
                <a:latin typeface="Century Gothic" panose="020B0502020202020204" pitchFamily="34" charset="0"/>
              </a:rPr>
              <a:t>📌Une analyse rigoureuse en amont permet de </a:t>
            </a:r>
            <a:r>
              <a:rPr lang="fr-FR" b="1" dirty="0">
                <a:latin typeface="Century Gothic" panose="020B0502020202020204" pitchFamily="34" charset="0"/>
              </a:rPr>
              <a:t>choisir la stratégie la plus efficace</a:t>
            </a:r>
            <a:r>
              <a:rPr lang="fr-FR" dirty="0">
                <a:latin typeface="Century Gothic" panose="020B0502020202020204" pitchFamily="34" charset="0"/>
              </a:rPr>
              <a:t>, tout en </a:t>
            </a:r>
            <a:r>
              <a:rPr lang="fr-FR" b="1" dirty="0">
                <a:latin typeface="Century Gothic" panose="020B0502020202020204" pitchFamily="34" charset="0"/>
              </a:rPr>
              <a:t>sécurisant juridiquement le dossier</a:t>
            </a:r>
            <a:r>
              <a:rPr lang="fr-FR" dirty="0">
                <a:latin typeface="Century Gothic" panose="020B0502020202020204" pitchFamily="34" charset="0"/>
              </a:rPr>
              <a:t> avant toute action.</a:t>
            </a:r>
          </a:p>
        </p:txBody>
      </p:sp>
    </p:spTree>
    <p:extLst>
      <p:ext uri="{BB962C8B-B14F-4D97-AF65-F5344CB8AC3E}">
        <p14:creationId xmlns:p14="http://schemas.microsoft.com/office/powerpoint/2010/main" val="108357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2B58C-BDCB-1475-6CA9-83716D17074B}"/>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AC77991E-CC5A-A184-BD5D-5FB5BA29743B}"/>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II. Le suivi des impayés de charges</a:t>
            </a:r>
          </a:p>
        </p:txBody>
      </p:sp>
      <p:sp>
        <p:nvSpPr>
          <p:cNvPr id="6" name="Espace réservé du numéro de diapositive 5">
            <a:extLst>
              <a:ext uri="{FF2B5EF4-FFF2-40B4-BE49-F238E27FC236}">
                <a16:creationId xmlns:a16="http://schemas.microsoft.com/office/drawing/2014/main" id="{B6FC34B6-8418-6B6F-B1F4-371D3EA07E54}"/>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11</a:t>
            </a:fld>
            <a:endParaRPr lang="fr-FR" dirty="0"/>
          </a:p>
        </p:txBody>
      </p:sp>
      <p:sp>
        <p:nvSpPr>
          <p:cNvPr id="4" name="ZoneTexte 3">
            <a:extLst>
              <a:ext uri="{FF2B5EF4-FFF2-40B4-BE49-F238E27FC236}">
                <a16:creationId xmlns:a16="http://schemas.microsoft.com/office/drawing/2014/main" id="{6395F4F5-DB88-5EEB-F674-B85A6990CC02}"/>
              </a:ext>
            </a:extLst>
          </p:cNvPr>
          <p:cNvSpPr txBox="1"/>
          <p:nvPr/>
        </p:nvSpPr>
        <p:spPr>
          <a:xfrm>
            <a:off x="2892492" y="615820"/>
            <a:ext cx="6727370" cy="738664"/>
          </a:xfrm>
          <a:prstGeom prst="rect">
            <a:avLst/>
          </a:prstGeom>
          <a:noFill/>
        </p:spPr>
        <p:txBody>
          <a:bodyPr wrap="square" rtlCol="0">
            <a:spAutoFit/>
          </a:bodyPr>
          <a:lstStyle/>
          <a:p>
            <a:r>
              <a:rPr lang="fr-FR" altLang="fr-FR" sz="2400" b="1" dirty="0">
                <a:solidFill>
                  <a:schemeClr val="accent6">
                    <a:lumMod val="75000"/>
                  </a:schemeClr>
                </a:solidFill>
                <a:latin typeface="Century Gothic" panose="020B0502020202020204" pitchFamily="34" charset="0"/>
              </a:rPr>
              <a:t>Comprendre les créances irrécouvrables</a:t>
            </a:r>
          </a:p>
          <a:p>
            <a:endParaRPr lang="fr-FR" dirty="0"/>
          </a:p>
        </p:txBody>
      </p:sp>
      <p:sp>
        <p:nvSpPr>
          <p:cNvPr id="2" name="ZoneTexte 1">
            <a:extLst>
              <a:ext uri="{FF2B5EF4-FFF2-40B4-BE49-F238E27FC236}">
                <a16:creationId xmlns:a16="http://schemas.microsoft.com/office/drawing/2014/main" id="{30A6510D-97A3-9E7B-BDD6-6329817EE861}"/>
              </a:ext>
            </a:extLst>
          </p:cNvPr>
          <p:cNvSpPr txBox="1"/>
          <p:nvPr/>
        </p:nvSpPr>
        <p:spPr>
          <a:xfrm>
            <a:off x="297608" y="1513256"/>
            <a:ext cx="11191875" cy="4801314"/>
          </a:xfrm>
          <a:prstGeom prst="rect">
            <a:avLst/>
          </a:prstGeom>
          <a:noFill/>
        </p:spPr>
        <p:txBody>
          <a:bodyPr wrap="square" rtlCol="0">
            <a:spAutoFit/>
          </a:bodyPr>
          <a:lstStyle/>
          <a:p>
            <a:pPr marL="591831" indent="-450125">
              <a:lnSpc>
                <a:spcPct val="90000"/>
              </a:lnSpc>
              <a:buSzPct val="45000"/>
              <a:buFont typeface="Wingdings" panose="05000000000000000000" pitchFamily="2" charset="2"/>
              <a:buChar char="q"/>
              <a:tabLst>
                <a:tab pos="950264" algn="l"/>
                <a:tab pos="1900527" algn="l"/>
                <a:tab pos="2850791" algn="l"/>
                <a:tab pos="3801054" algn="l"/>
                <a:tab pos="4751318" algn="l"/>
              </a:tabLst>
              <a:defRPr/>
            </a:pPr>
            <a:r>
              <a:rPr lang="fr-FR" altLang="fr-FR" sz="2000" dirty="0">
                <a:solidFill>
                  <a:schemeClr val="accent6">
                    <a:lumMod val="75000"/>
                  </a:schemeClr>
                </a:solidFill>
              </a:rPr>
              <a:t>Il s’agit des sommes qui ne pourront pas être récupérées auprès du débiteur par le Syndicat des Copropriétaires. </a:t>
            </a:r>
            <a:br>
              <a:rPr lang="fr-FR" altLang="fr-FR" sz="2000" dirty="0">
                <a:solidFill>
                  <a:schemeClr val="accent6">
                    <a:lumMod val="75000"/>
                  </a:schemeClr>
                </a:solidFill>
              </a:rPr>
            </a:br>
            <a:endParaRPr lang="fr-FR" altLang="fr-FR" sz="2000" dirty="0">
              <a:solidFill>
                <a:schemeClr val="accent6">
                  <a:lumMod val="75000"/>
                </a:schemeClr>
              </a:solidFill>
            </a:endParaRPr>
          </a:p>
          <a:p>
            <a:pPr marL="141706">
              <a:lnSpc>
                <a:spcPct val="90000"/>
              </a:lnSpc>
              <a:buSzPct val="45000"/>
              <a:tabLst>
                <a:tab pos="950264" algn="l"/>
                <a:tab pos="1900527" algn="l"/>
                <a:tab pos="2850791" algn="l"/>
                <a:tab pos="3801054" algn="l"/>
                <a:tab pos="4751318" algn="l"/>
              </a:tabLst>
              <a:defRPr/>
            </a:pPr>
            <a:endParaRPr lang="fr-FR" altLang="fr-FR" sz="2000" dirty="0"/>
          </a:p>
          <a:p>
            <a:pPr marL="591831" indent="-450125">
              <a:lnSpc>
                <a:spcPct val="90000"/>
              </a:lnSpc>
              <a:buSzPct val="45000"/>
              <a:buFont typeface="Wingdings" panose="05000000000000000000" pitchFamily="2" charset="2"/>
              <a:buChar char="q"/>
              <a:tabLst>
                <a:tab pos="950264" algn="l"/>
                <a:tab pos="1900527" algn="l"/>
                <a:tab pos="2850791" algn="l"/>
                <a:tab pos="3801054" algn="l"/>
                <a:tab pos="4751318" algn="l"/>
              </a:tabLst>
              <a:defRPr/>
            </a:pPr>
            <a:r>
              <a:rPr lang="fr-FR" altLang="fr-FR" sz="2000" dirty="0"/>
              <a:t>Ces créances irrécouvrables (d’abord considérées comme douteuses = une perte probable) sont constatées à l’issue de la distribution du prix de vente : </a:t>
            </a:r>
            <a:r>
              <a:rPr lang="fr-FR" altLang="fr-FR" sz="2000" dirty="0">
                <a:solidFill>
                  <a:schemeClr val="accent6">
                    <a:lumMod val="75000"/>
                  </a:schemeClr>
                </a:solidFill>
              </a:rPr>
              <a:t>le prix de vente, insuffisant ne va pas pouvoir « désintéresser » tous les créanciers. </a:t>
            </a:r>
          </a:p>
          <a:p>
            <a:pPr marL="1617115" lvl="2" indent="-375104">
              <a:lnSpc>
                <a:spcPct val="90000"/>
              </a:lnSpc>
              <a:buSzPct val="45000"/>
              <a:buFont typeface="Wingdings" panose="05000000000000000000" pitchFamily="2" charset="2"/>
              <a:buChar char="q"/>
              <a:tabLst>
                <a:tab pos="950264" algn="l"/>
                <a:tab pos="1900527" algn="l"/>
                <a:tab pos="2850791" algn="l"/>
                <a:tab pos="3801054" algn="l"/>
                <a:tab pos="4751318" algn="l"/>
              </a:tabLst>
              <a:defRPr/>
            </a:pPr>
            <a:r>
              <a:rPr lang="fr-FR" altLang="fr-FR" sz="2000" dirty="0"/>
              <a:t>Il faut comprendre que plus la dette est ancienne plus la perte sera grande pour le syndicat des copropriétaires</a:t>
            </a:r>
          </a:p>
          <a:p>
            <a:pPr marL="1617115" lvl="2" indent="-375104">
              <a:lnSpc>
                <a:spcPct val="90000"/>
              </a:lnSpc>
              <a:buSzPct val="45000"/>
              <a:buFont typeface="Wingdings" panose="05000000000000000000" pitchFamily="2" charset="2"/>
              <a:buChar char="q"/>
              <a:tabLst>
                <a:tab pos="950264" algn="l"/>
                <a:tab pos="1900527" algn="l"/>
                <a:tab pos="2850791" algn="l"/>
                <a:tab pos="3801054" algn="l"/>
                <a:tab pos="4751318" algn="l"/>
              </a:tabLst>
              <a:defRPr/>
            </a:pPr>
            <a:r>
              <a:rPr lang="fr-FR" altLang="fr-FR" sz="2000" dirty="0"/>
              <a:t>Dans le cas où des dossiers impayés « traîneraient » </a:t>
            </a:r>
            <a:r>
              <a:rPr lang="fr-FR" altLang="fr-FR" sz="2000" u="sng" dirty="0"/>
              <a:t>depuis plus de 5 ans, </a:t>
            </a:r>
            <a:r>
              <a:rPr lang="fr-FR" altLang="fr-FR" sz="2000" dirty="0"/>
              <a:t>il est primordial de pouvoir évaluer avec votre syndic le montant de la créance douteuse et de constituer un fond spécial pour l’absorber.</a:t>
            </a:r>
            <a:br>
              <a:rPr lang="fr-FR" altLang="fr-FR" sz="2000" dirty="0"/>
            </a:br>
            <a:endParaRPr lang="fr-FR" altLang="fr-FR" sz="2000" dirty="0"/>
          </a:p>
          <a:p>
            <a:pPr marL="598906" indent="-457200">
              <a:lnSpc>
                <a:spcPct val="90000"/>
              </a:lnSpc>
              <a:buSzPct val="45000"/>
              <a:buFont typeface="Wingdings" panose="05000000000000000000" pitchFamily="2" charset="2"/>
              <a:buChar char="q"/>
              <a:tabLst>
                <a:tab pos="950264" algn="l"/>
                <a:tab pos="1900527" algn="l"/>
                <a:tab pos="2850791" algn="l"/>
                <a:tab pos="3801054" algn="l"/>
                <a:tab pos="4751318" algn="l"/>
              </a:tabLst>
              <a:defRPr/>
            </a:pPr>
            <a:r>
              <a:rPr lang="fr-FR" altLang="fr-FR" sz="2000" u="sng" dirty="0">
                <a:solidFill>
                  <a:srgbClr val="FF0000"/>
                </a:solidFill>
              </a:rPr>
              <a:t>Attention, </a:t>
            </a:r>
            <a:r>
              <a:rPr lang="fr-FR" altLang="fr-FR" sz="2000" dirty="0">
                <a:solidFill>
                  <a:schemeClr val="accent6">
                    <a:lumMod val="75000"/>
                  </a:schemeClr>
                </a:solidFill>
              </a:rPr>
              <a:t>l</a:t>
            </a:r>
            <a:r>
              <a:rPr lang="fr-FR" altLang="fr-FR" sz="2000" u="sng" dirty="0">
                <a:solidFill>
                  <a:schemeClr val="accent6">
                    <a:lumMod val="75000"/>
                  </a:schemeClr>
                </a:solidFill>
              </a:rPr>
              <a:t>e syndicat des copropriétaires doit donc toujours vérifier la cause des soldes irrécouvrables</a:t>
            </a:r>
            <a:r>
              <a:rPr lang="fr-FR" altLang="fr-FR" sz="2000" dirty="0">
                <a:solidFill>
                  <a:schemeClr val="accent6">
                    <a:lumMod val="75000"/>
                  </a:schemeClr>
                </a:solidFill>
              </a:rPr>
              <a:t> </a:t>
            </a:r>
            <a:r>
              <a:rPr lang="fr-FR" altLang="fr-FR" sz="2000" dirty="0"/>
              <a:t>ou des créances douteuses pour savoir si la responsabilité des intermédiaires est en cause (syndic, avocat, notaire, huissier).</a:t>
            </a:r>
          </a:p>
          <a:p>
            <a:endParaRPr lang="fr-FR" dirty="0"/>
          </a:p>
        </p:txBody>
      </p:sp>
    </p:spTree>
    <p:extLst>
      <p:ext uri="{BB962C8B-B14F-4D97-AF65-F5344CB8AC3E}">
        <p14:creationId xmlns:p14="http://schemas.microsoft.com/office/powerpoint/2010/main" val="17827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A6FD-5AF7-3470-73C8-7C2B21619970}"/>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C2045528-A1B5-AF5F-762E-0E3672312960}"/>
              </a:ext>
            </a:extLst>
          </p:cNvPr>
          <p:cNvSpPr txBox="1"/>
          <p:nvPr/>
        </p:nvSpPr>
        <p:spPr>
          <a:xfrm>
            <a:off x="0" y="0"/>
            <a:ext cx="12192000" cy="5124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1600" b="1" kern="0" dirty="0">
                <a:solidFill>
                  <a:schemeClr val="bg1"/>
                </a:solidFill>
                <a:latin typeface="Century Gothic" panose="020B0502020202020204" pitchFamily="34" charset="0"/>
              </a:rPr>
              <a:t>III. Méthodologie d’un groupe de travail de suivi du </a:t>
            </a:r>
            <a:br>
              <a:rPr lang="fr-FR" sz="1600" b="1" kern="0" dirty="0">
                <a:solidFill>
                  <a:schemeClr val="bg1"/>
                </a:solidFill>
                <a:latin typeface="Century Gothic" panose="020B0502020202020204" pitchFamily="34" charset="0"/>
              </a:rPr>
            </a:br>
            <a:r>
              <a:rPr lang="fr-FR" sz="1600" b="1" kern="0" dirty="0">
                <a:solidFill>
                  <a:schemeClr val="bg1"/>
                </a:solidFill>
                <a:latin typeface="Century Gothic" panose="020B0502020202020204" pitchFamily="34" charset="0"/>
              </a:rPr>
              <a:t>recouvrement des charges</a:t>
            </a:r>
          </a:p>
        </p:txBody>
      </p:sp>
      <p:sp>
        <p:nvSpPr>
          <p:cNvPr id="6" name="Espace réservé du numéro de diapositive 5">
            <a:extLst>
              <a:ext uri="{FF2B5EF4-FFF2-40B4-BE49-F238E27FC236}">
                <a16:creationId xmlns:a16="http://schemas.microsoft.com/office/drawing/2014/main" id="{E7750197-A27C-F5D1-D8D6-3F75D496A117}"/>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12</a:t>
            </a:fld>
            <a:endParaRPr lang="fr-FR" dirty="0"/>
          </a:p>
        </p:txBody>
      </p:sp>
      <p:pic>
        <p:nvPicPr>
          <p:cNvPr id="4" name="Image 3">
            <a:extLst>
              <a:ext uri="{FF2B5EF4-FFF2-40B4-BE49-F238E27FC236}">
                <a16:creationId xmlns:a16="http://schemas.microsoft.com/office/drawing/2014/main" id="{8D256829-F1B6-B13F-FA54-6BDE2AB87725}"/>
              </a:ext>
            </a:extLst>
          </p:cNvPr>
          <p:cNvPicPr>
            <a:picLocks noChangeAspect="1"/>
          </p:cNvPicPr>
          <p:nvPr/>
        </p:nvPicPr>
        <p:blipFill>
          <a:blip r:embed="rId3"/>
          <a:stretch>
            <a:fillRect/>
          </a:stretch>
        </p:blipFill>
        <p:spPr>
          <a:xfrm>
            <a:off x="3623857" y="1255587"/>
            <a:ext cx="4944285" cy="4346825"/>
          </a:xfrm>
          <a:prstGeom prst="rect">
            <a:avLst/>
          </a:prstGeom>
        </p:spPr>
      </p:pic>
    </p:spTree>
    <p:extLst>
      <p:ext uri="{BB962C8B-B14F-4D97-AF65-F5344CB8AC3E}">
        <p14:creationId xmlns:p14="http://schemas.microsoft.com/office/powerpoint/2010/main" val="963868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32994-34CE-C0EC-233F-C0A84731A7EE}"/>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6AE3C6EA-058A-2FD2-60B4-EF1F3CD58441}"/>
              </a:ext>
            </a:extLst>
          </p:cNvPr>
          <p:cNvSpPr txBox="1"/>
          <p:nvPr/>
        </p:nvSpPr>
        <p:spPr>
          <a:xfrm>
            <a:off x="0" y="0"/>
            <a:ext cx="12192000" cy="5124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1600" b="1" kern="0" dirty="0">
                <a:solidFill>
                  <a:schemeClr val="bg1"/>
                </a:solidFill>
                <a:latin typeface="Century Gothic" panose="020B0502020202020204" pitchFamily="34" charset="0"/>
              </a:rPr>
              <a:t>III. Méthodologie d’un groupe de travail de suivi du </a:t>
            </a:r>
            <a:br>
              <a:rPr lang="fr-FR" sz="1600" b="1" kern="0" dirty="0">
                <a:solidFill>
                  <a:schemeClr val="bg1"/>
                </a:solidFill>
                <a:latin typeface="Century Gothic" panose="020B0502020202020204" pitchFamily="34" charset="0"/>
              </a:rPr>
            </a:br>
            <a:r>
              <a:rPr lang="fr-FR" sz="1600" b="1" kern="0" dirty="0">
                <a:solidFill>
                  <a:schemeClr val="bg1"/>
                </a:solidFill>
                <a:latin typeface="Century Gothic" panose="020B0502020202020204" pitchFamily="34" charset="0"/>
              </a:rPr>
              <a:t>recouvrement des charges</a:t>
            </a:r>
          </a:p>
        </p:txBody>
      </p:sp>
      <p:sp>
        <p:nvSpPr>
          <p:cNvPr id="6" name="Espace réservé du numéro de diapositive 5">
            <a:extLst>
              <a:ext uri="{FF2B5EF4-FFF2-40B4-BE49-F238E27FC236}">
                <a16:creationId xmlns:a16="http://schemas.microsoft.com/office/drawing/2014/main" id="{4853A616-F024-1549-12D2-D0096302DAA2}"/>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13</a:t>
            </a:fld>
            <a:endParaRPr lang="fr-FR" dirty="0"/>
          </a:p>
        </p:txBody>
      </p:sp>
      <p:sp>
        <p:nvSpPr>
          <p:cNvPr id="3" name="ZoneTexte 2">
            <a:extLst>
              <a:ext uri="{FF2B5EF4-FFF2-40B4-BE49-F238E27FC236}">
                <a16:creationId xmlns:a16="http://schemas.microsoft.com/office/drawing/2014/main" id="{40536509-ED66-563C-1B23-BF5E830DC8B4}"/>
              </a:ext>
            </a:extLst>
          </p:cNvPr>
          <p:cNvSpPr txBox="1"/>
          <p:nvPr/>
        </p:nvSpPr>
        <p:spPr>
          <a:xfrm>
            <a:off x="3138514" y="612328"/>
            <a:ext cx="7364517" cy="677108"/>
          </a:xfrm>
          <a:prstGeom prst="rect">
            <a:avLst/>
          </a:prstGeom>
          <a:noFill/>
        </p:spPr>
        <p:txBody>
          <a:bodyPr wrap="none" rtlCol="0">
            <a:spAutoFit/>
          </a:bodyPr>
          <a:lstStyle/>
          <a:p>
            <a:r>
              <a:rPr lang="fr-FR" altLang="fr-FR" sz="2000" b="1" dirty="0">
                <a:solidFill>
                  <a:schemeClr val="accent6">
                    <a:lumMod val="75000"/>
                  </a:schemeClr>
                </a:solidFill>
                <a:latin typeface="Century Gothic" panose="020B0502020202020204" pitchFamily="34" charset="0"/>
              </a:rPr>
              <a:t>Choisir un référent « impayés » au sein du conseil syndical</a:t>
            </a:r>
          </a:p>
          <a:p>
            <a:endParaRPr lang="fr-FR" dirty="0"/>
          </a:p>
        </p:txBody>
      </p:sp>
      <p:sp>
        <p:nvSpPr>
          <p:cNvPr id="5" name="ZoneTexte 4">
            <a:extLst>
              <a:ext uri="{FF2B5EF4-FFF2-40B4-BE49-F238E27FC236}">
                <a16:creationId xmlns:a16="http://schemas.microsoft.com/office/drawing/2014/main" id="{CBBA1D89-A2BD-FEB9-AAFC-BBAB44DA0208}"/>
              </a:ext>
            </a:extLst>
          </p:cNvPr>
          <p:cNvSpPr txBox="1"/>
          <p:nvPr/>
        </p:nvSpPr>
        <p:spPr>
          <a:xfrm>
            <a:off x="512759" y="1338799"/>
            <a:ext cx="11544123" cy="4524315"/>
          </a:xfrm>
          <a:prstGeom prst="rect">
            <a:avLst/>
          </a:prstGeom>
          <a:noFill/>
        </p:spPr>
        <p:txBody>
          <a:bodyPr wrap="square" rtlCol="0">
            <a:spAutoFit/>
          </a:bodyPr>
          <a:lstStyle/>
          <a:p>
            <a:r>
              <a:rPr lang="fr-FR" b="1" dirty="0">
                <a:solidFill>
                  <a:schemeClr val="accent6">
                    <a:lumMod val="75000"/>
                  </a:schemeClr>
                </a:solidFill>
                <a:latin typeface="Century Gothic" panose="020B0502020202020204" pitchFamily="34" charset="0"/>
              </a:rPr>
              <a:t>Ses principales missions</a:t>
            </a:r>
            <a:br>
              <a:rPr lang="fr-FR" b="1" dirty="0">
                <a:solidFill>
                  <a:schemeClr val="accent6">
                    <a:lumMod val="75000"/>
                  </a:schemeClr>
                </a:solidFill>
                <a:latin typeface="Century Gothic" panose="020B0502020202020204" pitchFamily="34" charset="0"/>
              </a:rPr>
            </a:br>
            <a:endParaRPr lang="fr-FR" b="1" dirty="0">
              <a:solidFill>
                <a:schemeClr val="accent6">
                  <a:lumMod val="75000"/>
                </a:schemeClr>
              </a:solidFill>
              <a:latin typeface="Century Gothic" panose="020B0502020202020204" pitchFamily="34" charset="0"/>
            </a:endParaRPr>
          </a:p>
          <a:p>
            <a:r>
              <a:rPr lang="fr-FR" dirty="0">
                <a:latin typeface="Century Gothic" panose="020B0502020202020204" pitchFamily="34" charset="0"/>
              </a:rPr>
              <a:t>🗓️ </a:t>
            </a:r>
            <a:r>
              <a:rPr lang="fr-FR" b="1" dirty="0">
                <a:latin typeface="Century Gothic" panose="020B0502020202020204" pitchFamily="34" charset="0"/>
              </a:rPr>
              <a:t>Organiser les réunions de suivi</a:t>
            </a:r>
            <a:endParaRPr lang="fr-FR" dirty="0">
              <a:latin typeface="Century Gothic" panose="020B0502020202020204" pitchFamily="34" charset="0"/>
            </a:endParaRPr>
          </a:p>
          <a:p>
            <a:pPr marL="285750" indent="-285750">
              <a:buFont typeface="Arial" panose="020B0604020202020204" pitchFamily="34" charset="0"/>
              <a:buChar char="•"/>
            </a:pPr>
            <a:r>
              <a:rPr lang="fr-FR" dirty="0">
                <a:latin typeface="Century Gothic" panose="020B0502020202020204" pitchFamily="34" charset="0"/>
              </a:rPr>
              <a:t>Proposer des </a:t>
            </a:r>
            <a:r>
              <a:rPr lang="fr-FR" b="1" dirty="0">
                <a:latin typeface="Century Gothic" panose="020B0502020202020204" pitchFamily="34" charset="0"/>
              </a:rPr>
              <a:t>dates</a:t>
            </a:r>
            <a:r>
              <a:rPr lang="fr-FR" dirty="0">
                <a:latin typeface="Century Gothic" panose="020B0502020202020204" pitchFamily="34" charset="0"/>
              </a:rPr>
              <a:t> aux autres membres du conseil syndical ;</a:t>
            </a:r>
          </a:p>
          <a:p>
            <a:pPr marL="285750" indent="-285750">
              <a:buFont typeface="Arial" panose="020B0604020202020204" pitchFamily="34" charset="0"/>
              <a:buChar char="•"/>
            </a:pPr>
            <a:r>
              <a:rPr lang="fr-FR" dirty="0">
                <a:latin typeface="Century Gothic" panose="020B0502020202020204" pitchFamily="34" charset="0"/>
              </a:rPr>
              <a:t>Trouver un </a:t>
            </a:r>
            <a:r>
              <a:rPr lang="fr-FR" b="1" dirty="0">
                <a:latin typeface="Century Gothic" panose="020B0502020202020204" pitchFamily="34" charset="0"/>
              </a:rPr>
              <a:t>lieu de réunion</a:t>
            </a:r>
            <a:r>
              <a:rPr lang="fr-FR" dirty="0">
                <a:latin typeface="Century Gothic" panose="020B0502020202020204" pitchFamily="34" charset="0"/>
              </a:rPr>
              <a:t> (visioconférence, chez un membre, ou dans les locaux du syndic).</a:t>
            </a:r>
            <a:br>
              <a:rPr lang="fr-FR" dirty="0">
                <a:latin typeface="Century Gothic" panose="020B0502020202020204" pitchFamily="34" charset="0"/>
              </a:rPr>
            </a:br>
            <a:endParaRPr lang="fr-FR" dirty="0">
              <a:latin typeface="Century Gothic" panose="020B0502020202020204" pitchFamily="34" charset="0"/>
            </a:endParaRPr>
          </a:p>
          <a:p>
            <a:r>
              <a:rPr lang="fr-FR" dirty="0">
                <a:latin typeface="Century Gothic" panose="020B0502020202020204" pitchFamily="34" charset="0"/>
              </a:rPr>
              <a:t>📄 </a:t>
            </a:r>
            <a:r>
              <a:rPr lang="fr-FR" b="1" dirty="0">
                <a:latin typeface="Century Gothic" panose="020B0502020202020204" pitchFamily="34" charset="0"/>
              </a:rPr>
              <a:t>Préparer les éléments nécessaires</a:t>
            </a:r>
            <a:endParaRPr lang="fr-FR" dirty="0">
              <a:latin typeface="Century Gothic" panose="020B0502020202020204" pitchFamily="34" charset="0"/>
            </a:endParaRPr>
          </a:p>
          <a:p>
            <a:pPr marL="285750" indent="-285750">
              <a:buFont typeface="Arial" panose="020B0604020202020204" pitchFamily="34" charset="0"/>
              <a:buChar char="•"/>
            </a:pPr>
            <a:r>
              <a:rPr lang="fr-FR" dirty="0">
                <a:latin typeface="Century Gothic" panose="020B0502020202020204" pitchFamily="34" charset="0"/>
              </a:rPr>
              <a:t>Demander au syndic les </a:t>
            </a:r>
            <a:r>
              <a:rPr lang="fr-FR" b="1" dirty="0">
                <a:latin typeface="Century Gothic" panose="020B0502020202020204" pitchFamily="34" charset="0"/>
              </a:rPr>
              <a:t>documents comptables</a:t>
            </a:r>
            <a:r>
              <a:rPr lang="fr-FR" dirty="0">
                <a:latin typeface="Century Gothic" panose="020B0502020202020204" pitchFamily="34" charset="0"/>
              </a:rPr>
              <a:t> (balances, extraits de comptes, état du contentieux, etc.) ;</a:t>
            </a:r>
          </a:p>
          <a:p>
            <a:pPr marL="285750" indent="-285750">
              <a:buFont typeface="Arial" panose="020B0604020202020204" pitchFamily="34" charset="0"/>
              <a:buChar char="•"/>
            </a:pPr>
            <a:r>
              <a:rPr lang="fr-FR" dirty="0">
                <a:latin typeface="Century Gothic" panose="020B0502020202020204" pitchFamily="34" charset="0"/>
              </a:rPr>
              <a:t>Mettre à jour le </a:t>
            </a:r>
            <a:r>
              <a:rPr lang="fr-FR" b="1" dirty="0">
                <a:latin typeface="Century Gothic" panose="020B0502020202020204" pitchFamily="34" charset="0"/>
              </a:rPr>
              <a:t>tableau de suivi</a:t>
            </a:r>
            <a:r>
              <a:rPr lang="fr-FR" dirty="0">
                <a:latin typeface="Century Gothic" panose="020B0502020202020204" pitchFamily="34" charset="0"/>
              </a:rPr>
              <a:t> des impayés (Excel ou autre outil partagé).</a:t>
            </a:r>
            <a:br>
              <a:rPr lang="fr-FR" dirty="0">
                <a:latin typeface="Century Gothic" panose="020B0502020202020204" pitchFamily="34" charset="0"/>
              </a:rPr>
            </a:br>
            <a:endParaRPr lang="fr-FR" dirty="0">
              <a:latin typeface="Century Gothic" panose="020B0502020202020204" pitchFamily="34" charset="0"/>
            </a:endParaRPr>
          </a:p>
          <a:p>
            <a:r>
              <a:rPr lang="fr-FR" dirty="0">
                <a:latin typeface="Century Gothic" panose="020B0502020202020204" pitchFamily="34" charset="0"/>
              </a:rPr>
              <a:t>🖋️ </a:t>
            </a:r>
            <a:r>
              <a:rPr lang="fr-FR" b="1" dirty="0">
                <a:latin typeface="Century Gothic" panose="020B0502020202020204" pitchFamily="34" charset="0"/>
              </a:rPr>
              <a:t>Assurer le suivi et la traçabilité</a:t>
            </a:r>
            <a:endParaRPr lang="fr-FR" dirty="0">
              <a:latin typeface="Century Gothic" panose="020B0502020202020204" pitchFamily="34" charset="0"/>
            </a:endParaRPr>
          </a:p>
          <a:p>
            <a:pPr marL="285750" indent="-285750">
              <a:buFont typeface="Arial" panose="020B0604020202020204" pitchFamily="34" charset="0"/>
              <a:buChar char="•"/>
            </a:pPr>
            <a:r>
              <a:rPr lang="fr-FR" dirty="0">
                <a:latin typeface="Century Gothic" panose="020B0502020202020204" pitchFamily="34" charset="0"/>
              </a:rPr>
              <a:t>Rédiger un </a:t>
            </a:r>
            <a:r>
              <a:rPr lang="fr-FR" b="1" dirty="0">
                <a:latin typeface="Century Gothic" panose="020B0502020202020204" pitchFamily="34" charset="0"/>
              </a:rPr>
              <a:t>compte rendu synthétique</a:t>
            </a:r>
            <a:r>
              <a:rPr lang="fr-FR" dirty="0">
                <a:latin typeface="Century Gothic" panose="020B0502020202020204" pitchFamily="34" charset="0"/>
              </a:rPr>
              <a:t> après chaque réunion ;</a:t>
            </a:r>
          </a:p>
          <a:p>
            <a:pPr marL="285750" indent="-285750">
              <a:buFont typeface="Arial" panose="020B0604020202020204" pitchFamily="34" charset="0"/>
              <a:buChar char="•"/>
            </a:pPr>
            <a:r>
              <a:rPr lang="fr-FR" dirty="0">
                <a:latin typeface="Century Gothic" panose="020B0502020202020204" pitchFamily="34" charset="0"/>
              </a:rPr>
              <a:t>Veiller à ce que le </a:t>
            </a:r>
            <a:r>
              <a:rPr lang="fr-FR" b="1" dirty="0">
                <a:latin typeface="Century Gothic" panose="020B0502020202020204" pitchFamily="34" charset="0"/>
              </a:rPr>
              <a:t>tableau de suivi</a:t>
            </a:r>
            <a:r>
              <a:rPr lang="fr-FR" dirty="0">
                <a:latin typeface="Century Gothic" panose="020B0502020202020204" pitchFamily="34" charset="0"/>
              </a:rPr>
              <a:t> soit régulièrement actualisé et partagé avec les membres du CS.</a:t>
            </a:r>
          </a:p>
          <a:p>
            <a:endParaRPr lang="fr-FR" dirty="0"/>
          </a:p>
        </p:txBody>
      </p:sp>
      <p:sp>
        <p:nvSpPr>
          <p:cNvPr id="7" name="ZoneTexte 6">
            <a:extLst>
              <a:ext uri="{FF2B5EF4-FFF2-40B4-BE49-F238E27FC236}">
                <a16:creationId xmlns:a16="http://schemas.microsoft.com/office/drawing/2014/main" id="{F720FD42-837C-4359-E409-7ECC9E2E5C99}"/>
              </a:ext>
            </a:extLst>
          </p:cNvPr>
          <p:cNvSpPr txBox="1"/>
          <p:nvPr/>
        </p:nvSpPr>
        <p:spPr>
          <a:xfrm>
            <a:off x="650191" y="5787991"/>
            <a:ext cx="10713134" cy="646331"/>
          </a:xfrm>
          <a:prstGeom prst="rect">
            <a:avLst/>
          </a:prstGeom>
          <a:noFill/>
          <a:ln>
            <a:solidFill>
              <a:schemeClr val="tx1"/>
            </a:solidFill>
          </a:ln>
        </p:spPr>
        <p:txBody>
          <a:bodyPr wrap="square" rtlCol="0">
            <a:spAutoFit/>
          </a:bodyPr>
          <a:lstStyle/>
          <a:p>
            <a:r>
              <a:rPr lang="fr-FR" dirty="0">
                <a:latin typeface="Century Gothic" panose="020B0502020202020204" pitchFamily="34" charset="0"/>
              </a:rPr>
              <a:t>📌La désignation d’un référent “impayés” favorise une </a:t>
            </a:r>
            <a:r>
              <a:rPr lang="fr-FR" b="1" dirty="0">
                <a:latin typeface="Century Gothic" panose="020B0502020202020204" pitchFamily="34" charset="0"/>
              </a:rPr>
              <a:t>organisation efficace</a:t>
            </a:r>
            <a:r>
              <a:rPr lang="fr-FR" dirty="0">
                <a:latin typeface="Century Gothic" panose="020B0502020202020204" pitchFamily="34" charset="0"/>
              </a:rPr>
              <a:t>, une </a:t>
            </a:r>
            <a:r>
              <a:rPr lang="fr-FR" b="1" dirty="0">
                <a:latin typeface="Century Gothic" panose="020B0502020202020204" pitchFamily="34" charset="0"/>
              </a:rPr>
              <a:t>meilleure communication avec le syndic</a:t>
            </a:r>
            <a:r>
              <a:rPr lang="fr-FR" dirty="0">
                <a:latin typeface="Century Gothic" panose="020B0502020202020204" pitchFamily="34" charset="0"/>
              </a:rPr>
              <a:t> et un </a:t>
            </a:r>
            <a:r>
              <a:rPr lang="fr-FR" b="1" dirty="0">
                <a:latin typeface="Century Gothic" panose="020B0502020202020204" pitchFamily="34" charset="0"/>
              </a:rPr>
              <a:t>suivi continu</a:t>
            </a:r>
            <a:r>
              <a:rPr lang="fr-FR" dirty="0">
                <a:latin typeface="Century Gothic" panose="020B0502020202020204" pitchFamily="34" charset="0"/>
              </a:rPr>
              <a:t> de la trésorerie de la copropriété.</a:t>
            </a:r>
          </a:p>
        </p:txBody>
      </p:sp>
    </p:spTree>
    <p:extLst>
      <p:ext uri="{BB962C8B-B14F-4D97-AF65-F5344CB8AC3E}">
        <p14:creationId xmlns:p14="http://schemas.microsoft.com/office/powerpoint/2010/main" val="2026535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F5458-782F-307D-962D-F6F2C09621E6}"/>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1D1DBC9A-1642-8941-2671-F26FE6B11892}"/>
              </a:ext>
            </a:extLst>
          </p:cNvPr>
          <p:cNvSpPr txBox="1"/>
          <p:nvPr/>
        </p:nvSpPr>
        <p:spPr>
          <a:xfrm>
            <a:off x="-1" y="-71790"/>
            <a:ext cx="12192000" cy="5124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1600" b="1" kern="0" dirty="0">
                <a:solidFill>
                  <a:schemeClr val="bg1"/>
                </a:solidFill>
                <a:latin typeface="Century Gothic" panose="020B0502020202020204" pitchFamily="34" charset="0"/>
              </a:rPr>
              <a:t>III. Méthodologie d’un groupe de travail de suivi du </a:t>
            </a:r>
            <a:br>
              <a:rPr lang="fr-FR" sz="1600" b="1" kern="0" dirty="0">
                <a:solidFill>
                  <a:schemeClr val="bg1"/>
                </a:solidFill>
                <a:latin typeface="Century Gothic" panose="020B0502020202020204" pitchFamily="34" charset="0"/>
              </a:rPr>
            </a:br>
            <a:r>
              <a:rPr lang="fr-FR" sz="1600" b="1" kern="0" dirty="0">
                <a:solidFill>
                  <a:schemeClr val="bg1"/>
                </a:solidFill>
                <a:latin typeface="Century Gothic" panose="020B0502020202020204" pitchFamily="34" charset="0"/>
              </a:rPr>
              <a:t>recouvrement des charges</a:t>
            </a:r>
          </a:p>
        </p:txBody>
      </p:sp>
      <p:sp>
        <p:nvSpPr>
          <p:cNvPr id="6" name="Espace réservé du numéro de diapositive 5">
            <a:extLst>
              <a:ext uri="{FF2B5EF4-FFF2-40B4-BE49-F238E27FC236}">
                <a16:creationId xmlns:a16="http://schemas.microsoft.com/office/drawing/2014/main" id="{610BF0F0-D960-DE57-FB74-82E996799410}"/>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14</a:t>
            </a:fld>
            <a:endParaRPr lang="fr-FR" dirty="0"/>
          </a:p>
        </p:txBody>
      </p:sp>
      <p:sp>
        <p:nvSpPr>
          <p:cNvPr id="3" name="ZoneTexte 2">
            <a:extLst>
              <a:ext uri="{FF2B5EF4-FFF2-40B4-BE49-F238E27FC236}">
                <a16:creationId xmlns:a16="http://schemas.microsoft.com/office/drawing/2014/main" id="{686AEA70-23CB-4970-6CE0-DF3DA286E9C7}"/>
              </a:ext>
            </a:extLst>
          </p:cNvPr>
          <p:cNvSpPr txBox="1"/>
          <p:nvPr/>
        </p:nvSpPr>
        <p:spPr>
          <a:xfrm>
            <a:off x="2707893" y="727787"/>
            <a:ext cx="8048998" cy="738664"/>
          </a:xfrm>
          <a:prstGeom prst="rect">
            <a:avLst/>
          </a:prstGeom>
          <a:noFill/>
        </p:spPr>
        <p:txBody>
          <a:bodyPr wrap="none" rtlCol="0">
            <a:spAutoFit/>
          </a:bodyPr>
          <a:lstStyle/>
          <a:p>
            <a:r>
              <a:rPr lang="fr-FR" altLang="fr-FR" sz="2400" b="1" dirty="0">
                <a:solidFill>
                  <a:schemeClr val="accent6">
                    <a:lumMod val="75000"/>
                  </a:schemeClr>
                </a:solidFill>
                <a:latin typeface="Century Gothic" panose="020B0502020202020204" pitchFamily="34" charset="0"/>
              </a:rPr>
              <a:t>Préparer le tableau de suivi des impayés de charges</a:t>
            </a:r>
          </a:p>
          <a:p>
            <a:endParaRPr lang="fr-FR" dirty="0"/>
          </a:p>
        </p:txBody>
      </p:sp>
      <p:pic>
        <p:nvPicPr>
          <p:cNvPr id="7" name="Image 6">
            <a:extLst>
              <a:ext uri="{FF2B5EF4-FFF2-40B4-BE49-F238E27FC236}">
                <a16:creationId xmlns:a16="http://schemas.microsoft.com/office/drawing/2014/main" id="{D1FF5ACE-4C51-43E1-F37E-E491E828CB1D}"/>
              </a:ext>
            </a:extLst>
          </p:cNvPr>
          <p:cNvPicPr>
            <a:picLocks noChangeAspect="1"/>
          </p:cNvPicPr>
          <p:nvPr/>
        </p:nvPicPr>
        <p:blipFill>
          <a:blip r:embed="rId3"/>
          <a:stretch>
            <a:fillRect/>
          </a:stretch>
        </p:blipFill>
        <p:spPr>
          <a:xfrm>
            <a:off x="772998" y="1681790"/>
            <a:ext cx="10835640" cy="3474720"/>
          </a:xfrm>
          <a:prstGeom prst="rect">
            <a:avLst/>
          </a:prstGeom>
        </p:spPr>
      </p:pic>
    </p:spTree>
    <p:extLst>
      <p:ext uri="{BB962C8B-B14F-4D97-AF65-F5344CB8AC3E}">
        <p14:creationId xmlns:p14="http://schemas.microsoft.com/office/powerpoint/2010/main" val="2079273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D0227-B45A-6119-387E-C322CD5E3502}"/>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28FC7E53-1757-8587-C0B0-7D0EE1BC152E}"/>
              </a:ext>
            </a:extLst>
          </p:cNvPr>
          <p:cNvSpPr txBox="1"/>
          <p:nvPr/>
        </p:nvSpPr>
        <p:spPr>
          <a:xfrm>
            <a:off x="0" y="0"/>
            <a:ext cx="12192000" cy="5124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1600" b="1" kern="0" dirty="0">
                <a:solidFill>
                  <a:schemeClr val="bg1"/>
                </a:solidFill>
                <a:latin typeface="Century Gothic" panose="020B0502020202020204" pitchFamily="34" charset="0"/>
              </a:rPr>
              <a:t>III. Méthodologie d’un groupe de travail de suivi du </a:t>
            </a:r>
            <a:br>
              <a:rPr lang="fr-FR" sz="1600" b="1" kern="0" dirty="0">
                <a:solidFill>
                  <a:schemeClr val="bg1"/>
                </a:solidFill>
                <a:latin typeface="Century Gothic" panose="020B0502020202020204" pitchFamily="34" charset="0"/>
              </a:rPr>
            </a:br>
            <a:r>
              <a:rPr lang="fr-FR" sz="1600" b="1" kern="0" dirty="0">
                <a:solidFill>
                  <a:schemeClr val="bg1"/>
                </a:solidFill>
                <a:latin typeface="Century Gothic" panose="020B0502020202020204" pitchFamily="34" charset="0"/>
              </a:rPr>
              <a:t>recouvrement des charges</a:t>
            </a:r>
          </a:p>
        </p:txBody>
      </p:sp>
      <p:sp>
        <p:nvSpPr>
          <p:cNvPr id="6" name="Espace réservé du numéro de diapositive 5">
            <a:extLst>
              <a:ext uri="{FF2B5EF4-FFF2-40B4-BE49-F238E27FC236}">
                <a16:creationId xmlns:a16="http://schemas.microsoft.com/office/drawing/2014/main" id="{74269401-5A32-F7A8-CB55-E40BCE932F43}"/>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15</a:t>
            </a:fld>
            <a:endParaRPr lang="fr-FR" dirty="0"/>
          </a:p>
        </p:txBody>
      </p:sp>
      <p:sp>
        <p:nvSpPr>
          <p:cNvPr id="3" name="ZoneTexte 2">
            <a:extLst>
              <a:ext uri="{FF2B5EF4-FFF2-40B4-BE49-F238E27FC236}">
                <a16:creationId xmlns:a16="http://schemas.microsoft.com/office/drawing/2014/main" id="{474C713A-30F8-175F-4BFE-B74DF7906D63}"/>
              </a:ext>
            </a:extLst>
          </p:cNvPr>
          <p:cNvSpPr txBox="1"/>
          <p:nvPr/>
        </p:nvSpPr>
        <p:spPr>
          <a:xfrm>
            <a:off x="3883550" y="541810"/>
            <a:ext cx="5416868" cy="738664"/>
          </a:xfrm>
          <a:prstGeom prst="rect">
            <a:avLst/>
          </a:prstGeom>
          <a:noFill/>
        </p:spPr>
        <p:txBody>
          <a:bodyPr wrap="none" rtlCol="0">
            <a:spAutoFit/>
          </a:bodyPr>
          <a:lstStyle/>
          <a:p>
            <a:r>
              <a:rPr lang="fr-FR" altLang="fr-FR" sz="2400" b="1" dirty="0">
                <a:solidFill>
                  <a:schemeClr val="accent6">
                    <a:lumMod val="75000"/>
                  </a:schemeClr>
                </a:solidFill>
                <a:latin typeface="Century Gothic" panose="020B0502020202020204" pitchFamily="34" charset="0"/>
              </a:rPr>
              <a:t>Analyser un compte copropriétaire</a:t>
            </a:r>
          </a:p>
          <a:p>
            <a:endParaRPr lang="fr-FR" dirty="0"/>
          </a:p>
        </p:txBody>
      </p:sp>
      <p:pic>
        <p:nvPicPr>
          <p:cNvPr id="4" name="Image 3">
            <a:extLst>
              <a:ext uri="{FF2B5EF4-FFF2-40B4-BE49-F238E27FC236}">
                <a16:creationId xmlns:a16="http://schemas.microsoft.com/office/drawing/2014/main" id="{415C69D6-5FD0-C58D-BB2F-BBACDD1ACB77}"/>
              </a:ext>
            </a:extLst>
          </p:cNvPr>
          <p:cNvPicPr>
            <a:picLocks noChangeAspect="1"/>
          </p:cNvPicPr>
          <p:nvPr/>
        </p:nvPicPr>
        <p:blipFill>
          <a:blip r:embed="rId3"/>
          <a:stretch>
            <a:fillRect/>
          </a:stretch>
        </p:blipFill>
        <p:spPr>
          <a:xfrm>
            <a:off x="378495" y="1185211"/>
            <a:ext cx="4962574" cy="5249111"/>
          </a:xfrm>
          <a:prstGeom prst="rect">
            <a:avLst/>
          </a:prstGeom>
        </p:spPr>
      </p:pic>
      <p:sp>
        <p:nvSpPr>
          <p:cNvPr id="7" name="ZoneTexte 6">
            <a:extLst>
              <a:ext uri="{FF2B5EF4-FFF2-40B4-BE49-F238E27FC236}">
                <a16:creationId xmlns:a16="http://schemas.microsoft.com/office/drawing/2014/main" id="{A8B5D824-8C99-A397-FB35-E3ED22517B8E}"/>
              </a:ext>
            </a:extLst>
          </p:cNvPr>
          <p:cNvSpPr txBox="1"/>
          <p:nvPr/>
        </p:nvSpPr>
        <p:spPr>
          <a:xfrm>
            <a:off x="5467739" y="1126273"/>
            <a:ext cx="6428792" cy="1908215"/>
          </a:xfrm>
          <a:prstGeom prst="rect">
            <a:avLst/>
          </a:prstGeom>
          <a:noFill/>
        </p:spPr>
        <p:txBody>
          <a:bodyPr wrap="square" rtlCol="0">
            <a:spAutoFit/>
          </a:bodyPr>
          <a:lstStyle/>
          <a:p>
            <a:pPr>
              <a:spcAft>
                <a:spcPts val="1200"/>
              </a:spcAft>
            </a:pPr>
            <a:r>
              <a:rPr lang="fr-FR" b="1" dirty="0">
                <a:solidFill>
                  <a:schemeClr val="accent6">
                    <a:lumMod val="60000"/>
                    <a:lumOff val="40000"/>
                  </a:schemeClr>
                </a:solidFill>
                <a:latin typeface="Century Gothic" panose="020B0502020202020204" pitchFamily="34" charset="0"/>
              </a:rPr>
              <a:t>🔍Repérer les frais et honoraires</a:t>
            </a:r>
          </a:p>
          <a:p>
            <a:r>
              <a:rPr lang="fr-FR" b="1" dirty="0">
                <a:latin typeface="Century Gothic" panose="020B0502020202020204" pitchFamily="34" charset="0"/>
              </a:rPr>
              <a:t>Bon réflexe</a:t>
            </a:r>
          </a:p>
          <a:p>
            <a:r>
              <a:rPr lang="fr-FR" dirty="0">
                <a:latin typeface="Century Gothic" panose="020B0502020202020204" pitchFamily="34" charset="0"/>
              </a:rPr>
              <a:t>Toujours </a:t>
            </a:r>
            <a:r>
              <a:rPr lang="fr-FR" b="1" dirty="0">
                <a:latin typeface="Century Gothic" panose="020B0502020202020204" pitchFamily="34" charset="0"/>
              </a:rPr>
              <a:t>vérifier la nature et la base contractuelle</a:t>
            </a:r>
            <a:r>
              <a:rPr lang="fr-FR" dirty="0">
                <a:latin typeface="Century Gothic" panose="020B0502020202020204" pitchFamily="34" charset="0"/>
              </a:rPr>
              <a:t> des frais imputés.</a:t>
            </a:r>
            <a:br>
              <a:rPr lang="fr-FR" dirty="0">
                <a:latin typeface="Century Gothic" panose="020B0502020202020204" pitchFamily="34" charset="0"/>
              </a:rPr>
            </a:br>
            <a:r>
              <a:rPr lang="fr-FR" dirty="0">
                <a:latin typeface="Century Gothic" panose="020B0502020202020204" pitchFamily="34" charset="0"/>
              </a:rPr>
              <a:t>Les frais injustifiés peuvent être </a:t>
            </a:r>
            <a:r>
              <a:rPr lang="fr-FR" b="1" dirty="0">
                <a:latin typeface="Century Gothic" panose="020B0502020202020204" pitchFamily="34" charset="0"/>
              </a:rPr>
              <a:t>annulés ou transférés</a:t>
            </a:r>
            <a:r>
              <a:rPr lang="fr-FR" dirty="0">
                <a:latin typeface="Century Gothic" panose="020B0502020202020204" pitchFamily="34" charset="0"/>
              </a:rPr>
              <a:t> sur le compte général de la copropriété.</a:t>
            </a:r>
          </a:p>
        </p:txBody>
      </p:sp>
      <p:sp>
        <p:nvSpPr>
          <p:cNvPr id="8" name="ZoneTexte 7">
            <a:extLst>
              <a:ext uri="{FF2B5EF4-FFF2-40B4-BE49-F238E27FC236}">
                <a16:creationId xmlns:a16="http://schemas.microsoft.com/office/drawing/2014/main" id="{E6C3C881-958D-0722-10D6-BCB27A5A167E}"/>
              </a:ext>
            </a:extLst>
          </p:cNvPr>
          <p:cNvSpPr txBox="1"/>
          <p:nvPr/>
        </p:nvSpPr>
        <p:spPr>
          <a:xfrm>
            <a:off x="5803641" y="3429000"/>
            <a:ext cx="184731" cy="369332"/>
          </a:xfrm>
          <a:prstGeom prst="rect">
            <a:avLst/>
          </a:prstGeom>
          <a:noFill/>
        </p:spPr>
        <p:txBody>
          <a:bodyPr wrap="none" rtlCol="0">
            <a:spAutoFit/>
          </a:bodyPr>
          <a:lstStyle/>
          <a:p>
            <a:endParaRPr lang="fr-FR" dirty="0"/>
          </a:p>
        </p:txBody>
      </p:sp>
      <p:pic>
        <p:nvPicPr>
          <p:cNvPr id="12" name="Image 11">
            <a:extLst>
              <a:ext uri="{FF2B5EF4-FFF2-40B4-BE49-F238E27FC236}">
                <a16:creationId xmlns:a16="http://schemas.microsoft.com/office/drawing/2014/main" id="{70D9188E-5C29-B1DA-47E8-0B3B5B91C243}"/>
              </a:ext>
            </a:extLst>
          </p:cNvPr>
          <p:cNvPicPr>
            <a:picLocks noChangeAspect="1"/>
          </p:cNvPicPr>
          <p:nvPr/>
        </p:nvPicPr>
        <p:blipFill>
          <a:blip r:embed="rId4"/>
          <a:stretch>
            <a:fillRect/>
          </a:stretch>
        </p:blipFill>
        <p:spPr>
          <a:xfrm>
            <a:off x="5550300" y="3094979"/>
            <a:ext cx="5951736" cy="2636748"/>
          </a:xfrm>
          <a:prstGeom prst="rect">
            <a:avLst/>
          </a:prstGeom>
        </p:spPr>
      </p:pic>
      <p:sp>
        <p:nvSpPr>
          <p:cNvPr id="13" name="ZoneTexte 12">
            <a:extLst>
              <a:ext uri="{FF2B5EF4-FFF2-40B4-BE49-F238E27FC236}">
                <a16:creationId xmlns:a16="http://schemas.microsoft.com/office/drawing/2014/main" id="{DDB8C6A0-E076-CB4A-E02A-0E0005BAAC1E}"/>
              </a:ext>
            </a:extLst>
          </p:cNvPr>
          <p:cNvSpPr txBox="1"/>
          <p:nvPr/>
        </p:nvSpPr>
        <p:spPr>
          <a:xfrm>
            <a:off x="5550300" y="5854525"/>
            <a:ext cx="5951736" cy="923330"/>
          </a:xfrm>
          <a:prstGeom prst="rect">
            <a:avLst/>
          </a:prstGeom>
          <a:noFill/>
          <a:ln>
            <a:solidFill>
              <a:schemeClr val="tx1"/>
            </a:solidFill>
          </a:ln>
        </p:spPr>
        <p:txBody>
          <a:bodyPr wrap="square" rtlCol="0">
            <a:spAutoFit/>
          </a:bodyPr>
          <a:lstStyle/>
          <a:p>
            <a:r>
              <a:rPr lang="fr-FR" dirty="0">
                <a:latin typeface="Century Gothic" panose="020B0502020202020204" pitchFamily="34" charset="0"/>
              </a:rPr>
              <a:t>📌Une lecture rigoureuse du compte évite les </a:t>
            </a:r>
            <a:r>
              <a:rPr lang="fr-FR" b="1" dirty="0">
                <a:latin typeface="Century Gothic" panose="020B0502020202020204" pitchFamily="34" charset="0"/>
              </a:rPr>
              <a:t>rejets judiciaires</a:t>
            </a:r>
            <a:r>
              <a:rPr lang="fr-FR" dirty="0">
                <a:latin typeface="Century Gothic" panose="020B0502020202020204" pitchFamily="34" charset="0"/>
              </a:rPr>
              <a:t> et protège la </a:t>
            </a:r>
            <a:r>
              <a:rPr lang="fr-FR" b="1" dirty="0">
                <a:latin typeface="Century Gothic" panose="020B0502020202020204" pitchFamily="34" charset="0"/>
              </a:rPr>
              <a:t>crédibilité du syndic et du conseil syndical</a:t>
            </a:r>
            <a:r>
              <a:rPr lang="fr-FR" dirty="0">
                <a:latin typeface="Century Gothic" panose="020B0502020202020204" pitchFamily="34" charset="0"/>
              </a:rPr>
              <a:t>.</a:t>
            </a:r>
          </a:p>
        </p:txBody>
      </p:sp>
    </p:spTree>
    <p:extLst>
      <p:ext uri="{BB962C8B-B14F-4D97-AF65-F5344CB8AC3E}">
        <p14:creationId xmlns:p14="http://schemas.microsoft.com/office/powerpoint/2010/main" val="4026451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A5F28-90CE-5523-11D7-5DF13F73E630}"/>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4F69A789-CD2E-2C6B-D54E-7E440F49486F}"/>
              </a:ext>
            </a:extLst>
          </p:cNvPr>
          <p:cNvSpPr txBox="1"/>
          <p:nvPr/>
        </p:nvSpPr>
        <p:spPr>
          <a:xfrm>
            <a:off x="0" y="0"/>
            <a:ext cx="12192000" cy="5124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1600" b="1" kern="0" dirty="0">
                <a:solidFill>
                  <a:schemeClr val="bg1"/>
                </a:solidFill>
                <a:latin typeface="Century Gothic" panose="020B0502020202020204" pitchFamily="34" charset="0"/>
              </a:rPr>
              <a:t>III. Méthodologie d’un groupe de travail de suivi du </a:t>
            </a:r>
            <a:br>
              <a:rPr lang="fr-FR" sz="1600" b="1" kern="0" dirty="0">
                <a:solidFill>
                  <a:schemeClr val="bg1"/>
                </a:solidFill>
                <a:latin typeface="Century Gothic" panose="020B0502020202020204" pitchFamily="34" charset="0"/>
              </a:rPr>
            </a:br>
            <a:r>
              <a:rPr lang="fr-FR" sz="1600" b="1" kern="0" dirty="0">
                <a:solidFill>
                  <a:schemeClr val="bg1"/>
                </a:solidFill>
                <a:latin typeface="Century Gothic" panose="020B0502020202020204" pitchFamily="34" charset="0"/>
              </a:rPr>
              <a:t>recouvrement des charges</a:t>
            </a:r>
          </a:p>
        </p:txBody>
      </p:sp>
      <p:sp>
        <p:nvSpPr>
          <p:cNvPr id="6" name="Espace réservé du numéro de diapositive 5">
            <a:extLst>
              <a:ext uri="{FF2B5EF4-FFF2-40B4-BE49-F238E27FC236}">
                <a16:creationId xmlns:a16="http://schemas.microsoft.com/office/drawing/2014/main" id="{9C7B0BAA-CC91-75BD-D174-7E400662F48C}"/>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16</a:t>
            </a:fld>
            <a:endParaRPr lang="fr-FR" dirty="0"/>
          </a:p>
        </p:txBody>
      </p:sp>
      <p:sp>
        <p:nvSpPr>
          <p:cNvPr id="3" name="ZoneTexte 2">
            <a:extLst>
              <a:ext uri="{FF2B5EF4-FFF2-40B4-BE49-F238E27FC236}">
                <a16:creationId xmlns:a16="http://schemas.microsoft.com/office/drawing/2014/main" id="{A629C615-C870-97FC-CCCE-D9651B7DBA47}"/>
              </a:ext>
            </a:extLst>
          </p:cNvPr>
          <p:cNvSpPr txBox="1"/>
          <p:nvPr/>
        </p:nvSpPr>
        <p:spPr>
          <a:xfrm>
            <a:off x="3883550" y="541810"/>
            <a:ext cx="4259499" cy="738664"/>
          </a:xfrm>
          <a:prstGeom prst="rect">
            <a:avLst/>
          </a:prstGeom>
          <a:noFill/>
        </p:spPr>
        <p:txBody>
          <a:bodyPr wrap="none" rtlCol="0">
            <a:spAutoFit/>
          </a:bodyPr>
          <a:lstStyle/>
          <a:p>
            <a:r>
              <a:rPr lang="fr-FR" altLang="fr-FR" sz="2400" b="1" dirty="0">
                <a:solidFill>
                  <a:schemeClr val="accent6">
                    <a:lumMod val="75000"/>
                  </a:schemeClr>
                </a:solidFill>
                <a:latin typeface="Century Gothic" panose="020B0502020202020204" pitchFamily="34" charset="0"/>
              </a:rPr>
              <a:t>Analyser un jugement (1/2)</a:t>
            </a:r>
          </a:p>
          <a:p>
            <a:endParaRPr lang="fr-FR" dirty="0"/>
          </a:p>
        </p:txBody>
      </p:sp>
      <p:sp>
        <p:nvSpPr>
          <p:cNvPr id="8" name="ZoneTexte 7">
            <a:extLst>
              <a:ext uri="{FF2B5EF4-FFF2-40B4-BE49-F238E27FC236}">
                <a16:creationId xmlns:a16="http://schemas.microsoft.com/office/drawing/2014/main" id="{ACD9692A-B2E2-3A46-FC2A-F933D45E2D75}"/>
              </a:ext>
            </a:extLst>
          </p:cNvPr>
          <p:cNvSpPr txBox="1"/>
          <p:nvPr/>
        </p:nvSpPr>
        <p:spPr>
          <a:xfrm>
            <a:off x="5803641" y="3429000"/>
            <a:ext cx="184731" cy="369332"/>
          </a:xfrm>
          <a:prstGeom prst="rect">
            <a:avLst/>
          </a:prstGeom>
          <a:noFill/>
        </p:spPr>
        <p:txBody>
          <a:bodyPr wrap="none" rtlCol="0">
            <a:spAutoFit/>
          </a:bodyPr>
          <a:lstStyle/>
          <a:p>
            <a:endParaRPr lang="fr-FR" dirty="0"/>
          </a:p>
        </p:txBody>
      </p:sp>
      <p:pic>
        <p:nvPicPr>
          <p:cNvPr id="5" name="Image 4" descr="Une image contenant texte, capture d’écran, Police, document&#10;&#10;Le contenu généré par l’IA peut être incorrect.">
            <a:extLst>
              <a:ext uri="{FF2B5EF4-FFF2-40B4-BE49-F238E27FC236}">
                <a16:creationId xmlns:a16="http://schemas.microsoft.com/office/drawing/2014/main" id="{D7EB6BCC-127C-6750-B12E-5310A8BA805D}"/>
              </a:ext>
            </a:extLst>
          </p:cNvPr>
          <p:cNvPicPr>
            <a:picLocks noChangeAspect="1"/>
          </p:cNvPicPr>
          <p:nvPr/>
        </p:nvPicPr>
        <p:blipFill>
          <a:blip r:embed="rId3"/>
          <a:stretch>
            <a:fillRect/>
          </a:stretch>
        </p:blipFill>
        <p:spPr>
          <a:xfrm>
            <a:off x="1152761" y="1280473"/>
            <a:ext cx="9753377" cy="4644465"/>
          </a:xfrm>
          <a:prstGeom prst="rect">
            <a:avLst/>
          </a:prstGeom>
        </p:spPr>
      </p:pic>
    </p:spTree>
    <p:extLst>
      <p:ext uri="{BB962C8B-B14F-4D97-AF65-F5344CB8AC3E}">
        <p14:creationId xmlns:p14="http://schemas.microsoft.com/office/powerpoint/2010/main" val="3979644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0D06-2948-7F63-0693-BCEA51F0DFA2}"/>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44B60B6F-013B-FE92-3150-F266ED9669F8}"/>
              </a:ext>
            </a:extLst>
          </p:cNvPr>
          <p:cNvSpPr txBox="1"/>
          <p:nvPr/>
        </p:nvSpPr>
        <p:spPr>
          <a:xfrm>
            <a:off x="0" y="0"/>
            <a:ext cx="12192000" cy="5124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1600" b="1" kern="0" dirty="0">
                <a:solidFill>
                  <a:schemeClr val="bg1"/>
                </a:solidFill>
                <a:latin typeface="Century Gothic" panose="020B0502020202020204" pitchFamily="34" charset="0"/>
              </a:rPr>
              <a:t>III. Méthodologie d’un groupe de travail de suivi du </a:t>
            </a:r>
            <a:br>
              <a:rPr lang="fr-FR" sz="1600" b="1" kern="0" dirty="0">
                <a:solidFill>
                  <a:schemeClr val="bg1"/>
                </a:solidFill>
                <a:latin typeface="Century Gothic" panose="020B0502020202020204" pitchFamily="34" charset="0"/>
              </a:rPr>
            </a:br>
            <a:r>
              <a:rPr lang="fr-FR" sz="1600" b="1" kern="0" dirty="0">
                <a:solidFill>
                  <a:schemeClr val="bg1"/>
                </a:solidFill>
                <a:latin typeface="Century Gothic" panose="020B0502020202020204" pitchFamily="34" charset="0"/>
              </a:rPr>
              <a:t>recouvrement des charges</a:t>
            </a:r>
          </a:p>
        </p:txBody>
      </p:sp>
      <p:sp>
        <p:nvSpPr>
          <p:cNvPr id="6" name="Espace réservé du numéro de diapositive 5">
            <a:extLst>
              <a:ext uri="{FF2B5EF4-FFF2-40B4-BE49-F238E27FC236}">
                <a16:creationId xmlns:a16="http://schemas.microsoft.com/office/drawing/2014/main" id="{D37B79FA-2122-2606-9581-51253A63F75B}"/>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17</a:t>
            </a:fld>
            <a:endParaRPr lang="fr-FR" dirty="0"/>
          </a:p>
        </p:txBody>
      </p:sp>
      <p:sp>
        <p:nvSpPr>
          <p:cNvPr id="3" name="ZoneTexte 2">
            <a:extLst>
              <a:ext uri="{FF2B5EF4-FFF2-40B4-BE49-F238E27FC236}">
                <a16:creationId xmlns:a16="http://schemas.microsoft.com/office/drawing/2014/main" id="{C174DF70-D19C-F137-F9E6-64D04DB459D0}"/>
              </a:ext>
            </a:extLst>
          </p:cNvPr>
          <p:cNvSpPr txBox="1"/>
          <p:nvPr/>
        </p:nvSpPr>
        <p:spPr>
          <a:xfrm>
            <a:off x="3883550" y="541810"/>
            <a:ext cx="4259499" cy="738664"/>
          </a:xfrm>
          <a:prstGeom prst="rect">
            <a:avLst/>
          </a:prstGeom>
          <a:noFill/>
        </p:spPr>
        <p:txBody>
          <a:bodyPr wrap="none" rtlCol="0">
            <a:spAutoFit/>
          </a:bodyPr>
          <a:lstStyle/>
          <a:p>
            <a:r>
              <a:rPr lang="fr-FR" altLang="fr-FR" sz="2400" b="1" dirty="0">
                <a:solidFill>
                  <a:schemeClr val="accent6">
                    <a:lumMod val="75000"/>
                  </a:schemeClr>
                </a:solidFill>
                <a:latin typeface="Century Gothic" panose="020B0502020202020204" pitchFamily="34" charset="0"/>
              </a:rPr>
              <a:t>Analyser un jugement (2/2)</a:t>
            </a:r>
          </a:p>
          <a:p>
            <a:endParaRPr lang="fr-FR" dirty="0"/>
          </a:p>
        </p:txBody>
      </p:sp>
      <p:sp>
        <p:nvSpPr>
          <p:cNvPr id="8" name="ZoneTexte 7">
            <a:extLst>
              <a:ext uri="{FF2B5EF4-FFF2-40B4-BE49-F238E27FC236}">
                <a16:creationId xmlns:a16="http://schemas.microsoft.com/office/drawing/2014/main" id="{27881F37-7642-BA76-4043-B5419C9FE697}"/>
              </a:ext>
            </a:extLst>
          </p:cNvPr>
          <p:cNvSpPr txBox="1"/>
          <p:nvPr/>
        </p:nvSpPr>
        <p:spPr>
          <a:xfrm>
            <a:off x="5803641" y="3429000"/>
            <a:ext cx="184731" cy="369332"/>
          </a:xfrm>
          <a:prstGeom prst="rect">
            <a:avLst/>
          </a:prstGeom>
          <a:noFill/>
        </p:spPr>
        <p:txBody>
          <a:bodyPr wrap="none" rtlCol="0">
            <a:spAutoFit/>
          </a:bodyPr>
          <a:lstStyle/>
          <a:p>
            <a:endParaRPr lang="fr-FR" dirty="0"/>
          </a:p>
        </p:txBody>
      </p:sp>
      <p:pic>
        <p:nvPicPr>
          <p:cNvPr id="4" name="Image 3" descr="Une image contenant texte, capture d’écran, ligne, Police&#10;&#10;Le contenu généré par l’IA peut être incorrect.">
            <a:extLst>
              <a:ext uri="{FF2B5EF4-FFF2-40B4-BE49-F238E27FC236}">
                <a16:creationId xmlns:a16="http://schemas.microsoft.com/office/drawing/2014/main" id="{A609B406-BBA0-B277-BC75-5454A8628E7E}"/>
              </a:ext>
            </a:extLst>
          </p:cNvPr>
          <p:cNvPicPr>
            <a:picLocks noChangeAspect="1"/>
          </p:cNvPicPr>
          <p:nvPr/>
        </p:nvPicPr>
        <p:blipFill>
          <a:blip r:embed="rId3"/>
          <a:stretch>
            <a:fillRect/>
          </a:stretch>
        </p:blipFill>
        <p:spPr>
          <a:xfrm>
            <a:off x="1874194" y="1855966"/>
            <a:ext cx="8640082" cy="3331854"/>
          </a:xfrm>
          <a:prstGeom prst="rect">
            <a:avLst/>
          </a:prstGeom>
        </p:spPr>
      </p:pic>
    </p:spTree>
    <p:extLst>
      <p:ext uri="{BB962C8B-B14F-4D97-AF65-F5344CB8AC3E}">
        <p14:creationId xmlns:p14="http://schemas.microsoft.com/office/powerpoint/2010/main" val="2304611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7919D-329E-7359-AB6D-FEF1E088423F}"/>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E904F5AE-3489-CCAE-E0B4-CD40A6F61AF9}"/>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IV. Phase « amiable et contentieuse »</a:t>
            </a:r>
          </a:p>
        </p:txBody>
      </p:sp>
      <p:sp>
        <p:nvSpPr>
          <p:cNvPr id="6" name="Espace réservé du numéro de diapositive 5">
            <a:extLst>
              <a:ext uri="{FF2B5EF4-FFF2-40B4-BE49-F238E27FC236}">
                <a16:creationId xmlns:a16="http://schemas.microsoft.com/office/drawing/2014/main" id="{D45711A3-25E9-E102-4F49-6382C3136FF6}"/>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18</a:t>
            </a:fld>
            <a:endParaRPr lang="fr-FR" dirty="0"/>
          </a:p>
        </p:txBody>
      </p:sp>
      <p:pic>
        <p:nvPicPr>
          <p:cNvPr id="4" name="Image 3">
            <a:extLst>
              <a:ext uri="{FF2B5EF4-FFF2-40B4-BE49-F238E27FC236}">
                <a16:creationId xmlns:a16="http://schemas.microsoft.com/office/drawing/2014/main" id="{A8945C11-C6CC-938C-6B60-61A60568CE3A}"/>
              </a:ext>
            </a:extLst>
          </p:cNvPr>
          <p:cNvPicPr>
            <a:picLocks noChangeAspect="1"/>
          </p:cNvPicPr>
          <p:nvPr/>
        </p:nvPicPr>
        <p:blipFill>
          <a:blip r:embed="rId3"/>
          <a:stretch>
            <a:fillRect/>
          </a:stretch>
        </p:blipFill>
        <p:spPr>
          <a:xfrm>
            <a:off x="3831139" y="1810371"/>
            <a:ext cx="4529721" cy="3237257"/>
          </a:xfrm>
          <a:prstGeom prst="rect">
            <a:avLst/>
          </a:prstGeom>
        </p:spPr>
      </p:pic>
    </p:spTree>
    <p:extLst>
      <p:ext uri="{BB962C8B-B14F-4D97-AF65-F5344CB8AC3E}">
        <p14:creationId xmlns:p14="http://schemas.microsoft.com/office/powerpoint/2010/main" val="2192505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42E11-0AFD-016C-EC55-B00B97B22587}"/>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4360447A-C9A2-8DF5-0D63-BB40F2863C10}"/>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IV. Phase « amiable et contentieuse »</a:t>
            </a:r>
          </a:p>
        </p:txBody>
      </p:sp>
      <p:sp>
        <p:nvSpPr>
          <p:cNvPr id="6" name="Espace réservé du numéro de diapositive 5">
            <a:extLst>
              <a:ext uri="{FF2B5EF4-FFF2-40B4-BE49-F238E27FC236}">
                <a16:creationId xmlns:a16="http://schemas.microsoft.com/office/drawing/2014/main" id="{B86253A0-9A9C-ACF6-88BF-67230DF6E727}"/>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19</a:t>
            </a:fld>
            <a:endParaRPr lang="fr-FR" dirty="0"/>
          </a:p>
        </p:txBody>
      </p:sp>
      <p:sp>
        <p:nvSpPr>
          <p:cNvPr id="3" name="ZoneTexte 2">
            <a:extLst>
              <a:ext uri="{FF2B5EF4-FFF2-40B4-BE49-F238E27FC236}">
                <a16:creationId xmlns:a16="http://schemas.microsoft.com/office/drawing/2014/main" id="{07AB04DA-D602-820A-6CD6-5DC4B2C2A477}"/>
              </a:ext>
            </a:extLst>
          </p:cNvPr>
          <p:cNvSpPr txBox="1"/>
          <p:nvPr/>
        </p:nvSpPr>
        <p:spPr>
          <a:xfrm>
            <a:off x="3415004" y="571953"/>
            <a:ext cx="6053260" cy="400110"/>
          </a:xfrm>
          <a:prstGeom prst="rect">
            <a:avLst/>
          </a:prstGeom>
          <a:noFill/>
        </p:spPr>
        <p:txBody>
          <a:bodyPr wrap="none" rtlCol="0">
            <a:spAutoFit/>
          </a:bodyPr>
          <a:lstStyle/>
          <a:p>
            <a:r>
              <a:rPr lang="fr-FR" sz="2000" b="1" dirty="0">
                <a:solidFill>
                  <a:schemeClr val="accent6">
                    <a:lumMod val="75000"/>
                  </a:schemeClr>
                </a:solidFill>
                <a:latin typeface="Century Gothic" panose="020B0502020202020204" pitchFamily="34" charset="0"/>
                <a:cs typeface="Times New Roman" panose="02020603050405020304" pitchFamily="18" charset="0"/>
              </a:rPr>
              <a:t>Le début de la procédure : la mise en demeure</a:t>
            </a:r>
            <a:endParaRPr lang="fr-FR" sz="2000" dirty="0">
              <a:solidFill>
                <a:schemeClr val="accent6">
                  <a:lumMod val="75000"/>
                </a:schemeClr>
              </a:solidFill>
              <a:latin typeface="Century Gothic" panose="020B0502020202020204" pitchFamily="34" charset="0"/>
            </a:endParaRPr>
          </a:p>
        </p:txBody>
      </p:sp>
      <p:sp>
        <p:nvSpPr>
          <p:cNvPr id="5" name="ZoneTexte 4">
            <a:extLst>
              <a:ext uri="{FF2B5EF4-FFF2-40B4-BE49-F238E27FC236}">
                <a16:creationId xmlns:a16="http://schemas.microsoft.com/office/drawing/2014/main" id="{8F403505-61E2-092B-F5C3-3FA0ECB43399}"/>
              </a:ext>
            </a:extLst>
          </p:cNvPr>
          <p:cNvSpPr txBox="1"/>
          <p:nvPr/>
        </p:nvSpPr>
        <p:spPr>
          <a:xfrm>
            <a:off x="573112" y="1086969"/>
            <a:ext cx="10334880" cy="1477328"/>
          </a:xfrm>
          <a:prstGeom prst="rect">
            <a:avLst/>
          </a:prstGeom>
          <a:noFill/>
        </p:spPr>
        <p:txBody>
          <a:bodyPr wrap="none" rtlCol="0">
            <a:spAutoFit/>
          </a:bodyPr>
          <a:lstStyle/>
          <a:p>
            <a:r>
              <a:rPr lang="fr-FR" b="1" dirty="0">
                <a:solidFill>
                  <a:schemeClr val="accent6">
                    <a:lumMod val="60000"/>
                    <a:lumOff val="40000"/>
                  </a:schemeClr>
                </a:solidFill>
                <a:latin typeface="Century Gothic" panose="020B0502020202020204" pitchFamily="34" charset="0"/>
              </a:rPr>
              <a:t>Une étape obligatoire</a:t>
            </a:r>
            <a:br>
              <a:rPr lang="fr-FR" b="1" dirty="0">
                <a:solidFill>
                  <a:schemeClr val="accent1"/>
                </a:solidFill>
                <a:latin typeface="Century Gothic" panose="020B0502020202020204" pitchFamily="34" charset="0"/>
              </a:rPr>
            </a:br>
            <a:endParaRPr lang="fr-FR" b="1" dirty="0">
              <a:solidFill>
                <a:schemeClr val="accent1"/>
              </a:solidFill>
              <a:latin typeface="Century Gothic" panose="020B0502020202020204" pitchFamily="34" charset="0"/>
            </a:endParaRPr>
          </a:p>
          <a:p>
            <a:r>
              <a:rPr lang="fr-FR" dirty="0">
                <a:latin typeface="Century Gothic" panose="020B0502020202020204" pitchFamily="34" charset="0"/>
              </a:rPr>
              <a:t>La </a:t>
            </a:r>
            <a:r>
              <a:rPr lang="fr-FR" b="1" dirty="0">
                <a:latin typeface="Century Gothic" panose="020B0502020202020204" pitchFamily="34" charset="0"/>
              </a:rPr>
              <a:t>mise en demeure</a:t>
            </a:r>
            <a:r>
              <a:rPr lang="fr-FR" dirty="0">
                <a:latin typeface="Century Gothic" panose="020B0502020202020204" pitchFamily="34" charset="0"/>
              </a:rPr>
              <a:t> est </a:t>
            </a:r>
            <a:r>
              <a:rPr lang="fr-FR" b="1" dirty="0">
                <a:latin typeface="Century Gothic" panose="020B0502020202020204" pitchFamily="34" charset="0"/>
              </a:rPr>
              <a:t>indispensable</a:t>
            </a:r>
            <a:r>
              <a:rPr lang="fr-FR" dirty="0">
                <a:latin typeface="Century Gothic" panose="020B0502020202020204" pitchFamily="34" charset="0"/>
              </a:rPr>
              <a:t> pour engager une procédure amiable </a:t>
            </a:r>
            <a:r>
              <a:rPr lang="fr-FR" b="1" dirty="0">
                <a:latin typeface="Century Gothic" panose="020B0502020202020204" pitchFamily="34" charset="0"/>
              </a:rPr>
              <a:t>ou</a:t>
            </a:r>
            <a:r>
              <a:rPr lang="fr-FR" dirty="0">
                <a:latin typeface="Century Gothic" panose="020B0502020202020204" pitchFamily="34" charset="0"/>
              </a:rPr>
              <a:t> judiciaire.</a:t>
            </a:r>
            <a:br>
              <a:rPr lang="fr-FR" dirty="0">
                <a:latin typeface="Century Gothic" panose="020B0502020202020204" pitchFamily="34" charset="0"/>
              </a:rPr>
            </a:br>
            <a:r>
              <a:rPr lang="fr-FR" dirty="0">
                <a:latin typeface="Century Gothic" panose="020B0502020202020204" pitchFamily="34" charset="0"/>
              </a:rPr>
              <a:t>Elle formalise le dernier avertissement adressé au copropriétaire avant action.</a:t>
            </a:r>
          </a:p>
          <a:p>
            <a:endParaRPr lang="fr-FR" dirty="0"/>
          </a:p>
        </p:txBody>
      </p:sp>
      <p:sp>
        <p:nvSpPr>
          <p:cNvPr id="7" name="ZoneTexte 6">
            <a:extLst>
              <a:ext uri="{FF2B5EF4-FFF2-40B4-BE49-F238E27FC236}">
                <a16:creationId xmlns:a16="http://schemas.microsoft.com/office/drawing/2014/main" id="{5F436B38-39C2-2DAD-34AE-EB1AE49C3606}"/>
              </a:ext>
            </a:extLst>
          </p:cNvPr>
          <p:cNvSpPr txBox="1"/>
          <p:nvPr/>
        </p:nvSpPr>
        <p:spPr>
          <a:xfrm>
            <a:off x="573112" y="2357325"/>
            <a:ext cx="8449749" cy="1754326"/>
          </a:xfrm>
          <a:prstGeom prst="rect">
            <a:avLst/>
          </a:prstGeom>
          <a:noFill/>
        </p:spPr>
        <p:txBody>
          <a:bodyPr wrap="none" rtlCol="0">
            <a:spAutoFit/>
          </a:bodyPr>
          <a:lstStyle/>
          <a:p>
            <a:r>
              <a:rPr lang="fr-FR" b="1" dirty="0">
                <a:solidFill>
                  <a:schemeClr val="accent6">
                    <a:lumMod val="60000"/>
                    <a:lumOff val="40000"/>
                  </a:schemeClr>
                </a:solidFill>
                <a:latin typeface="Century Gothic" panose="020B0502020202020204" pitchFamily="34" charset="0"/>
              </a:rPr>
              <a:t>Sa forme</a:t>
            </a:r>
            <a:br>
              <a:rPr lang="fr-FR" b="1" dirty="0">
                <a:solidFill>
                  <a:schemeClr val="accent6">
                    <a:lumMod val="60000"/>
                    <a:lumOff val="40000"/>
                  </a:schemeClr>
                </a:solidFill>
                <a:latin typeface="Century Gothic" panose="020B0502020202020204" pitchFamily="34" charset="0"/>
              </a:rPr>
            </a:br>
            <a:endParaRPr lang="fr-FR" b="1" dirty="0">
              <a:solidFill>
                <a:schemeClr val="accent6">
                  <a:lumMod val="60000"/>
                  <a:lumOff val="40000"/>
                </a:schemeClr>
              </a:solidFill>
              <a:latin typeface="Century Gothic" panose="020B0502020202020204" pitchFamily="34" charset="0"/>
            </a:endParaRPr>
          </a:p>
          <a:p>
            <a:r>
              <a:rPr lang="fr-FR" b="1" dirty="0">
                <a:latin typeface="Century Gothic" panose="020B0502020202020204" pitchFamily="34" charset="0"/>
              </a:rPr>
              <a:t>Lettre recommandée avec accusé de réception</a:t>
            </a:r>
            <a:r>
              <a:rPr lang="fr-FR" dirty="0">
                <a:latin typeface="Century Gothic" panose="020B0502020202020204" pitchFamily="34" charset="0"/>
              </a:rPr>
              <a:t>, comportant la mention :</a:t>
            </a:r>
          </a:p>
          <a:p>
            <a:r>
              <a:rPr lang="fr-FR" dirty="0">
                <a:latin typeface="Century Gothic" panose="020B0502020202020204" pitchFamily="34" charset="0"/>
              </a:rPr>
              <a:t>« </a:t>
            </a:r>
            <a:r>
              <a:rPr lang="fr-FR" i="1" dirty="0">
                <a:latin typeface="Century Gothic" panose="020B0502020202020204" pitchFamily="34" charset="0"/>
              </a:rPr>
              <a:t>Lettre recommandée valant mise en demeure</a:t>
            </a:r>
            <a:r>
              <a:rPr lang="fr-FR" dirty="0">
                <a:latin typeface="Century Gothic" panose="020B0502020202020204" pitchFamily="34" charset="0"/>
              </a:rPr>
              <a:t> »</a:t>
            </a:r>
            <a:br>
              <a:rPr lang="fr-FR" dirty="0">
                <a:latin typeface="Century Gothic" panose="020B0502020202020204" pitchFamily="34" charset="0"/>
              </a:rPr>
            </a:br>
            <a:r>
              <a:rPr lang="fr-FR" i="1" dirty="0">
                <a:latin typeface="Century Gothic" panose="020B0502020202020204" pitchFamily="34" charset="0"/>
              </a:rPr>
              <a:t>(Article 10-1 de la loi du 10 juillet 1965)</a:t>
            </a:r>
            <a:endParaRPr lang="fr-FR" dirty="0">
              <a:latin typeface="Century Gothic" panose="020B0502020202020204" pitchFamily="34" charset="0"/>
            </a:endParaRPr>
          </a:p>
          <a:p>
            <a:endParaRPr lang="fr-FR" dirty="0"/>
          </a:p>
        </p:txBody>
      </p:sp>
      <p:sp>
        <p:nvSpPr>
          <p:cNvPr id="8" name="ZoneTexte 7">
            <a:extLst>
              <a:ext uri="{FF2B5EF4-FFF2-40B4-BE49-F238E27FC236}">
                <a16:creationId xmlns:a16="http://schemas.microsoft.com/office/drawing/2014/main" id="{A406DF82-31B3-65DF-BE7A-380E77C639A5}"/>
              </a:ext>
            </a:extLst>
          </p:cNvPr>
          <p:cNvSpPr txBox="1"/>
          <p:nvPr/>
        </p:nvSpPr>
        <p:spPr>
          <a:xfrm>
            <a:off x="573112" y="3976891"/>
            <a:ext cx="11214930" cy="2585323"/>
          </a:xfrm>
          <a:prstGeom prst="rect">
            <a:avLst/>
          </a:prstGeom>
          <a:noFill/>
        </p:spPr>
        <p:txBody>
          <a:bodyPr wrap="none" rtlCol="0">
            <a:spAutoFit/>
          </a:bodyPr>
          <a:lstStyle/>
          <a:p>
            <a:r>
              <a:rPr lang="fr-FR" b="1" dirty="0">
                <a:solidFill>
                  <a:schemeClr val="accent6">
                    <a:lumMod val="60000"/>
                    <a:lumOff val="40000"/>
                  </a:schemeClr>
                </a:solidFill>
                <a:latin typeface="Century Gothic" panose="020B0502020202020204" pitchFamily="34" charset="0"/>
              </a:rPr>
              <a:t>Son contenu essentiel</a:t>
            </a:r>
            <a:br>
              <a:rPr lang="fr-FR" b="1" dirty="0">
                <a:solidFill>
                  <a:schemeClr val="accent6">
                    <a:lumMod val="60000"/>
                    <a:lumOff val="40000"/>
                  </a:schemeClr>
                </a:solidFill>
                <a:latin typeface="Century Gothic" panose="020B0502020202020204" pitchFamily="34" charset="0"/>
              </a:rPr>
            </a:br>
            <a:endParaRPr lang="fr-FR" b="1" dirty="0">
              <a:solidFill>
                <a:schemeClr val="accent6">
                  <a:lumMod val="60000"/>
                  <a:lumOff val="40000"/>
                </a:schemeClr>
              </a:solidFill>
              <a:latin typeface="Century Gothic" panose="020B0502020202020204" pitchFamily="34" charset="0"/>
            </a:endParaRPr>
          </a:p>
          <a:p>
            <a:r>
              <a:rPr lang="fr-FR" dirty="0">
                <a:latin typeface="Century Gothic" panose="020B0502020202020204" pitchFamily="34" charset="0"/>
              </a:rPr>
              <a:t>☑️ </a:t>
            </a:r>
            <a:r>
              <a:rPr lang="fr-FR" b="1" dirty="0">
                <a:latin typeface="Century Gothic" panose="020B0502020202020204" pitchFamily="34" charset="0"/>
              </a:rPr>
              <a:t>Rappel</a:t>
            </a:r>
            <a:r>
              <a:rPr lang="fr-FR" dirty="0">
                <a:latin typeface="Century Gothic" panose="020B0502020202020204" pitchFamily="34" charset="0"/>
              </a:rPr>
              <a:t> du montant de la créance (de telle date à telle date)</a:t>
            </a:r>
            <a:br>
              <a:rPr lang="fr-FR" dirty="0">
                <a:latin typeface="Century Gothic" panose="020B0502020202020204" pitchFamily="34" charset="0"/>
              </a:rPr>
            </a:br>
            <a:r>
              <a:rPr lang="fr-FR" dirty="0">
                <a:latin typeface="Century Gothic" panose="020B0502020202020204" pitchFamily="34" charset="0"/>
              </a:rPr>
              <a:t>☑️ </a:t>
            </a:r>
            <a:r>
              <a:rPr lang="fr-FR" b="1" dirty="0">
                <a:latin typeface="Century Gothic" panose="020B0502020202020204" pitchFamily="34" charset="0"/>
              </a:rPr>
              <a:t>Mention</a:t>
            </a:r>
            <a:r>
              <a:rPr lang="fr-FR" dirty="0">
                <a:latin typeface="Century Gothic" panose="020B0502020202020204" pitchFamily="34" charset="0"/>
              </a:rPr>
              <a:t> des relances ou démarches amiables déjà effectuées</a:t>
            </a:r>
            <a:br>
              <a:rPr lang="fr-FR" dirty="0">
                <a:latin typeface="Century Gothic" panose="020B0502020202020204" pitchFamily="34" charset="0"/>
              </a:rPr>
            </a:br>
            <a:r>
              <a:rPr lang="fr-FR" dirty="0">
                <a:latin typeface="Century Gothic" panose="020B0502020202020204" pitchFamily="34" charset="0"/>
              </a:rPr>
              <a:t>☑️ </a:t>
            </a:r>
            <a:r>
              <a:rPr lang="fr-FR" b="1" dirty="0">
                <a:latin typeface="Century Gothic" panose="020B0502020202020204" pitchFamily="34" charset="0"/>
              </a:rPr>
              <a:t>Délai de paiement</a:t>
            </a:r>
            <a:r>
              <a:rPr lang="fr-FR" dirty="0">
                <a:latin typeface="Century Gothic" panose="020B0502020202020204" pitchFamily="34" charset="0"/>
              </a:rPr>
              <a:t> accordé :</a:t>
            </a:r>
          </a:p>
          <a:p>
            <a:r>
              <a:rPr lang="fr-FR" dirty="0">
                <a:latin typeface="Century Gothic" panose="020B0502020202020204" pitchFamily="34" charset="0"/>
              </a:rPr>
              <a:t>⏱️ </a:t>
            </a:r>
            <a:r>
              <a:rPr lang="fr-FR" i="1" dirty="0">
                <a:latin typeface="Century Gothic" panose="020B0502020202020204" pitchFamily="34" charset="0"/>
              </a:rPr>
              <a:t>30 jours à compter du lendemain de la première présentation de la lettre</a:t>
            </a:r>
            <a:br>
              <a:rPr lang="fr-FR" dirty="0">
                <a:latin typeface="Century Gothic" panose="020B0502020202020204" pitchFamily="34" charset="0"/>
              </a:rPr>
            </a:br>
            <a:r>
              <a:rPr lang="fr-FR" dirty="0">
                <a:latin typeface="Century Gothic" panose="020B0502020202020204" pitchFamily="34" charset="0"/>
              </a:rPr>
              <a:t>☑️ </a:t>
            </a:r>
            <a:r>
              <a:rPr lang="fr-FR" b="1" dirty="0">
                <a:latin typeface="Century Gothic" panose="020B0502020202020204" pitchFamily="34" charset="0"/>
              </a:rPr>
              <a:t>Avertissement</a:t>
            </a:r>
            <a:r>
              <a:rPr lang="fr-FR" dirty="0">
                <a:latin typeface="Century Gothic" panose="020B0502020202020204" pitchFamily="34" charset="0"/>
              </a:rPr>
              <a:t> : à défaut de règlement, ouverture d’une procédure de recouvrement judiciaire</a:t>
            </a:r>
            <a:br>
              <a:rPr lang="fr-FR" dirty="0">
                <a:latin typeface="Century Gothic" panose="020B0502020202020204" pitchFamily="34" charset="0"/>
              </a:rPr>
            </a:br>
            <a:r>
              <a:rPr lang="fr-FR" dirty="0">
                <a:latin typeface="Century Gothic" panose="020B0502020202020204" pitchFamily="34" charset="0"/>
              </a:rPr>
              <a:t>☑️ </a:t>
            </a:r>
            <a:r>
              <a:rPr lang="fr-FR" b="1" dirty="0">
                <a:latin typeface="Century Gothic" panose="020B0502020202020204" pitchFamily="34" charset="0"/>
              </a:rPr>
              <a:t>Information</a:t>
            </a:r>
            <a:r>
              <a:rPr lang="fr-FR" dirty="0">
                <a:latin typeface="Century Gothic" panose="020B0502020202020204" pitchFamily="34" charset="0"/>
              </a:rPr>
              <a:t> sur les </a:t>
            </a:r>
            <a:r>
              <a:rPr lang="fr-FR" b="1" dirty="0">
                <a:latin typeface="Century Gothic" panose="020B0502020202020204" pitchFamily="34" charset="0"/>
              </a:rPr>
              <a:t>intérêts légaux</a:t>
            </a:r>
            <a:r>
              <a:rPr lang="fr-FR" dirty="0">
                <a:latin typeface="Century Gothic" panose="020B0502020202020204" pitchFamily="34" charset="0"/>
              </a:rPr>
              <a:t> applicables (article 36 du décret de 1967)</a:t>
            </a:r>
          </a:p>
          <a:p>
            <a:endParaRPr lang="fr-FR" dirty="0"/>
          </a:p>
        </p:txBody>
      </p:sp>
      <p:sp>
        <p:nvSpPr>
          <p:cNvPr id="9" name="ZoneTexte 8">
            <a:extLst>
              <a:ext uri="{FF2B5EF4-FFF2-40B4-BE49-F238E27FC236}">
                <a16:creationId xmlns:a16="http://schemas.microsoft.com/office/drawing/2014/main" id="{C90FEAF9-95AF-5B24-25B6-3A84CE05C075}"/>
              </a:ext>
            </a:extLst>
          </p:cNvPr>
          <p:cNvSpPr txBox="1"/>
          <p:nvPr/>
        </p:nvSpPr>
        <p:spPr>
          <a:xfrm>
            <a:off x="7791061" y="3293706"/>
            <a:ext cx="4134239" cy="1200329"/>
          </a:xfrm>
          <a:prstGeom prst="rect">
            <a:avLst/>
          </a:prstGeom>
          <a:noFill/>
          <a:ln>
            <a:solidFill>
              <a:schemeClr val="tx1"/>
            </a:solidFill>
          </a:ln>
        </p:spPr>
        <p:txBody>
          <a:bodyPr wrap="square" rtlCol="0">
            <a:spAutoFit/>
          </a:bodyPr>
          <a:lstStyle/>
          <a:p>
            <a:r>
              <a:rPr lang="fr-FR" dirty="0">
                <a:latin typeface="Century Gothic" panose="020B0502020202020204" pitchFamily="34" charset="0"/>
              </a:rPr>
              <a:t>📌La mise en demeure fait courir les </a:t>
            </a:r>
            <a:r>
              <a:rPr lang="fr-FR" b="1" dirty="0">
                <a:latin typeface="Century Gothic" panose="020B0502020202020204" pitchFamily="34" charset="0"/>
              </a:rPr>
              <a:t>intérêts au profit du syndicat</a:t>
            </a:r>
            <a:r>
              <a:rPr lang="fr-FR" dirty="0">
                <a:latin typeface="Century Gothic" panose="020B0502020202020204" pitchFamily="34" charset="0"/>
              </a:rPr>
              <a:t>, sauf stipulation contraire du règlement de copropriété.</a:t>
            </a:r>
          </a:p>
        </p:txBody>
      </p:sp>
      <p:pic>
        <p:nvPicPr>
          <p:cNvPr id="12" name="Image 11">
            <a:extLst>
              <a:ext uri="{FF2B5EF4-FFF2-40B4-BE49-F238E27FC236}">
                <a16:creationId xmlns:a16="http://schemas.microsoft.com/office/drawing/2014/main" id="{181543F2-324A-7538-458C-DE13BF6EC4E7}"/>
              </a:ext>
            </a:extLst>
          </p:cNvPr>
          <p:cNvPicPr>
            <a:picLocks noChangeAspect="1"/>
          </p:cNvPicPr>
          <p:nvPr/>
        </p:nvPicPr>
        <p:blipFill>
          <a:blip r:embed="rId3"/>
          <a:stretch>
            <a:fillRect/>
          </a:stretch>
        </p:blipFill>
        <p:spPr>
          <a:xfrm>
            <a:off x="10754671" y="1412848"/>
            <a:ext cx="1322947" cy="1414395"/>
          </a:xfrm>
          <a:prstGeom prst="rect">
            <a:avLst/>
          </a:prstGeom>
        </p:spPr>
      </p:pic>
    </p:spTree>
    <p:extLst>
      <p:ext uri="{BB962C8B-B14F-4D97-AF65-F5344CB8AC3E}">
        <p14:creationId xmlns:p14="http://schemas.microsoft.com/office/powerpoint/2010/main" val="147945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1"/>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Sommaire</a:t>
            </a:r>
          </a:p>
        </p:txBody>
      </p:sp>
      <p:sp>
        <p:nvSpPr>
          <p:cNvPr id="6" name="Espace réservé du numéro de diapositive 5"/>
          <p:cNvSpPr>
            <a:spLocks noGrp="1"/>
          </p:cNvSpPr>
          <p:nvPr>
            <p:ph type="sldNum" sz="quarter" idx="12"/>
          </p:nvPr>
        </p:nvSpPr>
        <p:spPr>
          <a:xfrm>
            <a:off x="9313682" y="6434322"/>
            <a:ext cx="2743200" cy="365125"/>
          </a:xfrm>
        </p:spPr>
        <p:txBody>
          <a:bodyPr/>
          <a:lstStyle/>
          <a:p>
            <a:fld id="{524F4E30-4F36-4098-97E2-E1F6D838FDE3}" type="slidenum">
              <a:rPr lang="fr-FR" smtClean="0"/>
              <a:t>2</a:t>
            </a:fld>
            <a:endParaRPr lang="fr-FR" dirty="0"/>
          </a:p>
        </p:txBody>
      </p:sp>
      <p:sp>
        <p:nvSpPr>
          <p:cNvPr id="7" name="ZoneTexte 6"/>
          <p:cNvSpPr txBox="1"/>
          <p:nvPr/>
        </p:nvSpPr>
        <p:spPr>
          <a:xfrm>
            <a:off x="1300384" y="1478128"/>
            <a:ext cx="9053384" cy="2531783"/>
          </a:xfrm>
          <a:prstGeom prst="rect">
            <a:avLst/>
          </a:prstGeom>
          <a:noFill/>
        </p:spPr>
        <p:txBody>
          <a:bodyPr wrap="square" rtlCol="0">
            <a:spAutoFit/>
          </a:bodyPr>
          <a:lstStyle/>
          <a:p>
            <a:pPr marL="400050" indent="-400050">
              <a:lnSpc>
                <a:spcPct val="150000"/>
              </a:lnSpc>
              <a:buFont typeface="+mj-lt"/>
              <a:buAutoNum type="romanUcPeriod"/>
            </a:pPr>
            <a:r>
              <a:rPr lang="fr-FR" b="1" dirty="0">
                <a:latin typeface="Century Gothic" panose="020B0502020202020204" pitchFamily="34" charset="0"/>
                <a:cs typeface="Times New Roman" panose="02020603050405020304" pitchFamily="18" charset="0"/>
              </a:rPr>
              <a:t>Introduction : l’importance du conseil syndical</a:t>
            </a:r>
          </a:p>
          <a:p>
            <a:pPr marL="400050" indent="-400050">
              <a:lnSpc>
                <a:spcPct val="150000"/>
              </a:lnSpc>
              <a:buFont typeface="+mj-lt"/>
              <a:buAutoNum type="romanUcPeriod"/>
            </a:pPr>
            <a:r>
              <a:rPr lang="fr-FR" b="1" dirty="0">
                <a:latin typeface="Century Gothic" panose="020B0502020202020204" pitchFamily="34" charset="0"/>
                <a:cs typeface="Times New Roman" panose="02020603050405020304" pitchFamily="18" charset="0"/>
              </a:rPr>
              <a:t>Le suivi d’un impayé de charges</a:t>
            </a:r>
          </a:p>
          <a:p>
            <a:pPr marL="400050" indent="-400050">
              <a:lnSpc>
                <a:spcPct val="150000"/>
              </a:lnSpc>
              <a:buFont typeface="+mj-lt"/>
              <a:buAutoNum type="romanUcPeriod"/>
            </a:pPr>
            <a:r>
              <a:rPr lang="fr-FR" b="1" dirty="0">
                <a:latin typeface="Century Gothic" panose="020B0502020202020204" pitchFamily="34" charset="0"/>
                <a:cs typeface="Times New Roman" panose="02020603050405020304" pitchFamily="18" charset="0"/>
              </a:rPr>
              <a:t>Méthodologie du Groupe de Travail Impayés</a:t>
            </a:r>
          </a:p>
          <a:p>
            <a:pPr marL="400050" indent="-400050">
              <a:lnSpc>
                <a:spcPct val="150000"/>
              </a:lnSpc>
              <a:buFont typeface="+mj-lt"/>
              <a:buAutoNum type="romanUcPeriod"/>
            </a:pPr>
            <a:r>
              <a:rPr lang="fr-FR" b="1" dirty="0">
                <a:latin typeface="Century Gothic" panose="020B0502020202020204" pitchFamily="34" charset="0"/>
                <a:cs typeface="Times New Roman" panose="02020603050405020304" pitchFamily="18" charset="0"/>
              </a:rPr>
              <a:t>La phase « amiable et contentieuse »</a:t>
            </a:r>
          </a:p>
          <a:p>
            <a:pPr marL="400050" indent="-400050">
              <a:lnSpc>
                <a:spcPct val="150000"/>
              </a:lnSpc>
              <a:buFont typeface="+mj-lt"/>
              <a:buAutoNum type="romanUcPeriod"/>
            </a:pPr>
            <a:r>
              <a:rPr lang="fr-FR" b="1" dirty="0">
                <a:latin typeface="Century Gothic" panose="020B0502020202020204" pitchFamily="34" charset="0"/>
                <a:cs typeface="Times New Roman" panose="02020603050405020304" pitchFamily="18" charset="0"/>
              </a:rPr>
              <a:t>Les frais et honoraires spécifiques à la copropriété</a:t>
            </a:r>
          </a:p>
          <a:p>
            <a:pPr marL="400050" indent="-400050">
              <a:lnSpc>
                <a:spcPct val="150000"/>
              </a:lnSpc>
              <a:buFont typeface="+mj-lt"/>
              <a:buAutoNum type="romanUcPeriod"/>
            </a:pPr>
            <a:r>
              <a:rPr lang="fr-FR" b="1" dirty="0">
                <a:latin typeface="Century Gothic" panose="020B0502020202020204" pitchFamily="34" charset="0"/>
                <a:cs typeface="Times New Roman" panose="02020603050405020304" pitchFamily="18" charset="0"/>
              </a:rPr>
              <a:t>Conclusion</a:t>
            </a:r>
          </a:p>
        </p:txBody>
      </p:sp>
    </p:spTree>
    <p:extLst>
      <p:ext uri="{BB962C8B-B14F-4D97-AF65-F5344CB8AC3E}">
        <p14:creationId xmlns:p14="http://schemas.microsoft.com/office/powerpoint/2010/main" val="947155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F72E5-4A78-5C1B-F818-66A145D99C01}"/>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A68ACAFF-9605-0D65-5977-14AC394007EF}"/>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IV. Phase « amiable et contentieuse »</a:t>
            </a:r>
          </a:p>
        </p:txBody>
      </p:sp>
      <p:sp>
        <p:nvSpPr>
          <p:cNvPr id="6" name="Espace réservé du numéro de diapositive 5">
            <a:extLst>
              <a:ext uri="{FF2B5EF4-FFF2-40B4-BE49-F238E27FC236}">
                <a16:creationId xmlns:a16="http://schemas.microsoft.com/office/drawing/2014/main" id="{4957554C-8D45-6FD9-5ABA-5B2A7EBD1C3A}"/>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20</a:t>
            </a:fld>
            <a:endParaRPr lang="fr-FR" dirty="0"/>
          </a:p>
        </p:txBody>
      </p:sp>
      <p:sp>
        <p:nvSpPr>
          <p:cNvPr id="7" name="ZoneTexte 6">
            <a:extLst>
              <a:ext uri="{FF2B5EF4-FFF2-40B4-BE49-F238E27FC236}">
                <a16:creationId xmlns:a16="http://schemas.microsoft.com/office/drawing/2014/main" id="{66357CB1-0984-23C6-92D8-E8C6FE56A897}"/>
              </a:ext>
            </a:extLst>
          </p:cNvPr>
          <p:cNvSpPr txBox="1"/>
          <p:nvPr/>
        </p:nvSpPr>
        <p:spPr>
          <a:xfrm>
            <a:off x="4467031" y="560811"/>
            <a:ext cx="6097554" cy="461665"/>
          </a:xfrm>
          <a:prstGeom prst="rect">
            <a:avLst/>
          </a:prstGeom>
          <a:noFill/>
        </p:spPr>
        <p:txBody>
          <a:bodyPr wrap="square">
            <a:spAutoFit/>
          </a:bodyPr>
          <a:lstStyle/>
          <a:p>
            <a:r>
              <a:rPr lang="fr-FR" sz="2400" b="1" dirty="0">
                <a:solidFill>
                  <a:schemeClr val="accent6">
                    <a:lumMod val="75000"/>
                  </a:schemeClr>
                </a:solidFill>
              </a:rPr>
              <a:t>La procédure : l’assignation</a:t>
            </a:r>
          </a:p>
        </p:txBody>
      </p:sp>
      <p:sp>
        <p:nvSpPr>
          <p:cNvPr id="8" name="ZoneTexte 7">
            <a:extLst>
              <a:ext uri="{FF2B5EF4-FFF2-40B4-BE49-F238E27FC236}">
                <a16:creationId xmlns:a16="http://schemas.microsoft.com/office/drawing/2014/main" id="{A326C9B5-6C05-16CB-110E-C497973D464D}"/>
              </a:ext>
            </a:extLst>
          </p:cNvPr>
          <p:cNvSpPr txBox="1"/>
          <p:nvPr/>
        </p:nvSpPr>
        <p:spPr>
          <a:xfrm>
            <a:off x="386499" y="990594"/>
            <a:ext cx="8608447" cy="1184940"/>
          </a:xfrm>
          <a:prstGeom prst="rect">
            <a:avLst/>
          </a:prstGeom>
          <a:noFill/>
        </p:spPr>
        <p:txBody>
          <a:bodyPr wrap="none" rtlCol="0">
            <a:spAutoFit/>
          </a:bodyPr>
          <a:lstStyle/>
          <a:p>
            <a:pPr>
              <a:buNone/>
            </a:pPr>
            <a:r>
              <a:rPr lang="fr-FR" sz="2000" dirty="0">
                <a:solidFill>
                  <a:schemeClr val="accent6">
                    <a:lumMod val="60000"/>
                    <a:lumOff val="40000"/>
                  </a:schemeClr>
                </a:solidFill>
                <a:latin typeface="Century Gothic" panose="020B0502020202020204" pitchFamily="34" charset="0"/>
              </a:rPr>
              <a:t> </a:t>
            </a:r>
            <a:r>
              <a:rPr lang="fr-FR" sz="2000" b="1" dirty="0">
                <a:solidFill>
                  <a:schemeClr val="accent6">
                    <a:lumMod val="60000"/>
                    <a:lumOff val="40000"/>
                  </a:schemeClr>
                </a:solidFill>
                <a:latin typeface="Century Gothic" panose="020B0502020202020204" pitchFamily="34" charset="0"/>
              </a:rPr>
              <a:t>Qui assigne ?</a:t>
            </a:r>
          </a:p>
          <a:p>
            <a:pPr>
              <a:spcAft>
                <a:spcPts val="1200"/>
              </a:spcAft>
              <a:buNone/>
            </a:pPr>
            <a:r>
              <a:rPr lang="fr-FR" b="1" dirty="0">
                <a:latin typeface="Century Gothic" panose="020B0502020202020204" pitchFamily="34" charset="0"/>
              </a:rPr>
              <a:t>Le demandeur</a:t>
            </a:r>
            <a:r>
              <a:rPr lang="fr-FR" dirty="0">
                <a:latin typeface="Century Gothic" panose="020B0502020202020204" pitchFamily="34" charset="0"/>
              </a:rPr>
              <a:t> est le </a:t>
            </a:r>
            <a:r>
              <a:rPr lang="fr-FR" b="1" u="sng" dirty="0">
                <a:latin typeface="Century Gothic" panose="020B0502020202020204" pitchFamily="34" charset="0"/>
              </a:rPr>
              <a:t>syndicat des copropriétaires</a:t>
            </a:r>
            <a:r>
              <a:rPr lang="fr-FR" dirty="0">
                <a:latin typeface="Century Gothic" panose="020B0502020202020204" pitchFamily="34" charset="0"/>
              </a:rPr>
              <a:t>, représenté par </a:t>
            </a:r>
            <a:r>
              <a:rPr lang="fr-FR" b="1" dirty="0">
                <a:latin typeface="Century Gothic" panose="020B0502020202020204" pitchFamily="34" charset="0"/>
              </a:rPr>
              <a:t>le syndic</a:t>
            </a:r>
            <a:r>
              <a:rPr lang="fr-FR" dirty="0">
                <a:latin typeface="Century Gothic" panose="020B0502020202020204" pitchFamily="34" charset="0"/>
              </a:rPr>
              <a:t>.</a:t>
            </a:r>
          </a:p>
          <a:p>
            <a:pPr>
              <a:spcBef>
                <a:spcPts val="600"/>
              </a:spcBef>
            </a:pPr>
            <a:r>
              <a:rPr lang="fr-FR" b="1" dirty="0">
                <a:solidFill>
                  <a:schemeClr val="accent6">
                    <a:lumMod val="60000"/>
                    <a:lumOff val="40000"/>
                  </a:schemeClr>
                </a:solidFill>
                <a:latin typeface="Century Gothic" panose="020B0502020202020204" pitchFamily="34" charset="0"/>
              </a:rPr>
              <a:t>Quelle demande formuler au tribunal ?</a:t>
            </a:r>
            <a:endParaRPr lang="fr-FR" dirty="0">
              <a:solidFill>
                <a:schemeClr val="accent6">
                  <a:lumMod val="60000"/>
                  <a:lumOff val="40000"/>
                </a:schemeClr>
              </a:solidFill>
              <a:latin typeface="Century Gothic" panose="020B0502020202020204" pitchFamily="34" charset="0"/>
            </a:endParaRPr>
          </a:p>
        </p:txBody>
      </p:sp>
      <p:pic>
        <p:nvPicPr>
          <p:cNvPr id="12" name="Image 11">
            <a:extLst>
              <a:ext uri="{FF2B5EF4-FFF2-40B4-BE49-F238E27FC236}">
                <a16:creationId xmlns:a16="http://schemas.microsoft.com/office/drawing/2014/main" id="{A544538A-05A6-FD4B-00D5-6BF84C29A7CA}"/>
              </a:ext>
            </a:extLst>
          </p:cNvPr>
          <p:cNvPicPr>
            <a:picLocks noChangeAspect="1"/>
          </p:cNvPicPr>
          <p:nvPr/>
        </p:nvPicPr>
        <p:blipFill>
          <a:blip r:embed="rId3"/>
          <a:stretch>
            <a:fillRect/>
          </a:stretch>
        </p:blipFill>
        <p:spPr>
          <a:xfrm>
            <a:off x="523395" y="2282977"/>
            <a:ext cx="6591871" cy="2705334"/>
          </a:xfrm>
          <a:prstGeom prst="rect">
            <a:avLst/>
          </a:prstGeom>
        </p:spPr>
      </p:pic>
      <p:sp>
        <p:nvSpPr>
          <p:cNvPr id="13" name="ZoneTexte 12">
            <a:extLst>
              <a:ext uri="{FF2B5EF4-FFF2-40B4-BE49-F238E27FC236}">
                <a16:creationId xmlns:a16="http://schemas.microsoft.com/office/drawing/2014/main" id="{AF5CB378-FF32-FE9A-2D7F-A063C29057E6}"/>
              </a:ext>
            </a:extLst>
          </p:cNvPr>
          <p:cNvSpPr txBox="1"/>
          <p:nvPr/>
        </p:nvSpPr>
        <p:spPr>
          <a:xfrm>
            <a:off x="386499" y="5128742"/>
            <a:ext cx="7945738" cy="1077218"/>
          </a:xfrm>
          <a:prstGeom prst="rect">
            <a:avLst/>
          </a:prstGeom>
          <a:noFill/>
          <a:ln>
            <a:solidFill>
              <a:schemeClr val="tx1"/>
            </a:solidFill>
          </a:ln>
        </p:spPr>
        <p:txBody>
          <a:bodyPr wrap="square" rtlCol="0">
            <a:spAutoFit/>
          </a:bodyPr>
          <a:lstStyle/>
          <a:p>
            <a:r>
              <a:rPr lang="fr-FR" sz="1600" b="1" dirty="0">
                <a:latin typeface="Century Gothic" panose="020B0502020202020204" pitchFamily="34" charset="0"/>
              </a:rPr>
              <a:t>💡 Conseil pratique ARC</a:t>
            </a:r>
          </a:p>
          <a:p>
            <a:r>
              <a:rPr lang="fr-FR" sz="1600" dirty="0">
                <a:latin typeface="Century Gothic" panose="020B0502020202020204" pitchFamily="34" charset="0"/>
              </a:rPr>
              <a:t>Formulez des </a:t>
            </a:r>
            <a:r>
              <a:rPr lang="fr-FR" sz="1600" b="1" dirty="0">
                <a:latin typeface="Century Gothic" panose="020B0502020202020204" pitchFamily="34" charset="0"/>
              </a:rPr>
              <a:t>demandes précises et motivées</a:t>
            </a:r>
            <a:r>
              <a:rPr lang="fr-FR" sz="1600" dirty="0">
                <a:latin typeface="Century Gothic" panose="020B0502020202020204" pitchFamily="34" charset="0"/>
              </a:rPr>
              <a:t>, appuyées sur les </a:t>
            </a:r>
            <a:r>
              <a:rPr lang="fr-FR" sz="1600" b="1" dirty="0">
                <a:latin typeface="Century Gothic" panose="020B0502020202020204" pitchFamily="34" charset="0"/>
              </a:rPr>
              <a:t>textes applicables</a:t>
            </a:r>
            <a:br>
              <a:rPr lang="fr-FR" sz="1600" dirty="0">
                <a:latin typeface="Century Gothic" panose="020B0502020202020204" pitchFamily="34" charset="0"/>
              </a:rPr>
            </a:br>
            <a:r>
              <a:rPr lang="fr-FR" sz="1600" dirty="0">
                <a:latin typeface="Century Gothic" panose="020B0502020202020204" pitchFamily="34" charset="0"/>
              </a:rPr>
              <a:t>Cela évite les rejets partiels ou les contestations du copropriétaire débiteur.</a:t>
            </a:r>
          </a:p>
        </p:txBody>
      </p:sp>
      <p:sp>
        <p:nvSpPr>
          <p:cNvPr id="14" name="ZoneTexte 13">
            <a:extLst>
              <a:ext uri="{FF2B5EF4-FFF2-40B4-BE49-F238E27FC236}">
                <a16:creationId xmlns:a16="http://schemas.microsoft.com/office/drawing/2014/main" id="{55FF01CF-3630-FCB0-69E3-C003286BAB2A}"/>
              </a:ext>
            </a:extLst>
          </p:cNvPr>
          <p:cNvSpPr txBox="1"/>
          <p:nvPr/>
        </p:nvSpPr>
        <p:spPr>
          <a:xfrm>
            <a:off x="8440933" y="1870389"/>
            <a:ext cx="3547577" cy="1677382"/>
          </a:xfrm>
          <a:prstGeom prst="rect">
            <a:avLst/>
          </a:prstGeom>
          <a:noFill/>
          <a:ln>
            <a:solidFill>
              <a:srgbClr val="00B050"/>
            </a:solidFill>
          </a:ln>
        </p:spPr>
        <p:txBody>
          <a:bodyPr wrap="square" rtlCol="0">
            <a:spAutoFit/>
          </a:bodyPr>
          <a:lstStyle/>
          <a:p>
            <a:r>
              <a:rPr lang="fr-FR" b="1" dirty="0">
                <a:solidFill>
                  <a:schemeClr val="accent1"/>
                </a:solidFill>
                <a:latin typeface="Century Gothic" panose="020B0502020202020204" pitchFamily="34" charset="0"/>
              </a:rPr>
              <a:t>🟩 À savoir</a:t>
            </a:r>
          </a:p>
          <a:p>
            <a:pPr>
              <a:spcBef>
                <a:spcPts val="600"/>
              </a:spcBef>
              <a:spcAft>
                <a:spcPts val="600"/>
              </a:spcAft>
            </a:pPr>
            <a:r>
              <a:rPr lang="fr-FR" sz="1600" dirty="0">
                <a:latin typeface="Century Gothic" panose="020B0502020202020204" pitchFamily="34" charset="0"/>
              </a:rPr>
              <a:t>Le syndic agit </a:t>
            </a:r>
            <a:r>
              <a:rPr lang="fr-FR" sz="1600" b="1" dirty="0">
                <a:latin typeface="Century Gothic" panose="020B0502020202020204" pitchFamily="34" charset="0"/>
              </a:rPr>
              <a:t>au nom du syndicat</a:t>
            </a:r>
            <a:r>
              <a:rPr lang="fr-FR" sz="1600" dirty="0">
                <a:latin typeface="Century Gothic" panose="020B0502020202020204" pitchFamily="34" charset="0"/>
              </a:rPr>
              <a:t> pour recouvrer les sommes dues.</a:t>
            </a:r>
            <a:br>
              <a:rPr lang="fr-FR" sz="1600" dirty="0">
                <a:latin typeface="Century Gothic" panose="020B0502020202020204" pitchFamily="34" charset="0"/>
              </a:rPr>
            </a:br>
            <a:r>
              <a:rPr lang="fr-FR" sz="1600" dirty="0">
                <a:latin typeface="Century Gothic" panose="020B0502020202020204" pitchFamily="34" charset="0"/>
              </a:rPr>
              <a:t>Il doit être </a:t>
            </a:r>
            <a:r>
              <a:rPr lang="fr-FR" sz="1600" b="1" dirty="0">
                <a:latin typeface="Century Gothic" panose="020B0502020202020204" pitchFamily="34" charset="0"/>
              </a:rPr>
              <a:t>habilité par le mandat de gestion</a:t>
            </a:r>
            <a:r>
              <a:rPr lang="fr-FR" sz="1600" dirty="0">
                <a:latin typeface="Century Gothic" panose="020B0502020202020204" pitchFamily="34" charset="0"/>
              </a:rPr>
              <a:t> valide. </a:t>
            </a:r>
          </a:p>
        </p:txBody>
      </p:sp>
      <p:sp>
        <p:nvSpPr>
          <p:cNvPr id="15" name="ZoneTexte 14">
            <a:extLst>
              <a:ext uri="{FF2B5EF4-FFF2-40B4-BE49-F238E27FC236}">
                <a16:creationId xmlns:a16="http://schemas.microsoft.com/office/drawing/2014/main" id="{DE7E46A2-6D9D-CB75-4CCD-34D83B3432FD}"/>
              </a:ext>
            </a:extLst>
          </p:cNvPr>
          <p:cNvSpPr txBox="1"/>
          <p:nvPr/>
        </p:nvSpPr>
        <p:spPr>
          <a:xfrm>
            <a:off x="8440934" y="3988865"/>
            <a:ext cx="3547577" cy="2062103"/>
          </a:xfrm>
          <a:prstGeom prst="rect">
            <a:avLst/>
          </a:prstGeom>
          <a:noFill/>
          <a:ln>
            <a:solidFill>
              <a:srgbClr val="00B050"/>
            </a:solidFill>
          </a:ln>
        </p:spPr>
        <p:txBody>
          <a:bodyPr wrap="square" rtlCol="0">
            <a:spAutoFit/>
          </a:bodyPr>
          <a:lstStyle/>
          <a:p>
            <a:r>
              <a:rPr lang="fr-FR" sz="1600" b="1" dirty="0">
                <a:latin typeface="Century Gothic" panose="020B0502020202020204" pitchFamily="34" charset="0"/>
              </a:rPr>
              <a:t>📚 Bon à savoir – Les “dépens”</a:t>
            </a:r>
          </a:p>
          <a:p>
            <a:r>
              <a:rPr lang="fr-FR" sz="1600" dirty="0">
                <a:latin typeface="Century Gothic" panose="020B0502020202020204" pitchFamily="34" charset="0"/>
              </a:rPr>
              <a:t>En matière civile, seuls les </a:t>
            </a:r>
            <a:r>
              <a:rPr lang="fr-FR" sz="1600" b="1" dirty="0">
                <a:latin typeface="Century Gothic" panose="020B0502020202020204" pitchFamily="34" charset="0"/>
              </a:rPr>
              <a:t>frais directement liés à la procédure</a:t>
            </a:r>
            <a:r>
              <a:rPr lang="fr-FR" sz="1600" dirty="0">
                <a:latin typeface="Century Gothic" panose="020B0502020202020204" pitchFamily="34" charset="0"/>
              </a:rPr>
              <a:t> sont qualifiés de dépens (article 695 CPC).</a:t>
            </a:r>
            <a:br>
              <a:rPr lang="fr-FR" sz="1600" dirty="0">
                <a:latin typeface="Century Gothic" panose="020B0502020202020204" pitchFamily="34" charset="0"/>
              </a:rPr>
            </a:br>
            <a:r>
              <a:rPr lang="fr-FR" sz="1600" dirty="0">
                <a:latin typeface="Century Gothic" panose="020B0502020202020204" pitchFamily="34" charset="0"/>
              </a:rPr>
              <a:t>Le juge désigne la partie qui en supporte la charge — </a:t>
            </a:r>
            <a:r>
              <a:rPr lang="fr-FR" sz="1600" b="1" dirty="0">
                <a:latin typeface="Century Gothic" panose="020B0502020202020204" pitchFamily="34" charset="0"/>
              </a:rPr>
              <a:t>en principe, la partie perdante.</a:t>
            </a:r>
            <a:endParaRPr lang="fr-FR" sz="1600" dirty="0">
              <a:latin typeface="Century Gothic" panose="020B0502020202020204" pitchFamily="34" charset="0"/>
            </a:endParaRPr>
          </a:p>
        </p:txBody>
      </p:sp>
    </p:spTree>
    <p:extLst>
      <p:ext uri="{BB962C8B-B14F-4D97-AF65-F5344CB8AC3E}">
        <p14:creationId xmlns:p14="http://schemas.microsoft.com/office/powerpoint/2010/main" val="715066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F7CDE-AC4A-A077-00A1-41134B0939B1}"/>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0B751EB7-0488-756B-7520-58A01324F53F}"/>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IV. Phase « amiable et contentieuse »</a:t>
            </a:r>
          </a:p>
        </p:txBody>
      </p:sp>
      <p:sp>
        <p:nvSpPr>
          <p:cNvPr id="6" name="Espace réservé du numéro de diapositive 5">
            <a:extLst>
              <a:ext uri="{FF2B5EF4-FFF2-40B4-BE49-F238E27FC236}">
                <a16:creationId xmlns:a16="http://schemas.microsoft.com/office/drawing/2014/main" id="{8C56C5C7-EFC1-614B-B76F-DC70ADD8C01B}"/>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21</a:t>
            </a:fld>
            <a:endParaRPr lang="fr-FR" dirty="0"/>
          </a:p>
        </p:txBody>
      </p:sp>
      <p:sp>
        <p:nvSpPr>
          <p:cNvPr id="7" name="ZoneTexte 6">
            <a:extLst>
              <a:ext uri="{FF2B5EF4-FFF2-40B4-BE49-F238E27FC236}">
                <a16:creationId xmlns:a16="http://schemas.microsoft.com/office/drawing/2014/main" id="{CBABE188-8D60-7BD7-52BC-CFC69C2C5E97}"/>
              </a:ext>
            </a:extLst>
          </p:cNvPr>
          <p:cNvSpPr txBox="1"/>
          <p:nvPr/>
        </p:nvSpPr>
        <p:spPr>
          <a:xfrm>
            <a:off x="2799183" y="587829"/>
            <a:ext cx="6991914" cy="461665"/>
          </a:xfrm>
          <a:prstGeom prst="rect">
            <a:avLst/>
          </a:prstGeom>
          <a:noFill/>
        </p:spPr>
        <p:txBody>
          <a:bodyPr wrap="none" rtlCol="0">
            <a:spAutoFit/>
          </a:bodyPr>
          <a:lstStyle/>
          <a:p>
            <a:r>
              <a:rPr lang="fr-FR" sz="2400" b="1" dirty="0">
                <a:solidFill>
                  <a:schemeClr val="accent6">
                    <a:lumMod val="75000"/>
                  </a:schemeClr>
                </a:solidFill>
              </a:rPr>
              <a:t>Récapitulatif des différentes phases de recouvrement</a:t>
            </a:r>
          </a:p>
        </p:txBody>
      </p:sp>
      <p:pic>
        <p:nvPicPr>
          <p:cNvPr id="9" name="Image 8">
            <a:extLst>
              <a:ext uri="{FF2B5EF4-FFF2-40B4-BE49-F238E27FC236}">
                <a16:creationId xmlns:a16="http://schemas.microsoft.com/office/drawing/2014/main" id="{8A5DC724-69D3-53AC-BC72-1823740FD086}"/>
              </a:ext>
            </a:extLst>
          </p:cNvPr>
          <p:cNvPicPr>
            <a:picLocks noChangeAspect="1"/>
          </p:cNvPicPr>
          <p:nvPr/>
        </p:nvPicPr>
        <p:blipFill>
          <a:blip r:embed="rId3"/>
          <a:stretch>
            <a:fillRect/>
          </a:stretch>
        </p:blipFill>
        <p:spPr>
          <a:xfrm>
            <a:off x="1677020" y="1180275"/>
            <a:ext cx="9236240" cy="3756986"/>
          </a:xfrm>
          <a:prstGeom prst="rect">
            <a:avLst/>
          </a:prstGeom>
        </p:spPr>
      </p:pic>
      <p:sp>
        <p:nvSpPr>
          <p:cNvPr id="12" name="ZoneTexte 11">
            <a:extLst>
              <a:ext uri="{FF2B5EF4-FFF2-40B4-BE49-F238E27FC236}">
                <a16:creationId xmlns:a16="http://schemas.microsoft.com/office/drawing/2014/main" id="{1AE99C5A-F80C-E616-E896-E3E8E502C1BB}"/>
              </a:ext>
            </a:extLst>
          </p:cNvPr>
          <p:cNvSpPr txBox="1"/>
          <p:nvPr/>
        </p:nvSpPr>
        <p:spPr>
          <a:xfrm>
            <a:off x="1782146" y="5299788"/>
            <a:ext cx="9899781" cy="1200329"/>
          </a:xfrm>
          <a:prstGeom prst="rect">
            <a:avLst/>
          </a:prstGeom>
          <a:noFill/>
          <a:ln>
            <a:solidFill>
              <a:schemeClr val="tx1"/>
            </a:solidFill>
          </a:ln>
        </p:spPr>
        <p:txBody>
          <a:bodyPr wrap="square" rtlCol="0">
            <a:spAutoFit/>
          </a:bodyPr>
          <a:lstStyle/>
          <a:p>
            <a:r>
              <a:rPr lang="fr-FR" b="1" dirty="0">
                <a:latin typeface="Century Gothic" panose="020B0502020202020204" pitchFamily="34" charset="0"/>
              </a:rPr>
              <a:t>📌À retenir</a:t>
            </a:r>
          </a:p>
          <a:p>
            <a:r>
              <a:rPr lang="fr-FR" dirty="0">
                <a:latin typeface="Century Gothic" panose="020B0502020202020204" pitchFamily="34" charset="0"/>
              </a:rPr>
              <a:t>Chaque phase doit être </a:t>
            </a:r>
            <a:r>
              <a:rPr lang="fr-FR" b="1" dirty="0">
                <a:latin typeface="Century Gothic" panose="020B0502020202020204" pitchFamily="34" charset="0"/>
              </a:rPr>
              <a:t>documentée, datée et justifiée</a:t>
            </a:r>
            <a:r>
              <a:rPr lang="fr-FR" dirty="0">
                <a:latin typeface="Century Gothic" panose="020B0502020202020204" pitchFamily="34" charset="0"/>
              </a:rPr>
              <a:t>,</a:t>
            </a:r>
            <a:br>
              <a:rPr lang="fr-FR" dirty="0">
                <a:latin typeface="Century Gothic" panose="020B0502020202020204" pitchFamily="34" charset="0"/>
              </a:rPr>
            </a:br>
            <a:r>
              <a:rPr lang="fr-FR" dirty="0">
                <a:latin typeface="Century Gothic" panose="020B0502020202020204" pitchFamily="34" charset="0"/>
              </a:rPr>
              <a:t>pour que les </a:t>
            </a:r>
            <a:r>
              <a:rPr lang="fr-FR" b="1" dirty="0">
                <a:latin typeface="Century Gothic" panose="020B0502020202020204" pitchFamily="34" charset="0"/>
              </a:rPr>
              <a:t>frais soient imputables</a:t>
            </a:r>
            <a:r>
              <a:rPr lang="fr-FR" dirty="0">
                <a:latin typeface="Century Gothic" panose="020B0502020202020204" pitchFamily="34" charset="0"/>
              </a:rPr>
              <a:t> au copropriétaire débiteur (article 10-1 loi du 10 juillet 1965).</a:t>
            </a:r>
          </a:p>
        </p:txBody>
      </p:sp>
    </p:spTree>
    <p:extLst>
      <p:ext uri="{BB962C8B-B14F-4D97-AF65-F5344CB8AC3E}">
        <p14:creationId xmlns:p14="http://schemas.microsoft.com/office/powerpoint/2010/main" val="2077369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EE4DE-6062-A19E-057C-0562AE2AE4CF}"/>
            </a:ext>
          </a:extLst>
        </p:cNvPr>
        <p:cNvGrpSpPr/>
        <p:nvPr/>
      </p:nvGrpSpPr>
      <p:grpSpPr>
        <a:xfrm>
          <a:off x="0" y="0"/>
          <a:ext cx="0" cy="0"/>
          <a:chOff x="0" y="0"/>
          <a:chExt cx="0" cy="0"/>
        </a:xfrm>
      </p:grpSpPr>
      <p:sp>
        <p:nvSpPr>
          <p:cNvPr id="4" name="Espace réservé du contenu 1">
            <a:extLst>
              <a:ext uri="{FF2B5EF4-FFF2-40B4-BE49-F238E27FC236}">
                <a16:creationId xmlns:a16="http://schemas.microsoft.com/office/drawing/2014/main" id="{D8FDD348-FFCD-4996-4B6B-8A5AC2B5B267}"/>
              </a:ext>
            </a:extLst>
          </p:cNvPr>
          <p:cNvSpPr txBox="1"/>
          <p:nvPr/>
        </p:nvSpPr>
        <p:spPr>
          <a:xfrm>
            <a:off x="0" y="0"/>
            <a:ext cx="12192000" cy="438582"/>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lvl="0"/>
            <a:r>
              <a:rPr lang="fr-FR" sz="2400" b="1" spc="-35" dirty="0">
                <a:solidFill>
                  <a:schemeClr val="bg1"/>
                </a:solidFill>
                <a:uFill>
                  <a:solidFill>
                    <a:srgbClr val="1F3863"/>
                  </a:solidFill>
                </a:uFill>
                <a:latin typeface="Century Gothic" panose="020B0502020202020204" pitchFamily="34" charset="0"/>
                <a:cs typeface="Calibri"/>
              </a:rPr>
              <a:t>Focus sur la Saisie Immobilière</a:t>
            </a:r>
            <a:endParaRPr lang="fr-FR" sz="2400" dirty="0">
              <a:solidFill>
                <a:schemeClr val="bg1"/>
              </a:solidFill>
              <a:latin typeface="Century Gothic" panose="020B0502020202020204" pitchFamily="34" charset="0"/>
            </a:endParaRPr>
          </a:p>
        </p:txBody>
      </p:sp>
      <p:sp>
        <p:nvSpPr>
          <p:cNvPr id="7" name="Rectangle 6">
            <a:extLst>
              <a:ext uri="{FF2B5EF4-FFF2-40B4-BE49-F238E27FC236}">
                <a16:creationId xmlns:a16="http://schemas.microsoft.com/office/drawing/2014/main" id="{43F582CE-38B2-9FEE-CBFF-558C3F8BAC4A}"/>
              </a:ext>
            </a:extLst>
          </p:cNvPr>
          <p:cNvSpPr/>
          <p:nvPr/>
        </p:nvSpPr>
        <p:spPr>
          <a:xfrm>
            <a:off x="883150" y="545679"/>
            <a:ext cx="10425699" cy="5078313"/>
          </a:xfrm>
          <a:prstGeom prst="rect">
            <a:avLst/>
          </a:prstGeom>
        </p:spPr>
        <p:txBody>
          <a:bodyPr wrap="square">
            <a:spAutoFit/>
          </a:bodyPr>
          <a:lstStyle/>
          <a:p>
            <a:pPr marL="650138" lvl="1" indent="0" algn="ctr">
              <a:buNone/>
            </a:pPr>
            <a:r>
              <a:rPr lang="fr-FR" altLang="fr-FR" b="1" dirty="0">
                <a:solidFill>
                  <a:schemeClr val="accent6">
                    <a:lumMod val="50000"/>
                  </a:schemeClr>
                </a:solidFill>
                <a:latin typeface="Century Gothic" panose="020B0502020202020204" pitchFamily="34" charset="0"/>
                <a:ea typeface="Verdana" panose="020B0604030504040204" pitchFamily="34" charset="0"/>
                <a:cs typeface="Verdana" panose="020B0604030504040204" pitchFamily="34" charset="0"/>
              </a:rPr>
              <a:t>Deux conditions impératives </a:t>
            </a:r>
          </a:p>
          <a:p>
            <a:pPr marL="650138" lvl="1" indent="0">
              <a:buNone/>
            </a:pPr>
            <a:endParaRPr lang="fr-FR" altLang="fr-FR" b="1" dirty="0">
              <a:solidFill>
                <a:srgbClr val="0070C0"/>
              </a:solidFill>
              <a:latin typeface="Century Gothic" panose="020B0502020202020204" pitchFamily="34" charset="0"/>
              <a:ea typeface="Verdana" panose="020B0604030504040204" pitchFamily="34" charset="0"/>
              <a:cs typeface="Verdana" panose="020B0604030504040204" pitchFamily="34" charset="0"/>
            </a:endParaRPr>
          </a:p>
          <a:p>
            <a:pPr marL="650138" lvl="1" indent="0">
              <a:buNone/>
            </a:pPr>
            <a:r>
              <a:rPr lang="fr-FR" altLang="fr-FR" b="1" dirty="0">
                <a:solidFill>
                  <a:schemeClr val="accent6">
                    <a:lumMod val="75000"/>
                  </a:schemeClr>
                </a:solidFill>
                <a:latin typeface="Century Gothic" panose="020B0502020202020204" pitchFamily="34" charset="0"/>
                <a:ea typeface="Verdana" panose="020B0604030504040204" pitchFamily="34" charset="0"/>
                <a:cs typeface="Verdana" panose="020B0604030504040204" pitchFamily="34" charset="0"/>
              </a:rPr>
              <a:t>1. Avoir un titre exécutoire </a:t>
            </a:r>
            <a:r>
              <a:rPr lang="fr-FR" altLang="fr-FR" dirty="0">
                <a:solidFill>
                  <a:schemeClr val="accent6">
                    <a:lumMod val="75000"/>
                  </a:schemeClr>
                </a:solidFill>
                <a:latin typeface="Century Gothic" panose="020B0502020202020204" pitchFamily="34" charset="0"/>
                <a:ea typeface="Verdana" panose="020B0604030504040204" pitchFamily="34" charset="0"/>
                <a:cs typeface="Verdana" panose="020B0604030504040204" pitchFamily="34" charset="0"/>
              </a:rPr>
              <a:t>: </a:t>
            </a:r>
            <a:r>
              <a:rPr lang="fr-FR" altLang="fr-FR" dirty="0">
                <a:latin typeface="Century Gothic" panose="020B0502020202020204" pitchFamily="34" charset="0"/>
                <a:ea typeface="Verdana" panose="020B0604030504040204" pitchFamily="34" charset="0"/>
                <a:cs typeface="Verdana" panose="020B0604030504040204" pitchFamily="34" charset="0"/>
              </a:rPr>
              <a:t>c’est-à-dire un jugement de condamnation devenu définitif (sans voies de recours possibles).</a:t>
            </a:r>
          </a:p>
          <a:p>
            <a:pPr marL="650138" lvl="1" indent="0">
              <a:buNone/>
            </a:pPr>
            <a:endParaRPr lang="fr-FR" altLang="fr-FR" b="1" dirty="0">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a:p>
            <a:pPr marL="650138" lvl="1" indent="0">
              <a:buNone/>
            </a:pPr>
            <a:r>
              <a:rPr lang="fr-FR" altLang="fr-FR" b="1" dirty="0">
                <a:solidFill>
                  <a:schemeClr val="accent6">
                    <a:lumMod val="75000"/>
                  </a:schemeClr>
                </a:solidFill>
                <a:latin typeface="Century Gothic" panose="020B0502020202020204" pitchFamily="34" charset="0"/>
                <a:ea typeface="Verdana" panose="020B0604030504040204" pitchFamily="34" charset="0"/>
                <a:cs typeface="Verdana" panose="020B0604030504040204" pitchFamily="34" charset="0"/>
              </a:rPr>
              <a:t>2. Un vote en assemblée générale de la saisie immobilière  </a:t>
            </a:r>
            <a:r>
              <a:rPr lang="fr-FR" altLang="fr-FR" dirty="0">
                <a:solidFill>
                  <a:schemeClr val="accent6">
                    <a:lumMod val="75000"/>
                  </a:schemeClr>
                </a:solidFill>
                <a:latin typeface="Century Gothic" panose="020B0502020202020204" pitchFamily="34" charset="0"/>
                <a:ea typeface="Verdana" panose="020B0604030504040204" pitchFamily="34" charset="0"/>
                <a:cs typeface="Verdana" panose="020B0604030504040204" pitchFamily="34" charset="0"/>
              </a:rPr>
              <a:t>: </a:t>
            </a:r>
            <a:r>
              <a:rPr lang="fr-FR" altLang="fr-FR" b="1" dirty="0">
                <a:solidFill>
                  <a:schemeClr val="accent6">
                    <a:lumMod val="75000"/>
                  </a:schemeClr>
                </a:solidFill>
                <a:latin typeface="Century Gothic" panose="020B0502020202020204" pitchFamily="34" charset="0"/>
                <a:ea typeface="Verdana" panose="020B0604030504040204" pitchFamily="34" charset="0"/>
                <a:cs typeface="Verdana" panose="020B0604030504040204" pitchFamily="34" charset="0"/>
              </a:rPr>
              <a:t>4 résolutions à voter </a:t>
            </a:r>
          </a:p>
          <a:p>
            <a:pPr marL="1107338" lvl="1" indent="-457200">
              <a:buFont typeface="+mj-lt"/>
              <a:buAutoNum type="arabicPeriod"/>
            </a:pPr>
            <a:r>
              <a:rPr lang="fr-FR" altLang="fr-FR" dirty="0">
                <a:latin typeface="Century Gothic" panose="020B0502020202020204" pitchFamily="34" charset="0"/>
                <a:ea typeface="Verdana" panose="020B0604030504040204" pitchFamily="34" charset="0"/>
                <a:cs typeface="Verdana" panose="020B0604030504040204" pitchFamily="34" charset="0"/>
              </a:rPr>
              <a:t>Principe de saisie</a:t>
            </a:r>
          </a:p>
          <a:p>
            <a:pPr marL="1107338" lvl="1" indent="-457200">
              <a:buFont typeface="+mj-lt"/>
              <a:buAutoNum type="arabicPeriod"/>
            </a:pPr>
            <a:r>
              <a:rPr lang="fr-FR" altLang="fr-FR" dirty="0">
                <a:latin typeface="Century Gothic" panose="020B0502020202020204" pitchFamily="34" charset="0"/>
                <a:ea typeface="Verdana" panose="020B0604030504040204" pitchFamily="34" charset="0"/>
                <a:cs typeface="Verdana" panose="020B0604030504040204" pitchFamily="34" charset="0"/>
              </a:rPr>
              <a:t>Montant de la mise à prix</a:t>
            </a:r>
          </a:p>
          <a:p>
            <a:pPr marL="1107338" lvl="1" indent="-457200">
              <a:buFont typeface="+mj-lt"/>
              <a:buAutoNum type="arabicPeriod"/>
            </a:pPr>
            <a:r>
              <a:rPr lang="fr-FR" altLang="fr-FR" dirty="0">
                <a:latin typeface="Century Gothic" panose="020B0502020202020204" pitchFamily="34" charset="0"/>
                <a:ea typeface="Verdana" panose="020B0604030504040204" pitchFamily="34" charset="0"/>
                <a:cs typeface="Verdana" panose="020B0604030504040204" pitchFamily="34" charset="0"/>
              </a:rPr>
              <a:t>Montant des sommes estimées </a:t>
            </a:r>
            <a:r>
              <a:rPr lang="fr-FR" altLang="fr-FR" b="1" dirty="0">
                <a:latin typeface="Century Gothic" panose="020B0502020202020204" pitchFamily="34" charset="0"/>
                <a:ea typeface="Verdana" panose="020B0604030504040204" pitchFamily="34" charset="0"/>
                <a:cs typeface="Verdana" panose="020B0604030504040204" pitchFamily="34" charset="0"/>
              </a:rPr>
              <a:t>définitivement perdues </a:t>
            </a:r>
            <a:r>
              <a:rPr lang="fr-FR" altLang="fr-FR" dirty="0">
                <a:latin typeface="Century Gothic" panose="020B0502020202020204" pitchFamily="34" charset="0"/>
                <a:ea typeface="Verdana" panose="020B0604030504040204" pitchFamily="34" charset="0"/>
                <a:cs typeface="Verdana" panose="020B0604030504040204" pitchFamily="34" charset="0"/>
              </a:rPr>
              <a:t>(</a:t>
            </a:r>
            <a:r>
              <a:rPr lang="fr-FR" altLang="fr-FR" i="1" dirty="0">
                <a:latin typeface="Century Gothic" panose="020B0502020202020204" pitchFamily="34" charset="0"/>
                <a:ea typeface="Verdana" panose="020B0604030504040204" pitchFamily="34" charset="0"/>
                <a:cs typeface="Verdana" panose="020B0604030504040204" pitchFamily="34" charset="0"/>
              </a:rPr>
              <a:t>article 11-I, point 11 du décret du 17 mars 1967)</a:t>
            </a:r>
            <a:r>
              <a:rPr lang="fr-FR" altLang="fr-FR" dirty="0">
                <a:latin typeface="Century Gothic" panose="020B0502020202020204" pitchFamily="34" charset="0"/>
                <a:ea typeface="Verdana" panose="020B0604030504040204" pitchFamily="34" charset="0"/>
                <a:cs typeface="Verdana" panose="020B0604030504040204" pitchFamily="34" charset="0"/>
              </a:rPr>
              <a:t> </a:t>
            </a:r>
          </a:p>
          <a:p>
            <a:pPr marL="1107338" lvl="1" indent="-457200">
              <a:buFont typeface="+mj-lt"/>
              <a:buAutoNum type="arabicPeriod"/>
            </a:pPr>
            <a:r>
              <a:rPr lang="fr-FR" altLang="fr-FR" dirty="0">
                <a:latin typeface="Century Gothic" panose="020B0502020202020204" pitchFamily="34" charset="0"/>
                <a:ea typeface="Verdana" panose="020B0604030504040204" pitchFamily="34" charset="0"/>
                <a:cs typeface="Verdana" panose="020B0604030504040204" pitchFamily="34" charset="0"/>
              </a:rPr>
              <a:t>Habilitation donnée au syndic </a:t>
            </a:r>
            <a:r>
              <a:rPr lang="fr-FR" altLang="fr-FR" b="1" dirty="0">
                <a:latin typeface="Century Gothic" panose="020B0502020202020204" pitchFamily="34" charset="0"/>
                <a:ea typeface="Verdana" panose="020B0604030504040204" pitchFamily="34" charset="0"/>
                <a:cs typeface="Verdana" panose="020B0604030504040204" pitchFamily="34" charset="0"/>
              </a:rPr>
              <a:t>pour mener la saisie immobilière  </a:t>
            </a:r>
            <a:r>
              <a:rPr lang="fr-FR" altLang="fr-FR" i="1" dirty="0">
                <a:latin typeface="Century Gothic" panose="020B0502020202020204" pitchFamily="34" charset="0"/>
                <a:ea typeface="Verdana" panose="020B0604030504040204" pitchFamily="34" charset="0"/>
                <a:cs typeface="Verdana" panose="020B0604030504040204" pitchFamily="34" charset="0"/>
              </a:rPr>
              <a:t>(art. 55 du décret du 17 mars 1967)</a:t>
            </a:r>
          </a:p>
          <a:p>
            <a:pPr marL="650138" lvl="1" indent="0">
              <a:buNone/>
            </a:pPr>
            <a:r>
              <a:rPr lang="fr-CA" altLang="fr-FR" dirty="0">
                <a:latin typeface="Century Gothic" panose="020B0502020202020204" pitchFamily="34" charset="0"/>
                <a:ea typeface="Verdana" panose="020B0604030504040204" pitchFamily="34" charset="0"/>
                <a:cs typeface="Verdana" panose="020B0604030504040204" pitchFamily="34" charset="0"/>
              </a:rPr>
              <a:t>Optionnel : Au cas où la copropriété se trouverait adjudicataire d’office, décide de remettre le bien en vente </a:t>
            </a:r>
            <a:endParaRPr lang="fr-FR" altLang="fr-FR" dirty="0">
              <a:latin typeface="Century Gothic" panose="020B0502020202020204" pitchFamily="34" charset="0"/>
              <a:ea typeface="Verdana" panose="020B0604030504040204" pitchFamily="34" charset="0"/>
              <a:cs typeface="Verdana" panose="020B0604030504040204" pitchFamily="34" charset="0"/>
            </a:endParaRPr>
          </a:p>
          <a:p>
            <a:pPr marL="650138" lvl="1">
              <a:spcBef>
                <a:spcPct val="0"/>
              </a:spcBef>
            </a:pPr>
            <a:endParaRPr lang="fr-FR" altLang="fr-FR" dirty="0">
              <a:latin typeface="Century Gothic" panose="020B0502020202020204" pitchFamily="34" charset="0"/>
              <a:ea typeface="Verdana" panose="020B0604030504040204" pitchFamily="34" charset="0"/>
              <a:cs typeface="Verdana" panose="020B0604030504040204" pitchFamily="34" charset="0"/>
            </a:endParaRPr>
          </a:p>
          <a:p>
            <a:pPr marL="650138" lvl="1">
              <a:spcBef>
                <a:spcPct val="0"/>
              </a:spcBef>
            </a:pPr>
            <a:r>
              <a:rPr lang="fr-FR" altLang="fr-FR" dirty="0">
                <a:latin typeface="Century Gothic" panose="020B0502020202020204" pitchFamily="34" charset="0"/>
                <a:ea typeface="Verdana" panose="020B0604030504040204" pitchFamily="34" charset="0"/>
                <a:cs typeface="Verdana" panose="020B0604030504040204" pitchFamily="34" charset="0"/>
              </a:rPr>
              <a:t>La saisie immobilière doit être </a:t>
            </a:r>
            <a:r>
              <a:rPr lang="fr-FR" altLang="fr-FR" b="1" u="sng" dirty="0">
                <a:solidFill>
                  <a:srgbClr val="0070C0"/>
                </a:solidFill>
                <a:latin typeface="Century Gothic" panose="020B0502020202020204" pitchFamily="34" charset="0"/>
                <a:ea typeface="Verdana" panose="020B0604030504040204" pitchFamily="34" charset="0"/>
                <a:cs typeface="Verdana" panose="020B0604030504040204" pitchFamily="34" charset="0"/>
              </a:rPr>
              <a:t>confiée à un avocat spécialisé : </a:t>
            </a:r>
            <a:r>
              <a:rPr lang="fr-FR" altLang="fr-FR" dirty="0">
                <a:latin typeface="Century Gothic" panose="020B0502020202020204" pitchFamily="34" charset="0"/>
                <a:ea typeface="Verdana" panose="020B0604030504040204" pitchFamily="34" charset="0"/>
                <a:cs typeface="Verdana" panose="020B0604030504040204" pitchFamily="34" charset="0"/>
              </a:rPr>
              <a:t>il y a de nombreuses </a:t>
            </a:r>
            <a:r>
              <a:rPr lang="fr-FR" altLang="fr-FR" b="1" dirty="0">
                <a:latin typeface="Century Gothic" panose="020B0502020202020204" pitchFamily="34" charset="0"/>
                <a:ea typeface="Verdana" panose="020B0604030504040204" pitchFamily="34" charset="0"/>
                <a:cs typeface="Verdana" panose="020B0604030504040204" pitchFamily="34" charset="0"/>
              </a:rPr>
              <a:t>démarches à effectuer et des délais précis à respecter </a:t>
            </a:r>
            <a:r>
              <a:rPr lang="fr-FR" altLang="fr-FR" dirty="0">
                <a:latin typeface="Century Gothic" panose="020B0502020202020204" pitchFamily="34" charset="0"/>
                <a:ea typeface="Verdana" panose="020B0604030504040204" pitchFamily="34" charset="0"/>
                <a:cs typeface="Verdana" panose="020B0604030504040204" pitchFamily="34" charset="0"/>
              </a:rPr>
              <a:t>sous peine de nullité.</a:t>
            </a:r>
          </a:p>
          <a:p>
            <a:pPr>
              <a:buFont typeface="Calibri" panose="020F0502020204030204" pitchFamily="34" charset="0"/>
              <a:buAutoNum type="arabicPeriod"/>
            </a:pPr>
            <a:endParaRPr lang="fr-FR" altLang="fr-FR" dirty="0">
              <a:ea typeface="ＭＳ Ｐゴシック" panose="020B0600070205080204" pitchFamily="34" charset="-128"/>
              <a:cs typeface="Arial" panose="020B0604020202020204" pitchFamily="34" charset="0"/>
            </a:endParaRPr>
          </a:p>
        </p:txBody>
      </p:sp>
      <p:sp>
        <p:nvSpPr>
          <p:cNvPr id="3" name="ZoneTexte 2">
            <a:extLst>
              <a:ext uri="{FF2B5EF4-FFF2-40B4-BE49-F238E27FC236}">
                <a16:creationId xmlns:a16="http://schemas.microsoft.com/office/drawing/2014/main" id="{EBF64A09-5454-B08A-9D33-BB0BF6D4D8C2}"/>
              </a:ext>
            </a:extLst>
          </p:cNvPr>
          <p:cNvSpPr txBox="1"/>
          <p:nvPr/>
        </p:nvSpPr>
        <p:spPr>
          <a:xfrm>
            <a:off x="1532238" y="5514887"/>
            <a:ext cx="9704173" cy="1077218"/>
          </a:xfrm>
          <a:prstGeom prst="rect">
            <a:avLst/>
          </a:prstGeom>
          <a:noFill/>
          <a:ln>
            <a:solidFill>
              <a:schemeClr val="tx1"/>
            </a:solidFill>
          </a:ln>
        </p:spPr>
        <p:txBody>
          <a:bodyPr wrap="square" rtlCol="0">
            <a:spAutoFit/>
          </a:bodyPr>
          <a:lstStyle/>
          <a:p>
            <a:pPr marL="0" lvl="1"/>
            <a:r>
              <a:rPr lang="fr-FR" altLang="fr-FR" sz="1600" dirty="0">
                <a:solidFill>
                  <a:prstClr val="black"/>
                </a:solidFill>
                <a:latin typeface="Century Gothic" panose="020B0502020202020204" pitchFamily="34" charset="0"/>
                <a:ea typeface="Verdana" panose="020B0604030504040204" pitchFamily="34" charset="0"/>
                <a:cs typeface="Calibri" panose="020F0502020204030204" pitchFamily="34" charset="0"/>
              </a:rPr>
              <a:t>En AG lors du vote de  la saisie immobilière </a:t>
            </a:r>
          </a:p>
          <a:p>
            <a:pPr marL="0" lvl="1"/>
            <a:r>
              <a:rPr lang="fr-FR" altLang="fr-FR" sz="1600" i="1" dirty="0">
                <a:solidFill>
                  <a:prstClr val="black"/>
                </a:solidFill>
                <a:latin typeface="Century Gothic" panose="020B0502020202020204" pitchFamily="34" charset="0"/>
                <a:ea typeface="Verdana" panose="020B0604030504040204" pitchFamily="34" charset="0"/>
                <a:cs typeface="Calibri" panose="020F0502020204030204" pitchFamily="34" charset="0"/>
              </a:rPr>
              <a:t>Les voix du copropriétaire saisi ne sont pas prises en compte dans le décompte des voix ,et il ne peut pas recevoir de  mandats pour  représenter d’autres copropriétaires  (art 19-2 de la loi du 10 juillet 1965)</a:t>
            </a:r>
          </a:p>
        </p:txBody>
      </p:sp>
      <p:sp>
        <p:nvSpPr>
          <p:cNvPr id="5" name="Espace réservé du numéro de diapositive 4">
            <a:extLst>
              <a:ext uri="{FF2B5EF4-FFF2-40B4-BE49-F238E27FC236}">
                <a16:creationId xmlns:a16="http://schemas.microsoft.com/office/drawing/2014/main" id="{B992AC22-EBB9-5EB9-28EA-32A9BED2BD38}"/>
              </a:ext>
            </a:extLst>
          </p:cNvPr>
          <p:cNvSpPr>
            <a:spLocks noGrp="1"/>
          </p:cNvSpPr>
          <p:nvPr>
            <p:ph type="sldNum" sz="quarter" idx="12"/>
          </p:nvPr>
        </p:nvSpPr>
        <p:spPr/>
        <p:txBody>
          <a:bodyPr/>
          <a:lstStyle/>
          <a:p>
            <a:fld id="{524F4E30-4F36-4098-97E2-E1F6D838FDE3}" type="slidenum">
              <a:rPr lang="fr-FR" smtClean="0"/>
              <a:t>22</a:t>
            </a:fld>
            <a:endParaRPr lang="fr-FR"/>
          </a:p>
        </p:txBody>
      </p:sp>
    </p:spTree>
    <p:extLst>
      <p:ext uri="{BB962C8B-B14F-4D97-AF65-F5344CB8AC3E}">
        <p14:creationId xmlns:p14="http://schemas.microsoft.com/office/powerpoint/2010/main" val="1355134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AA18B-7DDF-04F4-C55B-594779BFC633}"/>
            </a:ext>
          </a:extLst>
        </p:cNvPr>
        <p:cNvGrpSpPr/>
        <p:nvPr/>
      </p:nvGrpSpPr>
      <p:grpSpPr>
        <a:xfrm>
          <a:off x="0" y="0"/>
          <a:ext cx="0" cy="0"/>
          <a:chOff x="0" y="0"/>
          <a:chExt cx="0" cy="0"/>
        </a:xfrm>
      </p:grpSpPr>
      <p:sp>
        <p:nvSpPr>
          <p:cNvPr id="4" name="Espace réservé du contenu 1">
            <a:extLst>
              <a:ext uri="{FF2B5EF4-FFF2-40B4-BE49-F238E27FC236}">
                <a16:creationId xmlns:a16="http://schemas.microsoft.com/office/drawing/2014/main" id="{89B0D9B4-BCB3-97BC-E7E3-98872970047F}"/>
              </a:ext>
            </a:extLst>
          </p:cNvPr>
          <p:cNvSpPr txBox="1"/>
          <p:nvPr/>
        </p:nvSpPr>
        <p:spPr>
          <a:xfrm>
            <a:off x="0" y="0"/>
            <a:ext cx="12192000" cy="438582"/>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lvl="0"/>
            <a:r>
              <a:rPr lang="fr-FR" sz="2400" b="1" spc="-35" dirty="0">
                <a:solidFill>
                  <a:schemeClr val="bg1"/>
                </a:solidFill>
                <a:uFill>
                  <a:solidFill>
                    <a:srgbClr val="1F3863"/>
                  </a:solidFill>
                </a:uFill>
                <a:latin typeface="Century Gothic" panose="020B0502020202020204" pitchFamily="34" charset="0"/>
                <a:cs typeface="Calibri"/>
              </a:rPr>
              <a:t>Les audiences liées à la saisie immobilière</a:t>
            </a:r>
            <a:endParaRPr lang="fr-FR" sz="2400" dirty="0">
              <a:solidFill>
                <a:schemeClr val="bg1"/>
              </a:solidFill>
              <a:latin typeface="Century Gothic" panose="020B0502020202020204" pitchFamily="34" charset="0"/>
            </a:endParaRPr>
          </a:p>
        </p:txBody>
      </p:sp>
      <p:pic>
        <p:nvPicPr>
          <p:cNvPr id="5" name="Image 4">
            <a:extLst>
              <a:ext uri="{FF2B5EF4-FFF2-40B4-BE49-F238E27FC236}">
                <a16:creationId xmlns:a16="http://schemas.microsoft.com/office/drawing/2014/main" id="{80A55902-B8DA-8080-E71E-897DE7ED98C5}"/>
              </a:ext>
            </a:extLst>
          </p:cNvPr>
          <p:cNvPicPr>
            <a:picLocks noChangeAspect="1"/>
          </p:cNvPicPr>
          <p:nvPr/>
        </p:nvPicPr>
        <p:blipFill>
          <a:blip r:embed="rId3"/>
          <a:stretch>
            <a:fillRect/>
          </a:stretch>
        </p:blipFill>
        <p:spPr>
          <a:xfrm>
            <a:off x="1383128" y="742964"/>
            <a:ext cx="9425743" cy="5372072"/>
          </a:xfrm>
          <a:prstGeom prst="rect">
            <a:avLst/>
          </a:prstGeom>
        </p:spPr>
      </p:pic>
      <p:sp>
        <p:nvSpPr>
          <p:cNvPr id="3" name="Espace réservé du numéro de diapositive 2">
            <a:extLst>
              <a:ext uri="{FF2B5EF4-FFF2-40B4-BE49-F238E27FC236}">
                <a16:creationId xmlns:a16="http://schemas.microsoft.com/office/drawing/2014/main" id="{823B0C07-4D35-0FAD-27D5-9894311783B3}"/>
              </a:ext>
            </a:extLst>
          </p:cNvPr>
          <p:cNvSpPr>
            <a:spLocks noGrp="1"/>
          </p:cNvSpPr>
          <p:nvPr>
            <p:ph type="sldNum" sz="quarter" idx="12"/>
          </p:nvPr>
        </p:nvSpPr>
        <p:spPr/>
        <p:txBody>
          <a:bodyPr/>
          <a:lstStyle/>
          <a:p>
            <a:fld id="{524F4E30-4F36-4098-97E2-E1F6D838FDE3}" type="slidenum">
              <a:rPr lang="fr-FR" smtClean="0"/>
              <a:t>23</a:t>
            </a:fld>
            <a:endParaRPr lang="fr-FR"/>
          </a:p>
        </p:txBody>
      </p:sp>
    </p:spTree>
    <p:extLst>
      <p:ext uri="{BB962C8B-B14F-4D97-AF65-F5344CB8AC3E}">
        <p14:creationId xmlns:p14="http://schemas.microsoft.com/office/powerpoint/2010/main" val="1381804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1F777-6A21-3B78-B21B-AC5D9CA339BD}"/>
            </a:ext>
          </a:extLst>
        </p:cNvPr>
        <p:cNvGrpSpPr/>
        <p:nvPr/>
      </p:nvGrpSpPr>
      <p:grpSpPr>
        <a:xfrm>
          <a:off x="0" y="0"/>
          <a:ext cx="0" cy="0"/>
          <a:chOff x="0" y="0"/>
          <a:chExt cx="0" cy="0"/>
        </a:xfrm>
      </p:grpSpPr>
      <p:sp>
        <p:nvSpPr>
          <p:cNvPr id="4" name="Espace réservé du contenu 1">
            <a:extLst>
              <a:ext uri="{FF2B5EF4-FFF2-40B4-BE49-F238E27FC236}">
                <a16:creationId xmlns:a16="http://schemas.microsoft.com/office/drawing/2014/main" id="{8141BE13-A5C1-E70E-055D-E8DEA4E1FC8B}"/>
              </a:ext>
            </a:extLst>
          </p:cNvPr>
          <p:cNvSpPr txBox="1"/>
          <p:nvPr/>
        </p:nvSpPr>
        <p:spPr>
          <a:xfrm>
            <a:off x="0" y="0"/>
            <a:ext cx="12192000" cy="346249"/>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lvl="0"/>
            <a:r>
              <a:rPr lang="fr-FR" b="1" spc="-35" dirty="0">
                <a:solidFill>
                  <a:schemeClr val="bg1"/>
                </a:solidFill>
                <a:uFill>
                  <a:solidFill>
                    <a:srgbClr val="1F3863"/>
                  </a:solidFill>
                </a:uFill>
                <a:latin typeface="Century Gothic" panose="020B0502020202020204" pitchFamily="34" charset="0"/>
                <a:cs typeface="Calibri"/>
              </a:rPr>
              <a:t>La procédure d’ordre : La récupération des fonds</a:t>
            </a:r>
            <a:endParaRPr lang="fr-FR" dirty="0">
              <a:solidFill>
                <a:schemeClr val="bg1"/>
              </a:solidFill>
              <a:latin typeface="Century Gothic" panose="020B0502020202020204" pitchFamily="34" charset="0"/>
            </a:endParaRPr>
          </a:p>
        </p:txBody>
      </p:sp>
      <p:sp>
        <p:nvSpPr>
          <p:cNvPr id="7" name="Rectangle 6">
            <a:extLst>
              <a:ext uri="{FF2B5EF4-FFF2-40B4-BE49-F238E27FC236}">
                <a16:creationId xmlns:a16="http://schemas.microsoft.com/office/drawing/2014/main" id="{095D471C-2EBC-8EDE-B2C0-417E597007DF}"/>
              </a:ext>
            </a:extLst>
          </p:cNvPr>
          <p:cNvSpPr/>
          <p:nvPr/>
        </p:nvSpPr>
        <p:spPr>
          <a:xfrm>
            <a:off x="443413" y="677660"/>
            <a:ext cx="11453117" cy="5078313"/>
          </a:xfrm>
          <a:prstGeom prst="rect">
            <a:avLst/>
          </a:prstGeom>
        </p:spPr>
        <p:txBody>
          <a:bodyPr wrap="square">
            <a:spAutoFit/>
          </a:bodyPr>
          <a:lstStyle/>
          <a:p>
            <a:r>
              <a:rPr lang="fr-FR" dirty="0">
                <a:solidFill>
                  <a:schemeClr val="accent6">
                    <a:lumMod val="75000"/>
                  </a:schemeClr>
                </a:solidFill>
                <a:latin typeface="Century Gothic" panose="020B0502020202020204" pitchFamily="34" charset="0"/>
                <a:ea typeface="Verdana" panose="020B0604030504040204" pitchFamily="34" charset="0"/>
                <a:cs typeface="Calibri" panose="020F0502020204030204" pitchFamily="34" charset="0"/>
              </a:rPr>
              <a:t>La procédure d'ordre </a:t>
            </a:r>
            <a:r>
              <a:rPr lang="fr-FR" dirty="0">
                <a:latin typeface="Century Gothic" panose="020B0502020202020204" pitchFamily="34" charset="0"/>
                <a:ea typeface="Verdana" panose="020B0604030504040204" pitchFamily="34" charset="0"/>
                <a:cs typeface="Calibri" panose="020F0502020204030204" pitchFamily="34" charset="0"/>
              </a:rPr>
              <a:t>désigne la distribution entre les créanciers du prix de vente d'un bien immobilier saisi</a:t>
            </a:r>
          </a:p>
          <a:p>
            <a:endParaRPr lang="fr-FR" dirty="0">
              <a:latin typeface="Century Gothic" panose="020B0502020202020204" pitchFamily="34" charset="0"/>
              <a:ea typeface="Verdana" panose="020B0604030504040204" pitchFamily="34" charset="0"/>
              <a:cs typeface="Calibri" panose="020F0502020204030204" pitchFamily="34" charset="0"/>
            </a:endParaRPr>
          </a:p>
          <a:p>
            <a:r>
              <a:rPr lang="fr-FR" dirty="0">
                <a:latin typeface="Century Gothic" panose="020B0502020202020204" pitchFamily="34" charset="0"/>
                <a:ea typeface="Verdana" panose="020B0604030504040204" pitchFamily="34" charset="0"/>
                <a:cs typeface="Calibri" panose="020F0502020204030204" pitchFamily="34" charset="0"/>
              </a:rPr>
              <a:t>Elle consiste à payer d'abord ceux auxquels la loi accorde la priorité, par exemple le </a:t>
            </a:r>
            <a:r>
              <a:rPr lang="fr-FR" altLang="fr-FR" dirty="0">
                <a:latin typeface="Century Gothic" panose="020B0502020202020204" pitchFamily="34" charset="0"/>
                <a:ea typeface="Verdana" panose="020B0604030504040204" pitchFamily="34" charset="0"/>
                <a:cs typeface="Calibri" panose="020F0502020204030204" pitchFamily="34" charset="0"/>
              </a:rPr>
              <a:t>privilège immobilier spécial prévu à l’article 2374 du code civil « dit super privilège en copropriété »</a:t>
            </a:r>
          </a:p>
          <a:p>
            <a:endParaRPr lang="fr-FR" dirty="0">
              <a:latin typeface="Century Gothic" panose="020B0502020202020204" pitchFamily="34" charset="0"/>
              <a:ea typeface="Verdana" panose="020B0604030504040204" pitchFamily="34" charset="0"/>
              <a:cs typeface="Calibri" panose="020F0502020204030204" pitchFamily="34" charset="0"/>
            </a:endParaRPr>
          </a:p>
          <a:p>
            <a:r>
              <a:rPr lang="fr-FR" u="sng" dirty="0">
                <a:solidFill>
                  <a:schemeClr val="accent6">
                    <a:lumMod val="75000"/>
                  </a:schemeClr>
                </a:solidFill>
                <a:latin typeface="Century Gothic" panose="020B0502020202020204" pitchFamily="34" charset="0"/>
                <a:ea typeface="Verdana" panose="020B0604030504040204" pitchFamily="34" charset="0"/>
                <a:cs typeface="Calibri" panose="020F0502020204030204" pitchFamily="34" charset="0"/>
              </a:rPr>
              <a:t>Attention</a:t>
            </a:r>
            <a:r>
              <a:rPr lang="fr-FR" dirty="0">
                <a:solidFill>
                  <a:schemeClr val="accent6">
                    <a:lumMod val="75000"/>
                  </a:schemeClr>
                </a:solidFill>
                <a:latin typeface="Century Gothic" panose="020B0502020202020204" pitchFamily="34" charset="0"/>
                <a:ea typeface="Verdana" panose="020B0604030504040204" pitchFamily="34" charset="0"/>
                <a:cs typeface="Calibri" panose="020F0502020204030204" pitchFamily="34" charset="0"/>
              </a:rPr>
              <a:t> </a:t>
            </a:r>
            <a:r>
              <a:rPr lang="fr-FR" dirty="0">
                <a:latin typeface="Century Gothic" panose="020B0502020202020204" pitchFamily="34" charset="0"/>
                <a:ea typeface="Verdana" panose="020B0604030504040204" pitchFamily="34" charset="0"/>
                <a:cs typeface="Calibri" panose="020F0502020204030204" pitchFamily="34" charset="0"/>
              </a:rPr>
              <a:t>: elle ne peut s'appliquer que dans le cas où plusieurs créanciers se sont manifestés dans les délais impartis.</a:t>
            </a:r>
          </a:p>
          <a:p>
            <a:endParaRPr lang="fr-FR" dirty="0">
              <a:latin typeface="Century Gothic" panose="020B0502020202020204" pitchFamily="34" charset="0"/>
              <a:ea typeface="Verdana" panose="020B0604030504040204" pitchFamily="34" charset="0"/>
              <a:cs typeface="Calibri" panose="020F0502020204030204" pitchFamily="34" charset="0"/>
            </a:endParaRPr>
          </a:p>
          <a:p>
            <a:endParaRPr lang="fr-CA" altLang="fr-FR" dirty="0">
              <a:latin typeface="Century Gothic" panose="020B0502020202020204" pitchFamily="34" charset="0"/>
              <a:ea typeface="Verdana" panose="020B0604030504040204" pitchFamily="34" charset="0"/>
              <a:cs typeface="Calibri" panose="020F0502020204030204" pitchFamily="34" charset="0"/>
            </a:endParaRPr>
          </a:p>
          <a:p>
            <a:r>
              <a:rPr lang="fr-CA" altLang="fr-FR" dirty="0">
                <a:latin typeface="Century Gothic" panose="020B0502020202020204" pitchFamily="34" charset="0"/>
                <a:ea typeface="Verdana" panose="020B0604030504040204" pitchFamily="34" charset="0"/>
                <a:cs typeface="Calibri" panose="020F0502020204030204" pitchFamily="34" charset="0"/>
              </a:rPr>
              <a:t>Elle peut-être </a:t>
            </a:r>
            <a:r>
              <a:rPr lang="fr-CA" altLang="fr-FR" dirty="0">
                <a:solidFill>
                  <a:schemeClr val="accent6">
                    <a:lumMod val="75000"/>
                  </a:schemeClr>
                </a:solidFill>
                <a:latin typeface="Century Gothic" panose="020B0502020202020204" pitchFamily="34" charset="0"/>
                <a:ea typeface="Verdana" panose="020B0604030504040204" pitchFamily="34" charset="0"/>
                <a:cs typeface="Calibri" panose="020F0502020204030204" pitchFamily="34" charset="0"/>
              </a:rPr>
              <a:t>amiable</a:t>
            </a:r>
            <a:r>
              <a:rPr lang="fr-CA" altLang="fr-FR" dirty="0">
                <a:latin typeface="Century Gothic" panose="020B0502020202020204" pitchFamily="34" charset="0"/>
                <a:ea typeface="Verdana" panose="020B0604030504040204" pitchFamily="34" charset="0"/>
                <a:cs typeface="Calibri" panose="020F0502020204030204" pitchFamily="34" charset="0"/>
              </a:rPr>
              <a:t> ou </a:t>
            </a:r>
            <a:r>
              <a:rPr lang="fr-CA" altLang="fr-FR" dirty="0">
                <a:solidFill>
                  <a:schemeClr val="accent6">
                    <a:lumMod val="75000"/>
                  </a:schemeClr>
                </a:solidFill>
                <a:latin typeface="Century Gothic" panose="020B0502020202020204" pitchFamily="34" charset="0"/>
                <a:ea typeface="Verdana" panose="020B0604030504040204" pitchFamily="34" charset="0"/>
                <a:cs typeface="Calibri" panose="020F0502020204030204" pitchFamily="34" charset="0"/>
              </a:rPr>
              <a:t>judiciaire</a:t>
            </a:r>
            <a:r>
              <a:rPr lang="fr-CA" altLang="fr-FR" dirty="0">
                <a:latin typeface="Century Gothic" panose="020B0502020202020204" pitchFamily="34" charset="0"/>
                <a:ea typeface="Verdana" panose="020B0604030504040204" pitchFamily="34" charset="0"/>
                <a:cs typeface="Calibri" panose="020F0502020204030204" pitchFamily="34" charset="0"/>
              </a:rPr>
              <a:t> :</a:t>
            </a:r>
          </a:p>
          <a:p>
            <a:endParaRPr lang="fr-FR" altLang="fr-FR" dirty="0">
              <a:latin typeface="Century Gothic" panose="020B0502020202020204" pitchFamily="34" charset="0"/>
              <a:ea typeface="Verdana" panose="020B0604030504040204" pitchFamily="34" charset="0"/>
              <a:cs typeface="Calibri" panose="020F0502020204030204" pitchFamily="34" charset="0"/>
            </a:endParaRPr>
          </a:p>
          <a:p>
            <a:pPr>
              <a:buFont typeface="Wingdings" panose="05000000000000000000" pitchFamily="2" charset="2"/>
              <a:buChar char="§"/>
            </a:pPr>
            <a:r>
              <a:rPr lang="fr-CA" dirty="0">
                <a:latin typeface="Century Gothic" panose="020B0502020202020204" pitchFamily="34" charset="0"/>
                <a:ea typeface="Verdana" panose="020B0604030504040204" pitchFamily="34" charset="0"/>
                <a:cs typeface="Calibri" panose="020F0502020204030204" pitchFamily="34" charset="0"/>
              </a:rPr>
              <a:t>Amiable : tout les créanciers et le débiteur sont d’accord sur le montant de paiement de leur créance = règlement amiable</a:t>
            </a:r>
          </a:p>
          <a:p>
            <a:pPr>
              <a:buFont typeface="Wingdings" panose="05000000000000000000" pitchFamily="2" charset="2"/>
              <a:buChar char="§"/>
            </a:pPr>
            <a:endParaRPr lang="fr-CA" dirty="0">
              <a:latin typeface="Century Gothic" panose="020B0502020202020204" pitchFamily="34" charset="0"/>
              <a:ea typeface="Verdana" panose="020B0604030504040204" pitchFamily="34" charset="0"/>
              <a:cs typeface="Calibri" panose="020F0502020204030204" pitchFamily="34" charset="0"/>
            </a:endParaRPr>
          </a:p>
          <a:p>
            <a:pPr>
              <a:buFont typeface="Wingdings" panose="05000000000000000000" pitchFamily="2" charset="2"/>
              <a:buChar char="§"/>
            </a:pPr>
            <a:r>
              <a:rPr lang="fr-CA" dirty="0">
                <a:latin typeface="Century Gothic" panose="020B0502020202020204" pitchFamily="34" charset="0"/>
                <a:ea typeface="Verdana" panose="020B0604030504040204" pitchFamily="34" charset="0"/>
                <a:cs typeface="Calibri" panose="020F0502020204030204" pitchFamily="34" charset="0"/>
              </a:rPr>
              <a:t>Judiciaire : un créancier ou le débiteur ne sont pas d’accord sur le montant de la créance (souvent lorsque le prix de la vente du bien est insuffisant) = C’est le juge qui définira un montant pour le paiement de la créance pour chaque partie)</a:t>
            </a:r>
            <a:endParaRPr lang="fr-FR" dirty="0">
              <a:latin typeface="Century Gothic" panose="020B0502020202020204" pitchFamily="34" charset="0"/>
              <a:ea typeface="Verdana" panose="020B0604030504040204" pitchFamily="34" charset="0"/>
              <a:cs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CA43C426-86EC-C6F8-9ADC-3845B1110E7C}"/>
              </a:ext>
            </a:extLst>
          </p:cNvPr>
          <p:cNvSpPr>
            <a:spLocks noGrp="1"/>
          </p:cNvSpPr>
          <p:nvPr>
            <p:ph type="sldNum" sz="quarter" idx="12"/>
          </p:nvPr>
        </p:nvSpPr>
        <p:spPr/>
        <p:txBody>
          <a:bodyPr/>
          <a:lstStyle/>
          <a:p>
            <a:fld id="{524F4E30-4F36-4098-97E2-E1F6D838FDE3}" type="slidenum">
              <a:rPr lang="fr-FR" smtClean="0"/>
              <a:t>24</a:t>
            </a:fld>
            <a:endParaRPr lang="fr-FR"/>
          </a:p>
        </p:txBody>
      </p:sp>
    </p:spTree>
    <p:extLst>
      <p:ext uri="{BB962C8B-B14F-4D97-AF65-F5344CB8AC3E}">
        <p14:creationId xmlns:p14="http://schemas.microsoft.com/office/powerpoint/2010/main" val="4070286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BAF2A-E20D-89F6-7D2C-9F7AB2BD8393}"/>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0C762C70-3E64-BD4D-1CDB-C058272B5F91}"/>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V. Frais et honoraires « spécifique à la copropriété »</a:t>
            </a:r>
          </a:p>
        </p:txBody>
      </p:sp>
      <p:sp>
        <p:nvSpPr>
          <p:cNvPr id="6" name="Espace réservé du numéro de diapositive 5">
            <a:extLst>
              <a:ext uri="{FF2B5EF4-FFF2-40B4-BE49-F238E27FC236}">
                <a16:creationId xmlns:a16="http://schemas.microsoft.com/office/drawing/2014/main" id="{77104A42-FB7A-C627-DF82-EE3BC7D0C607}"/>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25</a:t>
            </a:fld>
            <a:endParaRPr lang="fr-FR" dirty="0"/>
          </a:p>
        </p:txBody>
      </p:sp>
      <p:pic>
        <p:nvPicPr>
          <p:cNvPr id="3" name="Image 2">
            <a:extLst>
              <a:ext uri="{FF2B5EF4-FFF2-40B4-BE49-F238E27FC236}">
                <a16:creationId xmlns:a16="http://schemas.microsoft.com/office/drawing/2014/main" id="{991F9097-6953-297E-62D4-2E7113178F02}"/>
              </a:ext>
            </a:extLst>
          </p:cNvPr>
          <p:cNvPicPr>
            <a:picLocks noChangeAspect="1"/>
          </p:cNvPicPr>
          <p:nvPr/>
        </p:nvPicPr>
        <p:blipFill>
          <a:blip r:embed="rId3"/>
          <a:stretch>
            <a:fillRect/>
          </a:stretch>
        </p:blipFill>
        <p:spPr>
          <a:xfrm>
            <a:off x="3950022" y="1363728"/>
            <a:ext cx="4291956" cy="3664014"/>
          </a:xfrm>
          <a:prstGeom prst="rect">
            <a:avLst/>
          </a:prstGeom>
        </p:spPr>
      </p:pic>
    </p:spTree>
    <p:extLst>
      <p:ext uri="{BB962C8B-B14F-4D97-AF65-F5344CB8AC3E}">
        <p14:creationId xmlns:p14="http://schemas.microsoft.com/office/powerpoint/2010/main" val="183994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CE85D-D276-4652-7FC2-A74FF9E5C59A}"/>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9146E822-B021-31FD-7832-3F3D12C78A0E}"/>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V. Frais et honoraires « spécifique à la copropriété »</a:t>
            </a:r>
          </a:p>
        </p:txBody>
      </p:sp>
      <p:sp>
        <p:nvSpPr>
          <p:cNvPr id="6" name="Espace réservé du numéro de diapositive 5">
            <a:extLst>
              <a:ext uri="{FF2B5EF4-FFF2-40B4-BE49-F238E27FC236}">
                <a16:creationId xmlns:a16="http://schemas.microsoft.com/office/drawing/2014/main" id="{56A307BC-ABFB-E7C6-C36E-C69D990D6625}"/>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26</a:t>
            </a:fld>
            <a:endParaRPr lang="fr-FR" dirty="0"/>
          </a:p>
        </p:txBody>
      </p:sp>
      <p:sp>
        <p:nvSpPr>
          <p:cNvPr id="4" name="ZoneTexte 3">
            <a:extLst>
              <a:ext uri="{FF2B5EF4-FFF2-40B4-BE49-F238E27FC236}">
                <a16:creationId xmlns:a16="http://schemas.microsoft.com/office/drawing/2014/main" id="{0799E440-3C8D-A9E8-D8F5-49DBBBEA61FB}"/>
              </a:ext>
            </a:extLst>
          </p:cNvPr>
          <p:cNvSpPr txBox="1"/>
          <p:nvPr/>
        </p:nvSpPr>
        <p:spPr>
          <a:xfrm>
            <a:off x="2200581" y="545439"/>
            <a:ext cx="8658139" cy="461665"/>
          </a:xfrm>
          <a:prstGeom prst="rect">
            <a:avLst/>
          </a:prstGeom>
          <a:noFill/>
        </p:spPr>
        <p:txBody>
          <a:bodyPr wrap="none" rtlCol="0">
            <a:spAutoFit/>
          </a:bodyPr>
          <a:lstStyle/>
          <a:p>
            <a:r>
              <a:rPr lang="fr-FR" sz="2400" b="1" dirty="0">
                <a:solidFill>
                  <a:schemeClr val="accent6">
                    <a:lumMod val="75000"/>
                  </a:schemeClr>
                </a:solidFill>
                <a:latin typeface="Century Gothic" panose="020B0502020202020204" pitchFamily="34" charset="0"/>
                <a:cs typeface="Times New Roman" panose="02020603050405020304" pitchFamily="18" charset="0"/>
              </a:rPr>
              <a:t>1. Les frais nécessaires Article 10-1 de la loi 10 juillet 1965</a:t>
            </a:r>
            <a:endParaRPr lang="fr-FR" sz="2400" dirty="0">
              <a:solidFill>
                <a:schemeClr val="accent6">
                  <a:lumMod val="75000"/>
                </a:schemeClr>
              </a:solidFill>
              <a:latin typeface="Century Gothic" panose="020B0502020202020204" pitchFamily="34" charset="0"/>
            </a:endParaRPr>
          </a:p>
        </p:txBody>
      </p:sp>
      <p:sp>
        <p:nvSpPr>
          <p:cNvPr id="5" name="ZoneTexte 4">
            <a:extLst>
              <a:ext uri="{FF2B5EF4-FFF2-40B4-BE49-F238E27FC236}">
                <a16:creationId xmlns:a16="http://schemas.microsoft.com/office/drawing/2014/main" id="{5126AF3A-1941-DB53-12F1-6F46E8802A7F}"/>
              </a:ext>
            </a:extLst>
          </p:cNvPr>
          <p:cNvSpPr txBox="1"/>
          <p:nvPr/>
        </p:nvSpPr>
        <p:spPr>
          <a:xfrm>
            <a:off x="386499" y="1073020"/>
            <a:ext cx="11528693" cy="923330"/>
          </a:xfrm>
          <a:prstGeom prst="rect">
            <a:avLst/>
          </a:prstGeom>
          <a:noFill/>
        </p:spPr>
        <p:txBody>
          <a:bodyPr wrap="square" rtlCol="0">
            <a:spAutoFit/>
          </a:bodyPr>
          <a:lstStyle/>
          <a:p>
            <a:r>
              <a:rPr lang="fr-FR" b="1" u="sng" dirty="0">
                <a:solidFill>
                  <a:schemeClr val="accent6">
                    <a:lumMod val="60000"/>
                    <a:lumOff val="40000"/>
                  </a:schemeClr>
                </a:solidFill>
                <a:latin typeface="Century Gothic" panose="020B0502020202020204" pitchFamily="34" charset="0"/>
              </a:rPr>
              <a:t>Principe</a:t>
            </a:r>
          </a:p>
          <a:p>
            <a:r>
              <a:rPr lang="fr-FR" dirty="0">
                <a:latin typeface="Century Gothic" panose="020B0502020202020204" pitchFamily="34" charset="0"/>
              </a:rPr>
              <a:t>Les </a:t>
            </a:r>
            <a:r>
              <a:rPr lang="fr-FR" b="1" dirty="0">
                <a:latin typeface="Century Gothic" panose="020B0502020202020204" pitchFamily="34" charset="0"/>
              </a:rPr>
              <a:t>frais nécessaires engagés par le syndicat</a:t>
            </a:r>
            <a:r>
              <a:rPr lang="fr-FR" dirty="0">
                <a:latin typeface="Century Gothic" panose="020B0502020202020204" pitchFamily="34" charset="0"/>
              </a:rPr>
              <a:t> pour le recouvrement d’une créance justifiée sont </a:t>
            </a:r>
            <a:r>
              <a:rPr lang="fr-FR" b="1" dirty="0">
                <a:latin typeface="Century Gothic" panose="020B0502020202020204" pitchFamily="34" charset="0"/>
              </a:rPr>
              <a:t>imputables uniquement au copropriétaire débiteur</a:t>
            </a:r>
            <a:r>
              <a:rPr lang="fr-FR" dirty="0">
                <a:latin typeface="Century Gothic" panose="020B0502020202020204" pitchFamily="34" charset="0"/>
              </a:rPr>
              <a:t>.</a:t>
            </a:r>
          </a:p>
        </p:txBody>
      </p:sp>
      <p:sp>
        <p:nvSpPr>
          <p:cNvPr id="7" name="ZoneTexte 6">
            <a:extLst>
              <a:ext uri="{FF2B5EF4-FFF2-40B4-BE49-F238E27FC236}">
                <a16:creationId xmlns:a16="http://schemas.microsoft.com/office/drawing/2014/main" id="{68E1CA67-BBC4-4382-CBAE-5EA4B9CF7A67}"/>
              </a:ext>
            </a:extLst>
          </p:cNvPr>
          <p:cNvSpPr txBox="1"/>
          <p:nvPr/>
        </p:nvSpPr>
        <p:spPr>
          <a:xfrm>
            <a:off x="386499" y="2084741"/>
            <a:ext cx="11638122" cy="2816156"/>
          </a:xfrm>
          <a:prstGeom prst="rect">
            <a:avLst/>
          </a:prstGeom>
          <a:noFill/>
        </p:spPr>
        <p:txBody>
          <a:bodyPr wrap="none" rtlCol="0">
            <a:spAutoFit/>
          </a:bodyPr>
          <a:lstStyle/>
          <a:p>
            <a:r>
              <a:rPr lang="fr-FR" b="1" dirty="0">
                <a:solidFill>
                  <a:schemeClr val="accent6">
                    <a:lumMod val="60000"/>
                    <a:lumOff val="40000"/>
                  </a:schemeClr>
                </a:solidFill>
                <a:latin typeface="Century Gothic" panose="020B0502020202020204" pitchFamily="34" charset="0"/>
              </a:rPr>
              <a:t>Texte clé</a:t>
            </a:r>
          </a:p>
          <a:p>
            <a:pPr>
              <a:spcBef>
                <a:spcPts val="600"/>
              </a:spcBef>
            </a:pPr>
            <a:r>
              <a:rPr lang="fr-FR" dirty="0">
                <a:latin typeface="Century Gothic" panose="020B0502020202020204" pitchFamily="34" charset="0"/>
              </a:rPr>
              <a:t>« Par dérogation du deuxième alinéa de l’article 10, sont imputables au seul copropriétaire concerné :</a:t>
            </a:r>
          </a:p>
          <a:p>
            <a:pPr>
              <a:spcBef>
                <a:spcPts val="600"/>
              </a:spcBef>
            </a:pPr>
            <a:r>
              <a:rPr lang="fr-FR" dirty="0">
                <a:latin typeface="Century Gothic" panose="020B0502020202020204" pitchFamily="34" charset="0"/>
              </a:rPr>
              <a:t>🔹 Les </a:t>
            </a:r>
            <a:r>
              <a:rPr lang="fr-FR" b="1" dirty="0">
                <a:latin typeface="Century Gothic" panose="020B0502020202020204" pitchFamily="34" charset="0"/>
              </a:rPr>
              <a:t>frais nécessaires exposés par le syndicat</a:t>
            </a:r>
            <a:r>
              <a:rPr lang="fr-FR" dirty="0">
                <a:latin typeface="Century Gothic" panose="020B0502020202020204" pitchFamily="34" charset="0"/>
              </a:rPr>
              <a:t>, notamment :</a:t>
            </a:r>
            <a:br>
              <a:rPr lang="fr-FR" dirty="0">
                <a:latin typeface="Century Gothic" panose="020B0502020202020204" pitchFamily="34" charset="0"/>
              </a:rPr>
            </a:br>
            <a:r>
              <a:rPr lang="fr-FR" dirty="0">
                <a:latin typeface="Century Gothic" panose="020B0502020202020204" pitchFamily="34" charset="0"/>
              </a:rPr>
              <a:t>– frais de </a:t>
            </a:r>
            <a:r>
              <a:rPr lang="fr-FR" b="1" dirty="0">
                <a:latin typeface="Century Gothic" panose="020B0502020202020204" pitchFamily="34" charset="0"/>
              </a:rPr>
              <a:t>mise en demeure</a:t>
            </a:r>
            <a:r>
              <a:rPr lang="fr-FR" dirty="0">
                <a:latin typeface="Century Gothic" panose="020B0502020202020204" pitchFamily="34" charset="0"/>
              </a:rPr>
              <a:t>,</a:t>
            </a:r>
            <a:br>
              <a:rPr lang="fr-FR" dirty="0">
                <a:latin typeface="Century Gothic" panose="020B0502020202020204" pitchFamily="34" charset="0"/>
              </a:rPr>
            </a:br>
            <a:r>
              <a:rPr lang="fr-FR" dirty="0">
                <a:latin typeface="Century Gothic" panose="020B0502020202020204" pitchFamily="34" charset="0"/>
              </a:rPr>
              <a:t>– </a:t>
            </a:r>
            <a:r>
              <a:rPr lang="fr-FR" b="1" dirty="0">
                <a:latin typeface="Century Gothic" panose="020B0502020202020204" pitchFamily="34" charset="0"/>
              </a:rPr>
              <a:t>relances</a:t>
            </a:r>
            <a:r>
              <a:rPr lang="fr-FR" dirty="0">
                <a:latin typeface="Century Gothic" panose="020B0502020202020204" pitchFamily="34" charset="0"/>
              </a:rPr>
              <a:t>,</a:t>
            </a:r>
            <a:br>
              <a:rPr lang="fr-FR" dirty="0">
                <a:latin typeface="Century Gothic" panose="020B0502020202020204" pitchFamily="34" charset="0"/>
              </a:rPr>
            </a:br>
            <a:r>
              <a:rPr lang="fr-FR" dirty="0">
                <a:latin typeface="Century Gothic" panose="020B0502020202020204" pitchFamily="34" charset="0"/>
              </a:rPr>
              <a:t>– </a:t>
            </a:r>
            <a:r>
              <a:rPr lang="fr-FR" b="1" dirty="0">
                <a:latin typeface="Century Gothic" panose="020B0502020202020204" pitchFamily="34" charset="0"/>
              </a:rPr>
              <a:t>prise d’hypothèque</a:t>
            </a:r>
            <a:r>
              <a:rPr lang="fr-FR" dirty="0">
                <a:latin typeface="Century Gothic" panose="020B0502020202020204" pitchFamily="34" charset="0"/>
              </a:rPr>
              <a:t>,</a:t>
            </a:r>
            <a:br>
              <a:rPr lang="fr-FR" dirty="0">
                <a:latin typeface="Century Gothic" panose="020B0502020202020204" pitchFamily="34" charset="0"/>
              </a:rPr>
            </a:br>
            <a:r>
              <a:rPr lang="fr-FR" dirty="0">
                <a:latin typeface="Century Gothic" panose="020B0502020202020204" pitchFamily="34" charset="0"/>
              </a:rPr>
              <a:t>– droits et émoluments des </a:t>
            </a:r>
            <a:r>
              <a:rPr lang="fr-FR" b="1" dirty="0">
                <a:latin typeface="Century Gothic" panose="020B0502020202020204" pitchFamily="34" charset="0"/>
              </a:rPr>
              <a:t>huissiers de justice</a:t>
            </a:r>
            <a:r>
              <a:rPr lang="fr-FR" dirty="0">
                <a:latin typeface="Century Gothic" panose="020B0502020202020204" pitchFamily="34" charset="0"/>
              </a:rPr>
              <a:t>,</a:t>
            </a:r>
            <a:br>
              <a:rPr lang="fr-FR" dirty="0">
                <a:latin typeface="Century Gothic" panose="020B0502020202020204" pitchFamily="34" charset="0"/>
              </a:rPr>
            </a:br>
            <a:r>
              <a:rPr lang="fr-FR" dirty="0">
                <a:latin typeface="Century Gothic" panose="020B0502020202020204" pitchFamily="34" charset="0"/>
              </a:rPr>
              <a:t>– frais de </a:t>
            </a:r>
            <a:r>
              <a:rPr lang="fr-FR" b="1" dirty="0">
                <a:latin typeface="Century Gothic" panose="020B0502020202020204" pitchFamily="34" charset="0"/>
              </a:rPr>
              <a:t>recouvrement</a:t>
            </a:r>
            <a:r>
              <a:rPr lang="fr-FR" dirty="0">
                <a:latin typeface="Century Gothic" panose="020B0502020202020204" pitchFamily="34" charset="0"/>
              </a:rPr>
              <a:t> ou d’</a:t>
            </a:r>
            <a:r>
              <a:rPr lang="fr-FR" b="1" dirty="0">
                <a:latin typeface="Century Gothic" panose="020B0502020202020204" pitchFamily="34" charset="0"/>
              </a:rPr>
              <a:t>encaissement</a:t>
            </a:r>
            <a:r>
              <a:rPr lang="fr-FR" dirty="0">
                <a:latin typeface="Century Gothic" panose="020B0502020202020204" pitchFamily="34" charset="0"/>
              </a:rPr>
              <a:t>,</a:t>
            </a:r>
          </a:p>
          <a:p>
            <a:pPr>
              <a:spcBef>
                <a:spcPts val="600"/>
              </a:spcBef>
            </a:pPr>
            <a:r>
              <a:rPr lang="fr-FR" i="1" dirty="0">
                <a:latin typeface="Century Gothic" panose="020B0502020202020204" pitchFamily="34" charset="0"/>
              </a:rPr>
              <a:t>à compter de la mise en demeure.</a:t>
            </a:r>
            <a:r>
              <a:rPr lang="fr-FR" dirty="0">
                <a:latin typeface="Century Gothic" panose="020B0502020202020204" pitchFamily="34" charset="0"/>
              </a:rPr>
              <a:t> »</a:t>
            </a:r>
            <a:endParaRPr lang="fr-FR" sz="2000" dirty="0">
              <a:latin typeface="Century Gothic" panose="020B0502020202020204" pitchFamily="34" charset="0"/>
            </a:endParaRPr>
          </a:p>
        </p:txBody>
      </p:sp>
      <p:sp>
        <p:nvSpPr>
          <p:cNvPr id="8" name="ZoneTexte 7">
            <a:extLst>
              <a:ext uri="{FF2B5EF4-FFF2-40B4-BE49-F238E27FC236}">
                <a16:creationId xmlns:a16="http://schemas.microsoft.com/office/drawing/2014/main" id="{05C41C0D-14F7-F9C3-92C5-327E5C01679E}"/>
              </a:ext>
            </a:extLst>
          </p:cNvPr>
          <p:cNvSpPr txBox="1"/>
          <p:nvPr/>
        </p:nvSpPr>
        <p:spPr>
          <a:xfrm>
            <a:off x="386499" y="4949518"/>
            <a:ext cx="5575762" cy="1569660"/>
          </a:xfrm>
          <a:prstGeom prst="rect">
            <a:avLst/>
          </a:prstGeom>
          <a:noFill/>
        </p:spPr>
        <p:txBody>
          <a:bodyPr wrap="square" rtlCol="0">
            <a:spAutoFit/>
          </a:bodyPr>
          <a:lstStyle/>
          <a:p>
            <a:r>
              <a:rPr lang="fr-FR" sz="1600" b="1" dirty="0">
                <a:solidFill>
                  <a:schemeClr val="accent1"/>
                </a:solidFill>
                <a:latin typeface="Century Gothic" panose="020B0502020202020204" pitchFamily="34" charset="0"/>
              </a:rPr>
              <a:t>⚠️ </a:t>
            </a:r>
            <a:r>
              <a:rPr lang="fr-FR" sz="1600" b="1" dirty="0">
                <a:solidFill>
                  <a:schemeClr val="accent6">
                    <a:lumMod val="60000"/>
                    <a:lumOff val="40000"/>
                  </a:schemeClr>
                </a:solidFill>
                <a:latin typeface="Century Gothic" panose="020B0502020202020204" pitchFamily="34" charset="0"/>
              </a:rPr>
              <a:t>Attention</a:t>
            </a:r>
          </a:p>
          <a:p>
            <a:r>
              <a:rPr lang="fr-FR" sz="1600" dirty="0">
                <a:latin typeface="Century Gothic" panose="020B0502020202020204" pitchFamily="34" charset="0"/>
              </a:rPr>
              <a:t>Seuls les </a:t>
            </a:r>
            <a:r>
              <a:rPr lang="fr-FR" sz="1600" b="1" dirty="0">
                <a:latin typeface="Century Gothic" panose="020B0502020202020204" pitchFamily="34" charset="0"/>
              </a:rPr>
              <a:t>frais nécessaires et justifiés</a:t>
            </a:r>
            <a:r>
              <a:rPr lang="fr-FR" sz="1600" dirty="0">
                <a:latin typeface="Century Gothic" panose="020B0502020202020204" pitchFamily="34" charset="0"/>
              </a:rPr>
              <a:t> peuvent être imputés.</a:t>
            </a:r>
          </a:p>
          <a:p>
            <a:r>
              <a:rPr lang="fr-FR" sz="1600" dirty="0">
                <a:latin typeface="Century Gothic" panose="020B0502020202020204" pitchFamily="34" charset="0"/>
              </a:rPr>
              <a:t>Le juge </a:t>
            </a:r>
            <a:r>
              <a:rPr lang="fr-FR" sz="1600" b="1" dirty="0">
                <a:latin typeface="Century Gothic" panose="020B0502020202020204" pitchFamily="34" charset="0"/>
              </a:rPr>
              <a:t>contrôle la réalité et la proportion</a:t>
            </a:r>
            <a:r>
              <a:rPr lang="fr-FR" sz="1600" dirty="0">
                <a:latin typeface="Century Gothic" panose="020B0502020202020204" pitchFamily="34" charset="0"/>
              </a:rPr>
              <a:t> de ces frais.</a:t>
            </a:r>
          </a:p>
          <a:p>
            <a:r>
              <a:rPr lang="fr-FR" sz="1600" dirty="0">
                <a:latin typeface="Century Gothic" panose="020B0502020202020204" pitchFamily="34" charset="0"/>
              </a:rPr>
              <a:t>Les </a:t>
            </a:r>
            <a:r>
              <a:rPr lang="fr-FR" sz="1600" b="1" dirty="0">
                <a:latin typeface="Century Gothic" panose="020B0502020202020204" pitchFamily="34" charset="0"/>
              </a:rPr>
              <a:t>frais abusifs ou non prévus au contrat</a:t>
            </a:r>
            <a:r>
              <a:rPr lang="fr-FR" sz="1600" dirty="0">
                <a:latin typeface="Century Gothic" panose="020B0502020202020204" pitchFamily="34" charset="0"/>
              </a:rPr>
              <a:t> peuvent être </a:t>
            </a:r>
            <a:r>
              <a:rPr lang="fr-FR" sz="1600" b="1" dirty="0">
                <a:latin typeface="Century Gothic" panose="020B0502020202020204" pitchFamily="34" charset="0"/>
              </a:rPr>
              <a:t>rejetés</a:t>
            </a:r>
            <a:r>
              <a:rPr lang="fr-FR" sz="1600" dirty="0">
                <a:latin typeface="Century Gothic" panose="020B0502020202020204" pitchFamily="34" charset="0"/>
              </a:rPr>
              <a:t> et réintégrés dans les charges communes.</a:t>
            </a:r>
          </a:p>
        </p:txBody>
      </p:sp>
      <p:sp>
        <p:nvSpPr>
          <p:cNvPr id="12" name="ZoneTexte 11">
            <a:extLst>
              <a:ext uri="{FF2B5EF4-FFF2-40B4-BE49-F238E27FC236}">
                <a16:creationId xmlns:a16="http://schemas.microsoft.com/office/drawing/2014/main" id="{12C0FDEF-CB8E-F040-816F-983254769C35}"/>
              </a:ext>
            </a:extLst>
          </p:cNvPr>
          <p:cNvSpPr txBox="1"/>
          <p:nvPr/>
        </p:nvSpPr>
        <p:spPr>
          <a:xfrm>
            <a:off x="6096000" y="5072628"/>
            <a:ext cx="5896558" cy="1323439"/>
          </a:xfrm>
          <a:prstGeom prst="rect">
            <a:avLst/>
          </a:prstGeom>
          <a:noFill/>
          <a:ln>
            <a:solidFill>
              <a:schemeClr val="tx1"/>
            </a:solidFill>
          </a:ln>
        </p:spPr>
        <p:txBody>
          <a:bodyPr wrap="square" rtlCol="0">
            <a:spAutoFit/>
          </a:bodyPr>
          <a:lstStyle/>
          <a:p>
            <a:r>
              <a:rPr lang="fr-FR" sz="1600" b="1" dirty="0">
                <a:latin typeface="Century Gothic" panose="020B0502020202020204" pitchFamily="34" charset="0"/>
              </a:rPr>
              <a:t>📌En pratique</a:t>
            </a:r>
          </a:p>
          <a:p>
            <a:r>
              <a:rPr lang="fr-FR" sz="1600" dirty="0">
                <a:latin typeface="Century Gothic" panose="020B0502020202020204" pitchFamily="34" charset="0"/>
              </a:rPr>
              <a:t>Toujours vérifier que les </a:t>
            </a:r>
            <a:r>
              <a:rPr lang="fr-FR" sz="1600" b="1" dirty="0">
                <a:latin typeface="Century Gothic" panose="020B0502020202020204" pitchFamily="34" charset="0"/>
              </a:rPr>
              <a:t>frais de recouvrement</a:t>
            </a:r>
            <a:r>
              <a:rPr lang="fr-FR" sz="1600" dirty="0">
                <a:latin typeface="Century Gothic" panose="020B0502020202020204" pitchFamily="34" charset="0"/>
              </a:rPr>
              <a:t> :</a:t>
            </a:r>
          </a:p>
          <a:p>
            <a:r>
              <a:rPr lang="fr-FR" sz="1600" dirty="0">
                <a:latin typeface="Century Gothic" panose="020B0502020202020204" pitchFamily="34" charset="0"/>
              </a:rPr>
              <a:t>ont été </a:t>
            </a:r>
            <a:r>
              <a:rPr lang="fr-FR" sz="1600" b="1" dirty="0">
                <a:latin typeface="Century Gothic" panose="020B0502020202020204" pitchFamily="34" charset="0"/>
              </a:rPr>
              <a:t>engagés après la mise en demeure</a:t>
            </a:r>
            <a:r>
              <a:rPr lang="fr-FR" sz="1600" dirty="0">
                <a:latin typeface="Century Gothic" panose="020B0502020202020204" pitchFamily="34" charset="0"/>
              </a:rPr>
              <a:t>, sont </a:t>
            </a:r>
            <a:r>
              <a:rPr lang="fr-FR" sz="1600" b="1" dirty="0">
                <a:latin typeface="Century Gothic" panose="020B0502020202020204" pitchFamily="34" charset="0"/>
              </a:rPr>
              <a:t>prévisibles et proportionnés</a:t>
            </a:r>
            <a:r>
              <a:rPr lang="fr-FR" sz="1600" dirty="0">
                <a:latin typeface="Century Gothic" panose="020B0502020202020204" pitchFamily="34" charset="0"/>
              </a:rPr>
              <a:t>, et figurent dans le </a:t>
            </a:r>
            <a:r>
              <a:rPr lang="fr-FR" sz="1600" b="1" dirty="0">
                <a:latin typeface="Century Gothic" panose="020B0502020202020204" pitchFamily="34" charset="0"/>
              </a:rPr>
              <a:t>contrat de syndic</a:t>
            </a:r>
            <a:r>
              <a:rPr lang="fr-FR" sz="1600" dirty="0">
                <a:latin typeface="Century Gothic" panose="020B0502020202020204" pitchFamily="34" charset="0"/>
              </a:rPr>
              <a:t>.</a:t>
            </a:r>
          </a:p>
        </p:txBody>
      </p:sp>
    </p:spTree>
    <p:extLst>
      <p:ext uri="{BB962C8B-B14F-4D97-AF65-F5344CB8AC3E}">
        <p14:creationId xmlns:p14="http://schemas.microsoft.com/office/powerpoint/2010/main" val="1085525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6470A-2000-F8D2-BFEC-B443A6B87914}"/>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5079E4A5-21EE-EC9F-26CB-1F71BF54E98F}"/>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V. Frais et honoraires « spécifique à la copropriété »</a:t>
            </a:r>
          </a:p>
        </p:txBody>
      </p:sp>
      <p:sp>
        <p:nvSpPr>
          <p:cNvPr id="6" name="Espace réservé du numéro de diapositive 5">
            <a:extLst>
              <a:ext uri="{FF2B5EF4-FFF2-40B4-BE49-F238E27FC236}">
                <a16:creationId xmlns:a16="http://schemas.microsoft.com/office/drawing/2014/main" id="{312A37A4-996F-613B-86E2-74CBFDCCED12}"/>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27</a:t>
            </a:fld>
            <a:endParaRPr lang="fr-FR" dirty="0"/>
          </a:p>
        </p:txBody>
      </p:sp>
      <p:sp>
        <p:nvSpPr>
          <p:cNvPr id="3" name="ZoneTexte 2">
            <a:extLst>
              <a:ext uri="{FF2B5EF4-FFF2-40B4-BE49-F238E27FC236}">
                <a16:creationId xmlns:a16="http://schemas.microsoft.com/office/drawing/2014/main" id="{EC73C88A-074D-A366-1546-E0241CD8BEF8}"/>
              </a:ext>
            </a:extLst>
          </p:cNvPr>
          <p:cNvSpPr txBox="1"/>
          <p:nvPr/>
        </p:nvSpPr>
        <p:spPr>
          <a:xfrm>
            <a:off x="2827175" y="606489"/>
            <a:ext cx="7343192" cy="400110"/>
          </a:xfrm>
          <a:prstGeom prst="rect">
            <a:avLst/>
          </a:prstGeom>
          <a:noFill/>
        </p:spPr>
        <p:txBody>
          <a:bodyPr wrap="square" rtlCol="0">
            <a:spAutoFit/>
          </a:bodyPr>
          <a:lstStyle/>
          <a:p>
            <a:r>
              <a:rPr lang="fr-FR" sz="2000" b="1" dirty="0">
                <a:solidFill>
                  <a:schemeClr val="accent6">
                    <a:lumMod val="75000"/>
                  </a:schemeClr>
                </a:solidFill>
                <a:latin typeface="Century Gothic" panose="020B0502020202020204" pitchFamily="34" charset="0"/>
                <a:cs typeface="Times New Roman" panose="02020603050405020304" pitchFamily="18" charset="0"/>
              </a:rPr>
              <a:t>2. Les intérêts légaux article 36 du décret du 17 mars 1967</a:t>
            </a:r>
            <a:endParaRPr lang="fr-FR" sz="2000" dirty="0">
              <a:solidFill>
                <a:schemeClr val="accent6">
                  <a:lumMod val="75000"/>
                </a:schemeClr>
              </a:solidFill>
              <a:latin typeface="Century Gothic" panose="020B0502020202020204" pitchFamily="34" charset="0"/>
            </a:endParaRPr>
          </a:p>
        </p:txBody>
      </p:sp>
      <p:sp>
        <p:nvSpPr>
          <p:cNvPr id="4" name="ZoneTexte 3">
            <a:extLst>
              <a:ext uri="{FF2B5EF4-FFF2-40B4-BE49-F238E27FC236}">
                <a16:creationId xmlns:a16="http://schemas.microsoft.com/office/drawing/2014/main" id="{EC34AF6D-2F2D-989F-A9FB-0A93EB7821B0}"/>
              </a:ext>
            </a:extLst>
          </p:cNvPr>
          <p:cNvSpPr txBox="1"/>
          <p:nvPr/>
        </p:nvSpPr>
        <p:spPr>
          <a:xfrm>
            <a:off x="772998" y="1359480"/>
            <a:ext cx="10920898" cy="5047536"/>
          </a:xfrm>
          <a:prstGeom prst="rect">
            <a:avLst/>
          </a:prstGeom>
          <a:noFill/>
        </p:spPr>
        <p:txBody>
          <a:bodyPr wrap="square" rtlCol="0">
            <a:spAutoFit/>
          </a:bodyPr>
          <a:lstStyle/>
          <a:p>
            <a:pPr>
              <a:buFont typeface="Wingdings" panose="05000000000000000000" pitchFamily="2" charset="2"/>
              <a:buChar char="q"/>
            </a:pPr>
            <a:r>
              <a:rPr lang="fr-CA" dirty="0"/>
              <a:t>De nombreux syndics disent, que ces intérêts légaux ne peuvent pas être appliqués en dehors de l’autorisation du juge, ceci est  </a:t>
            </a:r>
            <a:r>
              <a:rPr lang="fr-CA" u="sng" dirty="0">
                <a:solidFill>
                  <a:schemeClr val="accent6">
                    <a:lumMod val="75000"/>
                  </a:schemeClr>
                </a:solidFill>
              </a:rPr>
              <a:t>INEXACT.</a:t>
            </a:r>
          </a:p>
          <a:p>
            <a:pPr>
              <a:buFont typeface="Wingdings" panose="05000000000000000000" pitchFamily="2" charset="2"/>
              <a:buChar char="q"/>
            </a:pPr>
            <a:endParaRPr lang="fr-CA" u="sng" dirty="0"/>
          </a:p>
          <a:p>
            <a:pPr>
              <a:buFont typeface="Wingdings" panose="05000000000000000000" pitchFamily="2" charset="2"/>
              <a:buChar char="q"/>
            </a:pPr>
            <a:r>
              <a:rPr lang="fr-CA" dirty="0"/>
              <a:t>Article 36 du décret du 17 mars 1967 :  </a:t>
            </a:r>
            <a:r>
              <a:rPr lang="fr-CA" dirty="0">
                <a:solidFill>
                  <a:schemeClr val="accent6">
                    <a:lumMod val="75000"/>
                  </a:schemeClr>
                </a:solidFill>
              </a:rPr>
              <a:t>« </a:t>
            </a:r>
            <a:r>
              <a:rPr lang="fr-CA" i="1" dirty="0">
                <a:solidFill>
                  <a:schemeClr val="accent6">
                    <a:lumMod val="75000"/>
                  </a:schemeClr>
                </a:solidFill>
              </a:rPr>
              <a:t>sauf stipulation contraire du règlement de copropriété, les sommes dues au titre du précédent article portent intérêt au profit du syndicat. Cet intérêt, fixe au taux légal en matière civile, est dû à compter de la mise en demeure adressée par le syndic au copropriétaire défaillant»</a:t>
            </a:r>
          </a:p>
          <a:p>
            <a:pPr>
              <a:buFont typeface="Wingdings" panose="05000000000000000000" pitchFamily="2" charset="2"/>
              <a:buChar char="q"/>
            </a:pPr>
            <a:endParaRPr lang="fr-CA" i="1" dirty="0"/>
          </a:p>
          <a:p>
            <a:pPr>
              <a:buFont typeface="Wingdings" panose="05000000000000000000" pitchFamily="2" charset="2"/>
              <a:buChar char="q"/>
            </a:pPr>
            <a:r>
              <a:rPr lang="fr-CA" dirty="0"/>
              <a:t>Cela signifie que dès la mise en demeure (LRAR ou par huissier), les intérêts sont dus au taux légal et ce, en l’absence même de procédure judiciaire</a:t>
            </a:r>
          </a:p>
          <a:p>
            <a:pPr>
              <a:buFont typeface="Wingdings" panose="05000000000000000000" pitchFamily="2" charset="2"/>
              <a:buChar char="q"/>
            </a:pPr>
            <a:endParaRPr lang="fr-CA" dirty="0"/>
          </a:p>
          <a:p>
            <a:pPr>
              <a:buFont typeface="Wingdings" panose="05000000000000000000" pitchFamily="2" charset="2"/>
              <a:buChar char="q"/>
            </a:pPr>
            <a:r>
              <a:rPr lang="fr-CA" dirty="0"/>
              <a:t>Si une copropriété est obligée d’aller devant le juge, elle demandera au juge par précaution de valider les intérêts calculés. Le juge est libre de confirmer ou non les calculs de la copropriété.</a:t>
            </a:r>
          </a:p>
          <a:p>
            <a:pPr>
              <a:buFont typeface="Wingdings" panose="05000000000000000000" pitchFamily="2" charset="2"/>
              <a:buChar char="q"/>
            </a:pPr>
            <a:endParaRPr lang="fr-CA" i="1" dirty="0"/>
          </a:p>
          <a:p>
            <a:pPr>
              <a:buFont typeface="Wingdings" panose="05000000000000000000" pitchFamily="2" charset="2"/>
              <a:buChar char="q"/>
            </a:pPr>
            <a:r>
              <a:rPr lang="fr-CA" dirty="0"/>
              <a:t>Le juge a seulement le pouvoir de faire remise de ces intérêts pour des raisons justifiées.</a:t>
            </a:r>
          </a:p>
          <a:p>
            <a:r>
              <a:rPr lang="fr-CA" dirty="0"/>
              <a:t> </a:t>
            </a:r>
          </a:p>
          <a:p>
            <a:endParaRPr lang="fr-CA" i="1" dirty="0"/>
          </a:p>
          <a:p>
            <a:endParaRPr lang="fr-FR" sz="1600" b="1" i="1" u="sng" dirty="0">
              <a:solidFill>
                <a:schemeClr val="accent1"/>
              </a:solidFill>
            </a:endParaRPr>
          </a:p>
          <a:p>
            <a:endParaRPr lang="fr-FR" dirty="0"/>
          </a:p>
        </p:txBody>
      </p:sp>
    </p:spTree>
    <p:extLst>
      <p:ext uri="{BB962C8B-B14F-4D97-AF65-F5344CB8AC3E}">
        <p14:creationId xmlns:p14="http://schemas.microsoft.com/office/powerpoint/2010/main" val="3870624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8F958-AA9C-5D8F-523A-109E034275C4}"/>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0E69EE7D-BFCB-7234-CBEE-4F1C15E416D1}"/>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V. Frais et honoraires « spécifique à la copropriété »</a:t>
            </a:r>
          </a:p>
        </p:txBody>
      </p:sp>
      <p:sp>
        <p:nvSpPr>
          <p:cNvPr id="6" name="Espace réservé du numéro de diapositive 5">
            <a:extLst>
              <a:ext uri="{FF2B5EF4-FFF2-40B4-BE49-F238E27FC236}">
                <a16:creationId xmlns:a16="http://schemas.microsoft.com/office/drawing/2014/main" id="{CF1B8402-2EA8-8D16-EAA7-27FE0FCE3FFB}"/>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28</a:t>
            </a:fld>
            <a:endParaRPr lang="fr-FR" dirty="0"/>
          </a:p>
        </p:txBody>
      </p:sp>
      <p:sp>
        <p:nvSpPr>
          <p:cNvPr id="3" name="ZoneTexte 2">
            <a:extLst>
              <a:ext uri="{FF2B5EF4-FFF2-40B4-BE49-F238E27FC236}">
                <a16:creationId xmlns:a16="http://schemas.microsoft.com/office/drawing/2014/main" id="{309D76A0-B7FE-34D6-ACF3-B8312FDA4742}"/>
              </a:ext>
            </a:extLst>
          </p:cNvPr>
          <p:cNvSpPr txBox="1"/>
          <p:nvPr/>
        </p:nvSpPr>
        <p:spPr>
          <a:xfrm>
            <a:off x="2827175" y="606489"/>
            <a:ext cx="7343192" cy="400110"/>
          </a:xfrm>
          <a:prstGeom prst="rect">
            <a:avLst/>
          </a:prstGeom>
          <a:noFill/>
        </p:spPr>
        <p:txBody>
          <a:bodyPr wrap="square" rtlCol="0">
            <a:spAutoFit/>
          </a:bodyPr>
          <a:lstStyle/>
          <a:p>
            <a:r>
              <a:rPr lang="fr-FR" sz="2000" b="1" dirty="0">
                <a:solidFill>
                  <a:schemeClr val="accent6">
                    <a:lumMod val="75000"/>
                  </a:schemeClr>
                </a:solidFill>
                <a:latin typeface="Century Gothic" panose="020B0502020202020204" pitchFamily="34" charset="0"/>
                <a:cs typeface="Times New Roman" panose="02020603050405020304" pitchFamily="18" charset="0"/>
              </a:rPr>
              <a:t>2. Les intérêts légaux article 36 du décret du 17 mars 1967</a:t>
            </a:r>
            <a:endParaRPr lang="fr-FR" sz="2000" dirty="0">
              <a:solidFill>
                <a:schemeClr val="accent6">
                  <a:lumMod val="75000"/>
                </a:schemeClr>
              </a:solidFill>
              <a:latin typeface="Century Gothic" panose="020B0502020202020204" pitchFamily="34" charset="0"/>
            </a:endParaRPr>
          </a:p>
        </p:txBody>
      </p:sp>
      <p:sp>
        <p:nvSpPr>
          <p:cNvPr id="4" name="ZoneTexte 3">
            <a:extLst>
              <a:ext uri="{FF2B5EF4-FFF2-40B4-BE49-F238E27FC236}">
                <a16:creationId xmlns:a16="http://schemas.microsoft.com/office/drawing/2014/main" id="{E6AFE218-AF67-F169-53E2-0EA5C19FC9BE}"/>
              </a:ext>
            </a:extLst>
          </p:cNvPr>
          <p:cNvSpPr txBox="1"/>
          <p:nvPr/>
        </p:nvSpPr>
        <p:spPr>
          <a:xfrm>
            <a:off x="772998" y="1359480"/>
            <a:ext cx="10920898" cy="2862322"/>
          </a:xfrm>
          <a:prstGeom prst="rect">
            <a:avLst/>
          </a:prstGeom>
          <a:noFill/>
        </p:spPr>
        <p:txBody>
          <a:bodyPr wrap="square" rtlCol="0">
            <a:spAutoFit/>
          </a:bodyPr>
          <a:lstStyle/>
          <a:p>
            <a:pPr algn="just"/>
            <a:r>
              <a:rPr lang="fr-FR" i="1" dirty="0">
                <a:latin typeface="Century Gothic" panose="020B0502020202020204" pitchFamily="34" charset="0"/>
              </a:rPr>
              <a:t>« Sauf stipulation contraire du règlement de copropriété, les sommes dues au titre de l'article 35 portent intérêt au profit du syndicat. </a:t>
            </a:r>
            <a:r>
              <a:rPr lang="fr-FR" i="1" dirty="0">
                <a:solidFill>
                  <a:schemeClr val="accent6">
                    <a:lumMod val="60000"/>
                    <a:lumOff val="40000"/>
                  </a:schemeClr>
                </a:solidFill>
                <a:latin typeface="Century Gothic" panose="020B0502020202020204" pitchFamily="34" charset="0"/>
              </a:rPr>
              <a:t>Cet intérêt, fixé au taux légal en matière civile, est dû à compter de la mise en demeure </a:t>
            </a:r>
            <a:r>
              <a:rPr lang="fr-FR" i="1" dirty="0">
                <a:latin typeface="Century Gothic" panose="020B0502020202020204" pitchFamily="34" charset="0"/>
              </a:rPr>
              <a:t>adressée par le syndic au copropriétaire défaillant. »</a:t>
            </a:r>
          </a:p>
          <a:p>
            <a:pPr>
              <a:spcBef>
                <a:spcPts val="1200"/>
              </a:spcBef>
            </a:pPr>
            <a:r>
              <a:rPr lang="fr-FR" i="1" dirty="0">
                <a:solidFill>
                  <a:schemeClr val="accent6">
                    <a:lumMod val="60000"/>
                    <a:lumOff val="40000"/>
                  </a:schemeClr>
                </a:solidFill>
                <a:latin typeface="Century Gothic" panose="020B0502020202020204" pitchFamily="34" charset="0"/>
              </a:rPr>
              <a:t>les taux d'intérêt légal pour le premier semestre 2026 à : 6,67 % pour les créances des particuliers n'agissant pas pour des besoins professionnels, </a:t>
            </a:r>
            <a:r>
              <a:rPr lang="fr-FR" b="1" i="1" u="sng" dirty="0">
                <a:solidFill>
                  <a:schemeClr val="accent6">
                    <a:lumMod val="60000"/>
                    <a:lumOff val="40000"/>
                  </a:schemeClr>
                </a:solidFill>
                <a:latin typeface="Century Gothic" panose="020B0502020202020204" pitchFamily="34" charset="0"/>
              </a:rPr>
              <a:t>2,62 % pour les autres cas »</a:t>
            </a:r>
          </a:p>
          <a:p>
            <a:pPr>
              <a:spcBef>
                <a:spcPts val="1200"/>
              </a:spcBef>
            </a:pPr>
            <a:r>
              <a:rPr lang="fr-FR" dirty="0">
                <a:latin typeface="Century Gothic" panose="020B0502020202020204" pitchFamily="34" charset="0"/>
              </a:rPr>
              <a:t>💡 Le calcul s’effectue </a:t>
            </a:r>
            <a:r>
              <a:rPr lang="fr-FR" b="1" dirty="0">
                <a:latin typeface="Century Gothic" panose="020B0502020202020204" pitchFamily="34" charset="0"/>
              </a:rPr>
              <a:t>au prorata du nombre de jours</a:t>
            </a:r>
            <a:r>
              <a:rPr lang="fr-FR" dirty="0">
                <a:latin typeface="Century Gothic" panose="020B0502020202020204" pitchFamily="34" charset="0"/>
              </a:rPr>
              <a:t> à partir :</a:t>
            </a:r>
          </a:p>
          <a:p>
            <a:r>
              <a:rPr lang="fr-FR" dirty="0">
                <a:latin typeface="Century Gothic" panose="020B0502020202020204" pitchFamily="34" charset="0"/>
              </a:rPr>
              <a:t>de la </a:t>
            </a:r>
            <a:r>
              <a:rPr lang="fr-FR" b="1" dirty="0">
                <a:latin typeface="Century Gothic" panose="020B0502020202020204" pitchFamily="34" charset="0"/>
              </a:rPr>
              <a:t>mise en demeure</a:t>
            </a:r>
            <a:r>
              <a:rPr lang="fr-FR" dirty="0">
                <a:latin typeface="Century Gothic" panose="020B0502020202020204" pitchFamily="34" charset="0"/>
              </a:rPr>
              <a:t> et selon le </a:t>
            </a:r>
            <a:r>
              <a:rPr lang="fr-FR" b="1" dirty="0">
                <a:latin typeface="Century Gothic" panose="020B0502020202020204" pitchFamily="34" charset="0"/>
              </a:rPr>
              <a:t>taux applicable sur la période concernée</a:t>
            </a:r>
            <a:r>
              <a:rPr lang="fr-FR" dirty="0">
                <a:latin typeface="Century Gothic" panose="020B0502020202020204" pitchFamily="34" charset="0"/>
              </a:rPr>
              <a:t>.</a:t>
            </a:r>
          </a:p>
          <a:p>
            <a:endParaRPr lang="fr-FR" sz="1600" b="1" i="1" u="sng" dirty="0">
              <a:solidFill>
                <a:schemeClr val="accent1"/>
              </a:solidFill>
            </a:endParaRPr>
          </a:p>
          <a:p>
            <a:endParaRPr lang="fr-FR" dirty="0"/>
          </a:p>
        </p:txBody>
      </p:sp>
      <p:sp>
        <p:nvSpPr>
          <p:cNvPr id="2" name="ZoneTexte 1">
            <a:extLst>
              <a:ext uri="{FF2B5EF4-FFF2-40B4-BE49-F238E27FC236}">
                <a16:creationId xmlns:a16="http://schemas.microsoft.com/office/drawing/2014/main" id="{F19961E4-8B7A-991B-5A3A-08095160C0FD}"/>
              </a:ext>
            </a:extLst>
          </p:cNvPr>
          <p:cNvSpPr txBox="1"/>
          <p:nvPr/>
        </p:nvSpPr>
        <p:spPr>
          <a:xfrm>
            <a:off x="895739" y="4469363"/>
            <a:ext cx="9642255" cy="1754326"/>
          </a:xfrm>
          <a:prstGeom prst="rect">
            <a:avLst/>
          </a:prstGeom>
          <a:noFill/>
          <a:ln>
            <a:solidFill>
              <a:schemeClr val="tx1"/>
            </a:solidFill>
          </a:ln>
        </p:spPr>
        <p:txBody>
          <a:bodyPr wrap="none" rtlCol="0">
            <a:spAutoFit/>
          </a:bodyPr>
          <a:lstStyle/>
          <a:p>
            <a:r>
              <a:rPr lang="fr-FR" b="1" dirty="0">
                <a:solidFill>
                  <a:schemeClr val="accent6">
                    <a:lumMod val="75000"/>
                  </a:schemeClr>
                </a:solidFill>
              </a:rPr>
              <a:t>Exemple</a:t>
            </a:r>
          </a:p>
          <a:p>
            <a:r>
              <a:rPr lang="fr-FR" dirty="0"/>
              <a:t>Montant dû : 2 000€</a:t>
            </a:r>
          </a:p>
          <a:p>
            <a:r>
              <a:rPr lang="fr-FR" dirty="0"/>
              <a:t>Taux d’intérêt légal : 6,67%                                              2 000€ * 0,0667 * (180/365) = </a:t>
            </a:r>
            <a:r>
              <a:rPr lang="fr-FR" b="1" dirty="0"/>
              <a:t>65,79€ d’intérêts</a:t>
            </a:r>
          </a:p>
          <a:p>
            <a:r>
              <a:rPr lang="fr-FR" dirty="0"/>
              <a:t>Retard : 180 jours (environ 6 mois)</a:t>
            </a:r>
            <a:br>
              <a:rPr lang="fr-FR" dirty="0"/>
            </a:br>
            <a:endParaRPr lang="fr-FR" dirty="0"/>
          </a:p>
          <a:p>
            <a:pPr marL="285750" indent="-285750">
              <a:buFont typeface="Wingdings" panose="05000000000000000000" pitchFamily="2" charset="2"/>
              <a:buChar char="Ø"/>
            </a:pPr>
            <a:r>
              <a:rPr lang="fr-FR" dirty="0"/>
              <a:t>Ces </a:t>
            </a:r>
            <a:r>
              <a:rPr lang="fr-FR" b="1" dirty="0">
                <a:solidFill>
                  <a:schemeClr val="accent6">
                    <a:lumMod val="75000"/>
                  </a:schemeClr>
                </a:solidFill>
              </a:rPr>
              <a:t>65,79€</a:t>
            </a:r>
            <a:r>
              <a:rPr lang="fr-FR" dirty="0"/>
              <a:t> sont imputables </a:t>
            </a:r>
            <a:r>
              <a:rPr lang="fr-FR" b="1" dirty="0"/>
              <a:t>au compte du copropriétaire débiteur </a:t>
            </a:r>
            <a:r>
              <a:rPr lang="fr-FR" dirty="0"/>
              <a:t>et versés au </a:t>
            </a:r>
            <a:r>
              <a:rPr lang="fr-FR" b="1" dirty="0"/>
              <a:t>profil du syndicat.</a:t>
            </a:r>
          </a:p>
        </p:txBody>
      </p:sp>
    </p:spTree>
    <p:extLst>
      <p:ext uri="{BB962C8B-B14F-4D97-AF65-F5344CB8AC3E}">
        <p14:creationId xmlns:p14="http://schemas.microsoft.com/office/powerpoint/2010/main" val="2656842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79E46-88CB-2195-E28C-713D2AD49A0E}"/>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0D99BB27-4683-9AFA-1CE7-F966B7BE3F73}"/>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V. Frais et honoraires « spécifique à la copropriété »</a:t>
            </a:r>
          </a:p>
        </p:txBody>
      </p:sp>
      <p:sp>
        <p:nvSpPr>
          <p:cNvPr id="6" name="Espace réservé du numéro de diapositive 5">
            <a:extLst>
              <a:ext uri="{FF2B5EF4-FFF2-40B4-BE49-F238E27FC236}">
                <a16:creationId xmlns:a16="http://schemas.microsoft.com/office/drawing/2014/main" id="{3315C7A5-8975-7859-4357-8F0909053F10}"/>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29</a:t>
            </a:fld>
            <a:endParaRPr lang="fr-FR" dirty="0"/>
          </a:p>
        </p:txBody>
      </p:sp>
      <p:sp>
        <p:nvSpPr>
          <p:cNvPr id="3" name="ZoneTexte 2">
            <a:extLst>
              <a:ext uri="{FF2B5EF4-FFF2-40B4-BE49-F238E27FC236}">
                <a16:creationId xmlns:a16="http://schemas.microsoft.com/office/drawing/2014/main" id="{D3C0D825-24C6-2FA9-4F20-2D678E44E38B}"/>
              </a:ext>
            </a:extLst>
          </p:cNvPr>
          <p:cNvSpPr txBox="1"/>
          <p:nvPr/>
        </p:nvSpPr>
        <p:spPr>
          <a:xfrm>
            <a:off x="2261436" y="587828"/>
            <a:ext cx="9383167" cy="400110"/>
          </a:xfrm>
          <a:prstGeom prst="rect">
            <a:avLst/>
          </a:prstGeom>
          <a:noFill/>
        </p:spPr>
        <p:txBody>
          <a:bodyPr wrap="square" rtlCol="0">
            <a:spAutoFit/>
          </a:bodyPr>
          <a:lstStyle/>
          <a:p>
            <a:r>
              <a:rPr lang="fr-CA" sz="2000" b="1" dirty="0">
                <a:solidFill>
                  <a:schemeClr val="accent6">
                    <a:lumMod val="75000"/>
                  </a:schemeClr>
                </a:solidFill>
                <a:latin typeface="Times New Roman" panose="02020603050405020304" pitchFamily="18" charset="0"/>
                <a:cs typeface="Times New Roman" panose="02020603050405020304" pitchFamily="18" charset="0"/>
              </a:rPr>
              <a:t>3. </a:t>
            </a:r>
            <a:r>
              <a:rPr lang="fr-FR" sz="2000" b="1" dirty="0">
                <a:solidFill>
                  <a:schemeClr val="accent6">
                    <a:lumMod val="75000"/>
                  </a:schemeClr>
                </a:solidFill>
                <a:latin typeface="Times New Roman" panose="02020603050405020304" pitchFamily="18" charset="0"/>
                <a:cs typeface="Times New Roman" panose="02020603050405020304" pitchFamily="18" charset="0"/>
              </a:rPr>
              <a:t>Les prestations facturables par le syndic (article 9-1 du contrat type 2015)</a:t>
            </a:r>
            <a:endParaRPr lang="fr-FR" sz="2000" dirty="0">
              <a:solidFill>
                <a:schemeClr val="accent6">
                  <a:lumMod val="75000"/>
                </a:schemeClr>
              </a:solidFill>
            </a:endParaRPr>
          </a:p>
        </p:txBody>
      </p:sp>
      <p:pic>
        <p:nvPicPr>
          <p:cNvPr id="4" name="Image 3">
            <a:extLst>
              <a:ext uri="{FF2B5EF4-FFF2-40B4-BE49-F238E27FC236}">
                <a16:creationId xmlns:a16="http://schemas.microsoft.com/office/drawing/2014/main" id="{40465730-5576-BE07-FC69-880084AC33D6}"/>
              </a:ext>
            </a:extLst>
          </p:cNvPr>
          <p:cNvPicPr>
            <a:picLocks noChangeAspect="1"/>
          </p:cNvPicPr>
          <p:nvPr/>
        </p:nvPicPr>
        <p:blipFill>
          <a:blip r:embed="rId3"/>
          <a:stretch>
            <a:fillRect/>
          </a:stretch>
        </p:blipFill>
        <p:spPr>
          <a:xfrm>
            <a:off x="2261436" y="1381610"/>
            <a:ext cx="8236410" cy="2975106"/>
          </a:xfrm>
          <a:prstGeom prst="rect">
            <a:avLst/>
          </a:prstGeom>
        </p:spPr>
      </p:pic>
      <p:sp>
        <p:nvSpPr>
          <p:cNvPr id="5" name="ZoneTexte 4">
            <a:extLst>
              <a:ext uri="{FF2B5EF4-FFF2-40B4-BE49-F238E27FC236}">
                <a16:creationId xmlns:a16="http://schemas.microsoft.com/office/drawing/2014/main" id="{4951FE8A-DD14-96E2-42CA-30AD7C50232C}"/>
              </a:ext>
            </a:extLst>
          </p:cNvPr>
          <p:cNvSpPr txBox="1"/>
          <p:nvPr/>
        </p:nvSpPr>
        <p:spPr>
          <a:xfrm>
            <a:off x="386499" y="4991878"/>
            <a:ext cx="9821191" cy="923330"/>
          </a:xfrm>
          <a:prstGeom prst="rect">
            <a:avLst/>
          </a:prstGeom>
          <a:noFill/>
          <a:ln>
            <a:solidFill>
              <a:schemeClr val="tx1"/>
            </a:solidFill>
          </a:ln>
        </p:spPr>
        <p:txBody>
          <a:bodyPr wrap="square" rtlCol="0">
            <a:spAutoFit/>
          </a:bodyPr>
          <a:lstStyle/>
          <a:p>
            <a:r>
              <a:rPr lang="fr-FR" b="1" i="1" dirty="0">
                <a:latin typeface="Century Gothic" panose="020B0502020202020204" pitchFamily="34" charset="0"/>
              </a:rPr>
              <a:t>Les diligences exceptionnelles correspondent à une charge de travail supplémentaire du syndic, en sus du suivie du recouvrement classique</a:t>
            </a:r>
            <a:r>
              <a:rPr lang="fr-FR" i="1" dirty="0">
                <a:latin typeface="Century Gothic" panose="020B0502020202020204" pitchFamily="34" charset="0"/>
              </a:rPr>
              <a:t>, facturable uniquement en cas de procédure complexe (succession, saisie, etc.).</a:t>
            </a:r>
            <a:endParaRPr lang="fr-FR" dirty="0">
              <a:latin typeface="Century Gothic" panose="020B0502020202020204" pitchFamily="34" charset="0"/>
            </a:endParaRPr>
          </a:p>
        </p:txBody>
      </p:sp>
      <p:pic>
        <p:nvPicPr>
          <p:cNvPr id="7" name="Image 6">
            <a:extLst>
              <a:ext uri="{FF2B5EF4-FFF2-40B4-BE49-F238E27FC236}">
                <a16:creationId xmlns:a16="http://schemas.microsoft.com/office/drawing/2014/main" id="{4950ED69-362C-AA94-D938-634D1C1BFC90}"/>
              </a:ext>
            </a:extLst>
          </p:cNvPr>
          <p:cNvPicPr>
            <a:picLocks noChangeAspect="1"/>
          </p:cNvPicPr>
          <p:nvPr/>
        </p:nvPicPr>
        <p:blipFill>
          <a:blip r:embed="rId4"/>
          <a:stretch>
            <a:fillRect/>
          </a:stretch>
        </p:blipFill>
        <p:spPr>
          <a:xfrm>
            <a:off x="10685282" y="5000729"/>
            <a:ext cx="1115665" cy="914479"/>
          </a:xfrm>
          <a:prstGeom prst="rect">
            <a:avLst/>
          </a:prstGeom>
        </p:spPr>
      </p:pic>
    </p:spTree>
    <p:extLst>
      <p:ext uri="{BB962C8B-B14F-4D97-AF65-F5344CB8AC3E}">
        <p14:creationId xmlns:p14="http://schemas.microsoft.com/office/powerpoint/2010/main" val="3528368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B49C1-84EF-9053-CDBF-8FACD80372FC}"/>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9A1565A6-2E2E-83C2-06AA-4AE6978EE92E}"/>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I. Introduction</a:t>
            </a:r>
          </a:p>
        </p:txBody>
      </p:sp>
      <p:sp>
        <p:nvSpPr>
          <p:cNvPr id="6" name="Espace réservé du numéro de diapositive 5">
            <a:extLst>
              <a:ext uri="{FF2B5EF4-FFF2-40B4-BE49-F238E27FC236}">
                <a16:creationId xmlns:a16="http://schemas.microsoft.com/office/drawing/2014/main" id="{60023893-DA12-1442-21D6-C57AC5DADAA9}"/>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3</a:t>
            </a:fld>
            <a:endParaRPr lang="fr-FR" dirty="0"/>
          </a:p>
        </p:txBody>
      </p:sp>
      <p:pic>
        <p:nvPicPr>
          <p:cNvPr id="3" name="Image 2">
            <a:extLst>
              <a:ext uri="{FF2B5EF4-FFF2-40B4-BE49-F238E27FC236}">
                <a16:creationId xmlns:a16="http://schemas.microsoft.com/office/drawing/2014/main" id="{0767EAA8-21D8-E453-140B-839525BA16FC}"/>
              </a:ext>
            </a:extLst>
          </p:cNvPr>
          <p:cNvPicPr>
            <a:picLocks noChangeAspect="1"/>
          </p:cNvPicPr>
          <p:nvPr/>
        </p:nvPicPr>
        <p:blipFill>
          <a:blip r:embed="rId3"/>
          <a:stretch>
            <a:fillRect/>
          </a:stretch>
        </p:blipFill>
        <p:spPr>
          <a:xfrm>
            <a:off x="3303790" y="990388"/>
            <a:ext cx="5584420" cy="4877223"/>
          </a:xfrm>
          <a:prstGeom prst="rect">
            <a:avLst/>
          </a:prstGeom>
        </p:spPr>
      </p:pic>
    </p:spTree>
    <p:extLst>
      <p:ext uri="{BB962C8B-B14F-4D97-AF65-F5344CB8AC3E}">
        <p14:creationId xmlns:p14="http://schemas.microsoft.com/office/powerpoint/2010/main" val="3799497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D5524-9135-F18D-4428-C953E70C7A9F}"/>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14BB7BDD-4AB5-72F3-A636-D49163642745}"/>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V. Frais et honoraires « spécifique à la copropriété »</a:t>
            </a:r>
          </a:p>
        </p:txBody>
      </p:sp>
      <p:sp>
        <p:nvSpPr>
          <p:cNvPr id="6" name="Espace réservé du numéro de diapositive 5">
            <a:extLst>
              <a:ext uri="{FF2B5EF4-FFF2-40B4-BE49-F238E27FC236}">
                <a16:creationId xmlns:a16="http://schemas.microsoft.com/office/drawing/2014/main" id="{03B4F1B5-F772-FD9C-1A85-CA2D70D4B79C}"/>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30</a:t>
            </a:fld>
            <a:endParaRPr lang="fr-FR" dirty="0"/>
          </a:p>
        </p:txBody>
      </p:sp>
      <p:sp>
        <p:nvSpPr>
          <p:cNvPr id="3" name="ZoneTexte 2">
            <a:extLst>
              <a:ext uri="{FF2B5EF4-FFF2-40B4-BE49-F238E27FC236}">
                <a16:creationId xmlns:a16="http://schemas.microsoft.com/office/drawing/2014/main" id="{6CD5430E-F93F-8B3B-6BE8-4B3ABD7199E5}"/>
              </a:ext>
            </a:extLst>
          </p:cNvPr>
          <p:cNvSpPr txBox="1"/>
          <p:nvPr/>
        </p:nvSpPr>
        <p:spPr>
          <a:xfrm>
            <a:off x="2802732" y="597158"/>
            <a:ext cx="6510950" cy="461665"/>
          </a:xfrm>
          <a:prstGeom prst="rect">
            <a:avLst/>
          </a:prstGeom>
          <a:noFill/>
        </p:spPr>
        <p:txBody>
          <a:bodyPr wrap="none" rtlCol="0">
            <a:spAutoFit/>
          </a:bodyPr>
          <a:lstStyle/>
          <a:p>
            <a:r>
              <a:rPr lang="fr-FR" sz="2400" b="1" dirty="0">
                <a:solidFill>
                  <a:schemeClr val="accent6">
                    <a:lumMod val="75000"/>
                  </a:schemeClr>
                </a:solidFill>
                <a:latin typeface="Times New Roman" panose="02020603050405020304" pitchFamily="18" charset="0"/>
                <a:cs typeface="Times New Roman" panose="02020603050405020304" pitchFamily="18" charset="0"/>
              </a:rPr>
              <a:t>Qu’entend-on par une diligence exceptionnelle ?</a:t>
            </a:r>
            <a:endParaRPr lang="fr-FR" sz="2400" dirty="0">
              <a:solidFill>
                <a:schemeClr val="accent6">
                  <a:lumMod val="75000"/>
                </a:schemeClr>
              </a:solidFill>
            </a:endParaRPr>
          </a:p>
        </p:txBody>
      </p:sp>
      <p:sp>
        <p:nvSpPr>
          <p:cNvPr id="4" name="ZoneTexte 3">
            <a:extLst>
              <a:ext uri="{FF2B5EF4-FFF2-40B4-BE49-F238E27FC236}">
                <a16:creationId xmlns:a16="http://schemas.microsoft.com/office/drawing/2014/main" id="{A941D90B-FC9B-829D-4D8B-D0A6E1D0277C}"/>
              </a:ext>
            </a:extLst>
          </p:cNvPr>
          <p:cNvSpPr txBox="1"/>
          <p:nvPr/>
        </p:nvSpPr>
        <p:spPr>
          <a:xfrm>
            <a:off x="227879" y="1315617"/>
            <a:ext cx="11472126" cy="1400383"/>
          </a:xfrm>
          <a:prstGeom prst="rect">
            <a:avLst/>
          </a:prstGeom>
          <a:noFill/>
        </p:spPr>
        <p:txBody>
          <a:bodyPr wrap="square" rtlCol="0">
            <a:spAutoFit/>
          </a:bodyPr>
          <a:lstStyle/>
          <a:p>
            <a:pPr>
              <a:spcAft>
                <a:spcPts val="600"/>
              </a:spcAft>
            </a:pPr>
            <a:r>
              <a:rPr lang="fr-FR" sz="1600" b="1" dirty="0">
                <a:solidFill>
                  <a:schemeClr val="accent6">
                    <a:lumMod val="40000"/>
                    <a:lumOff val="60000"/>
                  </a:schemeClr>
                </a:solidFill>
                <a:latin typeface="Century Gothic" panose="020B0502020202020204" pitchFamily="34" charset="0"/>
              </a:rPr>
              <a:t>Référence jurisprudentielle</a:t>
            </a:r>
          </a:p>
          <a:p>
            <a:r>
              <a:rPr lang="fr-FR" sz="1600" b="1" dirty="0">
                <a:latin typeface="Century Gothic" panose="020B0502020202020204" pitchFamily="34" charset="0"/>
              </a:rPr>
              <a:t>CA Lyon, 8e ch., 6 avr. 2021, n° 20/02907</a:t>
            </a:r>
            <a:br>
              <a:rPr lang="fr-FR" sz="1600" dirty="0">
                <a:latin typeface="Century Gothic" panose="020B0502020202020204" pitchFamily="34" charset="0"/>
              </a:rPr>
            </a:br>
            <a:r>
              <a:rPr lang="fr-FR" sz="1600" i="1" dirty="0">
                <a:latin typeface="Century Gothic" panose="020B0502020202020204" pitchFamily="34" charset="0"/>
              </a:rPr>
              <a:t>« Les frais de mise en demeure ne sont pas contestables, mais la constitution de dossier pour huissier ou avocat ne se justifie qu’en cas de diligences exceptionnelles. »</a:t>
            </a:r>
          </a:p>
          <a:p>
            <a:r>
              <a:rPr lang="fr-FR" sz="1600" dirty="0">
                <a:latin typeface="Century Gothic" panose="020B0502020202020204" pitchFamily="34" charset="0"/>
                <a:cs typeface="Times New Roman" panose="02020603050405020304" pitchFamily="18" charset="0"/>
                <a:hlinkClick r:id="rId3"/>
              </a:rPr>
              <a:t>https://www.doctrine.fr/d/CA/Lyon/2021/C73EFC36669577C13E679</a:t>
            </a:r>
            <a:endParaRPr lang="fr-FR" sz="1600" dirty="0">
              <a:latin typeface="Century Gothic" panose="020B0502020202020204" pitchFamily="34" charset="0"/>
            </a:endParaRPr>
          </a:p>
        </p:txBody>
      </p:sp>
      <p:sp>
        <p:nvSpPr>
          <p:cNvPr id="5" name="ZoneTexte 4">
            <a:extLst>
              <a:ext uri="{FF2B5EF4-FFF2-40B4-BE49-F238E27FC236}">
                <a16:creationId xmlns:a16="http://schemas.microsoft.com/office/drawing/2014/main" id="{F6D18981-7C1C-623E-82C7-E5B0338F5EB6}"/>
              </a:ext>
            </a:extLst>
          </p:cNvPr>
          <p:cNvSpPr txBox="1"/>
          <p:nvPr/>
        </p:nvSpPr>
        <p:spPr>
          <a:xfrm>
            <a:off x="293193" y="2757445"/>
            <a:ext cx="11575346" cy="1646605"/>
          </a:xfrm>
          <a:prstGeom prst="rect">
            <a:avLst/>
          </a:prstGeom>
          <a:noFill/>
        </p:spPr>
        <p:txBody>
          <a:bodyPr wrap="square" rtlCol="0">
            <a:spAutoFit/>
          </a:bodyPr>
          <a:lstStyle/>
          <a:p>
            <a:pPr>
              <a:spcAft>
                <a:spcPts val="600"/>
              </a:spcAft>
            </a:pPr>
            <a:r>
              <a:rPr lang="fr-FR" sz="1600" b="1" dirty="0">
                <a:solidFill>
                  <a:schemeClr val="accent6">
                    <a:lumMod val="40000"/>
                    <a:lumOff val="60000"/>
                  </a:schemeClr>
                </a:solidFill>
                <a:latin typeface="Century Gothic" panose="020B0502020202020204" pitchFamily="34" charset="0"/>
              </a:rPr>
              <a:t>Définition</a:t>
            </a:r>
          </a:p>
          <a:p>
            <a:r>
              <a:rPr lang="fr-FR" sz="1600" dirty="0">
                <a:latin typeface="Century Gothic" panose="020B0502020202020204" pitchFamily="34" charset="0"/>
              </a:rPr>
              <a:t>Une </a:t>
            </a:r>
            <a:r>
              <a:rPr lang="fr-FR" sz="1600" b="1" dirty="0">
                <a:latin typeface="Century Gothic" panose="020B0502020202020204" pitchFamily="34" charset="0"/>
              </a:rPr>
              <a:t>diligence exceptionnelle</a:t>
            </a:r>
            <a:r>
              <a:rPr lang="fr-FR" sz="1600" dirty="0">
                <a:latin typeface="Century Gothic" panose="020B0502020202020204" pitchFamily="34" charset="0"/>
              </a:rPr>
              <a:t> est une démarche </a:t>
            </a:r>
            <a:r>
              <a:rPr lang="fr-FR" sz="1600" b="1" dirty="0">
                <a:latin typeface="Century Gothic" panose="020B0502020202020204" pitchFamily="34" charset="0"/>
              </a:rPr>
              <a:t>inhabituelle ou complexe</a:t>
            </a:r>
            <a:r>
              <a:rPr lang="fr-FR" sz="1600" dirty="0">
                <a:latin typeface="Century Gothic" panose="020B0502020202020204" pitchFamily="34" charset="0"/>
              </a:rPr>
              <a:t> nécessitant une </a:t>
            </a:r>
            <a:r>
              <a:rPr lang="fr-FR" sz="1600" b="1" dirty="0">
                <a:latin typeface="Century Gothic" panose="020B0502020202020204" pitchFamily="34" charset="0"/>
              </a:rPr>
              <a:t>intervention supplémentaire du syndic</a:t>
            </a:r>
            <a:r>
              <a:rPr lang="fr-FR" sz="1600" dirty="0">
                <a:latin typeface="Century Gothic" panose="020B0502020202020204" pitchFamily="34" charset="0"/>
              </a:rPr>
              <a:t>.</a:t>
            </a:r>
          </a:p>
          <a:p>
            <a:r>
              <a:rPr lang="fr-FR" sz="1600" dirty="0">
                <a:latin typeface="Century Gothic" panose="020B0502020202020204" pitchFamily="34" charset="0"/>
              </a:rPr>
              <a:t>Elle s’applique uniquement lorsque le recouvrement dépasse la gestion classique (ex. succession, procédure étrangère…).</a:t>
            </a:r>
          </a:p>
          <a:p>
            <a:endParaRPr lang="fr-FR" sz="1600" dirty="0">
              <a:latin typeface="Century Gothic" panose="020B0502020202020204" pitchFamily="34" charset="0"/>
            </a:endParaRPr>
          </a:p>
        </p:txBody>
      </p:sp>
      <p:sp>
        <p:nvSpPr>
          <p:cNvPr id="7" name="ZoneTexte 6">
            <a:extLst>
              <a:ext uri="{FF2B5EF4-FFF2-40B4-BE49-F238E27FC236}">
                <a16:creationId xmlns:a16="http://schemas.microsoft.com/office/drawing/2014/main" id="{2AF90327-1F31-0BF6-0A1A-882239DD1729}"/>
              </a:ext>
            </a:extLst>
          </p:cNvPr>
          <p:cNvSpPr txBox="1"/>
          <p:nvPr/>
        </p:nvSpPr>
        <p:spPr>
          <a:xfrm>
            <a:off x="323461" y="4404050"/>
            <a:ext cx="7775510" cy="1877437"/>
          </a:xfrm>
          <a:prstGeom prst="rect">
            <a:avLst/>
          </a:prstGeom>
          <a:noFill/>
          <a:ln>
            <a:solidFill>
              <a:schemeClr val="tx1"/>
            </a:solidFill>
          </a:ln>
        </p:spPr>
        <p:txBody>
          <a:bodyPr wrap="square" rtlCol="0">
            <a:spAutoFit/>
          </a:bodyPr>
          <a:lstStyle/>
          <a:p>
            <a:r>
              <a:rPr lang="fr-FR" sz="1600" b="1" dirty="0">
                <a:solidFill>
                  <a:schemeClr val="accent1"/>
                </a:solidFill>
                <a:latin typeface="Century Gothic" panose="020B0502020202020204" pitchFamily="34" charset="0"/>
              </a:rPr>
              <a:t> </a:t>
            </a:r>
            <a:r>
              <a:rPr lang="fr-FR" sz="1600" b="1" dirty="0">
                <a:solidFill>
                  <a:schemeClr val="accent6">
                    <a:lumMod val="40000"/>
                    <a:lumOff val="60000"/>
                  </a:schemeClr>
                </a:solidFill>
                <a:latin typeface="Century Gothic" panose="020B0502020202020204" pitchFamily="34" charset="0"/>
              </a:rPr>
              <a:t>Caractéristiques</a:t>
            </a:r>
            <a:r>
              <a:rPr lang="fr-FR" sz="1600" b="1" dirty="0">
                <a:solidFill>
                  <a:schemeClr val="accent1"/>
                </a:solidFill>
                <a:latin typeface="Century Gothic" panose="020B0502020202020204" pitchFamily="34" charset="0"/>
              </a:rPr>
              <a:t> </a:t>
            </a:r>
            <a:r>
              <a:rPr lang="fr-FR" sz="1600" b="1" dirty="0">
                <a:solidFill>
                  <a:schemeClr val="accent6">
                    <a:lumMod val="40000"/>
                    <a:lumOff val="60000"/>
                  </a:schemeClr>
                </a:solidFill>
                <a:latin typeface="Century Gothic" panose="020B0502020202020204" pitchFamily="34" charset="0"/>
              </a:rPr>
              <a:t>clés</a:t>
            </a:r>
          </a:p>
          <a:p>
            <a:pPr>
              <a:spcBef>
                <a:spcPts val="600"/>
              </a:spcBef>
            </a:pPr>
            <a:r>
              <a:rPr lang="fr-FR" sz="1600" dirty="0">
                <a:latin typeface="Century Gothic" panose="020B0502020202020204" pitchFamily="34" charset="0"/>
              </a:rPr>
              <a:t>Elle implique une </a:t>
            </a:r>
            <a:r>
              <a:rPr lang="fr-FR" sz="1600" b="1" dirty="0">
                <a:latin typeface="Century Gothic" panose="020B0502020202020204" pitchFamily="34" charset="0"/>
              </a:rPr>
              <a:t>activité inhabituelle</a:t>
            </a:r>
            <a:r>
              <a:rPr lang="fr-FR" sz="1600" dirty="0">
                <a:latin typeface="Century Gothic" panose="020B0502020202020204" pitchFamily="34" charset="0"/>
              </a:rPr>
              <a:t> du syndic.</a:t>
            </a:r>
          </a:p>
          <a:p>
            <a:pPr>
              <a:spcBef>
                <a:spcPts val="600"/>
              </a:spcBef>
            </a:pPr>
            <a:r>
              <a:rPr lang="fr-FR" sz="1600" dirty="0">
                <a:latin typeface="Century Gothic" panose="020B0502020202020204" pitchFamily="34" charset="0"/>
              </a:rPr>
              <a:t>Le </a:t>
            </a:r>
            <a:r>
              <a:rPr lang="fr-FR" sz="1600" b="1" dirty="0">
                <a:latin typeface="Century Gothic" panose="020B0502020202020204" pitchFamily="34" charset="0"/>
              </a:rPr>
              <a:t>caractère exceptionnel</a:t>
            </a:r>
            <a:r>
              <a:rPr lang="fr-FR" sz="1600" dirty="0">
                <a:latin typeface="Century Gothic" panose="020B0502020202020204" pitchFamily="34" charset="0"/>
              </a:rPr>
              <a:t> doit être démontré (charge de travail accrue).</a:t>
            </a:r>
          </a:p>
          <a:p>
            <a:pPr>
              <a:spcBef>
                <a:spcPts val="600"/>
              </a:spcBef>
            </a:pPr>
            <a:r>
              <a:rPr lang="fr-FR" sz="1600" dirty="0">
                <a:latin typeface="Century Gothic" panose="020B0502020202020204" pitchFamily="34" charset="0"/>
              </a:rPr>
              <a:t>La </a:t>
            </a:r>
            <a:r>
              <a:rPr lang="fr-FR" sz="1600" b="1" dirty="0">
                <a:latin typeface="Century Gothic" panose="020B0502020202020204" pitchFamily="34" charset="0"/>
              </a:rPr>
              <a:t>facturation d’honoraires</a:t>
            </a:r>
            <a:r>
              <a:rPr lang="fr-FR" sz="1600" dirty="0">
                <a:latin typeface="Century Gothic" panose="020B0502020202020204" pitchFamily="34" charset="0"/>
              </a:rPr>
              <a:t> pour avocat ou huissier ne se justifie que dans ces cas.</a:t>
            </a:r>
          </a:p>
          <a:p>
            <a:pPr>
              <a:spcBef>
                <a:spcPts val="600"/>
              </a:spcBef>
            </a:pPr>
            <a:r>
              <a:rPr lang="fr-FR" sz="1600" dirty="0">
                <a:latin typeface="Century Gothic" panose="020B0502020202020204" pitchFamily="34" charset="0"/>
              </a:rPr>
              <a:t>C’est donc </a:t>
            </a:r>
            <a:r>
              <a:rPr lang="fr-FR" sz="1600" b="1" dirty="0">
                <a:latin typeface="Century Gothic" panose="020B0502020202020204" pitchFamily="34" charset="0"/>
              </a:rPr>
              <a:t>l’exception, pas la règle</a:t>
            </a:r>
            <a:r>
              <a:rPr lang="fr-FR" sz="1600" dirty="0">
                <a:latin typeface="Century Gothic" panose="020B0502020202020204" pitchFamily="34" charset="0"/>
              </a:rPr>
              <a:t>.</a:t>
            </a:r>
          </a:p>
        </p:txBody>
      </p:sp>
      <p:sp>
        <p:nvSpPr>
          <p:cNvPr id="8" name="ZoneTexte 7">
            <a:extLst>
              <a:ext uri="{FF2B5EF4-FFF2-40B4-BE49-F238E27FC236}">
                <a16:creationId xmlns:a16="http://schemas.microsoft.com/office/drawing/2014/main" id="{AB1EDFCC-8AC2-E1D5-9689-9A8954E9F9D0}"/>
              </a:ext>
            </a:extLst>
          </p:cNvPr>
          <p:cNvSpPr txBox="1"/>
          <p:nvPr/>
        </p:nvSpPr>
        <p:spPr>
          <a:xfrm flipH="1">
            <a:off x="8397552" y="4404050"/>
            <a:ext cx="2957804" cy="1754326"/>
          </a:xfrm>
          <a:prstGeom prst="rect">
            <a:avLst/>
          </a:prstGeom>
          <a:noFill/>
          <a:ln>
            <a:solidFill>
              <a:schemeClr val="tx1"/>
            </a:solidFill>
          </a:ln>
        </p:spPr>
        <p:txBody>
          <a:bodyPr wrap="square" rtlCol="0">
            <a:spAutoFit/>
          </a:bodyPr>
          <a:lstStyle/>
          <a:p>
            <a:r>
              <a:rPr lang="fr-FR" b="1" dirty="0">
                <a:solidFill>
                  <a:schemeClr val="accent1"/>
                </a:solidFill>
                <a:latin typeface="Century Gothic" panose="020B0502020202020204" pitchFamily="34" charset="0"/>
              </a:rPr>
              <a:t>📚 </a:t>
            </a:r>
            <a:r>
              <a:rPr lang="fr-FR" b="1" dirty="0">
                <a:solidFill>
                  <a:schemeClr val="accent6">
                    <a:lumMod val="40000"/>
                    <a:lumOff val="60000"/>
                  </a:schemeClr>
                </a:solidFill>
                <a:latin typeface="Century Gothic" panose="020B0502020202020204" pitchFamily="34" charset="0"/>
              </a:rPr>
              <a:t>Exemple concret</a:t>
            </a:r>
            <a:br>
              <a:rPr lang="fr-FR" b="1" dirty="0">
                <a:solidFill>
                  <a:schemeClr val="accent1"/>
                </a:solidFill>
                <a:latin typeface="Century Gothic" panose="020B0502020202020204" pitchFamily="34" charset="0"/>
              </a:rPr>
            </a:br>
            <a:br>
              <a:rPr lang="fr-FR" dirty="0">
                <a:latin typeface="Century Gothic" panose="020B0502020202020204" pitchFamily="34" charset="0"/>
              </a:rPr>
            </a:br>
            <a:r>
              <a:rPr lang="fr-FR" dirty="0">
                <a:latin typeface="Century Gothic" panose="020B0502020202020204" pitchFamily="34" charset="0"/>
              </a:rPr>
              <a:t>🔹 Succession sans héritier ou avec plusieurs indivisaires à l’étranger</a:t>
            </a:r>
          </a:p>
          <a:p>
            <a:endParaRPr lang="fr-FR" dirty="0"/>
          </a:p>
        </p:txBody>
      </p:sp>
    </p:spTree>
    <p:extLst>
      <p:ext uri="{BB962C8B-B14F-4D97-AF65-F5344CB8AC3E}">
        <p14:creationId xmlns:p14="http://schemas.microsoft.com/office/powerpoint/2010/main" val="2455883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6F6D8-CEAE-9B3E-3F6F-A03E98F4BA5C}"/>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DD22201F-DDE9-62E2-FB3C-16361ECA4CDE}"/>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V. Frais et honoraires « spécifique à la copropriété »</a:t>
            </a:r>
          </a:p>
        </p:txBody>
      </p:sp>
      <p:sp>
        <p:nvSpPr>
          <p:cNvPr id="6" name="Espace réservé du numéro de diapositive 5">
            <a:extLst>
              <a:ext uri="{FF2B5EF4-FFF2-40B4-BE49-F238E27FC236}">
                <a16:creationId xmlns:a16="http://schemas.microsoft.com/office/drawing/2014/main" id="{01630D4C-3EE7-24A9-855C-1F97139E31F3}"/>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31</a:t>
            </a:fld>
            <a:endParaRPr lang="fr-FR" dirty="0"/>
          </a:p>
        </p:txBody>
      </p:sp>
      <p:sp>
        <p:nvSpPr>
          <p:cNvPr id="7" name="ZoneTexte 6">
            <a:extLst>
              <a:ext uri="{FF2B5EF4-FFF2-40B4-BE49-F238E27FC236}">
                <a16:creationId xmlns:a16="http://schemas.microsoft.com/office/drawing/2014/main" id="{ED7F04B3-B35D-6F43-1CE8-4143A3321AD3}"/>
              </a:ext>
            </a:extLst>
          </p:cNvPr>
          <p:cNvSpPr txBox="1"/>
          <p:nvPr/>
        </p:nvSpPr>
        <p:spPr>
          <a:xfrm>
            <a:off x="2574648" y="675697"/>
            <a:ext cx="8110634" cy="369332"/>
          </a:xfrm>
          <a:prstGeom prst="rect">
            <a:avLst/>
          </a:prstGeom>
          <a:noFill/>
        </p:spPr>
        <p:txBody>
          <a:bodyPr wrap="square">
            <a:spAutoFit/>
          </a:bodyPr>
          <a:lstStyle/>
          <a:p>
            <a:r>
              <a:rPr lang="fr-CA" sz="1800" b="1" dirty="0">
                <a:solidFill>
                  <a:schemeClr val="accent6">
                    <a:lumMod val="75000"/>
                  </a:schemeClr>
                </a:solidFill>
                <a:latin typeface="Times New Roman" panose="02020603050405020304" pitchFamily="18" charset="0"/>
                <a:cs typeface="Times New Roman" panose="02020603050405020304" pitchFamily="18" charset="0"/>
              </a:rPr>
              <a:t>Exemple de frais abusifs honoraires syndic (non-respect du contrat type) </a:t>
            </a:r>
            <a:endParaRPr lang="fr-FR" sz="1800" dirty="0">
              <a:solidFill>
                <a:schemeClr val="accent6">
                  <a:lumMod val="75000"/>
                </a:schemeClr>
              </a:solidFill>
            </a:endParaRPr>
          </a:p>
        </p:txBody>
      </p:sp>
      <p:pic>
        <p:nvPicPr>
          <p:cNvPr id="9" name="Image 8">
            <a:extLst>
              <a:ext uri="{FF2B5EF4-FFF2-40B4-BE49-F238E27FC236}">
                <a16:creationId xmlns:a16="http://schemas.microsoft.com/office/drawing/2014/main" id="{41F681FC-C870-3553-BDDA-13C96B3728E3}"/>
              </a:ext>
            </a:extLst>
          </p:cNvPr>
          <p:cNvPicPr>
            <a:picLocks noChangeAspect="1"/>
          </p:cNvPicPr>
          <p:nvPr/>
        </p:nvPicPr>
        <p:blipFill>
          <a:blip r:embed="rId3"/>
          <a:stretch>
            <a:fillRect/>
          </a:stretch>
        </p:blipFill>
        <p:spPr>
          <a:xfrm>
            <a:off x="1873131" y="1908826"/>
            <a:ext cx="8725656" cy="3208298"/>
          </a:xfrm>
          <a:prstGeom prst="rect">
            <a:avLst/>
          </a:prstGeom>
        </p:spPr>
      </p:pic>
    </p:spTree>
    <p:extLst>
      <p:ext uri="{BB962C8B-B14F-4D97-AF65-F5344CB8AC3E}">
        <p14:creationId xmlns:p14="http://schemas.microsoft.com/office/powerpoint/2010/main" val="2499839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D0669-C828-3CFE-B758-90B69CF79401}"/>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B1AF99DD-5AA0-53A7-2468-40363EE76106}"/>
              </a:ext>
            </a:extLst>
          </p:cNvPr>
          <p:cNvSpPr txBox="1"/>
          <p:nvPr/>
        </p:nvSpPr>
        <p:spPr>
          <a:xfrm>
            <a:off x="0" y="0"/>
            <a:ext cx="12192000" cy="4016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400" b="1" kern="0" dirty="0">
                <a:solidFill>
                  <a:schemeClr val="bg1"/>
                </a:solidFill>
                <a:latin typeface="Century Gothic" panose="020B0502020202020204" pitchFamily="34" charset="0"/>
              </a:rPr>
              <a:t>V. Le protocole de recouvrement</a:t>
            </a:r>
          </a:p>
        </p:txBody>
      </p:sp>
      <p:sp>
        <p:nvSpPr>
          <p:cNvPr id="6" name="Espace réservé du numéro de diapositive 5">
            <a:extLst>
              <a:ext uri="{FF2B5EF4-FFF2-40B4-BE49-F238E27FC236}">
                <a16:creationId xmlns:a16="http://schemas.microsoft.com/office/drawing/2014/main" id="{915403DC-99D4-D82B-CCEB-0F6B7DDEAE8C}"/>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32</a:t>
            </a:fld>
            <a:endParaRPr lang="fr-FR" dirty="0"/>
          </a:p>
        </p:txBody>
      </p:sp>
      <p:sp>
        <p:nvSpPr>
          <p:cNvPr id="3" name="ZoneTexte 2">
            <a:extLst>
              <a:ext uri="{FF2B5EF4-FFF2-40B4-BE49-F238E27FC236}">
                <a16:creationId xmlns:a16="http://schemas.microsoft.com/office/drawing/2014/main" id="{680BD45A-D619-7676-B293-719B81E89C02}"/>
              </a:ext>
            </a:extLst>
          </p:cNvPr>
          <p:cNvSpPr txBox="1"/>
          <p:nvPr/>
        </p:nvSpPr>
        <p:spPr>
          <a:xfrm>
            <a:off x="839755" y="597158"/>
            <a:ext cx="11504645" cy="400110"/>
          </a:xfrm>
          <a:prstGeom prst="rect">
            <a:avLst/>
          </a:prstGeom>
          <a:noFill/>
        </p:spPr>
        <p:txBody>
          <a:bodyPr wrap="square" rtlCol="0">
            <a:spAutoFit/>
          </a:bodyPr>
          <a:lstStyle/>
          <a:p>
            <a:r>
              <a:rPr lang="fr-FR" sz="2000" b="1" dirty="0">
                <a:solidFill>
                  <a:schemeClr val="accent6">
                    <a:lumMod val="75000"/>
                  </a:schemeClr>
                </a:solidFill>
                <a:latin typeface="Century Gothic" panose="020B0502020202020204" pitchFamily="34" charset="0"/>
                <a:cs typeface="Times New Roman" panose="02020603050405020304" pitchFamily="18" charset="0"/>
              </a:rPr>
              <a:t>Faites voter en Assemblée Générale un protocole de recouvrement clair et encadré</a:t>
            </a:r>
            <a:endParaRPr lang="fr-FR" sz="2000" dirty="0">
              <a:solidFill>
                <a:schemeClr val="accent6">
                  <a:lumMod val="75000"/>
                </a:schemeClr>
              </a:solidFill>
              <a:latin typeface="Century Gothic" panose="020B0502020202020204" pitchFamily="34" charset="0"/>
            </a:endParaRPr>
          </a:p>
        </p:txBody>
      </p:sp>
      <p:pic>
        <p:nvPicPr>
          <p:cNvPr id="4" name="Image 3">
            <a:extLst>
              <a:ext uri="{FF2B5EF4-FFF2-40B4-BE49-F238E27FC236}">
                <a16:creationId xmlns:a16="http://schemas.microsoft.com/office/drawing/2014/main" id="{84F5A20A-0020-A499-6BCA-ACDE794E69E0}"/>
              </a:ext>
            </a:extLst>
          </p:cNvPr>
          <p:cNvPicPr>
            <a:picLocks noChangeAspect="1"/>
          </p:cNvPicPr>
          <p:nvPr/>
        </p:nvPicPr>
        <p:blipFill>
          <a:blip r:embed="rId3"/>
          <a:stretch>
            <a:fillRect/>
          </a:stretch>
        </p:blipFill>
        <p:spPr>
          <a:xfrm>
            <a:off x="6500027" y="1408554"/>
            <a:ext cx="5480779" cy="4676037"/>
          </a:xfrm>
          <a:prstGeom prst="rect">
            <a:avLst/>
          </a:prstGeom>
        </p:spPr>
      </p:pic>
      <p:sp>
        <p:nvSpPr>
          <p:cNvPr id="7" name="ZoneTexte 6">
            <a:extLst>
              <a:ext uri="{FF2B5EF4-FFF2-40B4-BE49-F238E27FC236}">
                <a16:creationId xmlns:a16="http://schemas.microsoft.com/office/drawing/2014/main" id="{F569ADBD-6E13-E225-22F3-F08DE29ED59A}"/>
              </a:ext>
            </a:extLst>
          </p:cNvPr>
          <p:cNvSpPr txBox="1"/>
          <p:nvPr/>
        </p:nvSpPr>
        <p:spPr>
          <a:xfrm>
            <a:off x="307911" y="1408554"/>
            <a:ext cx="5980922" cy="4124206"/>
          </a:xfrm>
          <a:prstGeom prst="rect">
            <a:avLst/>
          </a:prstGeom>
          <a:noFill/>
        </p:spPr>
        <p:txBody>
          <a:bodyPr wrap="square" rtlCol="0">
            <a:spAutoFit/>
          </a:bodyPr>
          <a:lstStyle/>
          <a:p>
            <a:pPr fontAlgn="ctr"/>
            <a:r>
              <a:rPr lang="fr-FR" sz="1600" b="1" dirty="0">
                <a:solidFill>
                  <a:schemeClr val="accent6">
                    <a:lumMod val="60000"/>
                    <a:lumOff val="40000"/>
                  </a:schemeClr>
                </a:solidFill>
                <a:latin typeface="Century Gothic" panose="020B0502020202020204" pitchFamily="34" charset="0"/>
              </a:rPr>
              <a:t>Avantages du protocole de recouvrement</a:t>
            </a:r>
            <a:endParaRPr lang="fr-FR" sz="1600" dirty="0">
              <a:solidFill>
                <a:schemeClr val="accent6">
                  <a:lumMod val="60000"/>
                  <a:lumOff val="40000"/>
                </a:schemeClr>
              </a:solidFill>
              <a:latin typeface="Century Gothic" panose="020B0502020202020204" pitchFamily="34" charset="0"/>
            </a:endParaRPr>
          </a:p>
          <a:p>
            <a:pPr fontAlgn="ctr"/>
            <a:endParaRPr lang="fr-FR" sz="1600" dirty="0">
              <a:latin typeface="Century Gothic" panose="020B0502020202020204" pitchFamily="34" charset="0"/>
            </a:endParaRPr>
          </a:p>
          <a:p>
            <a:pPr marL="285750" indent="-285750" fontAlgn="ctr">
              <a:buFont typeface="Wingdings" panose="05000000000000000000" pitchFamily="2" charset="2"/>
              <a:buChar char="Ø"/>
            </a:pPr>
            <a:r>
              <a:rPr lang="fr-FR" sz="1600" dirty="0">
                <a:latin typeface="Century Gothic" panose="020B0502020202020204" pitchFamily="34" charset="0"/>
              </a:rPr>
              <a:t>Garantit une procédure identique pour tous les copropriétaires débiteurs</a:t>
            </a:r>
          </a:p>
          <a:p>
            <a:pPr marL="285750" indent="-285750" fontAlgn="ctr">
              <a:buFont typeface="Wingdings" panose="05000000000000000000" pitchFamily="2" charset="2"/>
              <a:buChar char="Ø"/>
            </a:pPr>
            <a:endParaRPr lang="fr-FR" sz="1600" dirty="0">
              <a:latin typeface="Century Gothic" panose="020B0502020202020204" pitchFamily="34" charset="0"/>
            </a:endParaRPr>
          </a:p>
          <a:p>
            <a:pPr marL="285750" indent="-285750" fontAlgn="ctr">
              <a:buFont typeface="Wingdings" panose="05000000000000000000" pitchFamily="2" charset="2"/>
              <a:buChar char="Ø"/>
            </a:pPr>
            <a:r>
              <a:rPr lang="fr-FR" sz="1600" dirty="0">
                <a:latin typeface="Century Gothic" panose="020B0502020202020204" pitchFamily="34" charset="0"/>
              </a:rPr>
              <a:t>Fixe un accord clair avec le syndic sur les étapes de recouvrement</a:t>
            </a:r>
          </a:p>
          <a:p>
            <a:pPr marL="285750" indent="-285750" fontAlgn="ctr">
              <a:buFont typeface="Wingdings" panose="05000000000000000000" pitchFamily="2" charset="2"/>
              <a:buChar char="Ø"/>
            </a:pPr>
            <a:endParaRPr lang="fr-FR" sz="1600" dirty="0">
              <a:latin typeface="Century Gothic" panose="020B0502020202020204" pitchFamily="34" charset="0"/>
            </a:endParaRPr>
          </a:p>
          <a:p>
            <a:pPr marL="285750" indent="-285750" fontAlgn="ctr">
              <a:buFont typeface="Wingdings" panose="05000000000000000000" pitchFamily="2" charset="2"/>
              <a:buChar char="Ø"/>
            </a:pPr>
            <a:r>
              <a:rPr lang="fr-FR" sz="1600" dirty="0">
                <a:latin typeface="Century Gothic" panose="020B0502020202020204" pitchFamily="34" charset="0"/>
              </a:rPr>
              <a:t>Encadre les tarifs des actes (syndic / avocat) votés en AG</a:t>
            </a:r>
          </a:p>
          <a:p>
            <a:pPr marL="285750" indent="-285750" fontAlgn="ctr">
              <a:buFont typeface="Wingdings" panose="05000000000000000000" pitchFamily="2" charset="2"/>
              <a:buChar char="Ø"/>
            </a:pPr>
            <a:endParaRPr lang="fr-FR" sz="1600" dirty="0">
              <a:latin typeface="Century Gothic" panose="020B0502020202020204" pitchFamily="34" charset="0"/>
            </a:endParaRPr>
          </a:p>
          <a:p>
            <a:pPr marL="285750" indent="-285750" fontAlgn="ctr">
              <a:buFont typeface="Wingdings" panose="05000000000000000000" pitchFamily="2" charset="2"/>
              <a:buChar char="Ø"/>
            </a:pPr>
            <a:r>
              <a:rPr lang="fr-FR" sz="1600" dirty="0">
                <a:latin typeface="Century Gothic" panose="020B0502020202020204" pitchFamily="34" charset="0"/>
              </a:rPr>
              <a:t>Réduit les frais inutiles et les démarches abusives</a:t>
            </a:r>
          </a:p>
          <a:p>
            <a:pPr marL="285750" indent="-285750" fontAlgn="ctr">
              <a:buFont typeface="Wingdings" panose="05000000000000000000" pitchFamily="2" charset="2"/>
              <a:buChar char="Ø"/>
            </a:pPr>
            <a:endParaRPr lang="fr-FR" sz="1600" dirty="0">
              <a:latin typeface="Century Gothic" panose="020B0502020202020204" pitchFamily="34" charset="0"/>
            </a:endParaRPr>
          </a:p>
          <a:p>
            <a:pPr marL="285750" indent="-285750" fontAlgn="ctr">
              <a:buFont typeface="Wingdings" panose="05000000000000000000" pitchFamily="2" charset="2"/>
              <a:buChar char="Ø"/>
            </a:pPr>
            <a:r>
              <a:rPr lang="fr-FR" sz="1600" dirty="0">
                <a:latin typeface="Century Gothic" panose="020B0502020202020204" pitchFamily="34" charset="0"/>
              </a:rPr>
              <a:t>Assure une transparence totale vis-à-vis des copropriétaires</a:t>
            </a:r>
          </a:p>
          <a:p>
            <a:endParaRPr lang="fr-FR" dirty="0"/>
          </a:p>
        </p:txBody>
      </p:sp>
      <p:sp>
        <p:nvSpPr>
          <p:cNvPr id="8" name="ZoneTexte 7">
            <a:extLst>
              <a:ext uri="{FF2B5EF4-FFF2-40B4-BE49-F238E27FC236}">
                <a16:creationId xmlns:a16="http://schemas.microsoft.com/office/drawing/2014/main" id="{419BC5A2-2870-65A5-030B-7F2FF387BE86}"/>
              </a:ext>
            </a:extLst>
          </p:cNvPr>
          <p:cNvSpPr txBox="1"/>
          <p:nvPr/>
        </p:nvSpPr>
        <p:spPr>
          <a:xfrm>
            <a:off x="386499" y="5655871"/>
            <a:ext cx="5980923" cy="923330"/>
          </a:xfrm>
          <a:prstGeom prst="rect">
            <a:avLst/>
          </a:prstGeom>
          <a:noFill/>
          <a:ln>
            <a:solidFill>
              <a:schemeClr val="tx1"/>
            </a:solidFill>
          </a:ln>
        </p:spPr>
        <p:txBody>
          <a:bodyPr wrap="square" rtlCol="0">
            <a:spAutoFit/>
          </a:bodyPr>
          <a:lstStyle/>
          <a:p>
            <a:r>
              <a:rPr lang="fr-FR" altLang="fr-FR" b="1" kern="0" dirty="0">
                <a:latin typeface="Century Gothic" panose="020B0502020202020204" pitchFamily="34" charset="0"/>
                <a:cs typeface="Calibri" panose="020F0502020204030204" pitchFamily="34" charset="0"/>
              </a:rPr>
              <a:t>Ce protocole est à voter en assemblée générale pour que tous les copropriétaires le connaissent et pour contraindre le syndic à le suivre.</a:t>
            </a:r>
            <a:endParaRPr lang="fr-FR" dirty="0">
              <a:latin typeface="Century Gothic" panose="020B0502020202020204" pitchFamily="34" charset="0"/>
            </a:endParaRPr>
          </a:p>
        </p:txBody>
      </p:sp>
    </p:spTree>
    <p:extLst>
      <p:ext uri="{BB962C8B-B14F-4D97-AF65-F5344CB8AC3E}">
        <p14:creationId xmlns:p14="http://schemas.microsoft.com/office/powerpoint/2010/main" val="960111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77C51-E9C7-D485-34A8-290C7D455501}"/>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B8208741-96D0-7AD9-7855-B22E6CFA5AAB}"/>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VI. Conclusion</a:t>
            </a:r>
          </a:p>
        </p:txBody>
      </p:sp>
      <p:sp>
        <p:nvSpPr>
          <p:cNvPr id="6" name="Espace réservé du numéro de diapositive 5">
            <a:extLst>
              <a:ext uri="{FF2B5EF4-FFF2-40B4-BE49-F238E27FC236}">
                <a16:creationId xmlns:a16="http://schemas.microsoft.com/office/drawing/2014/main" id="{BDC9DF0E-A1E3-C0BD-0DE9-4965F26C00AB}"/>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33</a:t>
            </a:fld>
            <a:endParaRPr lang="fr-FR" dirty="0"/>
          </a:p>
        </p:txBody>
      </p:sp>
      <p:pic>
        <p:nvPicPr>
          <p:cNvPr id="4" name="Image 3">
            <a:extLst>
              <a:ext uri="{FF2B5EF4-FFF2-40B4-BE49-F238E27FC236}">
                <a16:creationId xmlns:a16="http://schemas.microsoft.com/office/drawing/2014/main" id="{AD66F569-68B6-767B-C41D-54B190D5A1F4}"/>
              </a:ext>
            </a:extLst>
          </p:cNvPr>
          <p:cNvPicPr>
            <a:picLocks noChangeAspect="1"/>
          </p:cNvPicPr>
          <p:nvPr/>
        </p:nvPicPr>
        <p:blipFill>
          <a:blip r:embed="rId3"/>
          <a:stretch>
            <a:fillRect/>
          </a:stretch>
        </p:blipFill>
        <p:spPr>
          <a:xfrm>
            <a:off x="3687871" y="1801989"/>
            <a:ext cx="4816257" cy="3254022"/>
          </a:xfrm>
          <a:prstGeom prst="rect">
            <a:avLst/>
          </a:prstGeom>
        </p:spPr>
      </p:pic>
    </p:spTree>
    <p:extLst>
      <p:ext uri="{BB962C8B-B14F-4D97-AF65-F5344CB8AC3E}">
        <p14:creationId xmlns:p14="http://schemas.microsoft.com/office/powerpoint/2010/main" val="1330947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71525-1DE4-5BD3-A994-456F74C7D37A}"/>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4597DB9C-F5D9-5982-DE79-5E30790A95C6}"/>
              </a:ext>
            </a:extLst>
          </p:cNvPr>
          <p:cNvSpPr txBox="1"/>
          <p:nvPr/>
        </p:nvSpPr>
        <p:spPr>
          <a:xfrm>
            <a:off x="0" y="0"/>
            <a:ext cx="12192000" cy="4016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400" b="1" kern="0" dirty="0">
                <a:solidFill>
                  <a:schemeClr val="bg1"/>
                </a:solidFill>
                <a:latin typeface="Century Gothic" panose="020B0502020202020204" pitchFamily="34" charset="0"/>
              </a:rPr>
              <a:t>VI. Conclusion</a:t>
            </a:r>
          </a:p>
        </p:txBody>
      </p:sp>
      <p:sp>
        <p:nvSpPr>
          <p:cNvPr id="6" name="Espace réservé du numéro de diapositive 5">
            <a:extLst>
              <a:ext uri="{FF2B5EF4-FFF2-40B4-BE49-F238E27FC236}">
                <a16:creationId xmlns:a16="http://schemas.microsoft.com/office/drawing/2014/main" id="{A273C228-CD38-59DC-9CD7-47F7B2BEDCB9}"/>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34</a:t>
            </a:fld>
            <a:endParaRPr lang="fr-FR" dirty="0"/>
          </a:p>
        </p:txBody>
      </p:sp>
      <p:sp>
        <p:nvSpPr>
          <p:cNvPr id="7" name="ZoneTexte 6">
            <a:extLst>
              <a:ext uri="{FF2B5EF4-FFF2-40B4-BE49-F238E27FC236}">
                <a16:creationId xmlns:a16="http://schemas.microsoft.com/office/drawing/2014/main" id="{562F7C1F-6342-45B1-D89E-1B447A560C50}"/>
              </a:ext>
            </a:extLst>
          </p:cNvPr>
          <p:cNvSpPr txBox="1"/>
          <p:nvPr/>
        </p:nvSpPr>
        <p:spPr>
          <a:xfrm>
            <a:off x="386498" y="640391"/>
            <a:ext cx="11346024" cy="4401205"/>
          </a:xfrm>
          <a:prstGeom prst="rect">
            <a:avLst/>
          </a:prstGeom>
          <a:noFill/>
        </p:spPr>
        <p:txBody>
          <a:bodyPr wrap="square" rtlCol="0">
            <a:spAutoFit/>
          </a:bodyPr>
          <a:lstStyle/>
          <a:p>
            <a:r>
              <a:rPr lang="fr-FR" dirty="0">
                <a:latin typeface="Century Gothic" panose="020B0502020202020204" pitchFamily="34" charset="0"/>
              </a:rPr>
              <a:t>Pour une gestion rigoureuse et équitable du recouvrement des impayés :</a:t>
            </a:r>
          </a:p>
          <a:p>
            <a:endParaRPr lang="fr-FR" dirty="0">
              <a:latin typeface="Century Gothic" panose="020B0502020202020204" pitchFamily="34" charset="0"/>
            </a:endParaRPr>
          </a:p>
          <a:p>
            <a:pPr>
              <a:buClr>
                <a:schemeClr val="tx2">
                  <a:lumMod val="50000"/>
                  <a:lumOff val="50000"/>
                </a:schemeClr>
              </a:buClr>
              <a:buFont typeface="Wingdings" panose="05000000000000000000" pitchFamily="2" charset="2"/>
              <a:buChar char="ü"/>
            </a:pPr>
            <a:r>
              <a:rPr lang="fr-FR" dirty="0">
                <a:latin typeface="Century Gothic" panose="020B0502020202020204" pitchFamily="34" charset="0"/>
              </a:rPr>
              <a:t>Voter en AG un </a:t>
            </a:r>
            <a:r>
              <a:rPr lang="fr-FR" b="1" dirty="0">
                <a:latin typeface="Century Gothic" panose="020B0502020202020204" pitchFamily="34" charset="0"/>
              </a:rPr>
              <a:t>protocole de recouvrement adapté</a:t>
            </a:r>
            <a:r>
              <a:rPr lang="fr-FR" dirty="0">
                <a:latin typeface="Century Gothic" panose="020B0502020202020204" pitchFamily="34" charset="0"/>
              </a:rPr>
              <a:t> à chaque phase (amiable, contentieuse, judiciaire).</a:t>
            </a:r>
            <a:br>
              <a:rPr lang="fr-FR" dirty="0">
                <a:latin typeface="Century Gothic" panose="020B0502020202020204" pitchFamily="34" charset="0"/>
              </a:rPr>
            </a:br>
            <a:endParaRPr lang="fr-FR" dirty="0">
              <a:latin typeface="Century Gothic" panose="020B0502020202020204" pitchFamily="34" charset="0"/>
            </a:endParaRPr>
          </a:p>
          <a:p>
            <a:pPr>
              <a:buClr>
                <a:schemeClr val="tx2">
                  <a:lumMod val="50000"/>
                  <a:lumOff val="50000"/>
                </a:schemeClr>
              </a:buClr>
              <a:buFont typeface="Wingdings" panose="05000000000000000000" pitchFamily="2" charset="2"/>
              <a:buChar char="ü"/>
            </a:pPr>
            <a:r>
              <a:rPr lang="fr-FR" b="1" dirty="0">
                <a:latin typeface="Century Gothic" panose="020B0502020202020204" pitchFamily="34" charset="0"/>
              </a:rPr>
              <a:t>Encadrer les tarifs</a:t>
            </a:r>
            <a:r>
              <a:rPr lang="fr-FR" dirty="0">
                <a:latin typeface="Century Gothic" panose="020B0502020202020204" pitchFamily="34" charset="0"/>
              </a:rPr>
              <a:t> du syndic et de l’avocat dans les contrats.</a:t>
            </a:r>
            <a:br>
              <a:rPr lang="fr-FR" dirty="0">
                <a:latin typeface="Century Gothic" panose="020B0502020202020204" pitchFamily="34" charset="0"/>
              </a:rPr>
            </a:br>
            <a:endParaRPr lang="fr-FR" dirty="0">
              <a:latin typeface="Century Gothic" panose="020B0502020202020204" pitchFamily="34" charset="0"/>
            </a:endParaRPr>
          </a:p>
          <a:p>
            <a:pPr>
              <a:buClr>
                <a:schemeClr val="tx2">
                  <a:lumMod val="50000"/>
                  <a:lumOff val="50000"/>
                </a:schemeClr>
              </a:buClr>
              <a:buFont typeface="Wingdings" panose="05000000000000000000" pitchFamily="2" charset="2"/>
              <a:buChar char="ü"/>
            </a:pPr>
            <a:r>
              <a:rPr lang="fr-FR" b="1" dirty="0">
                <a:latin typeface="Century Gothic" panose="020B0502020202020204" pitchFamily="34" charset="0"/>
              </a:rPr>
              <a:t>Contrôler les imputations</a:t>
            </a:r>
            <a:r>
              <a:rPr lang="fr-FR" dirty="0">
                <a:latin typeface="Century Gothic" panose="020B0502020202020204" pitchFamily="34" charset="0"/>
              </a:rPr>
              <a:t> de frais sur les comptes copropriétaires et du syndicat.</a:t>
            </a:r>
            <a:br>
              <a:rPr lang="fr-FR" dirty="0">
                <a:latin typeface="Century Gothic" panose="020B0502020202020204" pitchFamily="34" charset="0"/>
              </a:rPr>
            </a:br>
            <a:endParaRPr lang="fr-FR" dirty="0">
              <a:latin typeface="Century Gothic" panose="020B0502020202020204" pitchFamily="34" charset="0"/>
            </a:endParaRPr>
          </a:p>
          <a:p>
            <a:pPr>
              <a:buClr>
                <a:schemeClr val="tx2">
                  <a:lumMod val="50000"/>
                  <a:lumOff val="50000"/>
                </a:schemeClr>
              </a:buClr>
              <a:buFont typeface="Wingdings" panose="05000000000000000000" pitchFamily="2" charset="2"/>
              <a:buChar char="ü"/>
            </a:pPr>
            <a:r>
              <a:rPr lang="fr-FR" b="1" dirty="0">
                <a:latin typeface="Century Gothic" panose="020B0502020202020204" pitchFamily="34" charset="0"/>
              </a:rPr>
              <a:t>Vérifier la convention d’honoraires</a:t>
            </a:r>
            <a:r>
              <a:rPr lang="fr-FR" dirty="0">
                <a:latin typeface="Century Gothic" panose="020B0502020202020204" pitchFamily="34" charset="0"/>
              </a:rPr>
              <a:t> signée avec l’avocat.</a:t>
            </a:r>
            <a:br>
              <a:rPr lang="fr-FR" dirty="0">
                <a:latin typeface="Century Gothic" panose="020B0502020202020204" pitchFamily="34" charset="0"/>
              </a:rPr>
            </a:br>
            <a:endParaRPr lang="fr-FR" dirty="0">
              <a:latin typeface="Century Gothic" panose="020B0502020202020204" pitchFamily="34" charset="0"/>
            </a:endParaRPr>
          </a:p>
          <a:p>
            <a:pPr>
              <a:spcAft>
                <a:spcPts val="1200"/>
              </a:spcAft>
              <a:buClr>
                <a:schemeClr val="tx2">
                  <a:lumMod val="50000"/>
                  <a:lumOff val="50000"/>
                </a:schemeClr>
              </a:buClr>
              <a:buFont typeface="Wingdings" panose="05000000000000000000" pitchFamily="2" charset="2"/>
              <a:buChar char="ü"/>
            </a:pPr>
            <a:r>
              <a:rPr lang="fr-FR" b="1" dirty="0">
                <a:latin typeface="Century Gothic" panose="020B0502020202020204" pitchFamily="34" charset="0"/>
              </a:rPr>
              <a:t>Conserver les justificatifs</a:t>
            </a:r>
            <a:r>
              <a:rPr lang="fr-FR" dirty="0">
                <a:latin typeface="Century Gothic" panose="020B0502020202020204" pitchFamily="34" charset="0"/>
              </a:rPr>
              <a:t> (appels de fonds, comptes, mises en demeure).</a:t>
            </a:r>
            <a:br>
              <a:rPr lang="fr-FR" dirty="0">
                <a:latin typeface="Century Gothic" panose="020B0502020202020204" pitchFamily="34" charset="0"/>
              </a:rPr>
            </a:br>
            <a:endParaRPr lang="fr-FR" dirty="0">
              <a:latin typeface="Century Gothic" panose="020B0502020202020204" pitchFamily="34" charset="0"/>
            </a:endParaRPr>
          </a:p>
          <a:p>
            <a:r>
              <a:rPr lang="fr-FR" dirty="0">
                <a:latin typeface="Century Gothic" panose="020B0502020202020204" pitchFamily="34" charset="0"/>
              </a:rPr>
              <a:t>📌 Une bonne préparation et un suivi collectif évitent les dérives et garantissent la transparence pour tous.</a:t>
            </a:r>
            <a:endParaRPr lang="fr-FR" altLang="fr-FR" b="1" dirty="0">
              <a:latin typeface="Century Gothic" panose="020B0502020202020204" pitchFamily="34" charset="0"/>
              <a:ea typeface="Verdana" panose="020B0604030504040204" pitchFamily="34" charset="0"/>
              <a:cs typeface="Verdana" panose="020B0604030504040204" pitchFamily="34" charset="0"/>
            </a:endParaRPr>
          </a:p>
        </p:txBody>
      </p:sp>
      <p:sp>
        <p:nvSpPr>
          <p:cNvPr id="8" name="ZoneTexte 7">
            <a:extLst>
              <a:ext uri="{FF2B5EF4-FFF2-40B4-BE49-F238E27FC236}">
                <a16:creationId xmlns:a16="http://schemas.microsoft.com/office/drawing/2014/main" id="{7D1AF873-3B02-4411-7393-AE9C3214FA16}"/>
              </a:ext>
            </a:extLst>
          </p:cNvPr>
          <p:cNvSpPr txBox="1"/>
          <p:nvPr/>
        </p:nvSpPr>
        <p:spPr>
          <a:xfrm>
            <a:off x="495771" y="5280339"/>
            <a:ext cx="11127477" cy="1200329"/>
          </a:xfrm>
          <a:prstGeom prst="rect">
            <a:avLst/>
          </a:prstGeom>
          <a:noFill/>
          <a:ln>
            <a:solidFill>
              <a:schemeClr val="tx1"/>
            </a:solidFill>
          </a:ln>
        </p:spPr>
        <p:txBody>
          <a:bodyPr wrap="square" rtlCol="0">
            <a:spAutoFit/>
          </a:bodyPr>
          <a:lstStyle/>
          <a:p>
            <a:r>
              <a:rPr lang="fr-FR" dirty="0">
                <a:latin typeface="Century Gothic" panose="020B0502020202020204" pitchFamily="34" charset="0"/>
              </a:rPr>
              <a:t>✅ Anticiper, encadrer, contrôler.</a:t>
            </a:r>
            <a:br>
              <a:rPr lang="fr-FR" dirty="0">
                <a:latin typeface="Century Gothic" panose="020B0502020202020204" pitchFamily="34" charset="0"/>
              </a:rPr>
            </a:br>
            <a:r>
              <a:rPr lang="fr-FR" dirty="0">
                <a:latin typeface="Century Gothic" panose="020B0502020202020204" pitchFamily="34" charset="0"/>
              </a:rPr>
              <a:t>💬 Travailler en confiance avec le syndic, mais toujours avec transparence.</a:t>
            </a:r>
            <a:br>
              <a:rPr lang="fr-FR" dirty="0">
                <a:latin typeface="Century Gothic" panose="020B0502020202020204" pitchFamily="34" charset="0"/>
              </a:rPr>
            </a:br>
            <a:r>
              <a:rPr lang="fr-FR" dirty="0">
                <a:latin typeface="Century Gothic" panose="020B0502020202020204" pitchFamily="34" charset="0"/>
              </a:rPr>
              <a:t>📘 Un protocole clair, des frais maîtrisés et des justificatifs conservés :</a:t>
            </a:r>
          </a:p>
          <a:p>
            <a:r>
              <a:rPr lang="fr-FR" dirty="0">
                <a:latin typeface="Century Gothic" panose="020B0502020202020204" pitchFamily="34" charset="0"/>
              </a:rPr>
              <a:t>➤ c’est la clé d’un </a:t>
            </a:r>
            <a:r>
              <a:rPr lang="fr-FR" b="1" dirty="0">
                <a:latin typeface="Century Gothic" panose="020B0502020202020204" pitchFamily="34" charset="0"/>
              </a:rPr>
              <a:t>recouvrement efficace et équitable</a:t>
            </a:r>
            <a:r>
              <a:rPr lang="fr-FR" dirty="0">
                <a:latin typeface="Century Gothic" panose="020B0502020202020204" pitchFamily="34" charset="0"/>
              </a:rPr>
              <a:t> pour la copropriété</a:t>
            </a:r>
            <a:r>
              <a:rPr lang="fr-FR" dirty="0"/>
              <a:t>.</a:t>
            </a:r>
          </a:p>
        </p:txBody>
      </p:sp>
    </p:spTree>
    <p:extLst>
      <p:ext uri="{BB962C8B-B14F-4D97-AF65-F5344CB8AC3E}">
        <p14:creationId xmlns:p14="http://schemas.microsoft.com/office/powerpoint/2010/main" val="1611300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4E430-71BA-DB33-F867-CD80F5D69ED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7A71C33-CA4E-A8F4-89B8-4AA5EEB9ADD4}"/>
              </a:ext>
            </a:extLst>
          </p:cNvPr>
          <p:cNvSpPr>
            <a:spLocks noGrp="1"/>
          </p:cNvSpPr>
          <p:nvPr>
            <p:ph type="title"/>
          </p:nvPr>
        </p:nvSpPr>
        <p:spPr>
          <a:xfrm>
            <a:off x="3011281" y="838201"/>
            <a:ext cx="6169438" cy="615553"/>
          </a:xfrm>
        </p:spPr>
        <p:txBody>
          <a:bodyPr>
            <a:normAutofit fontScale="90000"/>
          </a:bodyPr>
          <a:lstStyle/>
          <a:p>
            <a:pPr algn="ctr">
              <a:defRPr/>
            </a:pPr>
            <a:r>
              <a:rPr lang="fr-CA" sz="4000" b="1" dirty="0">
                <a:latin typeface="+mn-lt"/>
              </a:rPr>
              <a:t>Vos Questions ?</a:t>
            </a:r>
            <a:endParaRPr lang="fr-FR" sz="4000" b="1" dirty="0">
              <a:latin typeface="+mn-lt"/>
            </a:endParaRPr>
          </a:p>
        </p:txBody>
      </p:sp>
      <p:pic>
        <p:nvPicPr>
          <p:cNvPr id="63493" name="Image 7">
            <a:extLst>
              <a:ext uri="{FF2B5EF4-FFF2-40B4-BE49-F238E27FC236}">
                <a16:creationId xmlns:a16="http://schemas.microsoft.com/office/drawing/2014/main" id="{27B1A60D-ADC6-9B8E-1F7C-F4C8901781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1816" y="1688197"/>
            <a:ext cx="6153604" cy="426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contenu 1">
            <a:extLst>
              <a:ext uri="{FF2B5EF4-FFF2-40B4-BE49-F238E27FC236}">
                <a16:creationId xmlns:a16="http://schemas.microsoft.com/office/drawing/2014/main" id="{4C0CD762-B922-616A-B4D6-9F69AB21E0BF}"/>
              </a:ext>
            </a:extLst>
          </p:cNvPr>
          <p:cNvSpPr txBox="1"/>
          <p:nvPr/>
        </p:nvSpPr>
        <p:spPr>
          <a:xfrm>
            <a:off x="0" y="-1565"/>
            <a:ext cx="12192000" cy="500137"/>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lvl="0"/>
            <a:endParaRPr lang="fr-FR" sz="2800" dirty="0">
              <a:solidFill>
                <a:schemeClr val="bg1"/>
              </a:solidFill>
              <a:latin typeface="Century Gothic" panose="020B0502020202020204" pitchFamily="34" charset="0"/>
            </a:endParaRPr>
          </a:p>
        </p:txBody>
      </p:sp>
      <p:sp>
        <p:nvSpPr>
          <p:cNvPr id="4" name="Espace réservé du numéro de diapositive 3">
            <a:extLst>
              <a:ext uri="{FF2B5EF4-FFF2-40B4-BE49-F238E27FC236}">
                <a16:creationId xmlns:a16="http://schemas.microsoft.com/office/drawing/2014/main" id="{09AF6650-4CB6-6645-4F52-5402E05A724A}"/>
              </a:ext>
            </a:extLst>
          </p:cNvPr>
          <p:cNvSpPr>
            <a:spLocks noGrp="1"/>
          </p:cNvSpPr>
          <p:nvPr>
            <p:ph type="sldNum" sz="quarter" idx="12"/>
          </p:nvPr>
        </p:nvSpPr>
        <p:spPr>
          <a:xfrm>
            <a:off x="9180719" y="6588312"/>
            <a:ext cx="2743200" cy="138499"/>
          </a:xfrm>
        </p:spPr>
        <p:txBody>
          <a:bodyPr/>
          <a:lstStyle/>
          <a:p>
            <a:pPr>
              <a:defRPr/>
            </a:pPr>
            <a:fld id="{B5E09269-489A-4AFA-A7A2-6D2B32B89793}" type="slidenum">
              <a:rPr lang="fr-FR" altLang="fr-FR" smtClean="0"/>
              <a:pPr>
                <a:defRPr/>
              </a:pPr>
              <a:t>35</a:t>
            </a:fld>
            <a:endParaRPr lang="fr-FR" altLang="fr-FR"/>
          </a:p>
        </p:txBody>
      </p:sp>
    </p:spTree>
    <p:extLst>
      <p:ext uri="{BB962C8B-B14F-4D97-AF65-F5344CB8AC3E}">
        <p14:creationId xmlns:p14="http://schemas.microsoft.com/office/powerpoint/2010/main" val="11699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44988" y="3666045"/>
            <a:ext cx="2502032" cy="365100"/>
          </a:xfrm>
          <a:prstGeom prst="rect">
            <a:avLst/>
          </a:prstGeom>
        </p:spPr>
        <p:txBody>
          <a:bodyPr wrap="none">
            <a:spAutoFit/>
          </a:bodyPr>
          <a:lstStyle/>
          <a:p>
            <a:pPr algn="ctr">
              <a:lnSpc>
                <a:spcPct val="107000"/>
              </a:lnSpc>
              <a:spcAft>
                <a:spcPts val="600"/>
              </a:spcAft>
              <a:defRPr/>
            </a:pPr>
            <a:r>
              <a:rPr lang="fr-CA" dirty="0">
                <a:latin typeface="Arial Rounded MT Bold" panose="020F0704030504030204" pitchFamily="34" charset="0"/>
                <a:ea typeface="Calibri" panose="020F0502020204030204" pitchFamily="34" charset="0"/>
                <a:cs typeface="Times New Roman" panose="02020603050405020304" pitchFamily="18" charset="0"/>
              </a:rPr>
              <a:t>ARC – Inès DAMMAK</a:t>
            </a:r>
            <a:endParaRPr lang="fr-FR"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178557" y="4547996"/>
            <a:ext cx="6096000" cy="1677382"/>
          </a:xfrm>
          <a:prstGeom prst="rect">
            <a:avLst/>
          </a:prstGeom>
        </p:spPr>
        <p:txBody>
          <a:bodyPr>
            <a:spAutoFit/>
          </a:bodyPr>
          <a:lstStyle/>
          <a:p>
            <a:pPr algn="ctr">
              <a:buNone/>
            </a:pPr>
            <a:r>
              <a:rPr lang="fr-FR" dirty="0"/>
              <a:t>Merci pour votre attention !</a:t>
            </a:r>
          </a:p>
          <a:p>
            <a:pPr algn="ctr">
              <a:buNone/>
            </a:pPr>
            <a:endParaRPr lang="fr-CA" sz="1400" b="1" dirty="0">
              <a:solidFill>
                <a:srgbClr val="002060"/>
              </a:solidFill>
            </a:endParaRPr>
          </a:p>
          <a:p>
            <a:pPr algn="ctr" defTabSz="342737"/>
            <a:r>
              <a:rPr lang="fr-FR" b="1" dirty="0">
                <a:solidFill>
                  <a:prstClr val="black"/>
                </a:solidFill>
              </a:rPr>
              <a:t>Pour toute question, contactez-nous :</a:t>
            </a:r>
          </a:p>
          <a:p>
            <a:pPr algn="ctr" defTabSz="342737"/>
            <a:r>
              <a:rPr lang="fr-FR" b="1" dirty="0">
                <a:solidFill>
                  <a:prstClr val="black"/>
                </a:solidFill>
                <a:hlinkClick r:id="rId3"/>
              </a:rPr>
              <a:t>Ines.dammak@arc-copro.fr</a:t>
            </a:r>
            <a:r>
              <a:rPr lang="fr-FR" b="1" dirty="0">
                <a:solidFill>
                  <a:prstClr val="black"/>
                </a:solidFill>
              </a:rPr>
              <a:t> </a:t>
            </a:r>
          </a:p>
          <a:p>
            <a:pPr algn="ctr">
              <a:buNone/>
            </a:pPr>
            <a:endParaRPr lang="fr-CA" sz="1400" b="1" dirty="0">
              <a:solidFill>
                <a:srgbClr val="002060"/>
              </a:solidFill>
            </a:endParaRPr>
          </a:p>
          <a:p>
            <a:pPr algn="ctr">
              <a:spcBef>
                <a:spcPct val="0"/>
              </a:spcBef>
              <a:buNone/>
              <a:defRPr/>
            </a:pPr>
            <a:r>
              <a:rPr lang="fr-FR" altLang="fr-FR" sz="1050" b="1" dirty="0">
                <a:ea typeface="Batang" panose="02030600000101010101" pitchFamily="18" charset="-127"/>
                <a:cs typeface="Arial" panose="020B0604020202020204" pitchFamily="34" charset="0"/>
              </a:rPr>
              <a:t>Ce support de formation est la propriété de l’ARC. </a:t>
            </a:r>
          </a:p>
          <a:p>
            <a:pPr algn="ctr">
              <a:spcBef>
                <a:spcPct val="0"/>
              </a:spcBef>
              <a:buNone/>
              <a:defRPr/>
            </a:pPr>
            <a:r>
              <a:rPr lang="fr-FR" altLang="fr-FR" sz="1050" b="1" dirty="0">
                <a:ea typeface="Batang" panose="02030600000101010101" pitchFamily="18" charset="-127"/>
                <a:cs typeface="Arial" panose="020B0604020202020204" pitchFamily="34" charset="0"/>
              </a:rPr>
              <a:t>Toute reproduction est interdite sans l’accord de l’ARC. </a:t>
            </a:r>
          </a:p>
        </p:txBody>
      </p:sp>
      <p:sp>
        <p:nvSpPr>
          <p:cNvPr id="10" name="Espace réservé du contenu 1"/>
          <p:cNvSpPr txBox="1"/>
          <p:nvPr/>
        </p:nvSpPr>
        <p:spPr>
          <a:xfrm>
            <a:off x="0" y="-1565"/>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 </a:t>
            </a:r>
          </a:p>
        </p:txBody>
      </p:sp>
      <p:sp>
        <p:nvSpPr>
          <p:cNvPr id="12" name="ZoneTexte 11"/>
          <p:cNvSpPr txBox="1"/>
          <p:nvPr/>
        </p:nvSpPr>
        <p:spPr>
          <a:xfrm>
            <a:off x="4242216" y="37370"/>
            <a:ext cx="3968683" cy="369332"/>
          </a:xfrm>
          <a:prstGeom prst="rect">
            <a:avLst/>
          </a:prstGeom>
          <a:noFill/>
        </p:spPr>
        <p:txBody>
          <a:bodyPr wrap="square" rtlCol="0">
            <a:spAutoFit/>
          </a:bodyPr>
          <a:lstStyle/>
          <a:p>
            <a:r>
              <a:rPr lang="fr-FR" b="1" dirty="0">
                <a:solidFill>
                  <a:schemeClr val="bg1"/>
                </a:solidFill>
                <a:latin typeface="Century Gothic" panose="020B0502020202020204" pitchFamily="34" charset="0"/>
              </a:rPr>
              <a:t>Questions des copropriétaires </a:t>
            </a:r>
          </a:p>
        </p:txBody>
      </p:sp>
      <p:pic>
        <p:nvPicPr>
          <p:cNvPr id="2" name="Image 1"/>
          <p:cNvPicPr>
            <a:picLocks noChangeAspect="1"/>
          </p:cNvPicPr>
          <p:nvPr/>
        </p:nvPicPr>
        <p:blipFill>
          <a:blip r:embed="rId4"/>
          <a:stretch>
            <a:fillRect/>
          </a:stretch>
        </p:blipFill>
        <p:spPr>
          <a:xfrm>
            <a:off x="4096883" y="1092423"/>
            <a:ext cx="3888274" cy="2177433"/>
          </a:xfrm>
          <a:prstGeom prst="rect">
            <a:avLst/>
          </a:prstGeom>
        </p:spPr>
      </p:pic>
      <p:sp>
        <p:nvSpPr>
          <p:cNvPr id="11" name="Espace réservé du numéro de diapositive 10">
            <a:extLst>
              <a:ext uri="{FF2B5EF4-FFF2-40B4-BE49-F238E27FC236}">
                <a16:creationId xmlns:a16="http://schemas.microsoft.com/office/drawing/2014/main" id="{FCB6FB94-900C-126B-F438-2F0332EF7AD1}"/>
              </a:ext>
            </a:extLst>
          </p:cNvPr>
          <p:cNvSpPr>
            <a:spLocks noGrp="1"/>
          </p:cNvSpPr>
          <p:nvPr>
            <p:ph type="sldNum" sz="quarter" idx="12"/>
          </p:nvPr>
        </p:nvSpPr>
        <p:spPr/>
        <p:txBody>
          <a:bodyPr/>
          <a:lstStyle/>
          <a:p>
            <a:fld id="{524F4E30-4F36-4098-97E2-E1F6D838FDE3}" type="slidenum">
              <a:rPr lang="fr-FR" smtClean="0"/>
              <a:t>36</a:t>
            </a:fld>
            <a:endParaRPr lang="fr-FR"/>
          </a:p>
        </p:txBody>
      </p:sp>
    </p:spTree>
    <p:extLst>
      <p:ext uri="{BB962C8B-B14F-4D97-AF65-F5344CB8AC3E}">
        <p14:creationId xmlns:p14="http://schemas.microsoft.com/office/powerpoint/2010/main" val="34397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7D690-4E18-9C27-908E-B08263E7D7BC}"/>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E4725A7D-9F16-75AA-D7C8-A8BB7DFF9F4E}"/>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I. Introduction</a:t>
            </a:r>
          </a:p>
        </p:txBody>
      </p:sp>
      <p:sp>
        <p:nvSpPr>
          <p:cNvPr id="6" name="Espace réservé du numéro de diapositive 5">
            <a:extLst>
              <a:ext uri="{FF2B5EF4-FFF2-40B4-BE49-F238E27FC236}">
                <a16:creationId xmlns:a16="http://schemas.microsoft.com/office/drawing/2014/main" id="{9CAF5408-856C-5484-DB3D-E96C89B6D4C0}"/>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4</a:t>
            </a:fld>
            <a:endParaRPr lang="fr-FR" dirty="0"/>
          </a:p>
        </p:txBody>
      </p:sp>
      <p:pic>
        <p:nvPicPr>
          <p:cNvPr id="4" name="Image 3">
            <a:extLst>
              <a:ext uri="{FF2B5EF4-FFF2-40B4-BE49-F238E27FC236}">
                <a16:creationId xmlns:a16="http://schemas.microsoft.com/office/drawing/2014/main" id="{CE4208DD-DE39-C93F-1D19-02E8796F24E3}"/>
              </a:ext>
            </a:extLst>
          </p:cNvPr>
          <p:cNvPicPr>
            <a:picLocks noChangeAspect="1"/>
          </p:cNvPicPr>
          <p:nvPr/>
        </p:nvPicPr>
        <p:blipFill>
          <a:blip r:embed="rId3"/>
          <a:stretch>
            <a:fillRect/>
          </a:stretch>
        </p:blipFill>
        <p:spPr>
          <a:xfrm>
            <a:off x="772998" y="759255"/>
            <a:ext cx="11156647" cy="5364945"/>
          </a:xfrm>
          <a:prstGeom prst="rect">
            <a:avLst/>
          </a:prstGeom>
        </p:spPr>
      </p:pic>
    </p:spTree>
    <p:extLst>
      <p:ext uri="{BB962C8B-B14F-4D97-AF65-F5344CB8AC3E}">
        <p14:creationId xmlns:p14="http://schemas.microsoft.com/office/powerpoint/2010/main" val="3436569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3175F-331C-79A6-F674-5FD373B3BB0F}"/>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AE28E8F9-A55A-AF61-608B-6934E4EEB17B}"/>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I. Introduction</a:t>
            </a:r>
          </a:p>
        </p:txBody>
      </p:sp>
      <p:sp>
        <p:nvSpPr>
          <p:cNvPr id="6" name="Espace réservé du numéro de diapositive 5">
            <a:extLst>
              <a:ext uri="{FF2B5EF4-FFF2-40B4-BE49-F238E27FC236}">
                <a16:creationId xmlns:a16="http://schemas.microsoft.com/office/drawing/2014/main" id="{1E4A5CD4-F7E2-31DA-FF5A-21B1EF09215B}"/>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5</a:t>
            </a:fld>
            <a:endParaRPr lang="fr-FR" dirty="0"/>
          </a:p>
        </p:txBody>
      </p:sp>
      <p:sp>
        <p:nvSpPr>
          <p:cNvPr id="4" name="ZoneTexte 3">
            <a:extLst>
              <a:ext uri="{FF2B5EF4-FFF2-40B4-BE49-F238E27FC236}">
                <a16:creationId xmlns:a16="http://schemas.microsoft.com/office/drawing/2014/main" id="{560F5772-495F-27D0-19C9-E717C6C93DE6}"/>
              </a:ext>
            </a:extLst>
          </p:cNvPr>
          <p:cNvSpPr txBox="1"/>
          <p:nvPr/>
        </p:nvSpPr>
        <p:spPr>
          <a:xfrm>
            <a:off x="3860970" y="750389"/>
            <a:ext cx="4123245" cy="461665"/>
          </a:xfrm>
          <a:prstGeom prst="rect">
            <a:avLst/>
          </a:prstGeom>
          <a:noFill/>
        </p:spPr>
        <p:txBody>
          <a:bodyPr wrap="none" rtlCol="0">
            <a:spAutoFit/>
          </a:bodyPr>
          <a:lstStyle/>
          <a:p>
            <a:r>
              <a:rPr lang="fr-FR" sz="2400" b="1" dirty="0">
                <a:solidFill>
                  <a:schemeClr val="accent6">
                    <a:lumMod val="60000"/>
                    <a:lumOff val="40000"/>
                  </a:schemeClr>
                </a:solidFill>
                <a:latin typeface="Century Gothic" panose="020B0502020202020204" pitchFamily="34" charset="0"/>
              </a:rPr>
              <a:t>Le rôle du conseil syndical</a:t>
            </a:r>
          </a:p>
        </p:txBody>
      </p:sp>
      <p:sp>
        <p:nvSpPr>
          <p:cNvPr id="5" name="ZoneTexte 4">
            <a:extLst>
              <a:ext uri="{FF2B5EF4-FFF2-40B4-BE49-F238E27FC236}">
                <a16:creationId xmlns:a16="http://schemas.microsoft.com/office/drawing/2014/main" id="{16B34CE7-16CB-D149-93A6-799BC2F4973D}"/>
              </a:ext>
            </a:extLst>
          </p:cNvPr>
          <p:cNvSpPr txBox="1"/>
          <p:nvPr/>
        </p:nvSpPr>
        <p:spPr>
          <a:xfrm>
            <a:off x="539733" y="1480572"/>
            <a:ext cx="3547075" cy="4339650"/>
          </a:xfrm>
          <a:prstGeom prst="rect">
            <a:avLst/>
          </a:prstGeom>
          <a:noFill/>
          <a:ln>
            <a:solidFill>
              <a:schemeClr val="tx1"/>
            </a:solidFill>
          </a:ln>
        </p:spPr>
        <p:txBody>
          <a:bodyPr wrap="square" rtlCol="0">
            <a:spAutoFit/>
          </a:bodyPr>
          <a:lstStyle/>
          <a:p>
            <a:r>
              <a:rPr lang="fr-FR" b="1" dirty="0">
                <a:solidFill>
                  <a:schemeClr val="accent6">
                    <a:lumMod val="75000"/>
                  </a:schemeClr>
                </a:solidFill>
                <a:latin typeface="Century Gothic" panose="020B0502020202020204" pitchFamily="34" charset="0"/>
              </a:rPr>
              <a:t>Rôle du conseil syndical</a:t>
            </a:r>
            <a:br>
              <a:rPr lang="fr-FR" b="1" dirty="0">
                <a:solidFill>
                  <a:schemeClr val="accent6">
                    <a:lumMod val="75000"/>
                  </a:schemeClr>
                </a:solidFill>
                <a:latin typeface="Century Gothic" panose="020B0502020202020204" pitchFamily="34" charset="0"/>
              </a:rPr>
            </a:br>
            <a:endParaRPr lang="fr-FR" b="1" dirty="0">
              <a:solidFill>
                <a:schemeClr val="accent6">
                  <a:lumMod val="75000"/>
                </a:schemeClr>
              </a:solidFill>
              <a:latin typeface="Century Gothic" panose="020B0502020202020204" pitchFamily="34" charset="0"/>
            </a:endParaRPr>
          </a:p>
          <a:p>
            <a:r>
              <a:rPr lang="fr-FR" dirty="0">
                <a:latin typeface="Century Gothic" panose="020B0502020202020204" pitchFamily="34" charset="0"/>
              </a:rPr>
              <a:t>Le conseil syndical </a:t>
            </a:r>
            <a:r>
              <a:rPr lang="fr-FR" b="1" dirty="0">
                <a:latin typeface="Century Gothic" panose="020B0502020202020204" pitchFamily="34" charset="0"/>
              </a:rPr>
              <a:t>contrôle et assiste le syndic dans la gestion de la copropriété.</a:t>
            </a:r>
            <a:br>
              <a:rPr lang="fr-FR" dirty="0">
                <a:latin typeface="Century Gothic" panose="020B0502020202020204" pitchFamily="34" charset="0"/>
              </a:rPr>
            </a:br>
            <a:r>
              <a:rPr lang="fr-FR" dirty="0">
                <a:latin typeface="Century Gothic" panose="020B0502020202020204" pitchFamily="34" charset="0"/>
              </a:rPr>
              <a:t>Il contrôle notamment la </a:t>
            </a:r>
            <a:r>
              <a:rPr lang="fr-FR" b="1" dirty="0">
                <a:latin typeface="Century Gothic" panose="020B0502020202020204" pitchFamily="34" charset="0"/>
              </a:rPr>
              <a:t>comptabilité, la répartition des dépenses</a:t>
            </a:r>
            <a:r>
              <a:rPr lang="fr-FR" dirty="0">
                <a:latin typeface="Century Gothic" panose="020B0502020202020204" pitchFamily="34" charset="0"/>
              </a:rPr>
              <a:t> et les </a:t>
            </a:r>
            <a:r>
              <a:rPr lang="fr-FR" b="1" dirty="0">
                <a:latin typeface="Century Gothic" panose="020B0502020202020204" pitchFamily="34" charset="0"/>
              </a:rPr>
              <a:t>marchés conclus</a:t>
            </a:r>
            <a:r>
              <a:rPr lang="fr-FR" dirty="0">
                <a:latin typeface="Century Gothic" panose="020B0502020202020204" pitchFamily="34" charset="0"/>
              </a:rPr>
              <a:t> par le syndic.</a:t>
            </a:r>
            <a:br>
              <a:rPr lang="fr-FR" dirty="0">
                <a:latin typeface="Century Gothic" panose="020B0502020202020204" pitchFamily="34" charset="0"/>
              </a:rPr>
            </a:br>
            <a:r>
              <a:rPr lang="fr-FR" sz="1400" i="1" dirty="0">
                <a:solidFill>
                  <a:schemeClr val="bg1">
                    <a:lumMod val="50000"/>
                  </a:schemeClr>
                </a:solidFill>
                <a:latin typeface="Century Gothic" panose="020B0502020202020204" pitchFamily="34" charset="0"/>
              </a:rPr>
              <a:t>(Article 26 du décret du 17 mars 1967)</a:t>
            </a:r>
            <a:br>
              <a:rPr lang="fr-FR" sz="1400" i="1" dirty="0">
                <a:solidFill>
                  <a:schemeClr val="bg1">
                    <a:lumMod val="50000"/>
                  </a:schemeClr>
                </a:solidFill>
                <a:latin typeface="Century Gothic" panose="020B0502020202020204" pitchFamily="34" charset="0"/>
              </a:rPr>
            </a:br>
            <a:endParaRPr lang="fr-FR" sz="1400" dirty="0">
              <a:solidFill>
                <a:schemeClr val="bg1">
                  <a:lumMod val="50000"/>
                </a:schemeClr>
              </a:solidFill>
              <a:latin typeface="Century Gothic" panose="020B0502020202020204" pitchFamily="34" charset="0"/>
            </a:endParaRPr>
          </a:p>
          <a:p>
            <a:r>
              <a:rPr lang="fr-FR" dirty="0">
                <a:latin typeface="Century Gothic" panose="020B0502020202020204" pitchFamily="34" charset="0"/>
              </a:rPr>
              <a:t>💡Il doit aussi être </a:t>
            </a:r>
            <a:r>
              <a:rPr lang="fr-FR" b="1" dirty="0">
                <a:latin typeface="Century Gothic" panose="020B0502020202020204" pitchFamily="34" charset="0"/>
              </a:rPr>
              <a:t>associé à l’élaboration du budget prévisionnel.</a:t>
            </a:r>
            <a:br>
              <a:rPr lang="fr-FR" dirty="0">
                <a:latin typeface="Century Gothic" panose="020B0502020202020204" pitchFamily="34" charset="0"/>
              </a:rPr>
            </a:br>
            <a:r>
              <a:rPr lang="fr-FR" sz="1400" i="1" dirty="0">
                <a:solidFill>
                  <a:schemeClr val="bg1">
                    <a:lumMod val="50000"/>
                  </a:schemeClr>
                </a:solidFill>
                <a:latin typeface="Century Gothic" panose="020B0502020202020204" pitchFamily="34" charset="0"/>
              </a:rPr>
              <a:t>(Article 18 de la loi du 10 juillet 1965)</a:t>
            </a:r>
            <a:endParaRPr lang="fr-FR" sz="1400" dirty="0">
              <a:solidFill>
                <a:schemeClr val="bg1">
                  <a:lumMod val="50000"/>
                </a:schemeClr>
              </a:solidFill>
              <a:latin typeface="Century Gothic" panose="020B0502020202020204" pitchFamily="34" charset="0"/>
            </a:endParaRPr>
          </a:p>
          <a:p>
            <a:endParaRPr lang="fr-FR" dirty="0"/>
          </a:p>
        </p:txBody>
      </p:sp>
      <p:sp>
        <p:nvSpPr>
          <p:cNvPr id="8" name="ZoneTexte 7">
            <a:extLst>
              <a:ext uri="{FF2B5EF4-FFF2-40B4-BE49-F238E27FC236}">
                <a16:creationId xmlns:a16="http://schemas.microsoft.com/office/drawing/2014/main" id="{F5C63A27-9412-BAEC-5952-1006A41FF9D5}"/>
              </a:ext>
            </a:extLst>
          </p:cNvPr>
          <p:cNvSpPr txBox="1"/>
          <p:nvPr/>
        </p:nvSpPr>
        <p:spPr>
          <a:xfrm>
            <a:off x="4422126" y="1505396"/>
            <a:ext cx="3547075" cy="2800767"/>
          </a:xfrm>
          <a:prstGeom prst="rect">
            <a:avLst/>
          </a:prstGeom>
          <a:noFill/>
          <a:ln>
            <a:solidFill>
              <a:schemeClr val="tx1"/>
            </a:solidFill>
          </a:ln>
        </p:spPr>
        <p:txBody>
          <a:bodyPr wrap="square" rtlCol="0">
            <a:spAutoFit/>
          </a:bodyPr>
          <a:lstStyle/>
          <a:p>
            <a:r>
              <a:rPr lang="fr-FR" b="1" dirty="0">
                <a:solidFill>
                  <a:schemeClr val="accent6">
                    <a:lumMod val="75000"/>
                  </a:schemeClr>
                </a:solidFill>
                <a:latin typeface="Century Gothic" panose="020B0502020202020204" pitchFamily="34" charset="0"/>
              </a:rPr>
              <a:t> Droit de regard permanent</a:t>
            </a:r>
          </a:p>
          <a:p>
            <a:endParaRPr lang="fr-FR" b="1" dirty="0">
              <a:solidFill>
                <a:schemeClr val="accent1"/>
              </a:solidFill>
              <a:latin typeface="Century Gothic" panose="020B0502020202020204" pitchFamily="34" charset="0"/>
            </a:endParaRPr>
          </a:p>
          <a:p>
            <a:r>
              <a:rPr lang="fr-FR" dirty="0">
                <a:latin typeface="Century Gothic" panose="020B0502020202020204" pitchFamily="34" charset="0"/>
              </a:rPr>
              <a:t>Le conseil syndical peut </a:t>
            </a:r>
            <a:r>
              <a:rPr lang="fr-FR" b="1" dirty="0">
                <a:latin typeface="Century Gothic" panose="020B0502020202020204" pitchFamily="34" charset="0"/>
              </a:rPr>
              <a:t>demander à tout moment</a:t>
            </a:r>
            <a:r>
              <a:rPr lang="fr-FR" dirty="0">
                <a:latin typeface="Century Gothic" panose="020B0502020202020204" pitchFamily="34" charset="0"/>
              </a:rPr>
              <a:t> copie des documents utiles à la copropriété et </a:t>
            </a:r>
            <a:r>
              <a:rPr lang="fr-FR" b="1" dirty="0">
                <a:latin typeface="Century Gothic" panose="020B0502020202020204" pitchFamily="34" charset="0"/>
              </a:rPr>
              <a:t>examiner toutes les pièces qu’il souhaite.</a:t>
            </a:r>
            <a:br>
              <a:rPr lang="fr-FR" dirty="0">
                <a:latin typeface="Century Gothic" panose="020B0502020202020204" pitchFamily="34" charset="0"/>
              </a:rPr>
            </a:br>
            <a:r>
              <a:rPr lang="fr-FR" sz="1400" i="1" dirty="0">
                <a:solidFill>
                  <a:schemeClr val="bg1">
                    <a:lumMod val="50000"/>
                  </a:schemeClr>
                </a:solidFill>
                <a:latin typeface="Century Gothic" panose="020B0502020202020204" pitchFamily="34" charset="0"/>
              </a:rPr>
              <a:t>(Article 21 de la loi du 10 juillet 1965)</a:t>
            </a:r>
            <a:endParaRPr lang="fr-FR" dirty="0">
              <a:solidFill>
                <a:schemeClr val="bg1">
                  <a:lumMod val="50000"/>
                </a:schemeClr>
              </a:solidFill>
              <a:latin typeface="Century Gothic" panose="020B0502020202020204" pitchFamily="34" charset="0"/>
            </a:endParaRPr>
          </a:p>
          <a:p>
            <a:endParaRPr lang="fr-FR" dirty="0"/>
          </a:p>
        </p:txBody>
      </p:sp>
      <p:sp>
        <p:nvSpPr>
          <p:cNvPr id="9" name="ZoneTexte 8">
            <a:extLst>
              <a:ext uri="{FF2B5EF4-FFF2-40B4-BE49-F238E27FC236}">
                <a16:creationId xmlns:a16="http://schemas.microsoft.com/office/drawing/2014/main" id="{744CA225-A968-8C9F-5C2A-618B923C85D7}"/>
              </a:ext>
            </a:extLst>
          </p:cNvPr>
          <p:cNvSpPr txBox="1"/>
          <p:nvPr/>
        </p:nvSpPr>
        <p:spPr>
          <a:xfrm>
            <a:off x="8238931" y="1505396"/>
            <a:ext cx="3620277" cy="4185761"/>
          </a:xfrm>
          <a:prstGeom prst="rect">
            <a:avLst/>
          </a:prstGeom>
          <a:noFill/>
          <a:ln>
            <a:solidFill>
              <a:schemeClr val="tx1"/>
            </a:solidFill>
          </a:ln>
        </p:spPr>
        <p:txBody>
          <a:bodyPr wrap="square" rtlCol="0">
            <a:spAutoFit/>
          </a:bodyPr>
          <a:lstStyle/>
          <a:p>
            <a:r>
              <a:rPr lang="fr-FR" b="1" dirty="0">
                <a:solidFill>
                  <a:schemeClr val="accent6">
                    <a:lumMod val="75000"/>
                  </a:schemeClr>
                </a:solidFill>
                <a:latin typeface="Century Gothic" panose="020B0502020202020204" pitchFamily="34" charset="0"/>
              </a:rPr>
              <a:t>Pénalités en cas de retard</a:t>
            </a:r>
          </a:p>
          <a:p>
            <a:endParaRPr lang="fr-FR" b="1" dirty="0">
              <a:solidFill>
                <a:schemeClr val="accent1"/>
              </a:solidFill>
              <a:latin typeface="Century Gothic" panose="020B0502020202020204" pitchFamily="34" charset="0"/>
            </a:endParaRPr>
          </a:p>
          <a:p>
            <a:r>
              <a:rPr lang="fr-FR" dirty="0">
                <a:latin typeface="Century Gothic" panose="020B0502020202020204" pitchFamily="34" charset="0"/>
              </a:rPr>
              <a:t>Si le syndic ne transmet pas les documents dans un délai d’un mois :</a:t>
            </a:r>
            <a:br>
              <a:rPr lang="fr-FR" dirty="0">
                <a:latin typeface="Century Gothic" panose="020B0502020202020204" pitchFamily="34" charset="0"/>
              </a:rPr>
            </a:br>
            <a:r>
              <a:rPr lang="fr-FR" dirty="0">
                <a:latin typeface="Century Gothic" panose="020B0502020202020204" pitchFamily="34" charset="0"/>
              </a:rPr>
              <a:t>💶 </a:t>
            </a:r>
            <a:r>
              <a:rPr lang="fr-FR" b="1" dirty="0">
                <a:latin typeface="Century Gothic" panose="020B0502020202020204" pitchFamily="34" charset="0"/>
              </a:rPr>
              <a:t>Pénalité minimale : 15 € par jour de retard</a:t>
            </a:r>
            <a:r>
              <a:rPr lang="fr-FR" dirty="0">
                <a:latin typeface="Century Gothic" panose="020B0502020202020204" pitchFamily="34" charset="0"/>
              </a:rPr>
              <a:t> (au profit du syndicat).</a:t>
            </a:r>
            <a:br>
              <a:rPr lang="fr-FR" dirty="0">
                <a:latin typeface="Century Gothic" panose="020B0502020202020204" pitchFamily="34" charset="0"/>
              </a:rPr>
            </a:br>
            <a:r>
              <a:rPr lang="fr-FR" dirty="0">
                <a:latin typeface="Century Gothic" panose="020B0502020202020204" pitchFamily="34" charset="0"/>
              </a:rPr>
              <a:t>Ces pénalités sont </a:t>
            </a:r>
            <a:r>
              <a:rPr lang="fr-FR" b="1" dirty="0">
                <a:latin typeface="Century Gothic" panose="020B0502020202020204" pitchFamily="34" charset="0"/>
              </a:rPr>
              <a:t>déduites de la rémunération du syndic</a:t>
            </a:r>
            <a:br>
              <a:rPr lang="fr-FR" dirty="0">
                <a:latin typeface="Century Gothic" panose="020B0502020202020204" pitchFamily="34" charset="0"/>
              </a:rPr>
            </a:br>
            <a:r>
              <a:rPr lang="fr-FR" dirty="0">
                <a:latin typeface="Century Gothic" panose="020B0502020202020204" pitchFamily="34" charset="0"/>
              </a:rPr>
              <a:t>lors de la clôture des comptes et de leur approbation en Assemblé générale.</a:t>
            </a:r>
          </a:p>
          <a:p>
            <a:r>
              <a:rPr lang="fr-FR" sz="1400" i="1" dirty="0">
                <a:solidFill>
                  <a:schemeClr val="bg1">
                    <a:lumMod val="50000"/>
                  </a:schemeClr>
                </a:solidFill>
                <a:latin typeface="Century Gothic" panose="020B0502020202020204" pitchFamily="34" charset="0"/>
              </a:rPr>
              <a:t>(Article 21 de la loi du 10 juillet 1965)</a:t>
            </a:r>
            <a:endParaRPr lang="fr-FR" sz="1400" dirty="0">
              <a:latin typeface="Century Gothic" panose="020B0502020202020204" pitchFamily="34" charset="0"/>
            </a:endParaRPr>
          </a:p>
          <a:p>
            <a:endParaRPr lang="fr-FR" dirty="0">
              <a:latin typeface="Century Gothic" panose="020B0502020202020204" pitchFamily="34" charset="0"/>
            </a:endParaRPr>
          </a:p>
        </p:txBody>
      </p:sp>
    </p:spTree>
    <p:extLst>
      <p:ext uri="{BB962C8B-B14F-4D97-AF65-F5344CB8AC3E}">
        <p14:creationId xmlns:p14="http://schemas.microsoft.com/office/powerpoint/2010/main" val="438122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399DB-ACB3-1723-2F4C-CD20597E90D4}"/>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2B63BB60-E6C6-AC58-D0F0-2B67249B7CE7}"/>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I. Introduction</a:t>
            </a:r>
          </a:p>
        </p:txBody>
      </p:sp>
      <p:sp>
        <p:nvSpPr>
          <p:cNvPr id="6" name="Espace réservé du numéro de diapositive 5">
            <a:extLst>
              <a:ext uri="{FF2B5EF4-FFF2-40B4-BE49-F238E27FC236}">
                <a16:creationId xmlns:a16="http://schemas.microsoft.com/office/drawing/2014/main" id="{477DCB2B-8A09-59AF-01CB-29FC47601F1A}"/>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6</a:t>
            </a:fld>
            <a:endParaRPr lang="fr-FR" dirty="0"/>
          </a:p>
        </p:txBody>
      </p:sp>
      <p:sp>
        <p:nvSpPr>
          <p:cNvPr id="4" name="ZoneTexte 3">
            <a:extLst>
              <a:ext uri="{FF2B5EF4-FFF2-40B4-BE49-F238E27FC236}">
                <a16:creationId xmlns:a16="http://schemas.microsoft.com/office/drawing/2014/main" id="{E83CA489-AA7B-539A-F71F-1518871A08F3}"/>
              </a:ext>
            </a:extLst>
          </p:cNvPr>
          <p:cNvSpPr txBox="1"/>
          <p:nvPr/>
        </p:nvSpPr>
        <p:spPr>
          <a:xfrm>
            <a:off x="1490143" y="795219"/>
            <a:ext cx="9908482" cy="461665"/>
          </a:xfrm>
          <a:prstGeom prst="rect">
            <a:avLst/>
          </a:prstGeom>
          <a:noFill/>
        </p:spPr>
        <p:txBody>
          <a:bodyPr wrap="none" rtlCol="0">
            <a:spAutoFit/>
          </a:bodyPr>
          <a:lstStyle/>
          <a:p>
            <a:r>
              <a:rPr lang="fr-FR" sz="2400" b="1" dirty="0">
                <a:solidFill>
                  <a:schemeClr val="accent6">
                    <a:lumMod val="75000"/>
                  </a:schemeClr>
                </a:solidFill>
                <a:latin typeface="Century Gothic" panose="020B0502020202020204" pitchFamily="34" charset="0"/>
              </a:rPr>
              <a:t>Conséquence d’un binôme syndic/conseil syndical non impliqué</a:t>
            </a:r>
          </a:p>
        </p:txBody>
      </p:sp>
      <p:sp>
        <p:nvSpPr>
          <p:cNvPr id="8" name="ZoneTexte 7">
            <a:extLst>
              <a:ext uri="{FF2B5EF4-FFF2-40B4-BE49-F238E27FC236}">
                <a16:creationId xmlns:a16="http://schemas.microsoft.com/office/drawing/2014/main" id="{95CAD238-B67C-7F9C-6D72-2B84DB0B7E5E}"/>
              </a:ext>
            </a:extLst>
          </p:cNvPr>
          <p:cNvSpPr txBox="1"/>
          <p:nvPr/>
        </p:nvSpPr>
        <p:spPr>
          <a:xfrm>
            <a:off x="426875" y="1595055"/>
            <a:ext cx="4462365" cy="1600438"/>
          </a:xfrm>
          <a:prstGeom prst="rect">
            <a:avLst/>
          </a:prstGeom>
          <a:solidFill>
            <a:schemeClr val="accent4">
              <a:lumMod val="20000"/>
              <a:lumOff val="80000"/>
            </a:schemeClr>
          </a:solidFill>
          <a:ln>
            <a:solidFill>
              <a:schemeClr val="tx1"/>
            </a:solidFill>
          </a:ln>
        </p:spPr>
        <p:txBody>
          <a:bodyPr wrap="square">
            <a:spAutoFit/>
          </a:bodyPr>
          <a:lstStyle/>
          <a:p>
            <a:r>
              <a:rPr lang="fr-FR" sz="1400" dirty="0"/>
              <a:t>🧭 </a:t>
            </a:r>
            <a:r>
              <a:rPr lang="fr-FR" sz="1400" b="1" dirty="0"/>
              <a:t>Gouvernance</a:t>
            </a:r>
          </a:p>
          <a:p>
            <a:pPr marL="285750" indent="-285750">
              <a:buFont typeface="Arial" panose="020B0604020202020204" pitchFamily="34" charset="0"/>
              <a:buChar char="•"/>
            </a:pPr>
            <a:r>
              <a:rPr lang="fr-FR" sz="1400" dirty="0"/>
              <a:t>Partenariat syndic/CS faible</a:t>
            </a:r>
          </a:p>
          <a:p>
            <a:pPr marL="285750" indent="-285750">
              <a:buFont typeface="Arial" panose="020B0604020202020204" pitchFamily="34" charset="0"/>
              <a:buChar char="•"/>
            </a:pPr>
            <a:r>
              <a:rPr lang="fr-FR" sz="1400" dirty="0"/>
              <a:t>Peu de réunions de suivi</a:t>
            </a:r>
          </a:p>
          <a:p>
            <a:pPr marL="285750" indent="-285750">
              <a:buFont typeface="Arial" panose="020B0604020202020204" pitchFamily="34" charset="0"/>
              <a:buChar char="•"/>
            </a:pPr>
            <a:r>
              <a:rPr lang="fr-FR" sz="1400" dirty="0"/>
              <a:t>Aucune concertation sur l’établissement du budget prévisionnel ou de l’ordre du jour</a:t>
            </a:r>
          </a:p>
          <a:p>
            <a:pPr marL="285750" indent="-285750">
              <a:buFont typeface="Arial" panose="020B0604020202020204" pitchFamily="34" charset="0"/>
              <a:buChar char="•"/>
            </a:pPr>
            <a:r>
              <a:rPr lang="fr-FR" sz="1400" dirty="0"/>
              <a:t>Absence de recouvrement par le syndic et de suivi des impayés par le conseil syndical</a:t>
            </a:r>
            <a:endParaRPr lang="fr-FR" dirty="0"/>
          </a:p>
        </p:txBody>
      </p:sp>
      <p:sp>
        <p:nvSpPr>
          <p:cNvPr id="11" name="ZoneTexte 10">
            <a:extLst>
              <a:ext uri="{FF2B5EF4-FFF2-40B4-BE49-F238E27FC236}">
                <a16:creationId xmlns:a16="http://schemas.microsoft.com/office/drawing/2014/main" id="{A6FC2B64-0475-5EFB-7120-1DDF7B432135}"/>
              </a:ext>
            </a:extLst>
          </p:cNvPr>
          <p:cNvSpPr txBox="1"/>
          <p:nvPr/>
        </p:nvSpPr>
        <p:spPr>
          <a:xfrm>
            <a:off x="5493398" y="1595055"/>
            <a:ext cx="6097554" cy="2462213"/>
          </a:xfrm>
          <a:prstGeom prst="rect">
            <a:avLst/>
          </a:prstGeom>
          <a:solidFill>
            <a:schemeClr val="accent1">
              <a:lumMod val="20000"/>
              <a:lumOff val="80000"/>
            </a:schemeClr>
          </a:solidFill>
          <a:ln>
            <a:solidFill>
              <a:schemeClr val="tx1"/>
            </a:solidFill>
          </a:ln>
        </p:spPr>
        <p:txBody>
          <a:bodyPr wrap="square">
            <a:spAutoFit/>
          </a:bodyPr>
          <a:lstStyle/>
          <a:p>
            <a:r>
              <a:rPr lang="fr-FR" sz="1400" dirty="0"/>
              <a:t>💰 </a:t>
            </a:r>
            <a:r>
              <a:rPr lang="fr-FR" sz="1400" b="1" dirty="0"/>
              <a:t>Gestion</a:t>
            </a:r>
          </a:p>
          <a:p>
            <a:pPr marL="285750" indent="-285750">
              <a:buFont typeface="Arial" panose="020B0604020202020204" pitchFamily="34" charset="0"/>
              <a:buChar char="•"/>
            </a:pPr>
            <a:r>
              <a:rPr lang="fr-FR" sz="1400" dirty="0"/>
              <a:t>Budget prévisionnel non adapté aux besoins réels de la copropriété</a:t>
            </a:r>
          </a:p>
          <a:p>
            <a:pPr marL="285750" indent="-285750">
              <a:buFont typeface="Arial" panose="020B0604020202020204" pitchFamily="34" charset="0"/>
              <a:buChar char="•"/>
            </a:pPr>
            <a:r>
              <a:rPr lang="fr-FR" sz="1400" dirty="0"/>
              <a:t>Niveau de charges élevé</a:t>
            </a:r>
          </a:p>
          <a:p>
            <a:pPr marL="285750" indent="-285750">
              <a:buFont typeface="Arial" panose="020B0604020202020204" pitchFamily="34" charset="0"/>
              <a:buChar char="•"/>
            </a:pPr>
            <a:r>
              <a:rPr lang="fr-FR" sz="1400" dirty="0"/>
              <a:t>Charges non maitrisées et non optimisées</a:t>
            </a:r>
          </a:p>
          <a:p>
            <a:pPr marL="285750" indent="-285750">
              <a:buFont typeface="Arial" panose="020B0604020202020204" pitchFamily="34" charset="0"/>
              <a:buChar char="•"/>
            </a:pPr>
            <a:r>
              <a:rPr lang="fr-FR" sz="1400" dirty="0"/>
              <a:t>Régularisations de charges importantes</a:t>
            </a:r>
          </a:p>
          <a:p>
            <a:pPr marL="285750" indent="-285750">
              <a:buFont typeface="Arial" panose="020B0604020202020204" pitchFamily="34" charset="0"/>
              <a:buChar char="•"/>
            </a:pPr>
            <a:r>
              <a:rPr lang="fr-FR" sz="1400" dirty="0"/>
              <a:t>Impayés importants </a:t>
            </a:r>
          </a:p>
          <a:p>
            <a:pPr marL="285750" indent="-285750">
              <a:buFont typeface="Arial" panose="020B0604020202020204" pitchFamily="34" charset="0"/>
              <a:buChar char="•"/>
            </a:pPr>
            <a:r>
              <a:rPr lang="fr-FR" sz="1400" dirty="0"/>
              <a:t>Absence de recouvrement par le syndic et de suivi des impayés par le conseil syndical</a:t>
            </a:r>
          </a:p>
          <a:p>
            <a:pPr marL="285750" indent="-285750">
              <a:buFont typeface="Arial" panose="020B0604020202020204" pitchFamily="34" charset="0"/>
              <a:buChar char="•"/>
            </a:pPr>
            <a:r>
              <a:rPr lang="fr-FR" sz="1400" dirty="0"/>
              <a:t>Créances irrécouvrables</a:t>
            </a:r>
          </a:p>
          <a:p>
            <a:pPr marL="285750" indent="-285750">
              <a:buFont typeface="Arial" panose="020B0604020202020204" pitchFamily="34" charset="0"/>
              <a:buChar char="•"/>
            </a:pPr>
            <a:r>
              <a:rPr lang="fr-FR" sz="1400" dirty="0"/>
              <a:t>Absence de stratégie d’entretien des parties communes et équipements communs</a:t>
            </a:r>
          </a:p>
        </p:txBody>
      </p:sp>
      <p:sp>
        <p:nvSpPr>
          <p:cNvPr id="13" name="ZoneTexte 12">
            <a:extLst>
              <a:ext uri="{FF2B5EF4-FFF2-40B4-BE49-F238E27FC236}">
                <a16:creationId xmlns:a16="http://schemas.microsoft.com/office/drawing/2014/main" id="{D0E6F998-A2B2-B76E-A18C-4C006D0944EF}"/>
              </a:ext>
            </a:extLst>
          </p:cNvPr>
          <p:cNvSpPr txBox="1"/>
          <p:nvPr/>
        </p:nvSpPr>
        <p:spPr>
          <a:xfrm>
            <a:off x="5493398" y="4262677"/>
            <a:ext cx="6097554" cy="2031325"/>
          </a:xfrm>
          <a:prstGeom prst="rect">
            <a:avLst/>
          </a:prstGeom>
          <a:solidFill>
            <a:schemeClr val="accent6">
              <a:lumMod val="20000"/>
              <a:lumOff val="80000"/>
            </a:schemeClr>
          </a:solidFill>
          <a:ln>
            <a:solidFill>
              <a:schemeClr val="tx1"/>
            </a:solidFill>
          </a:ln>
        </p:spPr>
        <p:txBody>
          <a:bodyPr wrap="square">
            <a:spAutoFit/>
          </a:bodyPr>
          <a:lstStyle/>
          <a:p>
            <a:r>
              <a:rPr lang="fr-FR" sz="1400" dirty="0"/>
              <a:t>💵 </a:t>
            </a:r>
            <a:r>
              <a:rPr lang="fr-FR" sz="1400" b="1" dirty="0"/>
              <a:t>Financier et social</a:t>
            </a:r>
          </a:p>
          <a:p>
            <a:pPr marL="285750" indent="-285750">
              <a:buFont typeface="Arial" panose="020B0604020202020204" pitchFamily="34" charset="0"/>
              <a:buChar char="•"/>
            </a:pPr>
            <a:r>
              <a:rPr lang="fr-FR" sz="1400" dirty="0"/>
              <a:t>Manque de trésorerie</a:t>
            </a:r>
          </a:p>
          <a:p>
            <a:pPr marL="285750" indent="-285750">
              <a:buFont typeface="Arial" panose="020B0604020202020204" pitchFamily="34" charset="0"/>
              <a:buChar char="•"/>
            </a:pPr>
            <a:r>
              <a:rPr lang="fr-FR" sz="1400" dirty="0"/>
              <a:t>Dettes fournisseurs</a:t>
            </a:r>
          </a:p>
          <a:p>
            <a:pPr marL="285750" indent="-285750">
              <a:buFont typeface="Arial" panose="020B0604020202020204" pitchFamily="34" charset="0"/>
              <a:buChar char="•"/>
            </a:pPr>
            <a:r>
              <a:rPr lang="fr-FR" sz="1400" dirty="0"/>
              <a:t>Travaux reportés</a:t>
            </a:r>
          </a:p>
          <a:p>
            <a:pPr marL="285750" indent="-285750">
              <a:buFont typeface="Arial" panose="020B0604020202020204" pitchFamily="34" charset="0"/>
              <a:buChar char="•"/>
            </a:pPr>
            <a:r>
              <a:rPr lang="fr-FR" sz="1400" dirty="0"/>
              <a:t>Perte de standing</a:t>
            </a:r>
          </a:p>
          <a:p>
            <a:pPr marL="285750" indent="-285750">
              <a:buFont typeface="Arial" panose="020B0604020202020204" pitchFamily="34" charset="0"/>
              <a:buChar char="•"/>
            </a:pPr>
            <a:r>
              <a:rPr lang="fr-FR" sz="1400" dirty="0"/>
              <a:t>Départ des copropriétaires impliqués et difficulté à constituer un conseil syndical mobilisé</a:t>
            </a:r>
          </a:p>
          <a:p>
            <a:pPr marL="285750" indent="-285750">
              <a:buFont typeface="Arial" panose="020B0604020202020204" pitchFamily="34" charset="0"/>
              <a:buChar char="•"/>
            </a:pPr>
            <a:r>
              <a:rPr lang="fr-FR" sz="1400" dirty="0"/>
              <a:t>Dégradation du bâti, des parties communes et équipements communs</a:t>
            </a:r>
          </a:p>
          <a:p>
            <a:pPr marL="285750" indent="-285750">
              <a:buFont typeface="Arial" panose="020B0604020202020204" pitchFamily="34" charset="0"/>
              <a:buChar char="•"/>
            </a:pPr>
            <a:r>
              <a:rPr lang="fr-FR" sz="1400" dirty="0"/>
              <a:t>Réparations de plus en plus fréquentes et couteuses</a:t>
            </a:r>
          </a:p>
        </p:txBody>
      </p:sp>
      <p:sp>
        <p:nvSpPr>
          <p:cNvPr id="15" name="ZoneTexte 14">
            <a:extLst>
              <a:ext uri="{FF2B5EF4-FFF2-40B4-BE49-F238E27FC236}">
                <a16:creationId xmlns:a16="http://schemas.microsoft.com/office/drawing/2014/main" id="{78B4FBD3-A320-6DD2-7EDE-0A7E453564AB}"/>
              </a:ext>
            </a:extLst>
          </p:cNvPr>
          <p:cNvSpPr txBox="1"/>
          <p:nvPr/>
        </p:nvSpPr>
        <p:spPr>
          <a:xfrm>
            <a:off x="352229" y="4333500"/>
            <a:ext cx="4537010" cy="984885"/>
          </a:xfrm>
          <a:prstGeom prst="rect">
            <a:avLst/>
          </a:prstGeom>
          <a:solidFill>
            <a:srgbClr val="FF5050"/>
          </a:solidFill>
          <a:ln>
            <a:solidFill>
              <a:schemeClr val="tx1"/>
            </a:solidFill>
          </a:ln>
        </p:spPr>
        <p:txBody>
          <a:bodyPr wrap="square">
            <a:spAutoFit/>
          </a:bodyPr>
          <a:lstStyle/>
          <a:p>
            <a:r>
              <a:rPr lang="fr-FR" sz="1600" dirty="0"/>
              <a:t>⚖️ </a:t>
            </a:r>
            <a:r>
              <a:rPr lang="fr-FR" sz="1400" b="1" dirty="0"/>
              <a:t>Juridique</a:t>
            </a:r>
          </a:p>
          <a:p>
            <a:pPr marL="285750" indent="-285750">
              <a:buFont typeface="Arial" panose="020B0604020202020204" pitchFamily="34" charset="0"/>
              <a:buChar char="•"/>
            </a:pPr>
            <a:r>
              <a:rPr lang="fr-FR" sz="1400" dirty="0"/>
              <a:t>Endettement &gt;à 15% ou 25% ➡️procédure d’alerte, ⚠️un mandataire ad hoc peut être désigné </a:t>
            </a:r>
            <a:r>
              <a:rPr lang="fr-FR" sz="1400" i="1" dirty="0"/>
              <a:t>(article 29 1 A de la loi du 10 juillet 1965)</a:t>
            </a:r>
          </a:p>
        </p:txBody>
      </p:sp>
      <p:sp>
        <p:nvSpPr>
          <p:cNvPr id="17" name="Flèche : droite 16">
            <a:extLst>
              <a:ext uri="{FF2B5EF4-FFF2-40B4-BE49-F238E27FC236}">
                <a16:creationId xmlns:a16="http://schemas.microsoft.com/office/drawing/2014/main" id="{B18C6FD2-D152-0A39-EFAD-ABF102778DE7}"/>
              </a:ext>
            </a:extLst>
          </p:cNvPr>
          <p:cNvSpPr/>
          <p:nvPr/>
        </p:nvSpPr>
        <p:spPr>
          <a:xfrm>
            <a:off x="4976714" y="2395274"/>
            <a:ext cx="429209" cy="200432"/>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8" name="Flèche : bas 17">
            <a:extLst>
              <a:ext uri="{FF2B5EF4-FFF2-40B4-BE49-F238E27FC236}">
                <a16:creationId xmlns:a16="http://schemas.microsoft.com/office/drawing/2014/main" id="{35568F7A-2A3B-BC9E-CFDA-FD1B027CD0BA}"/>
              </a:ext>
            </a:extLst>
          </p:cNvPr>
          <p:cNvSpPr/>
          <p:nvPr/>
        </p:nvSpPr>
        <p:spPr>
          <a:xfrm>
            <a:off x="8696131" y="3965510"/>
            <a:ext cx="195942" cy="429929"/>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9" name="Flèche : gauche 18">
            <a:extLst>
              <a:ext uri="{FF2B5EF4-FFF2-40B4-BE49-F238E27FC236}">
                <a16:creationId xmlns:a16="http://schemas.microsoft.com/office/drawing/2014/main" id="{82745ADF-C776-5E20-ECDB-B826FBFC312A}"/>
              </a:ext>
            </a:extLst>
          </p:cNvPr>
          <p:cNvSpPr/>
          <p:nvPr/>
        </p:nvSpPr>
        <p:spPr>
          <a:xfrm>
            <a:off x="4976714" y="4786604"/>
            <a:ext cx="429209" cy="200432"/>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0" name="Flèche : haut 19">
            <a:extLst>
              <a:ext uri="{FF2B5EF4-FFF2-40B4-BE49-F238E27FC236}">
                <a16:creationId xmlns:a16="http://schemas.microsoft.com/office/drawing/2014/main" id="{ADF0273C-F451-5592-E1BA-B5526A60AC48}"/>
              </a:ext>
            </a:extLst>
          </p:cNvPr>
          <p:cNvSpPr/>
          <p:nvPr/>
        </p:nvSpPr>
        <p:spPr>
          <a:xfrm>
            <a:off x="2281918" y="3429000"/>
            <a:ext cx="218686" cy="429208"/>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28357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49820-BD93-FE24-5114-1EEC6DAD0B53}"/>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8BB3C0B6-9208-6151-07F1-85579EC9CD8F}"/>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II. Le suivi des impayés de charges</a:t>
            </a:r>
          </a:p>
        </p:txBody>
      </p:sp>
      <p:sp>
        <p:nvSpPr>
          <p:cNvPr id="6" name="Espace réservé du numéro de diapositive 5">
            <a:extLst>
              <a:ext uri="{FF2B5EF4-FFF2-40B4-BE49-F238E27FC236}">
                <a16:creationId xmlns:a16="http://schemas.microsoft.com/office/drawing/2014/main" id="{F6303F9D-1284-8C05-99BE-A497AF806F9A}"/>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7</a:t>
            </a:fld>
            <a:endParaRPr lang="fr-FR" dirty="0"/>
          </a:p>
        </p:txBody>
      </p:sp>
      <p:pic>
        <p:nvPicPr>
          <p:cNvPr id="3" name="Image 2">
            <a:extLst>
              <a:ext uri="{FF2B5EF4-FFF2-40B4-BE49-F238E27FC236}">
                <a16:creationId xmlns:a16="http://schemas.microsoft.com/office/drawing/2014/main" id="{198BBB9D-8F12-13C9-60C5-0A52F34CA44D}"/>
              </a:ext>
            </a:extLst>
          </p:cNvPr>
          <p:cNvPicPr>
            <a:picLocks noChangeAspect="1"/>
          </p:cNvPicPr>
          <p:nvPr/>
        </p:nvPicPr>
        <p:blipFill>
          <a:blip r:embed="rId3"/>
          <a:stretch>
            <a:fillRect/>
          </a:stretch>
        </p:blipFill>
        <p:spPr>
          <a:xfrm>
            <a:off x="3608616" y="1252539"/>
            <a:ext cx="4974767" cy="4352921"/>
          </a:xfrm>
          <a:prstGeom prst="rect">
            <a:avLst/>
          </a:prstGeom>
        </p:spPr>
      </p:pic>
    </p:spTree>
    <p:extLst>
      <p:ext uri="{BB962C8B-B14F-4D97-AF65-F5344CB8AC3E}">
        <p14:creationId xmlns:p14="http://schemas.microsoft.com/office/powerpoint/2010/main" val="347717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63CA6-CA7E-9378-843F-BA99F6E6E234}"/>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FFC5F01D-7704-40A6-FEC9-C648D709B70B}"/>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II. Le suivi des impayés de charges</a:t>
            </a:r>
          </a:p>
        </p:txBody>
      </p:sp>
      <p:sp>
        <p:nvSpPr>
          <p:cNvPr id="6" name="Espace réservé du numéro de diapositive 5">
            <a:extLst>
              <a:ext uri="{FF2B5EF4-FFF2-40B4-BE49-F238E27FC236}">
                <a16:creationId xmlns:a16="http://schemas.microsoft.com/office/drawing/2014/main" id="{44229839-ECCC-79AE-C7EA-DAB6B5827F5E}"/>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8</a:t>
            </a:fld>
            <a:endParaRPr lang="fr-FR" dirty="0"/>
          </a:p>
        </p:txBody>
      </p:sp>
      <p:sp>
        <p:nvSpPr>
          <p:cNvPr id="7" name="ZoneTexte 6">
            <a:extLst>
              <a:ext uri="{FF2B5EF4-FFF2-40B4-BE49-F238E27FC236}">
                <a16:creationId xmlns:a16="http://schemas.microsoft.com/office/drawing/2014/main" id="{70D74C6D-F2CF-BEDF-BA01-743150573E8F}"/>
              </a:ext>
            </a:extLst>
          </p:cNvPr>
          <p:cNvSpPr txBox="1"/>
          <p:nvPr/>
        </p:nvSpPr>
        <p:spPr>
          <a:xfrm>
            <a:off x="2264645" y="598986"/>
            <a:ext cx="8565502" cy="461665"/>
          </a:xfrm>
          <a:prstGeom prst="rect">
            <a:avLst/>
          </a:prstGeom>
          <a:noFill/>
        </p:spPr>
        <p:txBody>
          <a:bodyPr wrap="square">
            <a:spAutoFit/>
          </a:bodyPr>
          <a:lstStyle/>
          <a:p>
            <a:r>
              <a:rPr lang="fr-FR" altLang="fr-FR" sz="2400" b="1" dirty="0">
                <a:solidFill>
                  <a:schemeClr val="accent6">
                    <a:lumMod val="75000"/>
                  </a:schemeClr>
                </a:solidFill>
                <a:latin typeface="Century Gothic" panose="020B0502020202020204" pitchFamily="34" charset="0"/>
              </a:rPr>
              <a:t>Réflexe : mettre en place un suivi régulier des impayés</a:t>
            </a:r>
          </a:p>
        </p:txBody>
      </p:sp>
      <p:sp>
        <p:nvSpPr>
          <p:cNvPr id="8" name="ZoneTexte 7">
            <a:extLst>
              <a:ext uri="{FF2B5EF4-FFF2-40B4-BE49-F238E27FC236}">
                <a16:creationId xmlns:a16="http://schemas.microsoft.com/office/drawing/2014/main" id="{8155A262-3FB5-0018-CD14-863D3BAE2FE8}"/>
              </a:ext>
            </a:extLst>
          </p:cNvPr>
          <p:cNvSpPr txBox="1"/>
          <p:nvPr/>
        </p:nvSpPr>
        <p:spPr>
          <a:xfrm>
            <a:off x="311854" y="1230819"/>
            <a:ext cx="3905583" cy="5201424"/>
          </a:xfrm>
          <a:prstGeom prst="rect">
            <a:avLst/>
          </a:prstGeom>
          <a:noFill/>
        </p:spPr>
        <p:txBody>
          <a:bodyPr wrap="square" rtlCol="0">
            <a:spAutoFit/>
          </a:bodyPr>
          <a:lstStyle/>
          <a:p>
            <a:r>
              <a:rPr lang="fr-FR" sz="2000" b="1" dirty="0">
                <a:solidFill>
                  <a:schemeClr val="tx2"/>
                </a:solidFill>
                <a:latin typeface="Century Gothic" panose="020B0502020202020204" pitchFamily="34" charset="0"/>
              </a:rPr>
              <a:t>🗓️ </a:t>
            </a:r>
            <a:r>
              <a:rPr lang="fr-FR" sz="2000" b="1" dirty="0">
                <a:solidFill>
                  <a:schemeClr val="accent6">
                    <a:lumMod val="75000"/>
                  </a:schemeClr>
                </a:solidFill>
                <a:latin typeface="Century Gothic" panose="020B0502020202020204" pitchFamily="34" charset="0"/>
              </a:rPr>
              <a:t>Organiser des réunions de suivi</a:t>
            </a:r>
            <a:br>
              <a:rPr lang="fr-FR" sz="2000" b="1" dirty="0">
                <a:solidFill>
                  <a:schemeClr val="tx2">
                    <a:lumMod val="75000"/>
                    <a:lumOff val="25000"/>
                  </a:schemeClr>
                </a:solidFill>
                <a:latin typeface="Century Gothic" panose="020B0502020202020204" pitchFamily="34" charset="0"/>
              </a:rPr>
            </a:br>
            <a:endParaRPr lang="fr-FR" sz="2000" b="1" dirty="0">
              <a:solidFill>
                <a:schemeClr val="tx2">
                  <a:lumMod val="75000"/>
                  <a:lumOff val="25000"/>
                </a:schemeClr>
              </a:solidFill>
              <a:latin typeface="Century Gothic" panose="020B0502020202020204" pitchFamily="34" charset="0"/>
            </a:endParaRPr>
          </a:p>
          <a:p>
            <a:r>
              <a:rPr lang="fr-FR" dirty="0">
                <a:latin typeface="Century Gothic" panose="020B0502020202020204" pitchFamily="34" charset="0"/>
              </a:rPr>
              <a:t>Il est conseillé de </a:t>
            </a:r>
            <a:r>
              <a:rPr lang="fr-FR" b="1" dirty="0">
                <a:latin typeface="Century Gothic" panose="020B0502020202020204" pitchFamily="34" charset="0"/>
              </a:rPr>
              <a:t>planifier des réunions trimestrielles</a:t>
            </a:r>
            <a:r>
              <a:rPr lang="fr-FR" dirty="0">
                <a:latin typeface="Century Gothic" panose="020B0502020202020204" pitchFamily="34" charset="0"/>
              </a:rPr>
              <a:t>.</a:t>
            </a:r>
            <a:br>
              <a:rPr lang="fr-FR" dirty="0">
                <a:latin typeface="Century Gothic" panose="020B0502020202020204" pitchFamily="34" charset="0"/>
              </a:rPr>
            </a:br>
            <a:endParaRPr lang="fr-FR" dirty="0">
              <a:latin typeface="Century Gothic" panose="020B0502020202020204" pitchFamily="34" charset="0"/>
            </a:endParaRPr>
          </a:p>
          <a:p>
            <a:r>
              <a:rPr lang="fr-FR" dirty="0">
                <a:latin typeface="Century Gothic" panose="020B0502020202020204" pitchFamily="34" charset="0"/>
              </a:rPr>
              <a:t>✅ </a:t>
            </a:r>
            <a:r>
              <a:rPr lang="fr-FR" b="1" dirty="0">
                <a:latin typeface="Century Gothic" panose="020B0502020202020204" pitchFamily="34" charset="0"/>
              </a:rPr>
              <a:t>Fréquence</a:t>
            </a:r>
            <a:r>
              <a:rPr lang="fr-FR" dirty="0">
                <a:latin typeface="Century Gothic" panose="020B0502020202020204" pitchFamily="34" charset="0"/>
              </a:rPr>
              <a:t> : tous les trimestres</a:t>
            </a:r>
            <a:br>
              <a:rPr lang="fr-FR" dirty="0">
                <a:latin typeface="Century Gothic" panose="020B0502020202020204" pitchFamily="34" charset="0"/>
              </a:rPr>
            </a:br>
            <a:r>
              <a:rPr lang="fr-FR" dirty="0">
                <a:latin typeface="Century Gothic" panose="020B0502020202020204" pitchFamily="34" charset="0"/>
              </a:rPr>
              <a:t>✅ </a:t>
            </a:r>
            <a:r>
              <a:rPr lang="fr-FR" b="1" dirty="0">
                <a:latin typeface="Century Gothic" panose="020B0502020202020204" pitchFamily="34" charset="0"/>
              </a:rPr>
              <a:t>Lieu</a:t>
            </a:r>
            <a:r>
              <a:rPr lang="fr-FR" dirty="0">
                <a:latin typeface="Century Gothic" panose="020B0502020202020204" pitchFamily="34" charset="0"/>
              </a:rPr>
              <a:t> : chez le syndic, en présence du responsable contentieux</a:t>
            </a:r>
            <a:br>
              <a:rPr lang="fr-FR" dirty="0">
                <a:latin typeface="Century Gothic" panose="020B0502020202020204" pitchFamily="34" charset="0"/>
              </a:rPr>
            </a:br>
            <a:r>
              <a:rPr lang="fr-FR" dirty="0">
                <a:latin typeface="Century Gothic" panose="020B0502020202020204" pitchFamily="34" charset="0"/>
              </a:rPr>
              <a:t>✅ </a:t>
            </a:r>
            <a:r>
              <a:rPr lang="fr-FR" b="1" dirty="0">
                <a:latin typeface="Century Gothic" panose="020B0502020202020204" pitchFamily="34" charset="0"/>
              </a:rPr>
              <a:t>Préparation</a:t>
            </a:r>
            <a:r>
              <a:rPr lang="fr-FR" dirty="0">
                <a:latin typeface="Century Gothic" panose="020B0502020202020204" pitchFamily="34" charset="0"/>
              </a:rPr>
              <a:t> :</a:t>
            </a:r>
          </a:p>
          <a:p>
            <a:pPr>
              <a:spcBef>
                <a:spcPts val="600"/>
              </a:spcBef>
            </a:pPr>
            <a:r>
              <a:rPr lang="fr-FR" dirty="0">
                <a:latin typeface="Century Gothic" panose="020B0502020202020204" pitchFamily="34" charset="0"/>
              </a:rPr>
              <a:t>demander les documents à l’avance,</a:t>
            </a:r>
          </a:p>
          <a:p>
            <a:pPr>
              <a:spcBef>
                <a:spcPts val="600"/>
              </a:spcBef>
            </a:pPr>
            <a:r>
              <a:rPr lang="fr-FR" dirty="0">
                <a:latin typeface="Century Gothic" panose="020B0502020202020204" pitchFamily="34" charset="0"/>
              </a:rPr>
              <a:t>analyser les soldes et dossiers,</a:t>
            </a:r>
          </a:p>
          <a:p>
            <a:pPr>
              <a:spcBef>
                <a:spcPts val="600"/>
              </a:spcBef>
            </a:pPr>
            <a:r>
              <a:rPr lang="fr-FR" dirty="0">
                <a:latin typeface="Century Gothic" panose="020B0502020202020204" pitchFamily="34" charset="0"/>
              </a:rPr>
              <a:t>préparer les questions,</a:t>
            </a:r>
          </a:p>
          <a:p>
            <a:pPr>
              <a:spcBef>
                <a:spcPts val="600"/>
              </a:spcBef>
            </a:pPr>
            <a:r>
              <a:rPr lang="fr-FR" dirty="0">
                <a:latin typeface="Century Gothic" panose="020B0502020202020204" pitchFamily="34" charset="0"/>
              </a:rPr>
              <a:t>actualiser le </a:t>
            </a:r>
            <a:r>
              <a:rPr lang="fr-FR" b="1" dirty="0">
                <a:latin typeface="Century Gothic" panose="020B0502020202020204" pitchFamily="34" charset="0"/>
              </a:rPr>
              <a:t>tableau de suivi</a:t>
            </a:r>
            <a:r>
              <a:rPr lang="fr-FR" dirty="0">
                <a:latin typeface="Century Gothic" panose="020B0502020202020204" pitchFamily="34" charset="0"/>
              </a:rPr>
              <a:t> des impayés.</a:t>
            </a:r>
          </a:p>
        </p:txBody>
      </p:sp>
      <p:sp>
        <p:nvSpPr>
          <p:cNvPr id="9" name="ZoneTexte 8">
            <a:extLst>
              <a:ext uri="{FF2B5EF4-FFF2-40B4-BE49-F238E27FC236}">
                <a16:creationId xmlns:a16="http://schemas.microsoft.com/office/drawing/2014/main" id="{27301CE4-693E-3D50-ACC8-C78017FA5659}"/>
              </a:ext>
            </a:extLst>
          </p:cNvPr>
          <p:cNvSpPr txBox="1"/>
          <p:nvPr/>
        </p:nvSpPr>
        <p:spPr>
          <a:xfrm>
            <a:off x="4534677" y="1230819"/>
            <a:ext cx="3834881" cy="3785652"/>
          </a:xfrm>
          <a:prstGeom prst="rect">
            <a:avLst/>
          </a:prstGeom>
          <a:noFill/>
        </p:spPr>
        <p:txBody>
          <a:bodyPr wrap="square" rtlCol="0">
            <a:spAutoFit/>
          </a:bodyPr>
          <a:lstStyle/>
          <a:p>
            <a:r>
              <a:rPr lang="fr-FR" sz="2000" b="1" dirty="0">
                <a:solidFill>
                  <a:schemeClr val="tx2">
                    <a:lumMod val="75000"/>
                    <a:lumOff val="25000"/>
                  </a:schemeClr>
                </a:solidFill>
                <a:latin typeface="Century Gothic" panose="020B0502020202020204" pitchFamily="34" charset="0"/>
              </a:rPr>
              <a:t>📄</a:t>
            </a:r>
            <a:r>
              <a:rPr lang="fr-FR" sz="2000" b="1" dirty="0">
                <a:solidFill>
                  <a:schemeClr val="accent6">
                    <a:lumMod val="75000"/>
                  </a:schemeClr>
                </a:solidFill>
                <a:latin typeface="Century Gothic" panose="020B0502020202020204" pitchFamily="34" charset="0"/>
              </a:rPr>
              <a:t>Documents à obtenir avant la réunion</a:t>
            </a:r>
            <a:br>
              <a:rPr lang="fr-FR" sz="2000" b="1" dirty="0">
                <a:solidFill>
                  <a:schemeClr val="tx2">
                    <a:lumMod val="75000"/>
                    <a:lumOff val="25000"/>
                  </a:schemeClr>
                </a:solidFill>
                <a:latin typeface="Century Gothic" panose="020B0502020202020204" pitchFamily="34" charset="0"/>
              </a:rPr>
            </a:br>
            <a:endParaRPr lang="fr-FR" sz="2000" b="1" dirty="0">
              <a:solidFill>
                <a:schemeClr val="tx2">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fr-FR" dirty="0">
                <a:latin typeface="Century Gothic" panose="020B0502020202020204" pitchFamily="34" charset="0"/>
              </a:rPr>
              <a:t>Balance des copropriétaires en fin de trimestre</a:t>
            </a:r>
          </a:p>
          <a:p>
            <a:pPr marL="285750" indent="-285750">
              <a:buFont typeface="Arial" panose="020B0604020202020204" pitchFamily="34" charset="0"/>
              <a:buChar char="•"/>
            </a:pPr>
            <a:r>
              <a:rPr lang="fr-FR" dirty="0">
                <a:latin typeface="Century Gothic" panose="020B0502020202020204" pitchFamily="34" charset="0"/>
              </a:rPr>
              <a:t>Extrait des comptes individuels débiteurs</a:t>
            </a:r>
          </a:p>
          <a:p>
            <a:pPr marL="285750" indent="-285750">
              <a:buFont typeface="Arial" panose="020B0604020202020204" pitchFamily="34" charset="0"/>
              <a:buChar char="•"/>
            </a:pPr>
            <a:r>
              <a:rPr lang="fr-FR" dirty="0">
                <a:latin typeface="Century Gothic" panose="020B0502020202020204" pitchFamily="34" charset="0"/>
              </a:rPr>
              <a:t>État du contentieux (suivi dossier par dossier)</a:t>
            </a:r>
          </a:p>
          <a:p>
            <a:pPr marL="285750" indent="-285750">
              <a:buFont typeface="Arial" panose="020B0604020202020204" pitchFamily="34" charset="0"/>
              <a:buChar char="•"/>
            </a:pPr>
            <a:r>
              <a:rPr lang="fr-FR" dirty="0">
                <a:latin typeface="Century Gothic" panose="020B0502020202020204" pitchFamily="34" charset="0"/>
              </a:rPr>
              <a:t>Copies des échéanciers, assignations, jugements, oppositions, etc.</a:t>
            </a:r>
          </a:p>
          <a:p>
            <a:endParaRPr lang="fr-FR" dirty="0">
              <a:latin typeface="Century Gothic" panose="020B0502020202020204" pitchFamily="34" charset="0"/>
            </a:endParaRPr>
          </a:p>
        </p:txBody>
      </p:sp>
      <p:sp>
        <p:nvSpPr>
          <p:cNvPr id="12" name="ZoneTexte 11">
            <a:extLst>
              <a:ext uri="{FF2B5EF4-FFF2-40B4-BE49-F238E27FC236}">
                <a16:creationId xmlns:a16="http://schemas.microsoft.com/office/drawing/2014/main" id="{0974C2D7-4360-568B-4137-051C6415594A}"/>
              </a:ext>
            </a:extLst>
          </p:cNvPr>
          <p:cNvSpPr txBox="1"/>
          <p:nvPr/>
        </p:nvSpPr>
        <p:spPr>
          <a:xfrm>
            <a:off x="8686798" y="1230819"/>
            <a:ext cx="3118702" cy="2616101"/>
          </a:xfrm>
          <a:prstGeom prst="rect">
            <a:avLst/>
          </a:prstGeom>
          <a:noFill/>
        </p:spPr>
        <p:txBody>
          <a:bodyPr wrap="square" rtlCol="0">
            <a:spAutoFit/>
          </a:bodyPr>
          <a:lstStyle/>
          <a:p>
            <a:r>
              <a:rPr lang="fr-FR" sz="2000" dirty="0">
                <a:latin typeface="Century Gothic" panose="020B0502020202020204" pitchFamily="34" charset="0"/>
              </a:rPr>
              <a:t>🎯</a:t>
            </a:r>
            <a:r>
              <a:rPr lang="fr-FR" sz="2000" b="1" dirty="0">
                <a:latin typeface="Century Gothic" panose="020B0502020202020204" pitchFamily="34" charset="0"/>
              </a:rPr>
              <a:t> </a:t>
            </a:r>
            <a:r>
              <a:rPr lang="fr-FR" sz="2000" b="1" dirty="0">
                <a:solidFill>
                  <a:schemeClr val="accent6">
                    <a:lumMod val="75000"/>
                  </a:schemeClr>
                </a:solidFill>
                <a:latin typeface="Century Gothic" panose="020B0502020202020204" pitchFamily="34" charset="0"/>
              </a:rPr>
              <a:t>Objectif</a:t>
            </a:r>
          </a:p>
          <a:p>
            <a:r>
              <a:rPr lang="fr-FR" dirty="0">
                <a:latin typeface="Century Gothic" panose="020B0502020202020204" pitchFamily="34" charset="0"/>
              </a:rPr>
              <a:t>Ces réunions permettent de </a:t>
            </a:r>
            <a:r>
              <a:rPr lang="fr-FR" b="1" dirty="0">
                <a:latin typeface="Century Gothic" panose="020B0502020202020204" pitchFamily="34" charset="0"/>
              </a:rPr>
              <a:t>suivre l’évolution des impayés</a:t>
            </a:r>
            <a:r>
              <a:rPr lang="fr-FR" dirty="0">
                <a:latin typeface="Century Gothic" panose="020B0502020202020204" pitchFamily="34" charset="0"/>
              </a:rPr>
              <a:t>, d’</a:t>
            </a:r>
            <a:r>
              <a:rPr lang="fr-FR" b="1" dirty="0">
                <a:latin typeface="Century Gothic" panose="020B0502020202020204" pitchFamily="34" charset="0"/>
              </a:rPr>
              <a:t>adapter les actions de recouvrement</a:t>
            </a:r>
            <a:r>
              <a:rPr lang="fr-FR" dirty="0">
                <a:latin typeface="Century Gothic" panose="020B0502020202020204" pitchFamily="34" charset="0"/>
              </a:rPr>
              <a:t> et de </a:t>
            </a:r>
            <a:r>
              <a:rPr lang="fr-FR" b="1" dirty="0">
                <a:latin typeface="Century Gothic" panose="020B0502020202020204" pitchFamily="34" charset="0"/>
              </a:rPr>
              <a:t>compléter le suivi du </a:t>
            </a:r>
            <a:r>
              <a:rPr lang="fr-FR" dirty="0">
                <a:latin typeface="Century Gothic" panose="020B0502020202020204" pitchFamily="34" charset="0"/>
              </a:rPr>
              <a:t>syndic par le conseil syndical.</a:t>
            </a:r>
          </a:p>
          <a:p>
            <a:endParaRPr 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DCC9AE5B-2220-856F-03F7-30EB02EB50E0}"/>
              </a:ext>
            </a:extLst>
          </p:cNvPr>
          <p:cNvSpPr txBox="1"/>
          <p:nvPr/>
        </p:nvSpPr>
        <p:spPr>
          <a:xfrm>
            <a:off x="4205859" y="5461199"/>
            <a:ext cx="7851023" cy="646331"/>
          </a:xfrm>
          <a:prstGeom prst="rect">
            <a:avLst/>
          </a:prstGeom>
          <a:noFill/>
          <a:ln>
            <a:solidFill>
              <a:schemeClr val="tx1"/>
            </a:solidFill>
          </a:ln>
        </p:spPr>
        <p:txBody>
          <a:bodyPr wrap="square" rtlCol="0">
            <a:spAutoFit/>
          </a:bodyPr>
          <a:lstStyle/>
          <a:p>
            <a:r>
              <a:rPr lang="fr-FR" dirty="0">
                <a:latin typeface="Century Gothic" panose="020B0502020202020204" pitchFamily="34" charset="0"/>
              </a:rPr>
              <a:t>📌</a:t>
            </a:r>
            <a:r>
              <a:rPr lang="fr-FR" b="1" dirty="0">
                <a:latin typeface="Century Gothic" panose="020B0502020202020204" pitchFamily="34" charset="0"/>
              </a:rPr>
              <a:t>Un suivi trimestriel évite les dérives et limite les irrécouvrables.</a:t>
            </a:r>
          </a:p>
          <a:p>
            <a:endParaRPr lang="fr-FR" dirty="0"/>
          </a:p>
        </p:txBody>
      </p:sp>
    </p:spTree>
    <p:extLst>
      <p:ext uri="{BB962C8B-B14F-4D97-AF65-F5344CB8AC3E}">
        <p14:creationId xmlns:p14="http://schemas.microsoft.com/office/powerpoint/2010/main" val="802420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DF7D7-9C22-EE8A-5E90-442EAA2AA034}"/>
            </a:ext>
          </a:extLst>
        </p:cNvPr>
        <p:cNvGrpSpPr/>
        <p:nvPr/>
      </p:nvGrpSpPr>
      <p:grpSpPr>
        <a:xfrm>
          <a:off x="0" y="0"/>
          <a:ext cx="0" cy="0"/>
          <a:chOff x="0" y="0"/>
          <a:chExt cx="0" cy="0"/>
        </a:xfrm>
      </p:grpSpPr>
      <p:sp>
        <p:nvSpPr>
          <p:cNvPr id="10" name="Espace réservé du contenu 1">
            <a:extLst>
              <a:ext uri="{FF2B5EF4-FFF2-40B4-BE49-F238E27FC236}">
                <a16:creationId xmlns:a16="http://schemas.microsoft.com/office/drawing/2014/main" id="{91D65C64-01AD-19E6-9EC7-27E6998F3B69}"/>
              </a:ext>
            </a:extLst>
          </p:cNvPr>
          <p:cNvSpPr txBox="1"/>
          <p:nvPr/>
        </p:nvSpPr>
        <p:spPr>
          <a:xfrm>
            <a:off x="0" y="0"/>
            <a:ext cx="12192000" cy="457048"/>
          </a:xfrm>
          <a:prstGeom prst="rect">
            <a:avLst/>
          </a:prstGeom>
          <a:solidFill>
            <a:schemeClr val="accent6">
              <a:lumMod val="40000"/>
              <a:lumOff val="60000"/>
            </a:schemeClr>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II. Le suivi des impayés de charges</a:t>
            </a:r>
          </a:p>
        </p:txBody>
      </p:sp>
      <p:sp>
        <p:nvSpPr>
          <p:cNvPr id="6" name="Espace réservé du numéro de diapositive 5">
            <a:extLst>
              <a:ext uri="{FF2B5EF4-FFF2-40B4-BE49-F238E27FC236}">
                <a16:creationId xmlns:a16="http://schemas.microsoft.com/office/drawing/2014/main" id="{BB469686-DEC3-CB3C-EC62-B306666EC4DC}"/>
              </a:ext>
            </a:extLst>
          </p:cNvPr>
          <p:cNvSpPr>
            <a:spLocks noGrp="1"/>
          </p:cNvSpPr>
          <p:nvPr>
            <p:ph type="sldNum" sz="quarter" idx="12"/>
          </p:nvPr>
        </p:nvSpPr>
        <p:spPr>
          <a:xfrm>
            <a:off x="9313682" y="6434322"/>
            <a:ext cx="2743200" cy="365125"/>
          </a:xfrm>
        </p:spPr>
        <p:txBody>
          <a:bodyPr/>
          <a:lstStyle/>
          <a:p>
            <a:fld id="{524F4E30-4F36-4098-97E2-E1F6D838FDE3}" type="slidenum">
              <a:rPr lang="fr-FR" smtClean="0"/>
              <a:t>9</a:t>
            </a:fld>
            <a:endParaRPr lang="fr-FR" dirty="0"/>
          </a:p>
        </p:txBody>
      </p:sp>
      <p:sp>
        <p:nvSpPr>
          <p:cNvPr id="4" name="ZoneTexte 3">
            <a:extLst>
              <a:ext uri="{FF2B5EF4-FFF2-40B4-BE49-F238E27FC236}">
                <a16:creationId xmlns:a16="http://schemas.microsoft.com/office/drawing/2014/main" id="{F4A5CF03-FEE1-0BC4-0E7D-D072BF9F4504}"/>
              </a:ext>
            </a:extLst>
          </p:cNvPr>
          <p:cNvSpPr txBox="1"/>
          <p:nvPr/>
        </p:nvSpPr>
        <p:spPr>
          <a:xfrm>
            <a:off x="1716833" y="625151"/>
            <a:ext cx="8978739" cy="461665"/>
          </a:xfrm>
          <a:prstGeom prst="rect">
            <a:avLst/>
          </a:prstGeom>
          <a:noFill/>
        </p:spPr>
        <p:txBody>
          <a:bodyPr wrap="square" rtlCol="0">
            <a:spAutoFit/>
          </a:bodyPr>
          <a:lstStyle/>
          <a:p>
            <a:r>
              <a:rPr lang="fr-FR" altLang="fr-FR" sz="2400" b="1" dirty="0">
                <a:solidFill>
                  <a:schemeClr val="accent6">
                    <a:lumMod val="75000"/>
                  </a:schemeClr>
                </a:solidFill>
                <a:latin typeface="Century Gothic" panose="020B0502020202020204" pitchFamily="34" charset="0"/>
              </a:rPr>
              <a:t>Avant toute action amiable ou judiciaire : analyser la dette</a:t>
            </a:r>
          </a:p>
        </p:txBody>
      </p:sp>
      <p:sp>
        <p:nvSpPr>
          <p:cNvPr id="8" name="ZoneTexte 7">
            <a:extLst>
              <a:ext uri="{FF2B5EF4-FFF2-40B4-BE49-F238E27FC236}">
                <a16:creationId xmlns:a16="http://schemas.microsoft.com/office/drawing/2014/main" id="{8F1C84D6-3A9A-077C-0092-3F9F832EF4E9}"/>
              </a:ext>
            </a:extLst>
          </p:cNvPr>
          <p:cNvSpPr txBox="1"/>
          <p:nvPr/>
        </p:nvSpPr>
        <p:spPr>
          <a:xfrm>
            <a:off x="273698" y="2127458"/>
            <a:ext cx="11644604" cy="6740307"/>
          </a:xfrm>
          <a:prstGeom prst="rect">
            <a:avLst/>
          </a:prstGeom>
          <a:noFill/>
        </p:spPr>
        <p:txBody>
          <a:bodyPr wrap="square" numCol="4" rtlCol="0">
            <a:spAutoFit/>
          </a:bodyPr>
          <a:lstStyle/>
          <a:p>
            <a:r>
              <a:rPr lang="fr-FR" dirty="0">
                <a:latin typeface="Century Gothic" panose="020B0502020202020204" pitchFamily="34" charset="0"/>
              </a:rPr>
              <a:t>🧮</a:t>
            </a:r>
            <a:r>
              <a:rPr lang="fr-FR" b="1" dirty="0">
                <a:solidFill>
                  <a:schemeClr val="accent6">
                    <a:lumMod val="75000"/>
                  </a:schemeClr>
                </a:solidFill>
                <a:latin typeface="Century Gothic" panose="020B0502020202020204" pitchFamily="34" charset="0"/>
              </a:rPr>
              <a:t>Évaluer la dette</a:t>
            </a:r>
            <a:br>
              <a:rPr lang="fr-FR" b="1" dirty="0">
                <a:solidFill>
                  <a:schemeClr val="tx2">
                    <a:lumMod val="75000"/>
                    <a:lumOff val="25000"/>
                  </a:schemeClr>
                </a:solidFill>
                <a:latin typeface="Century Gothic" panose="020B0502020202020204" pitchFamily="34" charset="0"/>
              </a:rPr>
            </a:br>
            <a:endParaRPr lang="fr-FR" b="1" dirty="0">
              <a:solidFill>
                <a:schemeClr val="tx2">
                  <a:lumMod val="75000"/>
                  <a:lumOff val="25000"/>
                </a:schemeClr>
              </a:solidFill>
              <a:latin typeface="Century Gothic" panose="020B0502020202020204" pitchFamily="34" charset="0"/>
            </a:endParaRPr>
          </a:p>
          <a:p>
            <a:r>
              <a:rPr lang="fr-FR" dirty="0">
                <a:latin typeface="Century Gothic" panose="020B0502020202020204" pitchFamily="34" charset="0"/>
              </a:rPr>
              <a:t>Faire le point sur :</a:t>
            </a:r>
          </a:p>
          <a:p>
            <a:pPr marL="285750" indent="-285750">
              <a:buFont typeface="Arial" panose="020B0604020202020204" pitchFamily="34" charset="0"/>
              <a:buChar char="•"/>
            </a:pPr>
            <a:r>
              <a:rPr lang="fr-FR" b="1" dirty="0">
                <a:latin typeface="Century Gothic" panose="020B0502020202020204" pitchFamily="34" charset="0"/>
              </a:rPr>
              <a:t>l’importance du montant dû</a:t>
            </a:r>
            <a:r>
              <a:rPr lang="fr-FR" dirty="0">
                <a:latin typeface="Century Gothic" panose="020B0502020202020204" pitchFamily="34" charset="0"/>
              </a:rPr>
              <a:t>,</a:t>
            </a:r>
          </a:p>
          <a:p>
            <a:pPr marL="285750" indent="-285750">
              <a:buFont typeface="Arial" panose="020B0604020202020204" pitchFamily="34" charset="0"/>
              <a:buChar char="•"/>
            </a:pPr>
            <a:r>
              <a:rPr lang="fr-FR" b="1" dirty="0">
                <a:latin typeface="Century Gothic" panose="020B0502020202020204" pitchFamily="34" charset="0"/>
              </a:rPr>
              <a:t>l’ancienneté de la dette</a:t>
            </a:r>
            <a:r>
              <a:rPr lang="fr-FR" dirty="0">
                <a:latin typeface="Century Gothic" panose="020B0502020202020204" pitchFamily="34" charset="0"/>
              </a:rPr>
              <a:t> (durée depuis le premier impayé).</a:t>
            </a: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endParaRPr lang="fr-FR" dirty="0">
              <a:solidFill>
                <a:schemeClr val="tx2">
                  <a:lumMod val="75000"/>
                  <a:lumOff val="25000"/>
                </a:schemeClr>
              </a:solidFill>
              <a:latin typeface="Century Gothic" panose="020B0502020202020204" pitchFamily="34" charset="0"/>
            </a:endParaRPr>
          </a:p>
          <a:p>
            <a:endParaRPr lang="fr-FR" dirty="0">
              <a:solidFill>
                <a:schemeClr val="tx2">
                  <a:lumMod val="75000"/>
                  <a:lumOff val="25000"/>
                </a:schemeClr>
              </a:solidFill>
              <a:latin typeface="Century Gothic" panose="020B0502020202020204" pitchFamily="34" charset="0"/>
            </a:endParaRPr>
          </a:p>
          <a:p>
            <a:endParaRPr lang="fr-FR" dirty="0">
              <a:solidFill>
                <a:schemeClr val="tx2">
                  <a:lumMod val="75000"/>
                  <a:lumOff val="25000"/>
                </a:schemeClr>
              </a:solidFill>
              <a:latin typeface="Century Gothic" panose="020B0502020202020204" pitchFamily="34" charset="0"/>
            </a:endParaRPr>
          </a:p>
          <a:p>
            <a:endParaRPr lang="fr-FR" dirty="0">
              <a:solidFill>
                <a:schemeClr val="tx2">
                  <a:lumMod val="75000"/>
                  <a:lumOff val="25000"/>
                </a:schemeClr>
              </a:solidFill>
              <a:latin typeface="Century Gothic" panose="020B0502020202020204" pitchFamily="34" charset="0"/>
            </a:endParaRPr>
          </a:p>
          <a:p>
            <a:endParaRPr lang="fr-FR" dirty="0">
              <a:solidFill>
                <a:schemeClr val="tx2">
                  <a:lumMod val="75000"/>
                  <a:lumOff val="25000"/>
                </a:schemeClr>
              </a:solidFill>
              <a:latin typeface="Century Gothic" panose="020B0502020202020204" pitchFamily="34" charset="0"/>
            </a:endParaRPr>
          </a:p>
          <a:p>
            <a:endParaRPr lang="fr-FR" dirty="0">
              <a:solidFill>
                <a:schemeClr val="tx2">
                  <a:lumMod val="75000"/>
                  <a:lumOff val="25000"/>
                </a:schemeClr>
              </a:solidFill>
              <a:latin typeface="Century Gothic" panose="020B0502020202020204" pitchFamily="34" charset="0"/>
            </a:endParaRPr>
          </a:p>
          <a:p>
            <a:endParaRPr lang="fr-FR" dirty="0">
              <a:solidFill>
                <a:schemeClr val="tx2">
                  <a:lumMod val="75000"/>
                  <a:lumOff val="25000"/>
                </a:schemeClr>
              </a:solidFill>
              <a:latin typeface="Century Gothic" panose="020B0502020202020204" pitchFamily="34" charset="0"/>
            </a:endParaRPr>
          </a:p>
          <a:p>
            <a:endParaRPr lang="fr-FR" dirty="0">
              <a:solidFill>
                <a:schemeClr val="tx2">
                  <a:lumMod val="75000"/>
                  <a:lumOff val="25000"/>
                </a:schemeClr>
              </a:solidFill>
              <a:latin typeface="Century Gothic" panose="020B0502020202020204" pitchFamily="34" charset="0"/>
            </a:endParaRPr>
          </a:p>
          <a:p>
            <a:endParaRPr lang="fr-FR" dirty="0">
              <a:solidFill>
                <a:schemeClr val="tx2">
                  <a:lumMod val="75000"/>
                  <a:lumOff val="25000"/>
                </a:schemeClr>
              </a:solidFill>
              <a:latin typeface="Century Gothic" panose="020B0502020202020204" pitchFamily="34" charset="0"/>
            </a:endParaRPr>
          </a:p>
          <a:p>
            <a:endParaRPr lang="fr-FR" dirty="0">
              <a:solidFill>
                <a:schemeClr val="tx2">
                  <a:lumMod val="75000"/>
                  <a:lumOff val="25000"/>
                </a:schemeClr>
              </a:solidFill>
              <a:latin typeface="Century Gothic" panose="020B0502020202020204" pitchFamily="34" charset="0"/>
            </a:endParaRPr>
          </a:p>
          <a:p>
            <a:endParaRPr lang="fr-FR" dirty="0">
              <a:solidFill>
                <a:schemeClr val="tx2">
                  <a:lumMod val="75000"/>
                  <a:lumOff val="25000"/>
                </a:schemeClr>
              </a:solidFill>
              <a:latin typeface="Century Gothic" panose="020B0502020202020204" pitchFamily="34" charset="0"/>
            </a:endParaRPr>
          </a:p>
          <a:p>
            <a:r>
              <a:rPr lang="fr-FR" dirty="0">
                <a:solidFill>
                  <a:schemeClr val="accent6">
                    <a:lumMod val="75000"/>
                  </a:schemeClr>
                </a:solidFill>
                <a:latin typeface="Century Gothic" panose="020B0502020202020204" pitchFamily="34" charset="0"/>
              </a:rPr>
              <a:t>👤</a:t>
            </a:r>
            <a:r>
              <a:rPr lang="fr-FR" b="1" dirty="0">
                <a:solidFill>
                  <a:schemeClr val="accent6">
                    <a:lumMod val="75000"/>
                  </a:schemeClr>
                </a:solidFill>
                <a:latin typeface="Century Gothic" panose="020B0502020202020204" pitchFamily="34" charset="0"/>
              </a:rPr>
              <a:t>Examiner la situation du débiteur</a:t>
            </a:r>
            <a:br>
              <a:rPr lang="fr-FR" b="1" dirty="0">
                <a:solidFill>
                  <a:schemeClr val="tx2">
                    <a:lumMod val="75000"/>
                    <a:lumOff val="25000"/>
                  </a:schemeClr>
                </a:solidFill>
                <a:latin typeface="Century Gothic" panose="020B0502020202020204" pitchFamily="34" charset="0"/>
              </a:rPr>
            </a:br>
            <a:endParaRPr lang="fr-FR" b="1" dirty="0">
              <a:solidFill>
                <a:schemeClr val="tx2">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fr-FR" dirty="0">
                <a:latin typeface="Century Gothic" panose="020B0502020202020204" pitchFamily="34" charset="0"/>
              </a:rPr>
              <a:t>Évaluer sa </a:t>
            </a:r>
            <a:r>
              <a:rPr lang="fr-FR" b="1" dirty="0">
                <a:latin typeface="Century Gothic" panose="020B0502020202020204" pitchFamily="34" charset="0"/>
              </a:rPr>
              <a:t>bonne ou mauvaise foi</a:t>
            </a:r>
            <a:r>
              <a:rPr lang="fr-FR" dirty="0">
                <a:latin typeface="Century Gothic" panose="020B0502020202020204" pitchFamily="34" charset="0"/>
              </a:rPr>
              <a:t>,</a:t>
            </a:r>
          </a:p>
          <a:p>
            <a:pPr marL="285750" indent="-285750">
              <a:buFont typeface="Arial" panose="020B0604020202020204" pitchFamily="34" charset="0"/>
              <a:buChar char="•"/>
            </a:pPr>
            <a:r>
              <a:rPr lang="fr-FR" dirty="0">
                <a:latin typeface="Century Gothic" panose="020B0502020202020204" pitchFamily="34" charset="0"/>
              </a:rPr>
              <a:t>Considérer ses </a:t>
            </a:r>
            <a:r>
              <a:rPr lang="fr-FR" b="1" dirty="0">
                <a:latin typeface="Century Gothic" panose="020B0502020202020204" pitchFamily="34" charset="0"/>
              </a:rPr>
              <a:t>propositions de règlement</a:t>
            </a:r>
            <a:r>
              <a:rPr lang="fr-FR" dirty="0">
                <a:latin typeface="Century Gothic" panose="020B0502020202020204" pitchFamily="34" charset="0"/>
              </a:rPr>
              <a:t> ou </a:t>
            </a:r>
            <a:r>
              <a:rPr lang="fr-FR" b="1" dirty="0">
                <a:latin typeface="Century Gothic" panose="020B0502020202020204" pitchFamily="34" charset="0"/>
              </a:rPr>
              <a:t>échéanciers</a:t>
            </a:r>
            <a:r>
              <a:rPr lang="fr-FR" dirty="0">
                <a:latin typeface="Century Gothic" panose="020B0502020202020204" pitchFamily="34" charset="0"/>
              </a:rPr>
              <a:t>,</a:t>
            </a:r>
          </a:p>
          <a:p>
            <a:pPr marL="285750" indent="-285750">
              <a:buFont typeface="Arial" panose="020B0604020202020204" pitchFamily="34" charset="0"/>
              <a:buChar char="•"/>
            </a:pPr>
            <a:r>
              <a:rPr lang="fr-FR" dirty="0">
                <a:latin typeface="Century Gothic" panose="020B0502020202020204" pitchFamily="34" charset="0"/>
              </a:rPr>
              <a:t>Analyser sa </a:t>
            </a:r>
            <a:r>
              <a:rPr lang="fr-FR" b="1" dirty="0">
                <a:latin typeface="Century Gothic" panose="020B0502020202020204" pitchFamily="34" charset="0"/>
              </a:rPr>
              <a:t>capacité réelle à honorer ses engagements</a:t>
            </a:r>
            <a:r>
              <a:rPr lang="fr-FR" dirty="0">
                <a:latin typeface="Century Gothic" panose="020B0502020202020204" pitchFamily="34" charset="0"/>
              </a:rPr>
              <a:t>.</a:t>
            </a: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r>
              <a:rPr lang="fr-FR" dirty="0">
                <a:solidFill>
                  <a:schemeClr val="accent6">
                    <a:lumMod val="75000"/>
                  </a:schemeClr>
                </a:solidFill>
                <a:latin typeface="Century Gothic" panose="020B0502020202020204" pitchFamily="34" charset="0"/>
              </a:rPr>
              <a:t>⚖️</a:t>
            </a:r>
            <a:r>
              <a:rPr lang="fr-FR" b="1" dirty="0">
                <a:solidFill>
                  <a:schemeClr val="accent6">
                    <a:lumMod val="75000"/>
                  </a:schemeClr>
                </a:solidFill>
                <a:latin typeface="Century Gothic" panose="020B0502020202020204" pitchFamily="34" charset="0"/>
              </a:rPr>
              <a:t>Vérifier la nature juridique de la créance</a:t>
            </a:r>
            <a:br>
              <a:rPr lang="fr-FR" b="1" dirty="0">
                <a:solidFill>
                  <a:schemeClr val="tx2">
                    <a:lumMod val="75000"/>
                    <a:lumOff val="25000"/>
                  </a:schemeClr>
                </a:solidFill>
                <a:latin typeface="Century Gothic" panose="020B0502020202020204" pitchFamily="34" charset="0"/>
              </a:rPr>
            </a:br>
            <a:endParaRPr lang="fr-FR" b="1" dirty="0">
              <a:solidFill>
                <a:schemeClr val="tx2">
                  <a:lumMod val="75000"/>
                  <a:lumOff val="25000"/>
                </a:schemeClr>
              </a:solidFill>
              <a:latin typeface="Century Gothic" panose="020B0502020202020204" pitchFamily="34" charset="0"/>
            </a:endParaRPr>
          </a:p>
          <a:p>
            <a:r>
              <a:rPr lang="fr-FR" dirty="0">
                <a:latin typeface="Century Gothic" panose="020B0502020202020204" pitchFamily="34" charset="0"/>
              </a:rPr>
              <a:t>La dette doit être :</a:t>
            </a:r>
          </a:p>
          <a:p>
            <a:pPr marL="285750" indent="-285750">
              <a:buFont typeface="Arial" panose="020B0604020202020204" pitchFamily="34" charset="0"/>
              <a:buChar char="•"/>
            </a:pPr>
            <a:r>
              <a:rPr lang="fr-FR" b="1" dirty="0">
                <a:latin typeface="Century Gothic" panose="020B0502020202020204" pitchFamily="34" charset="0"/>
              </a:rPr>
              <a:t>Liquide</a:t>
            </a:r>
            <a:r>
              <a:rPr lang="fr-FR" dirty="0">
                <a:latin typeface="Century Gothic" panose="020B0502020202020204" pitchFamily="34" charset="0"/>
              </a:rPr>
              <a:t> → la quote-part exacte est connue,</a:t>
            </a:r>
          </a:p>
          <a:p>
            <a:pPr marL="285750" indent="-285750">
              <a:buFont typeface="Arial" panose="020B0604020202020204" pitchFamily="34" charset="0"/>
              <a:buChar char="•"/>
            </a:pPr>
            <a:r>
              <a:rPr lang="fr-FR" b="1" dirty="0">
                <a:latin typeface="Century Gothic" panose="020B0502020202020204" pitchFamily="34" charset="0"/>
              </a:rPr>
              <a:t>Certaine</a:t>
            </a:r>
            <a:r>
              <a:rPr lang="fr-FR" dirty="0">
                <a:latin typeface="Century Gothic" panose="020B0502020202020204" pitchFamily="34" charset="0"/>
              </a:rPr>
              <a:t> → le budget et les comptes ont été </a:t>
            </a:r>
            <a:r>
              <a:rPr lang="fr-FR" b="1" dirty="0">
                <a:latin typeface="Century Gothic" panose="020B0502020202020204" pitchFamily="34" charset="0"/>
              </a:rPr>
              <a:t>approuvés</a:t>
            </a:r>
            <a:r>
              <a:rPr lang="fr-FR" dirty="0">
                <a:latin typeface="Century Gothic" panose="020B0502020202020204" pitchFamily="34" charset="0"/>
              </a:rPr>
              <a:t>,</a:t>
            </a:r>
          </a:p>
          <a:p>
            <a:pPr marL="285750" indent="-285750">
              <a:buFont typeface="Arial" panose="020B0604020202020204" pitchFamily="34" charset="0"/>
              <a:buChar char="•"/>
            </a:pPr>
            <a:r>
              <a:rPr lang="fr-FR" b="1" dirty="0">
                <a:latin typeface="Century Gothic" panose="020B0502020202020204" pitchFamily="34" charset="0"/>
              </a:rPr>
              <a:t>Exigible</a:t>
            </a:r>
            <a:r>
              <a:rPr lang="fr-FR" dirty="0">
                <a:latin typeface="Century Gothic" panose="020B0502020202020204" pitchFamily="34" charset="0"/>
              </a:rPr>
              <a:t> → l’</a:t>
            </a:r>
            <a:r>
              <a:rPr lang="fr-FR" b="1" dirty="0">
                <a:latin typeface="Century Gothic" panose="020B0502020202020204" pitchFamily="34" charset="0"/>
              </a:rPr>
              <a:t>appel de fonds a été émis</a:t>
            </a:r>
            <a:r>
              <a:rPr lang="fr-FR" dirty="0">
                <a:latin typeface="Century Gothic" panose="020B0502020202020204" pitchFamily="34" charset="0"/>
              </a:rPr>
              <a:t>.</a:t>
            </a: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pPr algn="just"/>
            <a:endParaRPr lang="fr-FR" altLang="fr-FR" dirty="0">
              <a:latin typeface="Century Gothic" panose="020B0502020202020204" pitchFamily="34" charset="0"/>
              <a:ea typeface="ＭＳ Ｐゴシック" panose="020B0600070205080204" pitchFamily="34" charset="-128"/>
              <a:cs typeface="Calibri" panose="020F0502020204030204" pitchFamily="34" charset="0"/>
            </a:endParaRPr>
          </a:p>
          <a:p>
            <a:r>
              <a:rPr lang="fr-FR" dirty="0">
                <a:solidFill>
                  <a:schemeClr val="accent6">
                    <a:lumMod val="75000"/>
                  </a:schemeClr>
                </a:solidFill>
                <a:latin typeface="Century Gothic" panose="020B0502020202020204" pitchFamily="34" charset="0"/>
              </a:rPr>
              <a:t>📂</a:t>
            </a:r>
            <a:r>
              <a:rPr lang="fr-FR" b="1" dirty="0">
                <a:solidFill>
                  <a:schemeClr val="accent6">
                    <a:lumMod val="75000"/>
                  </a:schemeClr>
                </a:solidFill>
                <a:latin typeface="Century Gothic" panose="020B0502020202020204" pitchFamily="34" charset="0"/>
              </a:rPr>
              <a:t>Décomposer et qualifier la dette</a:t>
            </a:r>
            <a:br>
              <a:rPr lang="fr-FR" b="1" dirty="0">
                <a:solidFill>
                  <a:schemeClr val="tx2">
                    <a:lumMod val="75000"/>
                    <a:lumOff val="25000"/>
                  </a:schemeClr>
                </a:solidFill>
                <a:latin typeface="Century Gothic" panose="020B0502020202020204" pitchFamily="34" charset="0"/>
              </a:rPr>
            </a:br>
            <a:endParaRPr lang="fr-FR" b="1" dirty="0">
              <a:solidFill>
                <a:schemeClr val="tx2">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fr-FR" dirty="0">
                <a:latin typeface="Century Gothic" panose="020B0502020202020204" pitchFamily="34" charset="0"/>
              </a:rPr>
              <a:t>Identifier la </a:t>
            </a:r>
            <a:r>
              <a:rPr lang="fr-FR" b="1" dirty="0">
                <a:latin typeface="Century Gothic" panose="020B0502020202020204" pitchFamily="34" charset="0"/>
              </a:rPr>
              <a:t>composition</a:t>
            </a:r>
            <a:r>
              <a:rPr lang="fr-FR" dirty="0">
                <a:latin typeface="Century Gothic" panose="020B0502020202020204" pitchFamily="34" charset="0"/>
              </a:rPr>
              <a:t> : charges courantes, appels travaux, régularisations, frais, honoraires.</a:t>
            </a:r>
          </a:p>
          <a:p>
            <a:pPr marL="285750" indent="-285750">
              <a:buFont typeface="Arial" panose="020B0604020202020204" pitchFamily="34" charset="0"/>
              <a:buChar char="•"/>
            </a:pPr>
            <a:r>
              <a:rPr lang="fr-FR" dirty="0">
                <a:latin typeface="Century Gothic" panose="020B0502020202020204" pitchFamily="34" charset="0"/>
              </a:rPr>
              <a:t>Identifier la </a:t>
            </a:r>
            <a:r>
              <a:rPr lang="fr-FR" b="1" dirty="0">
                <a:latin typeface="Century Gothic" panose="020B0502020202020204" pitchFamily="34" charset="0"/>
              </a:rPr>
              <a:t>nature du lot</a:t>
            </a:r>
            <a:r>
              <a:rPr lang="fr-FR" dirty="0">
                <a:latin typeface="Century Gothic" panose="020B0502020202020204" pitchFamily="34" charset="0"/>
              </a:rPr>
              <a:t> concerné (appartement, parking, local, etc.).</a:t>
            </a:r>
          </a:p>
          <a:p>
            <a:pPr marL="285750" indent="-285750">
              <a:buFont typeface="Arial" panose="020B0604020202020204" pitchFamily="34" charset="0"/>
              <a:buChar char="•"/>
            </a:pPr>
            <a:r>
              <a:rPr lang="fr-FR" dirty="0">
                <a:latin typeface="Century Gothic" panose="020B0502020202020204" pitchFamily="34" charset="0"/>
              </a:rPr>
              <a:t>Vérifier le </a:t>
            </a:r>
            <a:r>
              <a:rPr lang="fr-FR" b="1" dirty="0">
                <a:latin typeface="Century Gothic" panose="020B0502020202020204" pitchFamily="34" charset="0"/>
              </a:rPr>
              <a:t>montant cumulé</a:t>
            </a:r>
            <a:r>
              <a:rPr lang="fr-FR" dirty="0">
                <a:latin typeface="Century Gothic" panose="020B0502020202020204" pitchFamily="34" charset="0"/>
              </a:rPr>
              <a:t> des appels de fonds dus.</a:t>
            </a:r>
          </a:p>
          <a:p>
            <a:endParaRPr lang="fr-FR" dirty="0">
              <a:latin typeface="Century Gothic" panose="020B0502020202020204" pitchFamily="34" charset="0"/>
            </a:endParaRPr>
          </a:p>
        </p:txBody>
      </p:sp>
      <p:sp>
        <p:nvSpPr>
          <p:cNvPr id="12" name="ZoneTexte 11">
            <a:extLst>
              <a:ext uri="{FF2B5EF4-FFF2-40B4-BE49-F238E27FC236}">
                <a16:creationId xmlns:a16="http://schemas.microsoft.com/office/drawing/2014/main" id="{A4475079-4687-EA4A-15FB-8CE687E782D0}"/>
              </a:ext>
            </a:extLst>
          </p:cNvPr>
          <p:cNvSpPr txBox="1"/>
          <p:nvPr/>
        </p:nvSpPr>
        <p:spPr>
          <a:xfrm>
            <a:off x="386499" y="1360388"/>
            <a:ext cx="9300944" cy="646331"/>
          </a:xfrm>
          <a:prstGeom prst="rect">
            <a:avLst/>
          </a:prstGeom>
          <a:noFill/>
          <a:ln>
            <a:solidFill>
              <a:schemeClr val="tx1"/>
            </a:solidFill>
          </a:ln>
        </p:spPr>
        <p:txBody>
          <a:bodyPr wrap="none" rtlCol="0">
            <a:spAutoFit/>
          </a:bodyPr>
          <a:lstStyle/>
          <a:p>
            <a:r>
              <a:rPr lang="fr-FR" dirty="0">
                <a:latin typeface="Century Gothic" panose="020B0502020202020204" pitchFamily="34" charset="0"/>
              </a:rPr>
              <a:t>📌Avant toute procédure, il faut </a:t>
            </a:r>
            <a:r>
              <a:rPr lang="fr-FR" b="1" u="sng" dirty="0">
                <a:latin typeface="Century Gothic" panose="020B0502020202020204" pitchFamily="34" charset="0"/>
              </a:rPr>
              <a:t>sécuriser le dossier</a:t>
            </a:r>
            <a:r>
              <a:rPr lang="fr-FR" u="sng" dirty="0">
                <a:latin typeface="Century Gothic" panose="020B0502020202020204" pitchFamily="34" charset="0"/>
              </a:rPr>
              <a:t> </a:t>
            </a:r>
            <a:r>
              <a:rPr lang="fr-FR" dirty="0">
                <a:latin typeface="Century Gothic" panose="020B0502020202020204" pitchFamily="34" charset="0"/>
              </a:rPr>
              <a:t>:</a:t>
            </a:r>
            <a:br>
              <a:rPr lang="fr-FR" dirty="0">
                <a:latin typeface="Century Gothic" panose="020B0502020202020204" pitchFamily="34" charset="0"/>
              </a:rPr>
            </a:br>
            <a:r>
              <a:rPr lang="fr-FR" dirty="0">
                <a:latin typeface="Century Gothic" panose="020B0502020202020204" pitchFamily="34" charset="0"/>
              </a:rPr>
              <a:t>s’assurer que la dette est </a:t>
            </a:r>
            <a:r>
              <a:rPr lang="fr-FR" b="1" dirty="0">
                <a:latin typeface="Century Gothic" panose="020B0502020202020204" pitchFamily="34" charset="0"/>
              </a:rPr>
              <a:t>fondée, chiffrée et exigible</a:t>
            </a:r>
            <a:r>
              <a:rPr lang="fr-FR" dirty="0">
                <a:latin typeface="Century Gothic" panose="020B0502020202020204" pitchFamily="34" charset="0"/>
              </a:rPr>
              <a:t> pour éviter tout rejet du juge</a:t>
            </a:r>
          </a:p>
        </p:txBody>
      </p:sp>
    </p:spTree>
    <p:extLst>
      <p:ext uri="{BB962C8B-B14F-4D97-AF65-F5344CB8AC3E}">
        <p14:creationId xmlns:p14="http://schemas.microsoft.com/office/powerpoint/2010/main" val="21380871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56753</TotalTime>
  <Words>4113</Words>
  <Application>Microsoft Office PowerPoint</Application>
  <PresentationFormat>Grand écran</PresentationFormat>
  <Paragraphs>512</Paragraphs>
  <Slides>36</Slides>
  <Notes>36</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36</vt:i4>
      </vt:variant>
    </vt:vector>
  </HeadingPairs>
  <TitlesOfParts>
    <vt:vector size="49" baseType="lpstr">
      <vt:lpstr>Batang</vt:lpstr>
      <vt:lpstr>ＭＳ Ｐゴシック</vt:lpstr>
      <vt:lpstr>Arial</vt:lpstr>
      <vt:lpstr>Arial MT</vt:lpstr>
      <vt:lpstr>Arial Rounded MT Bold</vt:lpstr>
      <vt:lpstr>Calibri</vt:lpstr>
      <vt:lpstr>Calibri Light</vt:lpstr>
      <vt:lpstr>Century Gothic</vt:lpstr>
      <vt:lpstr>Times New Roman</vt:lpstr>
      <vt:lpstr>Wingdings</vt:lpstr>
      <vt:lpstr>Thème Office</vt:lpstr>
      <vt:lpstr>1_Office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Vos Questions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Halima benrabah</dc:creator>
  <cp:lastModifiedBy>Ines DAMMAK</cp:lastModifiedBy>
  <cp:revision>283</cp:revision>
  <cp:lastPrinted>2025-11-03T10:49:23Z</cp:lastPrinted>
  <dcterms:created xsi:type="dcterms:W3CDTF">2023-04-17T09:03:35Z</dcterms:created>
  <dcterms:modified xsi:type="dcterms:W3CDTF">2026-02-27T08:50:01Z</dcterms:modified>
</cp:coreProperties>
</file>